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Lst>
  <p:notesMasterIdLst>
    <p:notesMasterId r:id="rId81"/>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FC0B3-B698-4253-AC15-9436955363D1}">
  <a:tblStyle styleId="{1C5FC0B3-B698-4253-AC15-9436955363D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presProps" Target="presProps.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9" name="Google Shape;71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7" name="Google Shape;917;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7" name="Google Shape;95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1" name="Google Shape;97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0" name="Google Shape;101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7" name="Google Shape;1047;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9" name="Google Shape;1089;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5" name="Google Shape;1105;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5" name="Google Shape;1135;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0" name="Google Shape;1170;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9" name="Google Shape;1179;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8" name="Google Shape;1188;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0" name="Google Shape;1230;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6" name="Google Shape;1276;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5" name="Google Shape;1295;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2" name="Google Shape;1322;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5" name="Google Shape;1345;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4" name="Google Shape;1354;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3" name="Google Shape;1363;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3" name="Google Shape;1373;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34" name="Google Shape;134;p21"/>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5" name="Google Shape;13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rot="5400000">
            <a:off x="4732337" y="2171703"/>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46" name="Google Shape;146;p23"/>
          <p:cNvSpPr txBox="1">
            <a:spLocks noGrp="1"/>
          </p:cNvSpPr>
          <p:nvPr>
            <p:ph type="body" idx="1"/>
          </p:nvPr>
        </p:nvSpPr>
        <p:spPr>
          <a:xfrm rot="5400000">
            <a:off x="541338" y="190503"/>
            <a:ext cx="5851525" cy="60198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7" name="Google Shape;14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0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R="0" lvl="1" algn="ctr" rtl="0">
              <a:spcBef>
                <a:spcPts val="420"/>
              </a:spcBef>
              <a:spcAft>
                <a:spcPts val="0"/>
              </a:spcAft>
              <a:buClr>
                <a:srgbClr val="888888"/>
              </a:buClr>
              <a:buSzPts val="2100"/>
              <a:buFont typeface="Arial"/>
              <a:buNone/>
              <a:defRPr sz="2100" b="0" i="0" u="none" strike="noStrike" cap="none">
                <a:solidFill>
                  <a:srgbClr val="888888"/>
                </a:solidFill>
                <a:latin typeface="Calibri"/>
                <a:ea typeface="Calibri"/>
                <a:cs typeface="Calibri"/>
                <a:sym typeface="Calibri"/>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5pPr>
            <a:lvl6pPr marR="0" lvl="5"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6pPr>
            <a:lvl7pPr marR="0" lvl="6"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7pPr>
            <a:lvl8pPr marR="0" lvl="7"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8pPr>
            <a:lvl9pPr marR="0" lvl="8"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1pPr>
            <a:lvl2pPr marL="914400" marR="0" lvl="1" indent="-228600" algn="l" rtl="0">
              <a:spcBef>
                <a:spcPts val="270"/>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2pPr>
            <a:lvl3pPr marL="1371600" marR="0" lvl="2" indent="-228600" algn="l" rtl="0">
              <a:spcBef>
                <a:spcPts val="24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1828800" marR="0" lvl="3" indent="-228600" algn="l" rtl="0">
              <a:spcBef>
                <a:spcPts val="210"/>
              </a:spcBef>
              <a:spcAft>
                <a:spcPts val="0"/>
              </a:spcAft>
              <a:buClr>
                <a:srgbClr val="888888"/>
              </a:buClr>
              <a:buSzPts val="1050"/>
              <a:buFont typeface="Arial"/>
              <a:buNone/>
              <a:defRPr sz="1050" b="0" i="0" u="none" strike="noStrike" cap="none">
                <a:solidFill>
                  <a:srgbClr val="888888"/>
                </a:solidFill>
                <a:latin typeface="Calibri"/>
                <a:ea typeface="Calibri"/>
                <a:cs typeface="Calibri"/>
                <a:sym typeface="Calibri"/>
              </a:defRPr>
            </a:lvl4pPr>
            <a:lvl5pPr marL="2286000" marR="0" lvl="4" indent="-228600" algn="l" rtl="0">
              <a:spcBef>
                <a:spcPts val="210"/>
              </a:spcBef>
              <a:spcAft>
                <a:spcPts val="0"/>
              </a:spcAft>
              <a:buClr>
                <a:srgbClr val="888888"/>
              </a:buClr>
              <a:buSzPts val="1050"/>
              <a:buFont typeface="Arial"/>
              <a:buNone/>
              <a:defRPr sz="1050" b="0" i="0" u="none" strike="noStrike" cap="none">
                <a:solidFill>
                  <a:srgbClr val="888888"/>
                </a:solidFill>
                <a:latin typeface="Calibri"/>
                <a:ea typeface="Calibri"/>
                <a:cs typeface="Calibri"/>
                <a:sym typeface="Calibri"/>
              </a:defRPr>
            </a:lvl5pPr>
            <a:lvl6pPr marL="2743200" marR="0" lvl="5" indent="-228600" algn="l" rtl="0">
              <a:spcBef>
                <a:spcPts val="210"/>
              </a:spcBef>
              <a:spcAft>
                <a:spcPts val="0"/>
              </a:spcAft>
              <a:buClr>
                <a:srgbClr val="888888"/>
              </a:buClr>
              <a:buSzPts val="1050"/>
              <a:buFont typeface="Arial"/>
              <a:buNone/>
              <a:defRPr sz="1050" b="0" i="0" u="none" strike="noStrike" cap="none">
                <a:solidFill>
                  <a:srgbClr val="888888"/>
                </a:solidFill>
                <a:latin typeface="Calibri"/>
                <a:ea typeface="Calibri"/>
                <a:cs typeface="Calibri"/>
                <a:sym typeface="Calibri"/>
              </a:defRPr>
            </a:lvl6pPr>
            <a:lvl7pPr marL="3200400" marR="0" lvl="6" indent="-228600" algn="l" rtl="0">
              <a:spcBef>
                <a:spcPts val="210"/>
              </a:spcBef>
              <a:spcAft>
                <a:spcPts val="0"/>
              </a:spcAft>
              <a:buClr>
                <a:srgbClr val="888888"/>
              </a:buClr>
              <a:buSzPts val="1050"/>
              <a:buFont typeface="Arial"/>
              <a:buNone/>
              <a:defRPr sz="1050" b="0" i="0" u="none" strike="noStrike" cap="none">
                <a:solidFill>
                  <a:srgbClr val="888888"/>
                </a:solidFill>
                <a:latin typeface="Calibri"/>
                <a:ea typeface="Calibri"/>
                <a:cs typeface="Calibri"/>
                <a:sym typeface="Calibri"/>
              </a:defRPr>
            </a:lvl7pPr>
            <a:lvl8pPr marL="3657600" marR="0" lvl="7" indent="-228600" algn="l" rtl="0">
              <a:spcBef>
                <a:spcPts val="210"/>
              </a:spcBef>
              <a:spcAft>
                <a:spcPts val="0"/>
              </a:spcAft>
              <a:buClr>
                <a:srgbClr val="888888"/>
              </a:buClr>
              <a:buSzPts val="1050"/>
              <a:buFont typeface="Arial"/>
              <a:buNone/>
              <a:defRPr sz="1050" b="0" i="0" u="none" strike="noStrike" cap="none">
                <a:solidFill>
                  <a:srgbClr val="888888"/>
                </a:solidFill>
                <a:latin typeface="Calibri"/>
                <a:ea typeface="Calibri"/>
                <a:cs typeface="Calibri"/>
                <a:sym typeface="Calibri"/>
              </a:defRPr>
            </a:lvl8pPr>
            <a:lvl9pPr marL="4114800" marR="0" lvl="8" indent="-228600" algn="l" rtl="0">
              <a:spcBef>
                <a:spcPts val="210"/>
              </a:spcBef>
              <a:spcAft>
                <a:spcPts val="0"/>
              </a:spcAft>
              <a:buClr>
                <a:srgbClr val="888888"/>
              </a:buClr>
              <a:buSzPts val="105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69" name="Google Shape;6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lstStyle>
            <a:lvl1pPr marL="457200" marR="0" lvl="0"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lstStyle>
            <a:lvl1pPr marL="457200" marR="0" lvl="0"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spcBef>
                <a:spcPts val="24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4325" algn="l" rtl="0">
              <a:spcBef>
                <a:spcPts val="27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5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10"/>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1pPr>
            <a:lvl2pPr marL="914400" marR="0" lvl="1"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spcBef>
                <a:spcPts val="15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3pPr>
            <a:lvl4pPr marL="1828800" marR="0" lvl="3"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4pPr>
            <a:lvl5pPr marL="2286000" marR="0" lvl="4"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5pPr>
            <a:lvl6pPr marL="2743200" marR="0" lvl="5"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6pPr>
            <a:lvl7pPr marL="3200400" marR="0" lvl="6"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7pPr>
            <a:lvl8pPr marL="3657600" marR="0" lvl="7"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8pPr>
            <a:lvl9pPr marL="4114800" marR="0" lvl="8"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5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21" name="Google Shape;121;p1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2" name="Google Shape;122;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10"/>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1pPr>
            <a:lvl2pPr marL="914400" marR="0" lvl="1"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spcBef>
                <a:spcPts val="15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3pPr>
            <a:lvl4pPr marL="1828800" marR="0" lvl="3"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4pPr>
            <a:lvl5pPr marL="2286000" marR="0" lvl="4"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5pPr>
            <a:lvl6pPr marL="2743200" marR="0" lvl="5"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6pPr>
            <a:lvl7pPr marL="3200400" marR="0" lvl="6"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7pPr>
            <a:lvl8pPr marL="3657600" marR="0" lvl="7"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8pPr>
            <a:lvl9pPr marL="4114800" marR="0" lvl="8" indent="-228600" algn="l" rtl="0">
              <a:spcBef>
                <a:spcPts val="135"/>
              </a:spcBef>
              <a:spcAft>
                <a:spcPts val="0"/>
              </a:spcAft>
              <a:buClr>
                <a:schemeClr val="dk1"/>
              </a:buClr>
              <a:buSzPts val="675"/>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6" name="Google Shape;11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9" name="Google Shape;12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40" name="Google Shape;140;p2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1" name="Google Shape;1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02" name="Google Shape;102;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000" b="1"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000"/>
              <a:buFont typeface="Calibri"/>
              <a:buNone/>
              <a:defRPr sz="1000" b="1"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ot.ca.gov/hq/row/landsurveys/LSITWorkbook/04.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blm.gov/cadastral/Manual/73man/id34.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col1exp"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5" Type="http://schemas.openxmlformats.org/officeDocument/2006/relationships/hyperlink" Target="mailto:zenkx002@umn.edu" TargetMode="External"/><Relationship Id="rId4" Type="http://schemas.openxmlformats.org/officeDocument/2006/relationships/hyperlink" Target="mailto:dave.Zenk@noa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4"/>
          <p:cNvSpPr txBox="1"/>
          <p:nvPr/>
        </p:nvSpPr>
        <p:spPr>
          <a:xfrm>
            <a:off x="1246187" y="1381125"/>
            <a:ext cx="7124700" cy="9715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rgbClr val="000000"/>
                </a:solidFill>
                <a:latin typeface="Arial"/>
                <a:ea typeface="Arial"/>
                <a:cs typeface="Arial"/>
                <a:sym typeface="Arial"/>
              </a:rPr>
              <a:t>Geodesy Fundamentals</a:t>
            </a:r>
            <a:endParaRPr/>
          </a:p>
        </p:txBody>
      </p:sp>
      <p:sp>
        <p:nvSpPr>
          <p:cNvPr id="155" name="Google Shape;155;p24"/>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February 9, 2018</a:t>
            </a:r>
            <a:endParaRPr/>
          </a:p>
        </p:txBody>
      </p:sp>
      <p:sp>
        <p:nvSpPr>
          <p:cNvPr id="156" name="Google Shape;156;p24"/>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Professional Surveyors Association of Nebraska </a:t>
            </a:r>
            <a:endParaRPr/>
          </a:p>
        </p:txBody>
      </p:sp>
      <p:sp>
        <p:nvSpPr>
          <p:cNvPr id="157" name="Google Shape;157;p2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Calibri"/>
              <a:buNone/>
            </a:pPr>
            <a:fld id="{00000000-1234-1234-1234-123412341234}" type="slidenum">
              <a:rPr lang="en-US" sz="900" b="1" i="0" u="none" strike="noStrike" cap="none">
                <a:solidFill>
                  <a:srgbClr val="898989"/>
                </a:solidFill>
                <a:latin typeface="Calibri"/>
                <a:ea typeface="Calibri"/>
                <a:cs typeface="Calibri"/>
                <a:sym typeface="Calibri"/>
              </a:rPr>
              <a:t>1</a:t>
            </a:fld>
            <a:endParaRPr/>
          </a:p>
        </p:txBody>
      </p:sp>
      <p:pic>
        <p:nvPicPr>
          <p:cNvPr id="158" name="Google Shape;158;p24"/>
          <p:cNvPicPr preferRelativeResize="0"/>
          <p:nvPr/>
        </p:nvPicPr>
        <p:blipFill rotWithShape="1">
          <a:blip r:embed="rId4">
            <a:alphaModFix/>
          </a:blip>
          <a:srcRect/>
          <a:stretch/>
        </p:blipFill>
        <p:spPr>
          <a:xfrm>
            <a:off x="22225" y="2762250"/>
            <a:ext cx="5435600" cy="3309937"/>
          </a:xfrm>
          <a:prstGeom prst="rect">
            <a:avLst/>
          </a:prstGeom>
          <a:noFill/>
          <a:ln>
            <a:noFill/>
          </a:ln>
        </p:spPr>
      </p:pic>
      <p:sp>
        <p:nvSpPr>
          <p:cNvPr id="159" name="Google Shape;159;p24"/>
          <p:cNvSpPr txBox="1"/>
          <p:nvPr/>
        </p:nvSpPr>
        <p:spPr>
          <a:xfrm>
            <a:off x="5457825" y="2947987"/>
            <a:ext cx="3663950" cy="23098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Professional Surveyors Association of Nebraska </a:t>
            </a:r>
            <a:endParaRPr/>
          </a:p>
          <a:p>
            <a:pPr marL="0" marR="0" lvl="0" indent="0" algn="ctr" rtl="0">
              <a:lnSpc>
                <a:spcPct val="100000"/>
              </a:lnSpc>
              <a:spcBef>
                <a:spcPts val="0"/>
              </a:spcBef>
              <a:spcAft>
                <a:spcPts val="0"/>
              </a:spcAft>
              <a:buClr>
                <a:schemeClr val="dk1"/>
              </a:buClr>
              <a:buSzPts val="2400"/>
              <a:buFont typeface="Calibri"/>
              <a:buNone/>
            </a:pPr>
            <a:r>
              <a:rPr lang="en-US" sz="2400" b="1" i="1" u="none" strike="noStrike" cap="none">
                <a:solidFill>
                  <a:schemeClr val="dk1"/>
                </a:solidFill>
                <a:latin typeface="Calibri"/>
                <a:ea typeface="Calibri"/>
                <a:cs typeface="Calibri"/>
                <a:sym typeface="Calibri"/>
              </a:rPr>
              <a:t>Winter Seminar</a:t>
            </a:r>
            <a:endParaRPr/>
          </a:p>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Dave Zenk</a:t>
            </a:r>
            <a:endParaRPr/>
          </a:p>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NGS Advisor</a:t>
            </a:r>
            <a:endParaRPr/>
          </a:p>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February 9, 2018</a:t>
            </a:r>
            <a:endParaRPr/>
          </a:p>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Kearney, NE</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p:nvPr/>
        </p:nvSpPr>
        <p:spPr>
          <a:xfrm>
            <a:off x="3214687" y="2295525"/>
            <a:ext cx="3136900" cy="2946400"/>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31" name="Google Shape;331;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332" name="Google Shape;332;p3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Altitude-Azimuth System (based on local horizon of observer)</a:t>
            </a:r>
            <a:endParaRPr/>
          </a:p>
        </p:txBody>
      </p:sp>
      <p:sp>
        <p:nvSpPr>
          <p:cNvPr id="333" name="Google Shape;333;p33"/>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334" name="Google Shape;334;p33"/>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335" name="Google Shape;335;p3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10</a:t>
            </a:fld>
            <a:endParaRPr/>
          </a:p>
        </p:txBody>
      </p:sp>
      <p:sp>
        <p:nvSpPr>
          <p:cNvPr id="336" name="Google Shape;336;p33"/>
          <p:cNvSpPr/>
          <p:nvPr/>
        </p:nvSpPr>
        <p:spPr>
          <a:xfrm>
            <a:off x="3214687" y="3463925"/>
            <a:ext cx="3136900"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37" name="Google Shape;337;p33"/>
          <p:cNvSpPr/>
          <p:nvPr/>
        </p:nvSpPr>
        <p:spPr>
          <a:xfrm rot="5400000">
            <a:off x="3285331" y="3178968"/>
            <a:ext cx="2946400" cy="117951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38" name="Google Shape;338;p33"/>
          <p:cNvCxnSpPr/>
          <p:nvPr/>
        </p:nvCxnSpPr>
        <p:spPr>
          <a:xfrm flipH="1">
            <a:off x="4168775" y="3463925"/>
            <a:ext cx="1179512" cy="60960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cxnSp>
        <p:nvCxnSpPr>
          <p:cNvPr id="339" name="Google Shape;339;p33"/>
          <p:cNvCxnSpPr/>
          <p:nvPr/>
        </p:nvCxnSpPr>
        <p:spPr>
          <a:xfrm rot="10800000">
            <a:off x="3214687" y="3768725"/>
            <a:ext cx="3136900"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340" name="Google Shape;340;p33"/>
          <p:cNvSpPr/>
          <p:nvPr/>
        </p:nvSpPr>
        <p:spPr>
          <a:xfrm rot="5400000">
            <a:off x="3286125" y="2798762"/>
            <a:ext cx="2946400" cy="193992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41" name="Google Shape;341;p33"/>
          <p:cNvCxnSpPr/>
          <p:nvPr/>
        </p:nvCxnSpPr>
        <p:spPr>
          <a:xfrm flipH="1">
            <a:off x="3773487" y="3768725"/>
            <a:ext cx="985837" cy="22860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342" name="Google Shape;342;p33"/>
          <p:cNvCxnSpPr/>
          <p:nvPr/>
        </p:nvCxnSpPr>
        <p:spPr>
          <a:xfrm rot="10800000">
            <a:off x="3943350" y="2944812"/>
            <a:ext cx="815975" cy="862012"/>
          </a:xfrm>
          <a:prstGeom prst="straightConnector1">
            <a:avLst/>
          </a:prstGeom>
          <a:noFill/>
          <a:ln w="25400" cap="flat" cmpd="sng">
            <a:solidFill>
              <a:srgbClr val="00B050"/>
            </a:solidFill>
            <a:prstDash val="solid"/>
            <a:miter lim="800000"/>
            <a:headEnd type="none" w="med" len="med"/>
            <a:tailEnd type="none" w="med" len="med"/>
          </a:ln>
          <a:effectLst>
            <a:outerShdw blurRad="63500" dist="20000" dir="5400000">
              <a:srgbClr val="000000">
                <a:alpha val="37647"/>
              </a:srgbClr>
            </a:outerShdw>
          </a:effectLst>
        </p:spPr>
      </p:cxnSp>
      <p:sp>
        <p:nvSpPr>
          <p:cNvPr id="343" name="Google Shape;343;p33"/>
          <p:cNvSpPr txBox="1"/>
          <p:nvPr/>
        </p:nvSpPr>
        <p:spPr>
          <a:xfrm>
            <a:off x="6318250" y="3582987"/>
            <a:ext cx="8255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North</a:t>
            </a:r>
            <a:endParaRPr/>
          </a:p>
        </p:txBody>
      </p:sp>
      <p:sp>
        <p:nvSpPr>
          <p:cNvPr id="344" name="Google Shape;344;p33"/>
          <p:cNvSpPr txBox="1"/>
          <p:nvPr/>
        </p:nvSpPr>
        <p:spPr>
          <a:xfrm rot="-480000">
            <a:off x="5037137" y="3975100"/>
            <a:ext cx="9652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Horizon</a:t>
            </a:r>
            <a:endParaRPr/>
          </a:p>
        </p:txBody>
      </p:sp>
      <p:sp>
        <p:nvSpPr>
          <p:cNvPr id="345" name="Google Shape;345;p33"/>
          <p:cNvSpPr txBox="1"/>
          <p:nvPr/>
        </p:nvSpPr>
        <p:spPr>
          <a:xfrm>
            <a:off x="2473325" y="3551237"/>
            <a:ext cx="8255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South</a:t>
            </a:r>
            <a:endParaRPr/>
          </a:p>
        </p:txBody>
      </p:sp>
      <p:sp>
        <p:nvSpPr>
          <p:cNvPr id="346" name="Google Shape;346;p33"/>
          <p:cNvSpPr txBox="1"/>
          <p:nvPr/>
        </p:nvSpPr>
        <p:spPr>
          <a:xfrm rot="-1560000">
            <a:off x="3976687" y="4029075"/>
            <a:ext cx="5921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East</a:t>
            </a:r>
            <a:endParaRPr/>
          </a:p>
        </p:txBody>
      </p:sp>
      <p:sp>
        <p:nvSpPr>
          <p:cNvPr id="347" name="Google Shape;347;p33"/>
          <p:cNvSpPr txBox="1"/>
          <p:nvPr/>
        </p:nvSpPr>
        <p:spPr>
          <a:xfrm rot="-1860000">
            <a:off x="4870450" y="3171825"/>
            <a:ext cx="666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West</a:t>
            </a:r>
            <a:endParaRPr/>
          </a:p>
        </p:txBody>
      </p:sp>
      <p:sp>
        <p:nvSpPr>
          <p:cNvPr id="348" name="Google Shape;348;p33"/>
          <p:cNvSpPr txBox="1"/>
          <p:nvPr/>
        </p:nvSpPr>
        <p:spPr>
          <a:xfrm>
            <a:off x="4370387" y="5210175"/>
            <a:ext cx="8255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Nadir</a:t>
            </a:r>
            <a:endParaRPr/>
          </a:p>
        </p:txBody>
      </p:sp>
      <p:sp>
        <p:nvSpPr>
          <p:cNvPr id="349" name="Google Shape;349;p33"/>
          <p:cNvSpPr txBox="1"/>
          <p:nvPr/>
        </p:nvSpPr>
        <p:spPr>
          <a:xfrm>
            <a:off x="4421187" y="1985962"/>
            <a:ext cx="8255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Zenith</a:t>
            </a:r>
            <a:endParaRPr/>
          </a:p>
        </p:txBody>
      </p:sp>
      <p:sp>
        <p:nvSpPr>
          <p:cNvPr id="350" name="Google Shape;350;p33"/>
          <p:cNvSpPr/>
          <p:nvPr/>
        </p:nvSpPr>
        <p:spPr>
          <a:xfrm>
            <a:off x="3841750" y="2840037"/>
            <a:ext cx="185737" cy="196850"/>
          </a:xfrm>
          <a:prstGeom prst="ellipse">
            <a:avLst/>
          </a:prstGeom>
          <a:solidFill>
            <a:srgbClr val="FFC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1" name="Google Shape;351;p33"/>
          <p:cNvSpPr/>
          <p:nvPr/>
        </p:nvSpPr>
        <p:spPr>
          <a:xfrm flipH="1">
            <a:off x="3806825" y="2840037"/>
            <a:ext cx="496887" cy="2224087"/>
          </a:xfrm>
          <a:custGeom>
            <a:avLst/>
            <a:gdLst/>
            <a:ahLst/>
            <a:cxnLst/>
            <a:rect l="l" t="t" r="r" b="b"/>
            <a:pathLst>
              <a:path w="496888" h="2224087" extrusionOk="0">
                <a:moveTo>
                  <a:pt x="363759" y="127042"/>
                </a:moveTo>
                <a:cubicBezTo>
                  <a:pt x="445606" y="319014"/>
                  <a:pt x="496888" y="698443"/>
                  <a:pt x="496888" y="1112044"/>
                </a:cubicBezTo>
                <a:lnTo>
                  <a:pt x="248444" y="1112044"/>
                </a:lnTo>
                <a:lnTo>
                  <a:pt x="363759" y="127042"/>
                </a:lnTo>
                <a:close/>
              </a:path>
              <a:path w="496888" h="2224087" fill="none" extrusionOk="0">
                <a:moveTo>
                  <a:pt x="363759" y="127042"/>
                </a:moveTo>
                <a:cubicBezTo>
                  <a:pt x="445606" y="319014"/>
                  <a:pt x="496888" y="698443"/>
                  <a:pt x="496888" y="1112044"/>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2" name="Google Shape;352;p33"/>
          <p:cNvSpPr/>
          <p:nvPr/>
        </p:nvSpPr>
        <p:spPr>
          <a:xfrm rot="5400000" flipH="1">
            <a:off x="4225925" y="1947862"/>
            <a:ext cx="601662" cy="3649662"/>
          </a:xfrm>
          <a:custGeom>
            <a:avLst/>
            <a:gdLst/>
            <a:ahLst/>
            <a:cxnLst/>
            <a:rect l="l" t="t" r="r" b="b"/>
            <a:pathLst>
              <a:path w="601662" h="3649663" extrusionOk="0">
                <a:moveTo>
                  <a:pt x="25651" y="2562166"/>
                </a:moveTo>
                <a:cubicBezTo>
                  <a:pt x="7479" y="2312610"/>
                  <a:pt x="-1238" y="2041513"/>
                  <a:pt x="142" y="1768824"/>
                </a:cubicBezTo>
                <a:cubicBezTo>
                  <a:pt x="5374" y="735324"/>
                  <a:pt x="150980" y="-65373"/>
                  <a:pt x="321051" y="4126"/>
                </a:cubicBezTo>
                <a:lnTo>
                  <a:pt x="300831" y="1824832"/>
                </a:lnTo>
                <a:lnTo>
                  <a:pt x="25651" y="2562166"/>
                </a:lnTo>
                <a:close/>
              </a:path>
              <a:path w="601662" h="3649663" fill="none" extrusionOk="0">
                <a:moveTo>
                  <a:pt x="25651" y="2562166"/>
                </a:moveTo>
                <a:cubicBezTo>
                  <a:pt x="7479" y="2312610"/>
                  <a:pt x="-1238" y="2041513"/>
                  <a:pt x="142" y="1768824"/>
                </a:cubicBezTo>
                <a:cubicBezTo>
                  <a:pt x="5374" y="735324"/>
                  <a:pt x="150980" y="-65373"/>
                  <a:pt x="321051" y="4126"/>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3" name="Google Shape;353;p33"/>
          <p:cNvSpPr txBox="1"/>
          <p:nvPr/>
        </p:nvSpPr>
        <p:spPr>
          <a:xfrm rot="-300000">
            <a:off x="4352925" y="4200525"/>
            <a:ext cx="156527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Azimuth Angle</a:t>
            </a:r>
            <a:endParaRPr/>
          </a:p>
        </p:txBody>
      </p:sp>
      <p:sp>
        <p:nvSpPr>
          <p:cNvPr id="354" name="Google Shape;354;p33"/>
          <p:cNvSpPr txBox="1"/>
          <p:nvPr/>
        </p:nvSpPr>
        <p:spPr>
          <a:xfrm>
            <a:off x="2455862" y="2719387"/>
            <a:ext cx="12144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Sun or Star</a:t>
            </a:r>
            <a:endParaRPr/>
          </a:p>
        </p:txBody>
      </p:sp>
      <p:cxnSp>
        <p:nvCxnSpPr>
          <p:cNvPr id="355" name="Google Shape;355;p33"/>
          <p:cNvCxnSpPr/>
          <p:nvPr/>
        </p:nvCxnSpPr>
        <p:spPr>
          <a:xfrm rot="10800000" flipH="1">
            <a:off x="4765675" y="2295525"/>
            <a:ext cx="17462" cy="147320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sp>
        <p:nvSpPr>
          <p:cNvPr id="356" name="Google Shape;356;p33"/>
          <p:cNvSpPr txBox="1"/>
          <p:nvPr/>
        </p:nvSpPr>
        <p:spPr>
          <a:xfrm>
            <a:off x="1833562" y="3113087"/>
            <a:ext cx="155416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Altitude Angle</a:t>
            </a:r>
            <a:endParaRPr/>
          </a:p>
        </p:txBody>
      </p:sp>
      <p:sp>
        <p:nvSpPr>
          <p:cNvPr id="357" name="Google Shape;357;p33"/>
          <p:cNvSpPr/>
          <p:nvPr/>
        </p:nvSpPr>
        <p:spPr>
          <a:xfrm>
            <a:off x="4672012" y="2268537"/>
            <a:ext cx="222250" cy="55562"/>
          </a:xfrm>
          <a:prstGeom prst="ellipse">
            <a:avLst/>
          </a:prstGeom>
          <a:solidFill>
            <a:srgbClr val="00B05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358" name="Google Shape;358;p33"/>
          <p:cNvGrpSpPr/>
          <p:nvPr/>
        </p:nvGrpSpPr>
        <p:grpSpPr>
          <a:xfrm>
            <a:off x="4667250" y="3646487"/>
            <a:ext cx="192087" cy="273050"/>
            <a:chOff x="0" y="0"/>
            <a:chExt cx="2147483647" cy="2147483647"/>
          </a:xfrm>
        </p:grpSpPr>
        <p:cxnSp>
          <p:nvCxnSpPr>
            <p:cNvPr id="359" name="Google Shape;359;p33"/>
            <p:cNvCxnSpPr/>
            <p:nvPr/>
          </p:nvCxnSpPr>
          <p:spPr>
            <a:xfrm>
              <a:off x="0" y="418"/>
              <a:ext cx="2147483647" cy="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360" name="Google Shape;360;p33"/>
            <p:cNvCxnSpPr/>
            <p:nvPr/>
          </p:nvCxnSpPr>
          <p:spPr>
            <a:xfrm rot="10800000" flipH="1">
              <a:off x="0" y="63"/>
              <a:ext cx="1100359392" cy="1698009101"/>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361" name="Google Shape;361;p33"/>
            <p:cNvCxnSpPr/>
            <p:nvPr/>
          </p:nvCxnSpPr>
          <p:spPr>
            <a:xfrm>
              <a:off x="1100356797" y="418"/>
              <a:ext cx="851894409" cy="1698009101"/>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362" name="Google Shape;362;p33"/>
            <p:cNvCxnSpPr/>
            <p:nvPr/>
          </p:nvCxnSpPr>
          <p:spPr>
            <a:xfrm rot="10800000">
              <a:off x="1100356797" y="0"/>
              <a:ext cx="0" cy="2147483647"/>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grpSp>
      <p:sp>
        <p:nvSpPr>
          <p:cNvPr id="363" name="Google Shape;363;p33"/>
          <p:cNvSpPr/>
          <p:nvPr/>
        </p:nvSpPr>
        <p:spPr>
          <a:xfrm rot="5400000" flipH="1">
            <a:off x="4402931" y="1618456"/>
            <a:ext cx="711200" cy="2252662"/>
          </a:xfrm>
          <a:custGeom>
            <a:avLst/>
            <a:gdLst/>
            <a:ahLst/>
            <a:cxnLst/>
            <a:rect l="l" t="t" r="r" b="b"/>
            <a:pathLst>
              <a:path w="711200" h="2252663" extrusionOk="0">
                <a:moveTo>
                  <a:pt x="362545" y="2252448"/>
                </a:moveTo>
                <a:cubicBezTo>
                  <a:pt x="188226" y="2263234"/>
                  <a:pt x="37150" y="1872117"/>
                  <a:pt x="5797" y="1328875"/>
                </a:cubicBezTo>
                <a:cubicBezTo>
                  <a:pt x="-1953" y="1194589"/>
                  <a:pt x="-1932" y="1056959"/>
                  <a:pt x="5860" y="922698"/>
                </a:cubicBezTo>
                <a:cubicBezTo>
                  <a:pt x="37543" y="376768"/>
                  <a:pt x="190074" y="-14657"/>
                  <a:pt x="365256" y="415"/>
                </a:cubicBezTo>
                <a:cubicBezTo>
                  <a:pt x="362037" y="375721"/>
                  <a:pt x="358819" y="751026"/>
                  <a:pt x="355600" y="1126332"/>
                </a:cubicBezTo>
                <a:lnTo>
                  <a:pt x="362545" y="2252448"/>
                </a:lnTo>
                <a:close/>
              </a:path>
              <a:path w="711200" h="2252663" fill="none" extrusionOk="0">
                <a:moveTo>
                  <a:pt x="362545" y="2252448"/>
                </a:moveTo>
                <a:cubicBezTo>
                  <a:pt x="188226" y="2263234"/>
                  <a:pt x="37150" y="1872117"/>
                  <a:pt x="5797" y="1328875"/>
                </a:cubicBezTo>
                <a:cubicBezTo>
                  <a:pt x="-1953" y="1194589"/>
                  <a:pt x="-1932" y="1056959"/>
                  <a:pt x="5860" y="922698"/>
                </a:cubicBezTo>
                <a:cubicBezTo>
                  <a:pt x="37543" y="376768"/>
                  <a:pt x="190074" y="-14657"/>
                  <a:pt x="365256" y="415"/>
                </a:cubicBezTo>
              </a:path>
            </a:pathLst>
          </a:custGeom>
          <a:noFill/>
          <a:ln w="25400" cap="flat" cmpd="sng">
            <a:solidFill>
              <a:srgbClr val="00B0F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4"/>
          <p:cNvSpPr txBox="1">
            <a:spLocks noGrp="1"/>
          </p:cNvSpPr>
          <p:nvPr>
            <p:ph type="title"/>
          </p:nvPr>
        </p:nvSpPr>
        <p:spPr>
          <a:xfrm>
            <a:off x="446087"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369" name="Google Shape;369;p3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PZS Triangle</a:t>
            </a:r>
            <a:endParaRPr/>
          </a:p>
        </p:txBody>
      </p:sp>
      <p:sp>
        <p:nvSpPr>
          <p:cNvPr id="370" name="Google Shape;370;p34"/>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371" name="Google Shape;371;p34"/>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372" name="Google Shape;372;p3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11</a:t>
            </a:fld>
            <a:endParaRPr/>
          </a:p>
        </p:txBody>
      </p:sp>
      <p:grpSp>
        <p:nvGrpSpPr>
          <p:cNvPr id="373" name="Google Shape;373;p34"/>
          <p:cNvGrpSpPr/>
          <p:nvPr/>
        </p:nvGrpSpPr>
        <p:grpSpPr>
          <a:xfrm>
            <a:off x="4557712" y="3562350"/>
            <a:ext cx="417512" cy="411163"/>
            <a:chOff x="0" y="0"/>
            <a:chExt cx="2147483647" cy="2147483647"/>
          </a:xfrm>
        </p:grpSpPr>
        <p:sp>
          <p:nvSpPr>
            <p:cNvPr id="374" name="Google Shape;374;p34"/>
            <p:cNvSpPr/>
            <p:nvPr/>
          </p:nvSpPr>
          <p:spPr>
            <a:xfrm>
              <a:off x="0" y="6"/>
              <a:ext cx="2147483647" cy="2147480701"/>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5" name="Google Shape;375;p34"/>
            <p:cNvSpPr/>
            <p:nvPr/>
          </p:nvSpPr>
          <p:spPr>
            <a:xfrm>
              <a:off x="0" y="854019343"/>
              <a:ext cx="2147483647" cy="439442874"/>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6" name="Google Shape;376;p34"/>
            <p:cNvSpPr/>
            <p:nvPr/>
          </p:nvSpPr>
          <p:spPr>
            <a:xfrm rot="5400000">
              <a:off x="48610143" y="643539535"/>
              <a:ext cx="2017597014" cy="860406051"/>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7" name="Google Shape;377;p34"/>
            <p:cNvSpPr/>
            <p:nvPr/>
          </p:nvSpPr>
          <p:spPr>
            <a:xfrm rot="5400000">
              <a:off x="48609798" y="365428558"/>
              <a:ext cx="2017597014" cy="141662947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78" name="Google Shape;378;p34"/>
            <p:cNvCxnSpPr/>
            <p:nvPr/>
          </p:nvCxnSpPr>
          <p:spPr>
            <a:xfrm rot="10800000" flipH="1">
              <a:off x="1061494949" y="0"/>
              <a:ext cx="16330923" cy="1069596225"/>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379" name="Google Shape;379;p34"/>
          <p:cNvSpPr/>
          <p:nvPr/>
        </p:nvSpPr>
        <p:spPr>
          <a:xfrm>
            <a:off x="3214687" y="2295525"/>
            <a:ext cx="3136900" cy="2946400"/>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0" name="Google Shape;380;p34"/>
          <p:cNvSpPr/>
          <p:nvPr/>
        </p:nvSpPr>
        <p:spPr>
          <a:xfrm>
            <a:off x="3214687" y="3463925"/>
            <a:ext cx="3136900"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1" name="Google Shape;381;p34"/>
          <p:cNvSpPr/>
          <p:nvPr/>
        </p:nvSpPr>
        <p:spPr>
          <a:xfrm rot="5400000">
            <a:off x="3285331" y="3178968"/>
            <a:ext cx="2946400" cy="117951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82" name="Google Shape;382;p34"/>
          <p:cNvCxnSpPr/>
          <p:nvPr/>
        </p:nvCxnSpPr>
        <p:spPr>
          <a:xfrm rot="10800000">
            <a:off x="4783137" y="3768725"/>
            <a:ext cx="1568450"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383" name="Google Shape;383;p34"/>
          <p:cNvSpPr/>
          <p:nvPr/>
        </p:nvSpPr>
        <p:spPr>
          <a:xfrm rot="5400000">
            <a:off x="3286125" y="2798762"/>
            <a:ext cx="2946400" cy="193992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4" name="Google Shape;384;p34"/>
          <p:cNvSpPr txBox="1"/>
          <p:nvPr/>
        </p:nvSpPr>
        <p:spPr>
          <a:xfrm>
            <a:off x="6318250" y="3582987"/>
            <a:ext cx="16256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Vernal  Equinox</a:t>
            </a:r>
            <a:endParaRPr/>
          </a:p>
        </p:txBody>
      </p:sp>
      <p:sp>
        <p:nvSpPr>
          <p:cNvPr id="385" name="Google Shape;385;p34"/>
          <p:cNvSpPr txBox="1"/>
          <p:nvPr/>
        </p:nvSpPr>
        <p:spPr>
          <a:xfrm rot="-420000">
            <a:off x="4551362" y="3954462"/>
            <a:ext cx="18764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Celestial Equator</a:t>
            </a:r>
            <a:endParaRPr/>
          </a:p>
        </p:txBody>
      </p:sp>
      <p:sp>
        <p:nvSpPr>
          <p:cNvPr id="386" name="Google Shape;386;p34"/>
          <p:cNvSpPr txBox="1"/>
          <p:nvPr/>
        </p:nvSpPr>
        <p:spPr>
          <a:xfrm>
            <a:off x="4421187" y="1985962"/>
            <a:ext cx="70167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sp>
        <p:nvSpPr>
          <p:cNvPr id="387" name="Google Shape;387;p34"/>
          <p:cNvSpPr/>
          <p:nvPr/>
        </p:nvSpPr>
        <p:spPr>
          <a:xfrm>
            <a:off x="3841750" y="2840037"/>
            <a:ext cx="185737" cy="196850"/>
          </a:xfrm>
          <a:prstGeom prst="ellipse">
            <a:avLst/>
          </a:prstGeom>
          <a:solidFill>
            <a:srgbClr val="FFC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8" name="Google Shape;388;p34"/>
          <p:cNvSpPr txBox="1"/>
          <p:nvPr/>
        </p:nvSpPr>
        <p:spPr>
          <a:xfrm>
            <a:off x="2455862" y="2719387"/>
            <a:ext cx="12144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Sun or Star</a:t>
            </a:r>
            <a:endParaRPr/>
          </a:p>
        </p:txBody>
      </p:sp>
      <p:cxnSp>
        <p:nvCxnSpPr>
          <p:cNvPr id="389" name="Google Shape;389;p34"/>
          <p:cNvCxnSpPr/>
          <p:nvPr/>
        </p:nvCxnSpPr>
        <p:spPr>
          <a:xfrm rot="10800000" flipH="1">
            <a:off x="4765675" y="2295525"/>
            <a:ext cx="17462" cy="147320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nvGrpSpPr>
          <p:cNvPr id="390" name="Google Shape;390;p34"/>
          <p:cNvGrpSpPr/>
          <p:nvPr/>
        </p:nvGrpSpPr>
        <p:grpSpPr>
          <a:xfrm>
            <a:off x="4557712" y="3562350"/>
            <a:ext cx="417512" cy="411163"/>
            <a:chOff x="0" y="0"/>
            <a:chExt cx="2147483647" cy="2147483647"/>
          </a:xfrm>
        </p:grpSpPr>
        <p:sp>
          <p:nvSpPr>
            <p:cNvPr id="391" name="Google Shape;391;p34"/>
            <p:cNvSpPr/>
            <p:nvPr/>
          </p:nvSpPr>
          <p:spPr>
            <a:xfrm>
              <a:off x="0" y="6"/>
              <a:ext cx="2147483647" cy="2147480701"/>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2" name="Google Shape;392;p34"/>
            <p:cNvSpPr/>
            <p:nvPr/>
          </p:nvSpPr>
          <p:spPr>
            <a:xfrm>
              <a:off x="0" y="854019343"/>
              <a:ext cx="2147483647" cy="439442874"/>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3" name="Google Shape;393;p34"/>
            <p:cNvSpPr/>
            <p:nvPr/>
          </p:nvSpPr>
          <p:spPr>
            <a:xfrm rot="5400000">
              <a:off x="48610143" y="643539535"/>
              <a:ext cx="2017597014" cy="860406051"/>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4" name="Google Shape;394;p34"/>
            <p:cNvSpPr/>
            <p:nvPr/>
          </p:nvSpPr>
          <p:spPr>
            <a:xfrm rot="5400000">
              <a:off x="48609798" y="365428558"/>
              <a:ext cx="2017597014" cy="141662947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95" name="Google Shape;395;p34"/>
            <p:cNvCxnSpPr/>
            <p:nvPr/>
          </p:nvCxnSpPr>
          <p:spPr>
            <a:xfrm rot="10800000" flipH="1">
              <a:off x="1061494949" y="0"/>
              <a:ext cx="16330923" cy="1069596225"/>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396" name="Google Shape;396;p34"/>
          <p:cNvSpPr/>
          <p:nvPr/>
        </p:nvSpPr>
        <p:spPr>
          <a:xfrm>
            <a:off x="5202237" y="3105150"/>
            <a:ext cx="185737" cy="196850"/>
          </a:xfrm>
          <a:prstGeom prst="ellipse">
            <a:avLst/>
          </a:prstGeom>
          <a:solidFill>
            <a:srgbClr val="00B05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7" name="Google Shape;397;p34"/>
          <p:cNvSpPr txBox="1"/>
          <p:nvPr/>
        </p:nvSpPr>
        <p:spPr>
          <a:xfrm>
            <a:off x="5354637" y="3014662"/>
            <a:ext cx="8255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Zenith</a:t>
            </a:r>
            <a:endParaRPr/>
          </a:p>
        </p:txBody>
      </p:sp>
      <p:cxnSp>
        <p:nvCxnSpPr>
          <p:cNvPr id="398" name="Google Shape;398;p34"/>
          <p:cNvCxnSpPr/>
          <p:nvPr/>
        </p:nvCxnSpPr>
        <p:spPr>
          <a:xfrm rot="10800000" flipH="1">
            <a:off x="4768850" y="3273425"/>
            <a:ext cx="460375" cy="49371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cxnSp>
        <p:nvCxnSpPr>
          <p:cNvPr id="399" name="Google Shape;399;p34"/>
          <p:cNvCxnSpPr/>
          <p:nvPr/>
        </p:nvCxnSpPr>
        <p:spPr>
          <a:xfrm rot="10800000">
            <a:off x="4000500" y="3008312"/>
            <a:ext cx="763587" cy="76041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sp>
        <p:nvSpPr>
          <p:cNvPr id="400" name="Google Shape;400;p34"/>
          <p:cNvSpPr/>
          <p:nvPr/>
        </p:nvSpPr>
        <p:spPr>
          <a:xfrm rot="5400000">
            <a:off x="3361531" y="1702593"/>
            <a:ext cx="739775" cy="3233737"/>
          </a:xfrm>
          <a:custGeom>
            <a:avLst/>
            <a:gdLst/>
            <a:ahLst/>
            <a:cxnLst/>
            <a:rect l="l" t="t" r="r" b="b"/>
            <a:pathLst>
              <a:path w="739775" h="3233738" extrusionOk="0">
                <a:moveTo>
                  <a:pt x="6116" y="1324067"/>
                </a:moveTo>
                <a:cubicBezTo>
                  <a:pt x="28557" y="791340"/>
                  <a:pt x="110535" y="343128"/>
                  <a:pt x="224477" y="130180"/>
                </a:cubicBezTo>
                <a:lnTo>
                  <a:pt x="369888" y="1616869"/>
                </a:lnTo>
                <a:lnTo>
                  <a:pt x="6116" y="1324067"/>
                </a:lnTo>
                <a:close/>
              </a:path>
              <a:path w="739775" h="3233738" fill="none" extrusionOk="0">
                <a:moveTo>
                  <a:pt x="6116" y="1324067"/>
                </a:moveTo>
                <a:cubicBezTo>
                  <a:pt x="28557" y="791340"/>
                  <a:pt x="110535" y="343128"/>
                  <a:pt x="224477" y="130180"/>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1" name="Google Shape;401;p34"/>
          <p:cNvSpPr/>
          <p:nvPr/>
        </p:nvSpPr>
        <p:spPr>
          <a:xfrm rot="-5400000" flipH="1">
            <a:off x="3734593" y="2801143"/>
            <a:ext cx="2060575" cy="1049337"/>
          </a:xfrm>
          <a:custGeom>
            <a:avLst/>
            <a:gdLst/>
            <a:ahLst/>
            <a:cxnLst/>
            <a:rect l="l" t="t" r="r" b="b"/>
            <a:pathLst>
              <a:path w="2060575" h="1049337" extrusionOk="0">
                <a:moveTo>
                  <a:pt x="837920" y="1040110"/>
                </a:moveTo>
                <a:cubicBezTo>
                  <a:pt x="339477" y="991868"/>
                  <a:pt x="-15804" y="766011"/>
                  <a:pt x="534" y="507772"/>
                </a:cubicBezTo>
                <a:lnTo>
                  <a:pt x="1030288" y="524669"/>
                </a:lnTo>
                <a:lnTo>
                  <a:pt x="837920" y="1040110"/>
                </a:lnTo>
                <a:close/>
              </a:path>
              <a:path w="2060575" h="1049337" fill="none" extrusionOk="0">
                <a:moveTo>
                  <a:pt x="837920" y="1040110"/>
                </a:moveTo>
                <a:cubicBezTo>
                  <a:pt x="339477" y="991868"/>
                  <a:pt x="-15804" y="766011"/>
                  <a:pt x="534" y="507772"/>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2" name="Google Shape;402;p34"/>
          <p:cNvSpPr/>
          <p:nvPr/>
        </p:nvSpPr>
        <p:spPr>
          <a:xfrm rot="5400000">
            <a:off x="2994025" y="3022600"/>
            <a:ext cx="3549650" cy="2095500"/>
          </a:xfrm>
          <a:custGeom>
            <a:avLst/>
            <a:gdLst/>
            <a:ahLst/>
            <a:cxnLst/>
            <a:rect l="l" t="t" r="r" b="b"/>
            <a:pathLst>
              <a:path w="3549650" h="2095500" extrusionOk="0">
                <a:moveTo>
                  <a:pt x="596735" y="1831393"/>
                </a:moveTo>
                <a:cubicBezTo>
                  <a:pt x="211929" y="1629786"/>
                  <a:pt x="-5745" y="1339522"/>
                  <a:pt x="116" y="1035815"/>
                </a:cubicBezTo>
                <a:lnTo>
                  <a:pt x="1774825" y="1047750"/>
                </a:lnTo>
                <a:lnTo>
                  <a:pt x="596735" y="1831393"/>
                </a:lnTo>
                <a:close/>
              </a:path>
              <a:path w="3549650" h="2095500" fill="none" extrusionOk="0">
                <a:moveTo>
                  <a:pt x="596735" y="1831393"/>
                </a:moveTo>
                <a:cubicBezTo>
                  <a:pt x="211929" y="1629786"/>
                  <a:pt x="-5745" y="1339522"/>
                  <a:pt x="116" y="1035815"/>
                </a:cubicBezTo>
              </a:path>
            </a:pathLst>
          </a:custGeom>
          <a:noFill/>
          <a:ln w="25400" cap="flat" cmpd="sng">
            <a:solidFill>
              <a:srgbClr val="FFC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3" name="Google Shape;403;p34"/>
          <p:cNvSpPr txBox="1"/>
          <p:nvPr/>
        </p:nvSpPr>
        <p:spPr>
          <a:xfrm>
            <a:off x="4570412" y="2263775"/>
            <a:ext cx="31432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a:t>
            </a:r>
            <a:endParaRPr/>
          </a:p>
        </p:txBody>
      </p:sp>
      <p:sp>
        <p:nvSpPr>
          <p:cNvPr id="404" name="Google Shape;404;p34"/>
          <p:cNvSpPr txBox="1"/>
          <p:nvPr/>
        </p:nvSpPr>
        <p:spPr>
          <a:xfrm>
            <a:off x="4924425" y="2797175"/>
            <a:ext cx="3143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a:t>
            </a:r>
            <a:endParaRPr/>
          </a:p>
        </p:txBody>
      </p:sp>
      <p:sp>
        <p:nvSpPr>
          <p:cNvPr id="405" name="Google Shape;405;p34"/>
          <p:cNvSpPr txBox="1"/>
          <p:nvPr/>
        </p:nvSpPr>
        <p:spPr>
          <a:xfrm>
            <a:off x="4089400" y="2616200"/>
            <a:ext cx="31432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a:t>
            </a:r>
            <a:endParaRPr/>
          </a:p>
        </p:txBody>
      </p:sp>
      <p:sp>
        <p:nvSpPr>
          <p:cNvPr id="406" name="Google Shape;406;p34"/>
          <p:cNvSpPr/>
          <p:nvPr/>
        </p:nvSpPr>
        <p:spPr>
          <a:xfrm>
            <a:off x="4672012" y="2268537"/>
            <a:ext cx="222250" cy="55562"/>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412" name="Google Shape;412;p3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PZS Triangle</a:t>
            </a:r>
            <a:endParaRPr/>
          </a:p>
        </p:txBody>
      </p:sp>
      <p:sp>
        <p:nvSpPr>
          <p:cNvPr id="413" name="Google Shape;413;p35"/>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414" name="Google Shape;414;p35"/>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415" name="Google Shape;415;p3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12</a:t>
            </a:fld>
            <a:endParaRPr/>
          </a:p>
        </p:txBody>
      </p:sp>
      <p:pic>
        <p:nvPicPr>
          <p:cNvPr id="416" name="Google Shape;416;p35"/>
          <p:cNvPicPr preferRelativeResize="0"/>
          <p:nvPr/>
        </p:nvPicPr>
        <p:blipFill rotWithShape="1">
          <a:blip r:embed="rId3">
            <a:alphaModFix/>
          </a:blip>
          <a:srcRect/>
          <a:stretch/>
        </p:blipFill>
        <p:spPr>
          <a:xfrm>
            <a:off x="1819275" y="1638300"/>
            <a:ext cx="6251575" cy="4067175"/>
          </a:xfrm>
          <a:prstGeom prst="rect">
            <a:avLst/>
          </a:prstGeom>
          <a:noFill/>
          <a:ln>
            <a:noFill/>
          </a:ln>
        </p:spPr>
      </p:pic>
      <p:sp>
        <p:nvSpPr>
          <p:cNvPr id="417" name="Google Shape;417;p35"/>
          <p:cNvSpPr/>
          <p:nvPr/>
        </p:nvSpPr>
        <p:spPr>
          <a:xfrm>
            <a:off x="2332037" y="4125912"/>
            <a:ext cx="185737" cy="196850"/>
          </a:xfrm>
          <a:prstGeom prst="ellipse">
            <a:avLst/>
          </a:prstGeom>
          <a:solidFill>
            <a:srgbClr val="FFC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18" name="Google Shape;418;p35"/>
          <p:cNvSpPr txBox="1"/>
          <p:nvPr/>
        </p:nvSpPr>
        <p:spPr>
          <a:xfrm>
            <a:off x="998537" y="3957637"/>
            <a:ext cx="12144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Sun or Star</a:t>
            </a:r>
            <a:endParaRPr/>
          </a:p>
        </p:txBody>
      </p:sp>
      <p:sp>
        <p:nvSpPr>
          <p:cNvPr id="419" name="Google Shape;419;p35"/>
          <p:cNvSpPr txBox="1"/>
          <p:nvPr/>
        </p:nvSpPr>
        <p:spPr>
          <a:xfrm>
            <a:off x="1419225" y="3736975"/>
            <a:ext cx="3143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a:t>
            </a:r>
            <a:endParaRPr/>
          </a:p>
        </p:txBody>
      </p:sp>
      <p:sp>
        <p:nvSpPr>
          <p:cNvPr id="420" name="Google Shape;420;p35"/>
          <p:cNvSpPr/>
          <p:nvPr/>
        </p:nvSpPr>
        <p:spPr>
          <a:xfrm>
            <a:off x="7288212" y="5067300"/>
            <a:ext cx="185737" cy="196850"/>
          </a:xfrm>
          <a:prstGeom prst="ellipse">
            <a:avLst/>
          </a:prstGeom>
          <a:solidFill>
            <a:srgbClr val="00B05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1" name="Google Shape;421;p35"/>
          <p:cNvSpPr txBox="1"/>
          <p:nvPr/>
        </p:nvSpPr>
        <p:spPr>
          <a:xfrm>
            <a:off x="7440612" y="4976812"/>
            <a:ext cx="8255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Zenith</a:t>
            </a:r>
            <a:endParaRPr/>
          </a:p>
        </p:txBody>
      </p:sp>
      <p:sp>
        <p:nvSpPr>
          <p:cNvPr id="422" name="Google Shape;422;p35"/>
          <p:cNvSpPr txBox="1"/>
          <p:nvPr/>
        </p:nvSpPr>
        <p:spPr>
          <a:xfrm>
            <a:off x="7637462" y="4751387"/>
            <a:ext cx="3143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a:t>
            </a:r>
            <a:endParaRPr/>
          </a:p>
        </p:txBody>
      </p:sp>
      <p:sp>
        <p:nvSpPr>
          <p:cNvPr id="423" name="Google Shape;423;p35"/>
          <p:cNvSpPr txBox="1"/>
          <p:nvPr/>
        </p:nvSpPr>
        <p:spPr>
          <a:xfrm>
            <a:off x="5211762" y="1454150"/>
            <a:ext cx="70167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sp>
        <p:nvSpPr>
          <p:cNvPr id="424" name="Google Shape;424;p35"/>
          <p:cNvSpPr txBox="1"/>
          <p:nvPr/>
        </p:nvSpPr>
        <p:spPr>
          <a:xfrm>
            <a:off x="5364162" y="1233487"/>
            <a:ext cx="31432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a:t>
            </a:r>
            <a:endParaRPr/>
          </a:p>
        </p:txBody>
      </p:sp>
      <p:sp>
        <p:nvSpPr>
          <p:cNvPr id="425" name="Google Shape;425;p35"/>
          <p:cNvSpPr txBox="1"/>
          <p:nvPr/>
        </p:nvSpPr>
        <p:spPr>
          <a:xfrm rot="3600000">
            <a:off x="6267450" y="2503487"/>
            <a:ext cx="14859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90⁰ - Latitude</a:t>
            </a:r>
            <a:endParaRPr/>
          </a:p>
        </p:txBody>
      </p:sp>
      <p:sp>
        <p:nvSpPr>
          <p:cNvPr id="426" name="Google Shape;426;p35"/>
          <p:cNvSpPr txBox="1"/>
          <p:nvPr/>
        </p:nvSpPr>
        <p:spPr>
          <a:xfrm rot="-2520000">
            <a:off x="2613025" y="2187575"/>
            <a:ext cx="179387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90⁰ - Declination</a:t>
            </a:r>
            <a:endParaRPr/>
          </a:p>
        </p:txBody>
      </p:sp>
      <p:sp>
        <p:nvSpPr>
          <p:cNvPr id="427" name="Google Shape;427;p35"/>
          <p:cNvSpPr txBox="1"/>
          <p:nvPr/>
        </p:nvSpPr>
        <p:spPr>
          <a:xfrm rot="480000">
            <a:off x="4202112" y="4649787"/>
            <a:ext cx="14859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90⁰ - Altitude</a:t>
            </a:r>
            <a:endParaRPr/>
          </a:p>
        </p:txBody>
      </p:sp>
      <p:sp>
        <p:nvSpPr>
          <p:cNvPr id="428" name="Google Shape;428;p35"/>
          <p:cNvSpPr/>
          <p:nvPr/>
        </p:nvSpPr>
        <p:spPr>
          <a:xfrm rot="5400000" flipH="1">
            <a:off x="5233987" y="1387475"/>
            <a:ext cx="514350" cy="968375"/>
          </a:xfrm>
          <a:custGeom>
            <a:avLst/>
            <a:gdLst/>
            <a:ahLst/>
            <a:cxnLst/>
            <a:rect l="l" t="t" r="r" b="b"/>
            <a:pathLst>
              <a:path w="514350" h="968375" extrusionOk="0">
                <a:moveTo>
                  <a:pt x="260161" y="968342"/>
                </a:moveTo>
                <a:cubicBezTo>
                  <a:pt x="123292" y="971334"/>
                  <a:pt x="9161" y="771964"/>
                  <a:pt x="514" y="514776"/>
                </a:cubicBezTo>
                <a:cubicBezTo>
                  <a:pt x="-6288" y="312463"/>
                  <a:pt x="54571" y="123589"/>
                  <a:pt x="153018" y="41487"/>
                </a:cubicBezTo>
                <a:lnTo>
                  <a:pt x="257175" y="484188"/>
                </a:lnTo>
                <a:cubicBezTo>
                  <a:pt x="258170" y="645573"/>
                  <a:pt x="259166" y="806957"/>
                  <a:pt x="260161" y="968342"/>
                </a:cubicBezTo>
                <a:close/>
              </a:path>
              <a:path w="514350" h="968375" fill="none" extrusionOk="0">
                <a:moveTo>
                  <a:pt x="260161" y="968342"/>
                </a:moveTo>
                <a:cubicBezTo>
                  <a:pt x="123292" y="971334"/>
                  <a:pt x="9161" y="771964"/>
                  <a:pt x="514" y="514776"/>
                </a:cubicBezTo>
                <a:cubicBezTo>
                  <a:pt x="-6288" y="312463"/>
                  <a:pt x="54571" y="123589"/>
                  <a:pt x="153018" y="41487"/>
                </a:cubicBezTo>
              </a:path>
            </a:pathLst>
          </a:custGeom>
          <a:noFill/>
          <a:ln w="25400" cap="flat" cmpd="sng">
            <a:solidFill>
              <a:srgbClr val="00B0F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9" name="Google Shape;429;p35"/>
          <p:cNvSpPr txBox="1"/>
          <p:nvPr/>
        </p:nvSpPr>
        <p:spPr>
          <a:xfrm>
            <a:off x="5678487" y="4090987"/>
            <a:ext cx="1179512"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“Azimuth”</a:t>
            </a:r>
            <a:endParaRPr/>
          </a:p>
        </p:txBody>
      </p:sp>
      <p:sp>
        <p:nvSpPr>
          <p:cNvPr id="430" name="Google Shape;430;p35"/>
          <p:cNvSpPr txBox="1"/>
          <p:nvPr/>
        </p:nvSpPr>
        <p:spPr>
          <a:xfrm>
            <a:off x="5216525" y="2128837"/>
            <a:ext cx="5826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1800"/>
              <a:buFont typeface="Calibri"/>
              <a:buNone/>
            </a:pPr>
            <a:r>
              <a:rPr lang="en-US" sz="1800" b="0" i="0" u="none">
                <a:solidFill>
                  <a:srgbClr val="00B0F0"/>
                </a:solidFill>
                <a:latin typeface="Calibri"/>
                <a:ea typeface="Calibri"/>
                <a:cs typeface="Calibri"/>
                <a:sym typeface="Calibri"/>
              </a:rPr>
              <a:t>LHA</a:t>
            </a:r>
            <a:endParaRPr/>
          </a:p>
        </p:txBody>
      </p:sp>
      <p:sp>
        <p:nvSpPr>
          <p:cNvPr id="431" name="Google Shape;431;p35"/>
          <p:cNvSpPr/>
          <p:nvPr/>
        </p:nvSpPr>
        <p:spPr>
          <a:xfrm rot="5400000" flipH="1">
            <a:off x="6843712" y="3906837"/>
            <a:ext cx="1684337" cy="2255837"/>
          </a:xfrm>
          <a:custGeom>
            <a:avLst/>
            <a:gdLst/>
            <a:ahLst/>
            <a:cxnLst/>
            <a:rect l="l" t="t" r="r" b="b"/>
            <a:pathLst>
              <a:path w="1684337" h="2255837" extrusionOk="0">
                <a:moveTo>
                  <a:pt x="1617030" y="1569762"/>
                </a:moveTo>
                <a:cubicBezTo>
                  <a:pt x="1509289" y="1908679"/>
                  <a:pt x="1284770" y="2155781"/>
                  <a:pt x="1015632" y="2231652"/>
                </a:cubicBezTo>
                <a:lnTo>
                  <a:pt x="842169" y="1127919"/>
                </a:lnTo>
                <a:lnTo>
                  <a:pt x="1617030" y="1569762"/>
                </a:lnTo>
                <a:close/>
              </a:path>
              <a:path w="1684337" h="2255837" fill="none" extrusionOk="0">
                <a:moveTo>
                  <a:pt x="1617030" y="1569762"/>
                </a:moveTo>
                <a:cubicBezTo>
                  <a:pt x="1509289" y="1908679"/>
                  <a:pt x="1284770" y="2155781"/>
                  <a:pt x="1015632" y="2231652"/>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32" name="Google Shape;432;p35"/>
          <p:cNvSpPr/>
          <p:nvPr/>
        </p:nvSpPr>
        <p:spPr>
          <a:xfrm rot="5400000" flipH="1">
            <a:off x="973931" y="3080543"/>
            <a:ext cx="2112962" cy="2387600"/>
          </a:xfrm>
          <a:custGeom>
            <a:avLst/>
            <a:gdLst/>
            <a:ahLst/>
            <a:cxnLst/>
            <a:rect l="l" t="t" r="r" b="b"/>
            <a:pathLst>
              <a:path w="2112962" h="2387600" extrusionOk="0">
                <a:moveTo>
                  <a:pt x="1053273" y="6"/>
                </a:moveTo>
                <a:cubicBezTo>
                  <a:pt x="1350354" y="-1013"/>
                  <a:pt x="1634087" y="139354"/>
                  <a:pt x="1834935" y="386707"/>
                </a:cubicBezTo>
                <a:lnTo>
                  <a:pt x="1056481" y="1193800"/>
                </a:lnTo>
                <a:cubicBezTo>
                  <a:pt x="1055412" y="795869"/>
                  <a:pt x="1054342" y="397937"/>
                  <a:pt x="1053273" y="6"/>
                </a:cubicBezTo>
                <a:close/>
              </a:path>
              <a:path w="2112962" h="2387600" fill="none" extrusionOk="0">
                <a:moveTo>
                  <a:pt x="1053273" y="6"/>
                </a:moveTo>
                <a:cubicBezTo>
                  <a:pt x="1350354" y="-1013"/>
                  <a:pt x="1634087" y="139354"/>
                  <a:pt x="1834935" y="386707"/>
                </a:cubicBezTo>
              </a:path>
            </a:pathLst>
          </a:custGeom>
          <a:noFill/>
          <a:ln w="25400" cap="flat" cmpd="sng">
            <a:solidFill>
              <a:srgbClr val="7F7F7F"/>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33" name="Google Shape;433;p35"/>
          <p:cNvSpPr txBox="1"/>
          <p:nvPr/>
        </p:nvSpPr>
        <p:spPr>
          <a:xfrm>
            <a:off x="3086100" y="3567112"/>
            <a:ext cx="17113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a:solidFill>
                  <a:srgbClr val="7F7F7F"/>
                </a:solidFill>
                <a:latin typeface="Calibri"/>
                <a:ea typeface="Calibri"/>
                <a:cs typeface="Calibri"/>
                <a:sym typeface="Calibri"/>
              </a:rPr>
              <a:t>Parallactic Angle</a:t>
            </a:r>
            <a:endParaRPr/>
          </a:p>
        </p:txBody>
      </p:sp>
      <p:sp>
        <p:nvSpPr>
          <p:cNvPr id="434" name="Google Shape;434;p35"/>
          <p:cNvSpPr/>
          <p:nvPr/>
        </p:nvSpPr>
        <p:spPr>
          <a:xfrm>
            <a:off x="5321300" y="1738312"/>
            <a:ext cx="241300" cy="84137"/>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440" name="Google Shape;440;p3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Spherical Trigonometry</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3 sides and 3 angles – all are expressed in angular units of measure!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If one knows any 3 of the 6 parts, one can solve for the other 3 parts.</a:t>
            </a:r>
            <a:endParaRPr/>
          </a:p>
          <a:p>
            <a:pPr marL="257175" marR="0" lvl="0" indent="-104775"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Spherical Law of Sines</a:t>
            </a:r>
            <a:endParaRPr/>
          </a:p>
          <a:p>
            <a:pPr marL="257175" marR="0" lvl="0" indent="-104775"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257175" marR="0" lvl="0" indent="-104775"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Spherical Law of Cosines</a:t>
            </a:r>
            <a:endParaRPr/>
          </a:p>
        </p:txBody>
      </p:sp>
      <p:sp>
        <p:nvSpPr>
          <p:cNvPr id="441" name="Google Shape;441;p36"/>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442" name="Google Shape;442;p36"/>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443" name="Google Shape;443;p3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13</a:t>
            </a:fld>
            <a:endParaRPr/>
          </a:p>
        </p:txBody>
      </p:sp>
      <p:pic>
        <p:nvPicPr>
          <p:cNvPr id="444" name="Google Shape;444;p36"/>
          <p:cNvPicPr preferRelativeResize="0"/>
          <p:nvPr/>
        </p:nvPicPr>
        <p:blipFill rotWithShape="1">
          <a:blip r:embed="rId3">
            <a:alphaModFix/>
          </a:blip>
          <a:srcRect/>
          <a:stretch/>
        </p:blipFill>
        <p:spPr>
          <a:xfrm>
            <a:off x="6799262" y="3170237"/>
            <a:ext cx="1641475" cy="1066800"/>
          </a:xfrm>
          <a:prstGeom prst="rect">
            <a:avLst/>
          </a:prstGeom>
          <a:noFill/>
          <a:ln>
            <a:noFill/>
          </a:ln>
        </p:spPr>
      </p:pic>
      <p:sp>
        <p:nvSpPr>
          <p:cNvPr id="445" name="Google Shape;445;p36"/>
          <p:cNvSpPr txBox="1"/>
          <p:nvPr/>
        </p:nvSpPr>
        <p:spPr>
          <a:xfrm>
            <a:off x="7620000" y="2874962"/>
            <a:ext cx="3238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A</a:t>
            </a:r>
            <a:endParaRPr/>
          </a:p>
        </p:txBody>
      </p:sp>
      <p:sp>
        <p:nvSpPr>
          <p:cNvPr id="446" name="Google Shape;446;p36"/>
          <p:cNvSpPr txBox="1"/>
          <p:nvPr/>
        </p:nvSpPr>
        <p:spPr>
          <a:xfrm>
            <a:off x="6765925" y="3798887"/>
            <a:ext cx="3238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B</a:t>
            </a:r>
            <a:endParaRPr/>
          </a:p>
        </p:txBody>
      </p:sp>
      <p:sp>
        <p:nvSpPr>
          <p:cNvPr id="447" name="Google Shape;447;p36"/>
          <p:cNvSpPr txBox="1"/>
          <p:nvPr/>
        </p:nvSpPr>
        <p:spPr>
          <a:xfrm>
            <a:off x="8150225" y="4044950"/>
            <a:ext cx="3238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a:t>
            </a:r>
            <a:endParaRPr/>
          </a:p>
        </p:txBody>
      </p:sp>
      <p:sp>
        <p:nvSpPr>
          <p:cNvPr id="448" name="Google Shape;448;p36"/>
          <p:cNvSpPr txBox="1"/>
          <p:nvPr/>
        </p:nvSpPr>
        <p:spPr>
          <a:xfrm>
            <a:off x="8077200" y="3244850"/>
            <a:ext cx="3238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b</a:t>
            </a:r>
            <a:endParaRPr/>
          </a:p>
        </p:txBody>
      </p:sp>
      <p:sp>
        <p:nvSpPr>
          <p:cNvPr id="449" name="Google Shape;449;p36"/>
          <p:cNvSpPr txBox="1"/>
          <p:nvPr/>
        </p:nvSpPr>
        <p:spPr>
          <a:xfrm>
            <a:off x="7458075" y="3873500"/>
            <a:ext cx="3238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a</a:t>
            </a:r>
            <a:endParaRPr/>
          </a:p>
        </p:txBody>
      </p:sp>
      <p:sp>
        <p:nvSpPr>
          <p:cNvPr id="450" name="Google Shape;450;p36"/>
          <p:cNvSpPr txBox="1"/>
          <p:nvPr/>
        </p:nvSpPr>
        <p:spPr>
          <a:xfrm>
            <a:off x="7113587" y="3060700"/>
            <a:ext cx="325437"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a:t>
            </a:r>
            <a:endParaRPr/>
          </a:p>
        </p:txBody>
      </p:sp>
      <p:sp>
        <p:nvSpPr>
          <p:cNvPr id="451" name="Google Shape;451;p36"/>
          <p:cNvSpPr txBox="1"/>
          <p:nvPr/>
        </p:nvSpPr>
        <p:spPr>
          <a:xfrm>
            <a:off x="2219325" y="3657600"/>
            <a:ext cx="3476625" cy="86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sin A   sin B   sin C</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 = ----- = -----</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sin a   sin b   sin c</a:t>
            </a:r>
            <a:endParaRPr/>
          </a:p>
        </p:txBody>
      </p:sp>
      <p:sp>
        <p:nvSpPr>
          <p:cNvPr id="452" name="Google Shape;452;p36"/>
          <p:cNvSpPr txBox="1"/>
          <p:nvPr/>
        </p:nvSpPr>
        <p:spPr>
          <a:xfrm>
            <a:off x="2219325" y="5046662"/>
            <a:ext cx="3662362" cy="86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        cos a – cos b cos c</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cos A = -------------------</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           sin b sin c</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458" name="Google Shape;458;p3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What do we know and what do we measure?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Latitude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Altitude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Declination</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Azimuth</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Local Hour Angle (LHA)</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Parallactic Angle</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Choice and circumstance dictate!</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Traditionally know: </a:t>
            </a:r>
            <a:r>
              <a:rPr lang="en-US" sz="2400" b="0" i="1" u="none">
                <a:solidFill>
                  <a:schemeClr val="dk1"/>
                </a:solidFill>
                <a:latin typeface="Calibri"/>
                <a:ea typeface="Calibri"/>
                <a:cs typeface="Calibri"/>
                <a:sym typeface="Calibri"/>
              </a:rPr>
              <a:t>Latitude, Longitude, &amp; Declination</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Measure altitude, then use “Altitude Method” to solve for azimuth</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Measure time, then use “Hour Angle Method” to solve for azimuth</a:t>
            </a:r>
            <a:endParaRPr/>
          </a:p>
        </p:txBody>
      </p:sp>
      <p:sp>
        <p:nvSpPr>
          <p:cNvPr id="459" name="Google Shape;459;p37"/>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460" name="Google Shape;460;p3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461" name="Google Shape;461;p3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14</a:t>
            </a:fld>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467" name="Google Shape;467;p3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Derive practical equations for both methods (Caltrans)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sng" strike="noStrike" cap="none">
                <a:solidFill>
                  <a:schemeClr val="hlink"/>
                </a:solidFill>
                <a:latin typeface="Calibri"/>
                <a:ea typeface="Calibri"/>
                <a:cs typeface="Calibri"/>
                <a:sym typeface="Calibri"/>
                <a:hlinkClick r:id="rId3"/>
              </a:rPr>
              <a:t>http://www.dot.ca.gov/hq/row/landsurveys/LSITWorkbook/04.pdf</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See Unit 4, page 4</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Altitude Method</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Uses Latitude, Declination, and Altitude</a:t>
            </a:r>
            <a:endParaRPr/>
          </a:p>
          <a:p>
            <a:pPr marL="557212" marR="0" lvl="1" indent="-214312" algn="l" rtl="0">
              <a:lnSpc>
                <a:spcPct val="100000"/>
              </a:lnSpc>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257175" marR="0" lvl="0" indent="-104775"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Hour Angle Method</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Uses Latitude and Declination, then Longitude, Time, and Right Ascension (to compute LHA)</a:t>
            </a:r>
            <a:endParaRPr/>
          </a:p>
          <a:p>
            <a:pPr marL="257175" marR="0" lvl="0" indent="-123825" algn="l" rtl="0">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468" name="Google Shape;468;p38"/>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469" name="Google Shape;469;p38"/>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470" name="Google Shape;470;p3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15</a:t>
            </a:fld>
            <a:endParaRPr/>
          </a:p>
        </p:txBody>
      </p:sp>
      <p:sp>
        <p:nvSpPr>
          <p:cNvPr id="471" name="Google Shape;471;p38"/>
          <p:cNvSpPr txBox="1"/>
          <p:nvPr/>
        </p:nvSpPr>
        <p:spPr>
          <a:xfrm>
            <a:off x="860425" y="5564187"/>
            <a:ext cx="5580062" cy="831850"/>
          </a:xfrm>
          <a:prstGeom prst="rect">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                     sin LHA</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Z = tan</a:t>
            </a:r>
            <a:r>
              <a:rPr lang="en-US" sz="2000" b="1" i="0" u="none" baseline="30000">
                <a:solidFill>
                  <a:schemeClr val="dk1"/>
                </a:solidFill>
                <a:latin typeface="Courier New"/>
                <a:ea typeface="Courier New"/>
                <a:cs typeface="Courier New"/>
                <a:sym typeface="Courier New"/>
              </a:rPr>
              <a:t>-1</a:t>
            </a:r>
            <a:r>
              <a:rPr lang="en-US" sz="1600" b="1" i="0" u="none">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          sin LAT cos LHA – cos LAT tan DEC</a:t>
            </a:r>
            <a:endParaRPr/>
          </a:p>
        </p:txBody>
      </p:sp>
      <p:sp>
        <p:nvSpPr>
          <p:cNvPr id="472" name="Google Shape;472;p38"/>
          <p:cNvSpPr txBox="1"/>
          <p:nvPr/>
        </p:nvSpPr>
        <p:spPr>
          <a:xfrm>
            <a:off x="860425" y="3646487"/>
            <a:ext cx="4537075" cy="830262"/>
          </a:xfrm>
          <a:prstGeom prst="rect">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          sin DEC – sin LAT sin ALT</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Z = cos</a:t>
            </a:r>
            <a:r>
              <a:rPr lang="en-US" sz="2000" b="1" i="0" u="none" baseline="30000">
                <a:solidFill>
                  <a:schemeClr val="dk1"/>
                </a:solidFill>
                <a:latin typeface="Courier New"/>
                <a:ea typeface="Courier New"/>
                <a:cs typeface="Courier New"/>
                <a:sym typeface="Courier New"/>
              </a:rPr>
              <a:t>-1</a:t>
            </a:r>
            <a:r>
              <a:rPr lang="en-US" sz="1600" b="1" i="0" u="none">
                <a:solidFill>
                  <a:schemeClr val="dk1"/>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chemeClr val="dk1"/>
              </a:buClr>
              <a:buSzPts val="1600"/>
              <a:buFont typeface="Courier New"/>
              <a:buNone/>
            </a:pPr>
            <a:r>
              <a:rPr lang="en-US" sz="1600" b="1" i="0" u="none">
                <a:solidFill>
                  <a:schemeClr val="dk1"/>
                </a:solidFill>
                <a:latin typeface="Courier New"/>
                <a:ea typeface="Courier New"/>
                <a:cs typeface="Courier New"/>
                <a:sym typeface="Courier New"/>
              </a:rPr>
              <a:t>             cos LAT cos ALT</a:t>
            </a:r>
            <a:endParaRPr/>
          </a:p>
        </p:txBody>
      </p:sp>
      <p:pic>
        <p:nvPicPr>
          <p:cNvPr id="473" name="Google Shape;473;p38"/>
          <p:cNvPicPr preferRelativeResize="0"/>
          <p:nvPr/>
        </p:nvPicPr>
        <p:blipFill rotWithShape="1">
          <a:blip r:embed="rId4">
            <a:alphaModFix/>
          </a:blip>
          <a:srcRect l="27568" t="19328" r="28148" b="42198"/>
          <a:stretch/>
        </p:blipFill>
        <p:spPr>
          <a:xfrm>
            <a:off x="6715125" y="2800350"/>
            <a:ext cx="2000250" cy="1063625"/>
          </a:xfrm>
          <a:prstGeom prst="rect">
            <a:avLst/>
          </a:prstGeom>
          <a:noFill/>
          <a:ln w="9525" cap="flat" cmpd="sng">
            <a:solidFill>
              <a:srgbClr val="FFC000"/>
            </a:solidFill>
            <a:prstDash val="solid"/>
            <a:miter lim="800000"/>
            <a:headEnd type="none" w="sm" len="sm"/>
            <a:tailEnd type="none" w="sm" len="sm"/>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479" name="Google Shape;479;p3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Refraction Correction – Altitude Method</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One of the difficulties of the Altitude Method is refraction due to the atmosphere.</a:t>
            </a:r>
            <a:endParaRPr/>
          </a:p>
        </p:txBody>
      </p:sp>
      <p:sp>
        <p:nvSpPr>
          <p:cNvPr id="480" name="Google Shape;480;p39"/>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481" name="Google Shape;481;p3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482" name="Google Shape;482;p3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16</a:t>
            </a:fld>
            <a:endParaRPr/>
          </a:p>
        </p:txBody>
      </p:sp>
      <p:grpSp>
        <p:nvGrpSpPr>
          <p:cNvPr id="483" name="Google Shape;483;p39"/>
          <p:cNvGrpSpPr/>
          <p:nvPr/>
        </p:nvGrpSpPr>
        <p:grpSpPr>
          <a:xfrm>
            <a:off x="1695450" y="5540375"/>
            <a:ext cx="296862" cy="342900"/>
            <a:chOff x="0" y="0"/>
            <a:chExt cx="2147483647" cy="2147483647"/>
          </a:xfrm>
        </p:grpSpPr>
        <p:cxnSp>
          <p:nvCxnSpPr>
            <p:cNvPr id="484" name="Google Shape;484;p39"/>
            <p:cNvCxnSpPr/>
            <p:nvPr/>
          </p:nvCxnSpPr>
          <p:spPr>
            <a:xfrm>
              <a:off x="0" y="418"/>
              <a:ext cx="2147483647" cy="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485" name="Google Shape;485;p39"/>
            <p:cNvCxnSpPr/>
            <p:nvPr/>
          </p:nvCxnSpPr>
          <p:spPr>
            <a:xfrm rot="10800000" flipH="1">
              <a:off x="0" y="1341"/>
              <a:ext cx="1102447788" cy="169014651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486" name="Google Shape;486;p39"/>
            <p:cNvCxnSpPr/>
            <p:nvPr/>
          </p:nvCxnSpPr>
          <p:spPr>
            <a:xfrm>
              <a:off x="1102447041" y="418"/>
              <a:ext cx="849806064" cy="169014651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487" name="Google Shape;487;p39"/>
            <p:cNvCxnSpPr/>
            <p:nvPr/>
          </p:nvCxnSpPr>
          <p:spPr>
            <a:xfrm rot="10800000">
              <a:off x="1102447041" y="0"/>
              <a:ext cx="0" cy="2147483647"/>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grpSp>
      <p:sp>
        <p:nvSpPr>
          <p:cNvPr id="488" name="Google Shape;488;p39"/>
          <p:cNvSpPr/>
          <p:nvPr/>
        </p:nvSpPr>
        <p:spPr>
          <a:xfrm>
            <a:off x="5040312" y="2414587"/>
            <a:ext cx="247650" cy="228600"/>
          </a:xfrm>
          <a:prstGeom prst="ellipse">
            <a:avLst/>
          </a:prstGeom>
          <a:solidFill>
            <a:srgbClr val="FFC0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89" name="Google Shape;489;p39"/>
          <p:cNvSpPr/>
          <p:nvPr/>
        </p:nvSpPr>
        <p:spPr>
          <a:xfrm>
            <a:off x="6059487" y="2743200"/>
            <a:ext cx="247650" cy="228600"/>
          </a:xfrm>
          <a:prstGeom prst="ellipse">
            <a:avLst/>
          </a:prstGeom>
          <a:solidFill>
            <a:srgbClr val="FFC0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90" name="Google Shape;490;p39"/>
          <p:cNvSpPr/>
          <p:nvPr/>
        </p:nvSpPr>
        <p:spPr>
          <a:xfrm>
            <a:off x="6907212" y="3219450"/>
            <a:ext cx="247650" cy="228600"/>
          </a:xfrm>
          <a:prstGeom prst="ellipse">
            <a:avLst/>
          </a:prstGeom>
          <a:solidFill>
            <a:srgbClr val="FFC0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91" name="Google Shape;491;p39"/>
          <p:cNvSpPr/>
          <p:nvPr/>
        </p:nvSpPr>
        <p:spPr>
          <a:xfrm>
            <a:off x="7545387" y="3762375"/>
            <a:ext cx="247650" cy="228600"/>
          </a:xfrm>
          <a:prstGeom prst="ellipse">
            <a:avLst/>
          </a:prstGeom>
          <a:solidFill>
            <a:srgbClr val="FFC0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92" name="Google Shape;492;p39"/>
          <p:cNvSpPr/>
          <p:nvPr/>
        </p:nvSpPr>
        <p:spPr>
          <a:xfrm>
            <a:off x="8126412" y="4430712"/>
            <a:ext cx="247650" cy="228600"/>
          </a:xfrm>
          <a:prstGeom prst="ellipse">
            <a:avLst/>
          </a:prstGeom>
          <a:solidFill>
            <a:srgbClr val="FFC0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93" name="Google Shape;493;p39"/>
          <p:cNvSpPr/>
          <p:nvPr/>
        </p:nvSpPr>
        <p:spPr>
          <a:xfrm>
            <a:off x="8583612" y="5295900"/>
            <a:ext cx="247650" cy="228600"/>
          </a:xfrm>
          <a:prstGeom prst="ellipse">
            <a:avLst/>
          </a:prstGeom>
          <a:solidFill>
            <a:srgbClr val="FFC0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494" name="Google Shape;494;p39"/>
          <p:cNvCxnSpPr/>
          <p:nvPr/>
        </p:nvCxnSpPr>
        <p:spPr>
          <a:xfrm rot="10800000" flipH="1">
            <a:off x="1843087" y="2609850"/>
            <a:ext cx="3233737" cy="2930525"/>
          </a:xfrm>
          <a:prstGeom prst="straightConnector1">
            <a:avLst/>
          </a:prstGeom>
          <a:noFill/>
          <a:ln w="25400" cap="flat" cmpd="sng">
            <a:solidFill>
              <a:schemeClr val="accent1"/>
            </a:solidFill>
            <a:prstDash val="solid"/>
            <a:miter lim="800000"/>
            <a:headEnd type="none" w="med" len="med"/>
            <a:tailEnd type="triangle" w="med" len="med"/>
          </a:ln>
          <a:effectLst>
            <a:outerShdw blurRad="63500" dist="20000" dir="5400000">
              <a:srgbClr val="000000">
                <a:alpha val="37647"/>
              </a:srgbClr>
            </a:outerShdw>
          </a:effectLst>
        </p:spPr>
      </p:cxnSp>
      <p:cxnSp>
        <p:nvCxnSpPr>
          <p:cNvPr id="495" name="Google Shape;495;p39"/>
          <p:cNvCxnSpPr/>
          <p:nvPr/>
        </p:nvCxnSpPr>
        <p:spPr>
          <a:xfrm rot="10800000" flipH="1">
            <a:off x="1858962" y="2938462"/>
            <a:ext cx="4237037" cy="2586037"/>
          </a:xfrm>
          <a:prstGeom prst="straightConnector1">
            <a:avLst/>
          </a:prstGeom>
          <a:noFill/>
          <a:ln w="25400" cap="flat" cmpd="sng">
            <a:solidFill>
              <a:schemeClr val="accent1"/>
            </a:solidFill>
            <a:prstDash val="solid"/>
            <a:miter lim="800000"/>
            <a:headEnd type="none" w="med" len="med"/>
            <a:tailEnd type="triangle" w="med" len="med"/>
          </a:ln>
          <a:effectLst>
            <a:outerShdw blurRad="63500" dist="20000" dir="5400000">
              <a:srgbClr val="000000">
                <a:alpha val="37647"/>
              </a:srgbClr>
            </a:outerShdw>
          </a:effectLst>
        </p:spPr>
      </p:cxnSp>
      <p:cxnSp>
        <p:nvCxnSpPr>
          <p:cNvPr id="496" name="Google Shape;496;p39"/>
          <p:cNvCxnSpPr/>
          <p:nvPr/>
        </p:nvCxnSpPr>
        <p:spPr>
          <a:xfrm rot="10800000" flipH="1">
            <a:off x="1817687" y="3414712"/>
            <a:ext cx="5126037" cy="2125662"/>
          </a:xfrm>
          <a:prstGeom prst="straightConnector1">
            <a:avLst/>
          </a:prstGeom>
          <a:noFill/>
          <a:ln w="25400" cap="flat" cmpd="sng">
            <a:solidFill>
              <a:schemeClr val="accent1"/>
            </a:solidFill>
            <a:prstDash val="solid"/>
            <a:miter lim="800000"/>
            <a:headEnd type="none" w="med" len="med"/>
            <a:tailEnd type="triangle" w="med" len="med"/>
          </a:ln>
          <a:effectLst>
            <a:outerShdw blurRad="63500" dist="20000" dir="5400000">
              <a:srgbClr val="000000">
                <a:alpha val="37647"/>
              </a:srgbClr>
            </a:outerShdw>
          </a:effectLst>
        </p:spPr>
      </p:cxnSp>
      <p:cxnSp>
        <p:nvCxnSpPr>
          <p:cNvPr id="497" name="Google Shape;497;p39"/>
          <p:cNvCxnSpPr/>
          <p:nvPr/>
        </p:nvCxnSpPr>
        <p:spPr>
          <a:xfrm rot="10800000" flipH="1">
            <a:off x="1858962" y="3957637"/>
            <a:ext cx="5722937" cy="1566862"/>
          </a:xfrm>
          <a:prstGeom prst="straightConnector1">
            <a:avLst/>
          </a:prstGeom>
          <a:noFill/>
          <a:ln w="25400" cap="flat" cmpd="sng">
            <a:solidFill>
              <a:schemeClr val="accent1"/>
            </a:solidFill>
            <a:prstDash val="solid"/>
            <a:miter lim="800000"/>
            <a:headEnd type="none" w="med" len="med"/>
            <a:tailEnd type="triangle" w="med" len="med"/>
          </a:ln>
          <a:effectLst>
            <a:outerShdw blurRad="63500" dist="20000" dir="5400000">
              <a:srgbClr val="000000">
                <a:alpha val="37647"/>
              </a:srgbClr>
            </a:outerShdw>
          </a:effectLst>
        </p:spPr>
      </p:cxnSp>
      <p:cxnSp>
        <p:nvCxnSpPr>
          <p:cNvPr id="498" name="Google Shape;498;p39"/>
          <p:cNvCxnSpPr/>
          <p:nvPr/>
        </p:nvCxnSpPr>
        <p:spPr>
          <a:xfrm rot="10800000" flipH="1">
            <a:off x="1843087" y="4545012"/>
            <a:ext cx="6283325" cy="995362"/>
          </a:xfrm>
          <a:prstGeom prst="straightConnector1">
            <a:avLst/>
          </a:prstGeom>
          <a:noFill/>
          <a:ln w="25400" cap="flat" cmpd="sng">
            <a:solidFill>
              <a:schemeClr val="accent1"/>
            </a:solidFill>
            <a:prstDash val="solid"/>
            <a:miter lim="800000"/>
            <a:headEnd type="none" w="med" len="med"/>
            <a:tailEnd type="triangle" w="med" len="med"/>
          </a:ln>
          <a:effectLst>
            <a:outerShdw blurRad="63500" dist="20000" dir="5400000">
              <a:srgbClr val="000000">
                <a:alpha val="37647"/>
              </a:srgbClr>
            </a:outerShdw>
          </a:effectLst>
        </p:spPr>
      </p:cxnSp>
      <p:cxnSp>
        <p:nvCxnSpPr>
          <p:cNvPr id="499" name="Google Shape;499;p39"/>
          <p:cNvCxnSpPr/>
          <p:nvPr/>
        </p:nvCxnSpPr>
        <p:spPr>
          <a:xfrm rot="10800000" flipH="1">
            <a:off x="1858962" y="5410200"/>
            <a:ext cx="6724650" cy="130175"/>
          </a:xfrm>
          <a:prstGeom prst="straightConnector1">
            <a:avLst/>
          </a:prstGeom>
          <a:noFill/>
          <a:ln w="25400" cap="flat" cmpd="sng">
            <a:solidFill>
              <a:schemeClr val="accent1"/>
            </a:solidFill>
            <a:prstDash val="solid"/>
            <a:miter lim="800000"/>
            <a:headEnd type="none" w="med" len="med"/>
            <a:tailEnd type="triangle" w="med" len="med"/>
          </a:ln>
          <a:effectLst>
            <a:outerShdw blurRad="63500" dist="20000" dir="5400000">
              <a:srgbClr val="000000">
                <a:alpha val="37647"/>
              </a:srgbClr>
            </a:outerShdw>
          </a:effectLst>
        </p:spPr>
      </p:cxnSp>
      <p:sp>
        <p:nvSpPr>
          <p:cNvPr id="500" name="Google Shape;500;p39"/>
          <p:cNvSpPr/>
          <p:nvPr/>
        </p:nvSpPr>
        <p:spPr>
          <a:xfrm>
            <a:off x="1838325" y="2619375"/>
            <a:ext cx="3190875" cy="2895600"/>
          </a:xfrm>
          <a:custGeom>
            <a:avLst/>
            <a:gdLst/>
            <a:ahLst/>
            <a:cxnLst/>
            <a:rect l="l" t="t" r="r" b="b"/>
            <a:pathLst>
              <a:path w="3190875" h="2895600" extrusionOk="0">
                <a:moveTo>
                  <a:pt x="0" y="2895600"/>
                </a:moveTo>
                <a:cubicBezTo>
                  <a:pt x="691356" y="2189162"/>
                  <a:pt x="1382713" y="1482725"/>
                  <a:pt x="1914525" y="1000125"/>
                </a:cubicBezTo>
                <a:cubicBezTo>
                  <a:pt x="2446337" y="517525"/>
                  <a:pt x="2932113" y="127000"/>
                  <a:pt x="3190875" y="0"/>
                </a:cubicBezTo>
              </a:path>
            </a:pathLst>
          </a:custGeom>
          <a:noFill/>
          <a:ln w="9525"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01" name="Google Shape;501;p39"/>
          <p:cNvSpPr/>
          <p:nvPr/>
        </p:nvSpPr>
        <p:spPr>
          <a:xfrm>
            <a:off x="1828800" y="4533900"/>
            <a:ext cx="6283325" cy="996950"/>
          </a:xfrm>
          <a:custGeom>
            <a:avLst/>
            <a:gdLst/>
            <a:ahLst/>
            <a:cxnLst/>
            <a:rect l="l" t="t" r="r" b="b"/>
            <a:pathLst>
              <a:path w="6296025" h="990600" extrusionOk="0">
                <a:moveTo>
                  <a:pt x="0" y="990600"/>
                </a:moveTo>
                <a:cubicBezTo>
                  <a:pt x="1227931" y="711200"/>
                  <a:pt x="2455863" y="431800"/>
                  <a:pt x="3505200" y="266700"/>
                </a:cubicBezTo>
                <a:cubicBezTo>
                  <a:pt x="4554537" y="101600"/>
                  <a:pt x="5425281" y="50800"/>
                  <a:pt x="6296025" y="0"/>
                </a:cubicBezTo>
              </a:path>
            </a:pathLst>
          </a:custGeom>
          <a:noFill/>
          <a:ln w="9525"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02" name="Google Shape;502;p39"/>
          <p:cNvSpPr/>
          <p:nvPr/>
        </p:nvSpPr>
        <p:spPr>
          <a:xfrm>
            <a:off x="1854200" y="5184775"/>
            <a:ext cx="6711950" cy="365125"/>
          </a:xfrm>
          <a:custGeom>
            <a:avLst/>
            <a:gdLst/>
            <a:ahLst/>
            <a:cxnLst/>
            <a:rect l="l" t="t" r="r" b="b"/>
            <a:pathLst>
              <a:path w="6711950" h="364526" extrusionOk="0">
                <a:moveTo>
                  <a:pt x="0" y="364526"/>
                </a:moveTo>
                <a:cubicBezTo>
                  <a:pt x="1218671" y="194663"/>
                  <a:pt x="2437342" y="24801"/>
                  <a:pt x="3556000" y="2576"/>
                </a:cubicBezTo>
                <a:cubicBezTo>
                  <a:pt x="4674658" y="-19649"/>
                  <a:pt x="5693304" y="105763"/>
                  <a:pt x="6711950" y="231176"/>
                </a:cubicBezTo>
              </a:path>
            </a:pathLst>
          </a:custGeom>
          <a:noFill/>
          <a:ln w="9525"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503" name="Google Shape;503;p39"/>
          <p:cNvCxnSpPr/>
          <p:nvPr/>
        </p:nvCxnSpPr>
        <p:spPr>
          <a:xfrm rot="10800000">
            <a:off x="1838325" y="2863850"/>
            <a:ext cx="0" cy="2667000"/>
          </a:xfrm>
          <a:prstGeom prst="straightConnector1">
            <a:avLst/>
          </a:prstGeom>
          <a:noFill/>
          <a:ln w="25400" cap="flat" cmpd="sng">
            <a:solidFill>
              <a:schemeClr val="accent1"/>
            </a:solidFill>
            <a:prstDash val="solid"/>
            <a:miter lim="800000"/>
            <a:headEnd type="none" w="med" len="med"/>
            <a:tailEnd type="triangle" w="med" len="med"/>
          </a:ln>
          <a:effectLst>
            <a:outerShdw blurRad="63500" dist="20000" dir="5400000">
              <a:srgbClr val="000000">
                <a:alpha val="37647"/>
              </a:srgbClr>
            </a:outerShdw>
          </a:effectLst>
        </p:spPr>
      </p:cxn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509" name="Google Shape;509;p40"/>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510" name="Google Shape;510;p40"/>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511" name="Google Shape;511;p4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17</a:t>
            </a:fld>
            <a:endParaRPr/>
          </a:p>
        </p:txBody>
      </p:sp>
      <p:grpSp>
        <p:nvGrpSpPr>
          <p:cNvPr id="512" name="Google Shape;512;p40"/>
          <p:cNvGrpSpPr/>
          <p:nvPr/>
        </p:nvGrpSpPr>
        <p:grpSpPr>
          <a:xfrm>
            <a:off x="1695450" y="5540375"/>
            <a:ext cx="296862" cy="342900"/>
            <a:chOff x="0" y="0"/>
            <a:chExt cx="2147483647" cy="2147483647"/>
          </a:xfrm>
        </p:grpSpPr>
        <p:cxnSp>
          <p:nvCxnSpPr>
            <p:cNvPr id="513" name="Google Shape;513;p40"/>
            <p:cNvCxnSpPr/>
            <p:nvPr/>
          </p:nvCxnSpPr>
          <p:spPr>
            <a:xfrm>
              <a:off x="0" y="418"/>
              <a:ext cx="2147483647" cy="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514" name="Google Shape;514;p40"/>
            <p:cNvCxnSpPr/>
            <p:nvPr/>
          </p:nvCxnSpPr>
          <p:spPr>
            <a:xfrm rot="10800000" flipH="1">
              <a:off x="0" y="1341"/>
              <a:ext cx="1102447788" cy="169014651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515" name="Google Shape;515;p40"/>
            <p:cNvCxnSpPr/>
            <p:nvPr/>
          </p:nvCxnSpPr>
          <p:spPr>
            <a:xfrm>
              <a:off x="1102447041" y="418"/>
              <a:ext cx="849806064" cy="169014651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516" name="Google Shape;516;p40"/>
            <p:cNvCxnSpPr/>
            <p:nvPr/>
          </p:nvCxnSpPr>
          <p:spPr>
            <a:xfrm rot="10800000">
              <a:off x="1102447041" y="0"/>
              <a:ext cx="0" cy="2147483647"/>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grpSp>
      <p:sp>
        <p:nvSpPr>
          <p:cNvPr id="517" name="Google Shape;517;p40"/>
          <p:cNvSpPr/>
          <p:nvPr/>
        </p:nvSpPr>
        <p:spPr>
          <a:xfrm>
            <a:off x="8126412" y="4430712"/>
            <a:ext cx="247650" cy="228600"/>
          </a:xfrm>
          <a:prstGeom prst="ellipse">
            <a:avLst/>
          </a:prstGeom>
          <a:solidFill>
            <a:srgbClr val="FFC0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518" name="Google Shape;518;p40"/>
          <p:cNvCxnSpPr/>
          <p:nvPr/>
        </p:nvCxnSpPr>
        <p:spPr>
          <a:xfrm rot="10800000" flipH="1">
            <a:off x="1843087" y="4545012"/>
            <a:ext cx="6283325" cy="995362"/>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sp>
        <p:nvSpPr>
          <p:cNvPr id="519" name="Google Shape;519;p40"/>
          <p:cNvSpPr/>
          <p:nvPr/>
        </p:nvSpPr>
        <p:spPr>
          <a:xfrm>
            <a:off x="1828800" y="4533900"/>
            <a:ext cx="6283325" cy="996950"/>
          </a:xfrm>
          <a:custGeom>
            <a:avLst/>
            <a:gdLst/>
            <a:ahLst/>
            <a:cxnLst/>
            <a:rect l="l" t="t" r="r" b="b"/>
            <a:pathLst>
              <a:path w="6296025" h="990600" extrusionOk="0">
                <a:moveTo>
                  <a:pt x="0" y="990600"/>
                </a:moveTo>
                <a:cubicBezTo>
                  <a:pt x="1227931" y="711200"/>
                  <a:pt x="2455863" y="431800"/>
                  <a:pt x="3505200" y="266700"/>
                </a:cubicBezTo>
                <a:cubicBezTo>
                  <a:pt x="4554537" y="101600"/>
                  <a:pt x="5425281" y="50800"/>
                  <a:pt x="6296025" y="0"/>
                </a:cubicBezTo>
              </a:path>
            </a:pathLst>
          </a:custGeom>
          <a:noFill/>
          <a:ln w="9525"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20" name="Google Shape;520;p40"/>
          <p:cNvSpPr/>
          <p:nvPr/>
        </p:nvSpPr>
        <p:spPr>
          <a:xfrm>
            <a:off x="1130300" y="4910137"/>
            <a:ext cx="1425575" cy="1423987"/>
          </a:xfrm>
          <a:custGeom>
            <a:avLst/>
            <a:gdLst/>
            <a:ahLst/>
            <a:cxnLst/>
            <a:rect l="l" t="t" r="r" b="b"/>
            <a:pathLst>
              <a:path w="1425575" h="1423987" extrusionOk="0">
                <a:moveTo>
                  <a:pt x="1073868" y="98116"/>
                </a:moveTo>
                <a:cubicBezTo>
                  <a:pt x="1216147" y="181618"/>
                  <a:pt x="1325013" y="311844"/>
                  <a:pt x="1381893" y="466579"/>
                </a:cubicBezTo>
                <a:lnTo>
                  <a:pt x="712788" y="711994"/>
                </a:lnTo>
                <a:lnTo>
                  <a:pt x="1073868" y="98116"/>
                </a:lnTo>
                <a:close/>
              </a:path>
              <a:path w="1425575" h="1423987" fill="none" extrusionOk="0">
                <a:moveTo>
                  <a:pt x="1073868" y="98116"/>
                </a:moveTo>
                <a:cubicBezTo>
                  <a:pt x="1216147" y="181618"/>
                  <a:pt x="1325013" y="311844"/>
                  <a:pt x="1381893" y="466579"/>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21" name="Google Shape;521;p40"/>
          <p:cNvSpPr/>
          <p:nvPr/>
        </p:nvSpPr>
        <p:spPr>
          <a:xfrm>
            <a:off x="1130300" y="4919662"/>
            <a:ext cx="1425575" cy="1425575"/>
          </a:xfrm>
          <a:custGeom>
            <a:avLst/>
            <a:gdLst/>
            <a:ahLst/>
            <a:cxnLst/>
            <a:rect l="l" t="t" r="r" b="b"/>
            <a:pathLst>
              <a:path w="1425575" h="1425575" extrusionOk="0">
                <a:moveTo>
                  <a:pt x="1396138" y="510062"/>
                </a:moveTo>
                <a:cubicBezTo>
                  <a:pt x="1442058" y="664849"/>
                  <a:pt x="1434067" y="830640"/>
                  <a:pt x="1373474" y="980293"/>
                </a:cubicBezTo>
                <a:lnTo>
                  <a:pt x="712788" y="712788"/>
                </a:lnTo>
                <a:lnTo>
                  <a:pt x="1396138" y="510062"/>
                </a:lnTo>
                <a:close/>
              </a:path>
              <a:path w="1425575" h="1425575" fill="none" extrusionOk="0">
                <a:moveTo>
                  <a:pt x="1396138" y="510062"/>
                </a:moveTo>
                <a:cubicBezTo>
                  <a:pt x="1442058" y="664849"/>
                  <a:pt x="1434067" y="830640"/>
                  <a:pt x="1373474" y="980293"/>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22" name="Google Shape;522;p40"/>
          <p:cNvSpPr txBox="1"/>
          <p:nvPr/>
        </p:nvSpPr>
        <p:spPr>
          <a:xfrm>
            <a:off x="2292350" y="3313112"/>
            <a:ext cx="3294062" cy="739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100"/>
              <a:buFont typeface="Calibri"/>
              <a:buNone/>
            </a:pPr>
            <a:r>
              <a:rPr lang="en-US" sz="2100" b="0" i="0" u="none">
                <a:solidFill>
                  <a:srgbClr val="00B050"/>
                </a:solidFill>
                <a:latin typeface="Calibri"/>
                <a:ea typeface="Calibri"/>
                <a:cs typeface="Calibri"/>
                <a:sym typeface="Calibri"/>
              </a:rPr>
              <a:t>Altitude angle error due to refraction by atmosphere</a:t>
            </a:r>
            <a:endParaRPr/>
          </a:p>
        </p:txBody>
      </p:sp>
      <p:cxnSp>
        <p:nvCxnSpPr>
          <p:cNvPr id="523" name="Google Shape;523;p40"/>
          <p:cNvCxnSpPr/>
          <p:nvPr/>
        </p:nvCxnSpPr>
        <p:spPr>
          <a:xfrm rot="10800000" flipH="1">
            <a:off x="1858962" y="5410200"/>
            <a:ext cx="6724650" cy="130175"/>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cxnSp>
        <p:nvCxnSpPr>
          <p:cNvPr id="524" name="Google Shape;524;p40"/>
          <p:cNvCxnSpPr/>
          <p:nvPr/>
        </p:nvCxnSpPr>
        <p:spPr>
          <a:xfrm rot="10800000" flipH="1">
            <a:off x="1828800" y="4105275"/>
            <a:ext cx="6180137" cy="1425575"/>
          </a:xfrm>
          <a:prstGeom prst="straightConnector1">
            <a:avLst/>
          </a:prstGeom>
          <a:noFill/>
          <a:ln w="15875" cap="flat" cmpd="sng">
            <a:solidFill>
              <a:srgbClr val="00B050"/>
            </a:solidFill>
            <a:prstDash val="solid"/>
            <a:miter lim="800000"/>
            <a:headEnd type="none" w="med" len="med"/>
            <a:tailEnd type="stealth" w="lg" len="lg"/>
          </a:ln>
          <a:effectLst>
            <a:outerShdw blurRad="63500" dist="20000" dir="5400000">
              <a:srgbClr val="000000">
                <a:alpha val="37647"/>
              </a:srgbClr>
            </a:outerShdw>
          </a:effectLst>
        </p:spPr>
      </p:cxnSp>
      <p:sp>
        <p:nvSpPr>
          <p:cNvPr id="525" name="Google Shape;525;p40"/>
          <p:cNvSpPr/>
          <p:nvPr/>
        </p:nvSpPr>
        <p:spPr>
          <a:xfrm>
            <a:off x="8008937" y="3990975"/>
            <a:ext cx="249237" cy="228600"/>
          </a:xfrm>
          <a:prstGeom prst="ellipse">
            <a:avLst/>
          </a:prstGeom>
          <a:solidFill>
            <a:srgbClr val="92D050">
              <a:alpha val="9803"/>
            </a:srgbClr>
          </a:solidFill>
          <a:ln w="9525"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26" name="Google Shape;526;p40"/>
          <p:cNvSpPr txBox="1"/>
          <p:nvPr/>
        </p:nvSpPr>
        <p:spPr>
          <a:xfrm>
            <a:off x="7604125" y="4633912"/>
            <a:ext cx="12636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Actual Sun</a:t>
            </a:r>
            <a:endParaRPr/>
          </a:p>
        </p:txBody>
      </p:sp>
      <p:sp>
        <p:nvSpPr>
          <p:cNvPr id="527" name="Google Shape;527;p40"/>
          <p:cNvSpPr txBox="1"/>
          <p:nvPr/>
        </p:nvSpPr>
        <p:spPr>
          <a:xfrm>
            <a:off x="7335837" y="3632200"/>
            <a:ext cx="1585912"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2D050"/>
              </a:buClr>
              <a:buSzPts val="1800"/>
              <a:buFont typeface="Calibri"/>
              <a:buNone/>
            </a:pPr>
            <a:r>
              <a:rPr lang="en-US" sz="1800" b="0" i="0" u="none">
                <a:solidFill>
                  <a:srgbClr val="92D050"/>
                </a:solidFill>
                <a:latin typeface="Calibri"/>
                <a:ea typeface="Calibri"/>
                <a:cs typeface="Calibri"/>
                <a:sym typeface="Calibri"/>
              </a:rPr>
              <a:t>Apparent Sun</a:t>
            </a:r>
            <a:endParaRPr/>
          </a:p>
        </p:txBody>
      </p:sp>
      <p:cxnSp>
        <p:nvCxnSpPr>
          <p:cNvPr id="528" name="Google Shape;528;p40"/>
          <p:cNvCxnSpPr/>
          <p:nvPr/>
        </p:nvCxnSpPr>
        <p:spPr>
          <a:xfrm rot="10800000">
            <a:off x="1838325" y="2863850"/>
            <a:ext cx="0" cy="2667000"/>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534" name="Google Shape;534;p4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Refraction Correction – Altitude Method</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Angular refraction error is a function of altitude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Also semi-diameter correction</a:t>
            </a:r>
            <a:endParaRPr/>
          </a:p>
        </p:txBody>
      </p:sp>
      <p:sp>
        <p:nvSpPr>
          <p:cNvPr id="535" name="Google Shape;535;p41"/>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536" name="Google Shape;536;p4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537" name="Google Shape;537;p4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18</a:t>
            </a:fld>
            <a:endParaRPr/>
          </a:p>
        </p:txBody>
      </p:sp>
      <p:graphicFrame>
        <p:nvGraphicFramePr>
          <p:cNvPr id="538" name="Google Shape;538;p41"/>
          <p:cNvGraphicFramePr/>
          <p:nvPr/>
        </p:nvGraphicFramePr>
        <p:xfrm>
          <a:off x="671512" y="2913062"/>
          <a:ext cx="3000000" cy="3000000"/>
        </p:xfrm>
        <a:graphic>
          <a:graphicData uri="http://schemas.openxmlformats.org/drawingml/2006/table">
            <a:tbl>
              <a:tblPr>
                <a:noFill/>
                <a:tableStyleId>{1C5FC0B3-B698-4253-AC15-9436955363D1}</a:tableStyleId>
              </a:tblPr>
              <a:tblGrid>
                <a:gridCol w="1101725">
                  <a:extLst>
                    <a:ext uri="{9D8B030D-6E8A-4147-A177-3AD203B41FA5}">
                      <a16:colId xmlns:a16="http://schemas.microsoft.com/office/drawing/2014/main" val="20000"/>
                    </a:ext>
                  </a:extLst>
                </a:gridCol>
                <a:gridCol w="3121025">
                  <a:extLst>
                    <a:ext uri="{9D8B030D-6E8A-4147-A177-3AD203B41FA5}">
                      <a16:colId xmlns:a16="http://schemas.microsoft.com/office/drawing/2014/main" val="20001"/>
                    </a:ext>
                  </a:extLst>
                </a:gridCol>
              </a:tblGrid>
              <a:tr h="371475">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Altitude</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Approximate Correction</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698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90⁰</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0⁰</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3714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70⁰</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- 0⁰00’18”</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3714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50⁰</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- 0⁰00’48”</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3698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30⁰</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- 0⁰01’36”</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3714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10⁰</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- 0⁰05’18”</a:t>
                      </a:r>
                      <a:endParaRPr/>
                    </a:p>
                  </a:txBody>
                  <a:tcPr marL="91400" marR="9140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5"/>
                  </a:ext>
                </a:extLst>
              </a:tr>
            </a:tbl>
          </a:graphicData>
        </a:graphic>
      </p:graphicFrame>
      <p:graphicFrame>
        <p:nvGraphicFramePr>
          <p:cNvPr id="539" name="Google Shape;539;p41"/>
          <p:cNvGraphicFramePr/>
          <p:nvPr/>
        </p:nvGraphicFramePr>
        <p:xfrm>
          <a:off x="5157787" y="2913062"/>
          <a:ext cx="3000000" cy="3000000"/>
        </p:xfrm>
        <a:graphic>
          <a:graphicData uri="http://schemas.openxmlformats.org/drawingml/2006/table">
            <a:tbl>
              <a:tblPr>
                <a:noFill/>
                <a:tableStyleId>{1C5FC0B3-B698-4253-AC15-9436955363D1}</a:tableStyleId>
              </a:tblPr>
              <a:tblGrid>
                <a:gridCol w="1120775">
                  <a:extLst>
                    <a:ext uri="{9D8B030D-6E8A-4147-A177-3AD203B41FA5}">
                      <a16:colId xmlns:a16="http://schemas.microsoft.com/office/drawing/2014/main" val="20000"/>
                    </a:ext>
                  </a:extLst>
                </a:gridCol>
                <a:gridCol w="2487600">
                  <a:extLst>
                    <a:ext uri="{9D8B030D-6E8A-4147-A177-3AD203B41FA5}">
                      <a16:colId xmlns:a16="http://schemas.microsoft.com/office/drawing/2014/main" val="20001"/>
                    </a:ext>
                  </a:extLst>
                </a:gridCol>
              </a:tblGrid>
              <a:tr h="371475">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Date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800"/>
                        <a:buFont typeface="Calibri"/>
                        <a:buNone/>
                      </a:pPr>
                      <a:r>
                        <a:rPr lang="en-US" sz="1800" b="1" i="0" u="none" strike="noStrike" cap="none">
                          <a:solidFill>
                            <a:srgbClr val="FFFFFF"/>
                          </a:solidFill>
                          <a:latin typeface="Calibri"/>
                          <a:ea typeface="Calibri"/>
                          <a:cs typeface="Calibri"/>
                          <a:sym typeface="Calibri"/>
                        </a:rPr>
                        <a:t>Semi-diameter</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698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January 3</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0-16’-15.9”</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371475">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July 3</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0-15’-43.9”</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bl>
          </a:graphicData>
        </a:graphic>
      </p:graphicFrame>
      <p:sp>
        <p:nvSpPr>
          <p:cNvPr id="540" name="Google Shape;540;p41"/>
          <p:cNvSpPr txBox="1"/>
          <p:nvPr/>
        </p:nvSpPr>
        <p:spPr>
          <a:xfrm rot="-480000">
            <a:off x="1173162" y="5329237"/>
            <a:ext cx="3368675"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600"/>
              <a:buFont typeface="Calibri"/>
              <a:buNone/>
            </a:pPr>
            <a:r>
              <a:rPr lang="en-US" sz="1600" b="0" i="1" u="none">
                <a:solidFill>
                  <a:srgbClr val="FF0000"/>
                </a:solidFill>
                <a:latin typeface="Calibri"/>
                <a:ea typeface="Calibri"/>
                <a:cs typeface="Calibri"/>
                <a:sym typeface="Calibri"/>
              </a:rPr>
              <a:t>Affected by atmospheric temperature and pressure, which can only be measured at position of observer.</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546" name="Google Shape;546;p4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 dynamic relationships of Earth, Sun, &amp; Stars are important concepts and so is the vocabulary and geometry to describe it.</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 best way to </a:t>
            </a:r>
            <a:r>
              <a:rPr lang="en-US" sz="2400" b="1" i="0" u="none">
                <a:solidFill>
                  <a:schemeClr val="dk1"/>
                </a:solidFill>
                <a:latin typeface="Calibri"/>
                <a:ea typeface="Calibri"/>
                <a:cs typeface="Calibri"/>
                <a:sym typeface="Calibri"/>
              </a:rPr>
              <a:t>master</a:t>
            </a:r>
            <a:r>
              <a:rPr lang="en-US" sz="2400" b="0" i="0" u="none">
                <a:solidFill>
                  <a:schemeClr val="dk1"/>
                </a:solidFill>
                <a:latin typeface="Calibri"/>
                <a:ea typeface="Calibri"/>
                <a:cs typeface="Calibri"/>
                <a:sym typeface="Calibri"/>
              </a:rPr>
              <a:t> practical astronomy is to go outside and do the observations.</a:t>
            </a:r>
            <a:endParaRPr/>
          </a:p>
          <a:p>
            <a:pPr marL="257175" marR="0" lvl="0" indent="-257175" algn="l" rtl="0">
              <a:lnSpc>
                <a:spcPct val="100000"/>
              </a:lnSpc>
              <a:spcBef>
                <a:spcPts val="480"/>
              </a:spcBef>
              <a:spcAft>
                <a:spcPts val="0"/>
              </a:spcAft>
              <a:buClr>
                <a:srgbClr val="FF0000"/>
              </a:buClr>
              <a:buSzPts val="2400"/>
              <a:buFont typeface="Arial"/>
              <a:buChar char="•"/>
            </a:pPr>
            <a:r>
              <a:rPr lang="en-US" sz="2400" b="0" i="0" u="none">
                <a:solidFill>
                  <a:srgbClr val="FF0000"/>
                </a:solidFill>
                <a:latin typeface="Calibri"/>
                <a:ea typeface="Calibri"/>
                <a:cs typeface="Calibri"/>
                <a:sym typeface="Calibri"/>
              </a:rPr>
              <a:t>Learn to cast solar shadows of the telescope’s crosshair on a white card – do not look through telescope!</a:t>
            </a:r>
            <a:endParaRPr/>
          </a:p>
        </p:txBody>
      </p:sp>
      <p:sp>
        <p:nvSpPr>
          <p:cNvPr id="547" name="Google Shape;547;p42"/>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548" name="Google Shape;548;p42"/>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549" name="Google Shape;549;p4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19</a:t>
            </a:fld>
            <a:endParaRPr/>
          </a:p>
        </p:txBody>
      </p:sp>
      <p:sp>
        <p:nvSpPr>
          <p:cNvPr id="550" name="Google Shape;550;p42"/>
          <p:cNvSpPr/>
          <p:nvPr/>
        </p:nvSpPr>
        <p:spPr>
          <a:xfrm>
            <a:off x="6184900" y="3956050"/>
            <a:ext cx="2239962" cy="2060575"/>
          </a:xfrm>
          <a:prstGeom prst="ellipse">
            <a:avLst/>
          </a:prstGeom>
          <a:solidFill>
            <a:srgbClr val="404040"/>
          </a:solidFill>
          <a:ln w="9525"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551" name="Google Shape;551;p42"/>
          <p:cNvGrpSpPr/>
          <p:nvPr/>
        </p:nvGrpSpPr>
        <p:grpSpPr>
          <a:xfrm>
            <a:off x="6310312" y="4748212"/>
            <a:ext cx="1189037" cy="1139825"/>
            <a:chOff x="0" y="0"/>
            <a:chExt cx="2147483647" cy="2147483647"/>
          </a:xfrm>
        </p:grpSpPr>
        <p:sp>
          <p:nvSpPr>
            <p:cNvPr id="552" name="Google Shape;552;p42"/>
            <p:cNvSpPr/>
            <p:nvPr/>
          </p:nvSpPr>
          <p:spPr>
            <a:xfrm>
              <a:off x="0" y="0"/>
              <a:ext cx="2147483647" cy="2147483647"/>
            </a:xfrm>
            <a:prstGeom prst="ellipse">
              <a:avLst/>
            </a:prstGeom>
            <a:solidFill>
              <a:schemeClr val="lt2"/>
            </a:solidFill>
            <a:ln w="9525"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53" name="Google Shape;553;p42"/>
            <p:cNvSpPr txBox="1"/>
            <p:nvPr/>
          </p:nvSpPr>
          <p:spPr>
            <a:xfrm>
              <a:off x="526038361" y="725339955"/>
              <a:ext cx="1095402330" cy="6958919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SUN</a:t>
              </a:r>
              <a:endParaRPr/>
            </a:p>
          </p:txBody>
        </p:sp>
      </p:grpSp>
      <p:sp>
        <p:nvSpPr>
          <p:cNvPr id="554" name="Google Shape;554;p42"/>
          <p:cNvSpPr txBox="1"/>
          <p:nvPr/>
        </p:nvSpPr>
        <p:spPr>
          <a:xfrm rot="-480000">
            <a:off x="1766887" y="4781550"/>
            <a:ext cx="4560887"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You can see why measurements are usually made to the tangent </a:t>
            </a:r>
            <a:r>
              <a:rPr lang="en-US" sz="1800" b="0" i="0" u="sng">
                <a:solidFill>
                  <a:srgbClr val="0070C0"/>
                </a:solidFill>
                <a:latin typeface="Calibri"/>
                <a:ea typeface="Calibri"/>
                <a:cs typeface="Calibri"/>
                <a:sym typeface="Calibri"/>
              </a:rPr>
              <a:t>trailing</a:t>
            </a:r>
            <a:r>
              <a:rPr lang="en-US" sz="1800" b="0" i="0" u="none">
                <a:solidFill>
                  <a:srgbClr val="0070C0"/>
                </a:solidFill>
                <a:latin typeface="Calibri"/>
                <a:ea typeface="Calibri"/>
                <a:cs typeface="Calibri"/>
                <a:sym typeface="Calibri"/>
              </a:rPr>
              <a:t> edge of the moving SUN</a:t>
            </a:r>
            <a:endParaRPr/>
          </a:p>
        </p:txBody>
      </p:sp>
      <p:cxnSp>
        <p:nvCxnSpPr>
          <p:cNvPr id="555" name="Google Shape;555;p42"/>
          <p:cNvCxnSpPr/>
          <p:nvPr/>
        </p:nvCxnSpPr>
        <p:spPr>
          <a:xfrm>
            <a:off x="7305675" y="3956050"/>
            <a:ext cx="0" cy="2060575"/>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556" name="Google Shape;556;p42"/>
          <p:cNvCxnSpPr/>
          <p:nvPr/>
        </p:nvCxnSpPr>
        <p:spPr>
          <a:xfrm>
            <a:off x="6184900" y="4986337"/>
            <a:ext cx="2239962" cy="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SPCS2022 Webinar</a:t>
            </a:r>
            <a:endParaRPr/>
          </a:p>
        </p:txBody>
      </p:sp>
      <p:sp>
        <p:nvSpPr>
          <p:cNvPr id="165" name="Google Shape;165;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Webinar on State Plane Coordinates on March 8, 2018 by Michael Dennis</a:t>
            </a:r>
            <a:endParaRPr/>
          </a:p>
        </p:txBody>
      </p:sp>
      <p:sp>
        <p:nvSpPr>
          <p:cNvPr id="166" name="Google Shape;166;p25"/>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February 9, 2018</a:t>
            </a:r>
            <a:endParaRPr/>
          </a:p>
        </p:txBody>
      </p:sp>
      <p:sp>
        <p:nvSpPr>
          <p:cNvPr id="167" name="Google Shape;167;p25"/>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Professional Surveyors Association of Nebraska</a:t>
            </a:r>
            <a:endParaRPr/>
          </a:p>
        </p:txBody>
      </p:sp>
      <p:sp>
        <p:nvSpPr>
          <p:cNvPr id="168" name="Google Shape;168;p2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strike="noStrike" cap="none">
                <a:solidFill>
                  <a:srgbClr val="898989"/>
                </a:solidFill>
                <a:latin typeface="Calibri"/>
                <a:ea typeface="Calibri"/>
                <a:cs typeface="Calibri"/>
                <a:sym typeface="Calibri"/>
              </a:rPr>
              <a:t>2</a:t>
            </a:fld>
            <a:endParaRPr/>
          </a:p>
        </p:txBody>
      </p:sp>
      <p:pic>
        <p:nvPicPr>
          <p:cNvPr id="169" name="Google Shape;169;p25" descr="Screen Clipping"/>
          <p:cNvPicPr preferRelativeResize="0"/>
          <p:nvPr/>
        </p:nvPicPr>
        <p:blipFill rotWithShape="1">
          <a:blip r:embed="rId3">
            <a:alphaModFix/>
          </a:blip>
          <a:srcRect/>
          <a:stretch/>
        </p:blipFill>
        <p:spPr>
          <a:xfrm>
            <a:off x="674687" y="2482850"/>
            <a:ext cx="5600700" cy="2257425"/>
          </a:xfrm>
          <a:prstGeom prst="rect">
            <a:avLst/>
          </a:prstGeom>
          <a:noFill/>
          <a:ln w="9525" cap="flat" cmpd="sng">
            <a:solidFill>
              <a:schemeClr val="accent1"/>
            </a:solidFill>
            <a:prstDash val="solid"/>
            <a:miter lim="800000"/>
            <a:headEnd type="none" w="sm" len="sm"/>
            <a:tailEnd type="none" w="sm" len="sm"/>
          </a:ln>
        </p:spPr>
      </p:pic>
      <p:sp>
        <p:nvSpPr>
          <p:cNvPr id="170" name="Google Shape;170;p25"/>
          <p:cNvSpPr txBox="1"/>
          <p:nvPr/>
        </p:nvSpPr>
        <p:spPr>
          <a:xfrm>
            <a:off x="674687" y="4970462"/>
            <a:ext cx="78613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https://geodesy.noaa.gov/web/science_edu/webinar_series/Webinars.shtml</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562" name="Google Shape;562;p4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NGS datasheets often contain a BOX SCORE showing the measured AZIMUTH to nearby objects.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These can be a good resource for a field exercise.</a:t>
            </a:r>
            <a:endParaRPr/>
          </a:p>
        </p:txBody>
      </p:sp>
      <p:sp>
        <p:nvSpPr>
          <p:cNvPr id="563" name="Google Shape;563;p43"/>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564" name="Google Shape;564;p43"/>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565" name="Google Shape;565;p4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20</a:t>
            </a:fld>
            <a:endParaRPr/>
          </a:p>
        </p:txBody>
      </p:sp>
      <p:sp>
        <p:nvSpPr>
          <p:cNvPr id="566" name="Google Shape;566;p43"/>
          <p:cNvSpPr txBox="1"/>
          <p:nvPr/>
        </p:nvSpPr>
        <p:spPr>
          <a:xfrm>
            <a:off x="1285875" y="2781300"/>
            <a:ext cx="6572250" cy="394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1        National Geodetic Survey,   Retrieval Date = OCTOBER  4, 2016</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DESIGNATION -  80 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PID         -  LH1243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STATE/COUNTY-  NE/HALL</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COUNTRY     -  US</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USGS QUAD   -  WOOD RIVER (1993)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*CURRENT SURVEY CONTROL</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______________________________________________________________________</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NAD 83(1995) POSITION- 40 46 28.66144(N) 098 32 59.95328(W)   ADJUSTED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NAVD 88 ORTHO HEIGHT -   592.0   (meters)     1942.    (feet) VERTCON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______________________________________________________________________</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GEOID HEIGHT    -        -24.911 (meters)                     GEOID12B</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LAPLACE CORR    -         -2.14  (seconds)                    DEFLEC12B</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HORZ ORDER      -  SECOND</a:t>
            </a:r>
            <a:endParaRPr/>
          </a:p>
          <a:p>
            <a:pPr marL="0" marR="0" lvl="0" indent="0" algn="l" rtl="0">
              <a:lnSpc>
                <a:spcPct val="100000"/>
              </a:lnSpc>
              <a:spcBef>
                <a:spcPts val="0"/>
              </a:spcBef>
              <a:spcAft>
                <a:spcPts val="0"/>
              </a:spcAft>
              <a:buClr>
                <a:schemeClr val="dk1"/>
              </a:buClr>
              <a:buSzPts val="1000"/>
              <a:buFont typeface="Calibri"/>
              <a:buNone/>
            </a:pPr>
            <a:endParaRPr sz="1000" b="1" i="0" u="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PID    Reference Object                     Distance      Geod. Az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dddmmss.s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CN8485 80 3 RM 1                            10.898 METERS 13358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CN8486 80 3 RM 2                            19.983 METERS 23512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CN8484 80 3 AZ MK                                         2493549.5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LH1239 WOOD RIVER MUNICIPAL TANK           APPROX. 6.7 KM 3175921.5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a:t>
            </a:r>
            <a:endParaRPr/>
          </a:p>
        </p:txBody>
      </p:sp>
      <p:sp>
        <p:nvSpPr>
          <p:cNvPr id="567" name="Google Shape;567;p43"/>
          <p:cNvSpPr txBox="1"/>
          <p:nvPr/>
        </p:nvSpPr>
        <p:spPr>
          <a:xfrm>
            <a:off x="1168400" y="6180137"/>
            <a:ext cx="6478587" cy="309562"/>
          </a:xfrm>
          <a:prstGeom prst="rect">
            <a:avLst/>
          </a:pr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68" name="Google Shape;568;p43"/>
          <p:cNvSpPr txBox="1"/>
          <p:nvPr/>
        </p:nvSpPr>
        <p:spPr>
          <a:xfrm>
            <a:off x="1168400" y="4778375"/>
            <a:ext cx="6478587" cy="339725"/>
          </a:xfrm>
          <a:prstGeom prst="rect">
            <a:avLst/>
          </a:pr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500"/>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574" name="Google Shape;574;p4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Q. Why Is Astronomy Important in Geodesy?</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Because it is the FOUNDATION of all geodetic observations.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 entire United States was surveyed by astronomic observations to set out the passive control marks we have today.</a:t>
            </a:r>
            <a:endParaRPr/>
          </a:p>
        </p:txBody>
      </p:sp>
      <p:sp>
        <p:nvSpPr>
          <p:cNvPr id="575" name="Google Shape;575;p44"/>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576" name="Google Shape;576;p44"/>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577" name="Google Shape;577;p4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21</a:t>
            </a:fld>
            <a:endParaRPr/>
          </a:p>
        </p:txBody>
      </p:sp>
      <p:pic>
        <p:nvPicPr>
          <p:cNvPr id="578" name="Google Shape;578;p44"/>
          <p:cNvPicPr preferRelativeResize="0"/>
          <p:nvPr/>
        </p:nvPicPr>
        <p:blipFill rotWithShape="1">
          <a:blip r:embed="rId3">
            <a:alphaModFix/>
          </a:blip>
          <a:srcRect l="16563" t="17872" r="-204" b="3645"/>
          <a:stretch/>
        </p:blipFill>
        <p:spPr>
          <a:xfrm>
            <a:off x="2011362" y="3441700"/>
            <a:ext cx="5276850" cy="2684462"/>
          </a:xfrm>
          <a:prstGeom prst="rect">
            <a:avLst/>
          </a:prstGeom>
          <a:noFill/>
          <a:ln w="9525" cap="flat" cmpd="sng">
            <a:solidFill>
              <a:srgbClr val="FF0000"/>
            </a:solidFill>
            <a:prstDash val="solid"/>
            <a:miter lim="800000"/>
            <a:headEnd type="none" w="sm" len="sm"/>
            <a:tailEnd type="none" w="sm" len="sm"/>
          </a:ln>
        </p:spPr>
      </p:pic>
      <p:sp>
        <p:nvSpPr>
          <p:cNvPr id="579" name="Google Shape;579;p44"/>
          <p:cNvSpPr txBox="1"/>
          <p:nvPr/>
        </p:nvSpPr>
        <p:spPr>
          <a:xfrm>
            <a:off x="2039937" y="5260975"/>
            <a:ext cx="1165225" cy="706437"/>
          </a:xfrm>
          <a:prstGeom prst="rect">
            <a:avLst/>
          </a:prstGeom>
          <a:solidFill>
            <a:schemeClr val="lt1"/>
          </a:solidFill>
          <a:ln w="9525"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2000"/>
              <a:buFont typeface="Calibri"/>
              <a:buNone/>
            </a:pPr>
            <a:r>
              <a:rPr lang="en-US" sz="2000" b="0" i="0" u="none">
                <a:solidFill>
                  <a:srgbClr val="7F7F7F"/>
                </a:solidFill>
                <a:latin typeface="Calibri"/>
                <a:ea typeface="Calibri"/>
                <a:cs typeface="Calibri"/>
                <a:sym typeface="Calibri"/>
              </a:rPr>
              <a:t>State of Nebraska</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585" name="Google Shape;585;p45"/>
          <p:cNvSpPr txBox="1">
            <a:spLocks noGrp="1"/>
          </p:cNvSpPr>
          <p:nvPr>
            <p:ph type="body" idx="1"/>
          </p:nvPr>
        </p:nvSpPr>
        <p:spPr>
          <a:xfrm>
            <a:off x="457200" y="1600200"/>
            <a:ext cx="3776662"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Calibri"/>
                <a:ea typeface="Calibri"/>
                <a:cs typeface="Calibri"/>
                <a:sym typeface="Calibri"/>
              </a:rPr>
              <a:t>Q. Why Is Astronomy Important in Geodesy?</a:t>
            </a:r>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Sometimes in </a:t>
            </a:r>
            <a:r>
              <a:rPr lang="en-US" sz="2000" b="0" i="1" u="none">
                <a:solidFill>
                  <a:schemeClr val="dk1"/>
                </a:solidFill>
                <a:latin typeface="Calibri"/>
                <a:ea typeface="Calibri"/>
                <a:cs typeface="Calibri"/>
                <a:sym typeface="Calibri"/>
              </a:rPr>
              <a:t>retracing</a:t>
            </a:r>
            <a:r>
              <a:rPr lang="en-US" sz="2000" b="0" i="0" u="none">
                <a:solidFill>
                  <a:schemeClr val="dk1"/>
                </a:solidFill>
                <a:latin typeface="Calibri"/>
                <a:ea typeface="Calibri"/>
                <a:cs typeface="Calibri"/>
                <a:sym typeface="Calibri"/>
              </a:rPr>
              <a:t> an old description, it will reference TRUE NORTH. </a:t>
            </a:r>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That was determined by astronomy – or by magnetic bearing corrected for magnetic declination, which was itself measured by astronomy.</a:t>
            </a:r>
            <a:endParaRPr/>
          </a:p>
          <a:p>
            <a:pPr marL="257175" marR="0" lvl="0" indent="-257175"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A good surveyor knows how it was done then and could still retrace it by the </a:t>
            </a:r>
            <a:r>
              <a:rPr lang="en-US" sz="2000" b="0" i="1" u="none">
                <a:solidFill>
                  <a:schemeClr val="dk1"/>
                </a:solidFill>
                <a:latin typeface="Calibri"/>
                <a:ea typeface="Calibri"/>
                <a:cs typeface="Calibri"/>
                <a:sym typeface="Calibri"/>
              </a:rPr>
              <a:t>same methods</a:t>
            </a:r>
            <a:r>
              <a:rPr lang="en-US" sz="2000" b="0" i="0" u="none">
                <a:solidFill>
                  <a:schemeClr val="dk1"/>
                </a:solidFill>
                <a:latin typeface="Calibri"/>
                <a:ea typeface="Calibri"/>
                <a:cs typeface="Calibri"/>
                <a:sym typeface="Calibri"/>
              </a:rPr>
              <a:t>.</a:t>
            </a:r>
            <a:endParaRPr/>
          </a:p>
          <a:p>
            <a:pPr marL="257175" marR="0" lvl="0" indent="-130175"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
        <p:nvSpPr>
          <p:cNvPr id="586" name="Google Shape;586;p45"/>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587" name="Google Shape;587;p45"/>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588" name="Google Shape;588;p4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22</a:t>
            </a:fld>
            <a:endParaRPr/>
          </a:p>
        </p:txBody>
      </p:sp>
      <p:pic>
        <p:nvPicPr>
          <p:cNvPr id="589" name="Google Shape;589;p45" descr="Screen Clipping"/>
          <p:cNvPicPr preferRelativeResize="0"/>
          <p:nvPr/>
        </p:nvPicPr>
        <p:blipFill rotWithShape="1">
          <a:blip r:embed="rId3">
            <a:alphaModFix/>
          </a:blip>
          <a:srcRect/>
          <a:stretch/>
        </p:blipFill>
        <p:spPr>
          <a:xfrm>
            <a:off x="4383087" y="2097087"/>
            <a:ext cx="4627562" cy="3309937"/>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595" name="Google Shape;595;p4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How does Geodesy differ from Astronomy?</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Geodesy seeks to describe the size, shape, and other physical characteristics of the Earth.</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Deeply related to gravity, geology, geometry, and physics.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Astronomical observations are all conducted relative to the vertical defined by the direction of local gravity</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Geodetic calculations are all computed on the surface of an ellipsoid chosen to represent the Earth</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On a perfect Earth with a perfect choice of ellipsoid there’d be no differences.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Unfortunately, nothing’s perfect.</a:t>
            </a:r>
            <a:endParaRPr/>
          </a:p>
          <a:p>
            <a:pPr marL="257175" marR="0" lvl="0" indent="-123825" algn="l" rtl="0">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596" name="Google Shape;596;p46"/>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597" name="Google Shape;597;p46"/>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598" name="Google Shape;598;p4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23</a:t>
            </a:fld>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We Must Choose a Reference Surface </a:t>
            </a:r>
            <a:endParaRPr/>
          </a:p>
        </p:txBody>
      </p:sp>
      <p:sp>
        <p:nvSpPr>
          <p:cNvPr id="604" name="Google Shape;604;p47"/>
          <p:cNvSpPr txBox="1">
            <a:spLocks noGrp="1"/>
          </p:cNvSpPr>
          <p:nvPr>
            <p:ph type="body" idx="1"/>
          </p:nvPr>
        </p:nvSpPr>
        <p:spPr>
          <a:xfrm>
            <a:off x="457200" y="1600200"/>
            <a:ext cx="8577262"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We need a reference surface from which to base measurements.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NGS has chosen the equipotential surface that most closely matches the mean sea surface on a global basis as the reference surface. </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This surface is called the GEOID.</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Then selected an ellipsoid that is a “best fit” to the geoid and whose center is located at Earth’s center of mass.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Compared to a smooth mathematical surface, the GEOID is lumpy.</a:t>
            </a:r>
            <a:endParaRPr/>
          </a:p>
        </p:txBody>
      </p:sp>
      <p:sp>
        <p:nvSpPr>
          <p:cNvPr id="605" name="Google Shape;605;p47"/>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606" name="Google Shape;606;p4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607" name="Google Shape;607;p4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24</a:t>
            </a:fld>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Some Trial Geoid Shapes to Consider</a:t>
            </a:r>
            <a:endParaRPr/>
          </a:p>
        </p:txBody>
      </p:sp>
      <p:pic>
        <p:nvPicPr>
          <p:cNvPr id="613" name="Google Shape;613;p48"/>
          <p:cNvPicPr preferRelativeResize="0">
            <a:picLocks noGrp="1"/>
          </p:cNvPicPr>
          <p:nvPr>
            <p:ph type="body" idx="1"/>
          </p:nvPr>
        </p:nvPicPr>
        <p:blipFill rotWithShape="1">
          <a:blip r:embed="rId3">
            <a:alphaModFix/>
          </a:blip>
          <a:srcRect/>
          <a:stretch/>
        </p:blipFill>
        <p:spPr>
          <a:xfrm>
            <a:off x="914400" y="1485900"/>
            <a:ext cx="3200400" cy="2400300"/>
          </a:xfrm>
          <a:prstGeom prst="rect">
            <a:avLst/>
          </a:prstGeom>
          <a:noFill/>
          <a:ln>
            <a:noFill/>
          </a:ln>
        </p:spPr>
      </p:pic>
      <p:sp>
        <p:nvSpPr>
          <p:cNvPr id="614" name="Google Shape;614;p48"/>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615" name="Google Shape;615;p48"/>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616" name="Google Shape;616;p4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25</a:t>
            </a:fld>
            <a:endParaRPr/>
          </a:p>
        </p:txBody>
      </p:sp>
      <p:pic>
        <p:nvPicPr>
          <p:cNvPr id="617" name="Google Shape;617;p48"/>
          <p:cNvPicPr preferRelativeResize="0"/>
          <p:nvPr/>
        </p:nvPicPr>
        <p:blipFill rotWithShape="1">
          <a:blip r:embed="rId4">
            <a:alphaModFix/>
          </a:blip>
          <a:srcRect/>
          <a:stretch/>
        </p:blipFill>
        <p:spPr>
          <a:xfrm>
            <a:off x="4800600" y="1485900"/>
            <a:ext cx="3198812" cy="2400300"/>
          </a:xfrm>
          <a:prstGeom prst="rect">
            <a:avLst/>
          </a:prstGeom>
          <a:noFill/>
          <a:ln>
            <a:noFill/>
          </a:ln>
        </p:spPr>
      </p:pic>
      <p:pic>
        <p:nvPicPr>
          <p:cNvPr id="618" name="Google Shape;618;p48"/>
          <p:cNvPicPr preferRelativeResize="0"/>
          <p:nvPr/>
        </p:nvPicPr>
        <p:blipFill rotWithShape="1">
          <a:blip r:embed="rId5">
            <a:alphaModFix/>
          </a:blip>
          <a:srcRect/>
          <a:stretch/>
        </p:blipFill>
        <p:spPr>
          <a:xfrm>
            <a:off x="915987" y="3983037"/>
            <a:ext cx="3197225" cy="2398712"/>
          </a:xfrm>
          <a:prstGeom prst="rect">
            <a:avLst/>
          </a:prstGeom>
          <a:noFill/>
          <a:ln>
            <a:noFill/>
          </a:ln>
        </p:spPr>
      </p:pic>
      <p:pic>
        <p:nvPicPr>
          <p:cNvPr id="619" name="Google Shape;619;p48"/>
          <p:cNvPicPr preferRelativeResize="0"/>
          <p:nvPr/>
        </p:nvPicPr>
        <p:blipFill rotWithShape="1">
          <a:blip r:embed="rId6">
            <a:alphaModFix/>
          </a:blip>
          <a:srcRect/>
          <a:stretch/>
        </p:blipFill>
        <p:spPr>
          <a:xfrm>
            <a:off x="4810125" y="3976687"/>
            <a:ext cx="3179762" cy="2384425"/>
          </a:xfrm>
          <a:prstGeom prst="rect">
            <a:avLst/>
          </a:prstGeom>
          <a:noFill/>
          <a:ln>
            <a:noFill/>
          </a:ln>
        </p:spPr>
      </p:pic>
      <p:sp>
        <p:nvSpPr>
          <p:cNvPr id="620" name="Google Shape;620;p48"/>
          <p:cNvSpPr txBox="1"/>
          <p:nvPr/>
        </p:nvSpPr>
        <p:spPr>
          <a:xfrm rot="-600000">
            <a:off x="2232025" y="4346575"/>
            <a:ext cx="17843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800"/>
              <a:buFont typeface="Calibri"/>
              <a:buNone/>
            </a:pPr>
            <a:r>
              <a:rPr lang="en-US" sz="1800" b="0" i="1" u="none">
                <a:solidFill>
                  <a:srgbClr val="FFFF00"/>
                </a:solidFill>
                <a:latin typeface="Calibri"/>
                <a:ea typeface="Calibri"/>
                <a:cs typeface="Calibri"/>
                <a:sym typeface="Calibri"/>
              </a:rPr>
              <a:t>least bad choice</a:t>
            </a:r>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What the Geoid Looks Like</a:t>
            </a:r>
            <a:endParaRPr/>
          </a:p>
        </p:txBody>
      </p:sp>
      <p:sp>
        <p:nvSpPr>
          <p:cNvPr id="626" name="Google Shape;626;p4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 “geoid” represents the equipotential (level) surface that best approximates the mean sea surface (which is NOT a level surface)</a:t>
            </a:r>
            <a:endParaRPr/>
          </a:p>
        </p:txBody>
      </p:sp>
      <p:sp>
        <p:nvSpPr>
          <p:cNvPr id="627" name="Google Shape;627;p49"/>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628" name="Google Shape;628;p4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629" name="Google Shape;629;p4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26</a:t>
            </a:fld>
            <a:endParaRPr/>
          </a:p>
        </p:txBody>
      </p:sp>
      <p:pic>
        <p:nvPicPr>
          <p:cNvPr id="630" name="Google Shape;630;p49"/>
          <p:cNvPicPr preferRelativeResize="0"/>
          <p:nvPr/>
        </p:nvPicPr>
        <p:blipFill rotWithShape="1">
          <a:blip r:embed="rId3">
            <a:alphaModFix/>
          </a:blip>
          <a:srcRect/>
          <a:stretch/>
        </p:blipFill>
        <p:spPr>
          <a:xfrm>
            <a:off x="1752600" y="2876550"/>
            <a:ext cx="5638800" cy="3479800"/>
          </a:xfrm>
          <a:prstGeom prst="rect">
            <a:avLst/>
          </a:prstGeom>
          <a:noFill/>
          <a:ln>
            <a:noFill/>
          </a:ln>
        </p:spPr>
      </p:pic>
      <p:sp>
        <p:nvSpPr>
          <p:cNvPr id="631" name="Google Shape;631;p49"/>
          <p:cNvSpPr txBox="1"/>
          <p:nvPr/>
        </p:nvSpPr>
        <p:spPr>
          <a:xfrm>
            <a:off x="2476500" y="2608262"/>
            <a:ext cx="4191000"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a:solidFill>
                  <a:schemeClr val="dk1"/>
                </a:solidFill>
                <a:latin typeface="Calibri"/>
                <a:ea typeface="Calibri"/>
                <a:cs typeface="Calibri"/>
                <a:sym typeface="Calibri"/>
              </a:rPr>
              <a:t>https://earthobservatory.nasa.gov/Features/GRACE/page3.php</a:t>
            </a: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637" name="Google Shape;637;p5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Many astronomic and geodetic concepts are related, but need to be modified and refined for the reality of the Earth.</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Astronomic vs Geodetic </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Vertical</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North</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Azimuth</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Latitude</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Longitude</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Other terms</a:t>
            </a:r>
            <a:endParaRPr/>
          </a:p>
        </p:txBody>
      </p:sp>
      <p:sp>
        <p:nvSpPr>
          <p:cNvPr id="638" name="Google Shape;638;p50"/>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639" name="Google Shape;639;p50"/>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640" name="Google Shape;640;p5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27</a:t>
            </a:fld>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646" name="Google Shape;646;p5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Vertical</a:t>
            </a:r>
            <a:endParaRPr/>
          </a:p>
        </p:txBody>
      </p:sp>
      <p:sp>
        <p:nvSpPr>
          <p:cNvPr id="647" name="Google Shape;647;p51"/>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648" name="Google Shape;648;p5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649" name="Google Shape;649;p5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28</a:t>
            </a:fld>
            <a:endParaRPr/>
          </a:p>
        </p:txBody>
      </p:sp>
      <p:sp>
        <p:nvSpPr>
          <p:cNvPr id="650" name="Google Shape;650;p51"/>
          <p:cNvSpPr/>
          <p:nvPr/>
        </p:nvSpPr>
        <p:spPr>
          <a:xfrm>
            <a:off x="1700212" y="3725862"/>
            <a:ext cx="5673725" cy="415925"/>
          </a:xfrm>
          <a:custGeom>
            <a:avLst/>
            <a:gdLst/>
            <a:ahLst/>
            <a:cxnLst/>
            <a:rect l="l" t="t" r="r" b="b"/>
            <a:pathLst>
              <a:path w="6331975" h="430409" extrusionOk="0">
                <a:moveTo>
                  <a:pt x="0" y="115776"/>
                </a:moveTo>
                <a:cubicBezTo>
                  <a:pt x="652206" y="40395"/>
                  <a:pt x="1304413" y="-34985"/>
                  <a:pt x="2359742" y="17454"/>
                </a:cubicBezTo>
                <a:cubicBezTo>
                  <a:pt x="3415071" y="69893"/>
                  <a:pt x="5484762" y="304228"/>
                  <a:pt x="6331975" y="430409"/>
                </a:cubicBezTo>
              </a:path>
            </a:pathLst>
          </a:custGeom>
          <a:noFill/>
          <a:ln w="19050" cap="flat" cmpd="sng">
            <a:solidFill>
              <a:srgbClr val="0070C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651" name="Google Shape;651;p51"/>
          <p:cNvCxnSpPr/>
          <p:nvPr/>
        </p:nvCxnSpPr>
        <p:spPr>
          <a:xfrm rot="10800000" flipH="1">
            <a:off x="3306762" y="2487612"/>
            <a:ext cx="820737" cy="1908175"/>
          </a:xfrm>
          <a:prstGeom prst="straightConnector1">
            <a:avLst/>
          </a:prstGeom>
          <a:noFill/>
          <a:ln w="25400" cap="flat" cmpd="sng">
            <a:solidFill>
              <a:srgbClr val="FF0000"/>
            </a:solidFill>
            <a:prstDash val="solid"/>
            <a:miter lim="800000"/>
            <a:headEnd type="stealth" w="med" len="med"/>
            <a:tailEnd type="none" w="med" len="med"/>
          </a:ln>
          <a:effectLst>
            <a:outerShdw blurRad="63500" dist="20000" dir="5400000">
              <a:srgbClr val="000000">
                <a:alpha val="37647"/>
              </a:srgbClr>
            </a:outerShdw>
          </a:effectLst>
        </p:spPr>
      </p:cxnSp>
      <p:cxnSp>
        <p:nvCxnSpPr>
          <p:cNvPr id="652" name="Google Shape;652;p51"/>
          <p:cNvCxnSpPr/>
          <p:nvPr/>
        </p:nvCxnSpPr>
        <p:spPr>
          <a:xfrm rot="10800000" flipH="1">
            <a:off x="4006850" y="2487612"/>
            <a:ext cx="130175" cy="1985962"/>
          </a:xfrm>
          <a:prstGeom prst="straightConnector1">
            <a:avLst/>
          </a:prstGeom>
          <a:noFill/>
          <a:ln w="25400" cap="flat" cmpd="sng">
            <a:solidFill>
              <a:srgbClr val="0070C0"/>
            </a:solidFill>
            <a:prstDash val="solid"/>
            <a:miter lim="800000"/>
            <a:headEnd type="stealth" w="med" len="med"/>
            <a:tailEnd type="none" w="med" len="med"/>
          </a:ln>
          <a:effectLst>
            <a:outerShdw blurRad="63500" dist="20000" dir="5400000">
              <a:srgbClr val="000000">
                <a:alpha val="37647"/>
              </a:srgbClr>
            </a:outerShdw>
          </a:effectLst>
        </p:spPr>
      </p:cxnSp>
      <p:sp>
        <p:nvSpPr>
          <p:cNvPr id="653" name="Google Shape;653;p51"/>
          <p:cNvSpPr txBox="1"/>
          <p:nvPr/>
        </p:nvSpPr>
        <p:spPr>
          <a:xfrm>
            <a:off x="4217987" y="3001962"/>
            <a:ext cx="2571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perpendicular to ellipsoid</a:t>
            </a:r>
            <a:endParaRPr/>
          </a:p>
        </p:txBody>
      </p:sp>
      <p:sp>
        <p:nvSpPr>
          <p:cNvPr id="654" name="Google Shape;654;p51"/>
          <p:cNvSpPr txBox="1"/>
          <p:nvPr/>
        </p:nvSpPr>
        <p:spPr>
          <a:xfrm>
            <a:off x="1047750" y="2540000"/>
            <a:ext cx="2579687"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perpendicular to geoid = direction of gravity</a:t>
            </a:r>
            <a:endParaRPr/>
          </a:p>
        </p:txBody>
      </p:sp>
      <p:sp>
        <p:nvSpPr>
          <p:cNvPr id="655" name="Google Shape;655;p51"/>
          <p:cNvSpPr txBox="1"/>
          <p:nvPr/>
        </p:nvSpPr>
        <p:spPr>
          <a:xfrm>
            <a:off x="835025" y="5037137"/>
            <a:ext cx="7164387"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Angular difference is a few arc-seconds and leads to Laplace correction:</a:t>
            </a:r>
            <a:endParaRPr/>
          </a:p>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     geodetic azimuth = astronomic azimuth + Laplace correction</a:t>
            </a:r>
            <a:endParaRPr/>
          </a:p>
        </p:txBody>
      </p:sp>
      <p:sp>
        <p:nvSpPr>
          <p:cNvPr id="656" name="Google Shape;656;p51"/>
          <p:cNvSpPr txBox="1"/>
          <p:nvPr/>
        </p:nvSpPr>
        <p:spPr>
          <a:xfrm>
            <a:off x="3182937" y="1955800"/>
            <a:ext cx="2055812"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deflection of the vertical</a:t>
            </a:r>
            <a:endParaRPr/>
          </a:p>
        </p:txBody>
      </p:sp>
      <p:sp>
        <p:nvSpPr>
          <p:cNvPr id="657" name="Google Shape;657;p51"/>
          <p:cNvSpPr txBox="1"/>
          <p:nvPr/>
        </p:nvSpPr>
        <p:spPr>
          <a:xfrm>
            <a:off x="2749550" y="3136900"/>
            <a:ext cx="701675"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geoid</a:t>
            </a:r>
            <a:endParaRPr/>
          </a:p>
        </p:txBody>
      </p:sp>
      <p:sp>
        <p:nvSpPr>
          <p:cNvPr id="658" name="Google Shape;658;p51"/>
          <p:cNvSpPr txBox="1"/>
          <p:nvPr/>
        </p:nvSpPr>
        <p:spPr>
          <a:xfrm>
            <a:off x="4416425" y="3825875"/>
            <a:ext cx="12573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ellipsoid</a:t>
            </a:r>
            <a:endParaRPr/>
          </a:p>
        </p:txBody>
      </p:sp>
      <p:sp>
        <p:nvSpPr>
          <p:cNvPr id="659" name="Google Shape;659;p51"/>
          <p:cNvSpPr/>
          <p:nvPr/>
        </p:nvSpPr>
        <p:spPr>
          <a:xfrm>
            <a:off x="1387475" y="3365500"/>
            <a:ext cx="5673725" cy="312737"/>
          </a:xfrm>
          <a:custGeom>
            <a:avLst/>
            <a:gdLst/>
            <a:ahLst/>
            <a:cxnLst/>
            <a:rect l="l" t="t" r="r" b="b"/>
            <a:pathLst>
              <a:path w="4444181" h="491613" extrusionOk="0">
                <a:moveTo>
                  <a:pt x="0" y="422787"/>
                </a:moveTo>
                <a:cubicBezTo>
                  <a:pt x="16387" y="419510"/>
                  <a:pt x="33891" y="419742"/>
                  <a:pt x="49162" y="412955"/>
                </a:cubicBezTo>
                <a:cubicBezTo>
                  <a:pt x="81753" y="398470"/>
                  <a:pt x="86532" y="376609"/>
                  <a:pt x="117988" y="363794"/>
                </a:cubicBezTo>
                <a:cubicBezTo>
                  <a:pt x="195786" y="332098"/>
                  <a:pt x="274266" y="301868"/>
                  <a:pt x="353962" y="275303"/>
                </a:cubicBezTo>
                <a:cubicBezTo>
                  <a:pt x="363794" y="272026"/>
                  <a:pt x="373987" y="269680"/>
                  <a:pt x="383458" y="265471"/>
                </a:cubicBezTo>
                <a:cubicBezTo>
                  <a:pt x="403549" y="256542"/>
                  <a:pt x="423903" y="247778"/>
                  <a:pt x="442452" y="235974"/>
                </a:cubicBezTo>
                <a:cubicBezTo>
                  <a:pt x="530382" y="180018"/>
                  <a:pt x="456121" y="216549"/>
                  <a:pt x="530942" y="147484"/>
                </a:cubicBezTo>
                <a:cubicBezTo>
                  <a:pt x="558401" y="122138"/>
                  <a:pt x="589814" y="101442"/>
                  <a:pt x="619433" y="78658"/>
                </a:cubicBezTo>
                <a:cubicBezTo>
                  <a:pt x="632422" y="68667"/>
                  <a:pt x="643635" y="55464"/>
                  <a:pt x="658762" y="49161"/>
                </a:cubicBezTo>
                <a:lnTo>
                  <a:pt x="776749" y="0"/>
                </a:lnTo>
                <a:cubicBezTo>
                  <a:pt x="819355" y="3277"/>
                  <a:pt x="863572" y="-2226"/>
                  <a:pt x="904568" y="9832"/>
                </a:cubicBezTo>
                <a:cubicBezTo>
                  <a:pt x="922355" y="15063"/>
                  <a:pt x="929944" y="36952"/>
                  <a:pt x="943897" y="49161"/>
                </a:cubicBezTo>
                <a:cubicBezTo>
                  <a:pt x="956230" y="59952"/>
                  <a:pt x="971146" y="67585"/>
                  <a:pt x="983226" y="78658"/>
                </a:cubicBezTo>
                <a:cubicBezTo>
                  <a:pt x="1023950" y="115988"/>
                  <a:pt x="1062797" y="165941"/>
                  <a:pt x="1111046" y="196645"/>
                </a:cubicBezTo>
                <a:cubicBezTo>
                  <a:pt x="1129594" y="208448"/>
                  <a:pt x="1150375" y="216310"/>
                  <a:pt x="1170039" y="226142"/>
                </a:cubicBezTo>
                <a:cubicBezTo>
                  <a:pt x="1196122" y="220926"/>
                  <a:pt x="1223961" y="217471"/>
                  <a:pt x="1248697" y="206478"/>
                </a:cubicBezTo>
                <a:cubicBezTo>
                  <a:pt x="1268788" y="197549"/>
                  <a:pt x="1287171" y="184873"/>
                  <a:pt x="1307691" y="176981"/>
                </a:cubicBezTo>
                <a:cubicBezTo>
                  <a:pt x="1361530" y="156274"/>
                  <a:pt x="1389096" y="155519"/>
                  <a:pt x="1445342" y="147484"/>
                </a:cubicBezTo>
                <a:cubicBezTo>
                  <a:pt x="1487949" y="154039"/>
                  <a:pt x="1530792" y="159205"/>
                  <a:pt x="1573162" y="167149"/>
                </a:cubicBezTo>
                <a:cubicBezTo>
                  <a:pt x="1583348" y="169059"/>
                  <a:pt x="1594035" y="171232"/>
                  <a:pt x="1602658" y="176981"/>
                </a:cubicBezTo>
                <a:cubicBezTo>
                  <a:pt x="1614228" y="184694"/>
                  <a:pt x="1623677" y="195457"/>
                  <a:pt x="1632155" y="206478"/>
                </a:cubicBezTo>
                <a:cubicBezTo>
                  <a:pt x="1656547" y="238188"/>
                  <a:pt x="1678444" y="271746"/>
                  <a:pt x="1700981" y="304800"/>
                </a:cubicBezTo>
                <a:cubicBezTo>
                  <a:pt x="1727609" y="343854"/>
                  <a:pt x="1740310" y="396567"/>
                  <a:pt x="1779639" y="422787"/>
                </a:cubicBezTo>
                <a:cubicBezTo>
                  <a:pt x="1831882" y="457616"/>
                  <a:pt x="1787089" y="433582"/>
                  <a:pt x="1868129" y="452284"/>
                </a:cubicBezTo>
                <a:cubicBezTo>
                  <a:pt x="2050528" y="494377"/>
                  <a:pt x="1773052" y="452667"/>
                  <a:pt x="2104104" y="491613"/>
                </a:cubicBezTo>
                <a:cubicBezTo>
                  <a:pt x="2282043" y="402643"/>
                  <a:pt x="2102235" y="499415"/>
                  <a:pt x="2231923" y="412955"/>
                </a:cubicBezTo>
                <a:cubicBezTo>
                  <a:pt x="2244118" y="404825"/>
                  <a:pt x="2258526" y="400562"/>
                  <a:pt x="2271252" y="393290"/>
                </a:cubicBezTo>
                <a:cubicBezTo>
                  <a:pt x="2302378" y="375504"/>
                  <a:pt x="2319638" y="357001"/>
                  <a:pt x="2349910" y="334297"/>
                </a:cubicBezTo>
                <a:cubicBezTo>
                  <a:pt x="2372465" y="317381"/>
                  <a:pt x="2397214" y="303347"/>
                  <a:pt x="2418736" y="285136"/>
                </a:cubicBezTo>
                <a:cubicBezTo>
                  <a:pt x="2439966" y="267172"/>
                  <a:pt x="2454336" y="241180"/>
                  <a:pt x="2477729" y="226142"/>
                </a:cubicBezTo>
                <a:cubicBezTo>
                  <a:pt x="2523613" y="196645"/>
                  <a:pt x="2569995" y="167910"/>
                  <a:pt x="2615381" y="137652"/>
                </a:cubicBezTo>
                <a:cubicBezTo>
                  <a:pt x="2625213" y="131097"/>
                  <a:pt x="2633516" y="121233"/>
                  <a:pt x="2644878" y="117987"/>
                </a:cubicBezTo>
                <a:cubicBezTo>
                  <a:pt x="2725898" y="94838"/>
                  <a:pt x="2810747" y="85642"/>
                  <a:pt x="2890684" y="58994"/>
                </a:cubicBezTo>
                <a:cubicBezTo>
                  <a:pt x="2962483" y="35059"/>
                  <a:pt x="2877765" y="62969"/>
                  <a:pt x="3018504" y="19665"/>
                </a:cubicBezTo>
                <a:cubicBezTo>
                  <a:pt x="3028410" y="16617"/>
                  <a:pt x="3038168" y="13110"/>
                  <a:pt x="3048000" y="9832"/>
                </a:cubicBezTo>
                <a:cubicBezTo>
                  <a:pt x="3108534" y="46152"/>
                  <a:pt x="3096648" y="35595"/>
                  <a:pt x="3156155" y="88490"/>
                </a:cubicBezTo>
                <a:cubicBezTo>
                  <a:pt x="3166548" y="97728"/>
                  <a:pt x="3177115" y="107011"/>
                  <a:pt x="3185652" y="117987"/>
                </a:cubicBezTo>
                <a:cubicBezTo>
                  <a:pt x="3237451" y="184586"/>
                  <a:pt x="3211720" y="158689"/>
                  <a:pt x="3244646" y="216310"/>
                </a:cubicBezTo>
                <a:cubicBezTo>
                  <a:pt x="3250509" y="226570"/>
                  <a:pt x="3255083" y="238425"/>
                  <a:pt x="3264310" y="245807"/>
                </a:cubicBezTo>
                <a:cubicBezTo>
                  <a:pt x="3306173" y="279298"/>
                  <a:pt x="3361340" y="306118"/>
                  <a:pt x="3411794" y="324465"/>
                </a:cubicBezTo>
                <a:cubicBezTo>
                  <a:pt x="3424494" y="329083"/>
                  <a:pt x="3437841" y="331807"/>
                  <a:pt x="3451123" y="334297"/>
                </a:cubicBezTo>
                <a:cubicBezTo>
                  <a:pt x="3490312" y="341645"/>
                  <a:pt x="3529781" y="347406"/>
                  <a:pt x="3569110" y="353961"/>
                </a:cubicBezTo>
                <a:cubicBezTo>
                  <a:pt x="3601884" y="367071"/>
                  <a:pt x="3635861" y="377504"/>
                  <a:pt x="3667433" y="393290"/>
                </a:cubicBezTo>
                <a:cubicBezTo>
                  <a:pt x="3687097" y="403122"/>
                  <a:pt x="3705243" y="416903"/>
                  <a:pt x="3726426" y="422787"/>
                </a:cubicBezTo>
                <a:cubicBezTo>
                  <a:pt x="3764843" y="433459"/>
                  <a:pt x="3844413" y="442452"/>
                  <a:pt x="3844413" y="442452"/>
                </a:cubicBezTo>
                <a:cubicBezTo>
                  <a:pt x="3890297" y="435897"/>
                  <a:pt x="3936676" y="432178"/>
                  <a:pt x="3982065" y="422787"/>
                </a:cubicBezTo>
                <a:cubicBezTo>
                  <a:pt x="4031889" y="412479"/>
                  <a:pt x="4078820" y="387360"/>
                  <a:pt x="4129549" y="383458"/>
                </a:cubicBezTo>
                <a:lnTo>
                  <a:pt x="4257368" y="373626"/>
                </a:lnTo>
                <a:cubicBezTo>
                  <a:pt x="4267200" y="370349"/>
                  <a:pt x="4276501" y="363794"/>
                  <a:pt x="4286865" y="363794"/>
                </a:cubicBezTo>
                <a:cubicBezTo>
                  <a:pt x="4339406" y="363794"/>
                  <a:pt x="4444181" y="373626"/>
                  <a:pt x="4444181" y="373626"/>
                </a:cubicBezTo>
              </a:path>
            </a:pathLst>
          </a:cu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660" name="Google Shape;660;p51"/>
          <p:cNvGrpSpPr/>
          <p:nvPr/>
        </p:nvGrpSpPr>
        <p:grpSpPr>
          <a:xfrm rot="1500000">
            <a:off x="3949019" y="2292186"/>
            <a:ext cx="296861" cy="343202"/>
            <a:chOff x="0" y="0"/>
            <a:chExt cx="2147483647" cy="2147483647"/>
          </a:xfrm>
        </p:grpSpPr>
        <p:cxnSp>
          <p:nvCxnSpPr>
            <p:cNvPr id="661" name="Google Shape;661;p51"/>
            <p:cNvCxnSpPr/>
            <p:nvPr/>
          </p:nvCxnSpPr>
          <p:spPr>
            <a:xfrm>
              <a:off x="0" y="9852687"/>
              <a:ext cx="2147483647" cy="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662" name="Google Shape;662;p51"/>
            <p:cNvCxnSpPr/>
            <p:nvPr/>
          </p:nvCxnSpPr>
          <p:spPr>
            <a:xfrm rot="10800000" flipH="1">
              <a:off x="4573789" y="582904"/>
              <a:ext cx="1102451534" cy="1688658517"/>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663" name="Google Shape;663;p51"/>
            <p:cNvCxnSpPr/>
            <p:nvPr/>
          </p:nvCxnSpPr>
          <p:spPr>
            <a:xfrm>
              <a:off x="1107031860" y="0"/>
              <a:ext cx="849808951" cy="1688658517"/>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664" name="Google Shape;664;p51"/>
            <p:cNvCxnSpPr/>
            <p:nvPr/>
          </p:nvCxnSpPr>
          <p:spPr>
            <a:xfrm rot="10800000">
              <a:off x="1098699988" y="1890629"/>
              <a:ext cx="0" cy="2145593017"/>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gr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670" name="Google Shape;670;p5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Laplace Correction</a:t>
            </a:r>
            <a:endParaRPr/>
          </a:p>
          <a:p>
            <a:pPr marL="257175" marR="0" lvl="0" indent="-104775"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671" name="Google Shape;671;p52"/>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672" name="Google Shape;672;p52"/>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673" name="Google Shape;673;p5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29</a:t>
            </a:fld>
            <a:endParaRPr/>
          </a:p>
        </p:txBody>
      </p:sp>
      <p:sp>
        <p:nvSpPr>
          <p:cNvPr id="674" name="Google Shape;674;p52"/>
          <p:cNvSpPr txBox="1"/>
          <p:nvPr/>
        </p:nvSpPr>
        <p:spPr>
          <a:xfrm>
            <a:off x="4559300" y="2019300"/>
            <a:ext cx="8255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sp>
        <p:nvSpPr>
          <p:cNvPr id="675" name="Google Shape;675;p52"/>
          <p:cNvSpPr/>
          <p:nvPr/>
        </p:nvSpPr>
        <p:spPr>
          <a:xfrm>
            <a:off x="2997200" y="3530600"/>
            <a:ext cx="3135312"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676" name="Google Shape;676;p52"/>
          <p:cNvCxnSpPr/>
          <p:nvPr/>
        </p:nvCxnSpPr>
        <p:spPr>
          <a:xfrm flipH="1">
            <a:off x="3967162" y="3551237"/>
            <a:ext cx="1144587" cy="579437"/>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cxnSp>
        <p:nvCxnSpPr>
          <p:cNvPr id="677" name="Google Shape;677;p52"/>
          <p:cNvCxnSpPr/>
          <p:nvPr/>
        </p:nvCxnSpPr>
        <p:spPr>
          <a:xfrm rot="10800000">
            <a:off x="2997200" y="3835400"/>
            <a:ext cx="3135312"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678" name="Google Shape;678;p52"/>
          <p:cNvSpPr txBox="1"/>
          <p:nvPr/>
        </p:nvSpPr>
        <p:spPr>
          <a:xfrm rot="-480000">
            <a:off x="4884737" y="4024312"/>
            <a:ext cx="9652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Horizon</a:t>
            </a:r>
            <a:endParaRPr/>
          </a:p>
        </p:txBody>
      </p:sp>
      <p:sp>
        <p:nvSpPr>
          <p:cNvPr id="679" name="Google Shape;679;p52"/>
          <p:cNvSpPr txBox="1"/>
          <p:nvPr/>
        </p:nvSpPr>
        <p:spPr>
          <a:xfrm rot="-1860000">
            <a:off x="4943475" y="2657475"/>
            <a:ext cx="19288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Astronomic North</a:t>
            </a:r>
            <a:endParaRPr/>
          </a:p>
        </p:txBody>
      </p:sp>
      <p:sp>
        <p:nvSpPr>
          <p:cNvPr id="680" name="Google Shape;680;p52"/>
          <p:cNvSpPr/>
          <p:nvPr/>
        </p:nvSpPr>
        <p:spPr>
          <a:xfrm rot="5400000" flipH="1">
            <a:off x="3860800" y="3035300"/>
            <a:ext cx="1895475" cy="622300"/>
          </a:xfrm>
          <a:custGeom>
            <a:avLst/>
            <a:gdLst/>
            <a:ahLst/>
            <a:cxnLst/>
            <a:rect l="l" t="t" r="r" b="b"/>
            <a:pathLst>
              <a:path w="1895475" h="622300" extrusionOk="0">
                <a:moveTo>
                  <a:pt x="743368" y="7320"/>
                </a:moveTo>
                <a:cubicBezTo>
                  <a:pt x="854714" y="-753"/>
                  <a:pt x="969583" y="-2162"/>
                  <a:pt x="1082454" y="3159"/>
                </a:cubicBezTo>
                <a:cubicBezTo>
                  <a:pt x="1397342" y="18005"/>
                  <a:pt x="1668540" y="83726"/>
                  <a:pt x="1804524" y="178144"/>
                </a:cubicBezTo>
                <a:lnTo>
                  <a:pt x="947738" y="311150"/>
                </a:lnTo>
                <a:lnTo>
                  <a:pt x="743368" y="7320"/>
                </a:lnTo>
                <a:close/>
              </a:path>
              <a:path w="1895475" h="622300" fill="none" extrusionOk="0">
                <a:moveTo>
                  <a:pt x="743368" y="7320"/>
                </a:moveTo>
                <a:cubicBezTo>
                  <a:pt x="854714" y="-753"/>
                  <a:pt x="969583" y="-2162"/>
                  <a:pt x="1082454" y="3159"/>
                </a:cubicBezTo>
                <a:cubicBezTo>
                  <a:pt x="1397342" y="18005"/>
                  <a:pt x="1668540" y="83726"/>
                  <a:pt x="1804524" y="178144"/>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81" name="Google Shape;681;p52"/>
          <p:cNvSpPr txBox="1"/>
          <p:nvPr/>
        </p:nvSpPr>
        <p:spPr>
          <a:xfrm rot="-300000">
            <a:off x="1452562" y="4333875"/>
            <a:ext cx="307657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Setup perpendicular to gravity</a:t>
            </a:r>
            <a:endParaRPr/>
          </a:p>
        </p:txBody>
      </p:sp>
      <p:sp>
        <p:nvSpPr>
          <p:cNvPr id="682" name="Google Shape;682;p52"/>
          <p:cNvSpPr/>
          <p:nvPr/>
        </p:nvSpPr>
        <p:spPr>
          <a:xfrm>
            <a:off x="4805362" y="2387600"/>
            <a:ext cx="241300" cy="104775"/>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683" name="Google Shape;683;p52"/>
          <p:cNvGrpSpPr/>
          <p:nvPr/>
        </p:nvGrpSpPr>
        <p:grpSpPr>
          <a:xfrm>
            <a:off x="4418012" y="3643312"/>
            <a:ext cx="296862" cy="342900"/>
            <a:chOff x="0" y="0"/>
            <a:chExt cx="2147483647" cy="2147483647"/>
          </a:xfrm>
        </p:grpSpPr>
        <p:cxnSp>
          <p:nvCxnSpPr>
            <p:cNvPr id="684" name="Google Shape;684;p52"/>
            <p:cNvCxnSpPr/>
            <p:nvPr/>
          </p:nvCxnSpPr>
          <p:spPr>
            <a:xfrm>
              <a:off x="0" y="418"/>
              <a:ext cx="2147483647" cy="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685" name="Google Shape;685;p52"/>
            <p:cNvCxnSpPr/>
            <p:nvPr/>
          </p:nvCxnSpPr>
          <p:spPr>
            <a:xfrm rot="10800000" flipH="1">
              <a:off x="0" y="1341"/>
              <a:ext cx="1102454975" cy="169014651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686" name="Google Shape;686;p52"/>
            <p:cNvCxnSpPr/>
            <p:nvPr/>
          </p:nvCxnSpPr>
          <p:spPr>
            <a:xfrm>
              <a:off x="1102454324" y="418"/>
              <a:ext cx="849806064" cy="169014651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687" name="Google Shape;687;p52"/>
            <p:cNvCxnSpPr/>
            <p:nvPr/>
          </p:nvCxnSpPr>
          <p:spPr>
            <a:xfrm rot="10800000">
              <a:off x="1102454324" y="0"/>
              <a:ext cx="0" cy="2147483647"/>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grpSp>
      <p:cxnSp>
        <p:nvCxnSpPr>
          <p:cNvPr id="688" name="Google Shape;688;p52"/>
          <p:cNvCxnSpPr/>
          <p:nvPr/>
        </p:nvCxnSpPr>
        <p:spPr>
          <a:xfrm rot="10800000" flipH="1">
            <a:off x="4559300" y="2490787"/>
            <a:ext cx="336550" cy="1190625"/>
          </a:xfrm>
          <a:prstGeom prst="straightConnector1">
            <a:avLst/>
          </a:prstGeom>
          <a:noFill/>
          <a:ln w="25400" cap="flat" cmpd="sng">
            <a:solidFill>
              <a:srgbClr val="FF0000"/>
            </a:solidFill>
            <a:prstDash val="solid"/>
            <a:miter lim="800000"/>
            <a:headEnd type="none" w="med" len="med"/>
            <a:tailEnd type="stealth" w="lg" len="lg"/>
          </a:ln>
          <a:effectLst>
            <a:outerShdw blurRad="63500" dist="20000" dir="5400000">
              <a:srgbClr val="000000">
                <a:alpha val="37647"/>
              </a:srgbClr>
            </a:outerShdw>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88"/>
                                        </p:tgtEl>
                                        <p:attrNameLst>
                                          <p:attrName>style.visibility</p:attrName>
                                        </p:attrNameLst>
                                      </p:cBhvr>
                                      <p:to>
                                        <p:strVal val="visible"/>
                                      </p:to>
                                    </p:set>
                                    <p:animEffect transition="in" filter="fade">
                                      <p:cBhvr>
                                        <p:cTn id="7" dur="500"/>
                                        <p:tgtEl>
                                          <p:spTgt spid="688"/>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80"/>
                                        </p:tgtEl>
                                        <p:attrNameLst>
                                          <p:attrName>style.visibility</p:attrName>
                                        </p:attrNameLst>
                                      </p:cBhvr>
                                      <p:to>
                                        <p:strVal val="visible"/>
                                      </p:to>
                                    </p:set>
                                    <p:animEffect transition="in" filter="fade">
                                      <p:cBhvr>
                                        <p:cTn id="11"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Class Outline</a:t>
            </a:r>
            <a:endParaRPr/>
          </a:p>
        </p:txBody>
      </p:sp>
      <p:sp>
        <p:nvSpPr>
          <p:cNvPr id="176" name="Google Shape;176;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Review the basics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Astronomy</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Geodetic Systems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Datums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Map Projections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GPS</a:t>
            </a:r>
            <a:endParaRPr/>
          </a:p>
        </p:txBody>
      </p:sp>
      <p:sp>
        <p:nvSpPr>
          <p:cNvPr id="177" name="Google Shape;177;p26"/>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February 9, 2018</a:t>
            </a:r>
            <a:endParaRPr/>
          </a:p>
        </p:txBody>
      </p:sp>
      <p:sp>
        <p:nvSpPr>
          <p:cNvPr id="178" name="Google Shape;178;p26"/>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Professional Surveyors Association of Nebraska </a:t>
            </a:r>
            <a:endParaRPr/>
          </a:p>
        </p:txBody>
      </p:sp>
      <p:sp>
        <p:nvSpPr>
          <p:cNvPr id="179" name="Google Shape;179;p2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strike="noStrike" cap="none">
                <a:solidFill>
                  <a:srgbClr val="898989"/>
                </a:solidFill>
                <a:latin typeface="Calibri"/>
                <a:ea typeface="Calibri"/>
                <a:cs typeface="Calibri"/>
                <a:sym typeface="Calibri"/>
              </a:rPr>
              <a:t>3</a:t>
            </a:fld>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694" name="Google Shape;694;p5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Laplace Correction</a:t>
            </a:r>
            <a:endParaRPr/>
          </a:p>
          <a:p>
            <a:pPr marL="257175" marR="0" lvl="0" indent="-104775"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695" name="Google Shape;695;p53"/>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696" name="Google Shape;696;p53"/>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697" name="Google Shape;697;p5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30</a:t>
            </a:fld>
            <a:endParaRPr/>
          </a:p>
        </p:txBody>
      </p:sp>
      <p:sp>
        <p:nvSpPr>
          <p:cNvPr id="698" name="Google Shape;698;p53"/>
          <p:cNvSpPr txBox="1"/>
          <p:nvPr/>
        </p:nvSpPr>
        <p:spPr>
          <a:xfrm>
            <a:off x="4559300" y="2019300"/>
            <a:ext cx="8255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sp>
        <p:nvSpPr>
          <p:cNvPr id="699" name="Google Shape;699;p53"/>
          <p:cNvSpPr/>
          <p:nvPr/>
        </p:nvSpPr>
        <p:spPr>
          <a:xfrm>
            <a:off x="2997200" y="3530600"/>
            <a:ext cx="3135312"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00" name="Google Shape;700;p53"/>
          <p:cNvCxnSpPr/>
          <p:nvPr/>
        </p:nvCxnSpPr>
        <p:spPr>
          <a:xfrm flipH="1">
            <a:off x="3967162" y="3551237"/>
            <a:ext cx="1144587" cy="579437"/>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cxnSp>
        <p:nvCxnSpPr>
          <p:cNvPr id="701" name="Google Shape;701;p53"/>
          <p:cNvCxnSpPr/>
          <p:nvPr/>
        </p:nvCxnSpPr>
        <p:spPr>
          <a:xfrm rot="10800000">
            <a:off x="2997200" y="3835400"/>
            <a:ext cx="3135312"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702" name="Google Shape;702;p53"/>
          <p:cNvSpPr txBox="1"/>
          <p:nvPr/>
        </p:nvSpPr>
        <p:spPr>
          <a:xfrm rot="-480000">
            <a:off x="4884737" y="4024312"/>
            <a:ext cx="9652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Horizon</a:t>
            </a:r>
            <a:endParaRPr/>
          </a:p>
        </p:txBody>
      </p:sp>
      <p:sp>
        <p:nvSpPr>
          <p:cNvPr id="703" name="Google Shape;703;p53"/>
          <p:cNvSpPr/>
          <p:nvPr/>
        </p:nvSpPr>
        <p:spPr>
          <a:xfrm rot="5400000" flipH="1">
            <a:off x="3860800" y="3035300"/>
            <a:ext cx="1895475" cy="622300"/>
          </a:xfrm>
          <a:custGeom>
            <a:avLst/>
            <a:gdLst/>
            <a:ahLst/>
            <a:cxnLst/>
            <a:rect l="l" t="t" r="r" b="b"/>
            <a:pathLst>
              <a:path w="1895475" h="622300" extrusionOk="0">
                <a:moveTo>
                  <a:pt x="743368" y="7320"/>
                </a:moveTo>
                <a:cubicBezTo>
                  <a:pt x="854714" y="-753"/>
                  <a:pt x="969583" y="-2162"/>
                  <a:pt x="1082454" y="3159"/>
                </a:cubicBezTo>
                <a:cubicBezTo>
                  <a:pt x="1397342" y="18005"/>
                  <a:pt x="1668540" y="83726"/>
                  <a:pt x="1804524" y="178144"/>
                </a:cubicBezTo>
                <a:lnTo>
                  <a:pt x="947738" y="311150"/>
                </a:lnTo>
                <a:lnTo>
                  <a:pt x="743368" y="7320"/>
                </a:lnTo>
                <a:close/>
              </a:path>
              <a:path w="1895475" h="622300" fill="none" extrusionOk="0">
                <a:moveTo>
                  <a:pt x="743368" y="7320"/>
                </a:moveTo>
                <a:cubicBezTo>
                  <a:pt x="854714" y="-753"/>
                  <a:pt x="969583" y="-2162"/>
                  <a:pt x="1082454" y="3159"/>
                </a:cubicBezTo>
                <a:cubicBezTo>
                  <a:pt x="1397342" y="18005"/>
                  <a:pt x="1668540" y="83726"/>
                  <a:pt x="1804524" y="178144"/>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04" name="Google Shape;704;p53"/>
          <p:cNvSpPr/>
          <p:nvPr/>
        </p:nvSpPr>
        <p:spPr>
          <a:xfrm>
            <a:off x="4805362" y="2387600"/>
            <a:ext cx="241300" cy="104775"/>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05" name="Google Shape;705;p53"/>
          <p:cNvSpPr/>
          <p:nvPr/>
        </p:nvSpPr>
        <p:spPr>
          <a:xfrm rot="5400000" flipH="1">
            <a:off x="3952081" y="2805906"/>
            <a:ext cx="1682750" cy="966787"/>
          </a:xfrm>
          <a:custGeom>
            <a:avLst/>
            <a:gdLst/>
            <a:ahLst/>
            <a:cxnLst/>
            <a:rect l="l" t="t" r="r" b="b"/>
            <a:pathLst>
              <a:path w="1682750" h="966787" extrusionOk="0">
                <a:moveTo>
                  <a:pt x="560746" y="27680"/>
                </a:moveTo>
                <a:cubicBezTo>
                  <a:pt x="720385" y="-4769"/>
                  <a:pt x="893352" y="-8788"/>
                  <a:pt x="1057031" y="16148"/>
                </a:cubicBezTo>
                <a:cubicBezTo>
                  <a:pt x="1347727" y="60435"/>
                  <a:pt x="1575175" y="190499"/>
                  <a:pt x="1653622" y="357303"/>
                </a:cubicBezTo>
                <a:lnTo>
                  <a:pt x="841375" y="483394"/>
                </a:lnTo>
                <a:lnTo>
                  <a:pt x="560746" y="27680"/>
                </a:lnTo>
                <a:close/>
              </a:path>
              <a:path w="1682750" h="966787" fill="none" extrusionOk="0">
                <a:moveTo>
                  <a:pt x="560746" y="27680"/>
                </a:moveTo>
                <a:cubicBezTo>
                  <a:pt x="720385" y="-4769"/>
                  <a:pt x="893352" y="-8788"/>
                  <a:pt x="1057031" y="16148"/>
                </a:cubicBezTo>
                <a:cubicBezTo>
                  <a:pt x="1347727" y="60435"/>
                  <a:pt x="1575175" y="190499"/>
                  <a:pt x="1653622" y="357303"/>
                </a:cubicBezTo>
              </a:path>
            </a:pathLst>
          </a:custGeom>
          <a:noFill/>
          <a:ln w="25400" cap="flat" cmpd="sng">
            <a:solidFill>
              <a:srgbClr val="0070C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706" name="Google Shape;706;p53"/>
          <p:cNvGrpSpPr/>
          <p:nvPr/>
        </p:nvGrpSpPr>
        <p:grpSpPr>
          <a:xfrm rot="-720000">
            <a:off x="4451590" y="3621532"/>
            <a:ext cx="296863" cy="343238"/>
            <a:chOff x="0" y="0"/>
            <a:chExt cx="2147483647" cy="2147483647"/>
          </a:xfrm>
        </p:grpSpPr>
        <p:cxnSp>
          <p:nvCxnSpPr>
            <p:cNvPr id="707" name="Google Shape;707;p53"/>
            <p:cNvCxnSpPr/>
            <p:nvPr/>
          </p:nvCxnSpPr>
          <p:spPr>
            <a:xfrm>
              <a:off x="0" y="4154530"/>
              <a:ext cx="2147483647" cy="0"/>
            </a:xfrm>
            <a:prstGeom prst="straightConnector1">
              <a:avLst/>
            </a:prstGeom>
            <a:noFill/>
            <a:ln w="25400" cap="flat" cmpd="sng">
              <a:solidFill>
                <a:srgbClr val="0070C0"/>
              </a:solidFill>
              <a:prstDash val="solid"/>
              <a:miter lim="800000"/>
              <a:headEnd type="none" w="med" len="med"/>
              <a:tailEnd type="none" w="med" len="med"/>
            </a:ln>
            <a:effectLst>
              <a:outerShdw blurRad="63500" dist="20000" dir="5400000">
                <a:srgbClr val="000000">
                  <a:alpha val="37647"/>
                </a:srgbClr>
              </a:outerShdw>
            </a:effectLst>
          </p:spPr>
        </p:cxnSp>
        <p:cxnSp>
          <p:nvCxnSpPr>
            <p:cNvPr id="708" name="Google Shape;708;p53"/>
            <p:cNvCxnSpPr/>
            <p:nvPr/>
          </p:nvCxnSpPr>
          <p:spPr>
            <a:xfrm rot="10800000" flipH="1">
              <a:off x="7363169" y="0"/>
              <a:ext cx="1102451339" cy="1688481911"/>
            </a:xfrm>
            <a:prstGeom prst="straightConnector1">
              <a:avLst/>
            </a:prstGeom>
            <a:noFill/>
            <a:ln w="25400" cap="flat" cmpd="sng">
              <a:solidFill>
                <a:srgbClr val="0070C0"/>
              </a:solidFill>
              <a:prstDash val="solid"/>
              <a:miter lim="800000"/>
              <a:headEnd type="none" w="med" len="med"/>
              <a:tailEnd type="none" w="med" len="med"/>
            </a:ln>
            <a:effectLst>
              <a:outerShdw blurRad="63500" dist="20000" dir="5400000">
                <a:srgbClr val="000000">
                  <a:alpha val="37647"/>
                </a:srgbClr>
              </a:outerShdw>
            </a:effectLst>
          </p:spPr>
        </p:cxnSp>
        <p:cxnSp>
          <p:nvCxnSpPr>
            <p:cNvPr id="709" name="Google Shape;709;p53"/>
            <p:cNvCxnSpPr/>
            <p:nvPr/>
          </p:nvCxnSpPr>
          <p:spPr>
            <a:xfrm>
              <a:off x="1106620237" y="4342196"/>
              <a:ext cx="849803261" cy="1688481911"/>
            </a:xfrm>
            <a:prstGeom prst="straightConnector1">
              <a:avLst/>
            </a:prstGeom>
            <a:noFill/>
            <a:ln w="25400" cap="flat" cmpd="sng">
              <a:solidFill>
                <a:srgbClr val="0070C0"/>
              </a:solidFill>
              <a:prstDash val="solid"/>
              <a:miter lim="800000"/>
              <a:headEnd type="none" w="med" len="med"/>
              <a:tailEnd type="none" w="med" len="med"/>
            </a:ln>
            <a:effectLst>
              <a:outerShdw blurRad="63500" dist="20000" dir="5400000">
                <a:srgbClr val="000000">
                  <a:alpha val="37647"/>
                </a:srgbClr>
              </a:outerShdw>
            </a:effectLst>
          </p:spPr>
        </p:cxnSp>
        <p:cxnSp>
          <p:nvCxnSpPr>
            <p:cNvPr id="710" name="Google Shape;710;p53"/>
            <p:cNvCxnSpPr/>
            <p:nvPr/>
          </p:nvCxnSpPr>
          <p:spPr>
            <a:xfrm rot="10800000">
              <a:off x="1101019568" y="2115023"/>
              <a:ext cx="0" cy="2145368623"/>
            </a:xfrm>
            <a:prstGeom prst="straightConnector1">
              <a:avLst/>
            </a:prstGeom>
            <a:noFill/>
            <a:ln w="25400" cap="flat" cmpd="sng">
              <a:solidFill>
                <a:srgbClr val="0070C0"/>
              </a:solidFill>
              <a:prstDash val="solid"/>
              <a:miter lim="800000"/>
              <a:headEnd type="none" w="med" len="med"/>
              <a:tailEnd type="none" w="med" len="med"/>
            </a:ln>
            <a:effectLst>
              <a:outerShdw blurRad="63500" dist="20000" dir="5400000">
                <a:srgbClr val="000000">
                  <a:alpha val="37647"/>
                </a:srgbClr>
              </a:outerShdw>
            </a:effectLst>
          </p:spPr>
        </p:cxnSp>
      </p:grpSp>
      <p:sp>
        <p:nvSpPr>
          <p:cNvPr id="711" name="Google Shape;711;p53"/>
          <p:cNvSpPr txBox="1"/>
          <p:nvPr/>
        </p:nvSpPr>
        <p:spPr>
          <a:xfrm rot="-300000">
            <a:off x="1452562" y="4321175"/>
            <a:ext cx="33639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Setup perpendicular to ellipsoid</a:t>
            </a:r>
            <a:endParaRPr/>
          </a:p>
        </p:txBody>
      </p:sp>
      <p:sp>
        <p:nvSpPr>
          <p:cNvPr id="712" name="Google Shape;712;p53"/>
          <p:cNvSpPr txBox="1"/>
          <p:nvPr/>
        </p:nvSpPr>
        <p:spPr>
          <a:xfrm rot="-1860000">
            <a:off x="5164137" y="2840037"/>
            <a:ext cx="17160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Geodetic North</a:t>
            </a:r>
            <a:endParaRPr/>
          </a:p>
        </p:txBody>
      </p:sp>
      <p:cxnSp>
        <p:nvCxnSpPr>
          <p:cNvPr id="713" name="Google Shape;713;p53"/>
          <p:cNvCxnSpPr/>
          <p:nvPr/>
        </p:nvCxnSpPr>
        <p:spPr>
          <a:xfrm rot="10800000" flipH="1">
            <a:off x="4568825" y="3570287"/>
            <a:ext cx="679450" cy="265112"/>
          </a:xfrm>
          <a:prstGeom prst="straightConnector1">
            <a:avLst/>
          </a:prstGeom>
          <a:noFill/>
          <a:ln w="25400" cap="flat" cmpd="sng">
            <a:solidFill>
              <a:srgbClr val="0070C0"/>
            </a:solidFill>
            <a:prstDash val="solid"/>
            <a:miter lim="800000"/>
            <a:headEnd type="none" w="med" len="med"/>
            <a:tailEnd type="none" w="med" len="med"/>
          </a:ln>
          <a:effectLst>
            <a:outerShdw blurRad="63500" dist="20000" dir="5400000">
              <a:srgbClr val="000000">
                <a:alpha val="37647"/>
              </a:srgbClr>
            </a:outerShdw>
          </a:effectLst>
        </p:spPr>
      </p:cxnSp>
      <p:sp>
        <p:nvSpPr>
          <p:cNvPr id="714" name="Google Shape;714;p53"/>
          <p:cNvSpPr txBox="1"/>
          <p:nvPr/>
        </p:nvSpPr>
        <p:spPr>
          <a:xfrm rot="-1860000">
            <a:off x="4941887" y="2654300"/>
            <a:ext cx="19431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Astronomic North</a:t>
            </a:r>
            <a:endParaRPr/>
          </a:p>
        </p:txBody>
      </p:sp>
      <p:sp>
        <p:nvSpPr>
          <p:cNvPr id="715" name="Google Shape;715;p53"/>
          <p:cNvSpPr txBox="1"/>
          <p:nvPr/>
        </p:nvSpPr>
        <p:spPr>
          <a:xfrm>
            <a:off x="2251075" y="5214937"/>
            <a:ext cx="6243637"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Laplace correction = angular difference in azimuth</a:t>
            </a:r>
            <a:endParaRPr/>
          </a:p>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geodetic azimuth = astronomic azimuth + Laplace correction</a:t>
            </a:r>
            <a:endParaRPr/>
          </a:p>
        </p:txBody>
      </p:sp>
      <p:cxnSp>
        <p:nvCxnSpPr>
          <p:cNvPr id="716" name="Google Shape;716;p53"/>
          <p:cNvCxnSpPr/>
          <p:nvPr/>
        </p:nvCxnSpPr>
        <p:spPr>
          <a:xfrm rot="10800000" flipH="1">
            <a:off x="4559300" y="2490787"/>
            <a:ext cx="336550" cy="1190625"/>
          </a:xfrm>
          <a:prstGeom prst="straightConnector1">
            <a:avLst/>
          </a:prstGeom>
          <a:noFill/>
          <a:ln w="25400" cap="flat" cmpd="sng">
            <a:solidFill>
              <a:srgbClr val="0070C0"/>
            </a:solidFill>
            <a:prstDash val="solid"/>
            <a:miter lim="800000"/>
            <a:headEnd type="none" w="med" len="med"/>
            <a:tailEnd type="stealth" w="lg" len="lg"/>
          </a:ln>
          <a:effectLst>
            <a:outerShdw blurRad="63500" dist="20000" dir="5400000">
              <a:srgbClr val="000000">
                <a:alpha val="37647"/>
              </a:srgbClr>
            </a:outerShdw>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16"/>
                                        </p:tgtEl>
                                        <p:attrNameLst>
                                          <p:attrName>style.visibility</p:attrName>
                                        </p:attrNameLst>
                                      </p:cBhvr>
                                      <p:to>
                                        <p:strVal val="visible"/>
                                      </p:to>
                                    </p:set>
                                    <p:animEffect transition="in" filter="fade">
                                      <p:cBhvr>
                                        <p:cTn id="7" dur="500"/>
                                        <p:tgtEl>
                                          <p:spTgt spid="71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05"/>
                                        </p:tgtEl>
                                        <p:attrNameLst>
                                          <p:attrName>style.visibility</p:attrName>
                                        </p:attrNameLst>
                                      </p:cBhvr>
                                      <p:to>
                                        <p:strVal val="visible"/>
                                      </p:to>
                                    </p:set>
                                    <p:animEffect transition="in" filter="fade">
                                      <p:cBhvr>
                                        <p:cTn id="11" dur="500"/>
                                        <p:tgtEl>
                                          <p:spTgt spid="705"/>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712"/>
                                        </p:tgtEl>
                                        <p:attrNameLst>
                                          <p:attrName>style.visibility</p:attrName>
                                        </p:attrNameLst>
                                      </p:cBhvr>
                                      <p:to>
                                        <p:strVal val="visible"/>
                                      </p:to>
                                    </p:set>
                                    <p:animEffect transition="in" filter="fade">
                                      <p:cBhvr>
                                        <p:cTn id="15" dur="5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722" name="Google Shape;722;p5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Laplace Correction is listed on appropriate NGS datasheets</a:t>
            </a:r>
            <a:endParaRPr/>
          </a:p>
        </p:txBody>
      </p:sp>
      <p:sp>
        <p:nvSpPr>
          <p:cNvPr id="723" name="Google Shape;723;p54"/>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724" name="Google Shape;724;p54"/>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725" name="Google Shape;725;p5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31</a:t>
            </a:fld>
            <a:endParaRPr/>
          </a:p>
        </p:txBody>
      </p:sp>
      <p:sp>
        <p:nvSpPr>
          <p:cNvPr id="726" name="Google Shape;726;p54"/>
          <p:cNvSpPr txBox="1"/>
          <p:nvPr/>
        </p:nvSpPr>
        <p:spPr>
          <a:xfrm>
            <a:off x="1423987" y="2225675"/>
            <a:ext cx="6572250" cy="3940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1        National Geodetic Survey,   Retrieval Date = OCTOBER  4, 2016</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DESIGNATION -  80 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PID         -  LH1243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STATE/COUNTY-  NE/HALL</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COUNTRY     -  US</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USGS QUAD   -  WOOD RIVER (1993)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*CURRENT SURVEY CONTROL</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______________________________________________________________________</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NAD 83(1995) POSITION- 40 46 28.66144(N) 098 32 59.95328(W)   ADJUSTED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NAVD 88 ORTHO HEIGHT -   592.0   (meters)     1942.    (feet) VERTCON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______________________________________________________________________</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GEOID HEIGHT    -        -24.911 (meters)                     GEOID12B</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LAPLACE CORR    -         -2.14  (seconds)                    DEFLEC12B</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HORZ ORDER      -  SECOND</a:t>
            </a:r>
            <a:endParaRPr/>
          </a:p>
          <a:p>
            <a:pPr marL="0" marR="0" lvl="0" indent="0" algn="l" rtl="0">
              <a:lnSpc>
                <a:spcPct val="100000"/>
              </a:lnSpc>
              <a:spcBef>
                <a:spcPts val="0"/>
              </a:spcBef>
              <a:spcAft>
                <a:spcPts val="0"/>
              </a:spcAft>
              <a:buClr>
                <a:schemeClr val="dk1"/>
              </a:buClr>
              <a:buSzPts val="1000"/>
              <a:buFont typeface="Calibri"/>
              <a:buNone/>
            </a:pPr>
            <a:endParaRPr sz="1000" b="1" i="0" u="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PID    Reference Object                     Distance      Geod. Az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dddmmss.s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CN8485 80 3 RM 1                            10.898 METERS 13358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CN8486 80 3 RM 2                            19.983 METERS 23512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CN8484 80 3 AZ MK                                         2493549.5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LH1239 WOOD RIVER MUNICIPAL TANK           APPROX. 6.7 KM 3175921.5 |</a:t>
            </a:r>
            <a:endParaRPr/>
          </a:p>
          <a:p>
            <a:pPr marL="0" marR="0" lvl="0" indent="0" algn="l" rtl="0">
              <a:lnSpc>
                <a:spcPct val="100000"/>
              </a:lnSpc>
              <a:spcBef>
                <a:spcPts val="0"/>
              </a:spcBef>
              <a:spcAft>
                <a:spcPts val="0"/>
              </a:spcAft>
              <a:buClr>
                <a:schemeClr val="dk1"/>
              </a:buClr>
              <a:buSzPts val="1000"/>
              <a:buFont typeface="Courier New"/>
              <a:buNone/>
            </a:pPr>
            <a:r>
              <a:rPr lang="en-US" sz="1000" b="1" i="0" u="none">
                <a:solidFill>
                  <a:schemeClr val="dk1"/>
                </a:solidFill>
                <a:latin typeface="Courier New"/>
                <a:ea typeface="Courier New"/>
                <a:cs typeface="Courier New"/>
                <a:sym typeface="Courier New"/>
              </a:rPr>
              <a:t> LH1243|---------------------------------------------------------------------| </a:t>
            </a:r>
            <a:endParaRPr/>
          </a:p>
        </p:txBody>
      </p:sp>
      <p:sp>
        <p:nvSpPr>
          <p:cNvPr id="727" name="Google Shape;727;p54"/>
          <p:cNvSpPr txBox="1"/>
          <p:nvPr/>
        </p:nvSpPr>
        <p:spPr>
          <a:xfrm>
            <a:off x="1516062" y="4397375"/>
            <a:ext cx="6480175" cy="168275"/>
          </a:xfrm>
          <a:prstGeom prst="rect">
            <a:avLst/>
          </a:prstGeom>
          <a:noFill/>
          <a:ln w="1905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733" name="Google Shape;733;p55"/>
          <p:cNvSpPr txBox="1">
            <a:spLocks noGrp="1"/>
          </p:cNvSpPr>
          <p:nvPr>
            <p:ph type="body" idx="1"/>
          </p:nvPr>
        </p:nvSpPr>
        <p:spPr>
          <a:xfrm>
            <a:off x="457200" y="1600200"/>
            <a:ext cx="4208462"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 </a:t>
            </a:r>
            <a:r>
              <a:rPr lang="en-US" sz="2400" b="0" i="0" u="none">
                <a:solidFill>
                  <a:srgbClr val="FF0000"/>
                </a:solidFill>
                <a:latin typeface="Calibri"/>
                <a:ea typeface="Calibri"/>
                <a:cs typeface="Calibri"/>
                <a:sym typeface="Calibri"/>
              </a:rPr>
              <a:t>Prime Vertical </a:t>
            </a:r>
            <a:r>
              <a:rPr lang="en-US" sz="2400" b="0" i="0" u="none">
                <a:solidFill>
                  <a:schemeClr val="dk1"/>
                </a:solidFill>
                <a:latin typeface="Calibri"/>
                <a:ea typeface="Calibri"/>
                <a:cs typeface="Calibri"/>
                <a:sym typeface="Calibri"/>
              </a:rPr>
              <a:t>is a great circle passing through the geodetic zenith from east-to-west.</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The prime vertical component of deflection of the vertical leads to Laplace correction.</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Meridional component does not.</a:t>
            </a:r>
            <a:endParaRPr/>
          </a:p>
        </p:txBody>
      </p:sp>
      <p:sp>
        <p:nvSpPr>
          <p:cNvPr id="734" name="Google Shape;734;p55"/>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735" name="Google Shape;735;p55"/>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736" name="Google Shape;736;p5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32</a:t>
            </a:fld>
            <a:endParaRPr/>
          </a:p>
        </p:txBody>
      </p:sp>
      <p:grpSp>
        <p:nvGrpSpPr>
          <p:cNvPr id="737" name="Google Shape;737;p55"/>
          <p:cNvGrpSpPr/>
          <p:nvPr/>
        </p:nvGrpSpPr>
        <p:grpSpPr>
          <a:xfrm>
            <a:off x="6583362" y="3463925"/>
            <a:ext cx="419100" cy="412750"/>
            <a:chOff x="0" y="0"/>
            <a:chExt cx="2147483647" cy="2147483647"/>
          </a:xfrm>
        </p:grpSpPr>
        <p:sp>
          <p:nvSpPr>
            <p:cNvPr id="738" name="Google Shape;738;p55"/>
            <p:cNvSpPr/>
            <p:nvPr/>
          </p:nvSpPr>
          <p:spPr>
            <a:xfrm>
              <a:off x="0" y="734"/>
              <a:ext cx="2147483647" cy="2147482912"/>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39" name="Google Shape;739;p55"/>
            <p:cNvSpPr/>
            <p:nvPr/>
          </p:nvSpPr>
          <p:spPr>
            <a:xfrm>
              <a:off x="0" y="850737033"/>
              <a:ext cx="2147483647" cy="446015961"/>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0" name="Google Shape;740;p55"/>
            <p:cNvSpPr/>
            <p:nvPr/>
          </p:nvSpPr>
          <p:spPr>
            <a:xfrm rot="5400000">
              <a:off x="48674655" y="640837982"/>
              <a:ext cx="2017597014" cy="865806948"/>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1" name="Google Shape;741;p55"/>
            <p:cNvSpPr/>
            <p:nvPr/>
          </p:nvSpPr>
          <p:spPr>
            <a:xfrm rot="5400000">
              <a:off x="48674735" y="363780066"/>
              <a:ext cx="2017597014" cy="1419924248"/>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42" name="Google Shape;742;p55"/>
            <p:cNvCxnSpPr/>
            <p:nvPr/>
          </p:nvCxnSpPr>
          <p:spPr>
            <a:xfrm rot="10800000" flipH="1">
              <a:off x="1065604997" y="819"/>
              <a:ext cx="8136705" cy="107374179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743" name="Google Shape;743;p55"/>
          <p:cNvSpPr/>
          <p:nvPr/>
        </p:nvSpPr>
        <p:spPr>
          <a:xfrm>
            <a:off x="5241925" y="2197100"/>
            <a:ext cx="3136900" cy="2946400"/>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4" name="Google Shape;744;p55"/>
          <p:cNvSpPr/>
          <p:nvPr/>
        </p:nvSpPr>
        <p:spPr>
          <a:xfrm>
            <a:off x="5241925" y="3365500"/>
            <a:ext cx="3136900"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5" name="Google Shape;745;p55"/>
          <p:cNvSpPr/>
          <p:nvPr/>
        </p:nvSpPr>
        <p:spPr>
          <a:xfrm rot="5400000">
            <a:off x="5312568" y="3080543"/>
            <a:ext cx="2946400" cy="117951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6" name="Google Shape;746;p55"/>
          <p:cNvSpPr/>
          <p:nvPr/>
        </p:nvSpPr>
        <p:spPr>
          <a:xfrm rot="5400000">
            <a:off x="5312568" y="2701131"/>
            <a:ext cx="2946400" cy="1938337"/>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47" name="Google Shape;747;p55"/>
          <p:cNvSpPr txBox="1"/>
          <p:nvPr/>
        </p:nvSpPr>
        <p:spPr>
          <a:xfrm rot="-420000">
            <a:off x="6586537" y="3895725"/>
            <a:ext cx="18780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Celestial Equator</a:t>
            </a:r>
            <a:endParaRPr/>
          </a:p>
        </p:txBody>
      </p:sp>
      <p:sp>
        <p:nvSpPr>
          <p:cNvPr id="748" name="Google Shape;748;p55"/>
          <p:cNvSpPr txBox="1"/>
          <p:nvPr/>
        </p:nvSpPr>
        <p:spPr>
          <a:xfrm>
            <a:off x="6448425" y="1887537"/>
            <a:ext cx="70167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cxnSp>
        <p:nvCxnSpPr>
          <p:cNvPr id="749" name="Google Shape;749;p55"/>
          <p:cNvCxnSpPr/>
          <p:nvPr/>
        </p:nvCxnSpPr>
        <p:spPr>
          <a:xfrm rot="10800000" flipH="1">
            <a:off x="6792912" y="2197100"/>
            <a:ext cx="17462" cy="147320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nvGrpSpPr>
          <p:cNvPr id="750" name="Google Shape;750;p55"/>
          <p:cNvGrpSpPr/>
          <p:nvPr/>
        </p:nvGrpSpPr>
        <p:grpSpPr>
          <a:xfrm>
            <a:off x="6583362" y="3463925"/>
            <a:ext cx="419100" cy="412750"/>
            <a:chOff x="0" y="0"/>
            <a:chExt cx="2147483647" cy="2147483647"/>
          </a:xfrm>
        </p:grpSpPr>
        <p:sp>
          <p:nvSpPr>
            <p:cNvPr id="751" name="Google Shape;751;p55"/>
            <p:cNvSpPr/>
            <p:nvPr/>
          </p:nvSpPr>
          <p:spPr>
            <a:xfrm>
              <a:off x="0" y="734"/>
              <a:ext cx="2147483647" cy="2147482912"/>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52" name="Google Shape;752;p55"/>
            <p:cNvSpPr/>
            <p:nvPr/>
          </p:nvSpPr>
          <p:spPr>
            <a:xfrm>
              <a:off x="0" y="850737033"/>
              <a:ext cx="2147483647" cy="446015961"/>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53" name="Google Shape;753;p55"/>
            <p:cNvSpPr/>
            <p:nvPr/>
          </p:nvSpPr>
          <p:spPr>
            <a:xfrm rot="5400000">
              <a:off x="48674655" y="640837982"/>
              <a:ext cx="2017597014" cy="865806948"/>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54" name="Google Shape;754;p55"/>
            <p:cNvSpPr/>
            <p:nvPr/>
          </p:nvSpPr>
          <p:spPr>
            <a:xfrm rot="5400000">
              <a:off x="48674735" y="363780066"/>
              <a:ext cx="2017597014" cy="1419924248"/>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55" name="Google Shape;755;p55"/>
            <p:cNvCxnSpPr/>
            <p:nvPr/>
          </p:nvCxnSpPr>
          <p:spPr>
            <a:xfrm rot="10800000" flipH="1">
              <a:off x="1065604997" y="819"/>
              <a:ext cx="8136705" cy="107374179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756" name="Google Shape;756;p55"/>
          <p:cNvSpPr/>
          <p:nvPr/>
        </p:nvSpPr>
        <p:spPr>
          <a:xfrm>
            <a:off x="7227887" y="3006725"/>
            <a:ext cx="187325" cy="196850"/>
          </a:xfrm>
          <a:prstGeom prst="ellipse">
            <a:avLst/>
          </a:prstGeom>
          <a:solidFill>
            <a:srgbClr val="00B05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57" name="Google Shape;757;p55"/>
          <p:cNvSpPr txBox="1"/>
          <p:nvPr/>
        </p:nvSpPr>
        <p:spPr>
          <a:xfrm>
            <a:off x="6527800" y="2778125"/>
            <a:ext cx="8270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Zenith</a:t>
            </a:r>
            <a:endParaRPr/>
          </a:p>
        </p:txBody>
      </p:sp>
      <p:cxnSp>
        <p:nvCxnSpPr>
          <p:cNvPr id="758" name="Google Shape;758;p55"/>
          <p:cNvCxnSpPr/>
          <p:nvPr/>
        </p:nvCxnSpPr>
        <p:spPr>
          <a:xfrm rot="10800000" flipH="1">
            <a:off x="6796087" y="3175000"/>
            <a:ext cx="458787" cy="49371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sp>
        <p:nvSpPr>
          <p:cNvPr id="759" name="Google Shape;759;p55"/>
          <p:cNvSpPr/>
          <p:nvPr/>
        </p:nvSpPr>
        <p:spPr>
          <a:xfrm rot="3660000">
            <a:off x="6500812" y="2151062"/>
            <a:ext cx="601662" cy="3090862"/>
          </a:xfrm>
          <a:custGeom>
            <a:avLst/>
            <a:gdLst/>
            <a:ahLst/>
            <a:cxnLst/>
            <a:rect l="l" t="t" r="r" b="b"/>
            <a:pathLst>
              <a:path w="601662" h="3090862" extrusionOk="0">
                <a:moveTo>
                  <a:pt x="67309" y="2519696"/>
                </a:moveTo>
                <a:cubicBezTo>
                  <a:pt x="27491" y="2267820"/>
                  <a:pt x="4115" y="1957950"/>
                  <a:pt x="495" y="1634009"/>
                </a:cubicBezTo>
                <a:cubicBezTo>
                  <a:pt x="-892" y="1509918"/>
                  <a:pt x="641" y="1385420"/>
                  <a:pt x="5059" y="1263215"/>
                </a:cubicBezTo>
                <a:cubicBezTo>
                  <a:pt x="52158" y="-39471"/>
                  <a:pt x="375622" y="-453636"/>
                  <a:pt x="536223" y="583110"/>
                </a:cubicBezTo>
                <a:lnTo>
                  <a:pt x="300831" y="1545431"/>
                </a:lnTo>
                <a:lnTo>
                  <a:pt x="67309" y="2519696"/>
                </a:lnTo>
                <a:close/>
              </a:path>
              <a:path w="601662" h="3090862" fill="none" extrusionOk="0">
                <a:moveTo>
                  <a:pt x="67309" y="2519696"/>
                </a:moveTo>
                <a:cubicBezTo>
                  <a:pt x="27491" y="2267820"/>
                  <a:pt x="4115" y="1957950"/>
                  <a:pt x="495" y="1634009"/>
                </a:cubicBezTo>
                <a:cubicBezTo>
                  <a:pt x="-892" y="1509918"/>
                  <a:pt x="641" y="1385420"/>
                  <a:pt x="5059" y="1263215"/>
                </a:cubicBezTo>
                <a:cubicBezTo>
                  <a:pt x="52158" y="-39471"/>
                  <a:pt x="375622" y="-453636"/>
                  <a:pt x="536223" y="583110"/>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60" name="Google Shape;760;p55"/>
          <p:cNvSpPr/>
          <p:nvPr/>
        </p:nvSpPr>
        <p:spPr>
          <a:xfrm rot="-5400000" flipH="1">
            <a:off x="5761037" y="2701925"/>
            <a:ext cx="2060575" cy="1050925"/>
          </a:xfrm>
          <a:custGeom>
            <a:avLst/>
            <a:gdLst/>
            <a:ahLst/>
            <a:cxnLst/>
            <a:rect l="l" t="t" r="r" b="b"/>
            <a:pathLst>
              <a:path w="2060575" h="1050925" extrusionOk="0">
                <a:moveTo>
                  <a:pt x="837639" y="1041657"/>
                </a:moveTo>
                <a:cubicBezTo>
                  <a:pt x="339347" y="993284"/>
                  <a:pt x="-15777" y="767132"/>
                  <a:pt x="533" y="508566"/>
                </a:cubicBezTo>
                <a:lnTo>
                  <a:pt x="1030288" y="525463"/>
                </a:lnTo>
                <a:lnTo>
                  <a:pt x="837639" y="1041657"/>
                </a:lnTo>
                <a:close/>
              </a:path>
              <a:path w="2060575" h="1050925" fill="none" extrusionOk="0">
                <a:moveTo>
                  <a:pt x="837639" y="1041657"/>
                </a:moveTo>
                <a:cubicBezTo>
                  <a:pt x="339347" y="993284"/>
                  <a:pt x="-15777" y="767132"/>
                  <a:pt x="533" y="508566"/>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61" name="Google Shape;761;p55"/>
          <p:cNvSpPr/>
          <p:nvPr/>
        </p:nvSpPr>
        <p:spPr>
          <a:xfrm>
            <a:off x="6699250" y="2170112"/>
            <a:ext cx="222250" cy="55562"/>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62" name="Google Shape;762;p55"/>
          <p:cNvSpPr txBox="1"/>
          <p:nvPr/>
        </p:nvSpPr>
        <p:spPr>
          <a:xfrm rot="-780000">
            <a:off x="7607300" y="2433637"/>
            <a:ext cx="14938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Prime Vertical</a:t>
            </a:r>
            <a:endParaRPr/>
          </a:p>
        </p:txBody>
      </p:sp>
      <p:sp>
        <p:nvSpPr>
          <p:cNvPr id="763" name="Google Shape;763;p55"/>
          <p:cNvSpPr txBox="1"/>
          <p:nvPr/>
        </p:nvSpPr>
        <p:spPr>
          <a:xfrm rot="-2340000">
            <a:off x="7734300" y="3195637"/>
            <a:ext cx="6286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East</a:t>
            </a:r>
            <a:endParaRPr/>
          </a:p>
        </p:txBody>
      </p:sp>
      <p:sp>
        <p:nvSpPr>
          <p:cNvPr id="764" name="Google Shape;764;p55"/>
          <p:cNvSpPr txBox="1"/>
          <p:nvPr/>
        </p:nvSpPr>
        <p:spPr>
          <a:xfrm rot="-2160000">
            <a:off x="5541962" y="3538537"/>
            <a:ext cx="66516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West</a:t>
            </a:r>
            <a:endParaRPr/>
          </a:p>
        </p:txBody>
      </p:sp>
      <p:sp>
        <p:nvSpPr>
          <p:cNvPr id="765" name="Google Shape;765;p55"/>
          <p:cNvSpPr/>
          <p:nvPr/>
        </p:nvSpPr>
        <p:spPr>
          <a:xfrm rot="3660000">
            <a:off x="6560343" y="2101056"/>
            <a:ext cx="600075" cy="3135312"/>
          </a:xfrm>
          <a:custGeom>
            <a:avLst/>
            <a:gdLst/>
            <a:ahLst/>
            <a:cxnLst/>
            <a:rect l="l" t="t" r="r" b="b"/>
            <a:pathLst>
              <a:path w="600075" h="3135313" extrusionOk="0">
                <a:moveTo>
                  <a:pt x="547363" y="680158"/>
                </a:moveTo>
                <a:cubicBezTo>
                  <a:pt x="583224" y="952978"/>
                  <a:pt x="601640" y="1278100"/>
                  <a:pt x="599971" y="1608951"/>
                </a:cubicBezTo>
                <a:cubicBezTo>
                  <a:pt x="595658" y="2464247"/>
                  <a:pt x="460887" y="3143501"/>
                  <a:pt x="297141" y="3135242"/>
                </a:cubicBezTo>
                <a:cubicBezTo>
                  <a:pt x="298107" y="2612714"/>
                  <a:pt x="299072" y="2090185"/>
                  <a:pt x="300038" y="1567657"/>
                </a:cubicBezTo>
                <a:lnTo>
                  <a:pt x="547363" y="680158"/>
                </a:lnTo>
                <a:close/>
              </a:path>
              <a:path w="600075" h="3135313" fill="none" extrusionOk="0">
                <a:moveTo>
                  <a:pt x="547363" y="680158"/>
                </a:moveTo>
                <a:cubicBezTo>
                  <a:pt x="583224" y="952978"/>
                  <a:pt x="601640" y="1278100"/>
                  <a:pt x="599971" y="1608951"/>
                </a:cubicBezTo>
                <a:cubicBezTo>
                  <a:pt x="595658" y="2464247"/>
                  <a:pt x="460887" y="3143501"/>
                  <a:pt x="297141" y="3135242"/>
                </a:cubicBezTo>
              </a:path>
            </a:pathLst>
          </a:custGeom>
          <a:noFill/>
          <a:ln w="12700" cap="flat" cmpd="sng">
            <a:solidFill>
              <a:srgbClr val="FF0000">
                <a:alpha val="39607"/>
              </a:srgbClr>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66" name="Google Shape;766;p55"/>
          <p:cNvSpPr/>
          <p:nvPr/>
        </p:nvSpPr>
        <p:spPr>
          <a:xfrm rot="3660000">
            <a:off x="6541293" y="2101056"/>
            <a:ext cx="600075" cy="3135312"/>
          </a:xfrm>
          <a:custGeom>
            <a:avLst/>
            <a:gdLst/>
            <a:ahLst/>
            <a:cxnLst/>
            <a:rect l="l" t="t" r="r" b="b"/>
            <a:pathLst>
              <a:path w="600075" h="3135313" extrusionOk="0">
                <a:moveTo>
                  <a:pt x="314829" y="3133407"/>
                </a:moveTo>
                <a:cubicBezTo>
                  <a:pt x="217024" y="3158630"/>
                  <a:pt x="123018" y="2932894"/>
                  <a:pt x="62988" y="2528668"/>
                </a:cubicBezTo>
                <a:lnTo>
                  <a:pt x="300038" y="1567657"/>
                </a:lnTo>
                <a:lnTo>
                  <a:pt x="314829" y="3133407"/>
                </a:lnTo>
                <a:close/>
              </a:path>
              <a:path w="600075" h="3135313" fill="none" extrusionOk="0">
                <a:moveTo>
                  <a:pt x="314829" y="3133407"/>
                </a:moveTo>
                <a:cubicBezTo>
                  <a:pt x="217024" y="3158630"/>
                  <a:pt x="123018" y="2932894"/>
                  <a:pt x="62988" y="2528668"/>
                </a:cubicBezTo>
              </a:path>
            </a:pathLst>
          </a:custGeom>
          <a:noFill/>
          <a:ln w="19050" cap="flat" cmpd="sng">
            <a:solidFill>
              <a:srgbClr val="FF0000">
                <a:alpha val="39607"/>
              </a:srgbClr>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772" name="Google Shape;772;p56"/>
          <p:cNvSpPr txBox="1">
            <a:spLocks noGrp="1"/>
          </p:cNvSpPr>
          <p:nvPr>
            <p:ph type="body" idx="1"/>
          </p:nvPr>
        </p:nvSpPr>
        <p:spPr>
          <a:xfrm>
            <a:off x="457200" y="1600200"/>
            <a:ext cx="4716462"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Astronomic Latitude is the angle from the equator up to the observer’s astronomic zenith.</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Geodetic Latitude is the angle from the equator up to the observer’s geodetic zenith.</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Affected by meridional component of deflection of the vertical</a:t>
            </a:r>
            <a:endParaRPr/>
          </a:p>
          <a:p>
            <a:pPr marL="257175" marR="0" lvl="0" indent="-104775"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773" name="Google Shape;773;p56"/>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774" name="Google Shape;774;p56"/>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775" name="Google Shape;775;p5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33</a:t>
            </a:fld>
            <a:endParaRPr/>
          </a:p>
        </p:txBody>
      </p:sp>
      <p:grpSp>
        <p:nvGrpSpPr>
          <p:cNvPr id="776" name="Google Shape;776;p56"/>
          <p:cNvGrpSpPr/>
          <p:nvPr/>
        </p:nvGrpSpPr>
        <p:grpSpPr>
          <a:xfrm>
            <a:off x="6592887" y="3473450"/>
            <a:ext cx="417512" cy="412750"/>
            <a:chOff x="0" y="0"/>
            <a:chExt cx="2147483647" cy="2147483647"/>
          </a:xfrm>
        </p:grpSpPr>
        <p:sp>
          <p:nvSpPr>
            <p:cNvPr id="777" name="Google Shape;777;p56"/>
            <p:cNvSpPr/>
            <p:nvPr/>
          </p:nvSpPr>
          <p:spPr>
            <a:xfrm>
              <a:off x="0" y="0"/>
              <a:ext cx="2147483647" cy="2147483647"/>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78" name="Google Shape;778;p56"/>
            <p:cNvSpPr/>
            <p:nvPr/>
          </p:nvSpPr>
          <p:spPr>
            <a:xfrm>
              <a:off x="0" y="850736589"/>
              <a:ext cx="2147483647" cy="446016113"/>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79" name="Google Shape;779;p56"/>
            <p:cNvSpPr/>
            <p:nvPr/>
          </p:nvSpPr>
          <p:spPr>
            <a:xfrm rot="5400000">
              <a:off x="48612904" y="643538208"/>
              <a:ext cx="2017597014" cy="860407231"/>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80" name="Google Shape;780;p56"/>
            <p:cNvSpPr/>
            <p:nvPr/>
          </p:nvSpPr>
          <p:spPr>
            <a:xfrm rot="5400000">
              <a:off x="48612559" y="365426114"/>
              <a:ext cx="2017597014" cy="1416631418"/>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81" name="Google Shape;781;p56"/>
            <p:cNvCxnSpPr/>
            <p:nvPr/>
          </p:nvCxnSpPr>
          <p:spPr>
            <a:xfrm rot="10800000" flipH="1">
              <a:off x="1061494949" y="85"/>
              <a:ext cx="16330923" cy="1073742159"/>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782" name="Google Shape;782;p56"/>
          <p:cNvSpPr/>
          <p:nvPr/>
        </p:nvSpPr>
        <p:spPr>
          <a:xfrm>
            <a:off x="5249862" y="2206625"/>
            <a:ext cx="3136900" cy="2946400"/>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83" name="Google Shape;783;p56"/>
          <p:cNvSpPr/>
          <p:nvPr/>
        </p:nvSpPr>
        <p:spPr>
          <a:xfrm>
            <a:off x="5249862" y="3375025"/>
            <a:ext cx="3136900"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84" name="Google Shape;784;p56"/>
          <p:cNvSpPr/>
          <p:nvPr/>
        </p:nvSpPr>
        <p:spPr>
          <a:xfrm rot="5400000">
            <a:off x="5320506" y="3090068"/>
            <a:ext cx="2946400" cy="117951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85" name="Google Shape;785;p56"/>
          <p:cNvSpPr/>
          <p:nvPr/>
        </p:nvSpPr>
        <p:spPr>
          <a:xfrm rot="5400000">
            <a:off x="5321300" y="2709862"/>
            <a:ext cx="2946400" cy="193992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86" name="Google Shape;786;p56"/>
          <p:cNvSpPr txBox="1"/>
          <p:nvPr/>
        </p:nvSpPr>
        <p:spPr>
          <a:xfrm>
            <a:off x="6456362" y="1897062"/>
            <a:ext cx="70167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cxnSp>
        <p:nvCxnSpPr>
          <p:cNvPr id="787" name="Google Shape;787;p56"/>
          <p:cNvCxnSpPr/>
          <p:nvPr/>
        </p:nvCxnSpPr>
        <p:spPr>
          <a:xfrm rot="10800000" flipH="1">
            <a:off x="6800850" y="2206625"/>
            <a:ext cx="17462" cy="147320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nvGrpSpPr>
          <p:cNvPr id="788" name="Google Shape;788;p56"/>
          <p:cNvGrpSpPr/>
          <p:nvPr/>
        </p:nvGrpSpPr>
        <p:grpSpPr>
          <a:xfrm>
            <a:off x="6592887" y="3473450"/>
            <a:ext cx="417512" cy="412750"/>
            <a:chOff x="0" y="0"/>
            <a:chExt cx="2147483647" cy="2147483647"/>
          </a:xfrm>
        </p:grpSpPr>
        <p:sp>
          <p:nvSpPr>
            <p:cNvPr id="789" name="Google Shape;789;p56"/>
            <p:cNvSpPr/>
            <p:nvPr/>
          </p:nvSpPr>
          <p:spPr>
            <a:xfrm>
              <a:off x="0" y="0"/>
              <a:ext cx="2147483647" cy="2147483647"/>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90" name="Google Shape;790;p56"/>
            <p:cNvSpPr/>
            <p:nvPr/>
          </p:nvSpPr>
          <p:spPr>
            <a:xfrm>
              <a:off x="0" y="850736589"/>
              <a:ext cx="2147483647" cy="446016113"/>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91" name="Google Shape;791;p56"/>
            <p:cNvSpPr/>
            <p:nvPr/>
          </p:nvSpPr>
          <p:spPr>
            <a:xfrm rot="5400000">
              <a:off x="48612904" y="643538208"/>
              <a:ext cx="2017597014" cy="860407231"/>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92" name="Google Shape;792;p56"/>
            <p:cNvSpPr/>
            <p:nvPr/>
          </p:nvSpPr>
          <p:spPr>
            <a:xfrm rot="5400000">
              <a:off x="48612559" y="365426114"/>
              <a:ext cx="2017597014" cy="1416631418"/>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93" name="Google Shape;793;p56"/>
            <p:cNvCxnSpPr/>
            <p:nvPr/>
          </p:nvCxnSpPr>
          <p:spPr>
            <a:xfrm rot="10800000" flipH="1">
              <a:off x="1061494949" y="85"/>
              <a:ext cx="16330923" cy="1073742159"/>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794" name="Google Shape;794;p56"/>
          <p:cNvSpPr/>
          <p:nvPr/>
        </p:nvSpPr>
        <p:spPr>
          <a:xfrm>
            <a:off x="7237412" y="3016250"/>
            <a:ext cx="185737" cy="196850"/>
          </a:xfrm>
          <a:prstGeom prst="ellipse">
            <a:avLst/>
          </a:prstGeom>
          <a:solidFill>
            <a:srgbClr val="00B05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95" name="Google Shape;795;p56"/>
          <p:cNvCxnSpPr/>
          <p:nvPr/>
        </p:nvCxnSpPr>
        <p:spPr>
          <a:xfrm rot="10800000" flipH="1">
            <a:off x="6804025" y="3184525"/>
            <a:ext cx="460375" cy="49371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sp>
        <p:nvSpPr>
          <p:cNvPr id="796" name="Google Shape;796;p56"/>
          <p:cNvSpPr/>
          <p:nvPr/>
        </p:nvSpPr>
        <p:spPr>
          <a:xfrm>
            <a:off x="6708775" y="2179637"/>
            <a:ext cx="220662" cy="55562"/>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797" name="Google Shape;797;p56"/>
          <p:cNvCxnSpPr/>
          <p:nvPr/>
        </p:nvCxnSpPr>
        <p:spPr>
          <a:xfrm>
            <a:off x="6805612" y="3673475"/>
            <a:ext cx="573087" cy="28416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sp>
        <p:nvSpPr>
          <p:cNvPr id="798" name="Google Shape;798;p56"/>
          <p:cNvSpPr/>
          <p:nvPr/>
        </p:nvSpPr>
        <p:spPr>
          <a:xfrm rot="-5400000" flipH="1">
            <a:off x="5350668" y="3124993"/>
            <a:ext cx="2946400" cy="1109662"/>
          </a:xfrm>
          <a:custGeom>
            <a:avLst/>
            <a:gdLst/>
            <a:ahLst/>
            <a:cxnLst/>
            <a:rect l="l" t="t" r="r" b="b"/>
            <a:pathLst>
              <a:path w="2946400" h="1109662" extrusionOk="0">
                <a:moveTo>
                  <a:pt x="1778390" y="1097626"/>
                </a:moveTo>
                <a:cubicBezTo>
                  <a:pt x="1527719" y="1117617"/>
                  <a:pt x="1267538" y="1112640"/>
                  <a:pt x="1023536" y="1083185"/>
                </a:cubicBezTo>
                <a:lnTo>
                  <a:pt x="1473200" y="554831"/>
                </a:lnTo>
                <a:lnTo>
                  <a:pt x="1778390" y="1097626"/>
                </a:lnTo>
                <a:close/>
              </a:path>
              <a:path w="2946400" h="1109662" fill="none" extrusionOk="0">
                <a:moveTo>
                  <a:pt x="1778390" y="1097626"/>
                </a:moveTo>
                <a:cubicBezTo>
                  <a:pt x="1527719" y="1117617"/>
                  <a:pt x="1267538" y="1112640"/>
                  <a:pt x="1023536" y="1083185"/>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99" name="Google Shape;799;p56"/>
          <p:cNvSpPr txBox="1"/>
          <p:nvPr/>
        </p:nvSpPr>
        <p:spPr>
          <a:xfrm rot="-420000">
            <a:off x="6586537" y="3895725"/>
            <a:ext cx="18780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Celestial Equator</a:t>
            </a:r>
            <a:endParaRPr/>
          </a:p>
        </p:txBody>
      </p:sp>
      <p:sp>
        <p:nvSpPr>
          <p:cNvPr id="800" name="Google Shape;800;p56"/>
          <p:cNvSpPr txBox="1"/>
          <p:nvPr/>
        </p:nvSpPr>
        <p:spPr>
          <a:xfrm>
            <a:off x="6527800" y="2778125"/>
            <a:ext cx="8270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Zenith</a:t>
            </a:r>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806" name="Google Shape;806;p57"/>
          <p:cNvSpPr txBox="1">
            <a:spLocks noGrp="1"/>
          </p:cNvSpPr>
          <p:nvPr>
            <p:ph type="body" idx="1"/>
          </p:nvPr>
        </p:nvSpPr>
        <p:spPr>
          <a:xfrm>
            <a:off x="457200" y="1600200"/>
            <a:ext cx="3365500" cy="2363787"/>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Latitude affected by Meridional component of deflection of the vertical</a:t>
            </a:r>
            <a:endParaRPr/>
          </a:p>
          <a:p>
            <a:pPr marL="257175" marR="0" lvl="0" indent="-104775"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807" name="Google Shape;807;p57"/>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808" name="Google Shape;808;p5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809" name="Google Shape;809;p5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34</a:t>
            </a:fld>
            <a:endParaRPr/>
          </a:p>
        </p:txBody>
      </p:sp>
      <p:sp>
        <p:nvSpPr>
          <p:cNvPr id="810" name="Google Shape;810;p57"/>
          <p:cNvSpPr/>
          <p:nvPr/>
        </p:nvSpPr>
        <p:spPr>
          <a:xfrm>
            <a:off x="2897187" y="3878262"/>
            <a:ext cx="4546600" cy="2222500"/>
          </a:xfrm>
          <a:prstGeom prst="ellipse">
            <a:avLst/>
          </a:prstGeom>
          <a:gradFill>
            <a:gsLst>
              <a:gs pos="0">
                <a:srgbClr val="3F80CD"/>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811" name="Google Shape;811;p57"/>
          <p:cNvGrpSpPr/>
          <p:nvPr/>
        </p:nvGrpSpPr>
        <p:grpSpPr>
          <a:xfrm rot="900000">
            <a:off x="3945240" y="789385"/>
            <a:ext cx="6294864" cy="4590332"/>
            <a:chOff x="0" y="0"/>
            <a:chExt cx="2147483646" cy="2147483646"/>
          </a:xfrm>
        </p:grpSpPr>
        <p:sp>
          <p:nvSpPr>
            <p:cNvPr id="812" name="Google Shape;812;p57"/>
            <p:cNvSpPr/>
            <p:nvPr/>
          </p:nvSpPr>
          <p:spPr>
            <a:xfrm>
              <a:off x="211900668" y="1571349634"/>
              <a:ext cx="1935582978" cy="194580971"/>
            </a:xfrm>
            <a:custGeom>
              <a:avLst/>
              <a:gdLst/>
              <a:ahLst/>
              <a:cxnLst/>
              <a:rect l="l" t="t" r="r" b="b"/>
              <a:pathLst>
                <a:path w="6331975" h="430409" extrusionOk="0">
                  <a:moveTo>
                    <a:pt x="0" y="115776"/>
                  </a:moveTo>
                  <a:cubicBezTo>
                    <a:pt x="652206" y="40395"/>
                    <a:pt x="1304413" y="-34985"/>
                    <a:pt x="2359742" y="17454"/>
                  </a:cubicBezTo>
                  <a:cubicBezTo>
                    <a:pt x="3415071" y="69893"/>
                    <a:pt x="5484762" y="304228"/>
                    <a:pt x="6331975" y="430409"/>
                  </a:cubicBezTo>
                </a:path>
              </a:pathLst>
            </a:custGeom>
            <a:noFill/>
            <a:ln w="19050" cap="flat" cmpd="sng">
              <a:solidFill>
                <a:srgbClr val="0070C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813" name="Google Shape;813;p57"/>
            <p:cNvCxnSpPr/>
            <p:nvPr/>
          </p:nvCxnSpPr>
          <p:spPr>
            <a:xfrm rot="9900000" flipH="1">
              <a:off x="573104653" y="1080610161"/>
              <a:ext cx="573525958" cy="981818174"/>
            </a:xfrm>
            <a:prstGeom prst="straightConnector1">
              <a:avLst/>
            </a:prstGeom>
            <a:noFill/>
            <a:ln w="25400" cap="flat" cmpd="sng">
              <a:solidFill>
                <a:srgbClr val="FF0000"/>
              </a:solidFill>
              <a:prstDash val="solid"/>
              <a:miter lim="800000"/>
              <a:headEnd type="none" w="med" len="med"/>
              <a:tailEnd type="triangle" w="med" len="med"/>
            </a:ln>
            <a:effectLst>
              <a:outerShdw blurRad="63500" dist="20000" dir="5400000">
                <a:srgbClr val="000000">
                  <a:alpha val="37647"/>
                </a:srgbClr>
              </a:outerShdw>
            </a:effectLst>
          </p:spPr>
        </p:cxnSp>
        <p:cxnSp>
          <p:nvCxnSpPr>
            <p:cNvPr id="814" name="Google Shape;814;p57"/>
            <p:cNvCxnSpPr/>
            <p:nvPr/>
          </p:nvCxnSpPr>
          <p:spPr>
            <a:xfrm rot="9900000" flipH="1">
              <a:off x="724634681" y="1016993683"/>
              <a:ext cx="266995815" cy="1047916480"/>
            </a:xfrm>
            <a:prstGeom prst="straightConnector1">
              <a:avLst/>
            </a:prstGeom>
            <a:noFill/>
            <a:ln w="25400" cap="flat" cmpd="sng">
              <a:solidFill>
                <a:srgbClr val="0070C0"/>
              </a:solidFill>
              <a:prstDash val="solid"/>
              <a:miter lim="800000"/>
              <a:headEnd type="none" w="med" len="med"/>
              <a:tailEnd type="triangle" w="med" len="med"/>
            </a:ln>
            <a:effectLst>
              <a:outerShdw blurRad="63500" dist="20000" dir="5400000">
                <a:srgbClr val="000000">
                  <a:alpha val="37647"/>
                </a:srgbClr>
              </a:outerShdw>
            </a:effectLst>
          </p:spPr>
        </p:cxnSp>
        <p:sp>
          <p:nvSpPr>
            <p:cNvPr id="815" name="Google Shape;815;p57"/>
            <p:cNvSpPr txBox="1"/>
            <p:nvPr/>
          </p:nvSpPr>
          <p:spPr>
            <a:xfrm>
              <a:off x="0" y="981832111"/>
              <a:ext cx="877348764" cy="1727884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perpendicular to ellipsoid</a:t>
              </a:r>
              <a:endParaRPr/>
            </a:p>
          </p:txBody>
        </p:sp>
        <p:sp>
          <p:nvSpPr>
            <p:cNvPr id="816" name="Google Shape;816;p57"/>
            <p:cNvSpPr txBox="1"/>
            <p:nvPr/>
          </p:nvSpPr>
          <p:spPr>
            <a:xfrm>
              <a:off x="1059640148" y="981832111"/>
              <a:ext cx="685090389" cy="1727884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opposite of gravity</a:t>
              </a:r>
              <a:endParaRPr/>
            </a:p>
          </p:txBody>
        </p:sp>
        <p:sp>
          <p:nvSpPr>
            <p:cNvPr id="817" name="Google Shape;817;p57"/>
            <p:cNvSpPr txBox="1"/>
            <p:nvPr/>
          </p:nvSpPr>
          <p:spPr>
            <a:xfrm rot="-4620000">
              <a:off x="671709227" y="384368003"/>
              <a:ext cx="717287976" cy="2447835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meridional component of deflection of the vertical</a:t>
              </a:r>
              <a:endParaRPr/>
            </a:p>
          </p:txBody>
        </p:sp>
        <p:sp>
          <p:nvSpPr>
            <p:cNvPr id="818" name="Google Shape;818;p57"/>
            <p:cNvSpPr txBox="1"/>
            <p:nvPr/>
          </p:nvSpPr>
          <p:spPr>
            <a:xfrm>
              <a:off x="1126566721" y="1326836447"/>
              <a:ext cx="239611818" cy="1793972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geoid</a:t>
              </a:r>
              <a:endParaRPr/>
            </a:p>
          </p:txBody>
        </p:sp>
        <p:sp>
          <p:nvSpPr>
            <p:cNvPr id="819" name="Google Shape;819;p57"/>
            <p:cNvSpPr txBox="1"/>
            <p:nvPr/>
          </p:nvSpPr>
          <p:spPr>
            <a:xfrm rot="-360000">
              <a:off x="236133497" y="1543204314"/>
              <a:ext cx="428506794" cy="1793971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ellipsoid</a:t>
              </a:r>
              <a:endParaRPr/>
            </a:p>
          </p:txBody>
        </p:sp>
        <p:sp>
          <p:nvSpPr>
            <p:cNvPr id="820" name="Google Shape;820;p57"/>
            <p:cNvSpPr/>
            <p:nvPr/>
          </p:nvSpPr>
          <p:spPr>
            <a:xfrm>
              <a:off x="91545184" y="1449342831"/>
              <a:ext cx="1935041654" cy="146306834"/>
            </a:xfrm>
            <a:custGeom>
              <a:avLst/>
              <a:gdLst/>
              <a:ahLst/>
              <a:cxnLst/>
              <a:rect l="l" t="t" r="r" b="b"/>
              <a:pathLst>
                <a:path w="4444181" h="491613" extrusionOk="0">
                  <a:moveTo>
                    <a:pt x="0" y="422787"/>
                  </a:moveTo>
                  <a:cubicBezTo>
                    <a:pt x="16387" y="419510"/>
                    <a:pt x="33891" y="419742"/>
                    <a:pt x="49162" y="412955"/>
                  </a:cubicBezTo>
                  <a:cubicBezTo>
                    <a:pt x="81753" y="398470"/>
                    <a:pt x="86532" y="376609"/>
                    <a:pt x="117988" y="363794"/>
                  </a:cubicBezTo>
                  <a:cubicBezTo>
                    <a:pt x="195786" y="332098"/>
                    <a:pt x="274266" y="301868"/>
                    <a:pt x="353962" y="275303"/>
                  </a:cubicBezTo>
                  <a:cubicBezTo>
                    <a:pt x="363794" y="272026"/>
                    <a:pt x="373987" y="269680"/>
                    <a:pt x="383458" y="265471"/>
                  </a:cubicBezTo>
                  <a:cubicBezTo>
                    <a:pt x="403549" y="256542"/>
                    <a:pt x="423903" y="247778"/>
                    <a:pt x="442452" y="235974"/>
                  </a:cubicBezTo>
                  <a:cubicBezTo>
                    <a:pt x="530382" y="180018"/>
                    <a:pt x="456121" y="216549"/>
                    <a:pt x="530942" y="147484"/>
                  </a:cubicBezTo>
                  <a:cubicBezTo>
                    <a:pt x="558401" y="122138"/>
                    <a:pt x="589814" y="101442"/>
                    <a:pt x="619433" y="78658"/>
                  </a:cubicBezTo>
                  <a:cubicBezTo>
                    <a:pt x="632422" y="68667"/>
                    <a:pt x="643635" y="55464"/>
                    <a:pt x="658762" y="49161"/>
                  </a:cubicBezTo>
                  <a:lnTo>
                    <a:pt x="776749" y="0"/>
                  </a:lnTo>
                  <a:cubicBezTo>
                    <a:pt x="819355" y="3277"/>
                    <a:pt x="863572" y="-2226"/>
                    <a:pt x="904568" y="9832"/>
                  </a:cubicBezTo>
                  <a:cubicBezTo>
                    <a:pt x="922355" y="15063"/>
                    <a:pt x="929944" y="36952"/>
                    <a:pt x="943897" y="49161"/>
                  </a:cubicBezTo>
                  <a:cubicBezTo>
                    <a:pt x="956230" y="59952"/>
                    <a:pt x="971146" y="67585"/>
                    <a:pt x="983226" y="78658"/>
                  </a:cubicBezTo>
                  <a:cubicBezTo>
                    <a:pt x="1023950" y="115988"/>
                    <a:pt x="1062797" y="165941"/>
                    <a:pt x="1111046" y="196645"/>
                  </a:cubicBezTo>
                  <a:cubicBezTo>
                    <a:pt x="1129594" y="208448"/>
                    <a:pt x="1150375" y="216310"/>
                    <a:pt x="1170039" y="226142"/>
                  </a:cubicBezTo>
                  <a:cubicBezTo>
                    <a:pt x="1196122" y="220926"/>
                    <a:pt x="1223961" y="217471"/>
                    <a:pt x="1248697" y="206478"/>
                  </a:cubicBezTo>
                  <a:cubicBezTo>
                    <a:pt x="1268788" y="197549"/>
                    <a:pt x="1287171" y="184873"/>
                    <a:pt x="1307691" y="176981"/>
                  </a:cubicBezTo>
                  <a:cubicBezTo>
                    <a:pt x="1361530" y="156274"/>
                    <a:pt x="1389096" y="155519"/>
                    <a:pt x="1445342" y="147484"/>
                  </a:cubicBezTo>
                  <a:cubicBezTo>
                    <a:pt x="1487949" y="154039"/>
                    <a:pt x="1530792" y="159205"/>
                    <a:pt x="1573162" y="167149"/>
                  </a:cubicBezTo>
                  <a:cubicBezTo>
                    <a:pt x="1583348" y="169059"/>
                    <a:pt x="1594035" y="171232"/>
                    <a:pt x="1602658" y="176981"/>
                  </a:cubicBezTo>
                  <a:cubicBezTo>
                    <a:pt x="1614228" y="184694"/>
                    <a:pt x="1623677" y="195457"/>
                    <a:pt x="1632155" y="206478"/>
                  </a:cubicBezTo>
                  <a:cubicBezTo>
                    <a:pt x="1656547" y="238188"/>
                    <a:pt x="1678444" y="271746"/>
                    <a:pt x="1700981" y="304800"/>
                  </a:cubicBezTo>
                  <a:cubicBezTo>
                    <a:pt x="1727609" y="343854"/>
                    <a:pt x="1740310" y="396567"/>
                    <a:pt x="1779639" y="422787"/>
                  </a:cubicBezTo>
                  <a:cubicBezTo>
                    <a:pt x="1831882" y="457616"/>
                    <a:pt x="1787089" y="433582"/>
                    <a:pt x="1868129" y="452284"/>
                  </a:cubicBezTo>
                  <a:cubicBezTo>
                    <a:pt x="2050528" y="494377"/>
                    <a:pt x="1773052" y="452667"/>
                    <a:pt x="2104104" y="491613"/>
                  </a:cubicBezTo>
                  <a:cubicBezTo>
                    <a:pt x="2282043" y="402643"/>
                    <a:pt x="2102235" y="499415"/>
                    <a:pt x="2231923" y="412955"/>
                  </a:cubicBezTo>
                  <a:cubicBezTo>
                    <a:pt x="2244118" y="404825"/>
                    <a:pt x="2258526" y="400562"/>
                    <a:pt x="2271252" y="393290"/>
                  </a:cubicBezTo>
                  <a:cubicBezTo>
                    <a:pt x="2302378" y="375504"/>
                    <a:pt x="2319638" y="357001"/>
                    <a:pt x="2349910" y="334297"/>
                  </a:cubicBezTo>
                  <a:cubicBezTo>
                    <a:pt x="2372465" y="317381"/>
                    <a:pt x="2397214" y="303347"/>
                    <a:pt x="2418736" y="285136"/>
                  </a:cubicBezTo>
                  <a:cubicBezTo>
                    <a:pt x="2439966" y="267172"/>
                    <a:pt x="2454336" y="241180"/>
                    <a:pt x="2477729" y="226142"/>
                  </a:cubicBezTo>
                  <a:cubicBezTo>
                    <a:pt x="2523613" y="196645"/>
                    <a:pt x="2569995" y="167910"/>
                    <a:pt x="2615381" y="137652"/>
                  </a:cubicBezTo>
                  <a:cubicBezTo>
                    <a:pt x="2625213" y="131097"/>
                    <a:pt x="2633516" y="121233"/>
                    <a:pt x="2644878" y="117987"/>
                  </a:cubicBezTo>
                  <a:cubicBezTo>
                    <a:pt x="2725898" y="94838"/>
                    <a:pt x="2810747" y="85642"/>
                    <a:pt x="2890684" y="58994"/>
                  </a:cubicBezTo>
                  <a:cubicBezTo>
                    <a:pt x="2962483" y="35059"/>
                    <a:pt x="2877765" y="62969"/>
                    <a:pt x="3018504" y="19665"/>
                  </a:cubicBezTo>
                  <a:cubicBezTo>
                    <a:pt x="3028410" y="16617"/>
                    <a:pt x="3038168" y="13110"/>
                    <a:pt x="3048000" y="9832"/>
                  </a:cubicBezTo>
                  <a:cubicBezTo>
                    <a:pt x="3108534" y="46152"/>
                    <a:pt x="3096648" y="35595"/>
                    <a:pt x="3156155" y="88490"/>
                  </a:cubicBezTo>
                  <a:cubicBezTo>
                    <a:pt x="3166548" y="97728"/>
                    <a:pt x="3177115" y="107011"/>
                    <a:pt x="3185652" y="117987"/>
                  </a:cubicBezTo>
                  <a:cubicBezTo>
                    <a:pt x="3237451" y="184586"/>
                    <a:pt x="3211720" y="158689"/>
                    <a:pt x="3244646" y="216310"/>
                  </a:cubicBezTo>
                  <a:cubicBezTo>
                    <a:pt x="3250509" y="226570"/>
                    <a:pt x="3255083" y="238425"/>
                    <a:pt x="3264310" y="245807"/>
                  </a:cubicBezTo>
                  <a:cubicBezTo>
                    <a:pt x="3306173" y="279298"/>
                    <a:pt x="3361340" y="306118"/>
                    <a:pt x="3411794" y="324465"/>
                  </a:cubicBezTo>
                  <a:cubicBezTo>
                    <a:pt x="3424494" y="329083"/>
                    <a:pt x="3437841" y="331807"/>
                    <a:pt x="3451123" y="334297"/>
                  </a:cubicBezTo>
                  <a:cubicBezTo>
                    <a:pt x="3490312" y="341645"/>
                    <a:pt x="3529781" y="347406"/>
                    <a:pt x="3569110" y="353961"/>
                  </a:cubicBezTo>
                  <a:cubicBezTo>
                    <a:pt x="3601884" y="367071"/>
                    <a:pt x="3635861" y="377504"/>
                    <a:pt x="3667433" y="393290"/>
                  </a:cubicBezTo>
                  <a:cubicBezTo>
                    <a:pt x="3687097" y="403122"/>
                    <a:pt x="3705243" y="416903"/>
                    <a:pt x="3726426" y="422787"/>
                  </a:cubicBezTo>
                  <a:cubicBezTo>
                    <a:pt x="3764843" y="433459"/>
                    <a:pt x="3844413" y="442452"/>
                    <a:pt x="3844413" y="442452"/>
                  </a:cubicBezTo>
                  <a:cubicBezTo>
                    <a:pt x="3890297" y="435897"/>
                    <a:pt x="3936676" y="432178"/>
                    <a:pt x="3982065" y="422787"/>
                  </a:cubicBezTo>
                  <a:cubicBezTo>
                    <a:pt x="4031889" y="412479"/>
                    <a:pt x="4078820" y="387360"/>
                    <a:pt x="4129549" y="383458"/>
                  </a:cubicBezTo>
                  <a:lnTo>
                    <a:pt x="4257368" y="373626"/>
                  </a:lnTo>
                  <a:cubicBezTo>
                    <a:pt x="4267200" y="370349"/>
                    <a:pt x="4276501" y="363794"/>
                    <a:pt x="4286865" y="363794"/>
                  </a:cubicBezTo>
                  <a:cubicBezTo>
                    <a:pt x="4339406" y="363794"/>
                    <a:pt x="4444181" y="373626"/>
                    <a:pt x="4444181" y="373626"/>
                  </a:cubicBezTo>
                </a:path>
              </a:pathLst>
            </a:cu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cxnSp>
        <p:nvCxnSpPr>
          <p:cNvPr id="821" name="Google Shape;821;p57"/>
          <p:cNvCxnSpPr/>
          <p:nvPr/>
        </p:nvCxnSpPr>
        <p:spPr>
          <a:xfrm>
            <a:off x="2897187" y="4989512"/>
            <a:ext cx="4546600"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grpSp>
        <p:nvGrpSpPr>
          <p:cNvPr id="822" name="Google Shape;822;p57"/>
          <p:cNvGrpSpPr/>
          <p:nvPr/>
        </p:nvGrpSpPr>
        <p:grpSpPr>
          <a:xfrm>
            <a:off x="5979063" y="3886380"/>
            <a:ext cx="359529" cy="369446"/>
            <a:chOff x="0" y="0"/>
            <a:chExt cx="2147483647" cy="2147483647"/>
          </a:xfrm>
        </p:grpSpPr>
        <p:cxnSp>
          <p:nvCxnSpPr>
            <p:cNvPr id="823" name="Google Shape;823;p57"/>
            <p:cNvCxnSpPr/>
            <p:nvPr/>
          </p:nvCxnSpPr>
          <p:spPr>
            <a:xfrm rot="900000">
              <a:off x="404522183" y="229646763"/>
              <a:ext cx="1773171136" cy="0"/>
            </a:xfrm>
            <a:prstGeom prst="straightConnector1">
              <a:avLst/>
            </a:prstGeom>
            <a:noFill/>
            <a:ln w="25400" cap="flat" cmpd="sng">
              <a:solidFill>
                <a:srgbClr val="002060"/>
              </a:solidFill>
              <a:prstDash val="solid"/>
              <a:miter lim="800000"/>
              <a:headEnd type="none" w="med" len="med"/>
              <a:tailEnd type="none" w="med" len="med"/>
            </a:ln>
            <a:effectLst>
              <a:outerShdw blurRad="63500" dist="20000" dir="5400000">
                <a:srgbClr val="000000">
                  <a:alpha val="37647"/>
                </a:srgbClr>
              </a:outerShdw>
            </a:effectLst>
          </p:spPr>
        </p:cxnSp>
        <p:cxnSp>
          <p:nvCxnSpPr>
            <p:cNvPr id="824" name="Google Shape;824;p57"/>
            <p:cNvCxnSpPr/>
            <p:nvPr/>
          </p:nvCxnSpPr>
          <p:spPr>
            <a:xfrm rot="-9840000" flipH="1">
              <a:off x="205396762" y="91227690"/>
              <a:ext cx="910290858" cy="1568702472"/>
            </a:xfrm>
            <a:prstGeom prst="straightConnector1">
              <a:avLst/>
            </a:prstGeom>
            <a:noFill/>
            <a:ln w="25400" cap="flat" cmpd="sng">
              <a:solidFill>
                <a:srgbClr val="002060"/>
              </a:solidFill>
              <a:prstDash val="solid"/>
              <a:miter lim="800000"/>
              <a:headEnd type="none" w="med" len="med"/>
              <a:tailEnd type="none" w="med" len="med"/>
            </a:ln>
            <a:effectLst>
              <a:outerShdw blurRad="63500" dist="20000" dir="5400000">
                <a:srgbClr val="000000">
                  <a:alpha val="37647"/>
                </a:srgbClr>
              </a:outerShdw>
            </a:effectLst>
          </p:spPr>
        </p:cxnSp>
        <p:cxnSp>
          <p:nvCxnSpPr>
            <p:cNvPr id="825" name="Google Shape;825;p57"/>
            <p:cNvCxnSpPr/>
            <p:nvPr/>
          </p:nvCxnSpPr>
          <p:spPr>
            <a:xfrm rot="900000">
              <a:off x="1087246103" y="294236613"/>
              <a:ext cx="711164190" cy="1568702523"/>
            </a:xfrm>
            <a:prstGeom prst="straightConnector1">
              <a:avLst/>
            </a:prstGeom>
            <a:noFill/>
            <a:ln w="25400" cap="flat" cmpd="sng">
              <a:solidFill>
                <a:srgbClr val="002060"/>
              </a:solidFill>
              <a:prstDash val="solid"/>
              <a:miter lim="800000"/>
              <a:headEnd type="none" w="med" len="med"/>
              <a:tailEnd type="none" w="med" len="med"/>
            </a:ln>
            <a:effectLst>
              <a:outerShdw blurRad="63500" dist="20000" dir="5400000">
                <a:srgbClr val="000000">
                  <a:alpha val="37647"/>
                </a:srgbClr>
              </a:outerShdw>
            </a:effectLst>
          </p:spPr>
        </p:cxnSp>
        <p:cxnSp>
          <p:nvCxnSpPr>
            <p:cNvPr id="826" name="Google Shape;826;p57"/>
            <p:cNvCxnSpPr/>
            <p:nvPr/>
          </p:nvCxnSpPr>
          <p:spPr>
            <a:xfrm rot="10800000">
              <a:off x="1039829751" y="201961173"/>
              <a:ext cx="0" cy="1983949903"/>
            </a:xfrm>
            <a:prstGeom prst="straightConnector1">
              <a:avLst/>
            </a:prstGeom>
            <a:noFill/>
            <a:ln w="25400" cap="flat" cmpd="sng">
              <a:solidFill>
                <a:srgbClr val="002060"/>
              </a:solidFill>
              <a:prstDash val="solid"/>
              <a:miter lim="800000"/>
              <a:headEnd type="none" w="med" len="med"/>
              <a:tailEnd type="none" w="med" len="med"/>
            </a:ln>
            <a:effectLst>
              <a:outerShdw blurRad="63500" dist="20000" dir="5400000">
                <a:srgbClr val="000000">
                  <a:alpha val="37647"/>
                </a:srgbClr>
              </a:outerShdw>
            </a:effectLst>
          </p:spPr>
        </p:cxnSp>
      </p:grpSp>
      <p:sp>
        <p:nvSpPr>
          <p:cNvPr id="827" name="Google Shape;827;p57"/>
          <p:cNvSpPr/>
          <p:nvPr/>
        </p:nvSpPr>
        <p:spPr>
          <a:xfrm>
            <a:off x="5603875" y="4572000"/>
            <a:ext cx="766762" cy="777875"/>
          </a:xfrm>
          <a:custGeom>
            <a:avLst/>
            <a:gdLst/>
            <a:ahLst/>
            <a:cxnLst/>
            <a:rect l="l" t="t" r="r" b="b"/>
            <a:pathLst>
              <a:path w="766763" h="777875" extrusionOk="0">
                <a:moveTo>
                  <a:pt x="383381" y="0"/>
                </a:moveTo>
                <a:cubicBezTo>
                  <a:pt x="591299" y="0"/>
                  <a:pt x="761322" y="168132"/>
                  <a:pt x="766638" y="378994"/>
                </a:cubicBezTo>
                <a:lnTo>
                  <a:pt x="383382" y="388938"/>
                </a:lnTo>
                <a:cubicBezTo>
                  <a:pt x="383382" y="259292"/>
                  <a:pt x="383381" y="129646"/>
                  <a:pt x="383381" y="0"/>
                </a:cubicBezTo>
                <a:close/>
              </a:path>
              <a:path w="766763" h="777875" fill="none" extrusionOk="0">
                <a:moveTo>
                  <a:pt x="383381" y="0"/>
                </a:moveTo>
                <a:cubicBezTo>
                  <a:pt x="591299" y="0"/>
                  <a:pt x="761322" y="168132"/>
                  <a:pt x="766638" y="378994"/>
                </a:cubicBezTo>
              </a:path>
            </a:pathLst>
          </a:custGeom>
          <a:noFill/>
          <a:ln w="25400" cap="flat" cmpd="sng">
            <a:solidFill>
              <a:schemeClr val="accen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28" name="Google Shape;828;p57"/>
          <p:cNvSpPr/>
          <p:nvPr/>
        </p:nvSpPr>
        <p:spPr>
          <a:xfrm>
            <a:off x="4957762" y="4579937"/>
            <a:ext cx="766762" cy="777875"/>
          </a:xfrm>
          <a:custGeom>
            <a:avLst/>
            <a:gdLst/>
            <a:ahLst/>
            <a:cxnLst/>
            <a:rect l="l" t="t" r="r" b="b"/>
            <a:pathLst>
              <a:path w="766762" h="777875" extrusionOk="0">
                <a:moveTo>
                  <a:pt x="635131" y="95605"/>
                </a:moveTo>
                <a:cubicBezTo>
                  <a:pt x="725788" y="175682"/>
                  <a:pt x="774175" y="294259"/>
                  <a:pt x="765839" y="415912"/>
                </a:cubicBezTo>
                <a:lnTo>
                  <a:pt x="383381" y="388938"/>
                </a:lnTo>
                <a:lnTo>
                  <a:pt x="635131" y="95605"/>
                </a:lnTo>
                <a:close/>
              </a:path>
              <a:path w="766762" h="777875" fill="none" extrusionOk="0">
                <a:moveTo>
                  <a:pt x="635131" y="95605"/>
                </a:moveTo>
                <a:cubicBezTo>
                  <a:pt x="725788" y="175682"/>
                  <a:pt x="774175" y="294259"/>
                  <a:pt x="765839" y="415912"/>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29" name="Google Shape;829;p57"/>
          <p:cNvSpPr txBox="1"/>
          <p:nvPr/>
        </p:nvSpPr>
        <p:spPr>
          <a:xfrm>
            <a:off x="3371850" y="4995862"/>
            <a:ext cx="1255712" cy="384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Equator</a:t>
            </a:r>
            <a:endParaRPr/>
          </a:p>
        </p:txBody>
      </p:sp>
      <p:cxnSp>
        <p:nvCxnSpPr>
          <p:cNvPr id="830" name="Google Shape;830;p57"/>
          <p:cNvCxnSpPr/>
          <p:nvPr/>
        </p:nvCxnSpPr>
        <p:spPr>
          <a:xfrm>
            <a:off x="5170487" y="3878262"/>
            <a:ext cx="0" cy="222250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831" name="Google Shape;831;p57"/>
          <p:cNvSpPr txBox="1"/>
          <p:nvPr/>
        </p:nvSpPr>
        <p:spPr>
          <a:xfrm rot="-3000000">
            <a:off x="6936581" y="2240756"/>
            <a:ext cx="1489075" cy="277812"/>
          </a:xfrm>
          <a:prstGeom prst="rect">
            <a:avLst/>
          </a:prstGeom>
          <a:solidFill>
            <a:srgbClr val="D7E4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r>
              <a:rPr lang="en-US" sz="1200" b="0" i="0" u="none">
                <a:solidFill>
                  <a:srgbClr val="FF0000"/>
                </a:solidFill>
                <a:latin typeface="Calibri"/>
                <a:ea typeface="Calibri"/>
                <a:cs typeface="Calibri"/>
                <a:sym typeface="Calibri"/>
              </a:rPr>
              <a:t>Astronomic Latitude</a:t>
            </a:r>
            <a:endParaRPr/>
          </a:p>
        </p:txBody>
      </p:sp>
      <p:sp>
        <p:nvSpPr>
          <p:cNvPr id="832" name="Google Shape;832;p57"/>
          <p:cNvSpPr txBox="1"/>
          <p:nvPr/>
        </p:nvSpPr>
        <p:spPr>
          <a:xfrm rot="-4260000">
            <a:off x="6056312" y="1849437"/>
            <a:ext cx="1314450" cy="276225"/>
          </a:xfrm>
          <a:prstGeom prst="rect">
            <a:avLst/>
          </a:prstGeom>
          <a:solidFill>
            <a:srgbClr val="8EB4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200"/>
              <a:buFont typeface="Calibri"/>
              <a:buNone/>
            </a:pPr>
            <a:r>
              <a:rPr lang="en-US" sz="1200" b="0" i="0" u="none">
                <a:solidFill>
                  <a:srgbClr val="0070C0"/>
                </a:solidFill>
                <a:latin typeface="Calibri"/>
                <a:ea typeface="Calibri"/>
                <a:cs typeface="Calibri"/>
                <a:sym typeface="Calibri"/>
              </a:rPr>
              <a:t>Geodetic Latitude</a:t>
            </a:r>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838" name="Google Shape;838;p58"/>
          <p:cNvSpPr txBox="1">
            <a:spLocks noGrp="1"/>
          </p:cNvSpPr>
          <p:nvPr>
            <p:ph type="body" idx="1"/>
          </p:nvPr>
        </p:nvSpPr>
        <p:spPr>
          <a:xfrm>
            <a:off x="457200" y="1600200"/>
            <a:ext cx="3848100" cy="1841500"/>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Longitude affected by Prime Vertical component of deflection of the vertical</a:t>
            </a:r>
            <a:endParaRPr/>
          </a:p>
          <a:p>
            <a:pPr marL="257175" marR="0" lvl="0" indent="-104775"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839" name="Google Shape;839;p58"/>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840" name="Google Shape;840;p58"/>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841" name="Google Shape;841;p5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35</a:t>
            </a:fld>
            <a:endParaRPr/>
          </a:p>
        </p:txBody>
      </p:sp>
      <p:grpSp>
        <p:nvGrpSpPr>
          <p:cNvPr id="842" name="Google Shape;842;p58"/>
          <p:cNvGrpSpPr/>
          <p:nvPr/>
        </p:nvGrpSpPr>
        <p:grpSpPr>
          <a:xfrm>
            <a:off x="4833937" y="4143375"/>
            <a:ext cx="419100" cy="411162"/>
            <a:chOff x="0" y="0"/>
            <a:chExt cx="2147483647" cy="2147483647"/>
          </a:xfrm>
        </p:grpSpPr>
        <p:sp>
          <p:nvSpPr>
            <p:cNvPr id="843" name="Google Shape;843;p58"/>
            <p:cNvSpPr/>
            <p:nvPr/>
          </p:nvSpPr>
          <p:spPr>
            <a:xfrm>
              <a:off x="0" y="6"/>
              <a:ext cx="2147483647" cy="2147481436"/>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44" name="Google Shape;844;p58"/>
            <p:cNvSpPr/>
            <p:nvPr/>
          </p:nvSpPr>
          <p:spPr>
            <a:xfrm>
              <a:off x="0" y="854019635"/>
              <a:ext cx="2147483647" cy="439443024"/>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45" name="Google Shape;845;p58"/>
            <p:cNvSpPr/>
            <p:nvPr/>
          </p:nvSpPr>
          <p:spPr>
            <a:xfrm rot="5400000">
              <a:off x="48671895" y="640839752"/>
              <a:ext cx="2017597014" cy="86580635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46" name="Google Shape;846;p58"/>
            <p:cNvSpPr/>
            <p:nvPr/>
          </p:nvSpPr>
          <p:spPr>
            <a:xfrm rot="5400000">
              <a:off x="48671975" y="363781292"/>
              <a:ext cx="2017597014" cy="141992327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847" name="Google Shape;847;p58"/>
            <p:cNvCxnSpPr/>
            <p:nvPr/>
          </p:nvCxnSpPr>
          <p:spPr>
            <a:xfrm rot="10800000" flipH="1">
              <a:off x="1065604997" y="0"/>
              <a:ext cx="8136705" cy="106959659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848" name="Google Shape;848;p58"/>
          <p:cNvSpPr/>
          <p:nvPr/>
        </p:nvSpPr>
        <p:spPr>
          <a:xfrm>
            <a:off x="3492500" y="2863850"/>
            <a:ext cx="3136900" cy="2946400"/>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49" name="Google Shape;849;p58"/>
          <p:cNvSpPr/>
          <p:nvPr/>
        </p:nvSpPr>
        <p:spPr>
          <a:xfrm>
            <a:off x="3492500" y="4044950"/>
            <a:ext cx="3136900"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0" name="Google Shape;850;p58"/>
          <p:cNvSpPr/>
          <p:nvPr/>
        </p:nvSpPr>
        <p:spPr>
          <a:xfrm rot="5400000">
            <a:off x="3562350" y="3759200"/>
            <a:ext cx="2947987" cy="117951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1" name="Google Shape;851;p58"/>
          <p:cNvSpPr/>
          <p:nvPr/>
        </p:nvSpPr>
        <p:spPr>
          <a:xfrm rot="5400000">
            <a:off x="3562350" y="3379787"/>
            <a:ext cx="2947987" cy="1938337"/>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2" name="Google Shape;852;p58"/>
          <p:cNvSpPr txBox="1"/>
          <p:nvPr/>
        </p:nvSpPr>
        <p:spPr>
          <a:xfrm rot="480000">
            <a:off x="3660775" y="4524375"/>
            <a:ext cx="91757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Equator</a:t>
            </a:r>
            <a:endParaRPr/>
          </a:p>
        </p:txBody>
      </p:sp>
      <p:sp>
        <p:nvSpPr>
          <p:cNvPr id="853" name="Google Shape;853;p58"/>
          <p:cNvSpPr txBox="1"/>
          <p:nvPr/>
        </p:nvSpPr>
        <p:spPr>
          <a:xfrm>
            <a:off x="4699000" y="2566987"/>
            <a:ext cx="70167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cxnSp>
        <p:nvCxnSpPr>
          <p:cNvPr id="854" name="Google Shape;854;p58"/>
          <p:cNvCxnSpPr/>
          <p:nvPr/>
        </p:nvCxnSpPr>
        <p:spPr>
          <a:xfrm rot="10800000" flipH="1">
            <a:off x="5043487" y="2874962"/>
            <a:ext cx="17462" cy="1474787"/>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nvGrpSpPr>
          <p:cNvPr id="855" name="Google Shape;855;p58"/>
          <p:cNvGrpSpPr/>
          <p:nvPr/>
        </p:nvGrpSpPr>
        <p:grpSpPr>
          <a:xfrm>
            <a:off x="4833937" y="4143375"/>
            <a:ext cx="419100" cy="411162"/>
            <a:chOff x="0" y="0"/>
            <a:chExt cx="2147483647" cy="2147483647"/>
          </a:xfrm>
        </p:grpSpPr>
        <p:sp>
          <p:nvSpPr>
            <p:cNvPr id="856" name="Google Shape;856;p58"/>
            <p:cNvSpPr/>
            <p:nvPr/>
          </p:nvSpPr>
          <p:spPr>
            <a:xfrm>
              <a:off x="0" y="6"/>
              <a:ext cx="2147483647" cy="2147481436"/>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7" name="Google Shape;857;p58"/>
            <p:cNvSpPr/>
            <p:nvPr/>
          </p:nvSpPr>
          <p:spPr>
            <a:xfrm>
              <a:off x="0" y="854019635"/>
              <a:ext cx="2147483647" cy="439443024"/>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8" name="Google Shape;858;p58"/>
            <p:cNvSpPr/>
            <p:nvPr/>
          </p:nvSpPr>
          <p:spPr>
            <a:xfrm rot="5400000">
              <a:off x="48671895" y="640839752"/>
              <a:ext cx="2017597014" cy="86580635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59" name="Google Shape;859;p58"/>
            <p:cNvSpPr/>
            <p:nvPr/>
          </p:nvSpPr>
          <p:spPr>
            <a:xfrm rot="5400000">
              <a:off x="48671975" y="363781292"/>
              <a:ext cx="2017597014" cy="141992327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860" name="Google Shape;860;p58"/>
            <p:cNvCxnSpPr/>
            <p:nvPr/>
          </p:nvCxnSpPr>
          <p:spPr>
            <a:xfrm rot="10800000" flipH="1">
              <a:off x="1065604997" y="0"/>
              <a:ext cx="8136705" cy="106959659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861" name="Google Shape;861;p58"/>
          <p:cNvSpPr/>
          <p:nvPr/>
        </p:nvSpPr>
        <p:spPr>
          <a:xfrm>
            <a:off x="5478462" y="3686175"/>
            <a:ext cx="187325" cy="196850"/>
          </a:xfrm>
          <a:prstGeom prst="ellipse">
            <a:avLst/>
          </a:prstGeom>
          <a:solidFill>
            <a:srgbClr val="00B05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62" name="Google Shape;862;p58"/>
          <p:cNvSpPr txBox="1"/>
          <p:nvPr/>
        </p:nvSpPr>
        <p:spPr>
          <a:xfrm>
            <a:off x="4778375" y="3457575"/>
            <a:ext cx="8270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Zenith</a:t>
            </a:r>
            <a:endParaRPr/>
          </a:p>
        </p:txBody>
      </p:sp>
      <p:cxnSp>
        <p:nvCxnSpPr>
          <p:cNvPr id="863" name="Google Shape;863;p58"/>
          <p:cNvCxnSpPr/>
          <p:nvPr/>
        </p:nvCxnSpPr>
        <p:spPr>
          <a:xfrm rot="10800000" flipH="1">
            <a:off x="5046662" y="3854450"/>
            <a:ext cx="458787" cy="493712"/>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sp>
        <p:nvSpPr>
          <p:cNvPr id="864" name="Google Shape;864;p58"/>
          <p:cNvSpPr/>
          <p:nvPr/>
        </p:nvSpPr>
        <p:spPr>
          <a:xfrm rot="3660000">
            <a:off x="4752181" y="2829718"/>
            <a:ext cx="600075" cy="3090862"/>
          </a:xfrm>
          <a:custGeom>
            <a:avLst/>
            <a:gdLst/>
            <a:ahLst/>
            <a:cxnLst/>
            <a:rect l="l" t="t" r="r" b="b"/>
            <a:pathLst>
              <a:path w="600075" h="3090862" extrusionOk="0">
                <a:moveTo>
                  <a:pt x="40043" y="774093"/>
                </a:moveTo>
                <a:cubicBezTo>
                  <a:pt x="52967" y="658517"/>
                  <a:pt x="68742" y="552045"/>
                  <a:pt x="86973" y="457331"/>
                </a:cubicBezTo>
                <a:lnTo>
                  <a:pt x="300038" y="1545431"/>
                </a:lnTo>
                <a:lnTo>
                  <a:pt x="40043" y="774093"/>
                </a:lnTo>
                <a:close/>
              </a:path>
              <a:path w="600075" h="3090862" fill="none" extrusionOk="0">
                <a:moveTo>
                  <a:pt x="40043" y="774093"/>
                </a:moveTo>
                <a:cubicBezTo>
                  <a:pt x="52967" y="658517"/>
                  <a:pt x="68742" y="552045"/>
                  <a:pt x="86973" y="457331"/>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65" name="Google Shape;865;p58"/>
          <p:cNvSpPr/>
          <p:nvPr/>
        </p:nvSpPr>
        <p:spPr>
          <a:xfrm rot="-5400000" flipH="1">
            <a:off x="3586956" y="3804443"/>
            <a:ext cx="2947987" cy="1089025"/>
          </a:xfrm>
          <a:custGeom>
            <a:avLst/>
            <a:gdLst/>
            <a:ahLst/>
            <a:cxnLst/>
            <a:rect l="l" t="t" r="r" b="b"/>
            <a:pathLst>
              <a:path w="2947987" h="1089025" extrusionOk="0">
                <a:moveTo>
                  <a:pt x="1762763" y="1078473"/>
                </a:moveTo>
                <a:cubicBezTo>
                  <a:pt x="1560702" y="1093386"/>
                  <a:pt x="1352421" y="1092482"/>
                  <a:pt x="1151363" y="1075821"/>
                </a:cubicBezTo>
                <a:cubicBezTo>
                  <a:pt x="454338" y="1018061"/>
                  <a:pt x="-30246" y="783980"/>
                  <a:pt x="1450" y="520351"/>
                </a:cubicBezTo>
                <a:lnTo>
                  <a:pt x="1473994" y="544513"/>
                </a:lnTo>
                <a:lnTo>
                  <a:pt x="1762763" y="1078473"/>
                </a:lnTo>
                <a:close/>
              </a:path>
              <a:path w="2947987" h="1089025" fill="none" extrusionOk="0">
                <a:moveTo>
                  <a:pt x="1762763" y="1078473"/>
                </a:moveTo>
                <a:cubicBezTo>
                  <a:pt x="1560702" y="1093386"/>
                  <a:pt x="1352421" y="1092482"/>
                  <a:pt x="1151363" y="1075821"/>
                </a:cubicBezTo>
                <a:cubicBezTo>
                  <a:pt x="454338" y="1018061"/>
                  <a:pt x="-30246" y="783980"/>
                  <a:pt x="1450" y="520351"/>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66" name="Google Shape;866;p58"/>
          <p:cNvSpPr/>
          <p:nvPr/>
        </p:nvSpPr>
        <p:spPr>
          <a:xfrm>
            <a:off x="4949825" y="2847975"/>
            <a:ext cx="222250" cy="55562"/>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67" name="Google Shape;867;p58"/>
          <p:cNvSpPr txBox="1"/>
          <p:nvPr/>
        </p:nvSpPr>
        <p:spPr>
          <a:xfrm rot="-1860000">
            <a:off x="6696075" y="2335212"/>
            <a:ext cx="2100262"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Prime Vertical component of deflection of the vertical</a:t>
            </a:r>
            <a:endParaRPr/>
          </a:p>
        </p:txBody>
      </p:sp>
      <p:cxnSp>
        <p:nvCxnSpPr>
          <p:cNvPr id="868" name="Google Shape;868;p58"/>
          <p:cNvCxnSpPr/>
          <p:nvPr/>
        </p:nvCxnSpPr>
        <p:spPr>
          <a:xfrm>
            <a:off x="5054600" y="4341812"/>
            <a:ext cx="2974975" cy="65087"/>
          </a:xfrm>
          <a:prstGeom prst="straightConnector1">
            <a:avLst/>
          </a:prstGeom>
          <a:noFill/>
          <a:ln w="127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869" name="Google Shape;869;p58"/>
          <p:cNvCxnSpPr/>
          <p:nvPr/>
        </p:nvCxnSpPr>
        <p:spPr>
          <a:xfrm>
            <a:off x="5049837" y="4335462"/>
            <a:ext cx="1639887" cy="449262"/>
          </a:xfrm>
          <a:prstGeom prst="straightConnector1">
            <a:avLst/>
          </a:prstGeom>
          <a:noFill/>
          <a:ln w="127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870" name="Google Shape;870;p58"/>
          <p:cNvCxnSpPr/>
          <p:nvPr/>
        </p:nvCxnSpPr>
        <p:spPr>
          <a:xfrm>
            <a:off x="5040312" y="4341812"/>
            <a:ext cx="1690687" cy="920750"/>
          </a:xfrm>
          <a:prstGeom prst="straightConnector1">
            <a:avLst/>
          </a:prstGeom>
          <a:noFill/>
          <a:ln w="127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sp>
        <p:nvSpPr>
          <p:cNvPr id="871" name="Google Shape;871;p58"/>
          <p:cNvSpPr/>
          <p:nvPr/>
        </p:nvSpPr>
        <p:spPr>
          <a:xfrm rot="-5400000" flipH="1">
            <a:off x="3579018" y="3405981"/>
            <a:ext cx="2946400" cy="1922462"/>
          </a:xfrm>
          <a:custGeom>
            <a:avLst/>
            <a:gdLst/>
            <a:ahLst/>
            <a:cxnLst/>
            <a:rect l="l" t="t" r="r" b="b"/>
            <a:pathLst>
              <a:path w="2946400" h="1922462" extrusionOk="0">
                <a:moveTo>
                  <a:pt x="1701850" y="1910814"/>
                </a:moveTo>
                <a:cubicBezTo>
                  <a:pt x="1389935" y="1942789"/>
                  <a:pt x="1070528" y="1908531"/>
                  <a:pt x="790713" y="1813091"/>
                </a:cubicBezTo>
                <a:cubicBezTo>
                  <a:pt x="292852" y="1643280"/>
                  <a:pt x="-13657" y="1303501"/>
                  <a:pt x="465" y="937067"/>
                </a:cubicBezTo>
                <a:lnTo>
                  <a:pt x="1473200" y="961231"/>
                </a:lnTo>
                <a:lnTo>
                  <a:pt x="1701850" y="1910814"/>
                </a:lnTo>
                <a:close/>
              </a:path>
              <a:path w="2946400" h="1922462" fill="none" extrusionOk="0">
                <a:moveTo>
                  <a:pt x="1701850" y="1910814"/>
                </a:moveTo>
                <a:cubicBezTo>
                  <a:pt x="1389935" y="1942789"/>
                  <a:pt x="1070528" y="1908531"/>
                  <a:pt x="790713" y="1813091"/>
                </a:cubicBezTo>
                <a:cubicBezTo>
                  <a:pt x="292852" y="1643280"/>
                  <a:pt x="-13657" y="1303501"/>
                  <a:pt x="465" y="937067"/>
                </a:cubicBezTo>
              </a:path>
            </a:pathLst>
          </a:custGeom>
          <a:noFill/>
          <a:ln w="25400" cap="flat" cmpd="sng">
            <a:solidFill>
              <a:srgbClr val="FFFF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2" name="Google Shape;872;p58"/>
          <p:cNvSpPr txBox="1"/>
          <p:nvPr/>
        </p:nvSpPr>
        <p:spPr>
          <a:xfrm rot="2940000">
            <a:off x="5485606" y="3409156"/>
            <a:ext cx="2081212"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0" u="none">
                <a:solidFill>
                  <a:schemeClr val="dk1"/>
                </a:solidFill>
                <a:latin typeface="Calibri"/>
                <a:ea typeface="Calibri"/>
                <a:cs typeface="Calibri"/>
                <a:sym typeface="Calibri"/>
              </a:rPr>
              <a:t>Reference Meridian</a:t>
            </a:r>
            <a:endParaRPr/>
          </a:p>
        </p:txBody>
      </p:sp>
      <p:sp>
        <p:nvSpPr>
          <p:cNvPr id="873" name="Google Shape;873;p58"/>
          <p:cNvSpPr/>
          <p:nvPr/>
        </p:nvSpPr>
        <p:spPr>
          <a:xfrm rot="-5400000" flipH="1">
            <a:off x="3510756" y="2266156"/>
            <a:ext cx="2876550" cy="4202112"/>
          </a:xfrm>
          <a:custGeom>
            <a:avLst/>
            <a:gdLst/>
            <a:ahLst/>
            <a:cxnLst/>
            <a:rect l="l" t="t" r="r" b="b"/>
            <a:pathLst>
              <a:path w="2876550" h="4202113" extrusionOk="0">
                <a:moveTo>
                  <a:pt x="2277106" y="3807774"/>
                </a:moveTo>
                <a:cubicBezTo>
                  <a:pt x="2039916" y="4056546"/>
                  <a:pt x="1756511" y="4193965"/>
                  <a:pt x="1464567" y="4201762"/>
                </a:cubicBezTo>
                <a:lnTo>
                  <a:pt x="1438275" y="2101057"/>
                </a:lnTo>
                <a:lnTo>
                  <a:pt x="2277106" y="3807774"/>
                </a:lnTo>
                <a:close/>
              </a:path>
              <a:path w="2876550" h="4202113" fill="none" extrusionOk="0">
                <a:moveTo>
                  <a:pt x="2277106" y="3807774"/>
                </a:moveTo>
                <a:cubicBezTo>
                  <a:pt x="2039916" y="4056546"/>
                  <a:pt x="1756511" y="4193965"/>
                  <a:pt x="1464567" y="4201762"/>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4" name="Google Shape;874;p58"/>
          <p:cNvSpPr/>
          <p:nvPr/>
        </p:nvSpPr>
        <p:spPr>
          <a:xfrm rot="-5400000" flipH="1">
            <a:off x="3978275" y="2379662"/>
            <a:ext cx="1795462" cy="3970337"/>
          </a:xfrm>
          <a:custGeom>
            <a:avLst/>
            <a:gdLst/>
            <a:ahLst/>
            <a:cxnLst/>
            <a:rect l="l" t="t" r="r" b="b"/>
            <a:pathLst>
              <a:path w="1795463" h="3970337" extrusionOk="0">
                <a:moveTo>
                  <a:pt x="1307876" y="3751045"/>
                </a:moveTo>
                <a:cubicBezTo>
                  <a:pt x="1192121" y="3882512"/>
                  <a:pt x="1064824" y="3956760"/>
                  <a:pt x="934805" y="3968643"/>
                </a:cubicBezTo>
                <a:lnTo>
                  <a:pt x="897732" y="1985169"/>
                </a:lnTo>
                <a:lnTo>
                  <a:pt x="1307876" y="3751045"/>
                </a:lnTo>
                <a:close/>
              </a:path>
              <a:path w="1795463" h="3970337" fill="none" extrusionOk="0">
                <a:moveTo>
                  <a:pt x="1307876" y="3751045"/>
                </a:moveTo>
                <a:cubicBezTo>
                  <a:pt x="1192121" y="3882512"/>
                  <a:pt x="1064824" y="3956760"/>
                  <a:pt x="934805" y="3968643"/>
                </a:cubicBezTo>
              </a:path>
            </a:pathLst>
          </a:custGeom>
          <a:noFill/>
          <a:ln w="25400" cap="flat" cmpd="sng">
            <a:solidFill>
              <a:srgbClr val="FFFF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75" name="Google Shape;875;p58"/>
          <p:cNvSpPr txBox="1"/>
          <p:nvPr/>
        </p:nvSpPr>
        <p:spPr>
          <a:xfrm>
            <a:off x="8029575" y="4246562"/>
            <a:ext cx="684212"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Zero</a:t>
            </a:r>
            <a:endParaRPr/>
          </a:p>
        </p:txBody>
      </p:sp>
      <p:sp>
        <p:nvSpPr>
          <p:cNvPr id="876" name="Google Shape;876;p58"/>
          <p:cNvSpPr txBox="1"/>
          <p:nvPr/>
        </p:nvSpPr>
        <p:spPr>
          <a:xfrm rot="1380000">
            <a:off x="6799262" y="5292725"/>
            <a:ext cx="1609725" cy="277812"/>
          </a:xfrm>
          <a:prstGeom prst="rect">
            <a:avLst/>
          </a:prstGeom>
          <a:solidFill>
            <a:srgbClr val="D7E4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200"/>
              <a:buFont typeface="Calibri"/>
              <a:buNone/>
            </a:pPr>
            <a:r>
              <a:rPr lang="en-US" sz="1200" b="0" i="0" u="none">
                <a:solidFill>
                  <a:srgbClr val="00B050"/>
                </a:solidFill>
                <a:latin typeface="Calibri"/>
                <a:ea typeface="Calibri"/>
                <a:cs typeface="Calibri"/>
                <a:sym typeface="Calibri"/>
              </a:rPr>
              <a:t>Astronomic Longitude</a:t>
            </a:r>
            <a:endParaRPr/>
          </a:p>
        </p:txBody>
      </p:sp>
      <p:sp>
        <p:nvSpPr>
          <p:cNvPr id="877" name="Google Shape;877;p58"/>
          <p:cNvSpPr txBox="1"/>
          <p:nvPr/>
        </p:nvSpPr>
        <p:spPr>
          <a:xfrm rot="900000">
            <a:off x="6840537" y="4664075"/>
            <a:ext cx="1608137" cy="276225"/>
          </a:xfrm>
          <a:prstGeom prst="rect">
            <a:avLst/>
          </a:prstGeom>
          <a:solidFill>
            <a:srgbClr val="8EB4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200"/>
              <a:buFont typeface="Calibri"/>
              <a:buNone/>
            </a:pPr>
            <a:r>
              <a:rPr lang="en-US" sz="1200" b="0" i="0" u="none">
                <a:solidFill>
                  <a:srgbClr val="FFFF00"/>
                </a:solidFill>
                <a:latin typeface="Calibri"/>
                <a:ea typeface="Calibri"/>
                <a:cs typeface="Calibri"/>
                <a:sym typeface="Calibri"/>
              </a:rPr>
              <a:t>Geodetic Longitude</a:t>
            </a:r>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883" name="Google Shape;883;p5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Datums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Horizontal (NAD27, NAD83)</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Vertical (NGVD29, NAVD88)</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Types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Geometric</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Geopotential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3D (NATRF2022 – which includes NAPGD2022) </a:t>
            </a:r>
            <a:endParaRPr/>
          </a:p>
        </p:txBody>
      </p:sp>
      <p:sp>
        <p:nvSpPr>
          <p:cNvPr id="884" name="Google Shape;884;p59"/>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885" name="Google Shape;885;p5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886" name="Google Shape;886;p5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36</a:t>
            </a:fld>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892" name="Google Shape;892;p6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498475" marR="0" lvl="0" indent="-4572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8 Horizontal Datum Definition Requirements</a:t>
            </a:r>
            <a:endParaRPr/>
          </a:p>
          <a:p>
            <a:pPr marL="800100" marR="0" lvl="1" indent="-4572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Size and Shape of Reference Ellipsoid (2 elements)</a:t>
            </a:r>
            <a:endParaRPr/>
          </a:p>
          <a:p>
            <a:pPr marL="800100" marR="0" lvl="1" indent="-4572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3 Translations </a:t>
            </a:r>
            <a:r>
              <a:rPr lang="en-US" sz="2000" b="0" i="1" u="none" strike="noStrike" cap="none">
                <a:solidFill>
                  <a:schemeClr val="dk1"/>
                </a:solidFill>
                <a:latin typeface="Calibri"/>
                <a:ea typeface="Calibri"/>
                <a:cs typeface="Calibri"/>
                <a:sym typeface="Calibri"/>
              </a:rPr>
              <a:t>(relative to a chosen point on or in the Earth)</a:t>
            </a:r>
            <a:endParaRPr/>
          </a:p>
          <a:p>
            <a:pPr marL="800100" marR="0" lvl="1" indent="-4572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3 Rotations </a:t>
            </a:r>
            <a:r>
              <a:rPr lang="en-US" sz="2000" b="0" i="1" u="none" strike="noStrike" cap="none">
                <a:solidFill>
                  <a:schemeClr val="dk1"/>
                </a:solidFill>
                <a:latin typeface="Calibri"/>
                <a:ea typeface="Calibri"/>
                <a:cs typeface="Calibri"/>
                <a:sym typeface="Calibri"/>
              </a:rPr>
              <a:t>(relative to a chosen point on or in the Earth)</a:t>
            </a:r>
            <a:endParaRPr/>
          </a:p>
          <a:p>
            <a:pPr marL="498475" marR="0" lvl="0" indent="-4572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Specifically, the 8 Defining Elements of Horizontal Datum include:</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Semi-major Axis length</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Flattening Ratio</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Latitude of Initial Point</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Longitude of Initial Point</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Ellipsoid Height of Initial Point</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Prime Meridian Deflection of the Vertical at Initial Point</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Meridional Deflection of the Vertical at Initial Point</a:t>
            </a:r>
            <a:endParaRPr/>
          </a:p>
          <a:p>
            <a:pPr marL="1098550" marR="0" lvl="2" indent="-457200" algn="l" rtl="0">
              <a:lnSpc>
                <a:spcPct val="100000"/>
              </a:lnSpc>
              <a:spcBef>
                <a:spcPts val="400"/>
              </a:spcBef>
              <a:spcAft>
                <a:spcPts val="0"/>
              </a:spcAft>
              <a:buClr>
                <a:schemeClr val="dk1"/>
              </a:buClr>
              <a:buSzPts val="2000"/>
              <a:buFont typeface="Calibri"/>
              <a:buAutoNum type="arabicPeriod"/>
            </a:pPr>
            <a:r>
              <a:rPr lang="en-US" sz="2000" b="0" i="0" u="none" strike="noStrike" cap="none">
                <a:solidFill>
                  <a:schemeClr val="dk1"/>
                </a:solidFill>
                <a:latin typeface="Calibri"/>
                <a:ea typeface="Calibri"/>
                <a:cs typeface="Calibri"/>
                <a:sym typeface="Calibri"/>
              </a:rPr>
              <a:t>Geodetic Azimuth of a Line at Initial Point</a:t>
            </a:r>
            <a:endParaRPr/>
          </a:p>
        </p:txBody>
      </p:sp>
      <p:sp>
        <p:nvSpPr>
          <p:cNvPr id="893" name="Google Shape;893;p60"/>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894" name="Google Shape;894;p60"/>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895" name="Google Shape;895;p6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37</a:t>
            </a:fld>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01" name="Google Shape;901;p61"/>
          <p:cNvSpPr txBox="1">
            <a:spLocks noGrp="1"/>
          </p:cNvSpPr>
          <p:nvPr>
            <p:ph type="body" idx="1"/>
          </p:nvPr>
        </p:nvSpPr>
        <p:spPr>
          <a:xfrm>
            <a:off x="457200" y="1600200"/>
            <a:ext cx="3398837"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Among the infinite choices for Reference Ellipsoid are the following commonly used ellipsoids with their names:</a:t>
            </a:r>
            <a:endParaRPr/>
          </a:p>
        </p:txBody>
      </p:sp>
      <p:sp>
        <p:nvSpPr>
          <p:cNvPr id="902" name="Google Shape;902;p61"/>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03" name="Google Shape;903;p6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04" name="Google Shape;904;p6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38</a:t>
            </a:fld>
            <a:endParaRPr/>
          </a:p>
        </p:txBody>
      </p:sp>
      <p:graphicFrame>
        <p:nvGraphicFramePr>
          <p:cNvPr id="905" name="Google Shape;905;p61"/>
          <p:cNvGraphicFramePr/>
          <p:nvPr/>
        </p:nvGraphicFramePr>
        <p:xfrm>
          <a:off x="4243387" y="1793875"/>
          <a:ext cx="3000000" cy="3000000"/>
        </p:xfrm>
        <a:graphic>
          <a:graphicData uri="http://schemas.openxmlformats.org/drawingml/2006/table">
            <a:tbl>
              <a:tblPr>
                <a:noFill/>
                <a:tableStyleId>{1C5FC0B3-B698-4253-AC15-9436955363D1}</a:tableStyleId>
              </a:tblPr>
              <a:tblGrid>
                <a:gridCol w="191770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198550">
                  <a:extLst>
                    <a:ext uri="{9D8B030D-6E8A-4147-A177-3AD203B41FA5}">
                      <a16:colId xmlns:a16="http://schemas.microsoft.com/office/drawing/2014/main" val="20002"/>
                    </a:ext>
                  </a:extLst>
                </a:gridCol>
              </a:tblGrid>
              <a:tr h="436550">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Ellipsoid </a:t>
                      </a:r>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Name</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Semi-major </a:t>
                      </a:r>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Axis</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Flattening Ratio </a:t>
                      </a:r>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(approx.)</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0"/>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Airy</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6377563.396</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299.32</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1"/>
                  </a:ext>
                </a:extLst>
              </a:tr>
              <a:tr h="223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Australian National</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6378160.000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298.25</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2"/>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Bessel 1841</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6377397.155</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299.15</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3"/>
                  </a:ext>
                </a:extLst>
              </a:tr>
              <a:tr h="222250">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Clarke 1866</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6378206.400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294.9786982</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4"/>
                  </a:ext>
                </a:extLst>
              </a:tr>
              <a:tr h="223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Clarke 1880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6378249.145</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293.47</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5"/>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Everest</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6377276.345</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300.80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6"/>
                  </a:ext>
                </a:extLst>
              </a:tr>
              <a:tr h="223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Fischer 1960 (Mercury)</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6378166.000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298.30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7"/>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Fischer 1968</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6378150.000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298.30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8"/>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GRS 1967</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6378160.000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298.25</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09"/>
                  </a:ext>
                </a:extLst>
              </a:tr>
              <a:tr h="223825">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GRS 1980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6378137.000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298.257222101</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0"/>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Helmert 1906</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6378200.000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298.30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1"/>
                  </a:ext>
                </a:extLst>
              </a:tr>
              <a:tr h="223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Hough</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6378270.000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297.00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2"/>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International</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6378388.000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297.00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3"/>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Krassovsky</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6378245.000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298.30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4"/>
                  </a:ext>
                </a:extLst>
              </a:tr>
              <a:tr h="223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WGS 60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6378165.000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298.30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5"/>
                  </a:ext>
                </a:extLst>
              </a:tr>
              <a:tr h="222250">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WGS 66</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6378145.000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298.25</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6"/>
                  </a:ext>
                </a:extLst>
              </a:tr>
              <a:tr h="223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WGS-72</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6378135.000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298.26</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7"/>
                  </a:ext>
                </a:extLst>
              </a:tr>
              <a:tr h="222250">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WGS-84</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6378137.000</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tc>
                  <a:txBody>
                    <a:bodyPr/>
                    <a:lstStyle/>
                    <a:p>
                      <a:pPr marL="0" marR="0" lvl="0" indent="0" algn="l"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298.257223563</a:t>
                      </a:r>
                      <a:endParaRPr/>
                    </a:p>
                  </a:txBody>
                  <a:tcPr marL="9525" marR="9525" marT="9525"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CE6F2"/>
                    </a:solidFill>
                  </a:tcPr>
                </a:tc>
                <a:extLst>
                  <a:ext uri="{0D108BD9-81ED-4DB2-BD59-A6C34878D82A}">
                    <a16:rowId xmlns:a16="http://schemas.microsoft.com/office/drawing/2014/main" val="10018"/>
                  </a:ext>
                </a:extLst>
              </a:tr>
            </a:tbl>
          </a:graphicData>
        </a:graphic>
      </p:graphicFrame>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11" name="Google Shape;911;p62"/>
          <p:cNvSpPr txBox="1">
            <a:spLocks noGrp="1"/>
          </p:cNvSpPr>
          <p:nvPr>
            <p:ph type="body" idx="1"/>
          </p:nvPr>
        </p:nvSpPr>
        <p:spPr>
          <a:xfrm>
            <a:off x="457200" y="1600200"/>
            <a:ext cx="8339137"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NAD27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used Clarke 1866 ellipsoid and oriented at Meades Ranch and Waldo.</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NAD83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used GRS80 ellipsoid and </a:t>
            </a:r>
            <a:r>
              <a:rPr lang="en-US" sz="2100" b="0" i="0" u="none" strike="noStrike" cap="none">
                <a:solidFill>
                  <a:srgbClr val="FF0000"/>
                </a:solidFill>
                <a:latin typeface="Calibri"/>
                <a:ea typeface="Calibri"/>
                <a:cs typeface="Calibri"/>
                <a:sym typeface="Calibri"/>
              </a:rPr>
              <a:t>tried</a:t>
            </a:r>
            <a:r>
              <a:rPr lang="en-US" sz="2100" b="0" i="0" u="none" strike="noStrike" cap="none">
                <a:solidFill>
                  <a:schemeClr val="dk1"/>
                </a:solidFill>
                <a:latin typeface="Calibri"/>
                <a:ea typeface="Calibri"/>
                <a:cs typeface="Calibri"/>
                <a:sym typeface="Calibri"/>
              </a:rPr>
              <a:t> to orient at mass center of Earth</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WGS84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used WGS84 ellipsoid and </a:t>
            </a:r>
            <a:r>
              <a:rPr lang="en-US" sz="2100" b="0" i="0" u="none" strike="noStrike" cap="none">
                <a:solidFill>
                  <a:srgbClr val="FF0000"/>
                </a:solidFill>
                <a:latin typeface="Calibri"/>
                <a:ea typeface="Calibri"/>
                <a:cs typeface="Calibri"/>
                <a:sym typeface="Calibri"/>
              </a:rPr>
              <a:t>tried</a:t>
            </a:r>
            <a:r>
              <a:rPr lang="en-US" sz="2100" b="0" i="0" u="none" strike="noStrike" cap="none">
                <a:solidFill>
                  <a:schemeClr val="dk1"/>
                </a:solidFill>
                <a:latin typeface="Calibri"/>
                <a:ea typeface="Calibri"/>
                <a:cs typeface="Calibri"/>
                <a:sym typeface="Calibri"/>
              </a:rPr>
              <a:t> to orient at mass center of Earth</a:t>
            </a:r>
            <a:endParaRPr/>
          </a:p>
          <a:p>
            <a:pPr marL="257175" marR="0" lvl="0" indent="-123825" algn="l" rtl="0">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912" name="Google Shape;912;p62"/>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13" name="Google Shape;913;p62"/>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14" name="Google Shape;914;p6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39</a:t>
            </a:fld>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p:cNvPicPr preferRelativeResize="0"/>
          <p:nvPr/>
        </p:nvPicPr>
        <p:blipFill rotWithShape="1">
          <a:blip r:embed="rId3">
            <a:alphaModFix/>
          </a:blip>
          <a:srcRect/>
          <a:stretch/>
        </p:blipFill>
        <p:spPr>
          <a:xfrm>
            <a:off x="7059612" y="2260600"/>
            <a:ext cx="1757362" cy="2168525"/>
          </a:xfrm>
          <a:prstGeom prst="rect">
            <a:avLst/>
          </a:prstGeom>
          <a:noFill/>
          <a:ln w="25400" cap="flat" cmpd="sng">
            <a:solidFill>
              <a:srgbClr val="0070C0"/>
            </a:solidFill>
            <a:prstDash val="solid"/>
            <a:miter lim="800000"/>
            <a:headEnd type="none" w="sm" len="sm"/>
            <a:tailEnd type="none" w="sm" len="sm"/>
          </a:ln>
        </p:spPr>
      </p:pic>
      <p:pic>
        <p:nvPicPr>
          <p:cNvPr id="185" name="Google Shape;185;p27"/>
          <p:cNvPicPr preferRelativeResize="0"/>
          <p:nvPr/>
        </p:nvPicPr>
        <p:blipFill rotWithShape="1">
          <a:blip r:embed="rId4">
            <a:alphaModFix/>
          </a:blip>
          <a:srcRect/>
          <a:stretch/>
        </p:blipFill>
        <p:spPr>
          <a:xfrm>
            <a:off x="7389812" y="3702050"/>
            <a:ext cx="1243012" cy="2170112"/>
          </a:xfrm>
          <a:prstGeom prst="rect">
            <a:avLst/>
          </a:prstGeom>
          <a:noFill/>
          <a:ln>
            <a:noFill/>
          </a:ln>
        </p:spPr>
      </p:pic>
      <p:sp>
        <p:nvSpPr>
          <p:cNvPr id="186" name="Google Shape;18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187" name="Google Shape;187;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Earth, Sun, Stars System</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Earth Orbit around Sun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Geometry and Vocabulary</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Practical Astronomy and Celestial Coordinates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Altitude-Azimuth System</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Right Ascension-Declination System</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Sidereal Hour Angle – Local Hour Angle System</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PZS Triangle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Methods for finding latitude, longitude, and azimuth.</a:t>
            </a:r>
            <a:endParaRPr/>
          </a:p>
          <a:p>
            <a:pPr marL="257175" marR="0" lvl="0" indent="-123825" algn="l" rtl="0">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88" name="Google Shape;188;p27"/>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February 9, 2018</a:t>
            </a:r>
            <a:endParaRPr/>
          </a:p>
        </p:txBody>
      </p:sp>
      <p:sp>
        <p:nvSpPr>
          <p:cNvPr id="189" name="Google Shape;189;p2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Professional Surveyors Association of Nebraska </a:t>
            </a:r>
            <a:endParaRPr/>
          </a:p>
        </p:txBody>
      </p:sp>
      <p:sp>
        <p:nvSpPr>
          <p:cNvPr id="190" name="Google Shape;190;p2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strike="noStrike" cap="none">
                <a:solidFill>
                  <a:srgbClr val="898989"/>
                </a:solidFill>
                <a:latin typeface="Calibri"/>
                <a:ea typeface="Calibri"/>
                <a:cs typeface="Calibri"/>
                <a:sym typeface="Calibri"/>
              </a:rPr>
              <a:t>4</a:t>
            </a:fld>
            <a:endParaRPr/>
          </a:p>
        </p:txBody>
      </p:sp>
      <p:pic>
        <p:nvPicPr>
          <p:cNvPr id="191" name="Google Shape;191;p27"/>
          <p:cNvPicPr preferRelativeResize="0"/>
          <p:nvPr/>
        </p:nvPicPr>
        <p:blipFill rotWithShape="1">
          <a:blip r:embed="rId5">
            <a:alphaModFix/>
          </a:blip>
          <a:srcRect/>
          <a:stretch/>
        </p:blipFill>
        <p:spPr>
          <a:xfrm>
            <a:off x="6932612" y="4884737"/>
            <a:ext cx="1136650" cy="1739900"/>
          </a:xfrm>
          <a:prstGeom prst="rect">
            <a:avLst/>
          </a:prstGeom>
          <a:noFill/>
          <a:ln w="25400" cap="flat" cmpd="sng">
            <a:solidFill>
              <a:srgbClr val="00B050"/>
            </a:solidFill>
            <a:prstDash val="solid"/>
            <a:miter lim="800000"/>
            <a:headEnd type="none" w="sm" len="sm"/>
            <a:tailEnd type="none" w="sm" len="sm"/>
          </a:ln>
        </p:spPr>
      </p:pic>
      <p:sp>
        <p:nvSpPr>
          <p:cNvPr id="192" name="Google Shape;192;p27"/>
          <p:cNvSpPr txBox="1"/>
          <p:nvPr/>
        </p:nvSpPr>
        <p:spPr>
          <a:xfrm>
            <a:off x="3124200" y="5430837"/>
            <a:ext cx="3294062" cy="646112"/>
          </a:xfrm>
          <a:prstGeom prst="rect">
            <a:avLst/>
          </a:prstGeom>
          <a:noFill/>
          <a:ln w="25400" cap="flat" cmpd="sng">
            <a:solidFill>
              <a:srgbClr val="00B0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200"/>
              <a:buFont typeface="Calibri"/>
              <a:buNone/>
            </a:pPr>
            <a:r>
              <a:rPr lang="en-US" sz="1200" b="0" i="0" u="none" strike="noStrike" cap="none">
                <a:solidFill>
                  <a:srgbClr val="00B050"/>
                </a:solidFill>
                <a:latin typeface="Calibri"/>
                <a:ea typeface="Calibri"/>
                <a:cs typeface="Calibri"/>
                <a:sym typeface="Calibri"/>
              </a:rPr>
              <a:t>Elgin, Knowles &amp; Senne, Inc. (Archer-Elgin)</a:t>
            </a:r>
            <a:endParaRPr/>
          </a:p>
          <a:p>
            <a:pPr marL="0" marR="0" lvl="0" indent="0" algn="l" rtl="0">
              <a:lnSpc>
                <a:spcPct val="100000"/>
              </a:lnSpc>
              <a:spcBef>
                <a:spcPts val="0"/>
              </a:spcBef>
              <a:spcAft>
                <a:spcPts val="0"/>
              </a:spcAft>
              <a:buClr>
                <a:srgbClr val="00B050"/>
              </a:buClr>
              <a:buSzPts val="1200"/>
              <a:buFont typeface="Calibri"/>
              <a:buNone/>
            </a:pPr>
            <a:r>
              <a:rPr lang="en-US" sz="1200" b="0" i="0" u="none" strike="noStrike" cap="none">
                <a:solidFill>
                  <a:srgbClr val="00B050"/>
                </a:solidFill>
                <a:latin typeface="Calibri"/>
                <a:ea typeface="Calibri"/>
                <a:cs typeface="Calibri"/>
                <a:sym typeface="Calibri"/>
              </a:rPr>
              <a:t>310 E. 6th St., Rolla, MO 65401</a:t>
            </a:r>
            <a:endParaRPr/>
          </a:p>
          <a:p>
            <a:pPr marL="0" marR="0" lvl="0" indent="0" algn="l" rtl="0">
              <a:lnSpc>
                <a:spcPct val="100000"/>
              </a:lnSpc>
              <a:spcBef>
                <a:spcPts val="0"/>
              </a:spcBef>
              <a:spcAft>
                <a:spcPts val="0"/>
              </a:spcAft>
              <a:buClr>
                <a:srgbClr val="00B050"/>
              </a:buClr>
              <a:buSzPts val="1200"/>
              <a:buFont typeface="Calibri"/>
              <a:buNone/>
            </a:pPr>
            <a:r>
              <a:rPr lang="en-US" sz="1200" b="0" i="0" u="none" strike="noStrike" cap="none">
                <a:solidFill>
                  <a:srgbClr val="00B050"/>
                </a:solidFill>
                <a:latin typeface="Calibri"/>
                <a:ea typeface="Calibri"/>
                <a:cs typeface="Calibri"/>
                <a:sym typeface="Calibri"/>
              </a:rPr>
              <a:t>http://www.rollanet.org/~eksi/2008EPHEM.pdf</a:t>
            </a:r>
            <a:endParaRPr/>
          </a:p>
        </p:txBody>
      </p:sp>
      <p:cxnSp>
        <p:nvCxnSpPr>
          <p:cNvPr id="193" name="Google Shape;193;p27"/>
          <p:cNvCxnSpPr/>
          <p:nvPr/>
        </p:nvCxnSpPr>
        <p:spPr>
          <a:xfrm>
            <a:off x="6418262" y="5754687"/>
            <a:ext cx="514350" cy="0"/>
          </a:xfrm>
          <a:prstGeom prst="straightConnector1">
            <a:avLst/>
          </a:prstGeom>
          <a:noFill/>
          <a:ln w="25400" cap="flat" cmpd="sng">
            <a:solidFill>
              <a:srgbClr val="00B050"/>
            </a:solidFill>
            <a:prstDash val="solid"/>
            <a:miter lim="800000"/>
            <a:headEnd type="none" w="med" len="med"/>
            <a:tailEnd type="stealth" w="lg" len="lg"/>
          </a:ln>
          <a:effectLst>
            <a:outerShdw blurRad="63500" dist="20000" dir="5400000">
              <a:srgbClr val="000000">
                <a:alpha val="37647"/>
              </a:srgbClr>
            </a:outerShdw>
          </a:effectLst>
        </p:spPr>
      </p:cxnSp>
      <p:sp>
        <p:nvSpPr>
          <p:cNvPr id="194" name="Google Shape;194;p27"/>
          <p:cNvSpPr txBox="1"/>
          <p:nvPr/>
        </p:nvSpPr>
        <p:spPr>
          <a:xfrm>
            <a:off x="5008562" y="1301750"/>
            <a:ext cx="3849687" cy="461962"/>
          </a:xfrm>
          <a:prstGeom prst="rect">
            <a:avLst/>
          </a:prstGeom>
          <a:noFill/>
          <a:ln w="254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200"/>
              <a:buFont typeface="Calibri"/>
              <a:buNone/>
            </a:pPr>
            <a:r>
              <a:rPr lang="en-US" sz="1200" b="0" i="0" u="sng" strike="noStrike" cap="none">
                <a:solidFill>
                  <a:schemeClr val="hlink"/>
                </a:solidFill>
                <a:latin typeface="Calibri"/>
                <a:ea typeface="Calibri"/>
                <a:cs typeface="Calibri"/>
                <a:sym typeface="Calibri"/>
                <a:hlinkClick r:id="rId6"/>
              </a:rPr>
              <a:t>https://www.blm.gov/cadastral/Manual/73man/id34.htm</a:t>
            </a:r>
            <a:endParaRPr/>
          </a:p>
          <a:p>
            <a:pPr marL="0" marR="0" lvl="0" indent="0" algn="l" rtl="0">
              <a:lnSpc>
                <a:spcPct val="100000"/>
              </a:lnSpc>
              <a:spcBef>
                <a:spcPts val="0"/>
              </a:spcBef>
              <a:spcAft>
                <a:spcPts val="0"/>
              </a:spcAft>
              <a:buClr>
                <a:srgbClr val="0070C0"/>
              </a:buClr>
              <a:buSzPts val="1200"/>
              <a:buFont typeface="Calibri"/>
              <a:buNone/>
            </a:pPr>
            <a:r>
              <a:rPr lang="en-US" sz="1200" b="0" i="0" u="none" strike="noStrike" cap="none">
                <a:solidFill>
                  <a:srgbClr val="0070C0"/>
                </a:solidFill>
                <a:latin typeface="Calibri"/>
                <a:ea typeface="Calibri"/>
                <a:cs typeface="Calibri"/>
                <a:sym typeface="Calibri"/>
              </a:rPr>
              <a:t>Sections 2-53 to 73</a:t>
            </a:r>
            <a:endParaRPr/>
          </a:p>
        </p:txBody>
      </p:sp>
      <p:cxnSp>
        <p:nvCxnSpPr>
          <p:cNvPr id="195" name="Google Shape;195;p27"/>
          <p:cNvCxnSpPr/>
          <p:nvPr/>
        </p:nvCxnSpPr>
        <p:spPr>
          <a:xfrm>
            <a:off x="6932612" y="1763712"/>
            <a:ext cx="127000" cy="496887"/>
          </a:xfrm>
          <a:prstGeom prst="straightConnector1">
            <a:avLst/>
          </a:prstGeom>
          <a:noFill/>
          <a:ln w="25400" cap="flat" cmpd="sng">
            <a:solidFill>
              <a:srgbClr val="0070C0"/>
            </a:solidFill>
            <a:prstDash val="solid"/>
            <a:miter lim="800000"/>
            <a:headEnd type="none" w="med" len="med"/>
            <a:tailEnd type="stealth" w="lg" len="lg"/>
          </a:ln>
          <a:effectLst>
            <a:outerShdw blurRad="63500" dist="20000" dir="5400000">
              <a:srgbClr val="000000">
                <a:alpha val="37647"/>
              </a:srgbClr>
            </a:outerShdw>
          </a:effectLst>
        </p:spPr>
      </p:cxn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20" name="Google Shape;920;p6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Datum-to-Datum Conversion Methods are needed to convert coordinates to-from-between datums.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Several Methods with often confusing names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3 parameter (NADCON)</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7 parameter (Helmert)</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7 parameter (Bursa-Wolfe)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7 parameter (Molodensky)</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10 parameter (Molodensky-Badekas)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14 parameter (scientific community)</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Exactness of geometry is often sacrificed for simplicity</a:t>
            </a:r>
            <a:endParaRPr/>
          </a:p>
        </p:txBody>
      </p:sp>
      <p:sp>
        <p:nvSpPr>
          <p:cNvPr id="921" name="Google Shape;921;p63"/>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22" name="Google Shape;922;p63"/>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23" name="Google Shape;923;p6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40</a:t>
            </a:fld>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29" name="Google Shape;929;p64"/>
          <p:cNvSpPr txBox="1">
            <a:spLocks noGrp="1"/>
          </p:cNvSpPr>
          <p:nvPr>
            <p:ph type="body" idx="1"/>
          </p:nvPr>
        </p:nvSpPr>
        <p:spPr>
          <a:xfrm>
            <a:off x="457200" y="1630362"/>
            <a:ext cx="2744787" cy="2852737"/>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3 parameter (NADCON) cannot model more than a limited patch on the Earth.</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DX,DY, DZ here not same as there</a:t>
            </a:r>
            <a:endParaRPr/>
          </a:p>
        </p:txBody>
      </p:sp>
      <p:sp>
        <p:nvSpPr>
          <p:cNvPr id="930" name="Google Shape;930;p64"/>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31" name="Google Shape;931;p64"/>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32" name="Google Shape;932;p6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41</a:t>
            </a:fld>
            <a:endParaRPr/>
          </a:p>
        </p:txBody>
      </p:sp>
      <p:pic>
        <p:nvPicPr>
          <p:cNvPr id="933" name="Google Shape;933;p64"/>
          <p:cNvPicPr preferRelativeResize="0"/>
          <p:nvPr/>
        </p:nvPicPr>
        <p:blipFill rotWithShape="1">
          <a:blip r:embed="rId3">
            <a:alphaModFix/>
          </a:blip>
          <a:srcRect l="27340"/>
          <a:stretch/>
        </p:blipFill>
        <p:spPr>
          <a:xfrm>
            <a:off x="3627437" y="1166812"/>
            <a:ext cx="5516562" cy="5678487"/>
          </a:xfrm>
          <a:prstGeom prst="rect">
            <a:avLst/>
          </a:prstGeom>
          <a:noFill/>
          <a:ln>
            <a:noFill/>
          </a:ln>
        </p:spPr>
      </p:pic>
      <p:cxnSp>
        <p:nvCxnSpPr>
          <p:cNvPr id="934" name="Google Shape;934;p64"/>
          <p:cNvCxnSpPr/>
          <p:nvPr/>
        </p:nvCxnSpPr>
        <p:spPr>
          <a:xfrm>
            <a:off x="3201987" y="3765550"/>
            <a:ext cx="3046412" cy="274637"/>
          </a:xfrm>
          <a:prstGeom prst="straightConnector1">
            <a:avLst/>
          </a:prstGeom>
          <a:noFill/>
          <a:ln w="25400" cap="flat" cmpd="sng">
            <a:solidFill>
              <a:srgbClr val="FF0000"/>
            </a:solidFill>
            <a:prstDash val="solid"/>
            <a:miter lim="800000"/>
            <a:headEnd type="none" w="med" len="med"/>
            <a:tailEnd type="triangle" w="lg" len="lg"/>
          </a:ln>
          <a:effectLst>
            <a:outerShdw blurRad="63500" dist="20000" dir="5400000">
              <a:srgbClr val="000000">
                <a:alpha val="37647"/>
              </a:srgbClr>
            </a:outerShdw>
          </a:effectLst>
        </p:spPr>
      </p:cxnSp>
      <p:cxnSp>
        <p:nvCxnSpPr>
          <p:cNvPr id="935" name="Google Shape;935;p64"/>
          <p:cNvCxnSpPr/>
          <p:nvPr/>
        </p:nvCxnSpPr>
        <p:spPr>
          <a:xfrm>
            <a:off x="3132137" y="4162425"/>
            <a:ext cx="3048000" cy="276225"/>
          </a:xfrm>
          <a:prstGeom prst="straightConnector1">
            <a:avLst/>
          </a:prstGeom>
          <a:noFill/>
          <a:ln w="25400" cap="flat" cmpd="sng">
            <a:solidFill>
              <a:srgbClr val="FF0000"/>
            </a:solidFill>
            <a:prstDash val="solid"/>
            <a:miter lim="800000"/>
            <a:headEnd type="none" w="med" len="med"/>
            <a:tailEnd type="triangle" w="lg" len="lg"/>
          </a:ln>
          <a:effectLst>
            <a:outerShdw blurRad="63500" dist="20000" dir="5400000">
              <a:srgbClr val="000000">
                <a:alpha val="37647"/>
              </a:srgbClr>
            </a:outerShdw>
          </a:effectLst>
        </p:spPr>
      </p:cxnSp>
      <p:sp>
        <p:nvSpPr>
          <p:cNvPr id="936" name="Google Shape;936;p64"/>
          <p:cNvSpPr txBox="1"/>
          <p:nvPr/>
        </p:nvSpPr>
        <p:spPr>
          <a:xfrm rot="-780000">
            <a:off x="412750" y="4749800"/>
            <a:ext cx="3063875"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NADCON used a 15’ x 15’ grid in CONUS. (About 15 miles x 10 miles). See page 10, NOAA Technical Memorandum NOS NGS-50, 1990.</a:t>
            </a:r>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42" name="Google Shape;942;p6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7 &amp; 10 parameter are more rigorous and cover a larger area.</a:t>
            </a:r>
            <a:endParaRPr/>
          </a:p>
          <a:p>
            <a:pPr marL="257175" marR="0" lvl="0" indent="-104775"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14 parameter also includes velocities for the 7-parameters.</a:t>
            </a:r>
            <a:endParaRPr/>
          </a:p>
          <a:p>
            <a:pPr marL="257175" marR="0" lvl="0" indent="-104775"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Note that in the long-term, the velocities are also changing, so maybe we should consider a 21 parameter solution someday!</a:t>
            </a:r>
            <a:endParaRPr/>
          </a:p>
        </p:txBody>
      </p:sp>
      <p:sp>
        <p:nvSpPr>
          <p:cNvPr id="943" name="Google Shape;943;p65"/>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44" name="Google Shape;944;p65"/>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45" name="Google Shape;945;p6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42</a:t>
            </a:fld>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51" name="Google Shape;951;p6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Datum Conversion “mileage chart problem”</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Any datum should be convertible to any other datum.</a:t>
            </a:r>
            <a:endParaRPr/>
          </a:p>
          <a:p>
            <a:pPr marL="257175" marR="0" lvl="0" indent="-257175" algn="l" rtl="0">
              <a:lnSpc>
                <a:spcPct val="100000"/>
              </a:lnSpc>
              <a:spcBef>
                <a:spcPts val="56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Since large numbers of datums (N) exist, there are (N</a:t>
            </a:r>
            <a:r>
              <a:rPr lang="en-US" sz="2800" b="0" i="0" u="none" baseline="30000">
                <a:solidFill>
                  <a:schemeClr val="dk1"/>
                </a:solidFill>
                <a:latin typeface="Calibri"/>
                <a:ea typeface="Calibri"/>
                <a:cs typeface="Calibri"/>
                <a:sym typeface="Calibri"/>
              </a:rPr>
              <a:t>2</a:t>
            </a:r>
            <a:r>
              <a:rPr lang="en-US" sz="2400" b="0" i="0" u="none">
                <a:solidFill>
                  <a:schemeClr val="dk1"/>
                </a:solidFill>
                <a:latin typeface="Calibri"/>
                <a:ea typeface="Calibri"/>
                <a:cs typeface="Calibri"/>
                <a:sym typeface="Calibri"/>
              </a:rPr>
              <a:t>) conversions needed.</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So, a common datum is used as an intermediary datum.</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Scientific community cooperates by creating International Terrestrial Reference Frame (ITRF).</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Only need 2N conversions:   X&gt;ITRF and ITRF&gt;Y</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But, only need to tabulate N conversions - (then treat as </a:t>
            </a:r>
            <a:r>
              <a:rPr lang="en-US" sz="2100" b="0" i="1" u="none" strike="noStrike" cap="none">
                <a:solidFill>
                  <a:srgbClr val="00B050"/>
                </a:solidFill>
                <a:latin typeface="Calibri"/>
                <a:ea typeface="Calibri"/>
                <a:cs typeface="Calibri"/>
                <a:sym typeface="Calibri"/>
              </a:rPr>
              <a:t>to</a:t>
            </a:r>
            <a:r>
              <a:rPr lang="en-US" sz="2100" b="0" i="0" u="none" strike="noStrike" cap="none">
                <a:solidFill>
                  <a:schemeClr val="dk1"/>
                </a:solidFill>
                <a:latin typeface="Calibri"/>
                <a:ea typeface="Calibri"/>
                <a:cs typeface="Calibri"/>
                <a:sym typeface="Calibri"/>
              </a:rPr>
              <a:t> or </a:t>
            </a:r>
            <a:r>
              <a:rPr lang="en-US" sz="2100" b="0" i="1" u="none" strike="noStrike" cap="none">
                <a:solidFill>
                  <a:srgbClr val="FF0000"/>
                </a:solidFill>
                <a:latin typeface="Calibri"/>
                <a:ea typeface="Calibri"/>
                <a:cs typeface="Calibri"/>
                <a:sym typeface="Calibri"/>
              </a:rPr>
              <a:t>from</a:t>
            </a:r>
            <a:r>
              <a:rPr lang="en-US" sz="2100" b="0" i="0" u="none" strike="noStrike" cap="none">
                <a:solidFill>
                  <a:schemeClr val="dk1"/>
                </a:solidFill>
                <a:latin typeface="Calibri"/>
                <a:ea typeface="Calibri"/>
                <a:cs typeface="Calibri"/>
                <a:sym typeface="Calibri"/>
              </a:rPr>
              <a:t>)</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Also makes it easier to add a new datum if needed.</a:t>
            </a:r>
            <a:endParaRPr/>
          </a:p>
        </p:txBody>
      </p:sp>
      <p:sp>
        <p:nvSpPr>
          <p:cNvPr id="952" name="Google Shape;952;p66"/>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53" name="Google Shape;953;p66"/>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54" name="Google Shape;954;p6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43</a:t>
            </a:fld>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60" name="Google Shape;960;p67"/>
          <p:cNvSpPr txBox="1">
            <a:spLocks noGrp="1"/>
          </p:cNvSpPr>
          <p:nvPr>
            <p:ph type="body" idx="1"/>
          </p:nvPr>
        </p:nvSpPr>
        <p:spPr>
          <a:xfrm>
            <a:off x="457200" y="1600200"/>
            <a:ext cx="37719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Datum Conversion Table and Parameters </a:t>
            </a:r>
            <a:endParaRPr/>
          </a:p>
          <a:p>
            <a:pPr marL="557212" marR="0" lvl="1" indent="-214312"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t>
            </a:r>
            <a:r>
              <a:rPr lang="en-US" sz="2000" b="0" i="0" u="sng" strike="noStrike" cap="none">
                <a:solidFill>
                  <a:schemeClr val="hlink"/>
                </a:solidFill>
                <a:latin typeface="Calibri"/>
                <a:ea typeface="Calibri"/>
                <a:cs typeface="Calibri"/>
                <a:sym typeface="Calibri"/>
                <a:hlinkClick r:id="rId3"/>
              </a:rPr>
              <a:t>https://www.ngs.noaa.gov/CORS/coords.shtml#Col1Exp</a:t>
            </a:r>
            <a:r>
              <a:rPr lang="en-US" sz="2000" b="0" i="0" u="none" strike="noStrike" cap="none">
                <a:solidFill>
                  <a:schemeClr val="dk1"/>
                </a:solidFill>
                <a:latin typeface="Calibri"/>
                <a:ea typeface="Calibri"/>
                <a:cs typeface="Calibri"/>
                <a:sym typeface="Calibri"/>
              </a:rPr>
              <a:t>)</a:t>
            </a:r>
            <a:endParaRPr/>
          </a:p>
        </p:txBody>
      </p:sp>
      <p:sp>
        <p:nvSpPr>
          <p:cNvPr id="961" name="Google Shape;961;p67"/>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62" name="Google Shape;962;p6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63" name="Google Shape;963;p6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44</a:t>
            </a:fld>
            <a:endParaRPr/>
          </a:p>
        </p:txBody>
      </p:sp>
      <p:pic>
        <p:nvPicPr>
          <p:cNvPr id="964" name="Google Shape;964;p67" descr="Screen Clipping"/>
          <p:cNvPicPr preferRelativeResize="0"/>
          <p:nvPr/>
        </p:nvPicPr>
        <p:blipFill rotWithShape="1">
          <a:blip r:embed="rId4">
            <a:alphaModFix/>
          </a:blip>
          <a:srcRect/>
          <a:stretch/>
        </p:blipFill>
        <p:spPr>
          <a:xfrm>
            <a:off x="284162" y="4494212"/>
            <a:ext cx="3916362" cy="1862137"/>
          </a:xfrm>
          <a:prstGeom prst="rect">
            <a:avLst/>
          </a:prstGeom>
          <a:noFill/>
          <a:ln w="19050" cap="flat" cmpd="sng">
            <a:solidFill>
              <a:srgbClr val="0070C0"/>
            </a:solidFill>
            <a:prstDash val="solid"/>
            <a:miter lim="800000"/>
            <a:headEnd type="none" w="sm" len="sm"/>
            <a:tailEnd type="none" w="sm" len="sm"/>
          </a:ln>
        </p:spPr>
      </p:pic>
      <p:pic>
        <p:nvPicPr>
          <p:cNvPr id="965" name="Google Shape;965;p67" descr="Screen Clipping"/>
          <p:cNvPicPr preferRelativeResize="0"/>
          <p:nvPr/>
        </p:nvPicPr>
        <p:blipFill rotWithShape="1">
          <a:blip r:embed="rId5">
            <a:alphaModFix/>
          </a:blip>
          <a:srcRect/>
          <a:stretch/>
        </p:blipFill>
        <p:spPr>
          <a:xfrm>
            <a:off x="1023937" y="3429000"/>
            <a:ext cx="2495550" cy="1017587"/>
          </a:xfrm>
          <a:prstGeom prst="rect">
            <a:avLst/>
          </a:prstGeom>
          <a:noFill/>
          <a:ln>
            <a:noFill/>
          </a:ln>
        </p:spPr>
      </p:pic>
      <p:pic>
        <p:nvPicPr>
          <p:cNvPr id="966" name="Google Shape;966;p67" descr="Screen Clipping"/>
          <p:cNvPicPr preferRelativeResize="0"/>
          <p:nvPr/>
        </p:nvPicPr>
        <p:blipFill rotWithShape="1">
          <a:blip r:embed="rId6">
            <a:alphaModFix/>
          </a:blip>
          <a:srcRect/>
          <a:stretch/>
        </p:blipFill>
        <p:spPr>
          <a:xfrm>
            <a:off x="4289425" y="1436687"/>
            <a:ext cx="4772025" cy="4449762"/>
          </a:xfrm>
          <a:prstGeom prst="rect">
            <a:avLst/>
          </a:prstGeom>
          <a:noFill/>
          <a:ln w="19050" cap="flat" cmpd="sng">
            <a:solidFill>
              <a:srgbClr val="0070C0"/>
            </a:solidFill>
            <a:prstDash val="solid"/>
            <a:miter lim="800000"/>
            <a:headEnd type="none" w="sm" len="sm"/>
            <a:tailEnd type="none" w="sm" len="sm"/>
          </a:ln>
        </p:spPr>
      </p:pic>
      <p:sp>
        <p:nvSpPr>
          <p:cNvPr id="967" name="Google Shape;967;p67"/>
          <p:cNvSpPr txBox="1"/>
          <p:nvPr/>
        </p:nvSpPr>
        <p:spPr>
          <a:xfrm rot="-1200000">
            <a:off x="5862637" y="2903537"/>
            <a:ext cx="1381125"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400"/>
              <a:buFont typeface="Calibri"/>
              <a:buNone/>
            </a:pPr>
            <a:r>
              <a:rPr lang="en-US" sz="1400" b="0" i="1" u="none">
                <a:solidFill>
                  <a:srgbClr val="0070C0"/>
                </a:solidFill>
                <a:latin typeface="Calibri"/>
                <a:ea typeface="Calibri"/>
                <a:cs typeface="Calibri"/>
                <a:sym typeface="Calibri"/>
              </a:rPr>
              <a:t>14 parameters</a:t>
            </a:r>
            <a:endParaRPr/>
          </a:p>
        </p:txBody>
      </p:sp>
      <p:sp>
        <p:nvSpPr>
          <p:cNvPr id="968" name="Google Shape;968;p67"/>
          <p:cNvSpPr txBox="1"/>
          <p:nvPr/>
        </p:nvSpPr>
        <p:spPr>
          <a:xfrm>
            <a:off x="5922962" y="2822575"/>
            <a:ext cx="3071812" cy="1003300"/>
          </a:xfrm>
          <a:prstGeom prst="rect">
            <a:avLst/>
          </a:prstGeom>
          <a:noFill/>
          <a:ln w="19050"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74" name="Google Shape;974;p68"/>
          <p:cNvSpPr txBox="1">
            <a:spLocks noGrp="1"/>
          </p:cNvSpPr>
          <p:nvPr>
            <p:ph type="body" idx="1"/>
          </p:nvPr>
        </p:nvSpPr>
        <p:spPr>
          <a:xfrm>
            <a:off x="457200" y="1600200"/>
            <a:ext cx="8229600" cy="1346200"/>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14 Parameters from NGS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3 translations, 3 rotations, 1 scale factor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and 7 Velocities</a:t>
            </a:r>
            <a:endParaRPr/>
          </a:p>
        </p:txBody>
      </p:sp>
      <p:sp>
        <p:nvSpPr>
          <p:cNvPr id="975" name="Google Shape;975;p68"/>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76" name="Google Shape;976;p68"/>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77" name="Google Shape;977;p6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45</a:t>
            </a:fld>
            <a:endParaRPr/>
          </a:p>
        </p:txBody>
      </p:sp>
      <p:pic>
        <p:nvPicPr>
          <p:cNvPr id="978" name="Google Shape;978;p68" descr="Screen Clipping"/>
          <p:cNvPicPr preferRelativeResize="0"/>
          <p:nvPr/>
        </p:nvPicPr>
        <p:blipFill rotWithShape="1">
          <a:blip r:embed="rId3">
            <a:alphaModFix/>
          </a:blip>
          <a:srcRect/>
          <a:stretch/>
        </p:blipFill>
        <p:spPr>
          <a:xfrm>
            <a:off x="296862" y="2971800"/>
            <a:ext cx="8550275" cy="3314700"/>
          </a:xfrm>
          <a:prstGeom prst="rect">
            <a:avLst/>
          </a:prstGeom>
          <a:noFill/>
          <a:ln w="22225" cap="flat" cmpd="sng">
            <a:solidFill>
              <a:srgbClr val="0070C0"/>
            </a:solidFill>
            <a:prstDash val="solid"/>
            <a:miter lim="800000"/>
            <a:headEnd type="none" w="sm" len="sm"/>
            <a:tailEnd type="none" w="sm" len="sm"/>
          </a:ln>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984" name="Google Shape;984;p6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Datum Conversion Chart for direct conversions</a:t>
            </a:r>
            <a:endParaRPr/>
          </a:p>
        </p:txBody>
      </p:sp>
      <p:sp>
        <p:nvSpPr>
          <p:cNvPr id="985" name="Google Shape;985;p69"/>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986" name="Google Shape;986;p6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987" name="Google Shape;987;p6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46</a:t>
            </a:fld>
            <a:endParaRPr/>
          </a:p>
        </p:txBody>
      </p:sp>
      <p:graphicFrame>
        <p:nvGraphicFramePr>
          <p:cNvPr id="988" name="Google Shape;988;p69"/>
          <p:cNvGraphicFramePr/>
          <p:nvPr/>
        </p:nvGraphicFramePr>
        <p:xfrm>
          <a:off x="2646362" y="2106612"/>
          <a:ext cx="3000000" cy="3000000"/>
        </p:xfrm>
        <a:graphic>
          <a:graphicData uri="http://schemas.openxmlformats.org/drawingml/2006/table">
            <a:tbl>
              <a:tblPr>
                <a:noFill/>
                <a:tableStyleId>{1C5FC0B3-B698-4253-AC15-9436955363D1}</a:tableStyleId>
              </a:tblPr>
              <a:tblGrid>
                <a:gridCol w="1204900">
                  <a:extLst>
                    <a:ext uri="{9D8B030D-6E8A-4147-A177-3AD203B41FA5}">
                      <a16:colId xmlns:a16="http://schemas.microsoft.com/office/drawing/2014/main" val="20000"/>
                    </a:ext>
                  </a:extLst>
                </a:gridCol>
                <a:gridCol w="911225">
                  <a:extLst>
                    <a:ext uri="{9D8B030D-6E8A-4147-A177-3AD203B41FA5}">
                      <a16:colId xmlns:a16="http://schemas.microsoft.com/office/drawing/2014/main" val="20001"/>
                    </a:ext>
                  </a:extLst>
                </a:gridCol>
                <a:gridCol w="912800">
                  <a:extLst>
                    <a:ext uri="{9D8B030D-6E8A-4147-A177-3AD203B41FA5}">
                      <a16:colId xmlns:a16="http://schemas.microsoft.com/office/drawing/2014/main" val="20002"/>
                    </a:ext>
                  </a:extLst>
                </a:gridCol>
                <a:gridCol w="996950">
                  <a:extLst>
                    <a:ext uri="{9D8B030D-6E8A-4147-A177-3AD203B41FA5}">
                      <a16:colId xmlns:a16="http://schemas.microsoft.com/office/drawing/2014/main" val="20003"/>
                    </a:ext>
                  </a:extLst>
                </a:gridCol>
                <a:gridCol w="960425">
                  <a:extLst>
                    <a:ext uri="{9D8B030D-6E8A-4147-A177-3AD203B41FA5}">
                      <a16:colId xmlns:a16="http://schemas.microsoft.com/office/drawing/2014/main" val="20004"/>
                    </a:ext>
                  </a:extLst>
                </a:gridCol>
              </a:tblGrid>
              <a:tr h="517525">
                <a:tc>
                  <a:txBody>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DATUM NAME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NAD27</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NAD83</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NATRF2022</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AGD84</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31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NAD27</a:t>
                      </a:r>
                      <a:endParaRPr/>
                    </a:p>
                    <a:p>
                      <a:pPr marL="0" marR="0" lvl="0" indent="0" algn="l" rtl="0">
                        <a:spcBef>
                          <a:spcPts val="0"/>
                        </a:spcBef>
                        <a:spcAft>
                          <a:spcPts val="0"/>
                        </a:spcAft>
                        <a:buNone/>
                      </a:pPr>
                      <a:endParaRPr sz="1400" b="1" i="0" u="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Null</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731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NAD83</a:t>
                      </a:r>
                      <a:endParaRPr/>
                    </a:p>
                    <a:p>
                      <a:pPr marL="0" marR="0" lvl="0" indent="0" algn="l" rtl="0">
                        <a:spcBef>
                          <a:spcPts val="0"/>
                        </a:spcBef>
                        <a:spcAft>
                          <a:spcPts val="0"/>
                        </a:spcAft>
                        <a:buNone/>
                      </a:pPr>
                      <a:endParaRPr sz="1400" b="1" i="0" u="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Null</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731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NATRF2022</a:t>
                      </a:r>
                      <a:endParaRPr/>
                    </a:p>
                    <a:p>
                      <a:pPr marL="0" marR="0" lvl="0" indent="0" algn="l" rtl="0">
                        <a:spcBef>
                          <a:spcPts val="0"/>
                        </a:spcBef>
                        <a:spcAft>
                          <a:spcPts val="0"/>
                        </a:spcAft>
                        <a:buNone/>
                      </a:pPr>
                      <a:endParaRPr sz="1400" b="1" i="0" u="none">
                        <a:solidFill>
                          <a:srgbClr val="000000"/>
                        </a:solidFill>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Null</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731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AGD84</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Null</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989" name="Google Shape;989;p69"/>
          <p:cNvSpPr txBox="1"/>
          <p:nvPr/>
        </p:nvSpPr>
        <p:spPr>
          <a:xfrm>
            <a:off x="4059237" y="5526087"/>
            <a:ext cx="3768725"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1" u="none">
                <a:solidFill>
                  <a:schemeClr val="dk1"/>
                </a:solidFill>
                <a:latin typeface="Calibri"/>
                <a:ea typeface="Calibri"/>
                <a:cs typeface="Calibri"/>
                <a:sym typeface="Calibri"/>
              </a:rPr>
              <a:t>AGD84 = Australian Geodetic Datum 1984 </a:t>
            </a:r>
            <a:endParaRPr/>
          </a:p>
        </p:txBody>
      </p:sp>
      <p:sp>
        <p:nvSpPr>
          <p:cNvPr id="990" name="Google Shape;990;p69"/>
          <p:cNvSpPr txBox="1"/>
          <p:nvPr/>
        </p:nvSpPr>
        <p:spPr>
          <a:xfrm>
            <a:off x="711200" y="2614612"/>
            <a:ext cx="13208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N</a:t>
            </a:r>
            <a:r>
              <a:rPr lang="en-US" sz="1800" b="0" i="0" u="none" baseline="30000">
                <a:solidFill>
                  <a:schemeClr val="dk1"/>
                </a:solidFill>
                <a:latin typeface="Calibri"/>
                <a:ea typeface="Calibri"/>
                <a:cs typeface="Calibri"/>
                <a:sym typeface="Calibri"/>
              </a:rPr>
              <a:t>2</a:t>
            </a:r>
            <a:r>
              <a:rPr lang="en-US" sz="1800" b="0" i="0" u="none">
                <a:solidFill>
                  <a:schemeClr val="dk1"/>
                </a:solidFill>
                <a:latin typeface="Calibri"/>
                <a:ea typeface="Calibri"/>
                <a:cs typeface="Calibri"/>
                <a:sym typeface="Calibri"/>
              </a:rPr>
              <a:t> entries </a:t>
            </a:r>
            <a:endParaRPr/>
          </a:p>
        </p:txBody>
      </p:sp>
      <p:grpSp>
        <p:nvGrpSpPr>
          <p:cNvPr id="991" name="Google Shape;991;p69"/>
          <p:cNvGrpSpPr/>
          <p:nvPr/>
        </p:nvGrpSpPr>
        <p:grpSpPr>
          <a:xfrm>
            <a:off x="711200" y="2614612"/>
            <a:ext cx="6892925" cy="3728889"/>
            <a:chOff x="0" y="0"/>
            <a:chExt cx="2147483647" cy="2147483647"/>
          </a:xfrm>
        </p:grpSpPr>
        <p:grpSp>
          <p:nvGrpSpPr>
            <p:cNvPr id="992" name="Google Shape;992;p69"/>
            <p:cNvGrpSpPr/>
            <p:nvPr/>
          </p:nvGrpSpPr>
          <p:grpSpPr>
            <a:xfrm>
              <a:off x="139032832" y="0"/>
              <a:ext cx="2008450814" cy="2147483647"/>
              <a:chOff x="0" y="0"/>
              <a:chExt cx="2147483647" cy="2147483647"/>
            </a:xfrm>
          </p:grpSpPr>
          <p:sp>
            <p:nvSpPr>
              <p:cNvPr id="993" name="Google Shape;993;p69"/>
              <p:cNvSpPr txBox="1"/>
              <p:nvPr/>
            </p:nvSpPr>
            <p:spPr>
              <a:xfrm rot="840000">
                <a:off x="11497774" y="1576171395"/>
                <a:ext cx="979527426" cy="3720913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1" u="none">
                    <a:solidFill>
                      <a:srgbClr val="FF0000"/>
                    </a:solidFill>
                    <a:latin typeface="Calibri"/>
                    <a:ea typeface="Calibri"/>
                    <a:cs typeface="Calibri"/>
                    <a:sym typeface="Calibri"/>
                  </a:rPr>
                  <a:t>Not needed – these are negatives of the others </a:t>
                </a:r>
                <a:endParaRPr/>
              </a:p>
            </p:txBody>
          </p:sp>
          <p:sp>
            <p:nvSpPr>
              <p:cNvPr id="994" name="Google Shape;994;p69"/>
              <p:cNvSpPr/>
              <p:nvPr/>
            </p:nvSpPr>
            <p:spPr>
              <a:xfrm>
                <a:off x="891533910" y="0"/>
                <a:ext cx="1255949736" cy="1630104644"/>
              </a:xfrm>
              <a:prstGeom prst="triangle">
                <a:avLst>
                  <a:gd name="adj" fmla="val 0"/>
                </a:avLst>
              </a:prstGeom>
              <a:solidFill>
                <a:srgbClr val="D99694">
                  <a:alpha val="11764"/>
                </a:srgbClr>
              </a:solidFill>
              <a:ln w="22225"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995" name="Google Shape;995;p69"/>
            <p:cNvSpPr txBox="1"/>
            <p:nvPr/>
          </p:nvSpPr>
          <p:spPr>
            <a:xfrm>
              <a:off x="0" y="469198955"/>
              <a:ext cx="585645965" cy="212623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½ (N</a:t>
              </a:r>
              <a:r>
                <a:rPr lang="en-US" sz="1800" b="0" i="0" u="none" baseline="30000">
                  <a:solidFill>
                    <a:srgbClr val="FF0000"/>
                  </a:solidFill>
                  <a:latin typeface="Calibri"/>
                  <a:ea typeface="Calibri"/>
                  <a:cs typeface="Calibri"/>
                  <a:sym typeface="Calibri"/>
                </a:rPr>
                <a:t>2</a:t>
              </a:r>
              <a:r>
                <a:rPr lang="en-US" sz="1800" b="0" i="0" u="none">
                  <a:solidFill>
                    <a:srgbClr val="FF0000"/>
                  </a:solidFill>
                  <a:latin typeface="Calibri"/>
                  <a:ea typeface="Calibri"/>
                  <a:cs typeface="Calibri"/>
                  <a:sym typeface="Calibri"/>
                </a:rPr>
                <a:t> – N) entries </a:t>
              </a:r>
              <a:endParaRPr/>
            </a:p>
          </p:txBody>
        </p:sp>
      </p:gr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001" name="Google Shape;1001;p7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Datum Conversion Chart using intermediary conversions</a:t>
            </a:r>
            <a:endParaRPr/>
          </a:p>
        </p:txBody>
      </p:sp>
      <p:sp>
        <p:nvSpPr>
          <p:cNvPr id="1002" name="Google Shape;1002;p70"/>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003" name="Google Shape;1003;p70"/>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004" name="Google Shape;1004;p7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47</a:t>
            </a:fld>
            <a:endParaRPr/>
          </a:p>
        </p:txBody>
      </p:sp>
      <p:graphicFrame>
        <p:nvGraphicFramePr>
          <p:cNvPr id="1005" name="Google Shape;1005;p70"/>
          <p:cNvGraphicFramePr/>
          <p:nvPr/>
        </p:nvGraphicFramePr>
        <p:xfrm>
          <a:off x="2646362" y="2106612"/>
          <a:ext cx="3000000" cy="3000000"/>
        </p:xfrm>
        <a:graphic>
          <a:graphicData uri="http://schemas.openxmlformats.org/drawingml/2006/table">
            <a:tbl>
              <a:tblPr>
                <a:noFill/>
                <a:tableStyleId>{1C5FC0B3-B698-4253-AC15-9436955363D1}</a:tableStyleId>
              </a:tblPr>
              <a:tblGrid>
                <a:gridCol w="1206500">
                  <a:extLst>
                    <a:ext uri="{9D8B030D-6E8A-4147-A177-3AD203B41FA5}">
                      <a16:colId xmlns:a16="http://schemas.microsoft.com/office/drawing/2014/main" val="20000"/>
                    </a:ext>
                  </a:extLst>
                </a:gridCol>
                <a:gridCol w="911225">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DATUM NAME</a:t>
                      </a:r>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SzPts val="1400"/>
                        <a:buFont typeface="Calibri"/>
                        <a:buNone/>
                      </a:pPr>
                      <a:r>
                        <a:rPr lang="en-US" sz="1400" b="1" i="0" u="none">
                          <a:solidFill>
                            <a:srgbClr val="FFFFFF"/>
                          </a:solidFill>
                          <a:latin typeface="Calibri"/>
                          <a:ea typeface="Calibri"/>
                          <a:cs typeface="Calibri"/>
                          <a:sym typeface="Calibri"/>
                        </a:rPr>
                        <a:t>ITRF</a:t>
                      </a:r>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31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NAD27</a:t>
                      </a:r>
                      <a:endParaRPr/>
                    </a:p>
                    <a:p>
                      <a:pPr marL="0" marR="0" lvl="0" indent="0" algn="l" rtl="0">
                        <a:spcBef>
                          <a:spcPts val="0"/>
                        </a:spcBef>
                        <a:spcAft>
                          <a:spcPts val="0"/>
                        </a:spcAft>
                        <a:buNone/>
                      </a:pPr>
                      <a:endParaRPr sz="1400" b="1" i="0" u="none">
                        <a:solidFill>
                          <a:srgbClr val="000000"/>
                        </a:solidFill>
                        <a:latin typeface="Calibri"/>
                        <a:ea typeface="Calibri"/>
                        <a:cs typeface="Calibri"/>
                        <a:sym typeface="Calibri"/>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731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NAD83</a:t>
                      </a:r>
                      <a:endParaRPr/>
                    </a:p>
                    <a:p>
                      <a:pPr marL="0" marR="0" lvl="0" indent="0" algn="l" rtl="0">
                        <a:spcBef>
                          <a:spcPts val="0"/>
                        </a:spcBef>
                        <a:spcAft>
                          <a:spcPts val="0"/>
                        </a:spcAft>
                        <a:buNone/>
                      </a:pPr>
                      <a:endParaRPr sz="1400" b="1" i="0" u="none">
                        <a:solidFill>
                          <a:srgbClr val="000000"/>
                        </a:solidFill>
                        <a:latin typeface="Calibri"/>
                        <a:ea typeface="Calibri"/>
                        <a:cs typeface="Calibri"/>
                        <a:sym typeface="Calibri"/>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731825">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NATRF2022</a:t>
                      </a:r>
                      <a:endParaRPr/>
                    </a:p>
                    <a:p>
                      <a:pPr marL="0" marR="0" lvl="0" indent="0" algn="l" rtl="0">
                        <a:spcBef>
                          <a:spcPts val="0"/>
                        </a:spcBef>
                        <a:spcAft>
                          <a:spcPts val="0"/>
                        </a:spcAft>
                        <a:buNone/>
                      </a:pPr>
                      <a:endParaRPr sz="1400" b="1" i="0" u="none">
                        <a:solidFill>
                          <a:srgbClr val="000000"/>
                        </a:solidFill>
                        <a:latin typeface="Calibri"/>
                        <a:ea typeface="Calibri"/>
                        <a:cs typeface="Calibri"/>
                        <a:sym typeface="Calibri"/>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849300">
                <a:tc>
                  <a:txBody>
                    <a:bodyPr/>
                    <a:lstStyle/>
                    <a:p>
                      <a:pPr marL="0" marR="0" lvl="0" indent="0" algn="l" rtl="0">
                        <a:lnSpc>
                          <a:spcPct val="100000"/>
                        </a:lnSpc>
                        <a:spcBef>
                          <a:spcPts val="0"/>
                        </a:spcBef>
                        <a:spcAft>
                          <a:spcPts val="0"/>
                        </a:spcAft>
                        <a:buClr>
                          <a:srgbClr val="000000"/>
                        </a:buClr>
                        <a:buSzPts val="1400"/>
                        <a:buFont typeface="Calibri"/>
                        <a:buNone/>
                      </a:pPr>
                      <a:r>
                        <a:rPr lang="en-US" sz="1400" b="1" i="0" u="none">
                          <a:solidFill>
                            <a:srgbClr val="000000"/>
                          </a:solidFill>
                          <a:latin typeface="Calibri"/>
                          <a:ea typeface="Calibri"/>
                          <a:cs typeface="Calibri"/>
                          <a:sym typeface="Calibri"/>
                        </a:rPr>
                        <a:t>AGD84</a:t>
                      </a:r>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s</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dx, dy, dz, </a:t>
                      </a:r>
                      <a:endParaRPr/>
                    </a:p>
                    <a:p>
                      <a:pPr marL="0" marR="0" lvl="0" indent="0" algn="l" rtl="0">
                        <a:lnSpc>
                          <a:spcPct val="100000"/>
                        </a:lnSpc>
                        <a:spcBef>
                          <a:spcPts val="0"/>
                        </a:spcBef>
                        <a:spcAft>
                          <a:spcPts val="0"/>
                        </a:spcAft>
                        <a:buClr>
                          <a:srgbClr val="000000"/>
                        </a:buClr>
                        <a:buSzPts val="1400"/>
                        <a:buFont typeface="Calibri"/>
                        <a:buNone/>
                      </a:pPr>
                      <a:r>
                        <a:rPr lang="en-US" sz="1400" b="0" i="0" u="none">
                          <a:solidFill>
                            <a:srgbClr val="000000"/>
                          </a:solidFill>
                          <a:latin typeface="Calibri"/>
                          <a:ea typeface="Calibri"/>
                          <a:cs typeface="Calibri"/>
                          <a:sym typeface="Calibri"/>
                        </a:rPr>
                        <a:t>ω, φ ,κ</a:t>
                      </a:r>
                      <a:endParaRPr/>
                    </a:p>
                  </a:txBody>
                  <a:tcPr marL="91475" marR="91475"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1006" name="Google Shape;1006;p70"/>
          <p:cNvSpPr txBox="1"/>
          <p:nvPr/>
        </p:nvSpPr>
        <p:spPr>
          <a:xfrm rot="840000">
            <a:off x="1176337" y="5357812"/>
            <a:ext cx="2941637"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1" u="none">
                <a:solidFill>
                  <a:srgbClr val="FF0000"/>
                </a:solidFill>
                <a:latin typeface="Calibri"/>
                <a:ea typeface="Calibri"/>
                <a:cs typeface="Calibri"/>
                <a:sym typeface="Calibri"/>
              </a:rPr>
              <a:t>Chart is even simpler using intermediary datum</a:t>
            </a:r>
            <a:endParaRPr/>
          </a:p>
        </p:txBody>
      </p:sp>
      <p:sp>
        <p:nvSpPr>
          <p:cNvPr id="1007" name="Google Shape;1007;p70"/>
          <p:cNvSpPr txBox="1"/>
          <p:nvPr/>
        </p:nvSpPr>
        <p:spPr>
          <a:xfrm>
            <a:off x="711200" y="2614612"/>
            <a:ext cx="1595437"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Only N entries </a:t>
            </a:r>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7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HEIGHTS</a:t>
            </a:r>
            <a:endParaRPr/>
          </a:p>
        </p:txBody>
      </p:sp>
      <p:sp>
        <p:nvSpPr>
          <p:cNvPr id="1013" name="Google Shape;1013;p71"/>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0" i="0" u="none">
                <a:solidFill>
                  <a:srgbClr val="898989"/>
                </a:solidFill>
                <a:latin typeface="Calibri"/>
                <a:ea typeface="Calibri"/>
                <a:cs typeface="Calibri"/>
                <a:sym typeface="Calibri"/>
              </a:rPr>
              <a:t>February 9, 2018</a:t>
            </a:r>
            <a:endParaRPr/>
          </a:p>
        </p:txBody>
      </p:sp>
      <p:sp>
        <p:nvSpPr>
          <p:cNvPr id="1014" name="Google Shape;1014;p7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0" i="0" u="none">
                <a:solidFill>
                  <a:srgbClr val="898989"/>
                </a:solidFill>
                <a:latin typeface="Calibri"/>
                <a:ea typeface="Calibri"/>
                <a:cs typeface="Calibri"/>
                <a:sym typeface="Calibri"/>
              </a:rPr>
              <a:t>Professional Surveyors Association of Nebraska </a:t>
            </a:r>
            <a:endParaRPr/>
          </a:p>
        </p:txBody>
      </p:sp>
      <p:sp>
        <p:nvSpPr>
          <p:cNvPr id="1015" name="Google Shape;1015;p7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0" i="0" u="none">
                <a:solidFill>
                  <a:srgbClr val="898989"/>
                </a:solidFill>
                <a:latin typeface="Calibri"/>
                <a:ea typeface="Calibri"/>
                <a:cs typeface="Calibri"/>
                <a:sym typeface="Calibri"/>
              </a:rPr>
              <a:t>48</a:t>
            </a:fld>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021" name="Google Shape;1021;p7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Heights above or below a reference surface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Mean Sea Level Heights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Ellipsoid Heights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Orthometric Heights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Geoid Heights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Vertical Datums</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1912</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NGVD29</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NAVD88</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Dynamic Heights</a:t>
            </a:r>
            <a:endParaRPr/>
          </a:p>
          <a:p>
            <a:pPr marL="257175" marR="0" lvl="0" indent="-123825" algn="l" rtl="0">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022" name="Google Shape;1022;p72"/>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023" name="Google Shape;1023;p72"/>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024" name="Google Shape;1024;p7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49</a:t>
            </a:fld>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201" name="Google Shape;201;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Earth’s Elliptical Orbit Around the Sun (Northern Hemisphere)</a:t>
            </a:r>
            <a:endParaRPr/>
          </a:p>
          <a:p>
            <a:pPr marL="557212" marR="0" lvl="1" indent="-214312"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1) Winter Solstice (December 21)</a:t>
            </a:r>
            <a:endParaRPr/>
          </a:p>
          <a:p>
            <a:pPr marL="857250" marR="0" lvl="2" indent="-171450" algn="l" rtl="0">
              <a:lnSpc>
                <a:spcPct val="100000"/>
              </a:lnSpc>
              <a:spcBef>
                <a:spcPts val="24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Perihelion (January 3)</a:t>
            </a:r>
            <a:endParaRPr/>
          </a:p>
          <a:p>
            <a:pPr marL="557212" marR="0" lvl="1" indent="-214312"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2) Spring Equinox (March 21)</a:t>
            </a:r>
            <a:endParaRPr/>
          </a:p>
          <a:p>
            <a:pPr marL="557212" marR="0" lvl="1" indent="-214312"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3) Summer Solstice (June 21)</a:t>
            </a:r>
            <a:endParaRPr/>
          </a:p>
          <a:p>
            <a:pPr marL="857250" marR="0" lvl="2" indent="-171450" algn="l" rtl="0">
              <a:lnSpc>
                <a:spcPct val="100000"/>
              </a:lnSpc>
              <a:spcBef>
                <a:spcPts val="24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Aphelion (July 3)</a:t>
            </a:r>
            <a:endParaRPr/>
          </a:p>
          <a:p>
            <a:pPr marL="557212" marR="0" lvl="1" indent="-214312" algn="l"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4) Autumn Equinox (September 21)</a:t>
            </a:r>
            <a:endParaRPr/>
          </a:p>
        </p:txBody>
      </p:sp>
      <p:sp>
        <p:nvSpPr>
          <p:cNvPr id="202" name="Google Shape;202;p28"/>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February 9, 2018</a:t>
            </a:r>
            <a:endParaRPr/>
          </a:p>
        </p:txBody>
      </p:sp>
      <p:sp>
        <p:nvSpPr>
          <p:cNvPr id="203" name="Google Shape;203;p28"/>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strike="noStrike" cap="none">
                <a:solidFill>
                  <a:srgbClr val="898989"/>
                </a:solidFill>
                <a:latin typeface="Calibri"/>
                <a:ea typeface="Calibri"/>
                <a:cs typeface="Calibri"/>
                <a:sym typeface="Calibri"/>
              </a:rPr>
              <a:t>Professional Surveyors Association of Nebraska </a:t>
            </a:r>
            <a:endParaRPr/>
          </a:p>
        </p:txBody>
      </p:sp>
      <p:sp>
        <p:nvSpPr>
          <p:cNvPr id="204" name="Google Shape;204;p2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strike="noStrike" cap="none">
                <a:solidFill>
                  <a:srgbClr val="898989"/>
                </a:solidFill>
                <a:latin typeface="Calibri"/>
                <a:ea typeface="Calibri"/>
                <a:cs typeface="Calibri"/>
                <a:sym typeface="Calibri"/>
              </a:rPr>
              <a:t>5</a:t>
            </a:fld>
            <a:endParaRPr/>
          </a:p>
        </p:txBody>
      </p:sp>
      <p:pic>
        <p:nvPicPr>
          <p:cNvPr id="205" name="Google Shape;205;p28"/>
          <p:cNvPicPr preferRelativeResize="0"/>
          <p:nvPr/>
        </p:nvPicPr>
        <p:blipFill rotWithShape="1">
          <a:blip r:embed="rId3">
            <a:alphaModFix/>
          </a:blip>
          <a:srcRect/>
          <a:stretch/>
        </p:blipFill>
        <p:spPr>
          <a:xfrm>
            <a:off x="3313112" y="3541712"/>
            <a:ext cx="4745037" cy="2727325"/>
          </a:xfrm>
          <a:prstGeom prst="rect">
            <a:avLst/>
          </a:prstGeom>
          <a:noFill/>
          <a:ln>
            <a:noFill/>
          </a:ln>
        </p:spPr>
      </p:pic>
      <p:sp>
        <p:nvSpPr>
          <p:cNvPr id="206" name="Google Shape;206;p28"/>
          <p:cNvSpPr txBox="1"/>
          <p:nvPr/>
        </p:nvSpPr>
        <p:spPr>
          <a:xfrm>
            <a:off x="6194425" y="4389437"/>
            <a:ext cx="1601787"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closer to sun</a:t>
            </a:r>
            <a:endParaRPr/>
          </a:p>
        </p:txBody>
      </p:sp>
      <p:sp>
        <p:nvSpPr>
          <p:cNvPr id="207" name="Google Shape;207;p28"/>
          <p:cNvSpPr txBox="1"/>
          <p:nvPr/>
        </p:nvSpPr>
        <p:spPr>
          <a:xfrm>
            <a:off x="3892550" y="5053012"/>
            <a:ext cx="1601787"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further from sun</a:t>
            </a:r>
            <a:endParaRPr/>
          </a:p>
        </p:txBody>
      </p:sp>
      <p:sp>
        <p:nvSpPr>
          <p:cNvPr id="208" name="Google Shape;208;p28"/>
          <p:cNvSpPr txBox="1"/>
          <p:nvPr/>
        </p:nvSpPr>
        <p:spPr>
          <a:xfrm>
            <a:off x="6361112" y="3125787"/>
            <a:ext cx="2517775" cy="830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Perihelion = closest to sun on January 3 (147 M km)</a:t>
            </a:r>
            <a:endParaRPr/>
          </a:p>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Semi-dia = 0-16’-15.9”</a:t>
            </a:r>
            <a:endParaRPr/>
          </a:p>
        </p:txBody>
      </p:sp>
      <p:sp>
        <p:nvSpPr>
          <p:cNvPr id="209" name="Google Shape;209;p28"/>
          <p:cNvSpPr txBox="1"/>
          <p:nvPr/>
        </p:nvSpPr>
        <p:spPr>
          <a:xfrm>
            <a:off x="1227137" y="5340350"/>
            <a:ext cx="2471737"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Aphelion = furthest from sun on July 3 (152 M km)</a:t>
            </a:r>
            <a:endParaRPr/>
          </a:p>
          <a:p>
            <a:pPr marL="0" marR="0" lvl="0" indent="0" algn="l" rtl="0">
              <a:lnSpc>
                <a:spcPct val="100000"/>
              </a:lnSpc>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Semi-dia = 0-15’-43.9”</a:t>
            </a:r>
            <a:endParaRPr/>
          </a:p>
        </p:txBody>
      </p:sp>
      <p:sp>
        <p:nvSpPr>
          <p:cNvPr id="210" name="Google Shape;210;p28"/>
          <p:cNvSpPr txBox="1"/>
          <p:nvPr/>
        </p:nvSpPr>
        <p:spPr>
          <a:xfrm>
            <a:off x="560387" y="4129087"/>
            <a:ext cx="203041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strike="noStrike" cap="none">
                <a:solidFill>
                  <a:schemeClr val="dk1"/>
                </a:solidFill>
                <a:latin typeface="Calibri"/>
                <a:ea typeface="Calibri"/>
                <a:cs typeface="Calibri"/>
                <a:sym typeface="Calibri"/>
              </a:rPr>
              <a:t>23.5 degree axis tilt from ecliptic plane</a:t>
            </a:r>
            <a:endParaRPr/>
          </a:p>
        </p:txBody>
      </p:sp>
      <p:sp>
        <p:nvSpPr>
          <p:cNvPr id="211" name="Google Shape;211;p28"/>
          <p:cNvSpPr txBox="1"/>
          <p:nvPr/>
        </p:nvSpPr>
        <p:spPr>
          <a:xfrm>
            <a:off x="6553200" y="5826125"/>
            <a:ext cx="117475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1" u="none" strike="noStrike" cap="none">
                <a:solidFill>
                  <a:schemeClr val="dk1"/>
                </a:solidFill>
                <a:latin typeface="Calibri"/>
                <a:ea typeface="Calibri"/>
                <a:cs typeface="Calibri"/>
                <a:sym typeface="Calibri"/>
              </a:rPr>
              <a:t>Image by NASA</a:t>
            </a:r>
            <a:endParaRP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030" name="Google Shape;1030;p73"/>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031" name="Google Shape;1031;p73"/>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032" name="Google Shape;1032;p7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50</a:t>
            </a:fld>
            <a:endParaRPr/>
          </a:p>
        </p:txBody>
      </p:sp>
      <p:sp>
        <p:nvSpPr>
          <p:cNvPr id="1033" name="Google Shape;1033;p73"/>
          <p:cNvSpPr/>
          <p:nvPr/>
        </p:nvSpPr>
        <p:spPr>
          <a:xfrm>
            <a:off x="1663700" y="2159000"/>
            <a:ext cx="5753100" cy="1244600"/>
          </a:xfrm>
          <a:custGeom>
            <a:avLst/>
            <a:gdLst/>
            <a:ahLst/>
            <a:cxnLst/>
            <a:rect l="l" t="t" r="r" b="b"/>
            <a:pathLst>
              <a:path w="5753109" h="1244738" extrusionOk="0">
                <a:moveTo>
                  <a:pt x="0" y="812938"/>
                </a:moveTo>
                <a:cubicBezTo>
                  <a:pt x="21167" y="817171"/>
                  <a:pt x="41914" y="825638"/>
                  <a:pt x="63500" y="825638"/>
                </a:cubicBezTo>
                <a:cubicBezTo>
                  <a:pt x="97630" y="825638"/>
                  <a:pt x="132721" y="823731"/>
                  <a:pt x="165100" y="812938"/>
                </a:cubicBezTo>
                <a:cubicBezTo>
                  <a:pt x="185180" y="806245"/>
                  <a:pt x="201838" y="790658"/>
                  <a:pt x="215900" y="774838"/>
                </a:cubicBezTo>
                <a:cubicBezTo>
                  <a:pt x="219369" y="770935"/>
                  <a:pt x="289343" y="660719"/>
                  <a:pt x="304800" y="647838"/>
                </a:cubicBezTo>
                <a:cubicBezTo>
                  <a:pt x="315084" y="639268"/>
                  <a:pt x="329568" y="636350"/>
                  <a:pt x="342900" y="635138"/>
                </a:cubicBezTo>
                <a:cubicBezTo>
                  <a:pt x="423114" y="627846"/>
                  <a:pt x="503767" y="626671"/>
                  <a:pt x="584200" y="622438"/>
                </a:cubicBezTo>
                <a:cubicBezTo>
                  <a:pt x="596900" y="618205"/>
                  <a:pt x="610821" y="602850"/>
                  <a:pt x="622300" y="609738"/>
                </a:cubicBezTo>
                <a:cubicBezTo>
                  <a:pt x="816434" y="726218"/>
                  <a:pt x="640464" y="658741"/>
                  <a:pt x="749300" y="749438"/>
                </a:cubicBezTo>
                <a:cubicBezTo>
                  <a:pt x="759584" y="758008"/>
                  <a:pt x="775426" y="756151"/>
                  <a:pt x="787400" y="762138"/>
                </a:cubicBezTo>
                <a:cubicBezTo>
                  <a:pt x="801052" y="768964"/>
                  <a:pt x="811848" y="780712"/>
                  <a:pt x="825500" y="787538"/>
                </a:cubicBezTo>
                <a:cubicBezTo>
                  <a:pt x="837474" y="793525"/>
                  <a:pt x="851295" y="794965"/>
                  <a:pt x="863600" y="800238"/>
                </a:cubicBezTo>
                <a:cubicBezTo>
                  <a:pt x="881001" y="807696"/>
                  <a:pt x="896822" y="818607"/>
                  <a:pt x="914400" y="825638"/>
                </a:cubicBezTo>
                <a:cubicBezTo>
                  <a:pt x="939259" y="835582"/>
                  <a:pt x="990600" y="851038"/>
                  <a:pt x="990600" y="851038"/>
                </a:cubicBezTo>
                <a:cubicBezTo>
                  <a:pt x="1045633" y="846805"/>
                  <a:pt x="1100930" y="845184"/>
                  <a:pt x="1155700" y="838338"/>
                </a:cubicBezTo>
                <a:cubicBezTo>
                  <a:pt x="1168984" y="836678"/>
                  <a:pt x="1182661" y="833064"/>
                  <a:pt x="1193800" y="825638"/>
                </a:cubicBezTo>
                <a:cubicBezTo>
                  <a:pt x="1208744" y="815675"/>
                  <a:pt x="1217723" y="798565"/>
                  <a:pt x="1231900" y="787538"/>
                </a:cubicBezTo>
                <a:cubicBezTo>
                  <a:pt x="1310859" y="726125"/>
                  <a:pt x="1308232" y="752448"/>
                  <a:pt x="1371600" y="673238"/>
                </a:cubicBezTo>
                <a:cubicBezTo>
                  <a:pt x="1421418" y="610965"/>
                  <a:pt x="1394093" y="589540"/>
                  <a:pt x="1485900" y="558938"/>
                </a:cubicBezTo>
                <a:cubicBezTo>
                  <a:pt x="1511300" y="550471"/>
                  <a:pt x="1535785" y="538472"/>
                  <a:pt x="1562100" y="533538"/>
                </a:cubicBezTo>
                <a:lnTo>
                  <a:pt x="1765300" y="495438"/>
                </a:lnTo>
                <a:cubicBezTo>
                  <a:pt x="1862319" y="252891"/>
                  <a:pt x="1769231" y="490211"/>
                  <a:pt x="1879600" y="190638"/>
                </a:cubicBezTo>
                <a:cubicBezTo>
                  <a:pt x="1882000" y="184125"/>
                  <a:pt x="1911549" y="98463"/>
                  <a:pt x="1930400" y="89038"/>
                </a:cubicBezTo>
                <a:cubicBezTo>
                  <a:pt x="1961624" y="73426"/>
                  <a:pt x="1998882" y="74677"/>
                  <a:pt x="2032000" y="63638"/>
                </a:cubicBezTo>
                <a:lnTo>
                  <a:pt x="2070100" y="50938"/>
                </a:lnTo>
                <a:cubicBezTo>
                  <a:pt x="2082800" y="34005"/>
                  <a:pt x="2087444" y="4289"/>
                  <a:pt x="2108200" y="138"/>
                </a:cubicBezTo>
                <a:cubicBezTo>
                  <a:pt x="2129184" y="-4059"/>
                  <a:pt x="2146019" y="88406"/>
                  <a:pt x="2146300" y="89038"/>
                </a:cubicBezTo>
                <a:cubicBezTo>
                  <a:pt x="2156325" y="111595"/>
                  <a:pt x="2174186" y="130066"/>
                  <a:pt x="2184400" y="152538"/>
                </a:cubicBezTo>
                <a:cubicBezTo>
                  <a:pt x="2195479" y="176912"/>
                  <a:pt x="2200650" y="203576"/>
                  <a:pt x="2209800" y="228738"/>
                </a:cubicBezTo>
                <a:cubicBezTo>
                  <a:pt x="2217591" y="250163"/>
                  <a:pt x="2225647" y="271539"/>
                  <a:pt x="2235200" y="292238"/>
                </a:cubicBezTo>
                <a:cubicBezTo>
                  <a:pt x="2251067" y="326617"/>
                  <a:pt x="2250079" y="381864"/>
                  <a:pt x="2286000" y="393838"/>
                </a:cubicBezTo>
                <a:lnTo>
                  <a:pt x="2324100" y="406538"/>
                </a:lnTo>
                <a:cubicBezTo>
                  <a:pt x="2358704" y="475745"/>
                  <a:pt x="2363177" y="495194"/>
                  <a:pt x="2400300" y="546238"/>
                </a:cubicBezTo>
                <a:cubicBezTo>
                  <a:pt x="2425199" y="580474"/>
                  <a:pt x="2446566" y="617904"/>
                  <a:pt x="2476500" y="647838"/>
                </a:cubicBezTo>
                <a:cubicBezTo>
                  <a:pt x="2499386" y="670724"/>
                  <a:pt x="2521758" y="698077"/>
                  <a:pt x="2552700" y="711338"/>
                </a:cubicBezTo>
                <a:cubicBezTo>
                  <a:pt x="2591196" y="727836"/>
                  <a:pt x="2694854" y="734188"/>
                  <a:pt x="2717800" y="736738"/>
                </a:cubicBezTo>
                <a:cubicBezTo>
                  <a:pt x="2730500" y="745205"/>
                  <a:pt x="2747028" y="749718"/>
                  <a:pt x="2755900" y="762138"/>
                </a:cubicBezTo>
                <a:cubicBezTo>
                  <a:pt x="2769151" y="780689"/>
                  <a:pt x="2773713" y="804140"/>
                  <a:pt x="2781300" y="825638"/>
                </a:cubicBezTo>
                <a:cubicBezTo>
                  <a:pt x="2799122" y="876133"/>
                  <a:pt x="2808153" y="930143"/>
                  <a:pt x="2832100" y="978038"/>
                </a:cubicBezTo>
                <a:cubicBezTo>
                  <a:pt x="2855210" y="1024257"/>
                  <a:pt x="2921000" y="1105038"/>
                  <a:pt x="2921000" y="1105038"/>
                </a:cubicBezTo>
                <a:cubicBezTo>
                  <a:pt x="2963333" y="1096571"/>
                  <a:pt x="3015510" y="1108067"/>
                  <a:pt x="3048000" y="1079638"/>
                </a:cubicBezTo>
                <a:cubicBezTo>
                  <a:pt x="3163628" y="978463"/>
                  <a:pt x="3098357" y="966223"/>
                  <a:pt x="3136900" y="889138"/>
                </a:cubicBezTo>
                <a:cubicBezTo>
                  <a:pt x="3152164" y="858611"/>
                  <a:pt x="3167626" y="827840"/>
                  <a:pt x="3187700" y="800238"/>
                </a:cubicBezTo>
                <a:cubicBezTo>
                  <a:pt x="3209760" y="769906"/>
                  <a:pt x="3243772" y="742797"/>
                  <a:pt x="3276600" y="724038"/>
                </a:cubicBezTo>
                <a:cubicBezTo>
                  <a:pt x="3293038" y="714645"/>
                  <a:pt x="3310962" y="708031"/>
                  <a:pt x="3327400" y="698638"/>
                </a:cubicBezTo>
                <a:cubicBezTo>
                  <a:pt x="3357967" y="681171"/>
                  <a:pt x="3407013" y="641982"/>
                  <a:pt x="3429000" y="622438"/>
                </a:cubicBezTo>
                <a:cubicBezTo>
                  <a:pt x="3446898" y="606528"/>
                  <a:pt x="3461618" y="587223"/>
                  <a:pt x="3479800" y="571638"/>
                </a:cubicBezTo>
                <a:cubicBezTo>
                  <a:pt x="3585536" y="481008"/>
                  <a:pt x="3419256" y="657582"/>
                  <a:pt x="3594100" y="482738"/>
                </a:cubicBezTo>
                <a:cubicBezTo>
                  <a:pt x="3617479" y="459359"/>
                  <a:pt x="3635258" y="430911"/>
                  <a:pt x="3657600" y="406538"/>
                </a:cubicBezTo>
                <a:cubicBezTo>
                  <a:pt x="3681873" y="380059"/>
                  <a:pt x="3733800" y="330338"/>
                  <a:pt x="3733800" y="330338"/>
                </a:cubicBezTo>
                <a:lnTo>
                  <a:pt x="3886200" y="482738"/>
                </a:lnTo>
                <a:cubicBezTo>
                  <a:pt x="3898900" y="495438"/>
                  <a:pt x="3909356" y="510875"/>
                  <a:pt x="3924300" y="520838"/>
                </a:cubicBezTo>
                <a:cubicBezTo>
                  <a:pt x="3949700" y="537771"/>
                  <a:pt x="3981430" y="547800"/>
                  <a:pt x="4000500" y="571638"/>
                </a:cubicBezTo>
                <a:cubicBezTo>
                  <a:pt x="4017433" y="592805"/>
                  <a:pt x="4032983" y="615156"/>
                  <a:pt x="4051300" y="635138"/>
                </a:cubicBezTo>
                <a:cubicBezTo>
                  <a:pt x="4079618" y="666031"/>
                  <a:pt x="4115055" y="690512"/>
                  <a:pt x="4140200" y="724038"/>
                </a:cubicBezTo>
                <a:cubicBezTo>
                  <a:pt x="4347620" y="1000598"/>
                  <a:pt x="4106379" y="688922"/>
                  <a:pt x="4279900" y="889138"/>
                </a:cubicBezTo>
                <a:cubicBezTo>
                  <a:pt x="4315406" y="930106"/>
                  <a:pt x="4351428" y="971030"/>
                  <a:pt x="4381500" y="1016138"/>
                </a:cubicBezTo>
                <a:cubicBezTo>
                  <a:pt x="4389967" y="1028838"/>
                  <a:pt x="4396107" y="1043445"/>
                  <a:pt x="4406900" y="1054238"/>
                </a:cubicBezTo>
                <a:cubicBezTo>
                  <a:pt x="4417693" y="1065031"/>
                  <a:pt x="4434207" y="1068845"/>
                  <a:pt x="4445000" y="1079638"/>
                </a:cubicBezTo>
                <a:cubicBezTo>
                  <a:pt x="4459967" y="1094605"/>
                  <a:pt x="4469325" y="1114367"/>
                  <a:pt x="4483100" y="1130438"/>
                </a:cubicBezTo>
                <a:cubicBezTo>
                  <a:pt x="4494789" y="1144075"/>
                  <a:pt x="4509702" y="1154740"/>
                  <a:pt x="4521200" y="1168538"/>
                </a:cubicBezTo>
                <a:cubicBezTo>
                  <a:pt x="4530971" y="1180264"/>
                  <a:pt x="4531633" y="1203645"/>
                  <a:pt x="4546600" y="1206638"/>
                </a:cubicBezTo>
                <a:cubicBezTo>
                  <a:pt x="4621435" y="1221605"/>
                  <a:pt x="4699000" y="1215105"/>
                  <a:pt x="4775200" y="1219338"/>
                </a:cubicBezTo>
                <a:cubicBezTo>
                  <a:pt x="4817533" y="1206638"/>
                  <a:pt x="4862149" y="1199928"/>
                  <a:pt x="4902200" y="1181238"/>
                </a:cubicBezTo>
                <a:cubicBezTo>
                  <a:pt x="4926764" y="1169775"/>
                  <a:pt x="4939984" y="1139010"/>
                  <a:pt x="4965700" y="1130438"/>
                </a:cubicBezTo>
                <a:cubicBezTo>
                  <a:pt x="4986450" y="1123521"/>
                  <a:pt x="5053404" y="1161590"/>
                  <a:pt x="5067300" y="1168538"/>
                </a:cubicBezTo>
                <a:cubicBezTo>
                  <a:pt x="5075767" y="1181238"/>
                  <a:pt x="5081907" y="1195845"/>
                  <a:pt x="5092700" y="1206638"/>
                </a:cubicBezTo>
                <a:cubicBezTo>
                  <a:pt x="5117319" y="1231257"/>
                  <a:pt x="5137912" y="1234409"/>
                  <a:pt x="5168900" y="1244738"/>
                </a:cubicBezTo>
                <a:cubicBezTo>
                  <a:pt x="5181600" y="1236271"/>
                  <a:pt x="5196207" y="1230131"/>
                  <a:pt x="5207000" y="1219338"/>
                </a:cubicBezTo>
                <a:cubicBezTo>
                  <a:pt x="5217793" y="1208545"/>
                  <a:pt x="5223528" y="1193658"/>
                  <a:pt x="5232400" y="1181238"/>
                </a:cubicBezTo>
                <a:cubicBezTo>
                  <a:pt x="5244703" y="1164014"/>
                  <a:pt x="5257800" y="1147371"/>
                  <a:pt x="5270500" y="1130438"/>
                </a:cubicBezTo>
                <a:cubicBezTo>
                  <a:pt x="5274733" y="1117738"/>
                  <a:pt x="5274630" y="1102622"/>
                  <a:pt x="5283200" y="1092338"/>
                </a:cubicBezTo>
                <a:cubicBezTo>
                  <a:pt x="5312772" y="1056852"/>
                  <a:pt x="5334119" y="1054198"/>
                  <a:pt x="5372100" y="1041538"/>
                </a:cubicBezTo>
                <a:cubicBezTo>
                  <a:pt x="5401733" y="1045771"/>
                  <a:pt x="5431066" y="1054238"/>
                  <a:pt x="5461000" y="1054238"/>
                </a:cubicBezTo>
                <a:cubicBezTo>
                  <a:pt x="5683515" y="1054238"/>
                  <a:pt x="5456985" y="1023935"/>
                  <a:pt x="5638800" y="1054238"/>
                </a:cubicBezTo>
                <a:cubicBezTo>
                  <a:pt x="5756442" y="1145737"/>
                  <a:pt x="5753100" y="1094871"/>
                  <a:pt x="5753100" y="1155838"/>
                </a:cubicBezTo>
              </a:path>
            </a:pathLst>
          </a:cu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34" name="Google Shape;1034;p73"/>
          <p:cNvSpPr txBox="1"/>
          <p:nvPr/>
        </p:nvSpPr>
        <p:spPr>
          <a:xfrm>
            <a:off x="1524000" y="2305050"/>
            <a:ext cx="10668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terrain</a:t>
            </a:r>
            <a:endParaRPr/>
          </a:p>
        </p:txBody>
      </p:sp>
      <p:sp>
        <p:nvSpPr>
          <p:cNvPr id="1035" name="Google Shape;1035;p73"/>
          <p:cNvSpPr/>
          <p:nvPr/>
        </p:nvSpPr>
        <p:spPr>
          <a:xfrm>
            <a:off x="1541462" y="4579937"/>
            <a:ext cx="5638800" cy="323850"/>
          </a:xfrm>
          <a:custGeom>
            <a:avLst/>
            <a:gdLst/>
            <a:ahLst/>
            <a:cxnLst/>
            <a:rect l="l" t="t" r="r" b="b"/>
            <a:pathLst>
              <a:path w="5638800" h="322524" extrusionOk="0">
                <a:moveTo>
                  <a:pt x="0" y="190500"/>
                </a:moveTo>
                <a:cubicBezTo>
                  <a:pt x="50800" y="186267"/>
                  <a:pt x="102946" y="190164"/>
                  <a:pt x="152400" y="177800"/>
                </a:cubicBezTo>
                <a:cubicBezTo>
                  <a:pt x="172935" y="172666"/>
                  <a:pt x="184822" y="150202"/>
                  <a:pt x="203200" y="139700"/>
                </a:cubicBezTo>
                <a:cubicBezTo>
                  <a:pt x="214823" y="133058"/>
                  <a:pt x="229326" y="132987"/>
                  <a:pt x="241300" y="127000"/>
                </a:cubicBezTo>
                <a:cubicBezTo>
                  <a:pt x="275072" y="110114"/>
                  <a:pt x="278484" y="92447"/>
                  <a:pt x="317500" y="88900"/>
                </a:cubicBezTo>
                <a:cubicBezTo>
                  <a:pt x="397714" y="81608"/>
                  <a:pt x="478367" y="80433"/>
                  <a:pt x="558800" y="76200"/>
                </a:cubicBezTo>
                <a:cubicBezTo>
                  <a:pt x="714006" y="45159"/>
                  <a:pt x="514376" y="82213"/>
                  <a:pt x="812800" y="50800"/>
                </a:cubicBezTo>
                <a:cubicBezTo>
                  <a:pt x="840852" y="47847"/>
                  <a:pt x="921778" y="18707"/>
                  <a:pt x="939800" y="12700"/>
                </a:cubicBezTo>
                <a:lnTo>
                  <a:pt x="977900" y="0"/>
                </a:lnTo>
                <a:cubicBezTo>
                  <a:pt x="1016000" y="4233"/>
                  <a:pt x="1054023" y="9229"/>
                  <a:pt x="1092200" y="12700"/>
                </a:cubicBezTo>
                <a:cubicBezTo>
                  <a:pt x="1147169" y="17697"/>
                  <a:pt x="1202944" y="15808"/>
                  <a:pt x="1257300" y="25400"/>
                </a:cubicBezTo>
                <a:cubicBezTo>
                  <a:pt x="1275944" y="28690"/>
                  <a:pt x="1290139" y="44813"/>
                  <a:pt x="1308100" y="50800"/>
                </a:cubicBezTo>
                <a:cubicBezTo>
                  <a:pt x="1328578" y="57626"/>
                  <a:pt x="1350659" y="58265"/>
                  <a:pt x="1371600" y="63500"/>
                </a:cubicBezTo>
                <a:cubicBezTo>
                  <a:pt x="1413775" y="74044"/>
                  <a:pt x="1412989" y="82961"/>
                  <a:pt x="1460500" y="88900"/>
                </a:cubicBezTo>
                <a:cubicBezTo>
                  <a:pt x="1543891" y="99324"/>
                  <a:pt x="1631294" y="98699"/>
                  <a:pt x="1714500" y="114300"/>
                </a:cubicBezTo>
                <a:cubicBezTo>
                  <a:pt x="1748811" y="120733"/>
                  <a:pt x="1816100" y="139700"/>
                  <a:pt x="1816100" y="139700"/>
                </a:cubicBezTo>
                <a:cubicBezTo>
                  <a:pt x="1875367" y="135467"/>
                  <a:pt x="1934482" y="127000"/>
                  <a:pt x="1993900" y="127000"/>
                </a:cubicBezTo>
                <a:cubicBezTo>
                  <a:pt x="2009847" y="127000"/>
                  <a:pt x="2064833" y="146411"/>
                  <a:pt x="2082800" y="152400"/>
                </a:cubicBezTo>
                <a:cubicBezTo>
                  <a:pt x="2153197" y="222797"/>
                  <a:pt x="2105080" y="192104"/>
                  <a:pt x="2184400" y="215900"/>
                </a:cubicBezTo>
                <a:cubicBezTo>
                  <a:pt x="2210045" y="223593"/>
                  <a:pt x="2235200" y="232833"/>
                  <a:pt x="2260600" y="241300"/>
                </a:cubicBezTo>
                <a:lnTo>
                  <a:pt x="2298700" y="254000"/>
                </a:lnTo>
                <a:cubicBezTo>
                  <a:pt x="2319325" y="269468"/>
                  <a:pt x="2355278" y="304800"/>
                  <a:pt x="2387600" y="304800"/>
                </a:cubicBezTo>
                <a:cubicBezTo>
                  <a:pt x="2409186" y="304800"/>
                  <a:pt x="2429532" y="292980"/>
                  <a:pt x="2451100" y="292100"/>
                </a:cubicBezTo>
                <a:cubicBezTo>
                  <a:pt x="2637260" y="284502"/>
                  <a:pt x="2823633" y="283633"/>
                  <a:pt x="3009900" y="279400"/>
                </a:cubicBezTo>
                <a:cubicBezTo>
                  <a:pt x="3035300" y="270933"/>
                  <a:pt x="3059419" y="256223"/>
                  <a:pt x="3086100" y="254000"/>
                </a:cubicBezTo>
                <a:cubicBezTo>
                  <a:pt x="3314554" y="234962"/>
                  <a:pt x="3187602" y="244128"/>
                  <a:pt x="3467100" y="228600"/>
                </a:cubicBezTo>
                <a:cubicBezTo>
                  <a:pt x="3479800" y="224367"/>
                  <a:pt x="3493226" y="221887"/>
                  <a:pt x="3505200" y="215900"/>
                </a:cubicBezTo>
                <a:cubicBezTo>
                  <a:pt x="3552409" y="192296"/>
                  <a:pt x="3592839" y="161987"/>
                  <a:pt x="3632200" y="127000"/>
                </a:cubicBezTo>
                <a:cubicBezTo>
                  <a:pt x="3650098" y="111090"/>
                  <a:pt x="3663513" y="90119"/>
                  <a:pt x="3683000" y="76200"/>
                </a:cubicBezTo>
                <a:cubicBezTo>
                  <a:pt x="3705166" y="60367"/>
                  <a:pt x="3806977" y="51232"/>
                  <a:pt x="3810000" y="50800"/>
                </a:cubicBezTo>
                <a:cubicBezTo>
                  <a:pt x="3903430" y="19657"/>
                  <a:pt x="3858726" y="29215"/>
                  <a:pt x="4038600" y="50800"/>
                </a:cubicBezTo>
                <a:cubicBezTo>
                  <a:pt x="4081464" y="55944"/>
                  <a:pt x="4122692" y="71432"/>
                  <a:pt x="4165600" y="76200"/>
                </a:cubicBezTo>
                <a:lnTo>
                  <a:pt x="4279900" y="88900"/>
                </a:lnTo>
                <a:cubicBezTo>
                  <a:pt x="4305300" y="97367"/>
                  <a:pt x="4333823" y="99448"/>
                  <a:pt x="4356100" y="114300"/>
                </a:cubicBezTo>
                <a:cubicBezTo>
                  <a:pt x="4368800" y="122767"/>
                  <a:pt x="4379720" y="134873"/>
                  <a:pt x="4394200" y="139700"/>
                </a:cubicBezTo>
                <a:cubicBezTo>
                  <a:pt x="4416173" y="147024"/>
                  <a:pt x="4561344" y="163768"/>
                  <a:pt x="4572000" y="165100"/>
                </a:cubicBezTo>
                <a:cubicBezTo>
                  <a:pt x="4685533" y="202944"/>
                  <a:pt x="4579450" y="171296"/>
                  <a:pt x="4838700" y="190500"/>
                </a:cubicBezTo>
                <a:cubicBezTo>
                  <a:pt x="4879124" y="193494"/>
                  <a:pt x="5010937" y="210442"/>
                  <a:pt x="5054600" y="215900"/>
                </a:cubicBezTo>
                <a:lnTo>
                  <a:pt x="5130800" y="241300"/>
                </a:lnTo>
                <a:cubicBezTo>
                  <a:pt x="5143500" y="245533"/>
                  <a:pt x="5156926" y="248013"/>
                  <a:pt x="5168900" y="254000"/>
                </a:cubicBezTo>
                <a:cubicBezTo>
                  <a:pt x="5194300" y="266700"/>
                  <a:pt x="5217550" y="285212"/>
                  <a:pt x="5245100" y="292100"/>
                </a:cubicBezTo>
                <a:cubicBezTo>
                  <a:pt x="5286374" y="302419"/>
                  <a:pt x="5329767" y="300567"/>
                  <a:pt x="5372100" y="304800"/>
                </a:cubicBezTo>
                <a:cubicBezTo>
                  <a:pt x="5492718" y="334954"/>
                  <a:pt x="5405446" y="317500"/>
                  <a:pt x="5638800" y="317500"/>
                </a:cubicBezTo>
              </a:path>
            </a:pathLst>
          </a:custGeom>
          <a:noFill/>
          <a:ln w="15875" cap="flat" cmpd="sng">
            <a:solidFill>
              <a:srgbClr val="FFC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36" name="Google Shape;1036;p73"/>
          <p:cNvSpPr txBox="1"/>
          <p:nvPr/>
        </p:nvSpPr>
        <p:spPr>
          <a:xfrm>
            <a:off x="3128962" y="4860925"/>
            <a:ext cx="16700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mean sea level</a:t>
            </a:r>
            <a:endParaRPr/>
          </a:p>
        </p:txBody>
      </p:sp>
      <p:grpSp>
        <p:nvGrpSpPr>
          <p:cNvPr id="1037" name="Google Shape;1037;p73"/>
          <p:cNvGrpSpPr/>
          <p:nvPr/>
        </p:nvGrpSpPr>
        <p:grpSpPr>
          <a:xfrm>
            <a:off x="4879975" y="2497137"/>
            <a:ext cx="296862" cy="342900"/>
            <a:chOff x="0" y="0"/>
            <a:chExt cx="2147483647" cy="2147483647"/>
          </a:xfrm>
        </p:grpSpPr>
        <p:cxnSp>
          <p:nvCxnSpPr>
            <p:cNvPr id="1038" name="Google Shape;1038;p73"/>
            <p:cNvCxnSpPr/>
            <p:nvPr/>
          </p:nvCxnSpPr>
          <p:spPr>
            <a:xfrm>
              <a:off x="0" y="418"/>
              <a:ext cx="2147483647" cy="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39" name="Google Shape;1039;p73"/>
            <p:cNvCxnSpPr/>
            <p:nvPr/>
          </p:nvCxnSpPr>
          <p:spPr>
            <a:xfrm rot="10800000" flipH="1">
              <a:off x="0" y="1341"/>
              <a:ext cx="1102447788"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40" name="Google Shape;1040;p73"/>
            <p:cNvCxnSpPr/>
            <p:nvPr/>
          </p:nvCxnSpPr>
          <p:spPr>
            <a:xfrm>
              <a:off x="1102447041" y="418"/>
              <a:ext cx="849806064"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41" name="Google Shape;1041;p73"/>
            <p:cNvCxnSpPr/>
            <p:nvPr/>
          </p:nvCxnSpPr>
          <p:spPr>
            <a:xfrm rot="10800000">
              <a:off x="1102447041" y="0"/>
              <a:ext cx="0" cy="2147483647"/>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grpSp>
      <p:cxnSp>
        <p:nvCxnSpPr>
          <p:cNvPr id="1042" name="Google Shape;1042;p73"/>
          <p:cNvCxnSpPr/>
          <p:nvPr/>
        </p:nvCxnSpPr>
        <p:spPr>
          <a:xfrm rot="10800000" flipH="1">
            <a:off x="5046662" y="2844800"/>
            <a:ext cx="134937" cy="1951037"/>
          </a:xfrm>
          <a:prstGeom prst="straightConnector1">
            <a:avLst/>
          </a:prstGeom>
          <a:noFill/>
          <a:ln w="25400" cap="flat" cmpd="sng">
            <a:solidFill>
              <a:srgbClr val="FFC000"/>
            </a:solidFill>
            <a:prstDash val="solid"/>
            <a:miter lim="800000"/>
            <a:headEnd type="none" w="med" len="med"/>
            <a:tailEnd type="stealth" w="lg" len="lg"/>
          </a:ln>
          <a:effectLst>
            <a:outerShdw blurRad="63500" dist="20000" dir="5400000">
              <a:srgbClr val="000000">
                <a:alpha val="37647"/>
              </a:srgbClr>
            </a:outerShdw>
          </a:effectLst>
        </p:spPr>
      </p:cxnSp>
      <p:sp>
        <p:nvSpPr>
          <p:cNvPr id="1043" name="Google Shape;1043;p73"/>
          <p:cNvSpPr txBox="1"/>
          <p:nvPr/>
        </p:nvSpPr>
        <p:spPr>
          <a:xfrm>
            <a:off x="5272087" y="1054100"/>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Height above Mean Sea Level</a:t>
            </a:r>
            <a:endParaRPr/>
          </a:p>
        </p:txBody>
      </p:sp>
      <p:sp>
        <p:nvSpPr>
          <p:cNvPr id="1044" name="Google Shape;1044;p73"/>
          <p:cNvSpPr txBox="1"/>
          <p:nvPr/>
        </p:nvSpPr>
        <p:spPr>
          <a:xfrm rot="-720000">
            <a:off x="5997575" y="4926012"/>
            <a:ext cx="3333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Positive is UP, negative is down</a:t>
            </a:r>
            <a:endParaRP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050" name="Google Shape;1050;p74"/>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051" name="Google Shape;1051;p74"/>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052" name="Google Shape;1052;p7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51</a:t>
            </a:fld>
            <a:endParaRPr/>
          </a:p>
        </p:txBody>
      </p:sp>
      <p:sp>
        <p:nvSpPr>
          <p:cNvPr id="1053" name="Google Shape;1053;p74"/>
          <p:cNvSpPr/>
          <p:nvPr/>
        </p:nvSpPr>
        <p:spPr>
          <a:xfrm>
            <a:off x="1700212" y="3725862"/>
            <a:ext cx="5673725" cy="415925"/>
          </a:xfrm>
          <a:custGeom>
            <a:avLst/>
            <a:gdLst/>
            <a:ahLst/>
            <a:cxnLst/>
            <a:rect l="l" t="t" r="r" b="b"/>
            <a:pathLst>
              <a:path w="6331975" h="430409" extrusionOk="0">
                <a:moveTo>
                  <a:pt x="0" y="115776"/>
                </a:moveTo>
                <a:cubicBezTo>
                  <a:pt x="652206" y="40395"/>
                  <a:pt x="1304413" y="-34985"/>
                  <a:pt x="2359742" y="17454"/>
                </a:cubicBezTo>
                <a:cubicBezTo>
                  <a:pt x="3415071" y="69893"/>
                  <a:pt x="5484762" y="304228"/>
                  <a:pt x="6331975" y="430409"/>
                </a:cubicBezTo>
              </a:path>
            </a:pathLst>
          </a:custGeom>
          <a:noFill/>
          <a:ln w="19050" cap="flat" cmpd="sng">
            <a:solidFill>
              <a:srgbClr val="0070C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54" name="Google Shape;1054;p74"/>
          <p:cNvSpPr txBox="1"/>
          <p:nvPr/>
        </p:nvSpPr>
        <p:spPr>
          <a:xfrm>
            <a:off x="1365250" y="3816350"/>
            <a:ext cx="1255712"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ellipsoid</a:t>
            </a:r>
            <a:endParaRPr/>
          </a:p>
        </p:txBody>
      </p:sp>
      <p:sp>
        <p:nvSpPr>
          <p:cNvPr id="1055" name="Google Shape;1055;p74"/>
          <p:cNvSpPr/>
          <p:nvPr/>
        </p:nvSpPr>
        <p:spPr>
          <a:xfrm>
            <a:off x="1663700" y="2159000"/>
            <a:ext cx="5753100" cy="1244600"/>
          </a:xfrm>
          <a:custGeom>
            <a:avLst/>
            <a:gdLst/>
            <a:ahLst/>
            <a:cxnLst/>
            <a:rect l="l" t="t" r="r" b="b"/>
            <a:pathLst>
              <a:path w="5753109" h="1244738" extrusionOk="0">
                <a:moveTo>
                  <a:pt x="0" y="812938"/>
                </a:moveTo>
                <a:cubicBezTo>
                  <a:pt x="21167" y="817171"/>
                  <a:pt x="41914" y="825638"/>
                  <a:pt x="63500" y="825638"/>
                </a:cubicBezTo>
                <a:cubicBezTo>
                  <a:pt x="97630" y="825638"/>
                  <a:pt x="132721" y="823731"/>
                  <a:pt x="165100" y="812938"/>
                </a:cubicBezTo>
                <a:cubicBezTo>
                  <a:pt x="185180" y="806245"/>
                  <a:pt x="201838" y="790658"/>
                  <a:pt x="215900" y="774838"/>
                </a:cubicBezTo>
                <a:cubicBezTo>
                  <a:pt x="219369" y="770935"/>
                  <a:pt x="289343" y="660719"/>
                  <a:pt x="304800" y="647838"/>
                </a:cubicBezTo>
                <a:cubicBezTo>
                  <a:pt x="315084" y="639268"/>
                  <a:pt x="329568" y="636350"/>
                  <a:pt x="342900" y="635138"/>
                </a:cubicBezTo>
                <a:cubicBezTo>
                  <a:pt x="423114" y="627846"/>
                  <a:pt x="503767" y="626671"/>
                  <a:pt x="584200" y="622438"/>
                </a:cubicBezTo>
                <a:cubicBezTo>
                  <a:pt x="596900" y="618205"/>
                  <a:pt x="610821" y="602850"/>
                  <a:pt x="622300" y="609738"/>
                </a:cubicBezTo>
                <a:cubicBezTo>
                  <a:pt x="816434" y="726218"/>
                  <a:pt x="640464" y="658741"/>
                  <a:pt x="749300" y="749438"/>
                </a:cubicBezTo>
                <a:cubicBezTo>
                  <a:pt x="759584" y="758008"/>
                  <a:pt x="775426" y="756151"/>
                  <a:pt x="787400" y="762138"/>
                </a:cubicBezTo>
                <a:cubicBezTo>
                  <a:pt x="801052" y="768964"/>
                  <a:pt x="811848" y="780712"/>
                  <a:pt x="825500" y="787538"/>
                </a:cubicBezTo>
                <a:cubicBezTo>
                  <a:pt x="837474" y="793525"/>
                  <a:pt x="851295" y="794965"/>
                  <a:pt x="863600" y="800238"/>
                </a:cubicBezTo>
                <a:cubicBezTo>
                  <a:pt x="881001" y="807696"/>
                  <a:pt x="896822" y="818607"/>
                  <a:pt x="914400" y="825638"/>
                </a:cubicBezTo>
                <a:cubicBezTo>
                  <a:pt x="939259" y="835582"/>
                  <a:pt x="990600" y="851038"/>
                  <a:pt x="990600" y="851038"/>
                </a:cubicBezTo>
                <a:cubicBezTo>
                  <a:pt x="1045633" y="846805"/>
                  <a:pt x="1100930" y="845184"/>
                  <a:pt x="1155700" y="838338"/>
                </a:cubicBezTo>
                <a:cubicBezTo>
                  <a:pt x="1168984" y="836678"/>
                  <a:pt x="1182661" y="833064"/>
                  <a:pt x="1193800" y="825638"/>
                </a:cubicBezTo>
                <a:cubicBezTo>
                  <a:pt x="1208744" y="815675"/>
                  <a:pt x="1217723" y="798565"/>
                  <a:pt x="1231900" y="787538"/>
                </a:cubicBezTo>
                <a:cubicBezTo>
                  <a:pt x="1310859" y="726125"/>
                  <a:pt x="1308232" y="752448"/>
                  <a:pt x="1371600" y="673238"/>
                </a:cubicBezTo>
                <a:cubicBezTo>
                  <a:pt x="1421418" y="610965"/>
                  <a:pt x="1394093" y="589540"/>
                  <a:pt x="1485900" y="558938"/>
                </a:cubicBezTo>
                <a:cubicBezTo>
                  <a:pt x="1511300" y="550471"/>
                  <a:pt x="1535785" y="538472"/>
                  <a:pt x="1562100" y="533538"/>
                </a:cubicBezTo>
                <a:lnTo>
                  <a:pt x="1765300" y="495438"/>
                </a:lnTo>
                <a:cubicBezTo>
                  <a:pt x="1862319" y="252891"/>
                  <a:pt x="1769231" y="490211"/>
                  <a:pt x="1879600" y="190638"/>
                </a:cubicBezTo>
                <a:cubicBezTo>
                  <a:pt x="1882000" y="184125"/>
                  <a:pt x="1911549" y="98463"/>
                  <a:pt x="1930400" y="89038"/>
                </a:cubicBezTo>
                <a:cubicBezTo>
                  <a:pt x="1961624" y="73426"/>
                  <a:pt x="1998882" y="74677"/>
                  <a:pt x="2032000" y="63638"/>
                </a:cubicBezTo>
                <a:lnTo>
                  <a:pt x="2070100" y="50938"/>
                </a:lnTo>
                <a:cubicBezTo>
                  <a:pt x="2082800" y="34005"/>
                  <a:pt x="2087444" y="4289"/>
                  <a:pt x="2108200" y="138"/>
                </a:cubicBezTo>
                <a:cubicBezTo>
                  <a:pt x="2129184" y="-4059"/>
                  <a:pt x="2146019" y="88406"/>
                  <a:pt x="2146300" y="89038"/>
                </a:cubicBezTo>
                <a:cubicBezTo>
                  <a:pt x="2156325" y="111595"/>
                  <a:pt x="2174186" y="130066"/>
                  <a:pt x="2184400" y="152538"/>
                </a:cubicBezTo>
                <a:cubicBezTo>
                  <a:pt x="2195479" y="176912"/>
                  <a:pt x="2200650" y="203576"/>
                  <a:pt x="2209800" y="228738"/>
                </a:cubicBezTo>
                <a:cubicBezTo>
                  <a:pt x="2217591" y="250163"/>
                  <a:pt x="2225647" y="271539"/>
                  <a:pt x="2235200" y="292238"/>
                </a:cubicBezTo>
                <a:cubicBezTo>
                  <a:pt x="2251067" y="326617"/>
                  <a:pt x="2250079" y="381864"/>
                  <a:pt x="2286000" y="393838"/>
                </a:cubicBezTo>
                <a:lnTo>
                  <a:pt x="2324100" y="406538"/>
                </a:lnTo>
                <a:cubicBezTo>
                  <a:pt x="2358704" y="475745"/>
                  <a:pt x="2363177" y="495194"/>
                  <a:pt x="2400300" y="546238"/>
                </a:cubicBezTo>
                <a:cubicBezTo>
                  <a:pt x="2425199" y="580474"/>
                  <a:pt x="2446566" y="617904"/>
                  <a:pt x="2476500" y="647838"/>
                </a:cubicBezTo>
                <a:cubicBezTo>
                  <a:pt x="2499386" y="670724"/>
                  <a:pt x="2521758" y="698077"/>
                  <a:pt x="2552700" y="711338"/>
                </a:cubicBezTo>
                <a:cubicBezTo>
                  <a:pt x="2591196" y="727836"/>
                  <a:pt x="2694854" y="734188"/>
                  <a:pt x="2717800" y="736738"/>
                </a:cubicBezTo>
                <a:cubicBezTo>
                  <a:pt x="2730500" y="745205"/>
                  <a:pt x="2747028" y="749718"/>
                  <a:pt x="2755900" y="762138"/>
                </a:cubicBezTo>
                <a:cubicBezTo>
                  <a:pt x="2769151" y="780689"/>
                  <a:pt x="2773713" y="804140"/>
                  <a:pt x="2781300" y="825638"/>
                </a:cubicBezTo>
                <a:cubicBezTo>
                  <a:pt x="2799122" y="876133"/>
                  <a:pt x="2808153" y="930143"/>
                  <a:pt x="2832100" y="978038"/>
                </a:cubicBezTo>
                <a:cubicBezTo>
                  <a:pt x="2855210" y="1024257"/>
                  <a:pt x="2921000" y="1105038"/>
                  <a:pt x="2921000" y="1105038"/>
                </a:cubicBezTo>
                <a:cubicBezTo>
                  <a:pt x="2963333" y="1096571"/>
                  <a:pt x="3015510" y="1108067"/>
                  <a:pt x="3048000" y="1079638"/>
                </a:cubicBezTo>
                <a:cubicBezTo>
                  <a:pt x="3163628" y="978463"/>
                  <a:pt x="3098357" y="966223"/>
                  <a:pt x="3136900" y="889138"/>
                </a:cubicBezTo>
                <a:cubicBezTo>
                  <a:pt x="3152164" y="858611"/>
                  <a:pt x="3167626" y="827840"/>
                  <a:pt x="3187700" y="800238"/>
                </a:cubicBezTo>
                <a:cubicBezTo>
                  <a:pt x="3209760" y="769906"/>
                  <a:pt x="3243772" y="742797"/>
                  <a:pt x="3276600" y="724038"/>
                </a:cubicBezTo>
                <a:cubicBezTo>
                  <a:pt x="3293038" y="714645"/>
                  <a:pt x="3310962" y="708031"/>
                  <a:pt x="3327400" y="698638"/>
                </a:cubicBezTo>
                <a:cubicBezTo>
                  <a:pt x="3357967" y="681171"/>
                  <a:pt x="3407013" y="641982"/>
                  <a:pt x="3429000" y="622438"/>
                </a:cubicBezTo>
                <a:cubicBezTo>
                  <a:pt x="3446898" y="606528"/>
                  <a:pt x="3461618" y="587223"/>
                  <a:pt x="3479800" y="571638"/>
                </a:cubicBezTo>
                <a:cubicBezTo>
                  <a:pt x="3585536" y="481008"/>
                  <a:pt x="3419256" y="657582"/>
                  <a:pt x="3594100" y="482738"/>
                </a:cubicBezTo>
                <a:cubicBezTo>
                  <a:pt x="3617479" y="459359"/>
                  <a:pt x="3635258" y="430911"/>
                  <a:pt x="3657600" y="406538"/>
                </a:cubicBezTo>
                <a:cubicBezTo>
                  <a:pt x="3681873" y="380059"/>
                  <a:pt x="3733800" y="330338"/>
                  <a:pt x="3733800" y="330338"/>
                </a:cubicBezTo>
                <a:lnTo>
                  <a:pt x="3886200" y="482738"/>
                </a:lnTo>
                <a:cubicBezTo>
                  <a:pt x="3898900" y="495438"/>
                  <a:pt x="3909356" y="510875"/>
                  <a:pt x="3924300" y="520838"/>
                </a:cubicBezTo>
                <a:cubicBezTo>
                  <a:pt x="3949700" y="537771"/>
                  <a:pt x="3981430" y="547800"/>
                  <a:pt x="4000500" y="571638"/>
                </a:cubicBezTo>
                <a:cubicBezTo>
                  <a:pt x="4017433" y="592805"/>
                  <a:pt x="4032983" y="615156"/>
                  <a:pt x="4051300" y="635138"/>
                </a:cubicBezTo>
                <a:cubicBezTo>
                  <a:pt x="4079618" y="666031"/>
                  <a:pt x="4115055" y="690512"/>
                  <a:pt x="4140200" y="724038"/>
                </a:cubicBezTo>
                <a:cubicBezTo>
                  <a:pt x="4347620" y="1000598"/>
                  <a:pt x="4106379" y="688922"/>
                  <a:pt x="4279900" y="889138"/>
                </a:cubicBezTo>
                <a:cubicBezTo>
                  <a:pt x="4315406" y="930106"/>
                  <a:pt x="4351428" y="971030"/>
                  <a:pt x="4381500" y="1016138"/>
                </a:cubicBezTo>
                <a:cubicBezTo>
                  <a:pt x="4389967" y="1028838"/>
                  <a:pt x="4396107" y="1043445"/>
                  <a:pt x="4406900" y="1054238"/>
                </a:cubicBezTo>
                <a:cubicBezTo>
                  <a:pt x="4417693" y="1065031"/>
                  <a:pt x="4434207" y="1068845"/>
                  <a:pt x="4445000" y="1079638"/>
                </a:cubicBezTo>
                <a:cubicBezTo>
                  <a:pt x="4459967" y="1094605"/>
                  <a:pt x="4469325" y="1114367"/>
                  <a:pt x="4483100" y="1130438"/>
                </a:cubicBezTo>
                <a:cubicBezTo>
                  <a:pt x="4494789" y="1144075"/>
                  <a:pt x="4509702" y="1154740"/>
                  <a:pt x="4521200" y="1168538"/>
                </a:cubicBezTo>
                <a:cubicBezTo>
                  <a:pt x="4530971" y="1180264"/>
                  <a:pt x="4531633" y="1203645"/>
                  <a:pt x="4546600" y="1206638"/>
                </a:cubicBezTo>
                <a:cubicBezTo>
                  <a:pt x="4621435" y="1221605"/>
                  <a:pt x="4699000" y="1215105"/>
                  <a:pt x="4775200" y="1219338"/>
                </a:cubicBezTo>
                <a:cubicBezTo>
                  <a:pt x="4817533" y="1206638"/>
                  <a:pt x="4862149" y="1199928"/>
                  <a:pt x="4902200" y="1181238"/>
                </a:cubicBezTo>
                <a:cubicBezTo>
                  <a:pt x="4926764" y="1169775"/>
                  <a:pt x="4939984" y="1139010"/>
                  <a:pt x="4965700" y="1130438"/>
                </a:cubicBezTo>
                <a:cubicBezTo>
                  <a:pt x="4986450" y="1123521"/>
                  <a:pt x="5053404" y="1161590"/>
                  <a:pt x="5067300" y="1168538"/>
                </a:cubicBezTo>
                <a:cubicBezTo>
                  <a:pt x="5075767" y="1181238"/>
                  <a:pt x="5081907" y="1195845"/>
                  <a:pt x="5092700" y="1206638"/>
                </a:cubicBezTo>
                <a:cubicBezTo>
                  <a:pt x="5117319" y="1231257"/>
                  <a:pt x="5137912" y="1234409"/>
                  <a:pt x="5168900" y="1244738"/>
                </a:cubicBezTo>
                <a:cubicBezTo>
                  <a:pt x="5181600" y="1236271"/>
                  <a:pt x="5196207" y="1230131"/>
                  <a:pt x="5207000" y="1219338"/>
                </a:cubicBezTo>
                <a:cubicBezTo>
                  <a:pt x="5217793" y="1208545"/>
                  <a:pt x="5223528" y="1193658"/>
                  <a:pt x="5232400" y="1181238"/>
                </a:cubicBezTo>
                <a:cubicBezTo>
                  <a:pt x="5244703" y="1164014"/>
                  <a:pt x="5257800" y="1147371"/>
                  <a:pt x="5270500" y="1130438"/>
                </a:cubicBezTo>
                <a:cubicBezTo>
                  <a:pt x="5274733" y="1117738"/>
                  <a:pt x="5274630" y="1102622"/>
                  <a:pt x="5283200" y="1092338"/>
                </a:cubicBezTo>
                <a:cubicBezTo>
                  <a:pt x="5312772" y="1056852"/>
                  <a:pt x="5334119" y="1054198"/>
                  <a:pt x="5372100" y="1041538"/>
                </a:cubicBezTo>
                <a:cubicBezTo>
                  <a:pt x="5401733" y="1045771"/>
                  <a:pt x="5431066" y="1054238"/>
                  <a:pt x="5461000" y="1054238"/>
                </a:cubicBezTo>
                <a:cubicBezTo>
                  <a:pt x="5683515" y="1054238"/>
                  <a:pt x="5456985" y="1023935"/>
                  <a:pt x="5638800" y="1054238"/>
                </a:cubicBezTo>
                <a:cubicBezTo>
                  <a:pt x="5756442" y="1145737"/>
                  <a:pt x="5753100" y="1094871"/>
                  <a:pt x="5753100" y="1155838"/>
                </a:cubicBezTo>
              </a:path>
            </a:pathLst>
          </a:cu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56" name="Google Shape;1056;p74"/>
          <p:cNvSpPr txBox="1"/>
          <p:nvPr/>
        </p:nvSpPr>
        <p:spPr>
          <a:xfrm>
            <a:off x="1524000" y="2305050"/>
            <a:ext cx="10668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terrain</a:t>
            </a:r>
            <a:endParaRPr/>
          </a:p>
        </p:txBody>
      </p:sp>
      <p:grpSp>
        <p:nvGrpSpPr>
          <p:cNvPr id="1057" name="Google Shape;1057;p74"/>
          <p:cNvGrpSpPr/>
          <p:nvPr/>
        </p:nvGrpSpPr>
        <p:grpSpPr>
          <a:xfrm>
            <a:off x="4879975" y="2497137"/>
            <a:ext cx="296862" cy="342900"/>
            <a:chOff x="0" y="0"/>
            <a:chExt cx="2147483647" cy="2147483647"/>
          </a:xfrm>
        </p:grpSpPr>
        <p:cxnSp>
          <p:nvCxnSpPr>
            <p:cNvPr id="1058" name="Google Shape;1058;p74"/>
            <p:cNvCxnSpPr/>
            <p:nvPr/>
          </p:nvCxnSpPr>
          <p:spPr>
            <a:xfrm>
              <a:off x="0" y="418"/>
              <a:ext cx="2147483647" cy="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59" name="Google Shape;1059;p74"/>
            <p:cNvCxnSpPr/>
            <p:nvPr/>
          </p:nvCxnSpPr>
          <p:spPr>
            <a:xfrm rot="10800000" flipH="1">
              <a:off x="0" y="1341"/>
              <a:ext cx="1102447788"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60" name="Google Shape;1060;p74"/>
            <p:cNvCxnSpPr/>
            <p:nvPr/>
          </p:nvCxnSpPr>
          <p:spPr>
            <a:xfrm>
              <a:off x="1102447041" y="418"/>
              <a:ext cx="849806064"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61" name="Google Shape;1061;p74"/>
            <p:cNvCxnSpPr/>
            <p:nvPr/>
          </p:nvCxnSpPr>
          <p:spPr>
            <a:xfrm rot="10800000">
              <a:off x="1102447041" y="0"/>
              <a:ext cx="0" cy="2147483647"/>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grpSp>
      <p:cxnSp>
        <p:nvCxnSpPr>
          <p:cNvPr id="1062" name="Google Shape;1062;p74"/>
          <p:cNvCxnSpPr/>
          <p:nvPr/>
        </p:nvCxnSpPr>
        <p:spPr>
          <a:xfrm rot="10800000" flipH="1">
            <a:off x="4821237" y="2832100"/>
            <a:ext cx="71437" cy="984250"/>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sp>
        <p:nvSpPr>
          <p:cNvPr id="1063" name="Google Shape;1063;p74"/>
          <p:cNvSpPr txBox="1"/>
          <p:nvPr/>
        </p:nvSpPr>
        <p:spPr>
          <a:xfrm>
            <a:off x="5272087" y="1398587"/>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Height above Ellipsoid</a:t>
            </a:r>
            <a:endParaRPr/>
          </a:p>
        </p:txBody>
      </p:sp>
      <p:sp>
        <p:nvSpPr>
          <p:cNvPr id="1064" name="Google Shape;1064;p74"/>
          <p:cNvSpPr txBox="1"/>
          <p:nvPr/>
        </p:nvSpPr>
        <p:spPr>
          <a:xfrm rot="-720000">
            <a:off x="5997575" y="4926012"/>
            <a:ext cx="3333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Positive is UP, negative is down</a:t>
            </a:r>
            <a:endParaRPr/>
          </a:p>
        </p:txBody>
      </p:sp>
      <p:sp>
        <p:nvSpPr>
          <p:cNvPr id="1065" name="Google Shape;1065;p74"/>
          <p:cNvSpPr txBox="1"/>
          <p:nvPr/>
        </p:nvSpPr>
        <p:spPr>
          <a:xfrm>
            <a:off x="4591050" y="3371850"/>
            <a:ext cx="47466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h</a:t>
            </a:r>
            <a:endParaRP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071" name="Google Shape;1071;p75"/>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072" name="Google Shape;1072;p75"/>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073" name="Google Shape;1073;p7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52</a:t>
            </a:fld>
            <a:endParaRPr/>
          </a:p>
        </p:txBody>
      </p:sp>
      <p:sp>
        <p:nvSpPr>
          <p:cNvPr id="1074" name="Google Shape;1074;p75"/>
          <p:cNvSpPr txBox="1"/>
          <p:nvPr/>
        </p:nvSpPr>
        <p:spPr>
          <a:xfrm>
            <a:off x="3989387" y="4357687"/>
            <a:ext cx="701675" cy="384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geoid</a:t>
            </a:r>
            <a:endParaRPr/>
          </a:p>
        </p:txBody>
      </p:sp>
      <p:sp>
        <p:nvSpPr>
          <p:cNvPr id="1075" name="Google Shape;1075;p75"/>
          <p:cNvSpPr/>
          <p:nvPr/>
        </p:nvSpPr>
        <p:spPr>
          <a:xfrm>
            <a:off x="1524000" y="4491037"/>
            <a:ext cx="5673725" cy="312737"/>
          </a:xfrm>
          <a:custGeom>
            <a:avLst/>
            <a:gdLst/>
            <a:ahLst/>
            <a:cxnLst/>
            <a:rect l="l" t="t" r="r" b="b"/>
            <a:pathLst>
              <a:path w="4444181" h="491613" extrusionOk="0">
                <a:moveTo>
                  <a:pt x="0" y="422787"/>
                </a:moveTo>
                <a:cubicBezTo>
                  <a:pt x="16387" y="419510"/>
                  <a:pt x="33891" y="419742"/>
                  <a:pt x="49162" y="412955"/>
                </a:cubicBezTo>
                <a:cubicBezTo>
                  <a:pt x="81753" y="398470"/>
                  <a:pt x="86532" y="376609"/>
                  <a:pt x="117988" y="363794"/>
                </a:cubicBezTo>
                <a:cubicBezTo>
                  <a:pt x="195786" y="332098"/>
                  <a:pt x="274266" y="301868"/>
                  <a:pt x="353962" y="275303"/>
                </a:cubicBezTo>
                <a:cubicBezTo>
                  <a:pt x="363794" y="272026"/>
                  <a:pt x="373987" y="269680"/>
                  <a:pt x="383458" y="265471"/>
                </a:cubicBezTo>
                <a:cubicBezTo>
                  <a:pt x="403549" y="256542"/>
                  <a:pt x="423903" y="247778"/>
                  <a:pt x="442452" y="235974"/>
                </a:cubicBezTo>
                <a:cubicBezTo>
                  <a:pt x="530382" y="180018"/>
                  <a:pt x="456121" y="216549"/>
                  <a:pt x="530942" y="147484"/>
                </a:cubicBezTo>
                <a:cubicBezTo>
                  <a:pt x="558401" y="122138"/>
                  <a:pt x="589814" y="101442"/>
                  <a:pt x="619433" y="78658"/>
                </a:cubicBezTo>
                <a:cubicBezTo>
                  <a:pt x="632422" y="68667"/>
                  <a:pt x="643635" y="55464"/>
                  <a:pt x="658762" y="49161"/>
                </a:cubicBezTo>
                <a:lnTo>
                  <a:pt x="776749" y="0"/>
                </a:lnTo>
                <a:cubicBezTo>
                  <a:pt x="819355" y="3277"/>
                  <a:pt x="863572" y="-2226"/>
                  <a:pt x="904568" y="9832"/>
                </a:cubicBezTo>
                <a:cubicBezTo>
                  <a:pt x="922355" y="15063"/>
                  <a:pt x="929944" y="36952"/>
                  <a:pt x="943897" y="49161"/>
                </a:cubicBezTo>
                <a:cubicBezTo>
                  <a:pt x="956230" y="59952"/>
                  <a:pt x="971146" y="67585"/>
                  <a:pt x="983226" y="78658"/>
                </a:cubicBezTo>
                <a:cubicBezTo>
                  <a:pt x="1023950" y="115988"/>
                  <a:pt x="1062797" y="165941"/>
                  <a:pt x="1111046" y="196645"/>
                </a:cubicBezTo>
                <a:cubicBezTo>
                  <a:pt x="1129594" y="208448"/>
                  <a:pt x="1150375" y="216310"/>
                  <a:pt x="1170039" y="226142"/>
                </a:cubicBezTo>
                <a:cubicBezTo>
                  <a:pt x="1196122" y="220926"/>
                  <a:pt x="1223961" y="217471"/>
                  <a:pt x="1248697" y="206478"/>
                </a:cubicBezTo>
                <a:cubicBezTo>
                  <a:pt x="1268788" y="197549"/>
                  <a:pt x="1287171" y="184873"/>
                  <a:pt x="1307691" y="176981"/>
                </a:cubicBezTo>
                <a:cubicBezTo>
                  <a:pt x="1361530" y="156274"/>
                  <a:pt x="1389096" y="155519"/>
                  <a:pt x="1445342" y="147484"/>
                </a:cubicBezTo>
                <a:cubicBezTo>
                  <a:pt x="1487949" y="154039"/>
                  <a:pt x="1530792" y="159205"/>
                  <a:pt x="1573162" y="167149"/>
                </a:cubicBezTo>
                <a:cubicBezTo>
                  <a:pt x="1583348" y="169059"/>
                  <a:pt x="1594035" y="171232"/>
                  <a:pt x="1602658" y="176981"/>
                </a:cubicBezTo>
                <a:cubicBezTo>
                  <a:pt x="1614228" y="184694"/>
                  <a:pt x="1623677" y="195457"/>
                  <a:pt x="1632155" y="206478"/>
                </a:cubicBezTo>
                <a:cubicBezTo>
                  <a:pt x="1656547" y="238188"/>
                  <a:pt x="1678444" y="271746"/>
                  <a:pt x="1700981" y="304800"/>
                </a:cubicBezTo>
                <a:cubicBezTo>
                  <a:pt x="1727609" y="343854"/>
                  <a:pt x="1740310" y="396567"/>
                  <a:pt x="1779639" y="422787"/>
                </a:cubicBezTo>
                <a:cubicBezTo>
                  <a:pt x="1831882" y="457616"/>
                  <a:pt x="1787089" y="433582"/>
                  <a:pt x="1868129" y="452284"/>
                </a:cubicBezTo>
                <a:cubicBezTo>
                  <a:pt x="2050528" y="494377"/>
                  <a:pt x="1773052" y="452667"/>
                  <a:pt x="2104104" y="491613"/>
                </a:cubicBezTo>
                <a:cubicBezTo>
                  <a:pt x="2282043" y="402643"/>
                  <a:pt x="2102235" y="499415"/>
                  <a:pt x="2231923" y="412955"/>
                </a:cubicBezTo>
                <a:cubicBezTo>
                  <a:pt x="2244118" y="404825"/>
                  <a:pt x="2258526" y="400562"/>
                  <a:pt x="2271252" y="393290"/>
                </a:cubicBezTo>
                <a:cubicBezTo>
                  <a:pt x="2302378" y="375504"/>
                  <a:pt x="2319638" y="357001"/>
                  <a:pt x="2349910" y="334297"/>
                </a:cubicBezTo>
                <a:cubicBezTo>
                  <a:pt x="2372465" y="317381"/>
                  <a:pt x="2397214" y="303347"/>
                  <a:pt x="2418736" y="285136"/>
                </a:cubicBezTo>
                <a:cubicBezTo>
                  <a:pt x="2439966" y="267172"/>
                  <a:pt x="2454336" y="241180"/>
                  <a:pt x="2477729" y="226142"/>
                </a:cubicBezTo>
                <a:cubicBezTo>
                  <a:pt x="2523613" y="196645"/>
                  <a:pt x="2569995" y="167910"/>
                  <a:pt x="2615381" y="137652"/>
                </a:cubicBezTo>
                <a:cubicBezTo>
                  <a:pt x="2625213" y="131097"/>
                  <a:pt x="2633516" y="121233"/>
                  <a:pt x="2644878" y="117987"/>
                </a:cubicBezTo>
                <a:cubicBezTo>
                  <a:pt x="2725898" y="94838"/>
                  <a:pt x="2810747" y="85642"/>
                  <a:pt x="2890684" y="58994"/>
                </a:cubicBezTo>
                <a:cubicBezTo>
                  <a:pt x="2962483" y="35059"/>
                  <a:pt x="2877765" y="62969"/>
                  <a:pt x="3018504" y="19665"/>
                </a:cubicBezTo>
                <a:cubicBezTo>
                  <a:pt x="3028410" y="16617"/>
                  <a:pt x="3038168" y="13110"/>
                  <a:pt x="3048000" y="9832"/>
                </a:cubicBezTo>
                <a:cubicBezTo>
                  <a:pt x="3108534" y="46152"/>
                  <a:pt x="3096648" y="35595"/>
                  <a:pt x="3156155" y="88490"/>
                </a:cubicBezTo>
                <a:cubicBezTo>
                  <a:pt x="3166548" y="97728"/>
                  <a:pt x="3177115" y="107011"/>
                  <a:pt x="3185652" y="117987"/>
                </a:cubicBezTo>
                <a:cubicBezTo>
                  <a:pt x="3237451" y="184586"/>
                  <a:pt x="3211720" y="158689"/>
                  <a:pt x="3244646" y="216310"/>
                </a:cubicBezTo>
                <a:cubicBezTo>
                  <a:pt x="3250509" y="226570"/>
                  <a:pt x="3255083" y="238425"/>
                  <a:pt x="3264310" y="245807"/>
                </a:cubicBezTo>
                <a:cubicBezTo>
                  <a:pt x="3306173" y="279298"/>
                  <a:pt x="3361340" y="306118"/>
                  <a:pt x="3411794" y="324465"/>
                </a:cubicBezTo>
                <a:cubicBezTo>
                  <a:pt x="3424494" y="329083"/>
                  <a:pt x="3437841" y="331807"/>
                  <a:pt x="3451123" y="334297"/>
                </a:cubicBezTo>
                <a:cubicBezTo>
                  <a:pt x="3490312" y="341645"/>
                  <a:pt x="3529781" y="347406"/>
                  <a:pt x="3569110" y="353961"/>
                </a:cubicBezTo>
                <a:cubicBezTo>
                  <a:pt x="3601884" y="367071"/>
                  <a:pt x="3635861" y="377504"/>
                  <a:pt x="3667433" y="393290"/>
                </a:cubicBezTo>
                <a:cubicBezTo>
                  <a:pt x="3687097" y="403122"/>
                  <a:pt x="3705243" y="416903"/>
                  <a:pt x="3726426" y="422787"/>
                </a:cubicBezTo>
                <a:cubicBezTo>
                  <a:pt x="3764843" y="433459"/>
                  <a:pt x="3844413" y="442452"/>
                  <a:pt x="3844413" y="442452"/>
                </a:cubicBezTo>
                <a:cubicBezTo>
                  <a:pt x="3890297" y="435897"/>
                  <a:pt x="3936676" y="432178"/>
                  <a:pt x="3982065" y="422787"/>
                </a:cubicBezTo>
                <a:cubicBezTo>
                  <a:pt x="4031889" y="412479"/>
                  <a:pt x="4078820" y="387360"/>
                  <a:pt x="4129549" y="383458"/>
                </a:cubicBezTo>
                <a:lnTo>
                  <a:pt x="4257368" y="373626"/>
                </a:lnTo>
                <a:cubicBezTo>
                  <a:pt x="4267200" y="370349"/>
                  <a:pt x="4276501" y="363794"/>
                  <a:pt x="4286865" y="363794"/>
                </a:cubicBezTo>
                <a:cubicBezTo>
                  <a:pt x="4339406" y="363794"/>
                  <a:pt x="4444181" y="373626"/>
                  <a:pt x="4444181" y="373626"/>
                </a:cubicBezTo>
              </a:path>
            </a:pathLst>
          </a:cu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76" name="Google Shape;1076;p75"/>
          <p:cNvSpPr/>
          <p:nvPr/>
        </p:nvSpPr>
        <p:spPr>
          <a:xfrm>
            <a:off x="1663700" y="2159000"/>
            <a:ext cx="5753100" cy="1244600"/>
          </a:xfrm>
          <a:custGeom>
            <a:avLst/>
            <a:gdLst/>
            <a:ahLst/>
            <a:cxnLst/>
            <a:rect l="l" t="t" r="r" b="b"/>
            <a:pathLst>
              <a:path w="5753109" h="1244738" extrusionOk="0">
                <a:moveTo>
                  <a:pt x="0" y="812938"/>
                </a:moveTo>
                <a:cubicBezTo>
                  <a:pt x="21167" y="817171"/>
                  <a:pt x="41914" y="825638"/>
                  <a:pt x="63500" y="825638"/>
                </a:cubicBezTo>
                <a:cubicBezTo>
                  <a:pt x="97630" y="825638"/>
                  <a:pt x="132721" y="823731"/>
                  <a:pt x="165100" y="812938"/>
                </a:cubicBezTo>
                <a:cubicBezTo>
                  <a:pt x="185180" y="806245"/>
                  <a:pt x="201838" y="790658"/>
                  <a:pt x="215900" y="774838"/>
                </a:cubicBezTo>
                <a:cubicBezTo>
                  <a:pt x="219369" y="770935"/>
                  <a:pt x="289343" y="660719"/>
                  <a:pt x="304800" y="647838"/>
                </a:cubicBezTo>
                <a:cubicBezTo>
                  <a:pt x="315084" y="639268"/>
                  <a:pt x="329568" y="636350"/>
                  <a:pt x="342900" y="635138"/>
                </a:cubicBezTo>
                <a:cubicBezTo>
                  <a:pt x="423114" y="627846"/>
                  <a:pt x="503767" y="626671"/>
                  <a:pt x="584200" y="622438"/>
                </a:cubicBezTo>
                <a:cubicBezTo>
                  <a:pt x="596900" y="618205"/>
                  <a:pt x="610821" y="602850"/>
                  <a:pt x="622300" y="609738"/>
                </a:cubicBezTo>
                <a:cubicBezTo>
                  <a:pt x="816434" y="726218"/>
                  <a:pt x="640464" y="658741"/>
                  <a:pt x="749300" y="749438"/>
                </a:cubicBezTo>
                <a:cubicBezTo>
                  <a:pt x="759584" y="758008"/>
                  <a:pt x="775426" y="756151"/>
                  <a:pt x="787400" y="762138"/>
                </a:cubicBezTo>
                <a:cubicBezTo>
                  <a:pt x="801052" y="768964"/>
                  <a:pt x="811848" y="780712"/>
                  <a:pt x="825500" y="787538"/>
                </a:cubicBezTo>
                <a:cubicBezTo>
                  <a:pt x="837474" y="793525"/>
                  <a:pt x="851295" y="794965"/>
                  <a:pt x="863600" y="800238"/>
                </a:cubicBezTo>
                <a:cubicBezTo>
                  <a:pt x="881001" y="807696"/>
                  <a:pt x="896822" y="818607"/>
                  <a:pt x="914400" y="825638"/>
                </a:cubicBezTo>
                <a:cubicBezTo>
                  <a:pt x="939259" y="835582"/>
                  <a:pt x="990600" y="851038"/>
                  <a:pt x="990600" y="851038"/>
                </a:cubicBezTo>
                <a:cubicBezTo>
                  <a:pt x="1045633" y="846805"/>
                  <a:pt x="1100930" y="845184"/>
                  <a:pt x="1155700" y="838338"/>
                </a:cubicBezTo>
                <a:cubicBezTo>
                  <a:pt x="1168984" y="836678"/>
                  <a:pt x="1182661" y="833064"/>
                  <a:pt x="1193800" y="825638"/>
                </a:cubicBezTo>
                <a:cubicBezTo>
                  <a:pt x="1208744" y="815675"/>
                  <a:pt x="1217723" y="798565"/>
                  <a:pt x="1231900" y="787538"/>
                </a:cubicBezTo>
                <a:cubicBezTo>
                  <a:pt x="1310859" y="726125"/>
                  <a:pt x="1308232" y="752448"/>
                  <a:pt x="1371600" y="673238"/>
                </a:cubicBezTo>
                <a:cubicBezTo>
                  <a:pt x="1421418" y="610965"/>
                  <a:pt x="1394093" y="589540"/>
                  <a:pt x="1485900" y="558938"/>
                </a:cubicBezTo>
                <a:cubicBezTo>
                  <a:pt x="1511300" y="550471"/>
                  <a:pt x="1535785" y="538472"/>
                  <a:pt x="1562100" y="533538"/>
                </a:cubicBezTo>
                <a:lnTo>
                  <a:pt x="1765300" y="495438"/>
                </a:lnTo>
                <a:cubicBezTo>
                  <a:pt x="1862319" y="252891"/>
                  <a:pt x="1769231" y="490211"/>
                  <a:pt x="1879600" y="190638"/>
                </a:cubicBezTo>
                <a:cubicBezTo>
                  <a:pt x="1882000" y="184125"/>
                  <a:pt x="1911549" y="98463"/>
                  <a:pt x="1930400" y="89038"/>
                </a:cubicBezTo>
                <a:cubicBezTo>
                  <a:pt x="1961624" y="73426"/>
                  <a:pt x="1998882" y="74677"/>
                  <a:pt x="2032000" y="63638"/>
                </a:cubicBezTo>
                <a:lnTo>
                  <a:pt x="2070100" y="50938"/>
                </a:lnTo>
                <a:cubicBezTo>
                  <a:pt x="2082800" y="34005"/>
                  <a:pt x="2087444" y="4289"/>
                  <a:pt x="2108200" y="138"/>
                </a:cubicBezTo>
                <a:cubicBezTo>
                  <a:pt x="2129184" y="-4059"/>
                  <a:pt x="2146019" y="88406"/>
                  <a:pt x="2146300" y="89038"/>
                </a:cubicBezTo>
                <a:cubicBezTo>
                  <a:pt x="2156325" y="111595"/>
                  <a:pt x="2174186" y="130066"/>
                  <a:pt x="2184400" y="152538"/>
                </a:cubicBezTo>
                <a:cubicBezTo>
                  <a:pt x="2195479" y="176912"/>
                  <a:pt x="2200650" y="203576"/>
                  <a:pt x="2209800" y="228738"/>
                </a:cubicBezTo>
                <a:cubicBezTo>
                  <a:pt x="2217591" y="250163"/>
                  <a:pt x="2225647" y="271539"/>
                  <a:pt x="2235200" y="292238"/>
                </a:cubicBezTo>
                <a:cubicBezTo>
                  <a:pt x="2251067" y="326617"/>
                  <a:pt x="2250079" y="381864"/>
                  <a:pt x="2286000" y="393838"/>
                </a:cubicBezTo>
                <a:lnTo>
                  <a:pt x="2324100" y="406538"/>
                </a:lnTo>
                <a:cubicBezTo>
                  <a:pt x="2358704" y="475745"/>
                  <a:pt x="2363177" y="495194"/>
                  <a:pt x="2400300" y="546238"/>
                </a:cubicBezTo>
                <a:cubicBezTo>
                  <a:pt x="2425199" y="580474"/>
                  <a:pt x="2446566" y="617904"/>
                  <a:pt x="2476500" y="647838"/>
                </a:cubicBezTo>
                <a:cubicBezTo>
                  <a:pt x="2499386" y="670724"/>
                  <a:pt x="2521758" y="698077"/>
                  <a:pt x="2552700" y="711338"/>
                </a:cubicBezTo>
                <a:cubicBezTo>
                  <a:pt x="2591196" y="727836"/>
                  <a:pt x="2694854" y="734188"/>
                  <a:pt x="2717800" y="736738"/>
                </a:cubicBezTo>
                <a:cubicBezTo>
                  <a:pt x="2730500" y="745205"/>
                  <a:pt x="2747028" y="749718"/>
                  <a:pt x="2755900" y="762138"/>
                </a:cubicBezTo>
                <a:cubicBezTo>
                  <a:pt x="2769151" y="780689"/>
                  <a:pt x="2773713" y="804140"/>
                  <a:pt x="2781300" y="825638"/>
                </a:cubicBezTo>
                <a:cubicBezTo>
                  <a:pt x="2799122" y="876133"/>
                  <a:pt x="2808153" y="930143"/>
                  <a:pt x="2832100" y="978038"/>
                </a:cubicBezTo>
                <a:cubicBezTo>
                  <a:pt x="2855210" y="1024257"/>
                  <a:pt x="2921000" y="1105038"/>
                  <a:pt x="2921000" y="1105038"/>
                </a:cubicBezTo>
                <a:cubicBezTo>
                  <a:pt x="2963333" y="1096571"/>
                  <a:pt x="3015510" y="1108067"/>
                  <a:pt x="3048000" y="1079638"/>
                </a:cubicBezTo>
                <a:cubicBezTo>
                  <a:pt x="3163628" y="978463"/>
                  <a:pt x="3098357" y="966223"/>
                  <a:pt x="3136900" y="889138"/>
                </a:cubicBezTo>
                <a:cubicBezTo>
                  <a:pt x="3152164" y="858611"/>
                  <a:pt x="3167626" y="827840"/>
                  <a:pt x="3187700" y="800238"/>
                </a:cubicBezTo>
                <a:cubicBezTo>
                  <a:pt x="3209760" y="769906"/>
                  <a:pt x="3243772" y="742797"/>
                  <a:pt x="3276600" y="724038"/>
                </a:cubicBezTo>
                <a:cubicBezTo>
                  <a:pt x="3293038" y="714645"/>
                  <a:pt x="3310962" y="708031"/>
                  <a:pt x="3327400" y="698638"/>
                </a:cubicBezTo>
                <a:cubicBezTo>
                  <a:pt x="3357967" y="681171"/>
                  <a:pt x="3407013" y="641982"/>
                  <a:pt x="3429000" y="622438"/>
                </a:cubicBezTo>
                <a:cubicBezTo>
                  <a:pt x="3446898" y="606528"/>
                  <a:pt x="3461618" y="587223"/>
                  <a:pt x="3479800" y="571638"/>
                </a:cubicBezTo>
                <a:cubicBezTo>
                  <a:pt x="3585536" y="481008"/>
                  <a:pt x="3419256" y="657582"/>
                  <a:pt x="3594100" y="482738"/>
                </a:cubicBezTo>
                <a:cubicBezTo>
                  <a:pt x="3617479" y="459359"/>
                  <a:pt x="3635258" y="430911"/>
                  <a:pt x="3657600" y="406538"/>
                </a:cubicBezTo>
                <a:cubicBezTo>
                  <a:pt x="3681873" y="380059"/>
                  <a:pt x="3733800" y="330338"/>
                  <a:pt x="3733800" y="330338"/>
                </a:cubicBezTo>
                <a:lnTo>
                  <a:pt x="3886200" y="482738"/>
                </a:lnTo>
                <a:cubicBezTo>
                  <a:pt x="3898900" y="495438"/>
                  <a:pt x="3909356" y="510875"/>
                  <a:pt x="3924300" y="520838"/>
                </a:cubicBezTo>
                <a:cubicBezTo>
                  <a:pt x="3949700" y="537771"/>
                  <a:pt x="3981430" y="547800"/>
                  <a:pt x="4000500" y="571638"/>
                </a:cubicBezTo>
                <a:cubicBezTo>
                  <a:pt x="4017433" y="592805"/>
                  <a:pt x="4032983" y="615156"/>
                  <a:pt x="4051300" y="635138"/>
                </a:cubicBezTo>
                <a:cubicBezTo>
                  <a:pt x="4079618" y="666031"/>
                  <a:pt x="4115055" y="690512"/>
                  <a:pt x="4140200" y="724038"/>
                </a:cubicBezTo>
                <a:cubicBezTo>
                  <a:pt x="4347620" y="1000598"/>
                  <a:pt x="4106379" y="688922"/>
                  <a:pt x="4279900" y="889138"/>
                </a:cubicBezTo>
                <a:cubicBezTo>
                  <a:pt x="4315406" y="930106"/>
                  <a:pt x="4351428" y="971030"/>
                  <a:pt x="4381500" y="1016138"/>
                </a:cubicBezTo>
                <a:cubicBezTo>
                  <a:pt x="4389967" y="1028838"/>
                  <a:pt x="4396107" y="1043445"/>
                  <a:pt x="4406900" y="1054238"/>
                </a:cubicBezTo>
                <a:cubicBezTo>
                  <a:pt x="4417693" y="1065031"/>
                  <a:pt x="4434207" y="1068845"/>
                  <a:pt x="4445000" y="1079638"/>
                </a:cubicBezTo>
                <a:cubicBezTo>
                  <a:pt x="4459967" y="1094605"/>
                  <a:pt x="4469325" y="1114367"/>
                  <a:pt x="4483100" y="1130438"/>
                </a:cubicBezTo>
                <a:cubicBezTo>
                  <a:pt x="4494789" y="1144075"/>
                  <a:pt x="4509702" y="1154740"/>
                  <a:pt x="4521200" y="1168538"/>
                </a:cubicBezTo>
                <a:cubicBezTo>
                  <a:pt x="4530971" y="1180264"/>
                  <a:pt x="4531633" y="1203645"/>
                  <a:pt x="4546600" y="1206638"/>
                </a:cubicBezTo>
                <a:cubicBezTo>
                  <a:pt x="4621435" y="1221605"/>
                  <a:pt x="4699000" y="1215105"/>
                  <a:pt x="4775200" y="1219338"/>
                </a:cubicBezTo>
                <a:cubicBezTo>
                  <a:pt x="4817533" y="1206638"/>
                  <a:pt x="4862149" y="1199928"/>
                  <a:pt x="4902200" y="1181238"/>
                </a:cubicBezTo>
                <a:cubicBezTo>
                  <a:pt x="4926764" y="1169775"/>
                  <a:pt x="4939984" y="1139010"/>
                  <a:pt x="4965700" y="1130438"/>
                </a:cubicBezTo>
                <a:cubicBezTo>
                  <a:pt x="4986450" y="1123521"/>
                  <a:pt x="5053404" y="1161590"/>
                  <a:pt x="5067300" y="1168538"/>
                </a:cubicBezTo>
                <a:cubicBezTo>
                  <a:pt x="5075767" y="1181238"/>
                  <a:pt x="5081907" y="1195845"/>
                  <a:pt x="5092700" y="1206638"/>
                </a:cubicBezTo>
                <a:cubicBezTo>
                  <a:pt x="5117319" y="1231257"/>
                  <a:pt x="5137912" y="1234409"/>
                  <a:pt x="5168900" y="1244738"/>
                </a:cubicBezTo>
                <a:cubicBezTo>
                  <a:pt x="5181600" y="1236271"/>
                  <a:pt x="5196207" y="1230131"/>
                  <a:pt x="5207000" y="1219338"/>
                </a:cubicBezTo>
                <a:cubicBezTo>
                  <a:pt x="5217793" y="1208545"/>
                  <a:pt x="5223528" y="1193658"/>
                  <a:pt x="5232400" y="1181238"/>
                </a:cubicBezTo>
                <a:cubicBezTo>
                  <a:pt x="5244703" y="1164014"/>
                  <a:pt x="5257800" y="1147371"/>
                  <a:pt x="5270500" y="1130438"/>
                </a:cubicBezTo>
                <a:cubicBezTo>
                  <a:pt x="5274733" y="1117738"/>
                  <a:pt x="5274630" y="1102622"/>
                  <a:pt x="5283200" y="1092338"/>
                </a:cubicBezTo>
                <a:cubicBezTo>
                  <a:pt x="5312772" y="1056852"/>
                  <a:pt x="5334119" y="1054198"/>
                  <a:pt x="5372100" y="1041538"/>
                </a:cubicBezTo>
                <a:cubicBezTo>
                  <a:pt x="5401733" y="1045771"/>
                  <a:pt x="5431066" y="1054238"/>
                  <a:pt x="5461000" y="1054238"/>
                </a:cubicBezTo>
                <a:cubicBezTo>
                  <a:pt x="5683515" y="1054238"/>
                  <a:pt x="5456985" y="1023935"/>
                  <a:pt x="5638800" y="1054238"/>
                </a:cubicBezTo>
                <a:cubicBezTo>
                  <a:pt x="5756442" y="1145737"/>
                  <a:pt x="5753100" y="1094871"/>
                  <a:pt x="5753100" y="1155838"/>
                </a:cubicBezTo>
              </a:path>
            </a:pathLst>
          </a:cu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77" name="Google Shape;1077;p75"/>
          <p:cNvSpPr txBox="1"/>
          <p:nvPr/>
        </p:nvSpPr>
        <p:spPr>
          <a:xfrm>
            <a:off x="1524000" y="2305050"/>
            <a:ext cx="10668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terrain</a:t>
            </a:r>
            <a:endParaRPr/>
          </a:p>
        </p:txBody>
      </p:sp>
      <p:grpSp>
        <p:nvGrpSpPr>
          <p:cNvPr id="1078" name="Google Shape;1078;p75"/>
          <p:cNvGrpSpPr/>
          <p:nvPr/>
        </p:nvGrpSpPr>
        <p:grpSpPr>
          <a:xfrm>
            <a:off x="4879975" y="2497137"/>
            <a:ext cx="296862" cy="342900"/>
            <a:chOff x="0" y="0"/>
            <a:chExt cx="2147483647" cy="2147483647"/>
          </a:xfrm>
        </p:grpSpPr>
        <p:cxnSp>
          <p:nvCxnSpPr>
            <p:cNvPr id="1079" name="Google Shape;1079;p75"/>
            <p:cNvCxnSpPr/>
            <p:nvPr/>
          </p:nvCxnSpPr>
          <p:spPr>
            <a:xfrm>
              <a:off x="0" y="418"/>
              <a:ext cx="2147483647" cy="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80" name="Google Shape;1080;p75"/>
            <p:cNvCxnSpPr/>
            <p:nvPr/>
          </p:nvCxnSpPr>
          <p:spPr>
            <a:xfrm rot="10800000" flipH="1">
              <a:off x="0" y="1341"/>
              <a:ext cx="1102447788"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81" name="Google Shape;1081;p75"/>
            <p:cNvCxnSpPr/>
            <p:nvPr/>
          </p:nvCxnSpPr>
          <p:spPr>
            <a:xfrm>
              <a:off x="1102447041" y="418"/>
              <a:ext cx="849806064"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082" name="Google Shape;1082;p75"/>
            <p:cNvCxnSpPr/>
            <p:nvPr/>
          </p:nvCxnSpPr>
          <p:spPr>
            <a:xfrm rot="10800000">
              <a:off x="1102447041" y="0"/>
              <a:ext cx="0" cy="2147483647"/>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grpSp>
      <p:cxnSp>
        <p:nvCxnSpPr>
          <p:cNvPr id="1083" name="Google Shape;1083;p75"/>
          <p:cNvCxnSpPr/>
          <p:nvPr/>
        </p:nvCxnSpPr>
        <p:spPr>
          <a:xfrm rot="10800000" flipH="1">
            <a:off x="4892675" y="2832100"/>
            <a:ext cx="141287" cy="1771650"/>
          </a:xfrm>
          <a:prstGeom prst="straightConnector1">
            <a:avLst/>
          </a:prstGeom>
          <a:noFill/>
          <a:ln w="25400" cap="flat" cmpd="sng">
            <a:solidFill>
              <a:srgbClr val="FF0000"/>
            </a:solidFill>
            <a:prstDash val="solid"/>
            <a:miter lim="800000"/>
            <a:headEnd type="none" w="med" len="med"/>
            <a:tailEnd type="stealth" w="lg" len="lg"/>
          </a:ln>
          <a:effectLst>
            <a:outerShdw blurRad="63500" dist="20000" dir="5400000">
              <a:srgbClr val="000000">
                <a:alpha val="37647"/>
              </a:srgbClr>
            </a:outerShdw>
          </a:effectLst>
        </p:spPr>
      </p:cxnSp>
      <p:sp>
        <p:nvSpPr>
          <p:cNvPr id="1084" name="Google Shape;1084;p75"/>
          <p:cNvSpPr txBox="1"/>
          <p:nvPr/>
        </p:nvSpPr>
        <p:spPr>
          <a:xfrm>
            <a:off x="5272087" y="1735137"/>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Height above Geoid (Orthometric)</a:t>
            </a:r>
            <a:endParaRPr/>
          </a:p>
        </p:txBody>
      </p:sp>
      <p:sp>
        <p:nvSpPr>
          <p:cNvPr id="1085" name="Google Shape;1085;p75"/>
          <p:cNvSpPr txBox="1"/>
          <p:nvPr/>
        </p:nvSpPr>
        <p:spPr>
          <a:xfrm rot="-720000">
            <a:off x="5997575" y="4926012"/>
            <a:ext cx="3333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Positive is UP, negative is down</a:t>
            </a:r>
            <a:endParaRPr/>
          </a:p>
        </p:txBody>
      </p:sp>
      <p:sp>
        <p:nvSpPr>
          <p:cNvPr id="1086" name="Google Shape;1086;p75"/>
          <p:cNvSpPr txBox="1"/>
          <p:nvPr/>
        </p:nvSpPr>
        <p:spPr>
          <a:xfrm>
            <a:off x="4654550" y="3903662"/>
            <a:ext cx="4762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H</a:t>
            </a:r>
            <a:endParaRP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092" name="Google Shape;1092;p76"/>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093" name="Google Shape;1093;p76"/>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094" name="Google Shape;1094;p7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53</a:t>
            </a:fld>
            <a:endParaRPr/>
          </a:p>
        </p:txBody>
      </p:sp>
      <p:sp>
        <p:nvSpPr>
          <p:cNvPr id="1095" name="Google Shape;1095;p76"/>
          <p:cNvSpPr/>
          <p:nvPr/>
        </p:nvSpPr>
        <p:spPr>
          <a:xfrm>
            <a:off x="1700212" y="3725862"/>
            <a:ext cx="5673725" cy="415925"/>
          </a:xfrm>
          <a:custGeom>
            <a:avLst/>
            <a:gdLst/>
            <a:ahLst/>
            <a:cxnLst/>
            <a:rect l="l" t="t" r="r" b="b"/>
            <a:pathLst>
              <a:path w="6331975" h="430409" extrusionOk="0">
                <a:moveTo>
                  <a:pt x="0" y="115776"/>
                </a:moveTo>
                <a:cubicBezTo>
                  <a:pt x="652206" y="40395"/>
                  <a:pt x="1304413" y="-34985"/>
                  <a:pt x="2359742" y="17454"/>
                </a:cubicBezTo>
                <a:cubicBezTo>
                  <a:pt x="3415071" y="69893"/>
                  <a:pt x="5484762" y="304228"/>
                  <a:pt x="6331975" y="430409"/>
                </a:cubicBezTo>
              </a:path>
            </a:pathLst>
          </a:custGeom>
          <a:noFill/>
          <a:ln w="19050" cap="flat" cmpd="sng">
            <a:solidFill>
              <a:srgbClr val="0070C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96" name="Google Shape;1096;p76"/>
          <p:cNvSpPr txBox="1"/>
          <p:nvPr/>
        </p:nvSpPr>
        <p:spPr>
          <a:xfrm>
            <a:off x="3989387" y="4357687"/>
            <a:ext cx="701675" cy="384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geoid</a:t>
            </a:r>
            <a:endParaRPr/>
          </a:p>
        </p:txBody>
      </p:sp>
      <p:sp>
        <p:nvSpPr>
          <p:cNvPr id="1097" name="Google Shape;1097;p76"/>
          <p:cNvSpPr txBox="1"/>
          <p:nvPr/>
        </p:nvSpPr>
        <p:spPr>
          <a:xfrm>
            <a:off x="1365250" y="3816350"/>
            <a:ext cx="1255712"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ellipsoid</a:t>
            </a:r>
            <a:endParaRPr/>
          </a:p>
        </p:txBody>
      </p:sp>
      <p:sp>
        <p:nvSpPr>
          <p:cNvPr id="1098" name="Google Shape;1098;p76"/>
          <p:cNvSpPr/>
          <p:nvPr/>
        </p:nvSpPr>
        <p:spPr>
          <a:xfrm>
            <a:off x="1524000" y="4491037"/>
            <a:ext cx="5673725" cy="312737"/>
          </a:xfrm>
          <a:custGeom>
            <a:avLst/>
            <a:gdLst/>
            <a:ahLst/>
            <a:cxnLst/>
            <a:rect l="l" t="t" r="r" b="b"/>
            <a:pathLst>
              <a:path w="4444181" h="491613" extrusionOk="0">
                <a:moveTo>
                  <a:pt x="0" y="422787"/>
                </a:moveTo>
                <a:cubicBezTo>
                  <a:pt x="16387" y="419510"/>
                  <a:pt x="33891" y="419742"/>
                  <a:pt x="49162" y="412955"/>
                </a:cubicBezTo>
                <a:cubicBezTo>
                  <a:pt x="81753" y="398470"/>
                  <a:pt x="86532" y="376609"/>
                  <a:pt x="117988" y="363794"/>
                </a:cubicBezTo>
                <a:cubicBezTo>
                  <a:pt x="195786" y="332098"/>
                  <a:pt x="274266" y="301868"/>
                  <a:pt x="353962" y="275303"/>
                </a:cubicBezTo>
                <a:cubicBezTo>
                  <a:pt x="363794" y="272026"/>
                  <a:pt x="373987" y="269680"/>
                  <a:pt x="383458" y="265471"/>
                </a:cubicBezTo>
                <a:cubicBezTo>
                  <a:pt x="403549" y="256542"/>
                  <a:pt x="423903" y="247778"/>
                  <a:pt x="442452" y="235974"/>
                </a:cubicBezTo>
                <a:cubicBezTo>
                  <a:pt x="530382" y="180018"/>
                  <a:pt x="456121" y="216549"/>
                  <a:pt x="530942" y="147484"/>
                </a:cubicBezTo>
                <a:cubicBezTo>
                  <a:pt x="558401" y="122138"/>
                  <a:pt x="589814" y="101442"/>
                  <a:pt x="619433" y="78658"/>
                </a:cubicBezTo>
                <a:cubicBezTo>
                  <a:pt x="632422" y="68667"/>
                  <a:pt x="643635" y="55464"/>
                  <a:pt x="658762" y="49161"/>
                </a:cubicBezTo>
                <a:lnTo>
                  <a:pt x="776749" y="0"/>
                </a:lnTo>
                <a:cubicBezTo>
                  <a:pt x="819355" y="3277"/>
                  <a:pt x="863572" y="-2226"/>
                  <a:pt x="904568" y="9832"/>
                </a:cubicBezTo>
                <a:cubicBezTo>
                  <a:pt x="922355" y="15063"/>
                  <a:pt x="929944" y="36952"/>
                  <a:pt x="943897" y="49161"/>
                </a:cubicBezTo>
                <a:cubicBezTo>
                  <a:pt x="956230" y="59952"/>
                  <a:pt x="971146" y="67585"/>
                  <a:pt x="983226" y="78658"/>
                </a:cubicBezTo>
                <a:cubicBezTo>
                  <a:pt x="1023950" y="115988"/>
                  <a:pt x="1062797" y="165941"/>
                  <a:pt x="1111046" y="196645"/>
                </a:cubicBezTo>
                <a:cubicBezTo>
                  <a:pt x="1129594" y="208448"/>
                  <a:pt x="1150375" y="216310"/>
                  <a:pt x="1170039" y="226142"/>
                </a:cubicBezTo>
                <a:cubicBezTo>
                  <a:pt x="1196122" y="220926"/>
                  <a:pt x="1223961" y="217471"/>
                  <a:pt x="1248697" y="206478"/>
                </a:cubicBezTo>
                <a:cubicBezTo>
                  <a:pt x="1268788" y="197549"/>
                  <a:pt x="1287171" y="184873"/>
                  <a:pt x="1307691" y="176981"/>
                </a:cubicBezTo>
                <a:cubicBezTo>
                  <a:pt x="1361530" y="156274"/>
                  <a:pt x="1389096" y="155519"/>
                  <a:pt x="1445342" y="147484"/>
                </a:cubicBezTo>
                <a:cubicBezTo>
                  <a:pt x="1487949" y="154039"/>
                  <a:pt x="1530792" y="159205"/>
                  <a:pt x="1573162" y="167149"/>
                </a:cubicBezTo>
                <a:cubicBezTo>
                  <a:pt x="1583348" y="169059"/>
                  <a:pt x="1594035" y="171232"/>
                  <a:pt x="1602658" y="176981"/>
                </a:cubicBezTo>
                <a:cubicBezTo>
                  <a:pt x="1614228" y="184694"/>
                  <a:pt x="1623677" y="195457"/>
                  <a:pt x="1632155" y="206478"/>
                </a:cubicBezTo>
                <a:cubicBezTo>
                  <a:pt x="1656547" y="238188"/>
                  <a:pt x="1678444" y="271746"/>
                  <a:pt x="1700981" y="304800"/>
                </a:cubicBezTo>
                <a:cubicBezTo>
                  <a:pt x="1727609" y="343854"/>
                  <a:pt x="1740310" y="396567"/>
                  <a:pt x="1779639" y="422787"/>
                </a:cubicBezTo>
                <a:cubicBezTo>
                  <a:pt x="1831882" y="457616"/>
                  <a:pt x="1787089" y="433582"/>
                  <a:pt x="1868129" y="452284"/>
                </a:cubicBezTo>
                <a:cubicBezTo>
                  <a:pt x="2050528" y="494377"/>
                  <a:pt x="1773052" y="452667"/>
                  <a:pt x="2104104" y="491613"/>
                </a:cubicBezTo>
                <a:cubicBezTo>
                  <a:pt x="2282043" y="402643"/>
                  <a:pt x="2102235" y="499415"/>
                  <a:pt x="2231923" y="412955"/>
                </a:cubicBezTo>
                <a:cubicBezTo>
                  <a:pt x="2244118" y="404825"/>
                  <a:pt x="2258526" y="400562"/>
                  <a:pt x="2271252" y="393290"/>
                </a:cubicBezTo>
                <a:cubicBezTo>
                  <a:pt x="2302378" y="375504"/>
                  <a:pt x="2319638" y="357001"/>
                  <a:pt x="2349910" y="334297"/>
                </a:cubicBezTo>
                <a:cubicBezTo>
                  <a:pt x="2372465" y="317381"/>
                  <a:pt x="2397214" y="303347"/>
                  <a:pt x="2418736" y="285136"/>
                </a:cubicBezTo>
                <a:cubicBezTo>
                  <a:pt x="2439966" y="267172"/>
                  <a:pt x="2454336" y="241180"/>
                  <a:pt x="2477729" y="226142"/>
                </a:cubicBezTo>
                <a:cubicBezTo>
                  <a:pt x="2523613" y="196645"/>
                  <a:pt x="2569995" y="167910"/>
                  <a:pt x="2615381" y="137652"/>
                </a:cubicBezTo>
                <a:cubicBezTo>
                  <a:pt x="2625213" y="131097"/>
                  <a:pt x="2633516" y="121233"/>
                  <a:pt x="2644878" y="117987"/>
                </a:cubicBezTo>
                <a:cubicBezTo>
                  <a:pt x="2725898" y="94838"/>
                  <a:pt x="2810747" y="85642"/>
                  <a:pt x="2890684" y="58994"/>
                </a:cubicBezTo>
                <a:cubicBezTo>
                  <a:pt x="2962483" y="35059"/>
                  <a:pt x="2877765" y="62969"/>
                  <a:pt x="3018504" y="19665"/>
                </a:cubicBezTo>
                <a:cubicBezTo>
                  <a:pt x="3028410" y="16617"/>
                  <a:pt x="3038168" y="13110"/>
                  <a:pt x="3048000" y="9832"/>
                </a:cubicBezTo>
                <a:cubicBezTo>
                  <a:pt x="3108534" y="46152"/>
                  <a:pt x="3096648" y="35595"/>
                  <a:pt x="3156155" y="88490"/>
                </a:cubicBezTo>
                <a:cubicBezTo>
                  <a:pt x="3166548" y="97728"/>
                  <a:pt x="3177115" y="107011"/>
                  <a:pt x="3185652" y="117987"/>
                </a:cubicBezTo>
                <a:cubicBezTo>
                  <a:pt x="3237451" y="184586"/>
                  <a:pt x="3211720" y="158689"/>
                  <a:pt x="3244646" y="216310"/>
                </a:cubicBezTo>
                <a:cubicBezTo>
                  <a:pt x="3250509" y="226570"/>
                  <a:pt x="3255083" y="238425"/>
                  <a:pt x="3264310" y="245807"/>
                </a:cubicBezTo>
                <a:cubicBezTo>
                  <a:pt x="3306173" y="279298"/>
                  <a:pt x="3361340" y="306118"/>
                  <a:pt x="3411794" y="324465"/>
                </a:cubicBezTo>
                <a:cubicBezTo>
                  <a:pt x="3424494" y="329083"/>
                  <a:pt x="3437841" y="331807"/>
                  <a:pt x="3451123" y="334297"/>
                </a:cubicBezTo>
                <a:cubicBezTo>
                  <a:pt x="3490312" y="341645"/>
                  <a:pt x="3529781" y="347406"/>
                  <a:pt x="3569110" y="353961"/>
                </a:cubicBezTo>
                <a:cubicBezTo>
                  <a:pt x="3601884" y="367071"/>
                  <a:pt x="3635861" y="377504"/>
                  <a:pt x="3667433" y="393290"/>
                </a:cubicBezTo>
                <a:cubicBezTo>
                  <a:pt x="3687097" y="403122"/>
                  <a:pt x="3705243" y="416903"/>
                  <a:pt x="3726426" y="422787"/>
                </a:cubicBezTo>
                <a:cubicBezTo>
                  <a:pt x="3764843" y="433459"/>
                  <a:pt x="3844413" y="442452"/>
                  <a:pt x="3844413" y="442452"/>
                </a:cubicBezTo>
                <a:cubicBezTo>
                  <a:pt x="3890297" y="435897"/>
                  <a:pt x="3936676" y="432178"/>
                  <a:pt x="3982065" y="422787"/>
                </a:cubicBezTo>
                <a:cubicBezTo>
                  <a:pt x="4031889" y="412479"/>
                  <a:pt x="4078820" y="387360"/>
                  <a:pt x="4129549" y="383458"/>
                </a:cubicBezTo>
                <a:lnTo>
                  <a:pt x="4257368" y="373626"/>
                </a:lnTo>
                <a:cubicBezTo>
                  <a:pt x="4267200" y="370349"/>
                  <a:pt x="4276501" y="363794"/>
                  <a:pt x="4286865" y="363794"/>
                </a:cubicBezTo>
                <a:cubicBezTo>
                  <a:pt x="4339406" y="363794"/>
                  <a:pt x="4444181" y="373626"/>
                  <a:pt x="4444181" y="373626"/>
                </a:cubicBezTo>
              </a:path>
            </a:pathLst>
          </a:cu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099" name="Google Shape;1099;p76"/>
          <p:cNvCxnSpPr/>
          <p:nvPr/>
        </p:nvCxnSpPr>
        <p:spPr>
          <a:xfrm rot="10800000" flipH="1">
            <a:off x="5289550" y="3897312"/>
            <a:ext cx="42862" cy="606425"/>
          </a:xfrm>
          <a:prstGeom prst="straightConnector1">
            <a:avLst/>
          </a:prstGeom>
          <a:noFill/>
          <a:ln w="25400" cap="flat" cmpd="sng">
            <a:solidFill>
              <a:srgbClr val="002060"/>
            </a:solidFill>
            <a:prstDash val="solid"/>
            <a:miter lim="800000"/>
            <a:headEnd type="stealth" w="lg" len="lg"/>
            <a:tailEnd type="none" w="med" len="med"/>
          </a:ln>
          <a:effectLst>
            <a:outerShdw blurRad="63500" dist="20000" dir="5400000">
              <a:srgbClr val="000000">
                <a:alpha val="37647"/>
              </a:srgbClr>
            </a:outerShdw>
          </a:effectLst>
        </p:spPr>
      </p:cxnSp>
      <p:sp>
        <p:nvSpPr>
          <p:cNvPr id="1100" name="Google Shape;1100;p76"/>
          <p:cNvSpPr txBox="1"/>
          <p:nvPr/>
        </p:nvSpPr>
        <p:spPr>
          <a:xfrm>
            <a:off x="5272087" y="2081212"/>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Geoid Height above ellipsoid</a:t>
            </a:r>
            <a:endParaRPr/>
          </a:p>
        </p:txBody>
      </p:sp>
      <p:sp>
        <p:nvSpPr>
          <p:cNvPr id="1101" name="Google Shape;1101;p76"/>
          <p:cNvSpPr txBox="1"/>
          <p:nvPr/>
        </p:nvSpPr>
        <p:spPr>
          <a:xfrm rot="-720000">
            <a:off x="5997575" y="4926012"/>
            <a:ext cx="3333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Positive is UP, negative is down</a:t>
            </a:r>
            <a:endParaRPr/>
          </a:p>
        </p:txBody>
      </p:sp>
      <p:sp>
        <p:nvSpPr>
          <p:cNvPr id="1102" name="Google Shape;1102;p76"/>
          <p:cNvSpPr txBox="1"/>
          <p:nvPr/>
        </p:nvSpPr>
        <p:spPr>
          <a:xfrm>
            <a:off x="5051425" y="4035425"/>
            <a:ext cx="4762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N</a:t>
            </a:r>
            <a:endParaRP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108" name="Google Shape;1108;p77"/>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109" name="Google Shape;1109;p7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110" name="Google Shape;1110;p7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54</a:t>
            </a:fld>
            <a:endParaRPr/>
          </a:p>
        </p:txBody>
      </p:sp>
      <p:sp>
        <p:nvSpPr>
          <p:cNvPr id="1111" name="Google Shape;1111;p77"/>
          <p:cNvSpPr/>
          <p:nvPr/>
        </p:nvSpPr>
        <p:spPr>
          <a:xfrm>
            <a:off x="1700212" y="3725862"/>
            <a:ext cx="5673725" cy="415925"/>
          </a:xfrm>
          <a:custGeom>
            <a:avLst/>
            <a:gdLst/>
            <a:ahLst/>
            <a:cxnLst/>
            <a:rect l="l" t="t" r="r" b="b"/>
            <a:pathLst>
              <a:path w="6331975" h="430409" extrusionOk="0">
                <a:moveTo>
                  <a:pt x="0" y="115776"/>
                </a:moveTo>
                <a:cubicBezTo>
                  <a:pt x="652206" y="40395"/>
                  <a:pt x="1304413" y="-34985"/>
                  <a:pt x="2359742" y="17454"/>
                </a:cubicBezTo>
                <a:cubicBezTo>
                  <a:pt x="3415071" y="69893"/>
                  <a:pt x="5484762" y="304228"/>
                  <a:pt x="6331975" y="430409"/>
                </a:cubicBezTo>
              </a:path>
            </a:pathLst>
          </a:custGeom>
          <a:noFill/>
          <a:ln w="19050" cap="flat" cmpd="sng">
            <a:solidFill>
              <a:srgbClr val="0070C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12" name="Google Shape;1112;p77"/>
          <p:cNvSpPr txBox="1"/>
          <p:nvPr/>
        </p:nvSpPr>
        <p:spPr>
          <a:xfrm>
            <a:off x="3989387" y="4357687"/>
            <a:ext cx="701675" cy="384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geoid</a:t>
            </a:r>
            <a:endParaRPr/>
          </a:p>
        </p:txBody>
      </p:sp>
      <p:sp>
        <p:nvSpPr>
          <p:cNvPr id="1113" name="Google Shape;1113;p77"/>
          <p:cNvSpPr txBox="1"/>
          <p:nvPr/>
        </p:nvSpPr>
        <p:spPr>
          <a:xfrm>
            <a:off x="1365250" y="3816350"/>
            <a:ext cx="1255712"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ellipsoid</a:t>
            </a:r>
            <a:endParaRPr/>
          </a:p>
        </p:txBody>
      </p:sp>
      <p:sp>
        <p:nvSpPr>
          <p:cNvPr id="1114" name="Google Shape;1114;p77"/>
          <p:cNvSpPr/>
          <p:nvPr/>
        </p:nvSpPr>
        <p:spPr>
          <a:xfrm>
            <a:off x="1524000" y="4491037"/>
            <a:ext cx="5673725" cy="312737"/>
          </a:xfrm>
          <a:custGeom>
            <a:avLst/>
            <a:gdLst/>
            <a:ahLst/>
            <a:cxnLst/>
            <a:rect l="l" t="t" r="r" b="b"/>
            <a:pathLst>
              <a:path w="4444181" h="491613" extrusionOk="0">
                <a:moveTo>
                  <a:pt x="0" y="422787"/>
                </a:moveTo>
                <a:cubicBezTo>
                  <a:pt x="16387" y="419510"/>
                  <a:pt x="33891" y="419742"/>
                  <a:pt x="49162" y="412955"/>
                </a:cubicBezTo>
                <a:cubicBezTo>
                  <a:pt x="81753" y="398470"/>
                  <a:pt x="86532" y="376609"/>
                  <a:pt x="117988" y="363794"/>
                </a:cubicBezTo>
                <a:cubicBezTo>
                  <a:pt x="195786" y="332098"/>
                  <a:pt x="274266" y="301868"/>
                  <a:pt x="353962" y="275303"/>
                </a:cubicBezTo>
                <a:cubicBezTo>
                  <a:pt x="363794" y="272026"/>
                  <a:pt x="373987" y="269680"/>
                  <a:pt x="383458" y="265471"/>
                </a:cubicBezTo>
                <a:cubicBezTo>
                  <a:pt x="403549" y="256542"/>
                  <a:pt x="423903" y="247778"/>
                  <a:pt x="442452" y="235974"/>
                </a:cubicBezTo>
                <a:cubicBezTo>
                  <a:pt x="530382" y="180018"/>
                  <a:pt x="456121" y="216549"/>
                  <a:pt x="530942" y="147484"/>
                </a:cubicBezTo>
                <a:cubicBezTo>
                  <a:pt x="558401" y="122138"/>
                  <a:pt x="589814" y="101442"/>
                  <a:pt x="619433" y="78658"/>
                </a:cubicBezTo>
                <a:cubicBezTo>
                  <a:pt x="632422" y="68667"/>
                  <a:pt x="643635" y="55464"/>
                  <a:pt x="658762" y="49161"/>
                </a:cubicBezTo>
                <a:lnTo>
                  <a:pt x="776749" y="0"/>
                </a:lnTo>
                <a:cubicBezTo>
                  <a:pt x="819355" y="3277"/>
                  <a:pt x="863572" y="-2226"/>
                  <a:pt x="904568" y="9832"/>
                </a:cubicBezTo>
                <a:cubicBezTo>
                  <a:pt x="922355" y="15063"/>
                  <a:pt x="929944" y="36952"/>
                  <a:pt x="943897" y="49161"/>
                </a:cubicBezTo>
                <a:cubicBezTo>
                  <a:pt x="956230" y="59952"/>
                  <a:pt x="971146" y="67585"/>
                  <a:pt x="983226" y="78658"/>
                </a:cubicBezTo>
                <a:cubicBezTo>
                  <a:pt x="1023950" y="115988"/>
                  <a:pt x="1062797" y="165941"/>
                  <a:pt x="1111046" y="196645"/>
                </a:cubicBezTo>
                <a:cubicBezTo>
                  <a:pt x="1129594" y="208448"/>
                  <a:pt x="1150375" y="216310"/>
                  <a:pt x="1170039" y="226142"/>
                </a:cubicBezTo>
                <a:cubicBezTo>
                  <a:pt x="1196122" y="220926"/>
                  <a:pt x="1223961" y="217471"/>
                  <a:pt x="1248697" y="206478"/>
                </a:cubicBezTo>
                <a:cubicBezTo>
                  <a:pt x="1268788" y="197549"/>
                  <a:pt x="1287171" y="184873"/>
                  <a:pt x="1307691" y="176981"/>
                </a:cubicBezTo>
                <a:cubicBezTo>
                  <a:pt x="1361530" y="156274"/>
                  <a:pt x="1389096" y="155519"/>
                  <a:pt x="1445342" y="147484"/>
                </a:cubicBezTo>
                <a:cubicBezTo>
                  <a:pt x="1487949" y="154039"/>
                  <a:pt x="1530792" y="159205"/>
                  <a:pt x="1573162" y="167149"/>
                </a:cubicBezTo>
                <a:cubicBezTo>
                  <a:pt x="1583348" y="169059"/>
                  <a:pt x="1594035" y="171232"/>
                  <a:pt x="1602658" y="176981"/>
                </a:cubicBezTo>
                <a:cubicBezTo>
                  <a:pt x="1614228" y="184694"/>
                  <a:pt x="1623677" y="195457"/>
                  <a:pt x="1632155" y="206478"/>
                </a:cubicBezTo>
                <a:cubicBezTo>
                  <a:pt x="1656547" y="238188"/>
                  <a:pt x="1678444" y="271746"/>
                  <a:pt x="1700981" y="304800"/>
                </a:cubicBezTo>
                <a:cubicBezTo>
                  <a:pt x="1727609" y="343854"/>
                  <a:pt x="1740310" y="396567"/>
                  <a:pt x="1779639" y="422787"/>
                </a:cubicBezTo>
                <a:cubicBezTo>
                  <a:pt x="1831882" y="457616"/>
                  <a:pt x="1787089" y="433582"/>
                  <a:pt x="1868129" y="452284"/>
                </a:cubicBezTo>
                <a:cubicBezTo>
                  <a:pt x="2050528" y="494377"/>
                  <a:pt x="1773052" y="452667"/>
                  <a:pt x="2104104" y="491613"/>
                </a:cubicBezTo>
                <a:cubicBezTo>
                  <a:pt x="2282043" y="402643"/>
                  <a:pt x="2102235" y="499415"/>
                  <a:pt x="2231923" y="412955"/>
                </a:cubicBezTo>
                <a:cubicBezTo>
                  <a:pt x="2244118" y="404825"/>
                  <a:pt x="2258526" y="400562"/>
                  <a:pt x="2271252" y="393290"/>
                </a:cubicBezTo>
                <a:cubicBezTo>
                  <a:pt x="2302378" y="375504"/>
                  <a:pt x="2319638" y="357001"/>
                  <a:pt x="2349910" y="334297"/>
                </a:cubicBezTo>
                <a:cubicBezTo>
                  <a:pt x="2372465" y="317381"/>
                  <a:pt x="2397214" y="303347"/>
                  <a:pt x="2418736" y="285136"/>
                </a:cubicBezTo>
                <a:cubicBezTo>
                  <a:pt x="2439966" y="267172"/>
                  <a:pt x="2454336" y="241180"/>
                  <a:pt x="2477729" y="226142"/>
                </a:cubicBezTo>
                <a:cubicBezTo>
                  <a:pt x="2523613" y="196645"/>
                  <a:pt x="2569995" y="167910"/>
                  <a:pt x="2615381" y="137652"/>
                </a:cubicBezTo>
                <a:cubicBezTo>
                  <a:pt x="2625213" y="131097"/>
                  <a:pt x="2633516" y="121233"/>
                  <a:pt x="2644878" y="117987"/>
                </a:cubicBezTo>
                <a:cubicBezTo>
                  <a:pt x="2725898" y="94838"/>
                  <a:pt x="2810747" y="85642"/>
                  <a:pt x="2890684" y="58994"/>
                </a:cubicBezTo>
                <a:cubicBezTo>
                  <a:pt x="2962483" y="35059"/>
                  <a:pt x="2877765" y="62969"/>
                  <a:pt x="3018504" y="19665"/>
                </a:cubicBezTo>
                <a:cubicBezTo>
                  <a:pt x="3028410" y="16617"/>
                  <a:pt x="3038168" y="13110"/>
                  <a:pt x="3048000" y="9832"/>
                </a:cubicBezTo>
                <a:cubicBezTo>
                  <a:pt x="3108534" y="46152"/>
                  <a:pt x="3096648" y="35595"/>
                  <a:pt x="3156155" y="88490"/>
                </a:cubicBezTo>
                <a:cubicBezTo>
                  <a:pt x="3166548" y="97728"/>
                  <a:pt x="3177115" y="107011"/>
                  <a:pt x="3185652" y="117987"/>
                </a:cubicBezTo>
                <a:cubicBezTo>
                  <a:pt x="3237451" y="184586"/>
                  <a:pt x="3211720" y="158689"/>
                  <a:pt x="3244646" y="216310"/>
                </a:cubicBezTo>
                <a:cubicBezTo>
                  <a:pt x="3250509" y="226570"/>
                  <a:pt x="3255083" y="238425"/>
                  <a:pt x="3264310" y="245807"/>
                </a:cubicBezTo>
                <a:cubicBezTo>
                  <a:pt x="3306173" y="279298"/>
                  <a:pt x="3361340" y="306118"/>
                  <a:pt x="3411794" y="324465"/>
                </a:cubicBezTo>
                <a:cubicBezTo>
                  <a:pt x="3424494" y="329083"/>
                  <a:pt x="3437841" y="331807"/>
                  <a:pt x="3451123" y="334297"/>
                </a:cubicBezTo>
                <a:cubicBezTo>
                  <a:pt x="3490312" y="341645"/>
                  <a:pt x="3529781" y="347406"/>
                  <a:pt x="3569110" y="353961"/>
                </a:cubicBezTo>
                <a:cubicBezTo>
                  <a:pt x="3601884" y="367071"/>
                  <a:pt x="3635861" y="377504"/>
                  <a:pt x="3667433" y="393290"/>
                </a:cubicBezTo>
                <a:cubicBezTo>
                  <a:pt x="3687097" y="403122"/>
                  <a:pt x="3705243" y="416903"/>
                  <a:pt x="3726426" y="422787"/>
                </a:cubicBezTo>
                <a:cubicBezTo>
                  <a:pt x="3764843" y="433459"/>
                  <a:pt x="3844413" y="442452"/>
                  <a:pt x="3844413" y="442452"/>
                </a:cubicBezTo>
                <a:cubicBezTo>
                  <a:pt x="3890297" y="435897"/>
                  <a:pt x="3936676" y="432178"/>
                  <a:pt x="3982065" y="422787"/>
                </a:cubicBezTo>
                <a:cubicBezTo>
                  <a:pt x="4031889" y="412479"/>
                  <a:pt x="4078820" y="387360"/>
                  <a:pt x="4129549" y="383458"/>
                </a:cubicBezTo>
                <a:lnTo>
                  <a:pt x="4257368" y="373626"/>
                </a:lnTo>
                <a:cubicBezTo>
                  <a:pt x="4267200" y="370349"/>
                  <a:pt x="4276501" y="363794"/>
                  <a:pt x="4286865" y="363794"/>
                </a:cubicBezTo>
                <a:cubicBezTo>
                  <a:pt x="4339406" y="363794"/>
                  <a:pt x="4444181" y="373626"/>
                  <a:pt x="4444181" y="373626"/>
                </a:cubicBezTo>
              </a:path>
            </a:pathLst>
          </a:cu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15" name="Google Shape;1115;p77"/>
          <p:cNvSpPr/>
          <p:nvPr/>
        </p:nvSpPr>
        <p:spPr>
          <a:xfrm>
            <a:off x="1663700" y="2159000"/>
            <a:ext cx="5753100" cy="1244600"/>
          </a:xfrm>
          <a:custGeom>
            <a:avLst/>
            <a:gdLst/>
            <a:ahLst/>
            <a:cxnLst/>
            <a:rect l="l" t="t" r="r" b="b"/>
            <a:pathLst>
              <a:path w="5753109" h="1244738" extrusionOk="0">
                <a:moveTo>
                  <a:pt x="0" y="812938"/>
                </a:moveTo>
                <a:cubicBezTo>
                  <a:pt x="21167" y="817171"/>
                  <a:pt x="41914" y="825638"/>
                  <a:pt x="63500" y="825638"/>
                </a:cubicBezTo>
                <a:cubicBezTo>
                  <a:pt x="97630" y="825638"/>
                  <a:pt x="132721" y="823731"/>
                  <a:pt x="165100" y="812938"/>
                </a:cubicBezTo>
                <a:cubicBezTo>
                  <a:pt x="185180" y="806245"/>
                  <a:pt x="201838" y="790658"/>
                  <a:pt x="215900" y="774838"/>
                </a:cubicBezTo>
                <a:cubicBezTo>
                  <a:pt x="219369" y="770935"/>
                  <a:pt x="289343" y="660719"/>
                  <a:pt x="304800" y="647838"/>
                </a:cubicBezTo>
                <a:cubicBezTo>
                  <a:pt x="315084" y="639268"/>
                  <a:pt x="329568" y="636350"/>
                  <a:pt x="342900" y="635138"/>
                </a:cubicBezTo>
                <a:cubicBezTo>
                  <a:pt x="423114" y="627846"/>
                  <a:pt x="503767" y="626671"/>
                  <a:pt x="584200" y="622438"/>
                </a:cubicBezTo>
                <a:cubicBezTo>
                  <a:pt x="596900" y="618205"/>
                  <a:pt x="610821" y="602850"/>
                  <a:pt x="622300" y="609738"/>
                </a:cubicBezTo>
                <a:cubicBezTo>
                  <a:pt x="816434" y="726218"/>
                  <a:pt x="640464" y="658741"/>
                  <a:pt x="749300" y="749438"/>
                </a:cubicBezTo>
                <a:cubicBezTo>
                  <a:pt x="759584" y="758008"/>
                  <a:pt x="775426" y="756151"/>
                  <a:pt x="787400" y="762138"/>
                </a:cubicBezTo>
                <a:cubicBezTo>
                  <a:pt x="801052" y="768964"/>
                  <a:pt x="811848" y="780712"/>
                  <a:pt x="825500" y="787538"/>
                </a:cubicBezTo>
                <a:cubicBezTo>
                  <a:pt x="837474" y="793525"/>
                  <a:pt x="851295" y="794965"/>
                  <a:pt x="863600" y="800238"/>
                </a:cubicBezTo>
                <a:cubicBezTo>
                  <a:pt x="881001" y="807696"/>
                  <a:pt x="896822" y="818607"/>
                  <a:pt x="914400" y="825638"/>
                </a:cubicBezTo>
                <a:cubicBezTo>
                  <a:pt x="939259" y="835582"/>
                  <a:pt x="990600" y="851038"/>
                  <a:pt x="990600" y="851038"/>
                </a:cubicBezTo>
                <a:cubicBezTo>
                  <a:pt x="1045633" y="846805"/>
                  <a:pt x="1100930" y="845184"/>
                  <a:pt x="1155700" y="838338"/>
                </a:cubicBezTo>
                <a:cubicBezTo>
                  <a:pt x="1168984" y="836678"/>
                  <a:pt x="1182661" y="833064"/>
                  <a:pt x="1193800" y="825638"/>
                </a:cubicBezTo>
                <a:cubicBezTo>
                  <a:pt x="1208744" y="815675"/>
                  <a:pt x="1217723" y="798565"/>
                  <a:pt x="1231900" y="787538"/>
                </a:cubicBezTo>
                <a:cubicBezTo>
                  <a:pt x="1310859" y="726125"/>
                  <a:pt x="1308232" y="752448"/>
                  <a:pt x="1371600" y="673238"/>
                </a:cubicBezTo>
                <a:cubicBezTo>
                  <a:pt x="1421418" y="610965"/>
                  <a:pt x="1394093" y="589540"/>
                  <a:pt x="1485900" y="558938"/>
                </a:cubicBezTo>
                <a:cubicBezTo>
                  <a:pt x="1511300" y="550471"/>
                  <a:pt x="1535785" y="538472"/>
                  <a:pt x="1562100" y="533538"/>
                </a:cubicBezTo>
                <a:lnTo>
                  <a:pt x="1765300" y="495438"/>
                </a:lnTo>
                <a:cubicBezTo>
                  <a:pt x="1862319" y="252891"/>
                  <a:pt x="1769231" y="490211"/>
                  <a:pt x="1879600" y="190638"/>
                </a:cubicBezTo>
                <a:cubicBezTo>
                  <a:pt x="1882000" y="184125"/>
                  <a:pt x="1911549" y="98463"/>
                  <a:pt x="1930400" y="89038"/>
                </a:cubicBezTo>
                <a:cubicBezTo>
                  <a:pt x="1961624" y="73426"/>
                  <a:pt x="1998882" y="74677"/>
                  <a:pt x="2032000" y="63638"/>
                </a:cubicBezTo>
                <a:lnTo>
                  <a:pt x="2070100" y="50938"/>
                </a:lnTo>
                <a:cubicBezTo>
                  <a:pt x="2082800" y="34005"/>
                  <a:pt x="2087444" y="4289"/>
                  <a:pt x="2108200" y="138"/>
                </a:cubicBezTo>
                <a:cubicBezTo>
                  <a:pt x="2129184" y="-4059"/>
                  <a:pt x="2146019" y="88406"/>
                  <a:pt x="2146300" y="89038"/>
                </a:cubicBezTo>
                <a:cubicBezTo>
                  <a:pt x="2156325" y="111595"/>
                  <a:pt x="2174186" y="130066"/>
                  <a:pt x="2184400" y="152538"/>
                </a:cubicBezTo>
                <a:cubicBezTo>
                  <a:pt x="2195479" y="176912"/>
                  <a:pt x="2200650" y="203576"/>
                  <a:pt x="2209800" y="228738"/>
                </a:cubicBezTo>
                <a:cubicBezTo>
                  <a:pt x="2217591" y="250163"/>
                  <a:pt x="2225647" y="271539"/>
                  <a:pt x="2235200" y="292238"/>
                </a:cubicBezTo>
                <a:cubicBezTo>
                  <a:pt x="2251067" y="326617"/>
                  <a:pt x="2250079" y="381864"/>
                  <a:pt x="2286000" y="393838"/>
                </a:cubicBezTo>
                <a:lnTo>
                  <a:pt x="2324100" y="406538"/>
                </a:lnTo>
                <a:cubicBezTo>
                  <a:pt x="2358704" y="475745"/>
                  <a:pt x="2363177" y="495194"/>
                  <a:pt x="2400300" y="546238"/>
                </a:cubicBezTo>
                <a:cubicBezTo>
                  <a:pt x="2425199" y="580474"/>
                  <a:pt x="2446566" y="617904"/>
                  <a:pt x="2476500" y="647838"/>
                </a:cubicBezTo>
                <a:cubicBezTo>
                  <a:pt x="2499386" y="670724"/>
                  <a:pt x="2521758" y="698077"/>
                  <a:pt x="2552700" y="711338"/>
                </a:cubicBezTo>
                <a:cubicBezTo>
                  <a:pt x="2591196" y="727836"/>
                  <a:pt x="2694854" y="734188"/>
                  <a:pt x="2717800" y="736738"/>
                </a:cubicBezTo>
                <a:cubicBezTo>
                  <a:pt x="2730500" y="745205"/>
                  <a:pt x="2747028" y="749718"/>
                  <a:pt x="2755900" y="762138"/>
                </a:cubicBezTo>
                <a:cubicBezTo>
                  <a:pt x="2769151" y="780689"/>
                  <a:pt x="2773713" y="804140"/>
                  <a:pt x="2781300" y="825638"/>
                </a:cubicBezTo>
                <a:cubicBezTo>
                  <a:pt x="2799122" y="876133"/>
                  <a:pt x="2808153" y="930143"/>
                  <a:pt x="2832100" y="978038"/>
                </a:cubicBezTo>
                <a:cubicBezTo>
                  <a:pt x="2855210" y="1024257"/>
                  <a:pt x="2921000" y="1105038"/>
                  <a:pt x="2921000" y="1105038"/>
                </a:cubicBezTo>
                <a:cubicBezTo>
                  <a:pt x="2963333" y="1096571"/>
                  <a:pt x="3015510" y="1108067"/>
                  <a:pt x="3048000" y="1079638"/>
                </a:cubicBezTo>
                <a:cubicBezTo>
                  <a:pt x="3163628" y="978463"/>
                  <a:pt x="3098357" y="966223"/>
                  <a:pt x="3136900" y="889138"/>
                </a:cubicBezTo>
                <a:cubicBezTo>
                  <a:pt x="3152164" y="858611"/>
                  <a:pt x="3167626" y="827840"/>
                  <a:pt x="3187700" y="800238"/>
                </a:cubicBezTo>
                <a:cubicBezTo>
                  <a:pt x="3209760" y="769906"/>
                  <a:pt x="3243772" y="742797"/>
                  <a:pt x="3276600" y="724038"/>
                </a:cubicBezTo>
                <a:cubicBezTo>
                  <a:pt x="3293038" y="714645"/>
                  <a:pt x="3310962" y="708031"/>
                  <a:pt x="3327400" y="698638"/>
                </a:cubicBezTo>
                <a:cubicBezTo>
                  <a:pt x="3357967" y="681171"/>
                  <a:pt x="3407013" y="641982"/>
                  <a:pt x="3429000" y="622438"/>
                </a:cubicBezTo>
                <a:cubicBezTo>
                  <a:pt x="3446898" y="606528"/>
                  <a:pt x="3461618" y="587223"/>
                  <a:pt x="3479800" y="571638"/>
                </a:cubicBezTo>
                <a:cubicBezTo>
                  <a:pt x="3585536" y="481008"/>
                  <a:pt x="3419256" y="657582"/>
                  <a:pt x="3594100" y="482738"/>
                </a:cubicBezTo>
                <a:cubicBezTo>
                  <a:pt x="3617479" y="459359"/>
                  <a:pt x="3635258" y="430911"/>
                  <a:pt x="3657600" y="406538"/>
                </a:cubicBezTo>
                <a:cubicBezTo>
                  <a:pt x="3681873" y="380059"/>
                  <a:pt x="3733800" y="330338"/>
                  <a:pt x="3733800" y="330338"/>
                </a:cubicBezTo>
                <a:lnTo>
                  <a:pt x="3886200" y="482738"/>
                </a:lnTo>
                <a:cubicBezTo>
                  <a:pt x="3898900" y="495438"/>
                  <a:pt x="3909356" y="510875"/>
                  <a:pt x="3924300" y="520838"/>
                </a:cubicBezTo>
                <a:cubicBezTo>
                  <a:pt x="3949700" y="537771"/>
                  <a:pt x="3981430" y="547800"/>
                  <a:pt x="4000500" y="571638"/>
                </a:cubicBezTo>
                <a:cubicBezTo>
                  <a:pt x="4017433" y="592805"/>
                  <a:pt x="4032983" y="615156"/>
                  <a:pt x="4051300" y="635138"/>
                </a:cubicBezTo>
                <a:cubicBezTo>
                  <a:pt x="4079618" y="666031"/>
                  <a:pt x="4115055" y="690512"/>
                  <a:pt x="4140200" y="724038"/>
                </a:cubicBezTo>
                <a:cubicBezTo>
                  <a:pt x="4347620" y="1000598"/>
                  <a:pt x="4106379" y="688922"/>
                  <a:pt x="4279900" y="889138"/>
                </a:cubicBezTo>
                <a:cubicBezTo>
                  <a:pt x="4315406" y="930106"/>
                  <a:pt x="4351428" y="971030"/>
                  <a:pt x="4381500" y="1016138"/>
                </a:cubicBezTo>
                <a:cubicBezTo>
                  <a:pt x="4389967" y="1028838"/>
                  <a:pt x="4396107" y="1043445"/>
                  <a:pt x="4406900" y="1054238"/>
                </a:cubicBezTo>
                <a:cubicBezTo>
                  <a:pt x="4417693" y="1065031"/>
                  <a:pt x="4434207" y="1068845"/>
                  <a:pt x="4445000" y="1079638"/>
                </a:cubicBezTo>
                <a:cubicBezTo>
                  <a:pt x="4459967" y="1094605"/>
                  <a:pt x="4469325" y="1114367"/>
                  <a:pt x="4483100" y="1130438"/>
                </a:cubicBezTo>
                <a:cubicBezTo>
                  <a:pt x="4494789" y="1144075"/>
                  <a:pt x="4509702" y="1154740"/>
                  <a:pt x="4521200" y="1168538"/>
                </a:cubicBezTo>
                <a:cubicBezTo>
                  <a:pt x="4530971" y="1180264"/>
                  <a:pt x="4531633" y="1203645"/>
                  <a:pt x="4546600" y="1206638"/>
                </a:cubicBezTo>
                <a:cubicBezTo>
                  <a:pt x="4621435" y="1221605"/>
                  <a:pt x="4699000" y="1215105"/>
                  <a:pt x="4775200" y="1219338"/>
                </a:cubicBezTo>
                <a:cubicBezTo>
                  <a:pt x="4817533" y="1206638"/>
                  <a:pt x="4862149" y="1199928"/>
                  <a:pt x="4902200" y="1181238"/>
                </a:cubicBezTo>
                <a:cubicBezTo>
                  <a:pt x="4926764" y="1169775"/>
                  <a:pt x="4939984" y="1139010"/>
                  <a:pt x="4965700" y="1130438"/>
                </a:cubicBezTo>
                <a:cubicBezTo>
                  <a:pt x="4986450" y="1123521"/>
                  <a:pt x="5053404" y="1161590"/>
                  <a:pt x="5067300" y="1168538"/>
                </a:cubicBezTo>
                <a:cubicBezTo>
                  <a:pt x="5075767" y="1181238"/>
                  <a:pt x="5081907" y="1195845"/>
                  <a:pt x="5092700" y="1206638"/>
                </a:cubicBezTo>
                <a:cubicBezTo>
                  <a:pt x="5117319" y="1231257"/>
                  <a:pt x="5137912" y="1234409"/>
                  <a:pt x="5168900" y="1244738"/>
                </a:cubicBezTo>
                <a:cubicBezTo>
                  <a:pt x="5181600" y="1236271"/>
                  <a:pt x="5196207" y="1230131"/>
                  <a:pt x="5207000" y="1219338"/>
                </a:cubicBezTo>
                <a:cubicBezTo>
                  <a:pt x="5217793" y="1208545"/>
                  <a:pt x="5223528" y="1193658"/>
                  <a:pt x="5232400" y="1181238"/>
                </a:cubicBezTo>
                <a:cubicBezTo>
                  <a:pt x="5244703" y="1164014"/>
                  <a:pt x="5257800" y="1147371"/>
                  <a:pt x="5270500" y="1130438"/>
                </a:cubicBezTo>
                <a:cubicBezTo>
                  <a:pt x="5274733" y="1117738"/>
                  <a:pt x="5274630" y="1102622"/>
                  <a:pt x="5283200" y="1092338"/>
                </a:cubicBezTo>
                <a:cubicBezTo>
                  <a:pt x="5312772" y="1056852"/>
                  <a:pt x="5334119" y="1054198"/>
                  <a:pt x="5372100" y="1041538"/>
                </a:cubicBezTo>
                <a:cubicBezTo>
                  <a:pt x="5401733" y="1045771"/>
                  <a:pt x="5431066" y="1054238"/>
                  <a:pt x="5461000" y="1054238"/>
                </a:cubicBezTo>
                <a:cubicBezTo>
                  <a:pt x="5683515" y="1054238"/>
                  <a:pt x="5456985" y="1023935"/>
                  <a:pt x="5638800" y="1054238"/>
                </a:cubicBezTo>
                <a:cubicBezTo>
                  <a:pt x="5756442" y="1145737"/>
                  <a:pt x="5753100" y="1094871"/>
                  <a:pt x="5753100" y="1155838"/>
                </a:cubicBezTo>
              </a:path>
            </a:pathLst>
          </a:cu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16" name="Google Shape;1116;p77"/>
          <p:cNvSpPr txBox="1"/>
          <p:nvPr/>
        </p:nvSpPr>
        <p:spPr>
          <a:xfrm>
            <a:off x="1524000" y="2305050"/>
            <a:ext cx="10668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terrain</a:t>
            </a:r>
            <a:endParaRPr/>
          </a:p>
        </p:txBody>
      </p:sp>
      <p:sp>
        <p:nvSpPr>
          <p:cNvPr id="1117" name="Google Shape;1117;p77"/>
          <p:cNvSpPr/>
          <p:nvPr/>
        </p:nvSpPr>
        <p:spPr>
          <a:xfrm>
            <a:off x="1541462" y="4579937"/>
            <a:ext cx="5638800" cy="323850"/>
          </a:xfrm>
          <a:custGeom>
            <a:avLst/>
            <a:gdLst/>
            <a:ahLst/>
            <a:cxnLst/>
            <a:rect l="l" t="t" r="r" b="b"/>
            <a:pathLst>
              <a:path w="5638800" h="322524" extrusionOk="0">
                <a:moveTo>
                  <a:pt x="0" y="190500"/>
                </a:moveTo>
                <a:cubicBezTo>
                  <a:pt x="50800" y="186267"/>
                  <a:pt x="102946" y="190164"/>
                  <a:pt x="152400" y="177800"/>
                </a:cubicBezTo>
                <a:cubicBezTo>
                  <a:pt x="172935" y="172666"/>
                  <a:pt x="184822" y="150202"/>
                  <a:pt x="203200" y="139700"/>
                </a:cubicBezTo>
                <a:cubicBezTo>
                  <a:pt x="214823" y="133058"/>
                  <a:pt x="229326" y="132987"/>
                  <a:pt x="241300" y="127000"/>
                </a:cubicBezTo>
                <a:cubicBezTo>
                  <a:pt x="275072" y="110114"/>
                  <a:pt x="278484" y="92447"/>
                  <a:pt x="317500" y="88900"/>
                </a:cubicBezTo>
                <a:cubicBezTo>
                  <a:pt x="397714" y="81608"/>
                  <a:pt x="478367" y="80433"/>
                  <a:pt x="558800" y="76200"/>
                </a:cubicBezTo>
                <a:cubicBezTo>
                  <a:pt x="714006" y="45159"/>
                  <a:pt x="514376" y="82213"/>
                  <a:pt x="812800" y="50800"/>
                </a:cubicBezTo>
                <a:cubicBezTo>
                  <a:pt x="840852" y="47847"/>
                  <a:pt x="921778" y="18707"/>
                  <a:pt x="939800" y="12700"/>
                </a:cubicBezTo>
                <a:lnTo>
                  <a:pt x="977900" y="0"/>
                </a:lnTo>
                <a:cubicBezTo>
                  <a:pt x="1016000" y="4233"/>
                  <a:pt x="1054023" y="9229"/>
                  <a:pt x="1092200" y="12700"/>
                </a:cubicBezTo>
                <a:cubicBezTo>
                  <a:pt x="1147169" y="17697"/>
                  <a:pt x="1202944" y="15808"/>
                  <a:pt x="1257300" y="25400"/>
                </a:cubicBezTo>
                <a:cubicBezTo>
                  <a:pt x="1275944" y="28690"/>
                  <a:pt x="1290139" y="44813"/>
                  <a:pt x="1308100" y="50800"/>
                </a:cubicBezTo>
                <a:cubicBezTo>
                  <a:pt x="1328578" y="57626"/>
                  <a:pt x="1350659" y="58265"/>
                  <a:pt x="1371600" y="63500"/>
                </a:cubicBezTo>
                <a:cubicBezTo>
                  <a:pt x="1413775" y="74044"/>
                  <a:pt x="1412989" y="82961"/>
                  <a:pt x="1460500" y="88900"/>
                </a:cubicBezTo>
                <a:cubicBezTo>
                  <a:pt x="1543891" y="99324"/>
                  <a:pt x="1631294" y="98699"/>
                  <a:pt x="1714500" y="114300"/>
                </a:cubicBezTo>
                <a:cubicBezTo>
                  <a:pt x="1748811" y="120733"/>
                  <a:pt x="1816100" y="139700"/>
                  <a:pt x="1816100" y="139700"/>
                </a:cubicBezTo>
                <a:cubicBezTo>
                  <a:pt x="1875367" y="135467"/>
                  <a:pt x="1934482" y="127000"/>
                  <a:pt x="1993900" y="127000"/>
                </a:cubicBezTo>
                <a:cubicBezTo>
                  <a:pt x="2009847" y="127000"/>
                  <a:pt x="2064833" y="146411"/>
                  <a:pt x="2082800" y="152400"/>
                </a:cubicBezTo>
                <a:cubicBezTo>
                  <a:pt x="2153197" y="222797"/>
                  <a:pt x="2105080" y="192104"/>
                  <a:pt x="2184400" y="215900"/>
                </a:cubicBezTo>
                <a:cubicBezTo>
                  <a:pt x="2210045" y="223593"/>
                  <a:pt x="2235200" y="232833"/>
                  <a:pt x="2260600" y="241300"/>
                </a:cubicBezTo>
                <a:lnTo>
                  <a:pt x="2298700" y="254000"/>
                </a:lnTo>
                <a:cubicBezTo>
                  <a:pt x="2319325" y="269468"/>
                  <a:pt x="2355278" y="304800"/>
                  <a:pt x="2387600" y="304800"/>
                </a:cubicBezTo>
                <a:cubicBezTo>
                  <a:pt x="2409186" y="304800"/>
                  <a:pt x="2429532" y="292980"/>
                  <a:pt x="2451100" y="292100"/>
                </a:cubicBezTo>
                <a:cubicBezTo>
                  <a:pt x="2637260" y="284502"/>
                  <a:pt x="2823633" y="283633"/>
                  <a:pt x="3009900" y="279400"/>
                </a:cubicBezTo>
                <a:cubicBezTo>
                  <a:pt x="3035300" y="270933"/>
                  <a:pt x="3059419" y="256223"/>
                  <a:pt x="3086100" y="254000"/>
                </a:cubicBezTo>
                <a:cubicBezTo>
                  <a:pt x="3314554" y="234962"/>
                  <a:pt x="3187602" y="244128"/>
                  <a:pt x="3467100" y="228600"/>
                </a:cubicBezTo>
                <a:cubicBezTo>
                  <a:pt x="3479800" y="224367"/>
                  <a:pt x="3493226" y="221887"/>
                  <a:pt x="3505200" y="215900"/>
                </a:cubicBezTo>
                <a:cubicBezTo>
                  <a:pt x="3552409" y="192296"/>
                  <a:pt x="3592839" y="161987"/>
                  <a:pt x="3632200" y="127000"/>
                </a:cubicBezTo>
                <a:cubicBezTo>
                  <a:pt x="3650098" y="111090"/>
                  <a:pt x="3663513" y="90119"/>
                  <a:pt x="3683000" y="76200"/>
                </a:cubicBezTo>
                <a:cubicBezTo>
                  <a:pt x="3705166" y="60367"/>
                  <a:pt x="3806977" y="51232"/>
                  <a:pt x="3810000" y="50800"/>
                </a:cubicBezTo>
                <a:cubicBezTo>
                  <a:pt x="3903430" y="19657"/>
                  <a:pt x="3858726" y="29215"/>
                  <a:pt x="4038600" y="50800"/>
                </a:cubicBezTo>
                <a:cubicBezTo>
                  <a:pt x="4081464" y="55944"/>
                  <a:pt x="4122692" y="71432"/>
                  <a:pt x="4165600" y="76200"/>
                </a:cubicBezTo>
                <a:lnTo>
                  <a:pt x="4279900" y="88900"/>
                </a:lnTo>
                <a:cubicBezTo>
                  <a:pt x="4305300" y="97367"/>
                  <a:pt x="4333823" y="99448"/>
                  <a:pt x="4356100" y="114300"/>
                </a:cubicBezTo>
                <a:cubicBezTo>
                  <a:pt x="4368800" y="122767"/>
                  <a:pt x="4379720" y="134873"/>
                  <a:pt x="4394200" y="139700"/>
                </a:cubicBezTo>
                <a:cubicBezTo>
                  <a:pt x="4416173" y="147024"/>
                  <a:pt x="4561344" y="163768"/>
                  <a:pt x="4572000" y="165100"/>
                </a:cubicBezTo>
                <a:cubicBezTo>
                  <a:pt x="4685533" y="202944"/>
                  <a:pt x="4579450" y="171296"/>
                  <a:pt x="4838700" y="190500"/>
                </a:cubicBezTo>
                <a:cubicBezTo>
                  <a:pt x="4879124" y="193494"/>
                  <a:pt x="5010937" y="210442"/>
                  <a:pt x="5054600" y="215900"/>
                </a:cubicBezTo>
                <a:lnTo>
                  <a:pt x="5130800" y="241300"/>
                </a:lnTo>
                <a:cubicBezTo>
                  <a:pt x="5143500" y="245533"/>
                  <a:pt x="5156926" y="248013"/>
                  <a:pt x="5168900" y="254000"/>
                </a:cubicBezTo>
                <a:cubicBezTo>
                  <a:pt x="5194300" y="266700"/>
                  <a:pt x="5217550" y="285212"/>
                  <a:pt x="5245100" y="292100"/>
                </a:cubicBezTo>
                <a:cubicBezTo>
                  <a:pt x="5286374" y="302419"/>
                  <a:pt x="5329767" y="300567"/>
                  <a:pt x="5372100" y="304800"/>
                </a:cubicBezTo>
                <a:cubicBezTo>
                  <a:pt x="5492718" y="334954"/>
                  <a:pt x="5405446" y="317500"/>
                  <a:pt x="5638800" y="317500"/>
                </a:cubicBezTo>
              </a:path>
            </a:pathLst>
          </a:custGeom>
          <a:noFill/>
          <a:ln w="15875" cap="flat" cmpd="sng">
            <a:solidFill>
              <a:srgbClr val="FFC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18" name="Google Shape;1118;p77"/>
          <p:cNvSpPr txBox="1"/>
          <p:nvPr/>
        </p:nvSpPr>
        <p:spPr>
          <a:xfrm>
            <a:off x="3128962" y="4860925"/>
            <a:ext cx="16700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mean sea level</a:t>
            </a:r>
            <a:endParaRPr/>
          </a:p>
        </p:txBody>
      </p:sp>
      <p:grpSp>
        <p:nvGrpSpPr>
          <p:cNvPr id="1119" name="Google Shape;1119;p77"/>
          <p:cNvGrpSpPr/>
          <p:nvPr/>
        </p:nvGrpSpPr>
        <p:grpSpPr>
          <a:xfrm>
            <a:off x="4879975" y="2497137"/>
            <a:ext cx="296862" cy="342900"/>
            <a:chOff x="0" y="0"/>
            <a:chExt cx="2147483647" cy="2147483647"/>
          </a:xfrm>
        </p:grpSpPr>
        <p:cxnSp>
          <p:nvCxnSpPr>
            <p:cNvPr id="1120" name="Google Shape;1120;p77"/>
            <p:cNvCxnSpPr/>
            <p:nvPr/>
          </p:nvCxnSpPr>
          <p:spPr>
            <a:xfrm>
              <a:off x="0" y="418"/>
              <a:ext cx="2147483647" cy="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121" name="Google Shape;1121;p77"/>
            <p:cNvCxnSpPr/>
            <p:nvPr/>
          </p:nvCxnSpPr>
          <p:spPr>
            <a:xfrm rot="10800000" flipH="1">
              <a:off x="0" y="1341"/>
              <a:ext cx="1102447788"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122" name="Google Shape;1122;p77"/>
            <p:cNvCxnSpPr/>
            <p:nvPr/>
          </p:nvCxnSpPr>
          <p:spPr>
            <a:xfrm>
              <a:off x="1102447041" y="418"/>
              <a:ext cx="849806064"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123" name="Google Shape;1123;p77"/>
            <p:cNvCxnSpPr/>
            <p:nvPr/>
          </p:nvCxnSpPr>
          <p:spPr>
            <a:xfrm rot="10800000">
              <a:off x="1102447041" y="0"/>
              <a:ext cx="0" cy="2147483647"/>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grpSp>
      <p:cxnSp>
        <p:nvCxnSpPr>
          <p:cNvPr id="1124" name="Google Shape;1124;p77"/>
          <p:cNvCxnSpPr/>
          <p:nvPr/>
        </p:nvCxnSpPr>
        <p:spPr>
          <a:xfrm rot="10800000" flipH="1">
            <a:off x="4892675" y="2832100"/>
            <a:ext cx="141287" cy="1771650"/>
          </a:xfrm>
          <a:prstGeom prst="straightConnector1">
            <a:avLst/>
          </a:prstGeom>
          <a:noFill/>
          <a:ln w="25400" cap="flat" cmpd="sng">
            <a:solidFill>
              <a:srgbClr val="FF0000"/>
            </a:solidFill>
            <a:prstDash val="solid"/>
            <a:miter lim="800000"/>
            <a:headEnd type="none" w="med" len="med"/>
            <a:tailEnd type="stealth" w="lg" len="lg"/>
          </a:ln>
          <a:effectLst>
            <a:outerShdw blurRad="63500" dist="20000" dir="5400000">
              <a:srgbClr val="000000">
                <a:alpha val="37647"/>
              </a:srgbClr>
            </a:outerShdw>
          </a:effectLst>
        </p:spPr>
      </p:cxnSp>
      <p:cxnSp>
        <p:nvCxnSpPr>
          <p:cNvPr id="1125" name="Google Shape;1125;p77"/>
          <p:cNvCxnSpPr/>
          <p:nvPr/>
        </p:nvCxnSpPr>
        <p:spPr>
          <a:xfrm rot="10800000" flipH="1">
            <a:off x="4818062" y="2832100"/>
            <a:ext cx="74612" cy="1028700"/>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cxnSp>
        <p:nvCxnSpPr>
          <p:cNvPr id="1126" name="Google Shape;1126;p77"/>
          <p:cNvCxnSpPr/>
          <p:nvPr/>
        </p:nvCxnSpPr>
        <p:spPr>
          <a:xfrm rot="10800000" flipH="1">
            <a:off x="5046662" y="2844800"/>
            <a:ext cx="134937" cy="1951037"/>
          </a:xfrm>
          <a:prstGeom prst="straightConnector1">
            <a:avLst/>
          </a:prstGeom>
          <a:noFill/>
          <a:ln w="25400" cap="flat" cmpd="sng">
            <a:solidFill>
              <a:srgbClr val="FFC000"/>
            </a:solidFill>
            <a:prstDash val="solid"/>
            <a:miter lim="800000"/>
            <a:headEnd type="none" w="med" len="med"/>
            <a:tailEnd type="stealth" w="lg" len="lg"/>
          </a:ln>
          <a:effectLst>
            <a:outerShdw blurRad="63500" dist="20000" dir="5400000">
              <a:srgbClr val="000000">
                <a:alpha val="37647"/>
              </a:srgbClr>
            </a:outerShdw>
          </a:effectLst>
        </p:spPr>
      </p:cxnSp>
      <p:sp>
        <p:nvSpPr>
          <p:cNvPr id="1127" name="Google Shape;1127;p77"/>
          <p:cNvSpPr txBox="1"/>
          <p:nvPr/>
        </p:nvSpPr>
        <p:spPr>
          <a:xfrm>
            <a:off x="5272087" y="1054100"/>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Height above Mean Sea Level</a:t>
            </a:r>
            <a:endParaRPr/>
          </a:p>
        </p:txBody>
      </p:sp>
      <p:sp>
        <p:nvSpPr>
          <p:cNvPr id="1128" name="Google Shape;1128;p77"/>
          <p:cNvSpPr txBox="1"/>
          <p:nvPr/>
        </p:nvSpPr>
        <p:spPr>
          <a:xfrm>
            <a:off x="5272087" y="1398587"/>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Height above Ellipsoid</a:t>
            </a:r>
            <a:endParaRPr/>
          </a:p>
        </p:txBody>
      </p:sp>
      <p:sp>
        <p:nvSpPr>
          <p:cNvPr id="1129" name="Google Shape;1129;p77"/>
          <p:cNvSpPr txBox="1"/>
          <p:nvPr/>
        </p:nvSpPr>
        <p:spPr>
          <a:xfrm>
            <a:off x="5272087" y="1735137"/>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Height above Geoid (Orthometric)</a:t>
            </a:r>
            <a:endParaRPr/>
          </a:p>
        </p:txBody>
      </p:sp>
      <p:sp>
        <p:nvSpPr>
          <p:cNvPr id="1130" name="Google Shape;1130;p77"/>
          <p:cNvSpPr txBox="1"/>
          <p:nvPr/>
        </p:nvSpPr>
        <p:spPr>
          <a:xfrm>
            <a:off x="5272087" y="2081212"/>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Geoid Height</a:t>
            </a:r>
            <a:endParaRPr/>
          </a:p>
        </p:txBody>
      </p:sp>
      <p:cxnSp>
        <p:nvCxnSpPr>
          <p:cNvPr id="1131" name="Google Shape;1131;p77"/>
          <p:cNvCxnSpPr/>
          <p:nvPr/>
        </p:nvCxnSpPr>
        <p:spPr>
          <a:xfrm rot="10800000" flipH="1">
            <a:off x="5289550" y="3897312"/>
            <a:ext cx="42862" cy="606425"/>
          </a:xfrm>
          <a:prstGeom prst="straightConnector1">
            <a:avLst/>
          </a:prstGeom>
          <a:noFill/>
          <a:ln w="25400" cap="flat" cmpd="sng">
            <a:solidFill>
              <a:srgbClr val="002060"/>
            </a:solidFill>
            <a:prstDash val="solid"/>
            <a:miter lim="800000"/>
            <a:headEnd type="stealth" w="lg" len="lg"/>
            <a:tailEnd type="none" w="med" len="med"/>
          </a:ln>
          <a:effectLst>
            <a:outerShdw blurRad="63500" dist="20000" dir="5400000">
              <a:srgbClr val="000000">
                <a:alpha val="37647"/>
              </a:srgbClr>
            </a:outerShdw>
          </a:effectLst>
        </p:spPr>
      </p:cxnSp>
      <p:sp>
        <p:nvSpPr>
          <p:cNvPr id="1132" name="Google Shape;1132;p77"/>
          <p:cNvSpPr txBox="1"/>
          <p:nvPr/>
        </p:nvSpPr>
        <p:spPr>
          <a:xfrm rot="-720000">
            <a:off x="5997575" y="4926012"/>
            <a:ext cx="3333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Positive is UP, negative is down</a:t>
            </a:r>
            <a:endParaRP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138" name="Google Shape;1138;p78"/>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139" name="Google Shape;1139;p78"/>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140" name="Google Shape;1140;p7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55</a:t>
            </a:fld>
            <a:endParaRPr/>
          </a:p>
        </p:txBody>
      </p:sp>
      <p:sp>
        <p:nvSpPr>
          <p:cNvPr id="1141" name="Google Shape;1141;p78"/>
          <p:cNvSpPr/>
          <p:nvPr/>
        </p:nvSpPr>
        <p:spPr>
          <a:xfrm>
            <a:off x="1700212" y="3725862"/>
            <a:ext cx="5673725" cy="415925"/>
          </a:xfrm>
          <a:custGeom>
            <a:avLst/>
            <a:gdLst/>
            <a:ahLst/>
            <a:cxnLst/>
            <a:rect l="l" t="t" r="r" b="b"/>
            <a:pathLst>
              <a:path w="6331975" h="430409" extrusionOk="0">
                <a:moveTo>
                  <a:pt x="0" y="115776"/>
                </a:moveTo>
                <a:cubicBezTo>
                  <a:pt x="652206" y="40395"/>
                  <a:pt x="1304413" y="-34985"/>
                  <a:pt x="2359742" y="17454"/>
                </a:cubicBezTo>
                <a:cubicBezTo>
                  <a:pt x="3415071" y="69893"/>
                  <a:pt x="5484762" y="304228"/>
                  <a:pt x="6331975" y="430409"/>
                </a:cubicBezTo>
              </a:path>
            </a:pathLst>
          </a:custGeom>
          <a:noFill/>
          <a:ln w="19050" cap="flat" cmpd="sng">
            <a:solidFill>
              <a:srgbClr val="0070C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42" name="Google Shape;1142;p78"/>
          <p:cNvSpPr txBox="1"/>
          <p:nvPr/>
        </p:nvSpPr>
        <p:spPr>
          <a:xfrm>
            <a:off x="3989387" y="4357687"/>
            <a:ext cx="701675" cy="384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geoid</a:t>
            </a:r>
            <a:endParaRPr/>
          </a:p>
        </p:txBody>
      </p:sp>
      <p:sp>
        <p:nvSpPr>
          <p:cNvPr id="1143" name="Google Shape;1143;p78"/>
          <p:cNvSpPr txBox="1"/>
          <p:nvPr/>
        </p:nvSpPr>
        <p:spPr>
          <a:xfrm>
            <a:off x="1365250" y="3816350"/>
            <a:ext cx="1255712"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ellipsoid</a:t>
            </a:r>
            <a:endParaRPr/>
          </a:p>
        </p:txBody>
      </p:sp>
      <p:sp>
        <p:nvSpPr>
          <p:cNvPr id="1144" name="Google Shape;1144;p78"/>
          <p:cNvSpPr/>
          <p:nvPr/>
        </p:nvSpPr>
        <p:spPr>
          <a:xfrm>
            <a:off x="1524000" y="4491037"/>
            <a:ext cx="5673725" cy="312737"/>
          </a:xfrm>
          <a:custGeom>
            <a:avLst/>
            <a:gdLst/>
            <a:ahLst/>
            <a:cxnLst/>
            <a:rect l="l" t="t" r="r" b="b"/>
            <a:pathLst>
              <a:path w="4444181" h="491613" extrusionOk="0">
                <a:moveTo>
                  <a:pt x="0" y="422787"/>
                </a:moveTo>
                <a:cubicBezTo>
                  <a:pt x="16387" y="419510"/>
                  <a:pt x="33891" y="419742"/>
                  <a:pt x="49162" y="412955"/>
                </a:cubicBezTo>
                <a:cubicBezTo>
                  <a:pt x="81753" y="398470"/>
                  <a:pt x="86532" y="376609"/>
                  <a:pt x="117988" y="363794"/>
                </a:cubicBezTo>
                <a:cubicBezTo>
                  <a:pt x="195786" y="332098"/>
                  <a:pt x="274266" y="301868"/>
                  <a:pt x="353962" y="275303"/>
                </a:cubicBezTo>
                <a:cubicBezTo>
                  <a:pt x="363794" y="272026"/>
                  <a:pt x="373987" y="269680"/>
                  <a:pt x="383458" y="265471"/>
                </a:cubicBezTo>
                <a:cubicBezTo>
                  <a:pt x="403549" y="256542"/>
                  <a:pt x="423903" y="247778"/>
                  <a:pt x="442452" y="235974"/>
                </a:cubicBezTo>
                <a:cubicBezTo>
                  <a:pt x="530382" y="180018"/>
                  <a:pt x="456121" y="216549"/>
                  <a:pt x="530942" y="147484"/>
                </a:cubicBezTo>
                <a:cubicBezTo>
                  <a:pt x="558401" y="122138"/>
                  <a:pt x="589814" y="101442"/>
                  <a:pt x="619433" y="78658"/>
                </a:cubicBezTo>
                <a:cubicBezTo>
                  <a:pt x="632422" y="68667"/>
                  <a:pt x="643635" y="55464"/>
                  <a:pt x="658762" y="49161"/>
                </a:cubicBezTo>
                <a:lnTo>
                  <a:pt x="776749" y="0"/>
                </a:lnTo>
                <a:cubicBezTo>
                  <a:pt x="819355" y="3277"/>
                  <a:pt x="863572" y="-2226"/>
                  <a:pt x="904568" y="9832"/>
                </a:cubicBezTo>
                <a:cubicBezTo>
                  <a:pt x="922355" y="15063"/>
                  <a:pt x="929944" y="36952"/>
                  <a:pt x="943897" y="49161"/>
                </a:cubicBezTo>
                <a:cubicBezTo>
                  <a:pt x="956230" y="59952"/>
                  <a:pt x="971146" y="67585"/>
                  <a:pt x="983226" y="78658"/>
                </a:cubicBezTo>
                <a:cubicBezTo>
                  <a:pt x="1023950" y="115988"/>
                  <a:pt x="1062797" y="165941"/>
                  <a:pt x="1111046" y="196645"/>
                </a:cubicBezTo>
                <a:cubicBezTo>
                  <a:pt x="1129594" y="208448"/>
                  <a:pt x="1150375" y="216310"/>
                  <a:pt x="1170039" y="226142"/>
                </a:cubicBezTo>
                <a:cubicBezTo>
                  <a:pt x="1196122" y="220926"/>
                  <a:pt x="1223961" y="217471"/>
                  <a:pt x="1248697" y="206478"/>
                </a:cubicBezTo>
                <a:cubicBezTo>
                  <a:pt x="1268788" y="197549"/>
                  <a:pt x="1287171" y="184873"/>
                  <a:pt x="1307691" y="176981"/>
                </a:cubicBezTo>
                <a:cubicBezTo>
                  <a:pt x="1361530" y="156274"/>
                  <a:pt x="1389096" y="155519"/>
                  <a:pt x="1445342" y="147484"/>
                </a:cubicBezTo>
                <a:cubicBezTo>
                  <a:pt x="1487949" y="154039"/>
                  <a:pt x="1530792" y="159205"/>
                  <a:pt x="1573162" y="167149"/>
                </a:cubicBezTo>
                <a:cubicBezTo>
                  <a:pt x="1583348" y="169059"/>
                  <a:pt x="1594035" y="171232"/>
                  <a:pt x="1602658" y="176981"/>
                </a:cubicBezTo>
                <a:cubicBezTo>
                  <a:pt x="1614228" y="184694"/>
                  <a:pt x="1623677" y="195457"/>
                  <a:pt x="1632155" y="206478"/>
                </a:cubicBezTo>
                <a:cubicBezTo>
                  <a:pt x="1656547" y="238188"/>
                  <a:pt x="1678444" y="271746"/>
                  <a:pt x="1700981" y="304800"/>
                </a:cubicBezTo>
                <a:cubicBezTo>
                  <a:pt x="1727609" y="343854"/>
                  <a:pt x="1740310" y="396567"/>
                  <a:pt x="1779639" y="422787"/>
                </a:cubicBezTo>
                <a:cubicBezTo>
                  <a:pt x="1831882" y="457616"/>
                  <a:pt x="1787089" y="433582"/>
                  <a:pt x="1868129" y="452284"/>
                </a:cubicBezTo>
                <a:cubicBezTo>
                  <a:pt x="2050528" y="494377"/>
                  <a:pt x="1773052" y="452667"/>
                  <a:pt x="2104104" y="491613"/>
                </a:cubicBezTo>
                <a:cubicBezTo>
                  <a:pt x="2282043" y="402643"/>
                  <a:pt x="2102235" y="499415"/>
                  <a:pt x="2231923" y="412955"/>
                </a:cubicBezTo>
                <a:cubicBezTo>
                  <a:pt x="2244118" y="404825"/>
                  <a:pt x="2258526" y="400562"/>
                  <a:pt x="2271252" y="393290"/>
                </a:cubicBezTo>
                <a:cubicBezTo>
                  <a:pt x="2302378" y="375504"/>
                  <a:pt x="2319638" y="357001"/>
                  <a:pt x="2349910" y="334297"/>
                </a:cubicBezTo>
                <a:cubicBezTo>
                  <a:pt x="2372465" y="317381"/>
                  <a:pt x="2397214" y="303347"/>
                  <a:pt x="2418736" y="285136"/>
                </a:cubicBezTo>
                <a:cubicBezTo>
                  <a:pt x="2439966" y="267172"/>
                  <a:pt x="2454336" y="241180"/>
                  <a:pt x="2477729" y="226142"/>
                </a:cubicBezTo>
                <a:cubicBezTo>
                  <a:pt x="2523613" y="196645"/>
                  <a:pt x="2569995" y="167910"/>
                  <a:pt x="2615381" y="137652"/>
                </a:cubicBezTo>
                <a:cubicBezTo>
                  <a:pt x="2625213" y="131097"/>
                  <a:pt x="2633516" y="121233"/>
                  <a:pt x="2644878" y="117987"/>
                </a:cubicBezTo>
                <a:cubicBezTo>
                  <a:pt x="2725898" y="94838"/>
                  <a:pt x="2810747" y="85642"/>
                  <a:pt x="2890684" y="58994"/>
                </a:cubicBezTo>
                <a:cubicBezTo>
                  <a:pt x="2962483" y="35059"/>
                  <a:pt x="2877765" y="62969"/>
                  <a:pt x="3018504" y="19665"/>
                </a:cubicBezTo>
                <a:cubicBezTo>
                  <a:pt x="3028410" y="16617"/>
                  <a:pt x="3038168" y="13110"/>
                  <a:pt x="3048000" y="9832"/>
                </a:cubicBezTo>
                <a:cubicBezTo>
                  <a:pt x="3108534" y="46152"/>
                  <a:pt x="3096648" y="35595"/>
                  <a:pt x="3156155" y="88490"/>
                </a:cubicBezTo>
                <a:cubicBezTo>
                  <a:pt x="3166548" y="97728"/>
                  <a:pt x="3177115" y="107011"/>
                  <a:pt x="3185652" y="117987"/>
                </a:cubicBezTo>
                <a:cubicBezTo>
                  <a:pt x="3237451" y="184586"/>
                  <a:pt x="3211720" y="158689"/>
                  <a:pt x="3244646" y="216310"/>
                </a:cubicBezTo>
                <a:cubicBezTo>
                  <a:pt x="3250509" y="226570"/>
                  <a:pt x="3255083" y="238425"/>
                  <a:pt x="3264310" y="245807"/>
                </a:cubicBezTo>
                <a:cubicBezTo>
                  <a:pt x="3306173" y="279298"/>
                  <a:pt x="3361340" y="306118"/>
                  <a:pt x="3411794" y="324465"/>
                </a:cubicBezTo>
                <a:cubicBezTo>
                  <a:pt x="3424494" y="329083"/>
                  <a:pt x="3437841" y="331807"/>
                  <a:pt x="3451123" y="334297"/>
                </a:cubicBezTo>
                <a:cubicBezTo>
                  <a:pt x="3490312" y="341645"/>
                  <a:pt x="3529781" y="347406"/>
                  <a:pt x="3569110" y="353961"/>
                </a:cubicBezTo>
                <a:cubicBezTo>
                  <a:pt x="3601884" y="367071"/>
                  <a:pt x="3635861" y="377504"/>
                  <a:pt x="3667433" y="393290"/>
                </a:cubicBezTo>
                <a:cubicBezTo>
                  <a:pt x="3687097" y="403122"/>
                  <a:pt x="3705243" y="416903"/>
                  <a:pt x="3726426" y="422787"/>
                </a:cubicBezTo>
                <a:cubicBezTo>
                  <a:pt x="3764843" y="433459"/>
                  <a:pt x="3844413" y="442452"/>
                  <a:pt x="3844413" y="442452"/>
                </a:cubicBezTo>
                <a:cubicBezTo>
                  <a:pt x="3890297" y="435897"/>
                  <a:pt x="3936676" y="432178"/>
                  <a:pt x="3982065" y="422787"/>
                </a:cubicBezTo>
                <a:cubicBezTo>
                  <a:pt x="4031889" y="412479"/>
                  <a:pt x="4078820" y="387360"/>
                  <a:pt x="4129549" y="383458"/>
                </a:cubicBezTo>
                <a:lnTo>
                  <a:pt x="4257368" y="373626"/>
                </a:lnTo>
                <a:cubicBezTo>
                  <a:pt x="4267200" y="370349"/>
                  <a:pt x="4276501" y="363794"/>
                  <a:pt x="4286865" y="363794"/>
                </a:cubicBezTo>
                <a:cubicBezTo>
                  <a:pt x="4339406" y="363794"/>
                  <a:pt x="4444181" y="373626"/>
                  <a:pt x="4444181" y="373626"/>
                </a:cubicBezTo>
              </a:path>
            </a:pathLst>
          </a:cu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45" name="Google Shape;1145;p78"/>
          <p:cNvSpPr/>
          <p:nvPr/>
        </p:nvSpPr>
        <p:spPr>
          <a:xfrm>
            <a:off x="1663700" y="2159000"/>
            <a:ext cx="5753100" cy="1244600"/>
          </a:xfrm>
          <a:custGeom>
            <a:avLst/>
            <a:gdLst/>
            <a:ahLst/>
            <a:cxnLst/>
            <a:rect l="l" t="t" r="r" b="b"/>
            <a:pathLst>
              <a:path w="5753109" h="1244738" extrusionOk="0">
                <a:moveTo>
                  <a:pt x="0" y="812938"/>
                </a:moveTo>
                <a:cubicBezTo>
                  <a:pt x="21167" y="817171"/>
                  <a:pt x="41914" y="825638"/>
                  <a:pt x="63500" y="825638"/>
                </a:cubicBezTo>
                <a:cubicBezTo>
                  <a:pt x="97630" y="825638"/>
                  <a:pt x="132721" y="823731"/>
                  <a:pt x="165100" y="812938"/>
                </a:cubicBezTo>
                <a:cubicBezTo>
                  <a:pt x="185180" y="806245"/>
                  <a:pt x="201838" y="790658"/>
                  <a:pt x="215900" y="774838"/>
                </a:cubicBezTo>
                <a:cubicBezTo>
                  <a:pt x="219369" y="770935"/>
                  <a:pt x="289343" y="660719"/>
                  <a:pt x="304800" y="647838"/>
                </a:cubicBezTo>
                <a:cubicBezTo>
                  <a:pt x="315084" y="639268"/>
                  <a:pt x="329568" y="636350"/>
                  <a:pt x="342900" y="635138"/>
                </a:cubicBezTo>
                <a:cubicBezTo>
                  <a:pt x="423114" y="627846"/>
                  <a:pt x="503767" y="626671"/>
                  <a:pt x="584200" y="622438"/>
                </a:cubicBezTo>
                <a:cubicBezTo>
                  <a:pt x="596900" y="618205"/>
                  <a:pt x="610821" y="602850"/>
                  <a:pt x="622300" y="609738"/>
                </a:cubicBezTo>
                <a:cubicBezTo>
                  <a:pt x="816434" y="726218"/>
                  <a:pt x="640464" y="658741"/>
                  <a:pt x="749300" y="749438"/>
                </a:cubicBezTo>
                <a:cubicBezTo>
                  <a:pt x="759584" y="758008"/>
                  <a:pt x="775426" y="756151"/>
                  <a:pt x="787400" y="762138"/>
                </a:cubicBezTo>
                <a:cubicBezTo>
                  <a:pt x="801052" y="768964"/>
                  <a:pt x="811848" y="780712"/>
                  <a:pt x="825500" y="787538"/>
                </a:cubicBezTo>
                <a:cubicBezTo>
                  <a:pt x="837474" y="793525"/>
                  <a:pt x="851295" y="794965"/>
                  <a:pt x="863600" y="800238"/>
                </a:cubicBezTo>
                <a:cubicBezTo>
                  <a:pt x="881001" y="807696"/>
                  <a:pt x="896822" y="818607"/>
                  <a:pt x="914400" y="825638"/>
                </a:cubicBezTo>
                <a:cubicBezTo>
                  <a:pt x="939259" y="835582"/>
                  <a:pt x="990600" y="851038"/>
                  <a:pt x="990600" y="851038"/>
                </a:cubicBezTo>
                <a:cubicBezTo>
                  <a:pt x="1045633" y="846805"/>
                  <a:pt x="1100930" y="845184"/>
                  <a:pt x="1155700" y="838338"/>
                </a:cubicBezTo>
                <a:cubicBezTo>
                  <a:pt x="1168984" y="836678"/>
                  <a:pt x="1182661" y="833064"/>
                  <a:pt x="1193800" y="825638"/>
                </a:cubicBezTo>
                <a:cubicBezTo>
                  <a:pt x="1208744" y="815675"/>
                  <a:pt x="1217723" y="798565"/>
                  <a:pt x="1231900" y="787538"/>
                </a:cubicBezTo>
                <a:cubicBezTo>
                  <a:pt x="1310859" y="726125"/>
                  <a:pt x="1308232" y="752448"/>
                  <a:pt x="1371600" y="673238"/>
                </a:cubicBezTo>
                <a:cubicBezTo>
                  <a:pt x="1421418" y="610965"/>
                  <a:pt x="1394093" y="589540"/>
                  <a:pt x="1485900" y="558938"/>
                </a:cubicBezTo>
                <a:cubicBezTo>
                  <a:pt x="1511300" y="550471"/>
                  <a:pt x="1535785" y="538472"/>
                  <a:pt x="1562100" y="533538"/>
                </a:cubicBezTo>
                <a:lnTo>
                  <a:pt x="1765300" y="495438"/>
                </a:lnTo>
                <a:cubicBezTo>
                  <a:pt x="1862319" y="252891"/>
                  <a:pt x="1769231" y="490211"/>
                  <a:pt x="1879600" y="190638"/>
                </a:cubicBezTo>
                <a:cubicBezTo>
                  <a:pt x="1882000" y="184125"/>
                  <a:pt x="1911549" y="98463"/>
                  <a:pt x="1930400" y="89038"/>
                </a:cubicBezTo>
                <a:cubicBezTo>
                  <a:pt x="1961624" y="73426"/>
                  <a:pt x="1998882" y="74677"/>
                  <a:pt x="2032000" y="63638"/>
                </a:cubicBezTo>
                <a:lnTo>
                  <a:pt x="2070100" y="50938"/>
                </a:lnTo>
                <a:cubicBezTo>
                  <a:pt x="2082800" y="34005"/>
                  <a:pt x="2087444" y="4289"/>
                  <a:pt x="2108200" y="138"/>
                </a:cubicBezTo>
                <a:cubicBezTo>
                  <a:pt x="2129184" y="-4059"/>
                  <a:pt x="2146019" y="88406"/>
                  <a:pt x="2146300" y="89038"/>
                </a:cubicBezTo>
                <a:cubicBezTo>
                  <a:pt x="2156325" y="111595"/>
                  <a:pt x="2174186" y="130066"/>
                  <a:pt x="2184400" y="152538"/>
                </a:cubicBezTo>
                <a:cubicBezTo>
                  <a:pt x="2195479" y="176912"/>
                  <a:pt x="2200650" y="203576"/>
                  <a:pt x="2209800" y="228738"/>
                </a:cubicBezTo>
                <a:cubicBezTo>
                  <a:pt x="2217591" y="250163"/>
                  <a:pt x="2225647" y="271539"/>
                  <a:pt x="2235200" y="292238"/>
                </a:cubicBezTo>
                <a:cubicBezTo>
                  <a:pt x="2251067" y="326617"/>
                  <a:pt x="2250079" y="381864"/>
                  <a:pt x="2286000" y="393838"/>
                </a:cubicBezTo>
                <a:lnTo>
                  <a:pt x="2324100" y="406538"/>
                </a:lnTo>
                <a:cubicBezTo>
                  <a:pt x="2358704" y="475745"/>
                  <a:pt x="2363177" y="495194"/>
                  <a:pt x="2400300" y="546238"/>
                </a:cubicBezTo>
                <a:cubicBezTo>
                  <a:pt x="2425199" y="580474"/>
                  <a:pt x="2446566" y="617904"/>
                  <a:pt x="2476500" y="647838"/>
                </a:cubicBezTo>
                <a:cubicBezTo>
                  <a:pt x="2499386" y="670724"/>
                  <a:pt x="2521758" y="698077"/>
                  <a:pt x="2552700" y="711338"/>
                </a:cubicBezTo>
                <a:cubicBezTo>
                  <a:pt x="2591196" y="727836"/>
                  <a:pt x="2694854" y="734188"/>
                  <a:pt x="2717800" y="736738"/>
                </a:cubicBezTo>
                <a:cubicBezTo>
                  <a:pt x="2730500" y="745205"/>
                  <a:pt x="2747028" y="749718"/>
                  <a:pt x="2755900" y="762138"/>
                </a:cubicBezTo>
                <a:cubicBezTo>
                  <a:pt x="2769151" y="780689"/>
                  <a:pt x="2773713" y="804140"/>
                  <a:pt x="2781300" y="825638"/>
                </a:cubicBezTo>
                <a:cubicBezTo>
                  <a:pt x="2799122" y="876133"/>
                  <a:pt x="2808153" y="930143"/>
                  <a:pt x="2832100" y="978038"/>
                </a:cubicBezTo>
                <a:cubicBezTo>
                  <a:pt x="2855210" y="1024257"/>
                  <a:pt x="2921000" y="1105038"/>
                  <a:pt x="2921000" y="1105038"/>
                </a:cubicBezTo>
                <a:cubicBezTo>
                  <a:pt x="2963333" y="1096571"/>
                  <a:pt x="3015510" y="1108067"/>
                  <a:pt x="3048000" y="1079638"/>
                </a:cubicBezTo>
                <a:cubicBezTo>
                  <a:pt x="3163628" y="978463"/>
                  <a:pt x="3098357" y="966223"/>
                  <a:pt x="3136900" y="889138"/>
                </a:cubicBezTo>
                <a:cubicBezTo>
                  <a:pt x="3152164" y="858611"/>
                  <a:pt x="3167626" y="827840"/>
                  <a:pt x="3187700" y="800238"/>
                </a:cubicBezTo>
                <a:cubicBezTo>
                  <a:pt x="3209760" y="769906"/>
                  <a:pt x="3243772" y="742797"/>
                  <a:pt x="3276600" y="724038"/>
                </a:cubicBezTo>
                <a:cubicBezTo>
                  <a:pt x="3293038" y="714645"/>
                  <a:pt x="3310962" y="708031"/>
                  <a:pt x="3327400" y="698638"/>
                </a:cubicBezTo>
                <a:cubicBezTo>
                  <a:pt x="3357967" y="681171"/>
                  <a:pt x="3407013" y="641982"/>
                  <a:pt x="3429000" y="622438"/>
                </a:cubicBezTo>
                <a:cubicBezTo>
                  <a:pt x="3446898" y="606528"/>
                  <a:pt x="3461618" y="587223"/>
                  <a:pt x="3479800" y="571638"/>
                </a:cubicBezTo>
                <a:cubicBezTo>
                  <a:pt x="3585536" y="481008"/>
                  <a:pt x="3419256" y="657582"/>
                  <a:pt x="3594100" y="482738"/>
                </a:cubicBezTo>
                <a:cubicBezTo>
                  <a:pt x="3617479" y="459359"/>
                  <a:pt x="3635258" y="430911"/>
                  <a:pt x="3657600" y="406538"/>
                </a:cubicBezTo>
                <a:cubicBezTo>
                  <a:pt x="3681873" y="380059"/>
                  <a:pt x="3733800" y="330338"/>
                  <a:pt x="3733800" y="330338"/>
                </a:cubicBezTo>
                <a:lnTo>
                  <a:pt x="3886200" y="482738"/>
                </a:lnTo>
                <a:cubicBezTo>
                  <a:pt x="3898900" y="495438"/>
                  <a:pt x="3909356" y="510875"/>
                  <a:pt x="3924300" y="520838"/>
                </a:cubicBezTo>
                <a:cubicBezTo>
                  <a:pt x="3949700" y="537771"/>
                  <a:pt x="3981430" y="547800"/>
                  <a:pt x="4000500" y="571638"/>
                </a:cubicBezTo>
                <a:cubicBezTo>
                  <a:pt x="4017433" y="592805"/>
                  <a:pt x="4032983" y="615156"/>
                  <a:pt x="4051300" y="635138"/>
                </a:cubicBezTo>
                <a:cubicBezTo>
                  <a:pt x="4079618" y="666031"/>
                  <a:pt x="4115055" y="690512"/>
                  <a:pt x="4140200" y="724038"/>
                </a:cubicBezTo>
                <a:cubicBezTo>
                  <a:pt x="4347620" y="1000598"/>
                  <a:pt x="4106379" y="688922"/>
                  <a:pt x="4279900" y="889138"/>
                </a:cubicBezTo>
                <a:cubicBezTo>
                  <a:pt x="4315406" y="930106"/>
                  <a:pt x="4351428" y="971030"/>
                  <a:pt x="4381500" y="1016138"/>
                </a:cubicBezTo>
                <a:cubicBezTo>
                  <a:pt x="4389967" y="1028838"/>
                  <a:pt x="4396107" y="1043445"/>
                  <a:pt x="4406900" y="1054238"/>
                </a:cubicBezTo>
                <a:cubicBezTo>
                  <a:pt x="4417693" y="1065031"/>
                  <a:pt x="4434207" y="1068845"/>
                  <a:pt x="4445000" y="1079638"/>
                </a:cubicBezTo>
                <a:cubicBezTo>
                  <a:pt x="4459967" y="1094605"/>
                  <a:pt x="4469325" y="1114367"/>
                  <a:pt x="4483100" y="1130438"/>
                </a:cubicBezTo>
                <a:cubicBezTo>
                  <a:pt x="4494789" y="1144075"/>
                  <a:pt x="4509702" y="1154740"/>
                  <a:pt x="4521200" y="1168538"/>
                </a:cubicBezTo>
                <a:cubicBezTo>
                  <a:pt x="4530971" y="1180264"/>
                  <a:pt x="4531633" y="1203645"/>
                  <a:pt x="4546600" y="1206638"/>
                </a:cubicBezTo>
                <a:cubicBezTo>
                  <a:pt x="4621435" y="1221605"/>
                  <a:pt x="4699000" y="1215105"/>
                  <a:pt x="4775200" y="1219338"/>
                </a:cubicBezTo>
                <a:cubicBezTo>
                  <a:pt x="4817533" y="1206638"/>
                  <a:pt x="4862149" y="1199928"/>
                  <a:pt x="4902200" y="1181238"/>
                </a:cubicBezTo>
                <a:cubicBezTo>
                  <a:pt x="4926764" y="1169775"/>
                  <a:pt x="4939984" y="1139010"/>
                  <a:pt x="4965700" y="1130438"/>
                </a:cubicBezTo>
                <a:cubicBezTo>
                  <a:pt x="4986450" y="1123521"/>
                  <a:pt x="5053404" y="1161590"/>
                  <a:pt x="5067300" y="1168538"/>
                </a:cubicBezTo>
                <a:cubicBezTo>
                  <a:pt x="5075767" y="1181238"/>
                  <a:pt x="5081907" y="1195845"/>
                  <a:pt x="5092700" y="1206638"/>
                </a:cubicBezTo>
                <a:cubicBezTo>
                  <a:pt x="5117319" y="1231257"/>
                  <a:pt x="5137912" y="1234409"/>
                  <a:pt x="5168900" y="1244738"/>
                </a:cubicBezTo>
                <a:cubicBezTo>
                  <a:pt x="5181600" y="1236271"/>
                  <a:pt x="5196207" y="1230131"/>
                  <a:pt x="5207000" y="1219338"/>
                </a:cubicBezTo>
                <a:cubicBezTo>
                  <a:pt x="5217793" y="1208545"/>
                  <a:pt x="5223528" y="1193658"/>
                  <a:pt x="5232400" y="1181238"/>
                </a:cubicBezTo>
                <a:cubicBezTo>
                  <a:pt x="5244703" y="1164014"/>
                  <a:pt x="5257800" y="1147371"/>
                  <a:pt x="5270500" y="1130438"/>
                </a:cubicBezTo>
                <a:cubicBezTo>
                  <a:pt x="5274733" y="1117738"/>
                  <a:pt x="5274630" y="1102622"/>
                  <a:pt x="5283200" y="1092338"/>
                </a:cubicBezTo>
                <a:cubicBezTo>
                  <a:pt x="5312772" y="1056852"/>
                  <a:pt x="5334119" y="1054198"/>
                  <a:pt x="5372100" y="1041538"/>
                </a:cubicBezTo>
                <a:cubicBezTo>
                  <a:pt x="5401733" y="1045771"/>
                  <a:pt x="5431066" y="1054238"/>
                  <a:pt x="5461000" y="1054238"/>
                </a:cubicBezTo>
                <a:cubicBezTo>
                  <a:pt x="5683515" y="1054238"/>
                  <a:pt x="5456985" y="1023935"/>
                  <a:pt x="5638800" y="1054238"/>
                </a:cubicBezTo>
                <a:cubicBezTo>
                  <a:pt x="5756442" y="1145737"/>
                  <a:pt x="5753100" y="1094871"/>
                  <a:pt x="5753100" y="1155838"/>
                </a:cubicBezTo>
              </a:path>
            </a:pathLst>
          </a:cu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46" name="Google Shape;1146;p78"/>
          <p:cNvSpPr txBox="1"/>
          <p:nvPr/>
        </p:nvSpPr>
        <p:spPr>
          <a:xfrm>
            <a:off x="1524000" y="2305050"/>
            <a:ext cx="10668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terrain</a:t>
            </a:r>
            <a:endParaRPr/>
          </a:p>
        </p:txBody>
      </p:sp>
      <p:sp>
        <p:nvSpPr>
          <p:cNvPr id="1147" name="Google Shape;1147;p78"/>
          <p:cNvSpPr/>
          <p:nvPr/>
        </p:nvSpPr>
        <p:spPr>
          <a:xfrm>
            <a:off x="1541462" y="4579937"/>
            <a:ext cx="5638800" cy="323850"/>
          </a:xfrm>
          <a:custGeom>
            <a:avLst/>
            <a:gdLst/>
            <a:ahLst/>
            <a:cxnLst/>
            <a:rect l="l" t="t" r="r" b="b"/>
            <a:pathLst>
              <a:path w="5638800" h="322524" extrusionOk="0">
                <a:moveTo>
                  <a:pt x="0" y="190500"/>
                </a:moveTo>
                <a:cubicBezTo>
                  <a:pt x="50800" y="186267"/>
                  <a:pt x="102946" y="190164"/>
                  <a:pt x="152400" y="177800"/>
                </a:cubicBezTo>
                <a:cubicBezTo>
                  <a:pt x="172935" y="172666"/>
                  <a:pt x="184822" y="150202"/>
                  <a:pt x="203200" y="139700"/>
                </a:cubicBezTo>
                <a:cubicBezTo>
                  <a:pt x="214823" y="133058"/>
                  <a:pt x="229326" y="132987"/>
                  <a:pt x="241300" y="127000"/>
                </a:cubicBezTo>
                <a:cubicBezTo>
                  <a:pt x="275072" y="110114"/>
                  <a:pt x="278484" y="92447"/>
                  <a:pt x="317500" y="88900"/>
                </a:cubicBezTo>
                <a:cubicBezTo>
                  <a:pt x="397714" y="81608"/>
                  <a:pt x="478367" y="80433"/>
                  <a:pt x="558800" y="76200"/>
                </a:cubicBezTo>
                <a:cubicBezTo>
                  <a:pt x="714006" y="45159"/>
                  <a:pt x="514376" y="82213"/>
                  <a:pt x="812800" y="50800"/>
                </a:cubicBezTo>
                <a:cubicBezTo>
                  <a:pt x="840852" y="47847"/>
                  <a:pt x="921778" y="18707"/>
                  <a:pt x="939800" y="12700"/>
                </a:cubicBezTo>
                <a:lnTo>
                  <a:pt x="977900" y="0"/>
                </a:lnTo>
                <a:cubicBezTo>
                  <a:pt x="1016000" y="4233"/>
                  <a:pt x="1054023" y="9229"/>
                  <a:pt x="1092200" y="12700"/>
                </a:cubicBezTo>
                <a:cubicBezTo>
                  <a:pt x="1147169" y="17697"/>
                  <a:pt x="1202944" y="15808"/>
                  <a:pt x="1257300" y="25400"/>
                </a:cubicBezTo>
                <a:cubicBezTo>
                  <a:pt x="1275944" y="28690"/>
                  <a:pt x="1290139" y="44813"/>
                  <a:pt x="1308100" y="50800"/>
                </a:cubicBezTo>
                <a:cubicBezTo>
                  <a:pt x="1328578" y="57626"/>
                  <a:pt x="1350659" y="58265"/>
                  <a:pt x="1371600" y="63500"/>
                </a:cubicBezTo>
                <a:cubicBezTo>
                  <a:pt x="1413775" y="74044"/>
                  <a:pt x="1412989" y="82961"/>
                  <a:pt x="1460500" y="88900"/>
                </a:cubicBezTo>
                <a:cubicBezTo>
                  <a:pt x="1543891" y="99324"/>
                  <a:pt x="1631294" y="98699"/>
                  <a:pt x="1714500" y="114300"/>
                </a:cubicBezTo>
                <a:cubicBezTo>
                  <a:pt x="1748811" y="120733"/>
                  <a:pt x="1816100" y="139700"/>
                  <a:pt x="1816100" y="139700"/>
                </a:cubicBezTo>
                <a:cubicBezTo>
                  <a:pt x="1875367" y="135467"/>
                  <a:pt x="1934482" y="127000"/>
                  <a:pt x="1993900" y="127000"/>
                </a:cubicBezTo>
                <a:cubicBezTo>
                  <a:pt x="2009847" y="127000"/>
                  <a:pt x="2064833" y="146411"/>
                  <a:pt x="2082800" y="152400"/>
                </a:cubicBezTo>
                <a:cubicBezTo>
                  <a:pt x="2153197" y="222797"/>
                  <a:pt x="2105080" y="192104"/>
                  <a:pt x="2184400" y="215900"/>
                </a:cubicBezTo>
                <a:cubicBezTo>
                  <a:pt x="2210045" y="223593"/>
                  <a:pt x="2235200" y="232833"/>
                  <a:pt x="2260600" y="241300"/>
                </a:cubicBezTo>
                <a:lnTo>
                  <a:pt x="2298700" y="254000"/>
                </a:lnTo>
                <a:cubicBezTo>
                  <a:pt x="2319325" y="269468"/>
                  <a:pt x="2355278" y="304800"/>
                  <a:pt x="2387600" y="304800"/>
                </a:cubicBezTo>
                <a:cubicBezTo>
                  <a:pt x="2409186" y="304800"/>
                  <a:pt x="2429532" y="292980"/>
                  <a:pt x="2451100" y="292100"/>
                </a:cubicBezTo>
                <a:cubicBezTo>
                  <a:pt x="2637260" y="284502"/>
                  <a:pt x="2823633" y="283633"/>
                  <a:pt x="3009900" y="279400"/>
                </a:cubicBezTo>
                <a:cubicBezTo>
                  <a:pt x="3035300" y="270933"/>
                  <a:pt x="3059419" y="256223"/>
                  <a:pt x="3086100" y="254000"/>
                </a:cubicBezTo>
                <a:cubicBezTo>
                  <a:pt x="3314554" y="234962"/>
                  <a:pt x="3187602" y="244128"/>
                  <a:pt x="3467100" y="228600"/>
                </a:cubicBezTo>
                <a:cubicBezTo>
                  <a:pt x="3479800" y="224367"/>
                  <a:pt x="3493226" y="221887"/>
                  <a:pt x="3505200" y="215900"/>
                </a:cubicBezTo>
                <a:cubicBezTo>
                  <a:pt x="3552409" y="192296"/>
                  <a:pt x="3592839" y="161987"/>
                  <a:pt x="3632200" y="127000"/>
                </a:cubicBezTo>
                <a:cubicBezTo>
                  <a:pt x="3650098" y="111090"/>
                  <a:pt x="3663513" y="90119"/>
                  <a:pt x="3683000" y="76200"/>
                </a:cubicBezTo>
                <a:cubicBezTo>
                  <a:pt x="3705166" y="60367"/>
                  <a:pt x="3806977" y="51232"/>
                  <a:pt x="3810000" y="50800"/>
                </a:cubicBezTo>
                <a:cubicBezTo>
                  <a:pt x="3903430" y="19657"/>
                  <a:pt x="3858726" y="29215"/>
                  <a:pt x="4038600" y="50800"/>
                </a:cubicBezTo>
                <a:cubicBezTo>
                  <a:pt x="4081464" y="55944"/>
                  <a:pt x="4122692" y="71432"/>
                  <a:pt x="4165600" y="76200"/>
                </a:cubicBezTo>
                <a:lnTo>
                  <a:pt x="4279900" y="88900"/>
                </a:lnTo>
                <a:cubicBezTo>
                  <a:pt x="4305300" y="97367"/>
                  <a:pt x="4333823" y="99448"/>
                  <a:pt x="4356100" y="114300"/>
                </a:cubicBezTo>
                <a:cubicBezTo>
                  <a:pt x="4368800" y="122767"/>
                  <a:pt x="4379720" y="134873"/>
                  <a:pt x="4394200" y="139700"/>
                </a:cubicBezTo>
                <a:cubicBezTo>
                  <a:pt x="4416173" y="147024"/>
                  <a:pt x="4561344" y="163768"/>
                  <a:pt x="4572000" y="165100"/>
                </a:cubicBezTo>
                <a:cubicBezTo>
                  <a:pt x="4685533" y="202944"/>
                  <a:pt x="4579450" y="171296"/>
                  <a:pt x="4838700" y="190500"/>
                </a:cubicBezTo>
                <a:cubicBezTo>
                  <a:pt x="4879124" y="193494"/>
                  <a:pt x="5010937" y="210442"/>
                  <a:pt x="5054600" y="215900"/>
                </a:cubicBezTo>
                <a:lnTo>
                  <a:pt x="5130800" y="241300"/>
                </a:lnTo>
                <a:cubicBezTo>
                  <a:pt x="5143500" y="245533"/>
                  <a:pt x="5156926" y="248013"/>
                  <a:pt x="5168900" y="254000"/>
                </a:cubicBezTo>
                <a:cubicBezTo>
                  <a:pt x="5194300" y="266700"/>
                  <a:pt x="5217550" y="285212"/>
                  <a:pt x="5245100" y="292100"/>
                </a:cubicBezTo>
                <a:cubicBezTo>
                  <a:pt x="5286374" y="302419"/>
                  <a:pt x="5329767" y="300567"/>
                  <a:pt x="5372100" y="304800"/>
                </a:cubicBezTo>
                <a:cubicBezTo>
                  <a:pt x="5492718" y="334954"/>
                  <a:pt x="5405446" y="317500"/>
                  <a:pt x="5638800" y="317500"/>
                </a:cubicBezTo>
              </a:path>
            </a:pathLst>
          </a:custGeom>
          <a:noFill/>
          <a:ln w="15875" cap="flat" cmpd="sng">
            <a:solidFill>
              <a:srgbClr val="FFC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48" name="Google Shape;1148;p78"/>
          <p:cNvSpPr txBox="1"/>
          <p:nvPr/>
        </p:nvSpPr>
        <p:spPr>
          <a:xfrm>
            <a:off x="3128962" y="4860925"/>
            <a:ext cx="16700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mean sea level</a:t>
            </a:r>
            <a:endParaRPr/>
          </a:p>
        </p:txBody>
      </p:sp>
      <p:grpSp>
        <p:nvGrpSpPr>
          <p:cNvPr id="1149" name="Google Shape;1149;p78"/>
          <p:cNvGrpSpPr/>
          <p:nvPr/>
        </p:nvGrpSpPr>
        <p:grpSpPr>
          <a:xfrm>
            <a:off x="4879975" y="2497137"/>
            <a:ext cx="296862" cy="342900"/>
            <a:chOff x="0" y="0"/>
            <a:chExt cx="2147483647" cy="2147483647"/>
          </a:xfrm>
        </p:grpSpPr>
        <p:cxnSp>
          <p:nvCxnSpPr>
            <p:cNvPr id="1150" name="Google Shape;1150;p78"/>
            <p:cNvCxnSpPr/>
            <p:nvPr/>
          </p:nvCxnSpPr>
          <p:spPr>
            <a:xfrm>
              <a:off x="0" y="418"/>
              <a:ext cx="2147483647" cy="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151" name="Google Shape;1151;p78"/>
            <p:cNvCxnSpPr/>
            <p:nvPr/>
          </p:nvCxnSpPr>
          <p:spPr>
            <a:xfrm rot="10800000" flipH="1">
              <a:off x="0" y="1341"/>
              <a:ext cx="1102447788"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152" name="Google Shape;1152;p78"/>
            <p:cNvCxnSpPr/>
            <p:nvPr/>
          </p:nvCxnSpPr>
          <p:spPr>
            <a:xfrm>
              <a:off x="1102447041" y="418"/>
              <a:ext cx="849806064"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153" name="Google Shape;1153;p78"/>
            <p:cNvCxnSpPr/>
            <p:nvPr/>
          </p:nvCxnSpPr>
          <p:spPr>
            <a:xfrm rot="10800000">
              <a:off x="1102447041" y="0"/>
              <a:ext cx="0" cy="2147483647"/>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grpSp>
      <p:cxnSp>
        <p:nvCxnSpPr>
          <p:cNvPr id="1154" name="Google Shape;1154;p78"/>
          <p:cNvCxnSpPr/>
          <p:nvPr/>
        </p:nvCxnSpPr>
        <p:spPr>
          <a:xfrm rot="10800000" flipH="1">
            <a:off x="4892675" y="2832100"/>
            <a:ext cx="141287" cy="1771650"/>
          </a:xfrm>
          <a:prstGeom prst="straightConnector1">
            <a:avLst/>
          </a:prstGeom>
          <a:noFill/>
          <a:ln w="25400" cap="flat" cmpd="sng">
            <a:solidFill>
              <a:srgbClr val="FF0000"/>
            </a:solidFill>
            <a:prstDash val="solid"/>
            <a:miter lim="800000"/>
            <a:headEnd type="none" w="med" len="med"/>
            <a:tailEnd type="stealth" w="lg" len="lg"/>
          </a:ln>
          <a:effectLst>
            <a:outerShdw blurRad="63500" dist="20000" dir="5400000">
              <a:srgbClr val="000000">
                <a:alpha val="37647"/>
              </a:srgbClr>
            </a:outerShdw>
          </a:effectLst>
        </p:spPr>
      </p:cxnSp>
      <p:cxnSp>
        <p:nvCxnSpPr>
          <p:cNvPr id="1155" name="Google Shape;1155;p78"/>
          <p:cNvCxnSpPr/>
          <p:nvPr/>
        </p:nvCxnSpPr>
        <p:spPr>
          <a:xfrm rot="10800000" flipH="1">
            <a:off x="4818062" y="2832100"/>
            <a:ext cx="74612" cy="1028700"/>
          </a:xfrm>
          <a:prstGeom prst="straightConnector1">
            <a:avLst/>
          </a:prstGeom>
          <a:noFill/>
          <a:ln w="25400" cap="flat" cmpd="sng">
            <a:solidFill>
              <a:schemeClr val="accent1"/>
            </a:solidFill>
            <a:prstDash val="solid"/>
            <a:miter lim="800000"/>
            <a:headEnd type="none" w="med" len="med"/>
            <a:tailEnd type="stealth" w="lg" len="lg"/>
          </a:ln>
          <a:effectLst>
            <a:outerShdw blurRad="63500" dist="20000" dir="5400000">
              <a:srgbClr val="000000">
                <a:alpha val="37647"/>
              </a:srgbClr>
            </a:outerShdw>
          </a:effectLst>
        </p:spPr>
      </p:cxnSp>
      <p:cxnSp>
        <p:nvCxnSpPr>
          <p:cNvPr id="1156" name="Google Shape;1156;p78"/>
          <p:cNvCxnSpPr/>
          <p:nvPr/>
        </p:nvCxnSpPr>
        <p:spPr>
          <a:xfrm rot="10800000" flipH="1">
            <a:off x="5046662" y="2844800"/>
            <a:ext cx="134937" cy="1951037"/>
          </a:xfrm>
          <a:prstGeom prst="straightConnector1">
            <a:avLst/>
          </a:prstGeom>
          <a:noFill/>
          <a:ln w="25400" cap="flat" cmpd="sng">
            <a:solidFill>
              <a:srgbClr val="FFC000"/>
            </a:solidFill>
            <a:prstDash val="solid"/>
            <a:miter lim="800000"/>
            <a:headEnd type="none" w="med" len="med"/>
            <a:tailEnd type="stealth" w="lg" len="lg"/>
          </a:ln>
          <a:effectLst>
            <a:outerShdw blurRad="63500" dist="20000" dir="5400000">
              <a:srgbClr val="000000">
                <a:alpha val="37647"/>
              </a:srgbClr>
            </a:outerShdw>
          </a:effectLst>
        </p:spPr>
      </p:cxnSp>
      <p:sp>
        <p:nvSpPr>
          <p:cNvPr id="1157" name="Google Shape;1157;p78"/>
          <p:cNvSpPr txBox="1"/>
          <p:nvPr/>
        </p:nvSpPr>
        <p:spPr>
          <a:xfrm>
            <a:off x="5272087" y="1054100"/>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Height above Mean Sea Level</a:t>
            </a:r>
            <a:endParaRPr/>
          </a:p>
        </p:txBody>
      </p:sp>
      <p:sp>
        <p:nvSpPr>
          <p:cNvPr id="1158" name="Google Shape;1158;p78"/>
          <p:cNvSpPr txBox="1"/>
          <p:nvPr/>
        </p:nvSpPr>
        <p:spPr>
          <a:xfrm>
            <a:off x="5272087" y="1398587"/>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Height above Ellipsoid</a:t>
            </a:r>
            <a:endParaRPr/>
          </a:p>
        </p:txBody>
      </p:sp>
      <p:sp>
        <p:nvSpPr>
          <p:cNvPr id="1159" name="Google Shape;1159;p78"/>
          <p:cNvSpPr txBox="1"/>
          <p:nvPr/>
        </p:nvSpPr>
        <p:spPr>
          <a:xfrm>
            <a:off x="5272087" y="1735137"/>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Height above Geoid (Orthometric)</a:t>
            </a:r>
            <a:endParaRPr/>
          </a:p>
        </p:txBody>
      </p:sp>
      <p:sp>
        <p:nvSpPr>
          <p:cNvPr id="1160" name="Google Shape;1160;p78"/>
          <p:cNvSpPr txBox="1"/>
          <p:nvPr/>
        </p:nvSpPr>
        <p:spPr>
          <a:xfrm>
            <a:off x="5272087" y="2081212"/>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Geoid Height</a:t>
            </a:r>
            <a:endParaRPr/>
          </a:p>
        </p:txBody>
      </p:sp>
      <p:sp>
        <p:nvSpPr>
          <p:cNvPr id="1161" name="Google Shape;1161;p78"/>
          <p:cNvSpPr txBox="1"/>
          <p:nvPr/>
        </p:nvSpPr>
        <p:spPr>
          <a:xfrm>
            <a:off x="4654550" y="3903662"/>
            <a:ext cx="4762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H</a:t>
            </a:r>
            <a:endParaRPr/>
          </a:p>
        </p:txBody>
      </p:sp>
      <p:sp>
        <p:nvSpPr>
          <p:cNvPr id="1162" name="Google Shape;1162;p78"/>
          <p:cNvSpPr txBox="1"/>
          <p:nvPr/>
        </p:nvSpPr>
        <p:spPr>
          <a:xfrm>
            <a:off x="5051425" y="4035425"/>
            <a:ext cx="47625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N</a:t>
            </a:r>
            <a:endParaRPr/>
          </a:p>
        </p:txBody>
      </p:sp>
      <p:sp>
        <p:nvSpPr>
          <p:cNvPr id="1163" name="Google Shape;1163;p78"/>
          <p:cNvSpPr txBox="1"/>
          <p:nvPr/>
        </p:nvSpPr>
        <p:spPr>
          <a:xfrm>
            <a:off x="4591050" y="3371850"/>
            <a:ext cx="47466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h</a:t>
            </a:r>
            <a:endParaRPr/>
          </a:p>
        </p:txBody>
      </p:sp>
      <p:sp>
        <p:nvSpPr>
          <p:cNvPr id="1164" name="Google Shape;1164;p78"/>
          <p:cNvSpPr txBox="1"/>
          <p:nvPr/>
        </p:nvSpPr>
        <p:spPr>
          <a:xfrm>
            <a:off x="3376612" y="5373687"/>
            <a:ext cx="1670050"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Calibri"/>
              <a:buNone/>
            </a:pPr>
            <a:r>
              <a:rPr lang="en-US" sz="3200" b="0" i="0" u="none">
                <a:solidFill>
                  <a:srgbClr val="FF0000"/>
                </a:solidFill>
                <a:latin typeface="Calibri"/>
                <a:ea typeface="Calibri"/>
                <a:cs typeface="Calibri"/>
                <a:sym typeface="Calibri"/>
              </a:rPr>
              <a:t>H</a:t>
            </a:r>
            <a:r>
              <a:rPr lang="en-US" sz="3200" b="0" i="0" u="none">
                <a:solidFill>
                  <a:schemeClr val="dk1"/>
                </a:solidFill>
                <a:latin typeface="Calibri"/>
                <a:ea typeface="Calibri"/>
                <a:cs typeface="Calibri"/>
                <a:sym typeface="Calibri"/>
              </a:rPr>
              <a:t> = </a:t>
            </a:r>
            <a:r>
              <a:rPr lang="en-US" sz="3200" b="0" i="0" u="none">
                <a:solidFill>
                  <a:srgbClr val="0070C0"/>
                </a:solidFill>
                <a:latin typeface="Calibri"/>
                <a:ea typeface="Calibri"/>
                <a:cs typeface="Calibri"/>
                <a:sym typeface="Calibri"/>
              </a:rPr>
              <a:t>h</a:t>
            </a:r>
            <a:r>
              <a:rPr lang="en-US" sz="3200" b="0" i="0" u="none">
                <a:solidFill>
                  <a:schemeClr val="dk1"/>
                </a:solidFill>
                <a:latin typeface="Calibri"/>
                <a:ea typeface="Calibri"/>
                <a:cs typeface="Calibri"/>
                <a:sym typeface="Calibri"/>
              </a:rPr>
              <a:t> - </a:t>
            </a:r>
            <a:r>
              <a:rPr lang="en-US" sz="3200" b="0" i="0" u="none">
                <a:solidFill>
                  <a:srgbClr val="002060"/>
                </a:solidFill>
                <a:latin typeface="Calibri"/>
                <a:ea typeface="Calibri"/>
                <a:cs typeface="Calibri"/>
                <a:sym typeface="Calibri"/>
              </a:rPr>
              <a:t>N</a:t>
            </a:r>
            <a:endParaRPr/>
          </a:p>
        </p:txBody>
      </p:sp>
      <p:sp>
        <p:nvSpPr>
          <p:cNvPr id="1165" name="Google Shape;1165;p78"/>
          <p:cNvSpPr txBox="1"/>
          <p:nvPr/>
        </p:nvSpPr>
        <p:spPr>
          <a:xfrm rot="-720000">
            <a:off x="5672137" y="5362575"/>
            <a:ext cx="3489325" cy="738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Note that </a:t>
            </a:r>
            <a:r>
              <a:rPr lang="en-US" sz="1400" b="0" i="1" u="none">
                <a:solidFill>
                  <a:srgbClr val="002060"/>
                </a:solidFill>
                <a:latin typeface="Calibri"/>
                <a:ea typeface="Calibri"/>
                <a:cs typeface="Calibri"/>
                <a:sym typeface="Calibri"/>
              </a:rPr>
              <a:t>N</a:t>
            </a:r>
            <a:r>
              <a:rPr lang="en-US" sz="1400" b="0" i="1" u="none">
                <a:solidFill>
                  <a:schemeClr val="dk1"/>
                </a:solidFill>
                <a:latin typeface="Calibri"/>
                <a:ea typeface="Calibri"/>
                <a:cs typeface="Calibri"/>
                <a:sym typeface="Calibri"/>
              </a:rPr>
              <a:t> is negative in most of CONUS.</a:t>
            </a:r>
            <a:endParaRPr/>
          </a:p>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Note that </a:t>
            </a:r>
            <a:r>
              <a:rPr lang="en-US" sz="1400" b="0" i="1" u="none">
                <a:solidFill>
                  <a:srgbClr val="0070C0"/>
                </a:solidFill>
                <a:latin typeface="Calibri"/>
                <a:ea typeface="Calibri"/>
                <a:cs typeface="Calibri"/>
                <a:sym typeface="Calibri"/>
              </a:rPr>
              <a:t>h</a:t>
            </a:r>
            <a:r>
              <a:rPr lang="en-US" sz="1400" b="0" i="1" u="none">
                <a:solidFill>
                  <a:schemeClr val="dk1"/>
                </a:solidFill>
                <a:latin typeface="Calibri"/>
                <a:ea typeface="Calibri"/>
                <a:cs typeface="Calibri"/>
                <a:sym typeface="Calibri"/>
              </a:rPr>
              <a:t> may be negative near coastlines.</a:t>
            </a:r>
            <a:endParaRPr/>
          </a:p>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Could </a:t>
            </a:r>
            <a:r>
              <a:rPr lang="en-US" sz="1400" b="0" i="1" u="none">
                <a:solidFill>
                  <a:srgbClr val="FF0000"/>
                </a:solidFill>
                <a:latin typeface="Calibri"/>
                <a:ea typeface="Calibri"/>
                <a:cs typeface="Calibri"/>
                <a:sym typeface="Calibri"/>
              </a:rPr>
              <a:t>H</a:t>
            </a:r>
            <a:r>
              <a:rPr lang="en-US" sz="1400" b="0" i="1" u="none">
                <a:solidFill>
                  <a:schemeClr val="dk1"/>
                </a:solidFill>
                <a:latin typeface="Calibri"/>
                <a:ea typeface="Calibri"/>
                <a:cs typeface="Calibri"/>
                <a:sym typeface="Calibri"/>
              </a:rPr>
              <a:t> be negative?</a:t>
            </a:r>
            <a:endParaRPr/>
          </a:p>
        </p:txBody>
      </p:sp>
      <p:cxnSp>
        <p:nvCxnSpPr>
          <p:cNvPr id="1166" name="Google Shape;1166;p78"/>
          <p:cNvCxnSpPr/>
          <p:nvPr/>
        </p:nvCxnSpPr>
        <p:spPr>
          <a:xfrm rot="10800000" flipH="1">
            <a:off x="5289550" y="3897312"/>
            <a:ext cx="42862" cy="606425"/>
          </a:xfrm>
          <a:prstGeom prst="straightConnector1">
            <a:avLst/>
          </a:prstGeom>
          <a:noFill/>
          <a:ln w="25400" cap="flat" cmpd="sng">
            <a:solidFill>
              <a:srgbClr val="002060"/>
            </a:solidFill>
            <a:prstDash val="solid"/>
            <a:miter lim="800000"/>
            <a:headEnd type="stealth" w="lg" len="lg"/>
            <a:tailEnd type="none" w="med" len="med"/>
          </a:ln>
          <a:effectLst>
            <a:outerShdw blurRad="63500" dist="20000" dir="5400000">
              <a:srgbClr val="000000">
                <a:alpha val="37647"/>
              </a:srgbClr>
            </a:outerShdw>
          </a:effectLst>
        </p:spPr>
      </p:cxnSp>
      <p:sp>
        <p:nvSpPr>
          <p:cNvPr id="1167" name="Google Shape;1167;p78"/>
          <p:cNvSpPr txBox="1"/>
          <p:nvPr/>
        </p:nvSpPr>
        <p:spPr>
          <a:xfrm rot="-720000">
            <a:off x="5997575" y="4926012"/>
            <a:ext cx="33337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Positive is UP, negative is down</a:t>
            </a:r>
            <a:endParaRP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173" name="Google Shape;1173;p7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Vertical Datums in the United States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There have been several vertical datums in use across the United States. The earliest ones were “local”, since the leveling did not form an interconnected network.</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The earliest unified datums were the 1912 Datum (4</a:t>
            </a:r>
            <a:r>
              <a:rPr lang="en-US" sz="2100" b="0" i="0" u="none" strike="noStrike" cap="none" baseline="30000">
                <a:solidFill>
                  <a:schemeClr val="dk1"/>
                </a:solidFill>
                <a:latin typeface="Calibri"/>
                <a:ea typeface="Calibri"/>
                <a:cs typeface="Calibri"/>
                <a:sym typeface="Calibri"/>
              </a:rPr>
              <a:t>th</a:t>
            </a:r>
            <a:r>
              <a:rPr lang="en-US" sz="2100" b="0" i="0" u="none" strike="noStrike" cap="none">
                <a:solidFill>
                  <a:schemeClr val="dk1"/>
                </a:solidFill>
                <a:latin typeface="Calibri"/>
                <a:ea typeface="Calibri"/>
                <a:cs typeface="Calibri"/>
                <a:sym typeface="Calibri"/>
              </a:rPr>
              <a:t> General Adjustment).</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Followed by the NGVD29 adjustment.</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Followed by the NAVD88 adjustment.</a:t>
            </a:r>
            <a:endParaRPr/>
          </a:p>
          <a:p>
            <a:pPr marL="257175" marR="0" lvl="0" indent="-123825" algn="l" rtl="0">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174" name="Google Shape;1174;p79"/>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175" name="Google Shape;1175;p7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176" name="Google Shape;1176;p7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56</a:t>
            </a:fld>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182" name="Google Shape;1182;p8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NGVD29 consists of a leveling network across the United States.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Leveling was adjusted to fit tide gauges which forced the NGVD29 datum surface to be an approximation of the mean sea surface.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Unfortunately, the sea surface is NOT level (fails to conform to gravitational potential energy due to salinity, temperature, and currents.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It seemed like a good idea at the time.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Resulted in the severely misleading term “Mean Sea Level”.</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Preferred term “mean sea surface”.</a:t>
            </a:r>
            <a:endParaRPr/>
          </a:p>
          <a:p>
            <a:pPr marL="557212" marR="0" lvl="1" indent="-80962" algn="l" rtl="0">
              <a:lnSpc>
                <a:spcPct val="100000"/>
              </a:lnSpc>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257175" marR="0" lvl="0" indent="-123825" algn="l" rtl="0">
              <a:spcBef>
                <a:spcPts val="42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1183" name="Google Shape;1183;p80"/>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184" name="Google Shape;1184;p80"/>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185" name="Google Shape;1185;p8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57</a:t>
            </a:fld>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191" name="Google Shape;1191;p8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NAVD88 consists of a leveling network on the North American Continent, ranging from Alaska, through Canada, across the United States, affixed to a single origin point on the continent.</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Leveling was adjusted “internally” and tied to only 1 point – Pointe au Pere (Father’s Point) in Quebec</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Tide Station &amp; Location = Pointe-au-Pere, Rimouski, Quebec, Canada</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Located in corner of a school building at Rue St Germaine and Goulet Avenue</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PID = TY5255</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Bench Mark = 1250 G</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1" u="none" strike="noStrike" cap="none">
                <a:solidFill>
                  <a:schemeClr val="dk1"/>
                </a:solidFill>
                <a:latin typeface="Calibri"/>
                <a:ea typeface="Calibri"/>
                <a:cs typeface="Calibri"/>
                <a:sym typeface="Calibri"/>
              </a:rPr>
              <a:t>Height above LMSL = 6.271 meters</a:t>
            </a:r>
            <a:endParaRPr/>
          </a:p>
        </p:txBody>
      </p:sp>
      <p:sp>
        <p:nvSpPr>
          <p:cNvPr id="1192" name="Google Shape;1192;p81"/>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193" name="Google Shape;1193;p8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194" name="Google Shape;1194;p8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58</a:t>
            </a:fld>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200" name="Google Shape;1200;p82"/>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201" name="Google Shape;1201;p82"/>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202" name="Google Shape;1202;p8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59</a:t>
            </a:fld>
            <a:endParaRPr/>
          </a:p>
        </p:txBody>
      </p:sp>
      <p:sp>
        <p:nvSpPr>
          <p:cNvPr id="1203" name="Google Shape;1203;p82"/>
          <p:cNvSpPr/>
          <p:nvPr/>
        </p:nvSpPr>
        <p:spPr>
          <a:xfrm>
            <a:off x="1663700" y="2159000"/>
            <a:ext cx="5753100" cy="1244600"/>
          </a:xfrm>
          <a:custGeom>
            <a:avLst/>
            <a:gdLst/>
            <a:ahLst/>
            <a:cxnLst/>
            <a:rect l="l" t="t" r="r" b="b"/>
            <a:pathLst>
              <a:path w="5753109" h="1244738" extrusionOk="0">
                <a:moveTo>
                  <a:pt x="0" y="812938"/>
                </a:moveTo>
                <a:cubicBezTo>
                  <a:pt x="21167" y="817171"/>
                  <a:pt x="41914" y="825638"/>
                  <a:pt x="63500" y="825638"/>
                </a:cubicBezTo>
                <a:cubicBezTo>
                  <a:pt x="97630" y="825638"/>
                  <a:pt x="132721" y="823731"/>
                  <a:pt x="165100" y="812938"/>
                </a:cubicBezTo>
                <a:cubicBezTo>
                  <a:pt x="185180" y="806245"/>
                  <a:pt x="201838" y="790658"/>
                  <a:pt x="215900" y="774838"/>
                </a:cubicBezTo>
                <a:cubicBezTo>
                  <a:pt x="219369" y="770935"/>
                  <a:pt x="289343" y="660719"/>
                  <a:pt x="304800" y="647838"/>
                </a:cubicBezTo>
                <a:cubicBezTo>
                  <a:pt x="315084" y="639268"/>
                  <a:pt x="329568" y="636350"/>
                  <a:pt x="342900" y="635138"/>
                </a:cubicBezTo>
                <a:cubicBezTo>
                  <a:pt x="423114" y="627846"/>
                  <a:pt x="503767" y="626671"/>
                  <a:pt x="584200" y="622438"/>
                </a:cubicBezTo>
                <a:cubicBezTo>
                  <a:pt x="596900" y="618205"/>
                  <a:pt x="610821" y="602850"/>
                  <a:pt x="622300" y="609738"/>
                </a:cubicBezTo>
                <a:cubicBezTo>
                  <a:pt x="816434" y="726218"/>
                  <a:pt x="640464" y="658741"/>
                  <a:pt x="749300" y="749438"/>
                </a:cubicBezTo>
                <a:cubicBezTo>
                  <a:pt x="759584" y="758008"/>
                  <a:pt x="775426" y="756151"/>
                  <a:pt x="787400" y="762138"/>
                </a:cubicBezTo>
                <a:cubicBezTo>
                  <a:pt x="801052" y="768964"/>
                  <a:pt x="811848" y="780712"/>
                  <a:pt x="825500" y="787538"/>
                </a:cubicBezTo>
                <a:cubicBezTo>
                  <a:pt x="837474" y="793525"/>
                  <a:pt x="851295" y="794965"/>
                  <a:pt x="863600" y="800238"/>
                </a:cubicBezTo>
                <a:cubicBezTo>
                  <a:pt x="881001" y="807696"/>
                  <a:pt x="896822" y="818607"/>
                  <a:pt x="914400" y="825638"/>
                </a:cubicBezTo>
                <a:cubicBezTo>
                  <a:pt x="939259" y="835582"/>
                  <a:pt x="990600" y="851038"/>
                  <a:pt x="990600" y="851038"/>
                </a:cubicBezTo>
                <a:cubicBezTo>
                  <a:pt x="1045633" y="846805"/>
                  <a:pt x="1100930" y="845184"/>
                  <a:pt x="1155700" y="838338"/>
                </a:cubicBezTo>
                <a:cubicBezTo>
                  <a:pt x="1168984" y="836678"/>
                  <a:pt x="1182661" y="833064"/>
                  <a:pt x="1193800" y="825638"/>
                </a:cubicBezTo>
                <a:cubicBezTo>
                  <a:pt x="1208744" y="815675"/>
                  <a:pt x="1217723" y="798565"/>
                  <a:pt x="1231900" y="787538"/>
                </a:cubicBezTo>
                <a:cubicBezTo>
                  <a:pt x="1310859" y="726125"/>
                  <a:pt x="1308232" y="752448"/>
                  <a:pt x="1371600" y="673238"/>
                </a:cubicBezTo>
                <a:cubicBezTo>
                  <a:pt x="1421418" y="610965"/>
                  <a:pt x="1394093" y="589540"/>
                  <a:pt x="1485900" y="558938"/>
                </a:cubicBezTo>
                <a:cubicBezTo>
                  <a:pt x="1511300" y="550471"/>
                  <a:pt x="1535785" y="538472"/>
                  <a:pt x="1562100" y="533538"/>
                </a:cubicBezTo>
                <a:lnTo>
                  <a:pt x="1765300" y="495438"/>
                </a:lnTo>
                <a:cubicBezTo>
                  <a:pt x="1862319" y="252891"/>
                  <a:pt x="1769231" y="490211"/>
                  <a:pt x="1879600" y="190638"/>
                </a:cubicBezTo>
                <a:cubicBezTo>
                  <a:pt x="1882000" y="184125"/>
                  <a:pt x="1911549" y="98463"/>
                  <a:pt x="1930400" y="89038"/>
                </a:cubicBezTo>
                <a:cubicBezTo>
                  <a:pt x="1961624" y="73426"/>
                  <a:pt x="1998882" y="74677"/>
                  <a:pt x="2032000" y="63638"/>
                </a:cubicBezTo>
                <a:lnTo>
                  <a:pt x="2070100" y="50938"/>
                </a:lnTo>
                <a:cubicBezTo>
                  <a:pt x="2082800" y="34005"/>
                  <a:pt x="2087444" y="4289"/>
                  <a:pt x="2108200" y="138"/>
                </a:cubicBezTo>
                <a:cubicBezTo>
                  <a:pt x="2129184" y="-4059"/>
                  <a:pt x="2146019" y="88406"/>
                  <a:pt x="2146300" y="89038"/>
                </a:cubicBezTo>
                <a:cubicBezTo>
                  <a:pt x="2156325" y="111595"/>
                  <a:pt x="2174186" y="130066"/>
                  <a:pt x="2184400" y="152538"/>
                </a:cubicBezTo>
                <a:cubicBezTo>
                  <a:pt x="2195479" y="176912"/>
                  <a:pt x="2200650" y="203576"/>
                  <a:pt x="2209800" y="228738"/>
                </a:cubicBezTo>
                <a:cubicBezTo>
                  <a:pt x="2217591" y="250163"/>
                  <a:pt x="2225647" y="271539"/>
                  <a:pt x="2235200" y="292238"/>
                </a:cubicBezTo>
                <a:cubicBezTo>
                  <a:pt x="2251067" y="326617"/>
                  <a:pt x="2250079" y="381864"/>
                  <a:pt x="2286000" y="393838"/>
                </a:cubicBezTo>
                <a:lnTo>
                  <a:pt x="2324100" y="406538"/>
                </a:lnTo>
                <a:cubicBezTo>
                  <a:pt x="2358704" y="475745"/>
                  <a:pt x="2363177" y="495194"/>
                  <a:pt x="2400300" y="546238"/>
                </a:cubicBezTo>
                <a:cubicBezTo>
                  <a:pt x="2425199" y="580474"/>
                  <a:pt x="2446566" y="617904"/>
                  <a:pt x="2476500" y="647838"/>
                </a:cubicBezTo>
                <a:cubicBezTo>
                  <a:pt x="2499386" y="670724"/>
                  <a:pt x="2521758" y="698077"/>
                  <a:pt x="2552700" y="711338"/>
                </a:cubicBezTo>
                <a:cubicBezTo>
                  <a:pt x="2591196" y="727836"/>
                  <a:pt x="2694854" y="734188"/>
                  <a:pt x="2717800" y="736738"/>
                </a:cubicBezTo>
                <a:cubicBezTo>
                  <a:pt x="2730500" y="745205"/>
                  <a:pt x="2747028" y="749718"/>
                  <a:pt x="2755900" y="762138"/>
                </a:cubicBezTo>
                <a:cubicBezTo>
                  <a:pt x="2769151" y="780689"/>
                  <a:pt x="2773713" y="804140"/>
                  <a:pt x="2781300" y="825638"/>
                </a:cubicBezTo>
                <a:cubicBezTo>
                  <a:pt x="2799122" y="876133"/>
                  <a:pt x="2808153" y="930143"/>
                  <a:pt x="2832100" y="978038"/>
                </a:cubicBezTo>
                <a:cubicBezTo>
                  <a:pt x="2855210" y="1024257"/>
                  <a:pt x="2921000" y="1105038"/>
                  <a:pt x="2921000" y="1105038"/>
                </a:cubicBezTo>
                <a:cubicBezTo>
                  <a:pt x="2963333" y="1096571"/>
                  <a:pt x="3015510" y="1108067"/>
                  <a:pt x="3048000" y="1079638"/>
                </a:cubicBezTo>
                <a:cubicBezTo>
                  <a:pt x="3163628" y="978463"/>
                  <a:pt x="3098357" y="966223"/>
                  <a:pt x="3136900" y="889138"/>
                </a:cubicBezTo>
                <a:cubicBezTo>
                  <a:pt x="3152164" y="858611"/>
                  <a:pt x="3167626" y="827840"/>
                  <a:pt x="3187700" y="800238"/>
                </a:cubicBezTo>
                <a:cubicBezTo>
                  <a:pt x="3209760" y="769906"/>
                  <a:pt x="3243772" y="742797"/>
                  <a:pt x="3276600" y="724038"/>
                </a:cubicBezTo>
                <a:cubicBezTo>
                  <a:pt x="3293038" y="714645"/>
                  <a:pt x="3310962" y="708031"/>
                  <a:pt x="3327400" y="698638"/>
                </a:cubicBezTo>
                <a:cubicBezTo>
                  <a:pt x="3357967" y="681171"/>
                  <a:pt x="3407013" y="641982"/>
                  <a:pt x="3429000" y="622438"/>
                </a:cubicBezTo>
                <a:cubicBezTo>
                  <a:pt x="3446898" y="606528"/>
                  <a:pt x="3461618" y="587223"/>
                  <a:pt x="3479800" y="571638"/>
                </a:cubicBezTo>
                <a:cubicBezTo>
                  <a:pt x="3585536" y="481008"/>
                  <a:pt x="3419256" y="657582"/>
                  <a:pt x="3594100" y="482738"/>
                </a:cubicBezTo>
                <a:cubicBezTo>
                  <a:pt x="3617479" y="459359"/>
                  <a:pt x="3635258" y="430911"/>
                  <a:pt x="3657600" y="406538"/>
                </a:cubicBezTo>
                <a:cubicBezTo>
                  <a:pt x="3681873" y="380059"/>
                  <a:pt x="3733800" y="330338"/>
                  <a:pt x="3733800" y="330338"/>
                </a:cubicBezTo>
                <a:lnTo>
                  <a:pt x="3886200" y="482738"/>
                </a:lnTo>
                <a:cubicBezTo>
                  <a:pt x="3898900" y="495438"/>
                  <a:pt x="3909356" y="510875"/>
                  <a:pt x="3924300" y="520838"/>
                </a:cubicBezTo>
                <a:cubicBezTo>
                  <a:pt x="3949700" y="537771"/>
                  <a:pt x="3981430" y="547800"/>
                  <a:pt x="4000500" y="571638"/>
                </a:cubicBezTo>
                <a:cubicBezTo>
                  <a:pt x="4017433" y="592805"/>
                  <a:pt x="4032983" y="615156"/>
                  <a:pt x="4051300" y="635138"/>
                </a:cubicBezTo>
                <a:cubicBezTo>
                  <a:pt x="4079618" y="666031"/>
                  <a:pt x="4115055" y="690512"/>
                  <a:pt x="4140200" y="724038"/>
                </a:cubicBezTo>
                <a:cubicBezTo>
                  <a:pt x="4347620" y="1000598"/>
                  <a:pt x="4106379" y="688922"/>
                  <a:pt x="4279900" y="889138"/>
                </a:cubicBezTo>
                <a:cubicBezTo>
                  <a:pt x="4315406" y="930106"/>
                  <a:pt x="4351428" y="971030"/>
                  <a:pt x="4381500" y="1016138"/>
                </a:cubicBezTo>
                <a:cubicBezTo>
                  <a:pt x="4389967" y="1028838"/>
                  <a:pt x="4396107" y="1043445"/>
                  <a:pt x="4406900" y="1054238"/>
                </a:cubicBezTo>
                <a:cubicBezTo>
                  <a:pt x="4417693" y="1065031"/>
                  <a:pt x="4434207" y="1068845"/>
                  <a:pt x="4445000" y="1079638"/>
                </a:cubicBezTo>
                <a:cubicBezTo>
                  <a:pt x="4459967" y="1094605"/>
                  <a:pt x="4469325" y="1114367"/>
                  <a:pt x="4483100" y="1130438"/>
                </a:cubicBezTo>
                <a:cubicBezTo>
                  <a:pt x="4494789" y="1144075"/>
                  <a:pt x="4509702" y="1154740"/>
                  <a:pt x="4521200" y="1168538"/>
                </a:cubicBezTo>
                <a:cubicBezTo>
                  <a:pt x="4530971" y="1180264"/>
                  <a:pt x="4531633" y="1203645"/>
                  <a:pt x="4546600" y="1206638"/>
                </a:cubicBezTo>
                <a:cubicBezTo>
                  <a:pt x="4621435" y="1221605"/>
                  <a:pt x="4699000" y="1215105"/>
                  <a:pt x="4775200" y="1219338"/>
                </a:cubicBezTo>
                <a:cubicBezTo>
                  <a:pt x="4817533" y="1206638"/>
                  <a:pt x="4862149" y="1199928"/>
                  <a:pt x="4902200" y="1181238"/>
                </a:cubicBezTo>
                <a:cubicBezTo>
                  <a:pt x="4926764" y="1169775"/>
                  <a:pt x="4939984" y="1139010"/>
                  <a:pt x="4965700" y="1130438"/>
                </a:cubicBezTo>
                <a:cubicBezTo>
                  <a:pt x="4986450" y="1123521"/>
                  <a:pt x="5053404" y="1161590"/>
                  <a:pt x="5067300" y="1168538"/>
                </a:cubicBezTo>
                <a:cubicBezTo>
                  <a:pt x="5075767" y="1181238"/>
                  <a:pt x="5081907" y="1195845"/>
                  <a:pt x="5092700" y="1206638"/>
                </a:cubicBezTo>
                <a:cubicBezTo>
                  <a:pt x="5117319" y="1231257"/>
                  <a:pt x="5137912" y="1234409"/>
                  <a:pt x="5168900" y="1244738"/>
                </a:cubicBezTo>
                <a:cubicBezTo>
                  <a:pt x="5181600" y="1236271"/>
                  <a:pt x="5196207" y="1230131"/>
                  <a:pt x="5207000" y="1219338"/>
                </a:cubicBezTo>
                <a:cubicBezTo>
                  <a:pt x="5217793" y="1208545"/>
                  <a:pt x="5223528" y="1193658"/>
                  <a:pt x="5232400" y="1181238"/>
                </a:cubicBezTo>
                <a:cubicBezTo>
                  <a:pt x="5244703" y="1164014"/>
                  <a:pt x="5257800" y="1147371"/>
                  <a:pt x="5270500" y="1130438"/>
                </a:cubicBezTo>
                <a:cubicBezTo>
                  <a:pt x="5274733" y="1117738"/>
                  <a:pt x="5274630" y="1102622"/>
                  <a:pt x="5283200" y="1092338"/>
                </a:cubicBezTo>
                <a:cubicBezTo>
                  <a:pt x="5312772" y="1056852"/>
                  <a:pt x="5334119" y="1054198"/>
                  <a:pt x="5372100" y="1041538"/>
                </a:cubicBezTo>
                <a:cubicBezTo>
                  <a:pt x="5401733" y="1045771"/>
                  <a:pt x="5431066" y="1054238"/>
                  <a:pt x="5461000" y="1054238"/>
                </a:cubicBezTo>
                <a:cubicBezTo>
                  <a:pt x="5683515" y="1054238"/>
                  <a:pt x="5456985" y="1023935"/>
                  <a:pt x="5638800" y="1054238"/>
                </a:cubicBezTo>
                <a:cubicBezTo>
                  <a:pt x="5756442" y="1145737"/>
                  <a:pt x="5753100" y="1094871"/>
                  <a:pt x="5753100" y="1155838"/>
                </a:cubicBezTo>
              </a:path>
            </a:pathLst>
          </a:cu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04" name="Google Shape;1204;p82"/>
          <p:cNvSpPr txBox="1"/>
          <p:nvPr/>
        </p:nvSpPr>
        <p:spPr>
          <a:xfrm>
            <a:off x="1524000" y="2305050"/>
            <a:ext cx="10668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terrain</a:t>
            </a:r>
            <a:endParaRPr/>
          </a:p>
        </p:txBody>
      </p:sp>
      <p:grpSp>
        <p:nvGrpSpPr>
          <p:cNvPr id="1205" name="Google Shape;1205;p82"/>
          <p:cNvGrpSpPr/>
          <p:nvPr/>
        </p:nvGrpSpPr>
        <p:grpSpPr>
          <a:xfrm>
            <a:off x="4879975" y="2497137"/>
            <a:ext cx="296862" cy="342900"/>
            <a:chOff x="0" y="0"/>
            <a:chExt cx="2147483647" cy="2147483647"/>
          </a:xfrm>
        </p:grpSpPr>
        <p:cxnSp>
          <p:nvCxnSpPr>
            <p:cNvPr id="1206" name="Google Shape;1206;p82"/>
            <p:cNvCxnSpPr/>
            <p:nvPr/>
          </p:nvCxnSpPr>
          <p:spPr>
            <a:xfrm>
              <a:off x="0" y="418"/>
              <a:ext cx="2147483647" cy="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207" name="Google Shape;1207;p82"/>
            <p:cNvCxnSpPr/>
            <p:nvPr/>
          </p:nvCxnSpPr>
          <p:spPr>
            <a:xfrm rot="10800000" flipH="1">
              <a:off x="0" y="1341"/>
              <a:ext cx="1102447788"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208" name="Google Shape;1208;p82"/>
            <p:cNvCxnSpPr/>
            <p:nvPr/>
          </p:nvCxnSpPr>
          <p:spPr>
            <a:xfrm>
              <a:off x="1102447041" y="418"/>
              <a:ext cx="849806064" cy="1690146510"/>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cxnSp>
          <p:nvCxnSpPr>
            <p:cNvPr id="1209" name="Google Shape;1209;p82"/>
            <p:cNvCxnSpPr/>
            <p:nvPr/>
          </p:nvCxnSpPr>
          <p:spPr>
            <a:xfrm rot="10800000">
              <a:off x="1102447041" y="0"/>
              <a:ext cx="0" cy="2147483647"/>
            </a:xfrm>
            <a:prstGeom prst="straightConnector1">
              <a:avLst/>
            </a:prstGeom>
            <a:noFill/>
            <a:ln w="25400" cap="flat" cmpd="sng">
              <a:solidFill>
                <a:schemeClr val="dk1"/>
              </a:solidFill>
              <a:prstDash val="solid"/>
              <a:miter lim="800000"/>
              <a:headEnd type="none" w="med" len="med"/>
              <a:tailEnd type="none" w="med" len="med"/>
            </a:ln>
            <a:effectLst>
              <a:outerShdw blurRad="63500" dist="20000" dir="5400000">
                <a:srgbClr val="000000">
                  <a:alpha val="37647"/>
                </a:srgbClr>
              </a:outerShdw>
            </a:effectLst>
          </p:spPr>
        </p:cxnSp>
      </p:grpSp>
      <p:sp>
        <p:nvSpPr>
          <p:cNvPr id="1210" name="Google Shape;1210;p82"/>
          <p:cNvSpPr txBox="1"/>
          <p:nvPr/>
        </p:nvSpPr>
        <p:spPr>
          <a:xfrm>
            <a:off x="5272087" y="1054100"/>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Height above Mean Sea Level</a:t>
            </a:r>
            <a:endParaRPr/>
          </a:p>
        </p:txBody>
      </p:sp>
      <p:sp>
        <p:nvSpPr>
          <p:cNvPr id="1211" name="Google Shape;1211;p82"/>
          <p:cNvSpPr txBox="1"/>
          <p:nvPr/>
        </p:nvSpPr>
        <p:spPr>
          <a:xfrm>
            <a:off x="5272087" y="1398587"/>
            <a:ext cx="29670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Height above Ellipsoid</a:t>
            </a:r>
            <a:endParaRPr/>
          </a:p>
        </p:txBody>
      </p:sp>
      <p:sp>
        <p:nvSpPr>
          <p:cNvPr id="1212" name="Google Shape;1212;p82"/>
          <p:cNvSpPr txBox="1"/>
          <p:nvPr/>
        </p:nvSpPr>
        <p:spPr>
          <a:xfrm>
            <a:off x="5272087" y="1735137"/>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Height above Geoid (Orthometric)</a:t>
            </a:r>
            <a:endParaRPr/>
          </a:p>
        </p:txBody>
      </p:sp>
      <p:sp>
        <p:nvSpPr>
          <p:cNvPr id="1213" name="Google Shape;1213;p82"/>
          <p:cNvSpPr txBox="1"/>
          <p:nvPr/>
        </p:nvSpPr>
        <p:spPr>
          <a:xfrm>
            <a:off x="5272087" y="2081212"/>
            <a:ext cx="34147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Geoid Height</a:t>
            </a:r>
            <a:endParaRPr/>
          </a:p>
        </p:txBody>
      </p:sp>
      <p:sp>
        <p:nvSpPr>
          <p:cNvPr id="1214" name="Google Shape;1214;p82"/>
          <p:cNvSpPr/>
          <p:nvPr/>
        </p:nvSpPr>
        <p:spPr>
          <a:xfrm>
            <a:off x="1700212" y="3725862"/>
            <a:ext cx="5673725" cy="415925"/>
          </a:xfrm>
          <a:custGeom>
            <a:avLst/>
            <a:gdLst/>
            <a:ahLst/>
            <a:cxnLst/>
            <a:rect l="l" t="t" r="r" b="b"/>
            <a:pathLst>
              <a:path w="6331975" h="430409" extrusionOk="0">
                <a:moveTo>
                  <a:pt x="0" y="115776"/>
                </a:moveTo>
                <a:cubicBezTo>
                  <a:pt x="652206" y="40395"/>
                  <a:pt x="1304413" y="-34985"/>
                  <a:pt x="2359742" y="17454"/>
                </a:cubicBezTo>
                <a:cubicBezTo>
                  <a:pt x="3415071" y="69893"/>
                  <a:pt x="5484762" y="304228"/>
                  <a:pt x="6331975" y="430409"/>
                </a:cubicBezTo>
              </a:path>
            </a:pathLst>
          </a:custGeom>
          <a:noFill/>
          <a:ln w="19050" cap="flat" cmpd="sng">
            <a:solidFill>
              <a:srgbClr val="0070C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15" name="Google Shape;1215;p82"/>
          <p:cNvSpPr txBox="1"/>
          <p:nvPr/>
        </p:nvSpPr>
        <p:spPr>
          <a:xfrm>
            <a:off x="1365250" y="3816350"/>
            <a:ext cx="1255712"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ellipsoid</a:t>
            </a:r>
            <a:endParaRPr/>
          </a:p>
        </p:txBody>
      </p:sp>
      <p:sp>
        <p:nvSpPr>
          <p:cNvPr id="1216" name="Google Shape;1216;p82"/>
          <p:cNvSpPr/>
          <p:nvPr/>
        </p:nvSpPr>
        <p:spPr>
          <a:xfrm>
            <a:off x="1524000" y="4491037"/>
            <a:ext cx="5673725" cy="312737"/>
          </a:xfrm>
          <a:custGeom>
            <a:avLst/>
            <a:gdLst/>
            <a:ahLst/>
            <a:cxnLst/>
            <a:rect l="l" t="t" r="r" b="b"/>
            <a:pathLst>
              <a:path w="4444181" h="491613" extrusionOk="0">
                <a:moveTo>
                  <a:pt x="0" y="422787"/>
                </a:moveTo>
                <a:cubicBezTo>
                  <a:pt x="16387" y="419510"/>
                  <a:pt x="33891" y="419742"/>
                  <a:pt x="49162" y="412955"/>
                </a:cubicBezTo>
                <a:cubicBezTo>
                  <a:pt x="81753" y="398470"/>
                  <a:pt x="86532" y="376609"/>
                  <a:pt x="117988" y="363794"/>
                </a:cubicBezTo>
                <a:cubicBezTo>
                  <a:pt x="195786" y="332098"/>
                  <a:pt x="274266" y="301868"/>
                  <a:pt x="353962" y="275303"/>
                </a:cubicBezTo>
                <a:cubicBezTo>
                  <a:pt x="363794" y="272026"/>
                  <a:pt x="373987" y="269680"/>
                  <a:pt x="383458" y="265471"/>
                </a:cubicBezTo>
                <a:cubicBezTo>
                  <a:pt x="403549" y="256542"/>
                  <a:pt x="423903" y="247778"/>
                  <a:pt x="442452" y="235974"/>
                </a:cubicBezTo>
                <a:cubicBezTo>
                  <a:pt x="530382" y="180018"/>
                  <a:pt x="456121" y="216549"/>
                  <a:pt x="530942" y="147484"/>
                </a:cubicBezTo>
                <a:cubicBezTo>
                  <a:pt x="558401" y="122138"/>
                  <a:pt x="589814" y="101442"/>
                  <a:pt x="619433" y="78658"/>
                </a:cubicBezTo>
                <a:cubicBezTo>
                  <a:pt x="632422" y="68667"/>
                  <a:pt x="643635" y="55464"/>
                  <a:pt x="658762" y="49161"/>
                </a:cubicBezTo>
                <a:lnTo>
                  <a:pt x="776749" y="0"/>
                </a:lnTo>
                <a:cubicBezTo>
                  <a:pt x="819355" y="3277"/>
                  <a:pt x="863572" y="-2226"/>
                  <a:pt x="904568" y="9832"/>
                </a:cubicBezTo>
                <a:cubicBezTo>
                  <a:pt x="922355" y="15063"/>
                  <a:pt x="929944" y="36952"/>
                  <a:pt x="943897" y="49161"/>
                </a:cubicBezTo>
                <a:cubicBezTo>
                  <a:pt x="956230" y="59952"/>
                  <a:pt x="971146" y="67585"/>
                  <a:pt x="983226" y="78658"/>
                </a:cubicBezTo>
                <a:cubicBezTo>
                  <a:pt x="1023950" y="115988"/>
                  <a:pt x="1062797" y="165941"/>
                  <a:pt x="1111046" y="196645"/>
                </a:cubicBezTo>
                <a:cubicBezTo>
                  <a:pt x="1129594" y="208448"/>
                  <a:pt x="1150375" y="216310"/>
                  <a:pt x="1170039" y="226142"/>
                </a:cubicBezTo>
                <a:cubicBezTo>
                  <a:pt x="1196122" y="220926"/>
                  <a:pt x="1223961" y="217471"/>
                  <a:pt x="1248697" y="206478"/>
                </a:cubicBezTo>
                <a:cubicBezTo>
                  <a:pt x="1268788" y="197549"/>
                  <a:pt x="1287171" y="184873"/>
                  <a:pt x="1307691" y="176981"/>
                </a:cubicBezTo>
                <a:cubicBezTo>
                  <a:pt x="1361530" y="156274"/>
                  <a:pt x="1389096" y="155519"/>
                  <a:pt x="1445342" y="147484"/>
                </a:cubicBezTo>
                <a:cubicBezTo>
                  <a:pt x="1487949" y="154039"/>
                  <a:pt x="1530792" y="159205"/>
                  <a:pt x="1573162" y="167149"/>
                </a:cubicBezTo>
                <a:cubicBezTo>
                  <a:pt x="1583348" y="169059"/>
                  <a:pt x="1594035" y="171232"/>
                  <a:pt x="1602658" y="176981"/>
                </a:cubicBezTo>
                <a:cubicBezTo>
                  <a:pt x="1614228" y="184694"/>
                  <a:pt x="1623677" y="195457"/>
                  <a:pt x="1632155" y="206478"/>
                </a:cubicBezTo>
                <a:cubicBezTo>
                  <a:pt x="1656547" y="238188"/>
                  <a:pt x="1678444" y="271746"/>
                  <a:pt x="1700981" y="304800"/>
                </a:cubicBezTo>
                <a:cubicBezTo>
                  <a:pt x="1727609" y="343854"/>
                  <a:pt x="1740310" y="396567"/>
                  <a:pt x="1779639" y="422787"/>
                </a:cubicBezTo>
                <a:cubicBezTo>
                  <a:pt x="1831882" y="457616"/>
                  <a:pt x="1787089" y="433582"/>
                  <a:pt x="1868129" y="452284"/>
                </a:cubicBezTo>
                <a:cubicBezTo>
                  <a:pt x="2050528" y="494377"/>
                  <a:pt x="1773052" y="452667"/>
                  <a:pt x="2104104" y="491613"/>
                </a:cubicBezTo>
                <a:cubicBezTo>
                  <a:pt x="2282043" y="402643"/>
                  <a:pt x="2102235" y="499415"/>
                  <a:pt x="2231923" y="412955"/>
                </a:cubicBezTo>
                <a:cubicBezTo>
                  <a:pt x="2244118" y="404825"/>
                  <a:pt x="2258526" y="400562"/>
                  <a:pt x="2271252" y="393290"/>
                </a:cubicBezTo>
                <a:cubicBezTo>
                  <a:pt x="2302378" y="375504"/>
                  <a:pt x="2319638" y="357001"/>
                  <a:pt x="2349910" y="334297"/>
                </a:cubicBezTo>
                <a:cubicBezTo>
                  <a:pt x="2372465" y="317381"/>
                  <a:pt x="2397214" y="303347"/>
                  <a:pt x="2418736" y="285136"/>
                </a:cubicBezTo>
                <a:cubicBezTo>
                  <a:pt x="2439966" y="267172"/>
                  <a:pt x="2454336" y="241180"/>
                  <a:pt x="2477729" y="226142"/>
                </a:cubicBezTo>
                <a:cubicBezTo>
                  <a:pt x="2523613" y="196645"/>
                  <a:pt x="2569995" y="167910"/>
                  <a:pt x="2615381" y="137652"/>
                </a:cubicBezTo>
                <a:cubicBezTo>
                  <a:pt x="2625213" y="131097"/>
                  <a:pt x="2633516" y="121233"/>
                  <a:pt x="2644878" y="117987"/>
                </a:cubicBezTo>
                <a:cubicBezTo>
                  <a:pt x="2725898" y="94838"/>
                  <a:pt x="2810747" y="85642"/>
                  <a:pt x="2890684" y="58994"/>
                </a:cubicBezTo>
                <a:cubicBezTo>
                  <a:pt x="2962483" y="35059"/>
                  <a:pt x="2877765" y="62969"/>
                  <a:pt x="3018504" y="19665"/>
                </a:cubicBezTo>
                <a:cubicBezTo>
                  <a:pt x="3028410" y="16617"/>
                  <a:pt x="3038168" y="13110"/>
                  <a:pt x="3048000" y="9832"/>
                </a:cubicBezTo>
                <a:cubicBezTo>
                  <a:pt x="3108534" y="46152"/>
                  <a:pt x="3096648" y="35595"/>
                  <a:pt x="3156155" y="88490"/>
                </a:cubicBezTo>
                <a:cubicBezTo>
                  <a:pt x="3166548" y="97728"/>
                  <a:pt x="3177115" y="107011"/>
                  <a:pt x="3185652" y="117987"/>
                </a:cubicBezTo>
                <a:cubicBezTo>
                  <a:pt x="3237451" y="184586"/>
                  <a:pt x="3211720" y="158689"/>
                  <a:pt x="3244646" y="216310"/>
                </a:cubicBezTo>
                <a:cubicBezTo>
                  <a:pt x="3250509" y="226570"/>
                  <a:pt x="3255083" y="238425"/>
                  <a:pt x="3264310" y="245807"/>
                </a:cubicBezTo>
                <a:cubicBezTo>
                  <a:pt x="3306173" y="279298"/>
                  <a:pt x="3361340" y="306118"/>
                  <a:pt x="3411794" y="324465"/>
                </a:cubicBezTo>
                <a:cubicBezTo>
                  <a:pt x="3424494" y="329083"/>
                  <a:pt x="3437841" y="331807"/>
                  <a:pt x="3451123" y="334297"/>
                </a:cubicBezTo>
                <a:cubicBezTo>
                  <a:pt x="3490312" y="341645"/>
                  <a:pt x="3529781" y="347406"/>
                  <a:pt x="3569110" y="353961"/>
                </a:cubicBezTo>
                <a:cubicBezTo>
                  <a:pt x="3601884" y="367071"/>
                  <a:pt x="3635861" y="377504"/>
                  <a:pt x="3667433" y="393290"/>
                </a:cubicBezTo>
                <a:cubicBezTo>
                  <a:pt x="3687097" y="403122"/>
                  <a:pt x="3705243" y="416903"/>
                  <a:pt x="3726426" y="422787"/>
                </a:cubicBezTo>
                <a:cubicBezTo>
                  <a:pt x="3764843" y="433459"/>
                  <a:pt x="3844413" y="442452"/>
                  <a:pt x="3844413" y="442452"/>
                </a:cubicBezTo>
                <a:cubicBezTo>
                  <a:pt x="3890297" y="435897"/>
                  <a:pt x="3936676" y="432178"/>
                  <a:pt x="3982065" y="422787"/>
                </a:cubicBezTo>
                <a:cubicBezTo>
                  <a:pt x="4031889" y="412479"/>
                  <a:pt x="4078820" y="387360"/>
                  <a:pt x="4129549" y="383458"/>
                </a:cubicBezTo>
                <a:lnTo>
                  <a:pt x="4257368" y="373626"/>
                </a:lnTo>
                <a:cubicBezTo>
                  <a:pt x="4267200" y="370349"/>
                  <a:pt x="4276501" y="363794"/>
                  <a:pt x="4286865" y="363794"/>
                </a:cubicBezTo>
                <a:cubicBezTo>
                  <a:pt x="4339406" y="363794"/>
                  <a:pt x="4444181" y="373626"/>
                  <a:pt x="4444181" y="373626"/>
                </a:cubicBezTo>
              </a:path>
            </a:pathLst>
          </a:custGeom>
          <a:noFill/>
          <a:ln w="25400" cap="flat" cmpd="sng">
            <a:solidFill>
              <a:srgbClr val="FF0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17" name="Google Shape;1217;p82"/>
          <p:cNvSpPr/>
          <p:nvPr/>
        </p:nvSpPr>
        <p:spPr>
          <a:xfrm>
            <a:off x="1541462" y="4579937"/>
            <a:ext cx="5638800" cy="323850"/>
          </a:xfrm>
          <a:custGeom>
            <a:avLst/>
            <a:gdLst/>
            <a:ahLst/>
            <a:cxnLst/>
            <a:rect l="l" t="t" r="r" b="b"/>
            <a:pathLst>
              <a:path w="5638800" h="322524" extrusionOk="0">
                <a:moveTo>
                  <a:pt x="0" y="190500"/>
                </a:moveTo>
                <a:cubicBezTo>
                  <a:pt x="50800" y="186267"/>
                  <a:pt x="102946" y="190164"/>
                  <a:pt x="152400" y="177800"/>
                </a:cubicBezTo>
                <a:cubicBezTo>
                  <a:pt x="172935" y="172666"/>
                  <a:pt x="184822" y="150202"/>
                  <a:pt x="203200" y="139700"/>
                </a:cubicBezTo>
                <a:cubicBezTo>
                  <a:pt x="214823" y="133058"/>
                  <a:pt x="229326" y="132987"/>
                  <a:pt x="241300" y="127000"/>
                </a:cubicBezTo>
                <a:cubicBezTo>
                  <a:pt x="275072" y="110114"/>
                  <a:pt x="278484" y="92447"/>
                  <a:pt x="317500" y="88900"/>
                </a:cubicBezTo>
                <a:cubicBezTo>
                  <a:pt x="397714" y="81608"/>
                  <a:pt x="478367" y="80433"/>
                  <a:pt x="558800" y="76200"/>
                </a:cubicBezTo>
                <a:cubicBezTo>
                  <a:pt x="714006" y="45159"/>
                  <a:pt x="514376" y="82213"/>
                  <a:pt x="812800" y="50800"/>
                </a:cubicBezTo>
                <a:cubicBezTo>
                  <a:pt x="840852" y="47847"/>
                  <a:pt x="921778" y="18707"/>
                  <a:pt x="939800" y="12700"/>
                </a:cubicBezTo>
                <a:lnTo>
                  <a:pt x="977900" y="0"/>
                </a:lnTo>
                <a:cubicBezTo>
                  <a:pt x="1016000" y="4233"/>
                  <a:pt x="1054023" y="9229"/>
                  <a:pt x="1092200" y="12700"/>
                </a:cubicBezTo>
                <a:cubicBezTo>
                  <a:pt x="1147169" y="17697"/>
                  <a:pt x="1202944" y="15808"/>
                  <a:pt x="1257300" y="25400"/>
                </a:cubicBezTo>
                <a:cubicBezTo>
                  <a:pt x="1275944" y="28690"/>
                  <a:pt x="1290139" y="44813"/>
                  <a:pt x="1308100" y="50800"/>
                </a:cubicBezTo>
                <a:cubicBezTo>
                  <a:pt x="1328578" y="57626"/>
                  <a:pt x="1350659" y="58265"/>
                  <a:pt x="1371600" y="63500"/>
                </a:cubicBezTo>
                <a:cubicBezTo>
                  <a:pt x="1413775" y="74044"/>
                  <a:pt x="1412989" y="82961"/>
                  <a:pt x="1460500" y="88900"/>
                </a:cubicBezTo>
                <a:cubicBezTo>
                  <a:pt x="1543891" y="99324"/>
                  <a:pt x="1631294" y="98699"/>
                  <a:pt x="1714500" y="114300"/>
                </a:cubicBezTo>
                <a:cubicBezTo>
                  <a:pt x="1748811" y="120733"/>
                  <a:pt x="1816100" y="139700"/>
                  <a:pt x="1816100" y="139700"/>
                </a:cubicBezTo>
                <a:cubicBezTo>
                  <a:pt x="1875367" y="135467"/>
                  <a:pt x="1934482" y="127000"/>
                  <a:pt x="1993900" y="127000"/>
                </a:cubicBezTo>
                <a:cubicBezTo>
                  <a:pt x="2009847" y="127000"/>
                  <a:pt x="2064833" y="146411"/>
                  <a:pt x="2082800" y="152400"/>
                </a:cubicBezTo>
                <a:cubicBezTo>
                  <a:pt x="2153197" y="222797"/>
                  <a:pt x="2105080" y="192104"/>
                  <a:pt x="2184400" y="215900"/>
                </a:cubicBezTo>
                <a:cubicBezTo>
                  <a:pt x="2210045" y="223593"/>
                  <a:pt x="2235200" y="232833"/>
                  <a:pt x="2260600" y="241300"/>
                </a:cubicBezTo>
                <a:lnTo>
                  <a:pt x="2298700" y="254000"/>
                </a:lnTo>
                <a:cubicBezTo>
                  <a:pt x="2319325" y="269468"/>
                  <a:pt x="2355278" y="304800"/>
                  <a:pt x="2387600" y="304800"/>
                </a:cubicBezTo>
                <a:cubicBezTo>
                  <a:pt x="2409186" y="304800"/>
                  <a:pt x="2429532" y="292980"/>
                  <a:pt x="2451100" y="292100"/>
                </a:cubicBezTo>
                <a:cubicBezTo>
                  <a:pt x="2637260" y="284502"/>
                  <a:pt x="2823633" y="283633"/>
                  <a:pt x="3009900" y="279400"/>
                </a:cubicBezTo>
                <a:cubicBezTo>
                  <a:pt x="3035300" y="270933"/>
                  <a:pt x="3059419" y="256223"/>
                  <a:pt x="3086100" y="254000"/>
                </a:cubicBezTo>
                <a:cubicBezTo>
                  <a:pt x="3314554" y="234962"/>
                  <a:pt x="3187602" y="244128"/>
                  <a:pt x="3467100" y="228600"/>
                </a:cubicBezTo>
                <a:cubicBezTo>
                  <a:pt x="3479800" y="224367"/>
                  <a:pt x="3493226" y="221887"/>
                  <a:pt x="3505200" y="215900"/>
                </a:cubicBezTo>
                <a:cubicBezTo>
                  <a:pt x="3552409" y="192296"/>
                  <a:pt x="3592839" y="161987"/>
                  <a:pt x="3632200" y="127000"/>
                </a:cubicBezTo>
                <a:cubicBezTo>
                  <a:pt x="3650098" y="111090"/>
                  <a:pt x="3663513" y="90119"/>
                  <a:pt x="3683000" y="76200"/>
                </a:cubicBezTo>
                <a:cubicBezTo>
                  <a:pt x="3705166" y="60367"/>
                  <a:pt x="3806977" y="51232"/>
                  <a:pt x="3810000" y="50800"/>
                </a:cubicBezTo>
                <a:cubicBezTo>
                  <a:pt x="3903430" y="19657"/>
                  <a:pt x="3858726" y="29215"/>
                  <a:pt x="4038600" y="50800"/>
                </a:cubicBezTo>
                <a:cubicBezTo>
                  <a:pt x="4081464" y="55944"/>
                  <a:pt x="4122692" y="71432"/>
                  <a:pt x="4165600" y="76200"/>
                </a:cubicBezTo>
                <a:lnTo>
                  <a:pt x="4279900" y="88900"/>
                </a:lnTo>
                <a:cubicBezTo>
                  <a:pt x="4305300" y="97367"/>
                  <a:pt x="4333823" y="99448"/>
                  <a:pt x="4356100" y="114300"/>
                </a:cubicBezTo>
                <a:cubicBezTo>
                  <a:pt x="4368800" y="122767"/>
                  <a:pt x="4379720" y="134873"/>
                  <a:pt x="4394200" y="139700"/>
                </a:cubicBezTo>
                <a:cubicBezTo>
                  <a:pt x="4416173" y="147024"/>
                  <a:pt x="4561344" y="163768"/>
                  <a:pt x="4572000" y="165100"/>
                </a:cubicBezTo>
                <a:cubicBezTo>
                  <a:pt x="4685533" y="202944"/>
                  <a:pt x="4579450" y="171296"/>
                  <a:pt x="4838700" y="190500"/>
                </a:cubicBezTo>
                <a:cubicBezTo>
                  <a:pt x="4879124" y="193494"/>
                  <a:pt x="5010937" y="210442"/>
                  <a:pt x="5054600" y="215900"/>
                </a:cubicBezTo>
                <a:lnTo>
                  <a:pt x="5130800" y="241300"/>
                </a:lnTo>
                <a:cubicBezTo>
                  <a:pt x="5143500" y="245533"/>
                  <a:pt x="5156926" y="248013"/>
                  <a:pt x="5168900" y="254000"/>
                </a:cubicBezTo>
                <a:cubicBezTo>
                  <a:pt x="5194300" y="266700"/>
                  <a:pt x="5217550" y="285212"/>
                  <a:pt x="5245100" y="292100"/>
                </a:cubicBezTo>
                <a:cubicBezTo>
                  <a:pt x="5286374" y="302419"/>
                  <a:pt x="5329767" y="300567"/>
                  <a:pt x="5372100" y="304800"/>
                </a:cubicBezTo>
                <a:cubicBezTo>
                  <a:pt x="5492718" y="334954"/>
                  <a:pt x="5405446" y="317500"/>
                  <a:pt x="5638800" y="317500"/>
                </a:cubicBezTo>
              </a:path>
            </a:pathLst>
          </a:custGeom>
          <a:noFill/>
          <a:ln w="15875" cap="flat" cmpd="sng">
            <a:solidFill>
              <a:srgbClr val="FFC0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18" name="Google Shape;1218;p82"/>
          <p:cNvSpPr txBox="1"/>
          <p:nvPr/>
        </p:nvSpPr>
        <p:spPr>
          <a:xfrm>
            <a:off x="3989387" y="4357687"/>
            <a:ext cx="701675" cy="384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geoid</a:t>
            </a:r>
            <a:endParaRPr/>
          </a:p>
        </p:txBody>
      </p:sp>
      <p:sp>
        <p:nvSpPr>
          <p:cNvPr id="1219" name="Google Shape;1219;p82"/>
          <p:cNvSpPr txBox="1"/>
          <p:nvPr/>
        </p:nvSpPr>
        <p:spPr>
          <a:xfrm>
            <a:off x="3128962" y="4860925"/>
            <a:ext cx="16700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800"/>
              <a:buFont typeface="Calibri"/>
              <a:buNone/>
            </a:pPr>
            <a:r>
              <a:rPr lang="en-US" sz="1800" b="0" i="0" u="none">
                <a:solidFill>
                  <a:srgbClr val="FFC000"/>
                </a:solidFill>
                <a:latin typeface="Calibri"/>
                <a:ea typeface="Calibri"/>
                <a:cs typeface="Calibri"/>
                <a:sym typeface="Calibri"/>
              </a:rPr>
              <a:t>mean sea level</a:t>
            </a:r>
            <a:endParaRPr/>
          </a:p>
        </p:txBody>
      </p:sp>
      <p:sp>
        <p:nvSpPr>
          <p:cNvPr id="1220" name="Google Shape;1220;p82"/>
          <p:cNvSpPr/>
          <p:nvPr/>
        </p:nvSpPr>
        <p:spPr>
          <a:xfrm>
            <a:off x="1541462" y="4803775"/>
            <a:ext cx="6604000" cy="220662"/>
          </a:xfrm>
          <a:custGeom>
            <a:avLst/>
            <a:gdLst/>
            <a:ahLst/>
            <a:cxnLst/>
            <a:rect l="l" t="t" r="r" b="b"/>
            <a:pathLst>
              <a:path w="6604000" h="370086" extrusionOk="0">
                <a:moveTo>
                  <a:pt x="0" y="255786"/>
                </a:moveTo>
                <a:cubicBezTo>
                  <a:pt x="1164166" y="119261"/>
                  <a:pt x="2328333" y="-17264"/>
                  <a:pt x="3429000" y="1786"/>
                </a:cubicBezTo>
                <a:cubicBezTo>
                  <a:pt x="4529667" y="20836"/>
                  <a:pt x="6028267" y="274836"/>
                  <a:pt x="6604000" y="370086"/>
                </a:cubicBezTo>
              </a:path>
            </a:pathLst>
          </a:custGeom>
          <a:noFill/>
          <a:ln w="9525"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21" name="Google Shape;1221;p82"/>
          <p:cNvSpPr/>
          <p:nvPr/>
        </p:nvSpPr>
        <p:spPr>
          <a:xfrm>
            <a:off x="923925" y="4437062"/>
            <a:ext cx="6832600" cy="388937"/>
          </a:xfrm>
          <a:custGeom>
            <a:avLst/>
            <a:gdLst/>
            <a:ahLst/>
            <a:cxnLst/>
            <a:rect l="l" t="t" r="r" b="b"/>
            <a:pathLst>
              <a:path w="6604000" h="370086" extrusionOk="0">
                <a:moveTo>
                  <a:pt x="0" y="255786"/>
                </a:moveTo>
                <a:cubicBezTo>
                  <a:pt x="1164166" y="119261"/>
                  <a:pt x="2328333" y="-17264"/>
                  <a:pt x="3429000" y="1786"/>
                </a:cubicBezTo>
                <a:cubicBezTo>
                  <a:pt x="4529667" y="20836"/>
                  <a:pt x="6028267" y="274836"/>
                  <a:pt x="6604000" y="370086"/>
                </a:cubicBezTo>
              </a:path>
            </a:pathLst>
          </a:custGeom>
          <a:noFill/>
          <a:ln w="9525"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a:solidFill>
                  <a:srgbClr val="FFFFFF"/>
                </a:solidFill>
                <a:latin typeface="Calibri"/>
                <a:ea typeface="Calibri"/>
                <a:cs typeface="Calibri"/>
                <a:sym typeface="Calibri"/>
              </a:rPr>
              <a:t>v</a:t>
            </a:r>
            <a:endParaRPr/>
          </a:p>
        </p:txBody>
      </p:sp>
      <p:sp>
        <p:nvSpPr>
          <p:cNvPr id="1222" name="Google Shape;1222;p82"/>
          <p:cNvSpPr txBox="1"/>
          <p:nvPr/>
        </p:nvSpPr>
        <p:spPr>
          <a:xfrm rot="-480000">
            <a:off x="841375" y="4322762"/>
            <a:ext cx="1066800" cy="384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NAVD88</a:t>
            </a:r>
            <a:endParaRPr/>
          </a:p>
        </p:txBody>
      </p:sp>
      <p:sp>
        <p:nvSpPr>
          <p:cNvPr id="1223" name="Google Shape;1223;p82"/>
          <p:cNvSpPr txBox="1"/>
          <p:nvPr/>
        </p:nvSpPr>
        <p:spPr>
          <a:xfrm rot="-300000">
            <a:off x="1460500" y="4892675"/>
            <a:ext cx="1066800"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NGVD29</a:t>
            </a:r>
            <a:endParaRPr/>
          </a:p>
        </p:txBody>
      </p:sp>
      <p:sp>
        <p:nvSpPr>
          <p:cNvPr id="1224" name="Google Shape;1224;p82"/>
          <p:cNvSpPr txBox="1"/>
          <p:nvPr/>
        </p:nvSpPr>
        <p:spPr>
          <a:xfrm rot="-660000">
            <a:off x="479425" y="1417637"/>
            <a:ext cx="4410075"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As if we weren’t confused already, let’s add the datum surfaces to the diagram.</a:t>
            </a:r>
            <a:endParaRPr/>
          </a:p>
        </p:txBody>
      </p:sp>
      <p:sp>
        <p:nvSpPr>
          <p:cNvPr id="1225" name="Google Shape;1225;p82"/>
          <p:cNvSpPr/>
          <p:nvPr/>
        </p:nvSpPr>
        <p:spPr>
          <a:xfrm>
            <a:off x="1230312" y="4676775"/>
            <a:ext cx="6832600" cy="273050"/>
          </a:xfrm>
          <a:custGeom>
            <a:avLst/>
            <a:gdLst/>
            <a:ahLst/>
            <a:cxnLst/>
            <a:rect l="l" t="t" r="r" b="b"/>
            <a:pathLst>
              <a:path w="6604000" h="370086" extrusionOk="0">
                <a:moveTo>
                  <a:pt x="0" y="255786"/>
                </a:moveTo>
                <a:cubicBezTo>
                  <a:pt x="1164166" y="119261"/>
                  <a:pt x="2328333" y="-17264"/>
                  <a:pt x="3429000" y="1786"/>
                </a:cubicBezTo>
                <a:cubicBezTo>
                  <a:pt x="4529667" y="20836"/>
                  <a:pt x="6028267" y="274836"/>
                  <a:pt x="6604000" y="370086"/>
                </a:cubicBezTo>
              </a:path>
            </a:pathLst>
          </a:custGeom>
          <a:noFill/>
          <a:ln w="9525"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a:solidFill>
                  <a:srgbClr val="FFFFFF"/>
                </a:solidFill>
                <a:latin typeface="Calibri"/>
                <a:ea typeface="Calibri"/>
                <a:cs typeface="Calibri"/>
                <a:sym typeface="Calibri"/>
              </a:rPr>
              <a:t>v</a:t>
            </a:r>
            <a:endParaRPr/>
          </a:p>
        </p:txBody>
      </p:sp>
      <p:sp>
        <p:nvSpPr>
          <p:cNvPr id="1226" name="Google Shape;1226;p82"/>
          <p:cNvSpPr txBox="1"/>
          <p:nvPr/>
        </p:nvSpPr>
        <p:spPr>
          <a:xfrm rot="-360000">
            <a:off x="617537" y="4711700"/>
            <a:ext cx="752475" cy="382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800"/>
              <a:buFont typeface="Calibri"/>
              <a:buNone/>
            </a:pPr>
            <a:r>
              <a:rPr lang="en-US" sz="1800" b="0" i="0" u="none">
                <a:solidFill>
                  <a:srgbClr val="002060"/>
                </a:solidFill>
                <a:latin typeface="Calibri"/>
                <a:ea typeface="Calibri"/>
                <a:cs typeface="Calibri"/>
                <a:sym typeface="Calibri"/>
              </a:rPr>
              <a:t>1912</a:t>
            </a:r>
            <a:endParaRPr/>
          </a:p>
        </p:txBody>
      </p:sp>
      <p:sp>
        <p:nvSpPr>
          <p:cNvPr id="1227" name="Google Shape;1227;p82"/>
          <p:cNvSpPr txBox="1"/>
          <p:nvPr/>
        </p:nvSpPr>
        <p:spPr>
          <a:xfrm rot="-660000">
            <a:off x="2441575" y="5314950"/>
            <a:ext cx="441007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The datums are NOT parallel, nor smooth.</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29"/>
          <p:cNvPicPr preferRelativeResize="0"/>
          <p:nvPr/>
        </p:nvPicPr>
        <p:blipFill rotWithShape="1">
          <a:blip r:embed="rId3">
            <a:alphaModFix/>
          </a:blip>
          <a:srcRect/>
          <a:stretch/>
        </p:blipFill>
        <p:spPr>
          <a:xfrm>
            <a:off x="3313112" y="3541712"/>
            <a:ext cx="4745037" cy="2727325"/>
          </a:xfrm>
          <a:prstGeom prst="rect">
            <a:avLst/>
          </a:prstGeom>
          <a:noFill/>
          <a:ln>
            <a:noFill/>
          </a:ln>
        </p:spPr>
      </p:pic>
      <p:sp>
        <p:nvSpPr>
          <p:cNvPr id="217" name="Google Shape;217;p29"/>
          <p:cNvSpPr/>
          <p:nvPr/>
        </p:nvSpPr>
        <p:spPr>
          <a:xfrm rot="-180000">
            <a:off x="3717925" y="4014787"/>
            <a:ext cx="4073525" cy="1754187"/>
          </a:xfrm>
          <a:prstGeom prst="ellipse">
            <a:avLst/>
          </a:prstGeom>
          <a:gradFill>
            <a:gsLst>
              <a:gs pos="0">
                <a:srgbClr val="DCE6F2">
                  <a:alpha val="9803"/>
                </a:srgbClr>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8" name="Google Shape;218;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219" name="Google Shape;219;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Intersection of Orbital Plane and Equatorial Plane forms a line which points to First Point of Aries, </a:t>
            </a:r>
            <a:r>
              <a:rPr lang="en-US" sz="2400" b="1" i="0" u="none">
                <a:solidFill>
                  <a:schemeClr val="dk1"/>
                </a:solidFill>
                <a:latin typeface="Calibri"/>
                <a:ea typeface="Calibri"/>
                <a:cs typeface="Calibri"/>
                <a:sym typeface="Calibri"/>
              </a:rPr>
              <a:t>γ</a:t>
            </a:r>
            <a:r>
              <a:rPr lang="en-US" sz="2400" b="0" i="0" u="none">
                <a:solidFill>
                  <a:schemeClr val="dk1"/>
                </a:solidFill>
                <a:latin typeface="Calibri"/>
                <a:ea typeface="Calibri"/>
                <a:cs typeface="Calibri"/>
                <a:sym typeface="Calibri"/>
              </a:rPr>
              <a:t> (vernal equinox) and First Point of Libra, </a:t>
            </a:r>
            <a:r>
              <a:rPr lang="en-US" sz="2400" b="1" i="0" u="none">
                <a:solidFill>
                  <a:schemeClr val="dk1"/>
                </a:solidFill>
                <a:latin typeface="Calibri"/>
                <a:ea typeface="Calibri"/>
                <a:cs typeface="Calibri"/>
                <a:sym typeface="Calibri"/>
              </a:rPr>
              <a:t>Ω</a:t>
            </a:r>
            <a:r>
              <a:rPr lang="en-US" sz="2400" b="0" i="0" u="none">
                <a:solidFill>
                  <a:schemeClr val="dk1"/>
                </a:solidFill>
                <a:latin typeface="Calibri"/>
                <a:ea typeface="Calibri"/>
                <a:cs typeface="Calibri"/>
                <a:sym typeface="Calibri"/>
              </a:rPr>
              <a:t> (autumnal equinox)</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Astronomers prefer the vernal equinox and so it is the reference point in the sky.</a:t>
            </a:r>
            <a:endParaRPr/>
          </a:p>
        </p:txBody>
      </p:sp>
      <p:sp>
        <p:nvSpPr>
          <p:cNvPr id="220" name="Google Shape;220;p29"/>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221" name="Google Shape;221;p2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222" name="Google Shape;222;p2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a:t>
            </a:fld>
            <a:endParaRPr/>
          </a:p>
        </p:txBody>
      </p:sp>
      <p:sp>
        <p:nvSpPr>
          <p:cNvPr id="223" name="Google Shape;223;p29"/>
          <p:cNvSpPr/>
          <p:nvPr/>
        </p:nvSpPr>
        <p:spPr>
          <a:xfrm rot="1620000">
            <a:off x="3406775" y="4813300"/>
            <a:ext cx="641350" cy="212725"/>
          </a:xfrm>
          <a:prstGeom prst="ellipse">
            <a:avLst/>
          </a:prstGeom>
          <a:gradFill>
            <a:gsLst>
              <a:gs pos="0">
                <a:srgbClr val="953735">
                  <a:alpha val="4705"/>
                </a:srgbClr>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4" name="Google Shape;224;p29"/>
          <p:cNvSpPr/>
          <p:nvPr/>
        </p:nvSpPr>
        <p:spPr>
          <a:xfrm rot="1620000">
            <a:off x="5429250" y="5626100"/>
            <a:ext cx="641350" cy="211137"/>
          </a:xfrm>
          <a:prstGeom prst="ellipse">
            <a:avLst/>
          </a:prstGeom>
          <a:gradFill>
            <a:gsLst>
              <a:gs pos="0">
                <a:srgbClr val="953735">
                  <a:alpha val="4705"/>
                </a:srgbClr>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5" name="Google Shape;225;p29"/>
          <p:cNvSpPr/>
          <p:nvPr/>
        </p:nvSpPr>
        <p:spPr>
          <a:xfrm rot="1620000">
            <a:off x="5373687" y="3883025"/>
            <a:ext cx="641350" cy="212725"/>
          </a:xfrm>
          <a:prstGeom prst="ellipse">
            <a:avLst/>
          </a:prstGeom>
          <a:gradFill>
            <a:gsLst>
              <a:gs pos="0">
                <a:srgbClr val="953735">
                  <a:alpha val="4705"/>
                </a:srgbClr>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6" name="Google Shape;226;p29"/>
          <p:cNvSpPr/>
          <p:nvPr/>
        </p:nvSpPr>
        <p:spPr>
          <a:xfrm rot="1620000">
            <a:off x="7404100" y="4679950"/>
            <a:ext cx="641350" cy="211137"/>
          </a:xfrm>
          <a:prstGeom prst="ellipse">
            <a:avLst/>
          </a:prstGeom>
          <a:gradFill>
            <a:gsLst>
              <a:gs pos="0">
                <a:srgbClr val="953735">
                  <a:alpha val="4705"/>
                </a:srgbClr>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7" name="Google Shape;227;p29"/>
          <p:cNvSpPr txBox="1"/>
          <p:nvPr/>
        </p:nvSpPr>
        <p:spPr>
          <a:xfrm>
            <a:off x="6553200" y="5826125"/>
            <a:ext cx="117475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1" u="none">
                <a:solidFill>
                  <a:schemeClr val="dk1"/>
                </a:solidFill>
                <a:latin typeface="Calibri"/>
                <a:ea typeface="Calibri"/>
                <a:cs typeface="Calibri"/>
                <a:sym typeface="Calibri"/>
              </a:rPr>
              <a:t>Image by NASA</a:t>
            </a:r>
            <a:endParaRPr/>
          </a:p>
        </p:txBody>
      </p:sp>
      <p:grpSp>
        <p:nvGrpSpPr>
          <p:cNvPr id="228" name="Google Shape;228;p29"/>
          <p:cNvGrpSpPr/>
          <p:nvPr/>
        </p:nvGrpSpPr>
        <p:grpSpPr>
          <a:xfrm>
            <a:off x="266549" y="4782085"/>
            <a:ext cx="1514625" cy="941904"/>
            <a:chOff x="0" y="0"/>
            <a:chExt cx="2147483647" cy="2147483646"/>
          </a:xfrm>
        </p:grpSpPr>
        <p:grpSp>
          <p:nvGrpSpPr>
            <p:cNvPr id="229" name="Google Shape;229;p29"/>
            <p:cNvGrpSpPr/>
            <p:nvPr/>
          </p:nvGrpSpPr>
          <p:grpSpPr>
            <a:xfrm>
              <a:off x="0" y="0"/>
              <a:ext cx="2147483647" cy="2147483646"/>
              <a:chOff x="0" y="0"/>
              <a:chExt cx="2147483647" cy="2014571658"/>
            </a:xfrm>
          </p:grpSpPr>
          <p:sp>
            <p:nvSpPr>
              <p:cNvPr id="230" name="Google Shape;230;p29"/>
              <p:cNvSpPr/>
              <p:nvPr/>
            </p:nvSpPr>
            <p:spPr>
              <a:xfrm rot="7260000" flipH="1">
                <a:off x="596181942" y="-64758234"/>
                <a:ext cx="944078221" cy="2147483647"/>
              </a:xfrm>
              <a:custGeom>
                <a:avLst/>
                <a:gdLst/>
                <a:ahLst/>
                <a:cxnLst/>
                <a:rect l="l" t="t" r="r" b="b"/>
                <a:pathLst>
                  <a:path w="780111" h="1586485" extrusionOk="0">
                    <a:moveTo>
                      <a:pt x="0" y="793228"/>
                    </a:moveTo>
                    <a:cubicBezTo>
                      <a:pt x="4" y="361478"/>
                      <a:pt x="169800" y="9021"/>
                      <a:pt x="382057" y="166"/>
                    </a:cubicBezTo>
                    <a:cubicBezTo>
                      <a:pt x="599045" y="-8886"/>
                      <a:pt x="777936" y="344006"/>
                      <a:pt x="780093" y="785359"/>
                    </a:cubicBezTo>
                    <a:lnTo>
                      <a:pt x="390056" y="793243"/>
                    </a:lnTo>
                    <a:lnTo>
                      <a:pt x="0" y="793228"/>
                    </a:lnTo>
                    <a:close/>
                  </a:path>
                  <a:path w="780111" h="1586485" fill="none" extrusionOk="0">
                    <a:moveTo>
                      <a:pt x="0" y="793228"/>
                    </a:moveTo>
                    <a:cubicBezTo>
                      <a:pt x="4" y="361478"/>
                      <a:pt x="169800" y="9021"/>
                      <a:pt x="382057" y="166"/>
                    </a:cubicBezTo>
                    <a:cubicBezTo>
                      <a:pt x="599045" y="-8886"/>
                      <a:pt x="777936" y="344006"/>
                      <a:pt x="780093" y="785359"/>
                    </a:cubicBezTo>
                  </a:path>
                </a:pathLst>
              </a:custGeom>
              <a:solidFill>
                <a:srgbClr val="00B050"/>
              </a:solidFill>
              <a:ln w="25400" cap="flat" cmpd="sng">
                <a:solidFill>
                  <a:schemeClr val="accen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1" name="Google Shape;231;p29"/>
              <p:cNvSpPr/>
              <p:nvPr/>
            </p:nvSpPr>
            <p:spPr>
              <a:xfrm>
                <a:off x="155519904" y="542117018"/>
                <a:ext cx="1991963742" cy="930336919"/>
              </a:xfrm>
              <a:prstGeom prst="ellipse">
                <a:avLst/>
              </a:prstGeom>
              <a:solidFill>
                <a:srgbClr val="FFFF00"/>
              </a:soli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2" name="Google Shape;232;p29"/>
              <p:cNvSpPr/>
              <p:nvPr/>
            </p:nvSpPr>
            <p:spPr>
              <a:xfrm rot="-3540000" flipH="1">
                <a:off x="593933464" y="-68154005"/>
                <a:ext cx="944077011" cy="2147482293"/>
              </a:xfrm>
              <a:custGeom>
                <a:avLst/>
                <a:gdLst/>
                <a:ahLst/>
                <a:cxnLst/>
                <a:rect l="l" t="t" r="r" b="b"/>
                <a:pathLst>
                  <a:path w="780110" h="1586484" extrusionOk="0">
                    <a:moveTo>
                      <a:pt x="0" y="793228"/>
                    </a:moveTo>
                    <a:cubicBezTo>
                      <a:pt x="4" y="361478"/>
                      <a:pt x="169799" y="9022"/>
                      <a:pt x="382056" y="167"/>
                    </a:cubicBezTo>
                    <a:cubicBezTo>
                      <a:pt x="599044" y="-8885"/>
                      <a:pt x="777934" y="344007"/>
                      <a:pt x="780091" y="785359"/>
                    </a:cubicBezTo>
                    <a:lnTo>
                      <a:pt x="390055" y="793242"/>
                    </a:lnTo>
                    <a:lnTo>
                      <a:pt x="0" y="793228"/>
                    </a:lnTo>
                    <a:close/>
                  </a:path>
                  <a:path w="780110" h="1586484" fill="none" extrusionOk="0">
                    <a:moveTo>
                      <a:pt x="0" y="793228"/>
                    </a:moveTo>
                    <a:cubicBezTo>
                      <a:pt x="4" y="361478"/>
                      <a:pt x="169799" y="9022"/>
                      <a:pt x="382056" y="167"/>
                    </a:cubicBezTo>
                    <a:cubicBezTo>
                      <a:pt x="599044" y="-8885"/>
                      <a:pt x="777934" y="344007"/>
                      <a:pt x="780091" y="785359"/>
                    </a:cubicBezTo>
                  </a:path>
                </a:pathLst>
              </a:custGeom>
              <a:solidFill>
                <a:srgbClr val="00B050"/>
              </a:solidFill>
              <a:ln w="25400" cap="flat" cmpd="sng">
                <a:solidFill>
                  <a:schemeClr val="accent1"/>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cxnSp>
          <p:nvCxnSpPr>
            <p:cNvPr id="233" name="Google Shape;233;p29"/>
            <p:cNvCxnSpPr/>
            <p:nvPr/>
          </p:nvCxnSpPr>
          <p:spPr>
            <a:xfrm rot="10800000" flipH="1">
              <a:off x="882529937" y="585123744"/>
              <a:ext cx="360129553" cy="966380782"/>
            </a:xfrm>
            <a:prstGeom prst="straightConnector1">
              <a:avLst/>
            </a:prstGeom>
            <a:noFill/>
            <a:ln w="25400" cap="flat" cmpd="sng">
              <a:solidFill>
                <a:srgbClr val="FF0000"/>
              </a:solidFill>
              <a:prstDash val="solid"/>
              <a:miter lim="800000"/>
              <a:headEnd type="none" w="med" len="med"/>
              <a:tailEnd type="stealth" w="lg" len="lg"/>
            </a:ln>
            <a:effectLst>
              <a:outerShdw blurRad="63500" dist="20000" dir="5400000">
                <a:srgbClr val="000000">
                  <a:alpha val="37647"/>
                </a:srgbClr>
              </a:outerShdw>
            </a:effectLst>
          </p:spPr>
        </p:cxnSp>
      </p:grpSp>
      <p:cxnSp>
        <p:nvCxnSpPr>
          <p:cNvPr id="234" name="Google Shape;234;p29"/>
          <p:cNvCxnSpPr/>
          <p:nvPr/>
        </p:nvCxnSpPr>
        <p:spPr>
          <a:xfrm flipH="1">
            <a:off x="520700" y="4641850"/>
            <a:ext cx="852487" cy="1446212"/>
          </a:xfrm>
          <a:prstGeom prst="straightConnector1">
            <a:avLst/>
          </a:prstGeom>
          <a:noFill/>
          <a:ln w="127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235" name="Google Shape;235;p29"/>
          <p:cNvCxnSpPr/>
          <p:nvPr/>
        </p:nvCxnSpPr>
        <p:spPr>
          <a:xfrm flipH="1">
            <a:off x="3249612" y="4259262"/>
            <a:ext cx="852487" cy="1446212"/>
          </a:xfrm>
          <a:prstGeom prst="straightConnector1">
            <a:avLst/>
          </a:prstGeom>
          <a:noFill/>
          <a:ln w="127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236" name="Google Shape;236;p29"/>
          <p:cNvCxnSpPr/>
          <p:nvPr/>
        </p:nvCxnSpPr>
        <p:spPr>
          <a:xfrm flipH="1">
            <a:off x="5167312" y="3414712"/>
            <a:ext cx="852487" cy="1446212"/>
          </a:xfrm>
          <a:prstGeom prst="straightConnector1">
            <a:avLst/>
          </a:prstGeom>
          <a:noFill/>
          <a:ln w="127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237" name="Google Shape;237;p29"/>
          <p:cNvCxnSpPr/>
          <p:nvPr/>
        </p:nvCxnSpPr>
        <p:spPr>
          <a:xfrm flipH="1">
            <a:off x="7315200" y="4056062"/>
            <a:ext cx="852487" cy="1444625"/>
          </a:xfrm>
          <a:prstGeom prst="straightConnector1">
            <a:avLst/>
          </a:prstGeom>
          <a:noFill/>
          <a:ln w="127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238" name="Google Shape;238;p29"/>
          <p:cNvCxnSpPr/>
          <p:nvPr/>
        </p:nvCxnSpPr>
        <p:spPr>
          <a:xfrm flipH="1">
            <a:off x="5322887" y="5022850"/>
            <a:ext cx="852487" cy="1444625"/>
          </a:xfrm>
          <a:prstGeom prst="straightConnector1">
            <a:avLst/>
          </a:prstGeom>
          <a:noFill/>
          <a:ln w="127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sp>
        <p:nvSpPr>
          <p:cNvPr id="239" name="Google Shape;239;p29"/>
          <p:cNvSpPr txBox="1"/>
          <p:nvPr/>
        </p:nvSpPr>
        <p:spPr>
          <a:xfrm>
            <a:off x="282575" y="3794125"/>
            <a:ext cx="1716087" cy="862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0" i="1" u="none">
                <a:solidFill>
                  <a:schemeClr val="dk1"/>
                </a:solidFill>
                <a:latin typeface="Calibri"/>
                <a:ea typeface="Calibri"/>
                <a:cs typeface="Calibri"/>
                <a:sym typeface="Calibri"/>
              </a:rPr>
              <a:t>2 planes intersect to form a line which points to </a:t>
            </a:r>
            <a:r>
              <a:rPr lang="en-US" sz="1600" b="1" i="0" u="none">
                <a:solidFill>
                  <a:schemeClr val="dk1"/>
                </a:solidFill>
                <a:latin typeface="Calibri"/>
                <a:ea typeface="Calibri"/>
                <a:cs typeface="Calibri"/>
                <a:sym typeface="Calibri"/>
              </a:rPr>
              <a:t>γ</a:t>
            </a:r>
            <a:r>
              <a:rPr lang="en-US" sz="1600" b="0" i="1" u="none">
                <a:solidFill>
                  <a:schemeClr val="dk1"/>
                </a:solidFill>
                <a:latin typeface="Calibri"/>
                <a:ea typeface="Calibri"/>
                <a:cs typeface="Calibri"/>
                <a:sym typeface="Calibri"/>
              </a:rPr>
              <a:t> </a:t>
            </a:r>
            <a:endParaRPr/>
          </a:p>
        </p:txBody>
      </p:sp>
      <p:sp>
        <p:nvSpPr>
          <p:cNvPr id="240" name="Google Shape;240;p29"/>
          <p:cNvSpPr txBox="1"/>
          <p:nvPr/>
        </p:nvSpPr>
        <p:spPr>
          <a:xfrm>
            <a:off x="6083300" y="4764087"/>
            <a:ext cx="292100"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γ</a:t>
            </a:r>
            <a:endParaRPr/>
          </a:p>
        </p:txBody>
      </p:sp>
      <p:sp>
        <p:nvSpPr>
          <p:cNvPr id="241" name="Google Shape;241;p29"/>
          <p:cNvSpPr txBox="1"/>
          <p:nvPr/>
        </p:nvSpPr>
        <p:spPr>
          <a:xfrm>
            <a:off x="8086725" y="3794125"/>
            <a:ext cx="293687" cy="339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γ</a:t>
            </a:r>
            <a:endParaRPr/>
          </a:p>
        </p:txBody>
      </p:sp>
      <p:sp>
        <p:nvSpPr>
          <p:cNvPr id="242" name="Google Shape;242;p29"/>
          <p:cNvSpPr txBox="1"/>
          <p:nvPr/>
        </p:nvSpPr>
        <p:spPr>
          <a:xfrm>
            <a:off x="5937250" y="3159125"/>
            <a:ext cx="292100"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γ</a:t>
            </a:r>
            <a:endParaRPr/>
          </a:p>
        </p:txBody>
      </p:sp>
      <p:sp>
        <p:nvSpPr>
          <p:cNvPr id="243" name="Google Shape;243;p29"/>
          <p:cNvSpPr txBox="1"/>
          <p:nvPr/>
        </p:nvSpPr>
        <p:spPr>
          <a:xfrm>
            <a:off x="3984625" y="3954462"/>
            <a:ext cx="293687"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γ</a:t>
            </a:r>
            <a:endParaRPr/>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233" name="Google Shape;1233;p8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Vertical Datum Conversions</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There is NO SINGLE VALUED conversion between 1912, NGVD29, nor NAVD88.</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Datums are not parallel.</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Datums are not smooth.</a:t>
            </a:r>
            <a:endParaRPr/>
          </a:p>
          <a:p>
            <a:pPr marL="857250" marR="0" lvl="2" indent="-1714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Underlying leveling is not error-free.</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Must research the relationship among the known published datum heights for specific passive marks in the area of interest.</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Devise a diagram for your local area.</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See “Digging for Datums” by David Zenk (2012)</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Sample next slide - - - &gt;</a:t>
            </a:r>
            <a:endParaRPr/>
          </a:p>
        </p:txBody>
      </p:sp>
      <p:sp>
        <p:nvSpPr>
          <p:cNvPr id="1234" name="Google Shape;1234;p83"/>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235" name="Google Shape;1235;p83"/>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236" name="Google Shape;1236;p83"/>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60</a:t>
            </a:fld>
            <a:endParaRP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Draw a DATUM PROFILE</a:t>
            </a:r>
            <a:endParaRPr/>
          </a:p>
        </p:txBody>
      </p:sp>
      <p:sp>
        <p:nvSpPr>
          <p:cNvPr id="1242" name="Google Shape;1242;p84"/>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243" name="Google Shape;1243;p84"/>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244" name="Google Shape;1244;p84"/>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61</a:t>
            </a:fld>
            <a:endParaRPr/>
          </a:p>
        </p:txBody>
      </p:sp>
      <p:sp>
        <p:nvSpPr>
          <p:cNvPr id="1245" name="Google Shape;1245;p84"/>
          <p:cNvSpPr txBox="1"/>
          <p:nvPr/>
        </p:nvSpPr>
        <p:spPr>
          <a:xfrm>
            <a:off x="5105400" y="1770062"/>
            <a:ext cx="1600200" cy="522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Dresbach, MN</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(PBM 182)</a:t>
            </a:r>
            <a:endParaRPr/>
          </a:p>
        </p:txBody>
      </p:sp>
      <p:sp>
        <p:nvSpPr>
          <p:cNvPr id="1246" name="Google Shape;1246;p84"/>
          <p:cNvSpPr txBox="1"/>
          <p:nvPr/>
        </p:nvSpPr>
        <p:spPr>
          <a:xfrm>
            <a:off x="2344737" y="2765425"/>
            <a:ext cx="4106862"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Elevation above datum = Depth to datum</a:t>
            </a:r>
            <a:endParaRPr/>
          </a:p>
        </p:txBody>
      </p:sp>
      <p:cxnSp>
        <p:nvCxnSpPr>
          <p:cNvPr id="1247" name="Google Shape;1247;p84"/>
          <p:cNvCxnSpPr/>
          <p:nvPr/>
        </p:nvCxnSpPr>
        <p:spPr>
          <a:xfrm>
            <a:off x="6737350" y="2362200"/>
            <a:ext cx="0" cy="1204912"/>
          </a:xfrm>
          <a:prstGeom prst="straightConnector1">
            <a:avLst/>
          </a:prstGeom>
          <a:noFill/>
          <a:ln w="9525" cap="flat" cmpd="sng">
            <a:solidFill>
              <a:schemeClr val="dk1"/>
            </a:solidFill>
            <a:prstDash val="solid"/>
            <a:miter lim="800000"/>
            <a:headEnd type="none" w="med" len="med"/>
            <a:tailEnd type="stealth" w="med" len="med"/>
          </a:ln>
        </p:spPr>
      </p:cxnSp>
      <p:sp>
        <p:nvSpPr>
          <p:cNvPr id="1248" name="Google Shape;1248;p84"/>
          <p:cNvSpPr txBox="1"/>
          <p:nvPr/>
        </p:nvSpPr>
        <p:spPr>
          <a:xfrm>
            <a:off x="6256337" y="40052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0.013 m</a:t>
            </a:r>
            <a:endParaRPr/>
          </a:p>
        </p:txBody>
      </p:sp>
      <p:sp>
        <p:nvSpPr>
          <p:cNvPr id="1249" name="Google Shape;1249;p84"/>
          <p:cNvSpPr txBox="1"/>
          <p:nvPr/>
        </p:nvSpPr>
        <p:spPr>
          <a:xfrm>
            <a:off x="6256337" y="44196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0.071 m</a:t>
            </a:r>
            <a:endParaRPr/>
          </a:p>
        </p:txBody>
      </p:sp>
      <p:sp>
        <p:nvSpPr>
          <p:cNvPr id="1250" name="Google Shape;1250;p84"/>
          <p:cNvSpPr txBox="1"/>
          <p:nvPr/>
        </p:nvSpPr>
        <p:spPr>
          <a:xfrm>
            <a:off x="6256337" y="47672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0.078 m</a:t>
            </a:r>
            <a:endParaRPr/>
          </a:p>
        </p:txBody>
      </p:sp>
      <p:sp>
        <p:nvSpPr>
          <p:cNvPr id="1251" name="Google Shape;1251;p84"/>
          <p:cNvSpPr txBox="1"/>
          <p:nvPr/>
        </p:nvSpPr>
        <p:spPr>
          <a:xfrm>
            <a:off x="6256337" y="51816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2.148 m</a:t>
            </a:r>
            <a:endParaRPr/>
          </a:p>
        </p:txBody>
      </p:sp>
      <p:cxnSp>
        <p:nvCxnSpPr>
          <p:cNvPr id="1252" name="Google Shape;1252;p84"/>
          <p:cNvCxnSpPr/>
          <p:nvPr/>
        </p:nvCxnSpPr>
        <p:spPr>
          <a:xfrm rot="10800000" flipH="1">
            <a:off x="631825" y="2352675"/>
            <a:ext cx="7521575" cy="9525"/>
          </a:xfrm>
          <a:prstGeom prst="straightConnector1">
            <a:avLst/>
          </a:prstGeom>
          <a:noFill/>
          <a:ln w="9525" cap="flat" cmpd="sng">
            <a:solidFill>
              <a:schemeClr val="dk1"/>
            </a:solidFill>
            <a:prstDash val="solid"/>
            <a:miter lim="800000"/>
            <a:headEnd type="none" w="med" len="med"/>
            <a:tailEnd type="none" w="med" len="med"/>
          </a:ln>
        </p:spPr>
      </p:cxnSp>
      <p:sp>
        <p:nvSpPr>
          <p:cNvPr id="1253" name="Google Shape;1253;p84"/>
          <p:cNvSpPr txBox="1"/>
          <p:nvPr/>
        </p:nvSpPr>
        <p:spPr>
          <a:xfrm>
            <a:off x="1096962" y="1749425"/>
            <a:ext cx="144780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St. Paul, MN</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(PBM 67)</a:t>
            </a:r>
            <a:endParaRPr/>
          </a:p>
        </p:txBody>
      </p:sp>
      <p:cxnSp>
        <p:nvCxnSpPr>
          <p:cNvPr id="1254" name="Google Shape;1254;p84"/>
          <p:cNvCxnSpPr/>
          <p:nvPr/>
        </p:nvCxnSpPr>
        <p:spPr>
          <a:xfrm>
            <a:off x="1595437" y="4724400"/>
            <a:ext cx="6024562" cy="42862"/>
          </a:xfrm>
          <a:prstGeom prst="straightConnector1">
            <a:avLst/>
          </a:prstGeom>
          <a:noFill/>
          <a:ln w="9525" cap="flat" cmpd="sng">
            <a:solidFill>
              <a:schemeClr val="dk1"/>
            </a:solidFill>
            <a:prstDash val="solid"/>
            <a:miter lim="800000"/>
            <a:headEnd type="none" w="med" len="med"/>
            <a:tailEnd type="none" w="med" len="med"/>
          </a:ln>
        </p:spPr>
      </p:cxnSp>
      <p:cxnSp>
        <p:nvCxnSpPr>
          <p:cNvPr id="1255" name="Google Shape;1255;p84"/>
          <p:cNvCxnSpPr/>
          <p:nvPr/>
        </p:nvCxnSpPr>
        <p:spPr>
          <a:xfrm>
            <a:off x="1600200" y="4962525"/>
            <a:ext cx="6019800" cy="219075"/>
          </a:xfrm>
          <a:prstGeom prst="straightConnector1">
            <a:avLst/>
          </a:prstGeom>
          <a:noFill/>
          <a:ln w="9525" cap="flat" cmpd="sng">
            <a:solidFill>
              <a:schemeClr val="dk1"/>
            </a:solidFill>
            <a:prstDash val="solid"/>
            <a:miter lim="800000"/>
            <a:headEnd type="none" w="med" len="med"/>
            <a:tailEnd type="none" w="med" len="med"/>
          </a:ln>
        </p:spPr>
      </p:cxnSp>
      <p:cxnSp>
        <p:nvCxnSpPr>
          <p:cNvPr id="1256" name="Google Shape;1256;p84"/>
          <p:cNvCxnSpPr/>
          <p:nvPr/>
        </p:nvCxnSpPr>
        <p:spPr>
          <a:xfrm>
            <a:off x="1600200" y="5691187"/>
            <a:ext cx="6024562" cy="0"/>
          </a:xfrm>
          <a:prstGeom prst="straightConnector1">
            <a:avLst/>
          </a:prstGeom>
          <a:noFill/>
          <a:ln w="9525" cap="flat" cmpd="sng">
            <a:solidFill>
              <a:schemeClr val="dk1"/>
            </a:solidFill>
            <a:prstDash val="solid"/>
            <a:miter lim="800000"/>
            <a:headEnd type="none" w="med" len="med"/>
            <a:tailEnd type="none" w="med" len="med"/>
          </a:ln>
        </p:spPr>
      </p:cxnSp>
      <p:sp>
        <p:nvSpPr>
          <p:cNvPr id="1257" name="Google Shape;1257;p84"/>
          <p:cNvSpPr txBox="1"/>
          <p:nvPr/>
        </p:nvSpPr>
        <p:spPr>
          <a:xfrm>
            <a:off x="604837" y="41910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NAVD88</a:t>
            </a:r>
            <a:endParaRPr/>
          </a:p>
        </p:txBody>
      </p:sp>
      <p:sp>
        <p:nvSpPr>
          <p:cNvPr id="1258" name="Google Shape;1258;p84"/>
          <p:cNvSpPr txBox="1"/>
          <p:nvPr/>
        </p:nvSpPr>
        <p:spPr>
          <a:xfrm>
            <a:off x="631825" y="48434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1912</a:t>
            </a:r>
            <a:endParaRPr/>
          </a:p>
        </p:txBody>
      </p:sp>
      <p:sp>
        <p:nvSpPr>
          <p:cNvPr id="1259" name="Google Shape;1259;p84"/>
          <p:cNvSpPr txBox="1"/>
          <p:nvPr/>
        </p:nvSpPr>
        <p:spPr>
          <a:xfrm>
            <a:off x="609600" y="37338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NGVD29</a:t>
            </a:r>
            <a:endParaRPr/>
          </a:p>
        </p:txBody>
      </p:sp>
      <p:sp>
        <p:nvSpPr>
          <p:cNvPr id="1260" name="Google Shape;1260;p84"/>
          <p:cNvSpPr txBox="1"/>
          <p:nvPr/>
        </p:nvSpPr>
        <p:spPr>
          <a:xfrm>
            <a:off x="601662" y="55626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Memphis</a:t>
            </a:r>
            <a:endParaRPr/>
          </a:p>
        </p:txBody>
      </p:sp>
      <p:sp>
        <p:nvSpPr>
          <p:cNvPr id="1261" name="Google Shape;1261;p84"/>
          <p:cNvSpPr txBox="1"/>
          <p:nvPr/>
        </p:nvSpPr>
        <p:spPr>
          <a:xfrm>
            <a:off x="609600" y="45720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Mean Gulf</a:t>
            </a:r>
            <a:endParaRPr/>
          </a:p>
        </p:txBody>
      </p:sp>
      <p:sp>
        <p:nvSpPr>
          <p:cNvPr id="1262" name="Google Shape;1262;p84"/>
          <p:cNvSpPr txBox="1"/>
          <p:nvPr/>
        </p:nvSpPr>
        <p:spPr>
          <a:xfrm>
            <a:off x="1828800" y="40052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0.046 m</a:t>
            </a:r>
            <a:endParaRPr/>
          </a:p>
        </p:txBody>
      </p:sp>
      <p:sp>
        <p:nvSpPr>
          <p:cNvPr id="1263" name="Google Shape;1263;p84"/>
          <p:cNvSpPr txBox="1"/>
          <p:nvPr/>
        </p:nvSpPr>
        <p:spPr>
          <a:xfrm>
            <a:off x="1828800" y="44196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0.098 m</a:t>
            </a:r>
            <a:endParaRPr/>
          </a:p>
        </p:txBody>
      </p:sp>
      <p:sp>
        <p:nvSpPr>
          <p:cNvPr id="1264" name="Google Shape;1264;p84"/>
          <p:cNvSpPr txBox="1"/>
          <p:nvPr/>
        </p:nvSpPr>
        <p:spPr>
          <a:xfrm>
            <a:off x="1828800" y="47672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0.003 m</a:t>
            </a:r>
            <a:endParaRPr/>
          </a:p>
        </p:txBody>
      </p:sp>
      <p:sp>
        <p:nvSpPr>
          <p:cNvPr id="1265" name="Google Shape;1265;p84"/>
          <p:cNvSpPr txBox="1"/>
          <p:nvPr/>
        </p:nvSpPr>
        <p:spPr>
          <a:xfrm>
            <a:off x="1828800" y="51816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2.222 m</a:t>
            </a:r>
            <a:endParaRPr/>
          </a:p>
        </p:txBody>
      </p:sp>
      <p:cxnSp>
        <p:nvCxnSpPr>
          <p:cNvPr id="1266" name="Google Shape;1266;p84"/>
          <p:cNvCxnSpPr/>
          <p:nvPr/>
        </p:nvCxnSpPr>
        <p:spPr>
          <a:xfrm>
            <a:off x="2057400" y="2468562"/>
            <a:ext cx="0" cy="1204912"/>
          </a:xfrm>
          <a:prstGeom prst="straightConnector1">
            <a:avLst/>
          </a:prstGeom>
          <a:noFill/>
          <a:ln w="9525" cap="flat" cmpd="sng">
            <a:solidFill>
              <a:schemeClr val="dk1"/>
            </a:solidFill>
            <a:prstDash val="solid"/>
            <a:miter lim="800000"/>
            <a:headEnd type="none" w="med" len="med"/>
            <a:tailEnd type="stealth" w="med" len="med"/>
          </a:ln>
        </p:spPr>
      </p:cxnSp>
      <p:cxnSp>
        <p:nvCxnSpPr>
          <p:cNvPr id="1267" name="Google Shape;1267;p84"/>
          <p:cNvCxnSpPr/>
          <p:nvPr/>
        </p:nvCxnSpPr>
        <p:spPr>
          <a:xfrm>
            <a:off x="1592262" y="3940175"/>
            <a:ext cx="5951537" cy="327025"/>
          </a:xfrm>
          <a:prstGeom prst="straightConnector1">
            <a:avLst/>
          </a:prstGeom>
          <a:noFill/>
          <a:ln w="9525" cap="flat" cmpd="sng">
            <a:solidFill>
              <a:schemeClr val="dk1"/>
            </a:solidFill>
            <a:prstDash val="solid"/>
            <a:miter lim="800000"/>
            <a:headEnd type="none" w="med" len="med"/>
            <a:tailEnd type="none" w="med" len="med"/>
          </a:ln>
        </p:spPr>
      </p:cxnSp>
      <p:cxnSp>
        <p:nvCxnSpPr>
          <p:cNvPr id="1268" name="Google Shape;1268;p84"/>
          <p:cNvCxnSpPr/>
          <p:nvPr/>
        </p:nvCxnSpPr>
        <p:spPr>
          <a:xfrm rot="10800000" flipH="1">
            <a:off x="1595437" y="3940175"/>
            <a:ext cx="6051550" cy="381000"/>
          </a:xfrm>
          <a:prstGeom prst="straightConnector1">
            <a:avLst/>
          </a:prstGeom>
          <a:noFill/>
          <a:ln w="9525" cap="flat" cmpd="sng">
            <a:solidFill>
              <a:schemeClr val="dk1"/>
            </a:solidFill>
            <a:prstDash val="solid"/>
            <a:miter lim="800000"/>
            <a:headEnd type="none" w="med" len="med"/>
            <a:tailEnd type="none" w="med" len="med"/>
          </a:ln>
        </p:spPr>
      </p:cxnSp>
      <p:sp>
        <p:nvSpPr>
          <p:cNvPr id="1269" name="Google Shape;1269;p84"/>
          <p:cNvSpPr txBox="1"/>
          <p:nvPr/>
        </p:nvSpPr>
        <p:spPr>
          <a:xfrm>
            <a:off x="7772400" y="37766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NAVD88</a:t>
            </a:r>
            <a:endParaRPr/>
          </a:p>
        </p:txBody>
      </p:sp>
      <p:sp>
        <p:nvSpPr>
          <p:cNvPr id="1270" name="Google Shape;1270;p84"/>
          <p:cNvSpPr txBox="1"/>
          <p:nvPr/>
        </p:nvSpPr>
        <p:spPr>
          <a:xfrm>
            <a:off x="7848600" y="50720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1912</a:t>
            </a:r>
            <a:endParaRPr/>
          </a:p>
        </p:txBody>
      </p:sp>
      <p:sp>
        <p:nvSpPr>
          <p:cNvPr id="1271" name="Google Shape;1271;p84"/>
          <p:cNvSpPr txBox="1"/>
          <p:nvPr/>
        </p:nvSpPr>
        <p:spPr>
          <a:xfrm>
            <a:off x="7826375" y="4157662"/>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NGVD29</a:t>
            </a:r>
            <a:endParaRPr/>
          </a:p>
        </p:txBody>
      </p:sp>
      <p:sp>
        <p:nvSpPr>
          <p:cNvPr id="1272" name="Google Shape;1272;p84"/>
          <p:cNvSpPr txBox="1"/>
          <p:nvPr/>
        </p:nvSpPr>
        <p:spPr>
          <a:xfrm>
            <a:off x="7818437" y="55626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Memphis</a:t>
            </a:r>
            <a:endParaRPr/>
          </a:p>
        </p:txBody>
      </p:sp>
      <p:sp>
        <p:nvSpPr>
          <p:cNvPr id="1273" name="Google Shape;1273;p84"/>
          <p:cNvSpPr txBox="1"/>
          <p:nvPr/>
        </p:nvSpPr>
        <p:spPr>
          <a:xfrm>
            <a:off x="7826375" y="4648200"/>
            <a:ext cx="990600" cy="261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US" sz="1100" b="0" i="0" u="none">
                <a:solidFill>
                  <a:schemeClr val="dk1"/>
                </a:solidFill>
                <a:latin typeface="Calibri"/>
                <a:ea typeface="Calibri"/>
                <a:cs typeface="Calibri"/>
                <a:sym typeface="Calibri"/>
              </a:rPr>
              <a:t>Mean Gulf</a:t>
            </a:r>
            <a:endParaRP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cxnSp>
        <p:nvCxnSpPr>
          <p:cNvPr id="1278" name="Google Shape;1278;p85"/>
          <p:cNvCxnSpPr/>
          <p:nvPr/>
        </p:nvCxnSpPr>
        <p:spPr>
          <a:xfrm>
            <a:off x="6707187" y="2459037"/>
            <a:ext cx="1085850" cy="136525"/>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279" name="Google Shape;1279;p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grpSp>
        <p:nvGrpSpPr>
          <p:cNvPr id="1280" name="Google Shape;1280;p85"/>
          <p:cNvGrpSpPr/>
          <p:nvPr/>
        </p:nvGrpSpPr>
        <p:grpSpPr>
          <a:xfrm>
            <a:off x="347662" y="1657350"/>
            <a:ext cx="4321175" cy="4554537"/>
            <a:chOff x="347662" y="1657350"/>
            <a:chExt cx="4321175" cy="4554537"/>
          </a:xfrm>
        </p:grpSpPr>
        <p:pic>
          <p:nvPicPr>
            <p:cNvPr id="1281" name="Google Shape;1281;p85"/>
            <p:cNvPicPr preferRelativeResize="0"/>
            <p:nvPr/>
          </p:nvPicPr>
          <p:blipFill rotWithShape="1">
            <a:blip r:embed="rId3">
              <a:alphaModFix/>
            </a:blip>
            <a:srcRect/>
            <a:stretch/>
          </p:blipFill>
          <p:spPr>
            <a:xfrm>
              <a:off x="347662" y="1657350"/>
              <a:ext cx="4321175" cy="4554537"/>
            </a:xfrm>
            <a:prstGeom prst="rect">
              <a:avLst/>
            </a:prstGeom>
            <a:noFill/>
            <a:ln>
              <a:noFill/>
            </a:ln>
          </p:spPr>
        </p:pic>
        <p:sp>
          <p:nvSpPr>
            <p:cNvPr id="1282" name="Google Shape;1282;p85"/>
            <p:cNvSpPr txBox="1"/>
            <p:nvPr/>
          </p:nvSpPr>
          <p:spPr>
            <a:xfrm>
              <a:off x="360362" y="1671637"/>
              <a:ext cx="4294187"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Dynamic Heights </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 dynamic height is directly related to the amount of potential energy at a given point.</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As an object is raised it acquires gravitational potential energy.</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Potential energy = Work Done in raising a weight through a Distance</a:t>
              </a:r>
              <a:endParaRPr/>
            </a:p>
            <a:p>
              <a:pPr marL="557212" marR="0" lvl="1" indent="-214312" algn="l" rtl="0">
                <a:lnSpc>
                  <a:spcPct val="100000"/>
                </a:lnSpc>
                <a:spcBef>
                  <a:spcPts val="420"/>
                </a:spcBef>
                <a:spcAft>
                  <a:spcPts val="0"/>
                </a:spcAft>
                <a:buClr>
                  <a:schemeClr val="dk1"/>
                </a:buClr>
                <a:buSzPts val="2100"/>
                <a:buFont typeface="Arial"/>
                <a:buChar char="–"/>
              </a:pPr>
              <a:r>
                <a:rPr lang="en-US" sz="2100" b="0" i="0" u="none" strike="noStrike" cap="none">
                  <a:solidFill>
                    <a:schemeClr val="dk1"/>
                  </a:solidFill>
                  <a:latin typeface="Calibri"/>
                  <a:ea typeface="Calibri"/>
                  <a:cs typeface="Calibri"/>
                  <a:sym typeface="Calibri"/>
                </a:rPr>
                <a:t>PE = D x F</a:t>
              </a:r>
              <a:endParaRPr/>
            </a:p>
          </p:txBody>
        </p:sp>
      </p:grpSp>
      <p:sp>
        <p:nvSpPr>
          <p:cNvPr id="1283" name="Google Shape;1283;p85"/>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284" name="Google Shape;1284;p85"/>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285" name="Google Shape;1285;p85"/>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62</a:t>
            </a:fld>
            <a:endParaRPr/>
          </a:p>
        </p:txBody>
      </p:sp>
      <p:sp>
        <p:nvSpPr>
          <p:cNvPr id="1286" name="Google Shape;1286;p85"/>
          <p:cNvSpPr/>
          <p:nvPr/>
        </p:nvSpPr>
        <p:spPr>
          <a:xfrm>
            <a:off x="5059362" y="3322637"/>
            <a:ext cx="1755775" cy="66992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87" name="Google Shape;1287;p85"/>
          <p:cNvSpPr/>
          <p:nvPr/>
        </p:nvSpPr>
        <p:spPr>
          <a:xfrm>
            <a:off x="5053012" y="2030412"/>
            <a:ext cx="1755775" cy="66992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cxnSp>
        <p:nvCxnSpPr>
          <p:cNvPr id="1288" name="Google Shape;1288;p85"/>
          <p:cNvCxnSpPr/>
          <p:nvPr/>
        </p:nvCxnSpPr>
        <p:spPr>
          <a:xfrm rot="10800000">
            <a:off x="7116762" y="2527300"/>
            <a:ext cx="0" cy="1268412"/>
          </a:xfrm>
          <a:prstGeom prst="straightConnector1">
            <a:avLst/>
          </a:prstGeom>
          <a:noFill/>
          <a:ln w="34925" cap="flat" cmpd="sng">
            <a:solidFill>
              <a:srgbClr val="0070C0"/>
            </a:solidFill>
            <a:prstDash val="solid"/>
            <a:miter lim="800000"/>
            <a:headEnd type="none" w="med" len="med"/>
            <a:tailEnd type="stealth" w="lg" len="lg"/>
          </a:ln>
          <a:effectLst>
            <a:outerShdw blurRad="63500" dist="20000" dir="5400000">
              <a:srgbClr val="000000">
                <a:alpha val="37647"/>
              </a:srgbClr>
            </a:outerShdw>
          </a:effectLst>
        </p:spPr>
      </p:cxnSp>
      <p:sp>
        <p:nvSpPr>
          <p:cNvPr id="1289" name="Google Shape;1289;p85"/>
          <p:cNvSpPr txBox="1"/>
          <p:nvPr/>
        </p:nvSpPr>
        <p:spPr>
          <a:xfrm rot="480000">
            <a:off x="5108575" y="3973512"/>
            <a:ext cx="2335212"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Weight</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Mass x Gravity</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1 kg x 9.8 m/sec</a:t>
            </a:r>
            <a:r>
              <a:rPr lang="en-US" sz="1800" b="0" i="0" u="none" baseline="30000">
                <a:solidFill>
                  <a:srgbClr val="0070C0"/>
                </a:solidFill>
                <a:latin typeface="Calibri"/>
                <a:ea typeface="Calibri"/>
                <a:cs typeface="Calibri"/>
                <a:sym typeface="Calibri"/>
              </a:rPr>
              <a:t>2</a:t>
            </a:r>
            <a:endParaRPr/>
          </a:p>
        </p:txBody>
      </p:sp>
      <p:sp>
        <p:nvSpPr>
          <p:cNvPr id="1290" name="Google Shape;1290;p85"/>
          <p:cNvSpPr txBox="1"/>
          <p:nvPr/>
        </p:nvSpPr>
        <p:spPr>
          <a:xfrm rot="480000">
            <a:off x="5410200" y="2759075"/>
            <a:ext cx="173196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Distance (m)</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1 m</a:t>
            </a:r>
            <a:r>
              <a:rPr lang="en-US" sz="1800" b="0" i="0" u="none">
                <a:solidFill>
                  <a:schemeClr val="dk1"/>
                </a:solidFill>
                <a:latin typeface="Calibri"/>
                <a:ea typeface="Calibri"/>
                <a:cs typeface="Calibri"/>
                <a:sym typeface="Calibri"/>
              </a:rPr>
              <a:t> </a:t>
            </a:r>
            <a:endParaRPr/>
          </a:p>
        </p:txBody>
      </p:sp>
      <p:cxnSp>
        <p:nvCxnSpPr>
          <p:cNvPr id="1291" name="Google Shape;1291;p85"/>
          <p:cNvCxnSpPr/>
          <p:nvPr/>
        </p:nvCxnSpPr>
        <p:spPr>
          <a:xfrm>
            <a:off x="6711950" y="3754437"/>
            <a:ext cx="1085850" cy="136525"/>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292" name="Google Shape;1292;p85"/>
          <p:cNvSpPr txBox="1"/>
          <p:nvPr/>
        </p:nvSpPr>
        <p:spPr>
          <a:xfrm rot="480000">
            <a:off x="5002212" y="5005387"/>
            <a:ext cx="3101975"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1 m  x 1 kg x 9.8 m/sec</a:t>
            </a:r>
            <a:r>
              <a:rPr lang="en-US" sz="1800" b="0" i="0" u="none" baseline="30000">
                <a:solidFill>
                  <a:srgbClr val="0070C0"/>
                </a:solidFill>
                <a:latin typeface="Calibri"/>
                <a:ea typeface="Calibri"/>
                <a:cs typeface="Calibri"/>
                <a:sym typeface="Calibri"/>
              </a:rPr>
              <a:t>2</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9.8 kg m</a:t>
            </a:r>
            <a:r>
              <a:rPr lang="en-US" sz="1800" b="0" i="0" u="none" baseline="30000">
                <a:solidFill>
                  <a:srgbClr val="0070C0"/>
                </a:solidFill>
                <a:latin typeface="Calibri"/>
                <a:ea typeface="Calibri"/>
                <a:cs typeface="Calibri"/>
                <a:sym typeface="Calibri"/>
              </a:rPr>
              <a:t>2</a:t>
            </a:r>
            <a:r>
              <a:rPr lang="en-US" sz="1800" b="0" i="0" u="none">
                <a:solidFill>
                  <a:srgbClr val="0070C0"/>
                </a:solidFill>
                <a:latin typeface="Calibri"/>
                <a:ea typeface="Calibri"/>
                <a:cs typeface="Calibri"/>
                <a:sym typeface="Calibri"/>
              </a:rPr>
              <a:t>/sec</a:t>
            </a:r>
            <a:r>
              <a:rPr lang="en-US" sz="1800" b="0" i="0" u="none" baseline="30000">
                <a:solidFill>
                  <a:srgbClr val="0070C0"/>
                </a:solidFill>
                <a:latin typeface="Calibri"/>
                <a:ea typeface="Calibri"/>
                <a:cs typeface="Calibri"/>
                <a:sym typeface="Calibri"/>
              </a:rPr>
              <a:t>2</a:t>
            </a:r>
            <a:endParaRP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298" name="Google Shape;1298;p86"/>
          <p:cNvSpPr txBox="1">
            <a:spLocks noGrp="1"/>
          </p:cNvSpPr>
          <p:nvPr>
            <p:ph type="body" idx="1"/>
          </p:nvPr>
        </p:nvSpPr>
        <p:spPr>
          <a:xfrm>
            <a:off x="457200" y="1400175"/>
            <a:ext cx="7793037" cy="1111250"/>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Note that gravity varies over distances, so equal potential energy surfaces are not parallel.</a:t>
            </a:r>
            <a:endParaRPr/>
          </a:p>
        </p:txBody>
      </p:sp>
      <p:sp>
        <p:nvSpPr>
          <p:cNvPr id="1299" name="Google Shape;1299;p86"/>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300" name="Google Shape;1300;p86"/>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301" name="Google Shape;1301;p86"/>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63</a:t>
            </a:fld>
            <a:endParaRPr/>
          </a:p>
        </p:txBody>
      </p:sp>
      <p:cxnSp>
        <p:nvCxnSpPr>
          <p:cNvPr id="1302" name="Google Shape;1302;p86"/>
          <p:cNvCxnSpPr/>
          <p:nvPr/>
        </p:nvCxnSpPr>
        <p:spPr>
          <a:xfrm>
            <a:off x="2692400" y="3265487"/>
            <a:ext cx="1085850" cy="134937"/>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303" name="Google Shape;1303;p86"/>
          <p:cNvSpPr/>
          <p:nvPr/>
        </p:nvSpPr>
        <p:spPr>
          <a:xfrm>
            <a:off x="1042987" y="4133850"/>
            <a:ext cx="1755775" cy="66357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04" name="Google Shape;1304;p86"/>
          <p:cNvSpPr/>
          <p:nvPr/>
        </p:nvSpPr>
        <p:spPr>
          <a:xfrm>
            <a:off x="1042987" y="2835275"/>
            <a:ext cx="1755775" cy="66992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cxnSp>
        <p:nvCxnSpPr>
          <p:cNvPr id="1305" name="Google Shape;1305;p86"/>
          <p:cNvCxnSpPr/>
          <p:nvPr/>
        </p:nvCxnSpPr>
        <p:spPr>
          <a:xfrm rot="10800000">
            <a:off x="3101975" y="3332162"/>
            <a:ext cx="0" cy="1270000"/>
          </a:xfrm>
          <a:prstGeom prst="straightConnector1">
            <a:avLst/>
          </a:prstGeom>
          <a:noFill/>
          <a:ln w="34925" cap="flat" cmpd="sng">
            <a:solidFill>
              <a:srgbClr val="0070C0"/>
            </a:solidFill>
            <a:prstDash val="solid"/>
            <a:miter lim="800000"/>
            <a:headEnd type="none" w="med" len="med"/>
            <a:tailEnd type="stealth" w="lg" len="lg"/>
          </a:ln>
          <a:effectLst>
            <a:outerShdw blurRad="63500" dist="20000" dir="5400000">
              <a:srgbClr val="000000">
                <a:alpha val="37647"/>
              </a:srgbClr>
            </a:outerShdw>
          </a:effectLst>
        </p:spPr>
      </p:cxnSp>
      <p:sp>
        <p:nvSpPr>
          <p:cNvPr id="1306" name="Google Shape;1306;p86"/>
          <p:cNvSpPr txBox="1"/>
          <p:nvPr/>
        </p:nvSpPr>
        <p:spPr>
          <a:xfrm rot="480000">
            <a:off x="1093787" y="4778375"/>
            <a:ext cx="2335212" cy="923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Weight</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Mass x Gravity</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1 kg x </a:t>
            </a:r>
            <a:r>
              <a:rPr lang="en-US" sz="1800" b="1" i="0" u="none">
                <a:solidFill>
                  <a:srgbClr val="0070C0"/>
                </a:solidFill>
                <a:latin typeface="Calibri"/>
                <a:ea typeface="Calibri"/>
                <a:cs typeface="Calibri"/>
                <a:sym typeface="Calibri"/>
              </a:rPr>
              <a:t>9.8 </a:t>
            </a:r>
            <a:r>
              <a:rPr lang="en-US" sz="1800" b="0" i="0" u="none">
                <a:solidFill>
                  <a:srgbClr val="0070C0"/>
                </a:solidFill>
                <a:latin typeface="Calibri"/>
                <a:ea typeface="Calibri"/>
                <a:cs typeface="Calibri"/>
                <a:sym typeface="Calibri"/>
              </a:rPr>
              <a:t>m/sec</a:t>
            </a:r>
            <a:r>
              <a:rPr lang="en-US" sz="1800" b="0" i="0" u="none" baseline="30000">
                <a:solidFill>
                  <a:srgbClr val="0070C0"/>
                </a:solidFill>
                <a:latin typeface="Calibri"/>
                <a:ea typeface="Calibri"/>
                <a:cs typeface="Calibri"/>
                <a:sym typeface="Calibri"/>
              </a:rPr>
              <a:t>2</a:t>
            </a:r>
            <a:endParaRPr/>
          </a:p>
        </p:txBody>
      </p:sp>
      <p:sp>
        <p:nvSpPr>
          <p:cNvPr id="1307" name="Google Shape;1307;p86"/>
          <p:cNvSpPr txBox="1"/>
          <p:nvPr/>
        </p:nvSpPr>
        <p:spPr>
          <a:xfrm rot="480000">
            <a:off x="1395412" y="3563937"/>
            <a:ext cx="1731962"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Distance (m)</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a:t>
            </a:r>
            <a:r>
              <a:rPr lang="en-US" sz="1800" b="1" i="0" u="none">
                <a:solidFill>
                  <a:srgbClr val="0070C0"/>
                </a:solidFill>
                <a:latin typeface="Calibri"/>
                <a:ea typeface="Calibri"/>
                <a:cs typeface="Calibri"/>
                <a:sym typeface="Calibri"/>
              </a:rPr>
              <a:t>1</a:t>
            </a:r>
            <a:r>
              <a:rPr lang="en-US" sz="1800" b="0" i="0" u="none">
                <a:solidFill>
                  <a:srgbClr val="0070C0"/>
                </a:solidFill>
                <a:latin typeface="Calibri"/>
                <a:ea typeface="Calibri"/>
                <a:cs typeface="Calibri"/>
                <a:sym typeface="Calibri"/>
              </a:rPr>
              <a:t> m</a:t>
            </a:r>
            <a:r>
              <a:rPr lang="en-US" sz="1800" b="0" i="0" u="none">
                <a:solidFill>
                  <a:schemeClr val="dk1"/>
                </a:solidFill>
                <a:latin typeface="Calibri"/>
                <a:ea typeface="Calibri"/>
                <a:cs typeface="Calibri"/>
                <a:sym typeface="Calibri"/>
              </a:rPr>
              <a:t> </a:t>
            </a:r>
            <a:endParaRPr/>
          </a:p>
        </p:txBody>
      </p:sp>
      <p:cxnSp>
        <p:nvCxnSpPr>
          <p:cNvPr id="1308" name="Google Shape;1308;p86"/>
          <p:cNvCxnSpPr/>
          <p:nvPr/>
        </p:nvCxnSpPr>
        <p:spPr>
          <a:xfrm>
            <a:off x="2697162" y="4560887"/>
            <a:ext cx="1085850" cy="134937"/>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309" name="Google Shape;1309;p86"/>
          <p:cNvSpPr txBox="1"/>
          <p:nvPr/>
        </p:nvSpPr>
        <p:spPr>
          <a:xfrm rot="480000">
            <a:off x="950912" y="5791200"/>
            <a:ext cx="3100387"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1 m  x 1 kg x 9.8 m/sec</a:t>
            </a:r>
            <a:r>
              <a:rPr lang="en-US" sz="1800" b="0" i="0" u="none" baseline="30000">
                <a:solidFill>
                  <a:srgbClr val="0070C0"/>
                </a:solidFill>
                <a:latin typeface="Calibri"/>
                <a:ea typeface="Calibri"/>
                <a:cs typeface="Calibri"/>
                <a:sym typeface="Calibri"/>
              </a:rPr>
              <a:t>2</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9.8 kg m</a:t>
            </a:r>
            <a:r>
              <a:rPr lang="en-US" sz="1800" b="0" i="0" u="none" baseline="30000">
                <a:solidFill>
                  <a:srgbClr val="0070C0"/>
                </a:solidFill>
                <a:latin typeface="Calibri"/>
                <a:ea typeface="Calibri"/>
                <a:cs typeface="Calibri"/>
                <a:sym typeface="Calibri"/>
              </a:rPr>
              <a:t>2</a:t>
            </a:r>
            <a:r>
              <a:rPr lang="en-US" sz="1800" b="0" i="0" u="none">
                <a:solidFill>
                  <a:srgbClr val="0070C0"/>
                </a:solidFill>
                <a:latin typeface="Calibri"/>
                <a:ea typeface="Calibri"/>
                <a:cs typeface="Calibri"/>
                <a:sym typeface="Calibri"/>
              </a:rPr>
              <a:t>/sec</a:t>
            </a:r>
            <a:r>
              <a:rPr lang="en-US" sz="1800" b="0" i="0" u="none" baseline="30000">
                <a:solidFill>
                  <a:srgbClr val="0070C0"/>
                </a:solidFill>
                <a:latin typeface="Calibri"/>
                <a:ea typeface="Calibri"/>
                <a:cs typeface="Calibri"/>
                <a:sym typeface="Calibri"/>
              </a:rPr>
              <a:t>2</a:t>
            </a:r>
            <a:endParaRPr/>
          </a:p>
        </p:txBody>
      </p:sp>
      <p:cxnSp>
        <p:nvCxnSpPr>
          <p:cNvPr id="1310" name="Google Shape;1310;p86"/>
          <p:cNvCxnSpPr/>
          <p:nvPr/>
        </p:nvCxnSpPr>
        <p:spPr>
          <a:xfrm>
            <a:off x="7146925" y="3222625"/>
            <a:ext cx="1087437" cy="136525"/>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311" name="Google Shape;1311;p86"/>
          <p:cNvSpPr/>
          <p:nvPr/>
        </p:nvSpPr>
        <p:spPr>
          <a:xfrm>
            <a:off x="5499100" y="4187825"/>
            <a:ext cx="1760537" cy="66992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12" name="Google Shape;1312;p86"/>
          <p:cNvSpPr/>
          <p:nvPr/>
        </p:nvSpPr>
        <p:spPr>
          <a:xfrm>
            <a:off x="5499100" y="2798762"/>
            <a:ext cx="1749425" cy="66357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cxnSp>
        <p:nvCxnSpPr>
          <p:cNvPr id="1313" name="Google Shape;1313;p86"/>
          <p:cNvCxnSpPr/>
          <p:nvPr/>
        </p:nvCxnSpPr>
        <p:spPr>
          <a:xfrm rot="10800000">
            <a:off x="7556500" y="3265487"/>
            <a:ext cx="0" cy="1393825"/>
          </a:xfrm>
          <a:prstGeom prst="straightConnector1">
            <a:avLst/>
          </a:prstGeom>
          <a:noFill/>
          <a:ln w="34925" cap="flat" cmpd="sng">
            <a:solidFill>
              <a:srgbClr val="0070C0"/>
            </a:solidFill>
            <a:prstDash val="solid"/>
            <a:miter lim="800000"/>
            <a:headEnd type="none" w="med" len="med"/>
            <a:tailEnd type="stealth" w="lg" len="lg"/>
          </a:ln>
          <a:effectLst>
            <a:outerShdw blurRad="63500" dist="20000" dir="5400000">
              <a:srgbClr val="000000">
                <a:alpha val="37647"/>
              </a:srgbClr>
            </a:outerShdw>
          </a:effectLst>
        </p:spPr>
      </p:cxnSp>
      <p:sp>
        <p:nvSpPr>
          <p:cNvPr id="1314" name="Google Shape;1314;p86"/>
          <p:cNvSpPr txBox="1"/>
          <p:nvPr/>
        </p:nvSpPr>
        <p:spPr>
          <a:xfrm rot="480000">
            <a:off x="5549900" y="4837112"/>
            <a:ext cx="2335212" cy="922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Weight</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Mass x Gravity</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F = 1 kg x </a:t>
            </a:r>
            <a:r>
              <a:rPr lang="en-US" sz="1800" b="1" i="0" u="none">
                <a:solidFill>
                  <a:srgbClr val="0070C0"/>
                </a:solidFill>
                <a:latin typeface="Calibri"/>
                <a:ea typeface="Calibri"/>
                <a:cs typeface="Calibri"/>
                <a:sym typeface="Calibri"/>
              </a:rPr>
              <a:t>9.7</a:t>
            </a:r>
            <a:r>
              <a:rPr lang="en-US" sz="1800" b="0" i="0" u="none">
                <a:solidFill>
                  <a:srgbClr val="0070C0"/>
                </a:solidFill>
                <a:latin typeface="Calibri"/>
                <a:ea typeface="Calibri"/>
                <a:cs typeface="Calibri"/>
                <a:sym typeface="Calibri"/>
              </a:rPr>
              <a:t> m/sec</a:t>
            </a:r>
            <a:r>
              <a:rPr lang="en-US" sz="1800" b="0" i="0" u="none" baseline="30000">
                <a:solidFill>
                  <a:srgbClr val="0070C0"/>
                </a:solidFill>
                <a:latin typeface="Calibri"/>
                <a:ea typeface="Calibri"/>
                <a:cs typeface="Calibri"/>
                <a:sym typeface="Calibri"/>
              </a:rPr>
              <a:t>2</a:t>
            </a:r>
            <a:endParaRPr/>
          </a:p>
        </p:txBody>
      </p:sp>
      <p:sp>
        <p:nvSpPr>
          <p:cNvPr id="1315" name="Google Shape;1315;p86"/>
          <p:cNvSpPr txBox="1"/>
          <p:nvPr/>
        </p:nvSpPr>
        <p:spPr>
          <a:xfrm rot="480000">
            <a:off x="5851525" y="3621087"/>
            <a:ext cx="1730375"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Distance (m)</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a:t>
            </a:r>
            <a:r>
              <a:rPr lang="en-US" sz="1800" b="1" i="0" u="none">
                <a:solidFill>
                  <a:srgbClr val="0070C0"/>
                </a:solidFill>
                <a:latin typeface="Calibri"/>
                <a:ea typeface="Calibri"/>
                <a:cs typeface="Calibri"/>
                <a:sym typeface="Calibri"/>
              </a:rPr>
              <a:t>1.01</a:t>
            </a:r>
            <a:r>
              <a:rPr lang="en-US" sz="1800" b="0" i="0" u="none">
                <a:solidFill>
                  <a:srgbClr val="0070C0"/>
                </a:solidFill>
                <a:latin typeface="Calibri"/>
                <a:ea typeface="Calibri"/>
                <a:cs typeface="Calibri"/>
                <a:sym typeface="Calibri"/>
              </a:rPr>
              <a:t> m</a:t>
            </a:r>
            <a:r>
              <a:rPr lang="en-US" sz="1800" b="0" i="0" u="none">
                <a:solidFill>
                  <a:schemeClr val="dk1"/>
                </a:solidFill>
                <a:latin typeface="Calibri"/>
                <a:ea typeface="Calibri"/>
                <a:cs typeface="Calibri"/>
                <a:sym typeface="Calibri"/>
              </a:rPr>
              <a:t> </a:t>
            </a:r>
            <a:endParaRPr/>
          </a:p>
        </p:txBody>
      </p:sp>
      <p:cxnSp>
        <p:nvCxnSpPr>
          <p:cNvPr id="1316" name="Google Shape;1316;p86"/>
          <p:cNvCxnSpPr/>
          <p:nvPr/>
        </p:nvCxnSpPr>
        <p:spPr>
          <a:xfrm>
            <a:off x="7151687" y="4618037"/>
            <a:ext cx="1087437" cy="134937"/>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317" name="Google Shape;1317;p86"/>
          <p:cNvSpPr txBox="1"/>
          <p:nvPr/>
        </p:nvSpPr>
        <p:spPr>
          <a:xfrm rot="480000">
            <a:off x="5407025" y="5848350"/>
            <a:ext cx="3100387"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1.01 m  x 1 kg x 9.7 m/sec</a:t>
            </a:r>
            <a:r>
              <a:rPr lang="en-US" sz="1800" b="0" i="0" u="none" baseline="30000">
                <a:solidFill>
                  <a:srgbClr val="0070C0"/>
                </a:solidFill>
                <a:latin typeface="Calibri"/>
                <a:ea typeface="Calibri"/>
                <a:cs typeface="Calibri"/>
                <a:sym typeface="Calibri"/>
              </a:rPr>
              <a:t>2</a:t>
            </a:r>
            <a:endParaRPr/>
          </a:p>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9.8 kg m</a:t>
            </a:r>
            <a:r>
              <a:rPr lang="en-US" sz="1800" b="0" i="0" u="none" baseline="30000">
                <a:solidFill>
                  <a:srgbClr val="0070C0"/>
                </a:solidFill>
                <a:latin typeface="Calibri"/>
                <a:ea typeface="Calibri"/>
                <a:cs typeface="Calibri"/>
                <a:sym typeface="Calibri"/>
              </a:rPr>
              <a:t>2</a:t>
            </a:r>
            <a:r>
              <a:rPr lang="en-US" sz="1800" b="0" i="0" u="none">
                <a:solidFill>
                  <a:srgbClr val="0070C0"/>
                </a:solidFill>
                <a:latin typeface="Calibri"/>
                <a:ea typeface="Calibri"/>
                <a:cs typeface="Calibri"/>
                <a:sym typeface="Calibri"/>
              </a:rPr>
              <a:t>/sec</a:t>
            </a:r>
            <a:r>
              <a:rPr lang="en-US" sz="1800" b="0" i="0" u="none" baseline="30000">
                <a:solidFill>
                  <a:srgbClr val="0070C0"/>
                </a:solidFill>
                <a:latin typeface="Calibri"/>
                <a:ea typeface="Calibri"/>
                <a:cs typeface="Calibri"/>
                <a:sym typeface="Calibri"/>
              </a:rPr>
              <a:t>2</a:t>
            </a:r>
            <a:endParaRPr/>
          </a:p>
        </p:txBody>
      </p:sp>
      <p:sp>
        <p:nvSpPr>
          <p:cNvPr id="1318" name="Google Shape;1318;p86"/>
          <p:cNvSpPr txBox="1"/>
          <p:nvPr/>
        </p:nvSpPr>
        <p:spPr>
          <a:xfrm rot="480000">
            <a:off x="5664200" y="2487612"/>
            <a:ext cx="2725737"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Calibri"/>
              <a:buNone/>
            </a:pPr>
            <a:r>
              <a:rPr lang="en-US" sz="2400" b="0" i="1" u="none">
                <a:solidFill>
                  <a:srgbClr val="0070C0"/>
                </a:solidFill>
                <a:latin typeface="Calibri"/>
                <a:ea typeface="Calibri"/>
                <a:cs typeface="Calibri"/>
                <a:sym typeface="Calibri"/>
              </a:rPr>
              <a:t>weaker gravity zone</a:t>
            </a:r>
            <a:endParaRPr/>
          </a:p>
        </p:txBody>
      </p:sp>
      <p:sp>
        <p:nvSpPr>
          <p:cNvPr id="1319" name="Google Shape;1319;p86"/>
          <p:cNvSpPr txBox="1"/>
          <p:nvPr/>
        </p:nvSpPr>
        <p:spPr>
          <a:xfrm rot="480000">
            <a:off x="1233487" y="2557462"/>
            <a:ext cx="2886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Calibri"/>
              <a:buNone/>
            </a:pPr>
            <a:r>
              <a:rPr lang="en-US" sz="2400" b="0" i="1" u="none">
                <a:solidFill>
                  <a:srgbClr val="0070C0"/>
                </a:solidFill>
                <a:latin typeface="Calibri"/>
                <a:ea typeface="Calibri"/>
                <a:cs typeface="Calibri"/>
                <a:sym typeface="Calibri"/>
              </a:rPr>
              <a:t>stronger gravity zone</a:t>
            </a:r>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325" name="Google Shape;1325;p87"/>
          <p:cNvSpPr txBox="1">
            <a:spLocks noGrp="1"/>
          </p:cNvSpPr>
          <p:nvPr>
            <p:ph type="body" idx="1"/>
          </p:nvPr>
        </p:nvSpPr>
        <p:spPr>
          <a:xfrm>
            <a:off x="457200" y="1600200"/>
            <a:ext cx="8229600" cy="711200"/>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Equal PE but not equal distances.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Geopotential surfaces are not parallel, but ARE level.</a:t>
            </a:r>
            <a:endParaRPr/>
          </a:p>
        </p:txBody>
      </p:sp>
      <p:sp>
        <p:nvSpPr>
          <p:cNvPr id="1326" name="Google Shape;1326;p87"/>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327" name="Google Shape;1327;p87"/>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328" name="Google Shape;1328;p8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64</a:t>
            </a:fld>
            <a:endParaRPr/>
          </a:p>
        </p:txBody>
      </p:sp>
      <p:sp>
        <p:nvSpPr>
          <p:cNvPr id="1329" name="Google Shape;1329;p87"/>
          <p:cNvSpPr/>
          <p:nvPr/>
        </p:nvSpPr>
        <p:spPr>
          <a:xfrm>
            <a:off x="1042987" y="4133850"/>
            <a:ext cx="1755775" cy="66357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30" name="Google Shape;1330;p87"/>
          <p:cNvSpPr/>
          <p:nvPr/>
        </p:nvSpPr>
        <p:spPr>
          <a:xfrm>
            <a:off x="1042987" y="2835275"/>
            <a:ext cx="1755775" cy="66992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31" name="Google Shape;1331;p87"/>
          <p:cNvSpPr/>
          <p:nvPr/>
        </p:nvSpPr>
        <p:spPr>
          <a:xfrm>
            <a:off x="5499100" y="4187825"/>
            <a:ext cx="1760537" cy="66992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cxnSp>
        <p:nvCxnSpPr>
          <p:cNvPr id="1332" name="Google Shape;1332;p87"/>
          <p:cNvCxnSpPr/>
          <p:nvPr/>
        </p:nvCxnSpPr>
        <p:spPr>
          <a:xfrm>
            <a:off x="1536700" y="4729162"/>
            <a:ext cx="6083300" cy="120650"/>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333" name="Google Shape;1333;p87"/>
          <p:cNvSpPr/>
          <p:nvPr/>
        </p:nvSpPr>
        <p:spPr>
          <a:xfrm>
            <a:off x="5499100" y="2798762"/>
            <a:ext cx="1749425" cy="663575"/>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p:txBody>
      </p:sp>
      <p:cxnSp>
        <p:nvCxnSpPr>
          <p:cNvPr id="1334" name="Google Shape;1334;p87"/>
          <p:cNvCxnSpPr/>
          <p:nvPr/>
        </p:nvCxnSpPr>
        <p:spPr>
          <a:xfrm>
            <a:off x="1524000" y="3438525"/>
            <a:ext cx="6054725" cy="0"/>
          </a:xfrm>
          <a:prstGeom prst="straightConnector1">
            <a:avLst/>
          </a:prstGeom>
          <a:noFill/>
          <a:ln w="15875"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1335" name="Google Shape;1335;p87"/>
          <p:cNvSpPr txBox="1"/>
          <p:nvPr/>
        </p:nvSpPr>
        <p:spPr>
          <a:xfrm>
            <a:off x="903287" y="3511550"/>
            <a:ext cx="20812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9.8 kg m</a:t>
            </a:r>
            <a:r>
              <a:rPr lang="en-US" sz="1800" b="0" i="0" u="none" baseline="30000">
                <a:solidFill>
                  <a:srgbClr val="0070C0"/>
                </a:solidFill>
                <a:latin typeface="Calibri"/>
                <a:ea typeface="Calibri"/>
                <a:cs typeface="Calibri"/>
                <a:sym typeface="Calibri"/>
              </a:rPr>
              <a:t>2</a:t>
            </a:r>
            <a:r>
              <a:rPr lang="en-US" sz="1800" b="0" i="0" u="none">
                <a:solidFill>
                  <a:srgbClr val="0070C0"/>
                </a:solidFill>
                <a:latin typeface="Calibri"/>
                <a:ea typeface="Calibri"/>
                <a:cs typeface="Calibri"/>
                <a:sym typeface="Calibri"/>
              </a:rPr>
              <a:t>/sec</a:t>
            </a:r>
            <a:r>
              <a:rPr lang="en-US" sz="1800" b="0" i="0" u="none" baseline="30000">
                <a:solidFill>
                  <a:srgbClr val="0070C0"/>
                </a:solidFill>
                <a:latin typeface="Calibri"/>
                <a:ea typeface="Calibri"/>
                <a:cs typeface="Calibri"/>
                <a:sym typeface="Calibri"/>
              </a:rPr>
              <a:t>2</a:t>
            </a:r>
            <a:endParaRPr/>
          </a:p>
        </p:txBody>
      </p:sp>
      <p:cxnSp>
        <p:nvCxnSpPr>
          <p:cNvPr id="1336" name="Google Shape;1336;p87"/>
          <p:cNvCxnSpPr/>
          <p:nvPr/>
        </p:nvCxnSpPr>
        <p:spPr>
          <a:xfrm rot="10800000">
            <a:off x="2959100" y="3455987"/>
            <a:ext cx="0" cy="1268412"/>
          </a:xfrm>
          <a:prstGeom prst="straightConnector1">
            <a:avLst/>
          </a:prstGeom>
          <a:noFill/>
          <a:ln w="34925" cap="flat" cmpd="sng">
            <a:solidFill>
              <a:srgbClr val="0070C0"/>
            </a:solidFill>
            <a:prstDash val="solid"/>
            <a:miter lim="800000"/>
            <a:headEnd type="none" w="med" len="med"/>
            <a:tailEnd type="stealth" w="lg" len="lg"/>
          </a:ln>
          <a:effectLst>
            <a:outerShdw blurRad="63500" dist="20000" dir="5400000">
              <a:srgbClr val="000000">
                <a:alpha val="37647"/>
              </a:srgbClr>
            </a:outerShdw>
          </a:effectLst>
        </p:spPr>
      </p:cxnSp>
      <p:cxnSp>
        <p:nvCxnSpPr>
          <p:cNvPr id="1337" name="Google Shape;1337;p87"/>
          <p:cNvCxnSpPr/>
          <p:nvPr/>
        </p:nvCxnSpPr>
        <p:spPr>
          <a:xfrm rot="10800000">
            <a:off x="7413625" y="3425825"/>
            <a:ext cx="0" cy="1393825"/>
          </a:xfrm>
          <a:prstGeom prst="straightConnector1">
            <a:avLst/>
          </a:prstGeom>
          <a:noFill/>
          <a:ln w="34925" cap="flat" cmpd="sng">
            <a:solidFill>
              <a:srgbClr val="0070C0"/>
            </a:solidFill>
            <a:prstDash val="solid"/>
            <a:miter lim="800000"/>
            <a:headEnd type="none" w="med" len="med"/>
            <a:tailEnd type="stealth" w="lg" len="lg"/>
          </a:ln>
          <a:effectLst>
            <a:outerShdw blurRad="63500" dist="20000" dir="5400000">
              <a:srgbClr val="000000">
                <a:alpha val="37647"/>
              </a:srgbClr>
            </a:outerShdw>
          </a:effectLst>
        </p:spPr>
      </p:cxnSp>
      <p:sp>
        <p:nvSpPr>
          <p:cNvPr id="1338" name="Google Shape;1338;p87"/>
          <p:cNvSpPr txBox="1"/>
          <p:nvPr/>
        </p:nvSpPr>
        <p:spPr>
          <a:xfrm>
            <a:off x="7435850" y="3905250"/>
            <a:ext cx="125095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1.01 m</a:t>
            </a:r>
            <a:r>
              <a:rPr lang="en-US" sz="1800" b="0" i="0" u="none">
                <a:solidFill>
                  <a:schemeClr val="dk1"/>
                </a:solidFill>
                <a:latin typeface="Calibri"/>
                <a:ea typeface="Calibri"/>
                <a:cs typeface="Calibri"/>
                <a:sym typeface="Calibri"/>
              </a:rPr>
              <a:t> </a:t>
            </a:r>
            <a:endParaRPr/>
          </a:p>
        </p:txBody>
      </p:sp>
      <p:sp>
        <p:nvSpPr>
          <p:cNvPr id="1339" name="Google Shape;1339;p87"/>
          <p:cNvSpPr txBox="1"/>
          <p:nvPr/>
        </p:nvSpPr>
        <p:spPr>
          <a:xfrm>
            <a:off x="2936875" y="3905250"/>
            <a:ext cx="95567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D = 1 m</a:t>
            </a:r>
            <a:r>
              <a:rPr lang="en-US" sz="1800" b="0" i="0" u="none">
                <a:solidFill>
                  <a:schemeClr val="dk1"/>
                </a:solidFill>
                <a:latin typeface="Calibri"/>
                <a:ea typeface="Calibri"/>
                <a:cs typeface="Calibri"/>
                <a:sym typeface="Calibri"/>
              </a:rPr>
              <a:t> </a:t>
            </a:r>
            <a:endParaRPr/>
          </a:p>
        </p:txBody>
      </p:sp>
      <p:sp>
        <p:nvSpPr>
          <p:cNvPr id="1340" name="Google Shape;1340;p87"/>
          <p:cNvSpPr txBox="1"/>
          <p:nvPr/>
        </p:nvSpPr>
        <p:spPr>
          <a:xfrm>
            <a:off x="5354637" y="3486150"/>
            <a:ext cx="2081212"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9.8 kg m</a:t>
            </a:r>
            <a:r>
              <a:rPr lang="en-US" sz="1800" b="0" i="0" u="none" baseline="30000">
                <a:solidFill>
                  <a:srgbClr val="0070C0"/>
                </a:solidFill>
                <a:latin typeface="Calibri"/>
                <a:ea typeface="Calibri"/>
                <a:cs typeface="Calibri"/>
                <a:sym typeface="Calibri"/>
              </a:rPr>
              <a:t>2</a:t>
            </a:r>
            <a:r>
              <a:rPr lang="en-US" sz="1800" b="0" i="0" u="none">
                <a:solidFill>
                  <a:srgbClr val="0070C0"/>
                </a:solidFill>
                <a:latin typeface="Calibri"/>
                <a:ea typeface="Calibri"/>
                <a:cs typeface="Calibri"/>
                <a:sym typeface="Calibri"/>
              </a:rPr>
              <a:t>/sec</a:t>
            </a:r>
            <a:r>
              <a:rPr lang="en-US" sz="1800" b="0" i="0" u="none" baseline="30000">
                <a:solidFill>
                  <a:srgbClr val="0070C0"/>
                </a:solidFill>
                <a:latin typeface="Calibri"/>
                <a:ea typeface="Calibri"/>
                <a:cs typeface="Calibri"/>
                <a:sym typeface="Calibri"/>
              </a:rPr>
              <a:t>2</a:t>
            </a:r>
            <a:endParaRPr/>
          </a:p>
        </p:txBody>
      </p:sp>
      <p:sp>
        <p:nvSpPr>
          <p:cNvPr id="1341" name="Google Shape;1341;p87"/>
          <p:cNvSpPr txBox="1"/>
          <p:nvPr/>
        </p:nvSpPr>
        <p:spPr>
          <a:xfrm>
            <a:off x="890587" y="4865687"/>
            <a:ext cx="20812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0 kg m</a:t>
            </a:r>
            <a:r>
              <a:rPr lang="en-US" sz="1800" b="0" i="0" u="none" baseline="30000">
                <a:solidFill>
                  <a:srgbClr val="0070C0"/>
                </a:solidFill>
                <a:latin typeface="Calibri"/>
                <a:ea typeface="Calibri"/>
                <a:cs typeface="Calibri"/>
                <a:sym typeface="Calibri"/>
              </a:rPr>
              <a:t>2</a:t>
            </a:r>
            <a:r>
              <a:rPr lang="en-US" sz="1800" b="0" i="0" u="none">
                <a:solidFill>
                  <a:srgbClr val="0070C0"/>
                </a:solidFill>
                <a:latin typeface="Calibri"/>
                <a:ea typeface="Calibri"/>
                <a:cs typeface="Calibri"/>
                <a:sym typeface="Calibri"/>
              </a:rPr>
              <a:t>/sec</a:t>
            </a:r>
            <a:r>
              <a:rPr lang="en-US" sz="1800" b="0" i="0" u="none" baseline="30000">
                <a:solidFill>
                  <a:srgbClr val="0070C0"/>
                </a:solidFill>
                <a:latin typeface="Calibri"/>
                <a:ea typeface="Calibri"/>
                <a:cs typeface="Calibri"/>
                <a:sym typeface="Calibri"/>
              </a:rPr>
              <a:t>2</a:t>
            </a:r>
            <a:endParaRPr/>
          </a:p>
        </p:txBody>
      </p:sp>
      <p:sp>
        <p:nvSpPr>
          <p:cNvPr id="1342" name="Google Shape;1342;p87"/>
          <p:cNvSpPr txBox="1"/>
          <p:nvPr/>
        </p:nvSpPr>
        <p:spPr>
          <a:xfrm>
            <a:off x="5345112" y="4865687"/>
            <a:ext cx="2081212"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PE = 0 kg m</a:t>
            </a:r>
            <a:r>
              <a:rPr lang="en-US" sz="1800" b="0" i="0" u="none" baseline="30000">
                <a:solidFill>
                  <a:srgbClr val="0070C0"/>
                </a:solidFill>
                <a:latin typeface="Calibri"/>
                <a:ea typeface="Calibri"/>
                <a:cs typeface="Calibri"/>
                <a:sym typeface="Calibri"/>
              </a:rPr>
              <a:t>2</a:t>
            </a:r>
            <a:r>
              <a:rPr lang="en-US" sz="1800" b="0" i="0" u="none">
                <a:solidFill>
                  <a:srgbClr val="0070C0"/>
                </a:solidFill>
                <a:latin typeface="Calibri"/>
                <a:ea typeface="Calibri"/>
                <a:cs typeface="Calibri"/>
                <a:sym typeface="Calibri"/>
              </a:rPr>
              <a:t>/sec</a:t>
            </a:r>
            <a:r>
              <a:rPr lang="en-US" sz="1800" b="0" i="0" u="none" baseline="30000">
                <a:solidFill>
                  <a:srgbClr val="0070C0"/>
                </a:solidFill>
                <a:latin typeface="Calibri"/>
                <a:ea typeface="Calibri"/>
                <a:cs typeface="Calibri"/>
                <a:sym typeface="Calibri"/>
              </a:rPr>
              <a:t>2</a:t>
            </a:r>
            <a:endParaRP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348" name="Google Shape;1348;p8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Every geopotential surface could be computed and labeled with its Geopotential Number.</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All such geopotential surfaces directly denote level surfaces.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Water does not flow along these level surfaces.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A set of Geopotential Numbers can be divided by a constant amount and all resulting numbers are still in proportion and still represent a series of level surfaces.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So choose to divide by normal gravity at 45⁰ latitude (9.806199 m/sec</a:t>
            </a:r>
            <a:r>
              <a:rPr lang="en-US" sz="2400" b="0" i="0" u="none" baseline="30000">
                <a:solidFill>
                  <a:schemeClr val="dk1"/>
                </a:solidFill>
                <a:latin typeface="Calibri"/>
                <a:ea typeface="Calibri"/>
                <a:cs typeface="Calibri"/>
                <a:sym typeface="Calibri"/>
              </a:rPr>
              <a:t>2</a:t>
            </a:r>
            <a:r>
              <a:rPr lang="en-US" sz="2400" b="0" i="0" u="none">
                <a:solidFill>
                  <a:schemeClr val="dk1"/>
                </a:solidFill>
                <a:latin typeface="Calibri"/>
                <a:ea typeface="Calibri"/>
                <a:cs typeface="Calibri"/>
                <a:sym typeface="Calibri"/>
              </a:rPr>
              <a:t>) and by 1 kg.</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Result is a Dynamic Height whose unit is meters, but is not an actual height – it is merely a label for a level surface.</a:t>
            </a:r>
            <a:endParaRPr/>
          </a:p>
        </p:txBody>
      </p:sp>
      <p:sp>
        <p:nvSpPr>
          <p:cNvPr id="1349" name="Google Shape;1349;p88"/>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350" name="Google Shape;1350;p88"/>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351" name="Google Shape;1351;p88"/>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65</a:t>
            </a:fld>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357" name="Google Shape;1357;p89"/>
          <p:cNvSpPr txBox="1">
            <a:spLocks noGrp="1"/>
          </p:cNvSpPr>
          <p:nvPr>
            <p:ph type="body" idx="1"/>
          </p:nvPr>
        </p:nvSpPr>
        <p:spPr>
          <a:xfrm>
            <a:off x="457200" y="1600200"/>
            <a:ext cx="8229600" cy="3995737"/>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Here’s what NGS has to say about DYNAMIC HEIGHTS near the Great Lakes</a:t>
            </a:r>
            <a:endParaRPr/>
          </a:p>
          <a:p>
            <a:pPr marL="257175" marR="0" lvl="0" indent="-104775"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257175" marR="0" lvl="0" indent="-257175" algn="l" rtl="0">
              <a:lnSpc>
                <a:spcPct val="100000"/>
              </a:lnSpc>
              <a:spcBef>
                <a:spcPts val="480"/>
              </a:spcBef>
              <a:spcAft>
                <a:spcPts val="0"/>
              </a:spcAft>
              <a:buClr>
                <a:schemeClr val="dk1"/>
              </a:buClr>
              <a:buSzPts val="2400"/>
              <a:buFont typeface="Arial"/>
              <a:buNone/>
            </a:pPr>
            <a:r>
              <a:rPr lang="en-US" sz="2400" b="0" i="1" u="none">
                <a:solidFill>
                  <a:schemeClr val="dk1"/>
                </a:solidFill>
                <a:latin typeface="Calibri"/>
                <a:ea typeface="Calibri"/>
                <a:cs typeface="Calibri"/>
                <a:sym typeface="Calibri"/>
              </a:rPr>
              <a:t>Special Note on IGLD 85 Heights </a:t>
            </a:r>
            <a:endParaRPr/>
          </a:p>
          <a:p>
            <a:pPr marL="257175" marR="0" lvl="0" indent="-257175" algn="l" rtl="0">
              <a:lnSpc>
                <a:spcPct val="100000"/>
              </a:lnSpc>
              <a:spcBef>
                <a:spcPts val="360"/>
              </a:spcBef>
              <a:spcAft>
                <a:spcPts val="0"/>
              </a:spcAft>
              <a:buClr>
                <a:schemeClr val="dk1"/>
              </a:buClr>
              <a:buSzPts val="1800"/>
              <a:buFont typeface="Arial"/>
              <a:buNone/>
            </a:pPr>
            <a:r>
              <a:rPr lang="en-US" sz="1800" b="0" i="1" u="none">
                <a:solidFill>
                  <a:schemeClr val="dk1"/>
                </a:solidFill>
                <a:latin typeface="Calibri"/>
                <a:ea typeface="Calibri"/>
                <a:cs typeface="Calibri"/>
                <a:sym typeface="Calibri"/>
              </a:rPr>
              <a:t>Dynamic heights are relevant near large bodies of water such as reservoirs or very large lakes, so the Great Lakes are an ideal candidate for dynamic heights. However, the Great Lakes are referenced to the International Great Lakes Datum of 1985 (IGLD 85) dynamic heights. The difference between </a:t>
            </a:r>
            <a:r>
              <a:rPr lang="en-US" sz="1800" b="1" i="1" u="none">
                <a:solidFill>
                  <a:schemeClr val="dk1"/>
                </a:solidFill>
                <a:latin typeface="Calibri"/>
                <a:ea typeface="Calibri"/>
                <a:cs typeface="Calibri"/>
                <a:sym typeface="Calibri"/>
              </a:rPr>
              <a:t>IGLD 85 dynamic heights </a:t>
            </a:r>
            <a:r>
              <a:rPr lang="en-US" sz="1800" b="0" i="1" u="none">
                <a:solidFill>
                  <a:schemeClr val="dk1"/>
                </a:solidFill>
                <a:latin typeface="Calibri"/>
                <a:ea typeface="Calibri"/>
                <a:cs typeface="Calibri"/>
                <a:sym typeface="Calibri"/>
              </a:rPr>
              <a:t>and </a:t>
            </a:r>
            <a:r>
              <a:rPr lang="en-US" sz="1800" b="1" i="1" u="none">
                <a:solidFill>
                  <a:schemeClr val="dk1"/>
                </a:solidFill>
                <a:latin typeface="Calibri"/>
                <a:ea typeface="Calibri"/>
                <a:cs typeface="Calibri"/>
                <a:sym typeface="Calibri"/>
              </a:rPr>
              <a:t>NAVD 88 dynamic heights</a:t>
            </a:r>
            <a:r>
              <a:rPr lang="en-US" sz="1800" b="0" i="1" u="none">
                <a:solidFill>
                  <a:schemeClr val="dk1"/>
                </a:solidFill>
                <a:latin typeface="Calibri"/>
                <a:ea typeface="Calibri"/>
                <a:cs typeface="Calibri"/>
                <a:sym typeface="Calibri"/>
              </a:rPr>
              <a:t> is known as a </a:t>
            </a:r>
            <a:r>
              <a:rPr lang="en-US" sz="1800" b="1" i="1" u="none">
                <a:solidFill>
                  <a:schemeClr val="dk1"/>
                </a:solidFill>
                <a:latin typeface="Calibri"/>
                <a:ea typeface="Calibri"/>
                <a:cs typeface="Calibri"/>
                <a:sym typeface="Calibri"/>
              </a:rPr>
              <a:t>hydraulic corrector</a:t>
            </a:r>
            <a:r>
              <a:rPr lang="en-US" sz="1800" b="0" i="1" u="none">
                <a:solidFill>
                  <a:schemeClr val="dk1"/>
                </a:solidFill>
                <a:latin typeface="Calibri"/>
                <a:ea typeface="Calibri"/>
                <a:cs typeface="Calibri"/>
                <a:sym typeface="Calibri"/>
              </a:rPr>
              <a:t>. An application which includes these hydraulic correctors is available for users who wish to compute IGLD 85 heights directly. </a:t>
            </a:r>
            <a:endParaRPr/>
          </a:p>
        </p:txBody>
      </p:sp>
      <p:sp>
        <p:nvSpPr>
          <p:cNvPr id="1358" name="Google Shape;1358;p89"/>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359" name="Google Shape;1359;p8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360" name="Google Shape;1360;p89"/>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66</a:t>
            </a:fld>
            <a:endParaRPr/>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Geodesy</a:t>
            </a:r>
            <a:endParaRPr/>
          </a:p>
        </p:txBody>
      </p:sp>
      <p:sp>
        <p:nvSpPr>
          <p:cNvPr id="1366" name="Google Shape;1366;p90"/>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1367" name="Google Shape;1367;p90"/>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1368" name="Google Shape;1368;p9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67</a:t>
            </a:fld>
            <a:endParaRPr/>
          </a:p>
        </p:txBody>
      </p:sp>
      <p:pic>
        <p:nvPicPr>
          <p:cNvPr id="1369" name="Google Shape;1369;p90" descr="Screen Clipping"/>
          <p:cNvPicPr preferRelativeResize="0"/>
          <p:nvPr/>
        </p:nvPicPr>
        <p:blipFill rotWithShape="1">
          <a:blip r:embed="rId3">
            <a:alphaModFix/>
          </a:blip>
          <a:srcRect/>
          <a:stretch/>
        </p:blipFill>
        <p:spPr>
          <a:xfrm>
            <a:off x="942975" y="1511300"/>
            <a:ext cx="7258050" cy="4391025"/>
          </a:xfrm>
          <a:prstGeom prst="rect">
            <a:avLst/>
          </a:prstGeom>
          <a:noFill/>
          <a:ln>
            <a:noFill/>
          </a:ln>
        </p:spPr>
      </p:pic>
      <p:sp>
        <p:nvSpPr>
          <p:cNvPr id="1370" name="Google Shape;1370;p90"/>
          <p:cNvSpPr txBox="1"/>
          <p:nvPr/>
        </p:nvSpPr>
        <p:spPr>
          <a:xfrm>
            <a:off x="909637" y="4214812"/>
            <a:ext cx="7126287" cy="1331912"/>
          </a:xfrm>
          <a:prstGeom prst="rect">
            <a:avLst/>
          </a:prstGeom>
          <a:noFill/>
          <a:ln w="25400" cap="flat" cmpd="sng">
            <a:solidFill>
              <a:srgbClr val="00B05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70"/>
                                        </p:tgtEl>
                                        <p:attrNameLst>
                                          <p:attrName>style.visibility</p:attrName>
                                        </p:attrNameLst>
                                      </p:cBhvr>
                                      <p:to>
                                        <p:strVal val="visible"/>
                                      </p:to>
                                    </p:set>
                                    <p:animEffect transition="in" filter="fade">
                                      <p:cBhvr>
                                        <p:cTn id="7" dur="500"/>
                                        <p:tgtEl>
                                          <p:spTgt spid="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91"/>
          <p:cNvSpPr txBox="1">
            <a:spLocks noGrp="1"/>
          </p:cNvSpPr>
          <p:nvPr>
            <p:ph type="ctrTitle"/>
          </p:nvPr>
        </p:nvSpPr>
        <p:spPr>
          <a:xfrm>
            <a:off x="685800" y="76835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Calibri"/>
              <a:buNone/>
            </a:pPr>
            <a:r>
              <a:rPr lang="en-US" sz="6000" b="0" i="0" u="none" strike="noStrike" cap="none">
                <a:solidFill>
                  <a:schemeClr val="dk1"/>
                </a:solidFill>
                <a:latin typeface="Calibri"/>
                <a:ea typeface="Calibri"/>
                <a:cs typeface="Calibri"/>
                <a:sym typeface="Calibri"/>
              </a:rPr>
              <a:t>End</a:t>
            </a:r>
            <a:endParaRPr/>
          </a:p>
        </p:txBody>
      </p:sp>
      <p:sp>
        <p:nvSpPr>
          <p:cNvPr id="1376" name="Google Shape;1376;p91"/>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0" i="0" u="none">
                <a:solidFill>
                  <a:srgbClr val="898989"/>
                </a:solidFill>
                <a:latin typeface="Calibri"/>
                <a:ea typeface="Calibri"/>
                <a:cs typeface="Calibri"/>
                <a:sym typeface="Calibri"/>
              </a:rPr>
              <a:t>February 9, 2018</a:t>
            </a:r>
            <a:endParaRPr/>
          </a:p>
        </p:txBody>
      </p:sp>
      <p:sp>
        <p:nvSpPr>
          <p:cNvPr id="1377" name="Google Shape;1377;p9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0" i="0" u="none">
                <a:solidFill>
                  <a:srgbClr val="898989"/>
                </a:solidFill>
                <a:latin typeface="Calibri"/>
                <a:ea typeface="Calibri"/>
                <a:cs typeface="Calibri"/>
                <a:sym typeface="Calibri"/>
              </a:rPr>
              <a:t>Professional Surveyors Association of Nebraska </a:t>
            </a:r>
            <a:endParaRPr/>
          </a:p>
        </p:txBody>
      </p:sp>
      <p:sp>
        <p:nvSpPr>
          <p:cNvPr id="1378" name="Google Shape;1378;p9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0" i="0" u="none">
                <a:solidFill>
                  <a:srgbClr val="898989"/>
                </a:solidFill>
                <a:latin typeface="Calibri"/>
                <a:ea typeface="Calibri"/>
                <a:cs typeface="Calibri"/>
                <a:sym typeface="Calibri"/>
              </a:rPr>
              <a:t>68</a:t>
            </a:fld>
            <a:endParaRPr/>
          </a:p>
        </p:txBody>
      </p:sp>
      <p:sp>
        <p:nvSpPr>
          <p:cNvPr id="1379" name="Google Shape;1379;p91"/>
          <p:cNvSpPr txBox="1"/>
          <p:nvPr/>
        </p:nvSpPr>
        <p:spPr>
          <a:xfrm>
            <a:off x="1322387" y="2586037"/>
            <a:ext cx="6708775" cy="3694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Dave Zenk PE, LS</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National Geodetic Survey</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Northern Plains Regional Advisor</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1735 Lake Drive West</a:t>
            </a:r>
            <a:endParaRPr/>
          </a:p>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Chanhassen, MN 55317-8581</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Calibri"/>
              <a:buNone/>
            </a:pPr>
            <a:r>
              <a:rPr lang="en-US" sz="1800" b="0" i="0" u="sng">
                <a:solidFill>
                  <a:schemeClr val="hlink"/>
                </a:solidFill>
                <a:latin typeface="Calibri"/>
                <a:ea typeface="Calibri"/>
                <a:cs typeface="Calibri"/>
                <a:sym typeface="Calibri"/>
                <a:hlinkClick r:id="rId3"/>
              </a:rPr>
              <a:t>763-600-6912</a:t>
            </a:r>
            <a:r>
              <a:rPr lang="en-US" sz="1800" b="0" i="0" u="none">
                <a:solidFill>
                  <a:schemeClr val="dk1"/>
                </a:solidFill>
                <a:latin typeface="Calibri"/>
                <a:ea typeface="Calibri"/>
                <a:cs typeface="Calibri"/>
                <a:sym typeface="Calibri"/>
              </a:rPr>
              <a:t> home office</a:t>
            </a:r>
            <a:br>
              <a:rPr lang="en-US" sz="1800" b="0" i="0" u="none">
                <a:solidFill>
                  <a:schemeClr val="dk1"/>
                </a:solidFill>
                <a:latin typeface="Calibri"/>
                <a:ea typeface="Calibri"/>
                <a:cs typeface="Calibri"/>
                <a:sym typeface="Calibri"/>
              </a:rPr>
            </a:br>
            <a:r>
              <a:rPr lang="en-US" sz="1800" b="0" i="0" u="sng">
                <a:solidFill>
                  <a:schemeClr val="hlink"/>
                </a:solidFill>
                <a:latin typeface="Calibri"/>
                <a:ea typeface="Calibri"/>
                <a:cs typeface="Calibri"/>
                <a:sym typeface="Calibri"/>
                <a:hlinkClick r:id="rId3"/>
              </a:rPr>
              <a:t>952-368-2548</a:t>
            </a:r>
            <a:r>
              <a:rPr lang="en-US" sz="1800" b="0" i="0" u="none">
                <a:solidFill>
                  <a:schemeClr val="dk1"/>
                </a:solidFill>
                <a:latin typeface="Calibri"/>
                <a:ea typeface="Calibri"/>
                <a:cs typeface="Calibri"/>
                <a:sym typeface="Calibri"/>
              </a:rPr>
              <a:t> office</a:t>
            </a:r>
            <a:br>
              <a:rPr lang="en-US" sz="1800" b="0" i="0" u="none">
                <a:solidFill>
                  <a:schemeClr val="dk1"/>
                </a:solidFill>
                <a:latin typeface="Calibri"/>
                <a:ea typeface="Calibri"/>
                <a:cs typeface="Calibri"/>
                <a:sym typeface="Calibri"/>
              </a:rPr>
            </a:br>
            <a:r>
              <a:rPr lang="en-US" sz="1800" b="0" i="0" u="sng">
                <a:solidFill>
                  <a:schemeClr val="hlink"/>
                </a:solidFill>
                <a:latin typeface="Calibri"/>
                <a:ea typeface="Calibri"/>
                <a:cs typeface="Calibri"/>
                <a:sym typeface="Calibri"/>
                <a:hlinkClick r:id="rId3"/>
              </a:rPr>
              <a:t>612-414-9522</a:t>
            </a:r>
            <a:r>
              <a:rPr lang="en-US" sz="1800" b="0" i="0" u="none">
                <a:solidFill>
                  <a:schemeClr val="dk1"/>
                </a:solidFill>
                <a:latin typeface="Calibri"/>
                <a:ea typeface="Calibri"/>
                <a:cs typeface="Calibri"/>
                <a:sym typeface="Calibri"/>
              </a:rPr>
              <a:t> mobile</a:t>
            </a:r>
            <a:br>
              <a:rPr lang="en-US" sz="1800" b="0" i="0" u="none">
                <a:solidFill>
                  <a:schemeClr val="dk1"/>
                </a:solidFill>
                <a:latin typeface="Calibri"/>
                <a:ea typeface="Calibri"/>
                <a:cs typeface="Calibri"/>
                <a:sym typeface="Calibri"/>
              </a:rPr>
            </a:br>
            <a:r>
              <a:rPr lang="en-US" sz="1800" b="0" i="0" u="none">
                <a:solidFill>
                  <a:schemeClr val="dk1"/>
                </a:solidFill>
                <a:latin typeface="Calibri"/>
                <a:ea typeface="Calibri"/>
                <a:cs typeface="Calibri"/>
                <a:sym typeface="Calibri"/>
              </a:rPr>
              <a:t/>
            </a:r>
            <a:br>
              <a:rPr lang="en-US" sz="1800" b="0" i="0" u="none">
                <a:solidFill>
                  <a:schemeClr val="dk1"/>
                </a:solidFill>
                <a:latin typeface="Calibri"/>
                <a:ea typeface="Calibri"/>
                <a:cs typeface="Calibri"/>
                <a:sym typeface="Calibri"/>
              </a:rPr>
            </a:br>
            <a:r>
              <a:rPr lang="en-US" sz="1800" b="0" i="0" u="sng">
                <a:solidFill>
                  <a:schemeClr val="hlink"/>
                </a:solidFill>
                <a:latin typeface="Calibri"/>
                <a:ea typeface="Calibri"/>
                <a:cs typeface="Calibri"/>
                <a:sym typeface="Calibri"/>
                <a:hlinkClick r:id="rId4"/>
              </a:rPr>
              <a:t>dave.zenk@noaa.gov</a:t>
            </a:r>
            <a:r>
              <a:rPr lang="en-US" sz="1800" b="0" i="0" u="none">
                <a:solidFill>
                  <a:schemeClr val="dk1"/>
                </a:solidFill>
                <a:latin typeface="Calibri"/>
                <a:ea typeface="Calibri"/>
                <a:cs typeface="Calibri"/>
                <a:sym typeface="Calibri"/>
              </a:rPr>
              <a:t> (federal business)</a:t>
            </a:r>
            <a:br>
              <a:rPr lang="en-US" sz="1800" b="0" i="0" u="none">
                <a:solidFill>
                  <a:schemeClr val="dk1"/>
                </a:solidFill>
                <a:latin typeface="Calibri"/>
                <a:ea typeface="Calibri"/>
                <a:cs typeface="Calibri"/>
                <a:sym typeface="Calibri"/>
              </a:rPr>
            </a:br>
            <a:r>
              <a:rPr lang="en-US" sz="1800" b="0" i="0" u="sng">
                <a:solidFill>
                  <a:schemeClr val="hlink"/>
                </a:solidFill>
                <a:latin typeface="Calibri"/>
                <a:ea typeface="Calibri"/>
                <a:cs typeface="Calibri"/>
                <a:sym typeface="Calibri"/>
                <a:hlinkClick r:id="rId5"/>
              </a:rPr>
              <a:t>zenkx002@umn.edu</a:t>
            </a:r>
            <a:r>
              <a:rPr lang="en-US" sz="1800" b="0" i="0" u="none">
                <a:solidFill>
                  <a:schemeClr val="dk1"/>
                </a:solidFill>
                <a:latin typeface="Calibri"/>
                <a:ea typeface="Calibri"/>
                <a:cs typeface="Calibri"/>
                <a:sym typeface="Calibri"/>
              </a:rPr>
              <a:t> (personal business)</a:t>
            </a:r>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249" name="Google Shape;249;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Moon’s orbit is tilted 5 degrees from ecliptic plane</a:t>
            </a:r>
            <a:endParaRPr/>
          </a:p>
        </p:txBody>
      </p:sp>
      <p:sp>
        <p:nvSpPr>
          <p:cNvPr id="250" name="Google Shape;250;p30"/>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251" name="Google Shape;251;p30"/>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252" name="Google Shape;252;p30"/>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7</a:t>
            </a:fld>
            <a:endParaRPr/>
          </a:p>
        </p:txBody>
      </p:sp>
      <p:pic>
        <p:nvPicPr>
          <p:cNvPr id="253" name="Google Shape;253;p30"/>
          <p:cNvPicPr preferRelativeResize="0"/>
          <p:nvPr/>
        </p:nvPicPr>
        <p:blipFill rotWithShape="1">
          <a:blip r:embed="rId3">
            <a:alphaModFix/>
          </a:blip>
          <a:srcRect/>
          <a:stretch/>
        </p:blipFill>
        <p:spPr>
          <a:xfrm>
            <a:off x="923925" y="2900362"/>
            <a:ext cx="4762500" cy="2705100"/>
          </a:xfrm>
          <a:prstGeom prst="rect">
            <a:avLst/>
          </a:prstGeom>
          <a:noFill/>
          <a:ln>
            <a:noFill/>
          </a:ln>
        </p:spPr>
      </p:pic>
      <p:sp>
        <p:nvSpPr>
          <p:cNvPr id="254" name="Google Shape;254;p30"/>
          <p:cNvSpPr txBox="1"/>
          <p:nvPr/>
        </p:nvSpPr>
        <p:spPr>
          <a:xfrm>
            <a:off x="3305175" y="5649912"/>
            <a:ext cx="2133600" cy="276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1" u="none">
                <a:solidFill>
                  <a:schemeClr val="dk1"/>
                </a:solidFill>
                <a:latin typeface="Calibri"/>
                <a:ea typeface="Calibri"/>
                <a:cs typeface="Calibri"/>
                <a:sym typeface="Calibri"/>
              </a:rPr>
              <a:t>Image by NOAA/NASA SciJinks</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260" name="Google Shape;260;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Celestial Sphere (infinite radius)</a:t>
            </a:r>
            <a:endParaRPr/>
          </a:p>
          <a:p>
            <a:pPr marL="257175" marR="0" lvl="0" indent="-257175"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Rotates east-to-west</a:t>
            </a:r>
            <a:endParaRPr/>
          </a:p>
        </p:txBody>
      </p:sp>
      <p:sp>
        <p:nvSpPr>
          <p:cNvPr id="261" name="Google Shape;261;p31"/>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262" name="Google Shape;262;p3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263" name="Google Shape;263;p31"/>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8</a:t>
            </a:fld>
            <a:endParaRPr/>
          </a:p>
        </p:txBody>
      </p:sp>
      <p:sp>
        <p:nvSpPr>
          <p:cNvPr id="264" name="Google Shape;264;p31"/>
          <p:cNvSpPr/>
          <p:nvPr/>
        </p:nvSpPr>
        <p:spPr>
          <a:xfrm>
            <a:off x="3214687" y="2295525"/>
            <a:ext cx="3136900" cy="2946400"/>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5" name="Google Shape;265;p31"/>
          <p:cNvSpPr/>
          <p:nvPr/>
        </p:nvSpPr>
        <p:spPr>
          <a:xfrm>
            <a:off x="3214687" y="3463925"/>
            <a:ext cx="3136900"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6" name="Google Shape;266;p31"/>
          <p:cNvSpPr/>
          <p:nvPr/>
        </p:nvSpPr>
        <p:spPr>
          <a:xfrm rot="5400000">
            <a:off x="3285331" y="3178968"/>
            <a:ext cx="2946400" cy="117951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267" name="Google Shape;267;p31"/>
          <p:cNvCxnSpPr/>
          <p:nvPr/>
        </p:nvCxnSpPr>
        <p:spPr>
          <a:xfrm rot="10800000">
            <a:off x="4783137" y="3768725"/>
            <a:ext cx="1568450"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268" name="Google Shape;268;p31"/>
          <p:cNvSpPr/>
          <p:nvPr/>
        </p:nvSpPr>
        <p:spPr>
          <a:xfrm rot="5400000">
            <a:off x="3286125" y="2798762"/>
            <a:ext cx="2946400" cy="193992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9" name="Google Shape;269;p31"/>
          <p:cNvSpPr txBox="1"/>
          <p:nvPr/>
        </p:nvSpPr>
        <p:spPr>
          <a:xfrm>
            <a:off x="6596062" y="3786187"/>
            <a:ext cx="2047875"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(first point of Aries)</a:t>
            </a:r>
            <a:endParaRPr/>
          </a:p>
        </p:txBody>
      </p:sp>
      <p:sp>
        <p:nvSpPr>
          <p:cNvPr id="270" name="Google Shape;270;p31"/>
          <p:cNvSpPr txBox="1"/>
          <p:nvPr/>
        </p:nvSpPr>
        <p:spPr>
          <a:xfrm rot="-420000">
            <a:off x="4551362" y="3954462"/>
            <a:ext cx="18764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Celestial Equator</a:t>
            </a:r>
            <a:endParaRPr/>
          </a:p>
        </p:txBody>
      </p:sp>
      <p:sp>
        <p:nvSpPr>
          <p:cNvPr id="271" name="Google Shape;271;p31"/>
          <p:cNvSpPr txBox="1"/>
          <p:nvPr/>
        </p:nvSpPr>
        <p:spPr>
          <a:xfrm>
            <a:off x="4421187" y="1985962"/>
            <a:ext cx="70167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sp>
        <p:nvSpPr>
          <p:cNvPr id="272" name="Google Shape;272;p31"/>
          <p:cNvSpPr/>
          <p:nvPr/>
        </p:nvSpPr>
        <p:spPr>
          <a:xfrm>
            <a:off x="3841750" y="2840037"/>
            <a:ext cx="185737" cy="196850"/>
          </a:xfrm>
          <a:prstGeom prst="ellipse">
            <a:avLst/>
          </a:prstGeom>
          <a:solidFill>
            <a:srgbClr val="FFC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3" name="Google Shape;273;p31"/>
          <p:cNvSpPr txBox="1"/>
          <p:nvPr/>
        </p:nvSpPr>
        <p:spPr>
          <a:xfrm>
            <a:off x="2455862" y="2719387"/>
            <a:ext cx="12144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Sun or Star</a:t>
            </a:r>
            <a:endParaRPr/>
          </a:p>
        </p:txBody>
      </p:sp>
      <p:cxnSp>
        <p:nvCxnSpPr>
          <p:cNvPr id="274" name="Google Shape;274;p31"/>
          <p:cNvCxnSpPr/>
          <p:nvPr/>
        </p:nvCxnSpPr>
        <p:spPr>
          <a:xfrm rot="10800000" flipH="1">
            <a:off x="4765675" y="2295525"/>
            <a:ext cx="17462" cy="147320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nvGrpSpPr>
          <p:cNvPr id="275" name="Google Shape;275;p31"/>
          <p:cNvGrpSpPr/>
          <p:nvPr/>
        </p:nvGrpSpPr>
        <p:grpSpPr>
          <a:xfrm>
            <a:off x="4557712" y="3562350"/>
            <a:ext cx="417512" cy="411163"/>
            <a:chOff x="0" y="0"/>
            <a:chExt cx="2147483647" cy="2147483647"/>
          </a:xfrm>
        </p:grpSpPr>
        <p:sp>
          <p:nvSpPr>
            <p:cNvPr id="276" name="Google Shape;276;p31"/>
            <p:cNvSpPr/>
            <p:nvPr/>
          </p:nvSpPr>
          <p:spPr>
            <a:xfrm>
              <a:off x="0" y="6"/>
              <a:ext cx="2147483647" cy="2147480701"/>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7" name="Google Shape;277;p31"/>
            <p:cNvSpPr/>
            <p:nvPr/>
          </p:nvSpPr>
          <p:spPr>
            <a:xfrm>
              <a:off x="0" y="854019343"/>
              <a:ext cx="2147483647" cy="439442874"/>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8" name="Google Shape;278;p31"/>
            <p:cNvSpPr/>
            <p:nvPr/>
          </p:nvSpPr>
          <p:spPr>
            <a:xfrm rot="5400000">
              <a:off x="48610143" y="643539535"/>
              <a:ext cx="2017597014" cy="860406051"/>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9" name="Google Shape;279;p31"/>
            <p:cNvSpPr/>
            <p:nvPr/>
          </p:nvSpPr>
          <p:spPr>
            <a:xfrm rot="5400000">
              <a:off x="48609798" y="365428558"/>
              <a:ext cx="2017597014" cy="141662947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280" name="Google Shape;280;p31"/>
            <p:cNvCxnSpPr/>
            <p:nvPr/>
          </p:nvCxnSpPr>
          <p:spPr>
            <a:xfrm rot="10800000" flipH="1">
              <a:off x="1061494949" y="0"/>
              <a:ext cx="16330923" cy="1069596225"/>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grpSp>
      <p:sp>
        <p:nvSpPr>
          <p:cNvPr id="281" name="Google Shape;281;p31"/>
          <p:cNvSpPr txBox="1"/>
          <p:nvPr/>
        </p:nvSpPr>
        <p:spPr>
          <a:xfrm rot="-2100000">
            <a:off x="4833937" y="3173412"/>
            <a:ext cx="11160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200"/>
              <a:buFont typeface="Calibri"/>
              <a:buNone/>
            </a:pPr>
            <a:r>
              <a:rPr lang="en-US" sz="1200" b="0" i="1" u="none">
                <a:solidFill>
                  <a:srgbClr val="0070C0"/>
                </a:solidFill>
                <a:latin typeface="Calibri"/>
                <a:ea typeface="Calibri"/>
                <a:cs typeface="Calibri"/>
                <a:sym typeface="Calibri"/>
              </a:rPr>
              <a:t>Itty-Bitty Earth</a:t>
            </a:r>
            <a:endParaRPr/>
          </a:p>
        </p:txBody>
      </p:sp>
      <p:sp>
        <p:nvSpPr>
          <p:cNvPr id="282" name="Google Shape;282;p31"/>
          <p:cNvSpPr txBox="1"/>
          <p:nvPr/>
        </p:nvSpPr>
        <p:spPr>
          <a:xfrm>
            <a:off x="1500187" y="3522662"/>
            <a:ext cx="1597025"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Autumnal  Equinox </a:t>
            </a:r>
            <a:endParaRPr/>
          </a:p>
          <a:p>
            <a:pPr marL="0" marR="0" lvl="0" indent="0" algn="l" rtl="0">
              <a:lnSpc>
                <a:spcPct val="100000"/>
              </a:lnSpc>
              <a:spcBef>
                <a:spcPts val="0"/>
              </a:spcBef>
              <a:spcAft>
                <a:spcPts val="0"/>
              </a:spcAft>
              <a:buClr>
                <a:schemeClr val="dk1"/>
              </a:buClr>
              <a:buSzPts val="1400"/>
              <a:buFont typeface="Calibri"/>
              <a:buNone/>
            </a:pPr>
            <a:r>
              <a:rPr lang="en-US" sz="1400" b="0" i="1" u="none">
                <a:solidFill>
                  <a:schemeClr val="dk1"/>
                </a:solidFill>
                <a:latin typeface="Calibri"/>
                <a:ea typeface="Calibri"/>
                <a:cs typeface="Calibri"/>
                <a:sym typeface="Calibri"/>
              </a:rPr>
              <a:t>(first point of Libra)</a:t>
            </a:r>
            <a:endParaRPr/>
          </a:p>
        </p:txBody>
      </p:sp>
      <p:sp>
        <p:nvSpPr>
          <p:cNvPr id="283" name="Google Shape;283;p31"/>
          <p:cNvSpPr/>
          <p:nvPr/>
        </p:nvSpPr>
        <p:spPr>
          <a:xfrm>
            <a:off x="4672012" y="2268537"/>
            <a:ext cx="222250" cy="55562"/>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4" name="Google Shape;284;p31"/>
          <p:cNvSpPr txBox="1"/>
          <p:nvPr/>
        </p:nvSpPr>
        <p:spPr>
          <a:xfrm rot="-1080000">
            <a:off x="6443662" y="2362200"/>
            <a:ext cx="21336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Which direction is Earth rotating?</a:t>
            </a:r>
            <a:endParaRPr/>
          </a:p>
        </p:txBody>
      </p:sp>
      <p:sp>
        <p:nvSpPr>
          <p:cNvPr id="285" name="Google Shape;285;p31"/>
          <p:cNvSpPr/>
          <p:nvPr/>
        </p:nvSpPr>
        <p:spPr>
          <a:xfrm>
            <a:off x="4506912" y="2174875"/>
            <a:ext cx="536575" cy="239712"/>
          </a:xfrm>
          <a:custGeom>
            <a:avLst/>
            <a:gdLst/>
            <a:ahLst/>
            <a:cxnLst/>
            <a:rect l="l" t="t" r="r" b="b"/>
            <a:pathLst>
              <a:path w="536575" h="239713" extrusionOk="0">
                <a:moveTo>
                  <a:pt x="528954" y="91492"/>
                </a:moveTo>
                <a:cubicBezTo>
                  <a:pt x="568688" y="164370"/>
                  <a:pt x="450513" y="235462"/>
                  <a:pt x="282861" y="239536"/>
                </a:cubicBezTo>
                <a:cubicBezTo>
                  <a:pt x="159302" y="242539"/>
                  <a:pt x="47173" y="207399"/>
                  <a:pt x="11433" y="154474"/>
                </a:cubicBezTo>
                <a:lnTo>
                  <a:pt x="268288" y="119857"/>
                </a:lnTo>
                <a:lnTo>
                  <a:pt x="528954" y="91492"/>
                </a:lnTo>
                <a:close/>
              </a:path>
              <a:path w="536575" h="239713" fill="none" extrusionOk="0">
                <a:moveTo>
                  <a:pt x="528954" y="91492"/>
                </a:moveTo>
                <a:cubicBezTo>
                  <a:pt x="568688" y="164370"/>
                  <a:pt x="450513" y="235462"/>
                  <a:pt x="282861" y="239536"/>
                </a:cubicBezTo>
                <a:cubicBezTo>
                  <a:pt x="159302" y="242539"/>
                  <a:pt x="47173" y="207399"/>
                  <a:pt x="11433" y="154474"/>
                </a:cubicBezTo>
              </a:path>
            </a:pathLst>
          </a:custGeom>
          <a:noFill/>
          <a:ln w="25400" cap="flat" cmpd="sng">
            <a:solidFill>
              <a:srgbClr val="FFFF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6" name="Google Shape;286;p31"/>
          <p:cNvSpPr/>
          <p:nvPr/>
        </p:nvSpPr>
        <p:spPr>
          <a:xfrm flipH="1">
            <a:off x="4605337" y="3513137"/>
            <a:ext cx="414337" cy="106362"/>
          </a:xfrm>
          <a:custGeom>
            <a:avLst/>
            <a:gdLst/>
            <a:ahLst/>
            <a:cxnLst/>
            <a:rect l="l" t="t" r="r" b="b"/>
            <a:pathLst>
              <a:path w="414337" h="106362" extrusionOk="0">
                <a:moveTo>
                  <a:pt x="397908" y="32426"/>
                </a:moveTo>
                <a:cubicBezTo>
                  <a:pt x="454735" y="66840"/>
                  <a:pt x="359178" y="105168"/>
                  <a:pt x="213641" y="106336"/>
                </a:cubicBezTo>
                <a:cubicBezTo>
                  <a:pt x="134356" y="106972"/>
                  <a:pt x="60617" y="95931"/>
                  <a:pt x="23743" y="77902"/>
                </a:cubicBezTo>
                <a:lnTo>
                  <a:pt x="207169" y="53181"/>
                </a:lnTo>
                <a:lnTo>
                  <a:pt x="397908" y="32426"/>
                </a:lnTo>
                <a:close/>
              </a:path>
              <a:path w="414337" h="106362" fill="none" extrusionOk="0">
                <a:moveTo>
                  <a:pt x="397908" y="32426"/>
                </a:moveTo>
                <a:cubicBezTo>
                  <a:pt x="454735" y="66840"/>
                  <a:pt x="359178" y="105168"/>
                  <a:pt x="213641" y="106336"/>
                </a:cubicBezTo>
                <a:cubicBezTo>
                  <a:pt x="134356" y="106972"/>
                  <a:pt x="60617" y="95931"/>
                  <a:pt x="23743" y="77902"/>
                </a:cubicBezTo>
              </a:path>
            </a:pathLst>
          </a:custGeom>
          <a:noFill/>
          <a:ln w="25400" cap="flat" cmpd="sng">
            <a:solidFill>
              <a:srgbClr val="FFC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7" name="Google Shape;287;p31"/>
          <p:cNvSpPr txBox="1"/>
          <p:nvPr/>
        </p:nvSpPr>
        <p:spPr>
          <a:xfrm>
            <a:off x="6357937" y="3533775"/>
            <a:ext cx="292100"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γ</a:t>
            </a:r>
            <a:endParaRPr/>
          </a:p>
        </p:txBody>
      </p:sp>
      <p:sp>
        <p:nvSpPr>
          <p:cNvPr id="288" name="Google Shape;288;p31"/>
          <p:cNvSpPr txBox="1"/>
          <p:nvPr/>
        </p:nvSpPr>
        <p:spPr>
          <a:xfrm>
            <a:off x="6597650" y="3573462"/>
            <a:ext cx="16256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Vernal  Equinox</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Astronomy</a:t>
            </a:r>
            <a:endParaRPr/>
          </a:p>
        </p:txBody>
      </p:sp>
      <p:sp>
        <p:nvSpPr>
          <p:cNvPr id="294" name="Google Shape;294;p3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Right Ascension - Declination (Sidereal Hour Angle) System</a:t>
            </a:r>
            <a:endParaRPr/>
          </a:p>
          <a:p>
            <a:pPr marL="257175" marR="0" lvl="0" indent="-104775"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
        <p:nvSpPr>
          <p:cNvPr id="295" name="Google Shape;295;p32"/>
          <p:cNvSpPr txBox="1"/>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February 9, 2018</a:t>
            </a:r>
            <a:endParaRPr/>
          </a:p>
        </p:txBody>
      </p:sp>
      <p:sp>
        <p:nvSpPr>
          <p:cNvPr id="296" name="Google Shape;296;p32"/>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000"/>
              <a:buFont typeface="Calibri"/>
              <a:buNone/>
            </a:pPr>
            <a:r>
              <a:rPr lang="en-US" sz="1000" b="1" i="0" u="none">
                <a:solidFill>
                  <a:srgbClr val="898989"/>
                </a:solidFill>
                <a:latin typeface="Calibri"/>
                <a:ea typeface="Calibri"/>
                <a:cs typeface="Calibri"/>
                <a:sym typeface="Calibri"/>
              </a:rPr>
              <a:t>Professional Surveyors Association of Nebraska </a:t>
            </a:r>
            <a:endParaRPr/>
          </a:p>
        </p:txBody>
      </p:sp>
      <p:sp>
        <p:nvSpPr>
          <p:cNvPr id="297" name="Google Shape;297;p32"/>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000"/>
              <a:buFont typeface="Calibri"/>
              <a:buNone/>
            </a:pPr>
            <a:fld id="{00000000-1234-1234-1234-123412341234}" type="slidenum">
              <a:rPr lang="en-US" sz="1000" b="1" i="0" u="none">
                <a:solidFill>
                  <a:srgbClr val="898989"/>
                </a:solidFill>
                <a:latin typeface="Calibri"/>
                <a:ea typeface="Calibri"/>
                <a:cs typeface="Calibri"/>
                <a:sym typeface="Calibri"/>
              </a:rPr>
              <a:t>9</a:t>
            </a:fld>
            <a:endParaRPr/>
          </a:p>
        </p:txBody>
      </p:sp>
      <p:sp>
        <p:nvSpPr>
          <p:cNvPr id="298" name="Google Shape;298;p32"/>
          <p:cNvSpPr/>
          <p:nvPr/>
        </p:nvSpPr>
        <p:spPr>
          <a:xfrm>
            <a:off x="3214687" y="2295525"/>
            <a:ext cx="3136900" cy="2946400"/>
          </a:xfrm>
          <a:prstGeom prst="ellipse">
            <a:avLst/>
          </a:prstGeom>
          <a:gradFill>
            <a:gsLst>
              <a:gs pos="0">
                <a:srgbClr val="F2DCDB"/>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9" name="Google Shape;299;p32"/>
          <p:cNvSpPr/>
          <p:nvPr/>
        </p:nvSpPr>
        <p:spPr>
          <a:xfrm>
            <a:off x="3214687" y="3463925"/>
            <a:ext cx="3136900" cy="609600"/>
          </a:xfrm>
          <a:prstGeom prst="ellipse">
            <a:avLst/>
          </a:prstGeom>
          <a:gradFill>
            <a:gsLst>
              <a:gs pos="0">
                <a:srgbClr val="DCE6F2"/>
              </a:gs>
              <a:gs pos="100000">
                <a:srgbClr val="9BC1FF"/>
              </a:gs>
            </a:gsLst>
            <a:lin ang="16200000" scaled="0"/>
          </a:grad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0" name="Google Shape;300;p32"/>
          <p:cNvSpPr/>
          <p:nvPr/>
        </p:nvSpPr>
        <p:spPr>
          <a:xfrm rot="5400000">
            <a:off x="3285331" y="3178968"/>
            <a:ext cx="2946400" cy="1179512"/>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01" name="Google Shape;301;p32"/>
          <p:cNvCxnSpPr/>
          <p:nvPr/>
        </p:nvCxnSpPr>
        <p:spPr>
          <a:xfrm rot="10800000">
            <a:off x="4783137" y="3768725"/>
            <a:ext cx="1568450" cy="0"/>
          </a:xfrm>
          <a:prstGeom prst="straightConnector1">
            <a:avLst/>
          </a:prstGeom>
          <a:noFill/>
          <a:ln w="254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sp>
        <p:nvSpPr>
          <p:cNvPr id="302" name="Google Shape;302;p32"/>
          <p:cNvSpPr/>
          <p:nvPr/>
        </p:nvSpPr>
        <p:spPr>
          <a:xfrm rot="5400000">
            <a:off x="3286125" y="2798762"/>
            <a:ext cx="2946400" cy="1939925"/>
          </a:xfrm>
          <a:prstGeom prst="ellipse">
            <a:avLst/>
          </a:prstGeom>
          <a:noFill/>
          <a:ln w="9525" cap="flat" cmpd="sng">
            <a:solidFill>
              <a:srgbClr val="4A7EBB"/>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03" name="Google Shape;303;p32"/>
          <p:cNvCxnSpPr/>
          <p:nvPr/>
        </p:nvCxnSpPr>
        <p:spPr>
          <a:xfrm flipH="1">
            <a:off x="3773487" y="3768725"/>
            <a:ext cx="985837" cy="228600"/>
          </a:xfrm>
          <a:prstGeom prst="straightConnector1">
            <a:avLst/>
          </a:prstGeom>
          <a:noFill/>
          <a:ln w="25400" cap="flat" cmpd="sng">
            <a:solidFill>
              <a:srgbClr val="FF0000"/>
            </a:solidFill>
            <a:prstDash val="solid"/>
            <a:miter lim="800000"/>
            <a:headEnd type="none" w="med" len="med"/>
            <a:tailEnd type="none" w="med" len="med"/>
          </a:ln>
          <a:effectLst>
            <a:outerShdw blurRad="63500" dist="20000" dir="5400000">
              <a:srgbClr val="000000">
                <a:alpha val="37647"/>
              </a:srgbClr>
            </a:outerShdw>
          </a:effectLst>
        </p:spPr>
      </p:cxnSp>
      <p:cxnSp>
        <p:nvCxnSpPr>
          <p:cNvPr id="304" name="Google Shape;304;p32"/>
          <p:cNvCxnSpPr/>
          <p:nvPr/>
        </p:nvCxnSpPr>
        <p:spPr>
          <a:xfrm rot="10800000">
            <a:off x="3943350" y="2944812"/>
            <a:ext cx="815975" cy="862012"/>
          </a:xfrm>
          <a:prstGeom prst="straightConnector1">
            <a:avLst/>
          </a:prstGeom>
          <a:noFill/>
          <a:ln w="25400" cap="flat" cmpd="sng">
            <a:solidFill>
              <a:srgbClr val="00B050"/>
            </a:solidFill>
            <a:prstDash val="solid"/>
            <a:miter lim="800000"/>
            <a:headEnd type="none" w="med" len="med"/>
            <a:tailEnd type="none" w="med" len="med"/>
          </a:ln>
          <a:effectLst>
            <a:outerShdw blurRad="63500" dist="20000" dir="5400000">
              <a:srgbClr val="000000">
                <a:alpha val="37647"/>
              </a:srgbClr>
            </a:outerShdw>
          </a:effectLst>
        </p:spPr>
      </p:cxnSp>
      <p:sp>
        <p:nvSpPr>
          <p:cNvPr id="305" name="Google Shape;305;p32"/>
          <p:cNvSpPr txBox="1"/>
          <p:nvPr/>
        </p:nvSpPr>
        <p:spPr>
          <a:xfrm>
            <a:off x="6597650" y="3573462"/>
            <a:ext cx="1625600" cy="3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Vernal  Equinox</a:t>
            </a:r>
            <a:endParaRPr/>
          </a:p>
        </p:txBody>
      </p:sp>
      <p:sp>
        <p:nvSpPr>
          <p:cNvPr id="306" name="Google Shape;306;p32"/>
          <p:cNvSpPr txBox="1"/>
          <p:nvPr/>
        </p:nvSpPr>
        <p:spPr>
          <a:xfrm rot="-420000">
            <a:off x="4551362" y="3954462"/>
            <a:ext cx="18764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Celestial Equator</a:t>
            </a:r>
            <a:endParaRPr/>
          </a:p>
        </p:txBody>
      </p:sp>
      <p:sp>
        <p:nvSpPr>
          <p:cNvPr id="307" name="Google Shape;307;p32"/>
          <p:cNvSpPr txBox="1"/>
          <p:nvPr/>
        </p:nvSpPr>
        <p:spPr>
          <a:xfrm>
            <a:off x="4421187" y="1985962"/>
            <a:ext cx="70167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Pole</a:t>
            </a:r>
            <a:endParaRPr/>
          </a:p>
        </p:txBody>
      </p:sp>
      <p:sp>
        <p:nvSpPr>
          <p:cNvPr id="308" name="Google Shape;308;p32"/>
          <p:cNvSpPr/>
          <p:nvPr/>
        </p:nvSpPr>
        <p:spPr>
          <a:xfrm>
            <a:off x="3841750" y="2840037"/>
            <a:ext cx="185737" cy="196850"/>
          </a:xfrm>
          <a:prstGeom prst="ellipse">
            <a:avLst/>
          </a:prstGeom>
          <a:solidFill>
            <a:srgbClr val="FFC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9" name="Google Shape;309;p32"/>
          <p:cNvSpPr txBox="1"/>
          <p:nvPr/>
        </p:nvSpPr>
        <p:spPr>
          <a:xfrm>
            <a:off x="2455862" y="2719387"/>
            <a:ext cx="12144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b="0" i="0" u="none">
                <a:solidFill>
                  <a:schemeClr val="dk1"/>
                </a:solidFill>
                <a:latin typeface="Calibri"/>
                <a:ea typeface="Calibri"/>
                <a:cs typeface="Calibri"/>
                <a:sym typeface="Calibri"/>
              </a:rPr>
              <a:t>Sun or Star</a:t>
            </a:r>
            <a:endParaRPr/>
          </a:p>
        </p:txBody>
      </p:sp>
      <p:sp>
        <p:nvSpPr>
          <p:cNvPr id="310" name="Google Shape;310;p32"/>
          <p:cNvSpPr/>
          <p:nvPr/>
        </p:nvSpPr>
        <p:spPr>
          <a:xfrm flipH="1">
            <a:off x="3806825" y="2840037"/>
            <a:ext cx="496887" cy="2224087"/>
          </a:xfrm>
          <a:custGeom>
            <a:avLst/>
            <a:gdLst/>
            <a:ahLst/>
            <a:cxnLst/>
            <a:rect l="l" t="t" r="r" b="b"/>
            <a:pathLst>
              <a:path w="496888" h="2224087" extrusionOk="0">
                <a:moveTo>
                  <a:pt x="363759" y="127042"/>
                </a:moveTo>
                <a:cubicBezTo>
                  <a:pt x="445606" y="319014"/>
                  <a:pt x="496888" y="698443"/>
                  <a:pt x="496888" y="1112044"/>
                </a:cubicBezTo>
                <a:lnTo>
                  <a:pt x="248444" y="1112044"/>
                </a:lnTo>
                <a:lnTo>
                  <a:pt x="363759" y="127042"/>
                </a:lnTo>
                <a:close/>
              </a:path>
              <a:path w="496888" h="2224087" fill="none" extrusionOk="0">
                <a:moveTo>
                  <a:pt x="363759" y="127042"/>
                </a:moveTo>
                <a:cubicBezTo>
                  <a:pt x="445606" y="319014"/>
                  <a:pt x="496888" y="698443"/>
                  <a:pt x="496888" y="1112044"/>
                </a:cubicBezTo>
              </a:path>
            </a:pathLst>
          </a:custGeom>
          <a:noFill/>
          <a:ln w="25400" cap="flat" cmpd="sng">
            <a:solidFill>
              <a:srgbClr val="00B05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1" name="Google Shape;311;p32"/>
          <p:cNvSpPr/>
          <p:nvPr/>
        </p:nvSpPr>
        <p:spPr>
          <a:xfrm rot="5400000" flipH="1">
            <a:off x="4225925" y="1947862"/>
            <a:ext cx="601662" cy="3649662"/>
          </a:xfrm>
          <a:custGeom>
            <a:avLst/>
            <a:gdLst/>
            <a:ahLst/>
            <a:cxnLst/>
            <a:rect l="l" t="t" r="r" b="b"/>
            <a:pathLst>
              <a:path w="601662" h="3649663" extrusionOk="0">
                <a:moveTo>
                  <a:pt x="25651" y="2562166"/>
                </a:moveTo>
                <a:cubicBezTo>
                  <a:pt x="7479" y="2312610"/>
                  <a:pt x="-1238" y="2041513"/>
                  <a:pt x="142" y="1768824"/>
                </a:cubicBezTo>
                <a:cubicBezTo>
                  <a:pt x="5374" y="735324"/>
                  <a:pt x="150980" y="-65373"/>
                  <a:pt x="321051" y="4126"/>
                </a:cubicBezTo>
                <a:lnTo>
                  <a:pt x="300831" y="1824832"/>
                </a:lnTo>
                <a:lnTo>
                  <a:pt x="25651" y="2562166"/>
                </a:lnTo>
                <a:close/>
              </a:path>
              <a:path w="601662" h="3649663" fill="none" extrusionOk="0">
                <a:moveTo>
                  <a:pt x="25651" y="2562166"/>
                </a:moveTo>
                <a:cubicBezTo>
                  <a:pt x="7479" y="2312610"/>
                  <a:pt x="-1238" y="2041513"/>
                  <a:pt x="142" y="1768824"/>
                </a:cubicBezTo>
                <a:cubicBezTo>
                  <a:pt x="5374" y="735324"/>
                  <a:pt x="150980" y="-65373"/>
                  <a:pt x="321051" y="4126"/>
                </a:cubicBezTo>
              </a:path>
            </a:pathLst>
          </a:custGeom>
          <a:noFill/>
          <a:ln w="25400" cap="flat" cmpd="sng">
            <a:solidFill>
              <a:srgbClr val="FF000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2" name="Google Shape;312;p32"/>
          <p:cNvSpPr txBox="1"/>
          <p:nvPr/>
        </p:nvSpPr>
        <p:spPr>
          <a:xfrm rot="-420000">
            <a:off x="4068762" y="4200525"/>
            <a:ext cx="261778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Calibri"/>
              <a:buNone/>
            </a:pPr>
            <a:r>
              <a:rPr lang="en-US" sz="1800" b="0" i="0" u="none">
                <a:solidFill>
                  <a:srgbClr val="FF0000"/>
                </a:solidFill>
                <a:latin typeface="Calibri"/>
                <a:ea typeface="Calibri"/>
                <a:cs typeface="Calibri"/>
                <a:sym typeface="Calibri"/>
              </a:rPr>
              <a:t>Sidereal Hour Angle (SHA)</a:t>
            </a:r>
            <a:endParaRPr/>
          </a:p>
        </p:txBody>
      </p:sp>
      <p:sp>
        <p:nvSpPr>
          <p:cNvPr id="313" name="Google Shape;313;p32"/>
          <p:cNvSpPr txBox="1"/>
          <p:nvPr/>
        </p:nvSpPr>
        <p:spPr>
          <a:xfrm>
            <a:off x="1524000" y="3113087"/>
            <a:ext cx="18637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1800"/>
              <a:buFont typeface="Calibri"/>
              <a:buNone/>
            </a:pPr>
            <a:r>
              <a:rPr lang="en-US" sz="1800" b="0" i="0" u="none">
                <a:solidFill>
                  <a:srgbClr val="00B050"/>
                </a:solidFill>
                <a:latin typeface="Calibri"/>
                <a:ea typeface="Calibri"/>
                <a:cs typeface="Calibri"/>
                <a:sym typeface="Calibri"/>
              </a:rPr>
              <a:t>Declination Angle</a:t>
            </a:r>
            <a:endParaRPr/>
          </a:p>
        </p:txBody>
      </p:sp>
      <p:sp>
        <p:nvSpPr>
          <p:cNvPr id="314" name="Google Shape;314;p32"/>
          <p:cNvSpPr/>
          <p:nvPr/>
        </p:nvSpPr>
        <p:spPr>
          <a:xfrm rot="5400000" flipH="1">
            <a:off x="4402931" y="1618456"/>
            <a:ext cx="711200" cy="2252662"/>
          </a:xfrm>
          <a:custGeom>
            <a:avLst/>
            <a:gdLst/>
            <a:ahLst/>
            <a:cxnLst/>
            <a:rect l="l" t="t" r="r" b="b"/>
            <a:pathLst>
              <a:path w="711200" h="2252663" extrusionOk="0">
                <a:moveTo>
                  <a:pt x="362545" y="2252448"/>
                </a:moveTo>
                <a:cubicBezTo>
                  <a:pt x="188226" y="2263234"/>
                  <a:pt x="37150" y="1872117"/>
                  <a:pt x="5797" y="1328875"/>
                </a:cubicBezTo>
                <a:cubicBezTo>
                  <a:pt x="-1953" y="1194589"/>
                  <a:pt x="-1932" y="1056959"/>
                  <a:pt x="5860" y="922698"/>
                </a:cubicBezTo>
                <a:cubicBezTo>
                  <a:pt x="37543" y="376768"/>
                  <a:pt x="190074" y="-14657"/>
                  <a:pt x="365256" y="415"/>
                </a:cubicBezTo>
                <a:cubicBezTo>
                  <a:pt x="362037" y="375721"/>
                  <a:pt x="358819" y="751026"/>
                  <a:pt x="355600" y="1126332"/>
                </a:cubicBezTo>
                <a:lnTo>
                  <a:pt x="362545" y="2252448"/>
                </a:lnTo>
                <a:close/>
              </a:path>
              <a:path w="711200" h="2252663" fill="none" extrusionOk="0">
                <a:moveTo>
                  <a:pt x="362545" y="2252448"/>
                </a:moveTo>
                <a:cubicBezTo>
                  <a:pt x="188226" y="2263234"/>
                  <a:pt x="37150" y="1872117"/>
                  <a:pt x="5797" y="1328875"/>
                </a:cubicBezTo>
                <a:cubicBezTo>
                  <a:pt x="-1953" y="1194589"/>
                  <a:pt x="-1932" y="1056959"/>
                  <a:pt x="5860" y="922698"/>
                </a:cubicBezTo>
                <a:cubicBezTo>
                  <a:pt x="37543" y="376768"/>
                  <a:pt x="190074" y="-14657"/>
                  <a:pt x="365256" y="415"/>
                </a:cubicBezTo>
              </a:path>
            </a:pathLst>
          </a:custGeom>
          <a:noFill/>
          <a:ln w="25400" cap="flat" cmpd="sng">
            <a:solidFill>
              <a:srgbClr val="00B0F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15" name="Google Shape;315;p32"/>
          <p:cNvCxnSpPr/>
          <p:nvPr/>
        </p:nvCxnSpPr>
        <p:spPr>
          <a:xfrm rot="10800000" flipH="1">
            <a:off x="4765675" y="2295525"/>
            <a:ext cx="17462" cy="1473200"/>
          </a:xfrm>
          <a:prstGeom prst="straightConnector1">
            <a:avLst/>
          </a:prstGeom>
          <a:noFill/>
          <a:ln w="12700" cap="flat" cmpd="sng">
            <a:solidFill>
              <a:srgbClr val="595959"/>
            </a:solidFill>
            <a:prstDash val="solid"/>
            <a:miter lim="800000"/>
            <a:headEnd type="none" w="med" len="med"/>
            <a:tailEnd type="none" w="med" len="med"/>
          </a:ln>
          <a:effectLst>
            <a:outerShdw blurRad="63500" dist="20000" dir="5400000">
              <a:srgbClr val="000000">
                <a:alpha val="37647"/>
              </a:srgbClr>
            </a:outerShdw>
          </a:effectLst>
        </p:spPr>
      </p:cxnSp>
      <p:sp>
        <p:nvSpPr>
          <p:cNvPr id="316" name="Google Shape;316;p32"/>
          <p:cNvSpPr/>
          <p:nvPr/>
        </p:nvSpPr>
        <p:spPr>
          <a:xfrm rot="-5400000" flipH="1">
            <a:off x="4510087" y="2176462"/>
            <a:ext cx="585787" cy="3176587"/>
          </a:xfrm>
          <a:custGeom>
            <a:avLst/>
            <a:gdLst/>
            <a:ahLst/>
            <a:cxnLst/>
            <a:rect l="l" t="t" r="r" b="b"/>
            <a:pathLst>
              <a:path w="585787" h="3176587" extrusionOk="0">
                <a:moveTo>
                  <a:pt x="228796" y="3138087"/>
                </a:moveTo>
                <a:cubicBezTo>
                  <a:pt x="103896" y="2986182"/>
                  <a:pt x="11654" y="2412052"/>
                  <a:pt x="1013" y="1720326"/>
                </a:cubicBezTo>
                <a:cubicBezTo>
                  <a:pt x="-866" y="1598204"/>
                  <a:pt x="-132" y="1475312"/>
                  <a:pt x="3201" y="1354105"/>
                </a:cubicBezTo>
                <a:cubicBezTo>
                  <a:pt x="40297" y="4703"/>
                  <a:pt x="353171" y="-479844"/>
                  <a:pt x="516087" y="559800"/>
                </a:cubicBezTo>
                <a:lnTo>
                  <a:pt x="292894" y="1588294"/>
                </a:lnTo>
                <a:lnTo>
                  <a:pt x="228796" y="3138087"/>
                </a:lnTo>
                <a:close/>
              </a:path>
              <a:path w="585787" h="3176587" fill="none" extrusionOk="0">
                <a:moveTo>
                  <a:pt x="228796" y="3138087"/>
                </a:moveTo>
                <a:cubicBezTo>
                  <a:pt x="103896" y="2986182"/>
                  <a:pt x="11654" y="2412052"/>
                  <a:pt x="1013" y="1720326"/>
                </a:cubicBezTo>
                <a:cubicBezTo>
                  <a:pt x="-866" y="1598204"/>
                  <a:pt x="-132" y="1475312"/>
                  <a:pt x="3201" y="1354105"/>
                </a:cubicBezTo>
                <a:cubicBezTo>
                  <a:pt x="40297" y="4703"/>
                  <a:pt x="353171" y="-479844"/>
                  <a:pt x="516087" y="559800"/>
                </a:cubicBezTo>
              </a:path>
            </a:pathLst>
          </a:custGeom>
          <a:noFill/>
          <a:ln w="25400" cap="flat" cmpd="sng">
            <a:solidFill>
              <a:srgbClr val="0070C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7" name="Google Shape;317;p32"/>
          <p:cNvSpPr txBox="1"/>
          <p:nvPr/>
        </p:nvSpPr>
        <p:spPr>
          <a:xfrm>
            <a:off x="1149350" y="3556000"/>
            <a:ext cx="2105025"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1800"/>
              <a:buFont typeface="Calibri"/>
              <a:buNone/>
            </a:pPr>
            <a:r>
              <a:rPr lang="en-US" sz="1800" b="0" i="0" u="none">
                <a:solidFill>
                  <a:srgbClr val="0070C0"/>
                </a:solidFill>
                <a:latin typeface="Calibri"/>
                <a:ea typeface="Calibri"/>
                <a:cs typeface="Calibri"/>
                <a:sym typeface="Calibri"/>
              </a:rPr>
              <a:t>Right Ascension (RA)</a:t>
            </a:r>
            <a:endParaRPr/>
          </a:p>
        </p:txBody>
      </p:sp>
      <p:sp>
        <p:nvSpPr>
          <p:cNvPr id="318" name="Google Shape;318;p32"/>
          <p:cNvSpPr/>
          <p:nvPr/>
        </p:nvSpPr>
        <p:spPr>
          <a:xfrm>
            <a:off x="4672012" y="2268537"/>
            <a:ext cx="222250" cy="55562"/>
          </a:xfrm>
          <a:prstGeom prst="ellipse">
            <a:avLst/>
          </a:prstGeom>
          <a:solidFill>
            <a:srgbClr val="FF0000"/>
          </a:solidFill>
          <a:ln w="9525" cap="flat" cmpd="sng">
            <a:solidFill>
              <a:srgbClr val="FFFF0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319" name="Google Shape;319;p32"/>
          <p:cNvGrpSpPr/>
          <p:nvPr/>
        </p:nvGrpSpPr>
        <p:grpSpPr>
          <a:xfrm>
            <a:off x="4557712" y="3562350"/>
            <a:ext cx="417512" cy="411163"/>
            <a:chOff x="0" y="0"/>
            <a:chExt cx="2147483647" cy="2147483647"/>
          </a:xfrm>
        </p:grpSpPr>
        <p:sp>
          <p:nvSpPr>
            <p:cNvPr id="320" name="Google Shape;320;p32"/>
            <p:cNvSpPr/>
            <p:nvPr/>
          </p:nvSpPr>
          <p:spPr>
            <a:xfrm>
              <a:off x="0" y="6"/>
              <a:ext cx="2147483647" cy="2147480701"/>
            </a:xfrm>
            <a:prstGeom prst="ellipse">
              <a:avLst/>
            </a:prstGeom>
            <a:gradFill>
              <a:gsLst>
                <a:gs pos="0">
                  <a:srgbClr val="F2DCDB"/>
                </a:gs>
                <a:gs pos="100000">
                  <a:srgbClr val="9BC1FF"/>
                </a:gs>
              </a:gsLst>
              <a:lin ang="16200000" scaled="0"/>
            </a:gradFill>
            <a:ln w="9525" cap="flat" cmpd="sng">
              <a:solidFill>
                <a:schemeClr val="accent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1" name="Google Shape;321;p32"/>
            <p:cNvSpPr/>
            <p:nvPr/>
          </p:nvSpPr>
          <p:spPr>
            <a:xfrm>
              <a:off x="0" y="854019343"/>
              <a:ext cx="2147483647" cy="439442874"/>
            </a:xfrm>
            <a:prstGeom prst="ellipse">
              <a:avLst/>
            </a:prstGeom>
            <a:gradFill>
              <a:gsLst>
                <a:gs pos="0">
                  <a:srgbClr val="DCE6F2"/>
                </a:gs>
                <a:gs pos="100000">
                  <a:srgbClr val="9BC1FF"/>
                </a:gs>
              </a:gsLst>
              <a:lin ang="16200000" scaled="0"/>
            </a:gradFill>
            <a:ln w="9525" cap="flat" cmpd="sng">
              <a:solidFill>
                <a:schemeClr val="accent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2" name="Google Shape;322;p32"/>
            <p:cNvSpPr/>
            <p:nvPr/>
          </p:nvSpPr>
          <p:spPr>
            <a:xfrm rot="5400000">
              <a:off x="48610143" y="643539535"/>
              <a:ext cx="2017597014" cy="860406051"/>
            </a:xfrm>
            <a:prstGeom prst="ellipse">
              <a:avLst/>
            </a:prstGeom>
            <a:noFill/>
            <a:ln w="9525" cap="flat" cmpd="sng">
              <a:solidFill>
                <a:schemeClr val="accent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3" name="Google Shape;323;p32"/>
            <p:cNvSpPr/>
            <p:nvPr/>
          </p:nvSpPr>
          <p:spPr>
            <a:xfrm rot="5400000">
              <a:off x="48609798" y="365428558"/>
              <a:ext cx="2017597014" cy="1416629475"/>
            </a:xfrm>
            <a:prstGeom prst="ellipse">
              <a:avLst/>
            </a:prstGeom>
            <a:noFill/>
            <a:ln w="9525" cap="flat" cmpd="sng">
              <a:solidFill>
                <a:schemeClr val="accent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324" name="Google Shape;324;p32"/>
            <p:cNvCxnSpPr/>
            <p:nvPr/>
          </p:nvCxnSpPr>
          <p:spPr>
            <a:xfrm rot="10800000" flipH="1">
              <a:off x="1061494949" y="0"/>
              <a:ext cx="16330923" cy="1069596225"/>
            </a:xfrm>
            <a:prstGeom prst="straightConnector1">
              <a:avLst/>
            </a:prstGeom>
            <a:noFill/>
            <a:ln w="12700" cap="flat" cmpd="sng">
              <a:solidFill>
                <a:schemeClr val="accent1"/>
              </a:solidFill>
              <a:prstDash val="solid"/>
              <a:miter lim="800000"/>
              <a:headEnd type="none" w="med" len="med"/>
              <a:tailEnd type="none" w="med" len="med"/>
            </a:ln>
            <a:effectLst>
              <a:outerShdw blurRad="63500" dist="20000" dir="5400000">
                <a:srgbClr val="000000">
                  <a:alpha val="37647"/>
                </a:srgbClr>
              </a:outerShdw>
            </a:effectLst>
          </p:spPr>
        </p:cxnSp>
      </p:grpSp>
      <p:sp>
        <p:nvSpPr>
          <p:cNvPr id="325" name="Google Shape;325;p32"/>
          <p:cNvSpPr txBox="1"/>
          <p:nvPr/>
        </p:nvSpPr>
        <p:spPr>
          <a:xfrm>
            <a:off x="6357937" y="3533775"/>
            <a:ext cx="292100"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a:solidFill>
                  <a:schemeClr val="dk1"/>
                </a:solidFill>
                <a:latin typeface="Calibri"/>
                <a:ea typeface="Calibri"/>
                <a:cs typeface="Calibri"/>
                <a:sym typeface="Calibri"/>
              </a:rPr>
              <a:t>γ</a:t>
            </a:r>
            <a:endParaRPr/>
          </a:p>
        </p:txBody>
      </p:sp>
    </p:spTree>
  </p:cSld>
  <p:clrMapOvr>
    <a:masterClrMapping/>
  </p:clrMapOvr>
  <p:transition spd="slow">
    <p:fade/>
  </p:transition>
</p:sld>
</file>

<file path=ppt/theme/theme1.xml><?xml version="1.0" encoding="utf-8"?>
<a:theme xmlns:a="http://schemas.openxmlformats.org/drawingml/2006/main" name="8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NG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4459</Words>
  <Application>Microsoft Office PowerPoint</Application>
  <PresentationFormat>On-screen Show (4:3)</PresentationFormat>
  <Paragraphs>959</Paragraphs>
  <Slides>68</Slides>
  <Notes>68</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68</vt:i4>
      </vt:variant>
    </vt:vector>
  </HeadingPairs>
  <TitlesOfParts>
    <vt:vector size="83" baseType="lpstr">
      <vt:lpstr>Arial</vt:lpstr>
      <vt:lpstr>Calibri</vt:lpstr>
      <vt:lpstr>Courier New</vt:lpstr>
      <vt:lpstr>8_NGSPowerPointTemplate</vt:lpstr>
      <vt:lpstr>3_NGSPowerPointTemplate</vt:lpstr>
      <vt:lpstr>2_NGSPowerPointTemplate</vt:lpstr>
      <vt:lpstr>7_NGSPowerPointTemplate</vt:lpstr>
      <vt:lpstr>1_NGSPowerPointTemplate</vt:lpstr>
      <vt:lpstr>4_NGSPowerPointTemplate</vt:lpstr>
      <vt:lpstr>5_NGSPowerPointTemplate</vt:lpstr>
      <vt:lpstr>6_NGSPowerPointTemplate</vt:lpstr>
      <vt:lpstr>9_NGSPowerPointTemplate</vt:lpstr>
      <vt:lpstr>10_NGSPowerPointTemplate</vt:lpstr>
      <vt:lpstr>11_NGSPowerPointTemplate</vt:lpstr>
      <vt:lpstr>12_NGSPowerPointTemplate</vt:lpstr>
      <vt:lpstr>PowerPoint Presentation</vt:lpstr>
      <vt:lpstr>SPCS2022 Webinar</vt:lpstr>
      <vt:lpstr>Class Outline</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Astronomy</vt:lpstr>
      <vt:lpstr>Geodesy</vt:lpstr>
      <vt:lpstr>We Must Choose a Reference Surface </vt:lpstr>
      <vt:lpstr>Some Trial Geoid Shapes to Consider</vt:lpstr>
      <vt:lpstr>What the Geoid Looks Like</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Geodesy</vt:lpstr>
      <vt:lpstr>HEIGHTS</vt:lpstr>
      <vt:lpstr>Geodesy</vt:lpstr>
      <vt:lpstr>Geodesy</vt:lpstr>
      <vt:lpstr>Geodesy</vt:lpstr>
      <vt:lpstr>Geodesy</vt:lpstr>
      <vt:lpstr>Geodesy</vt:lpstr>
      <vt:lpstr>Geodesy</vt:lpstr>
      <vt:lpstr>Geodesy</vt:lpstr>
      <vt:lpstr>Geodesy</vt:lpstr>
      <vt:lpstr>Geodesy</vt:lpstr>
      <vt:lpstr>Geodesy</vt:lpstr>
      <vt:lpstr>Geodesy</vt:lpstr>
      <vt:lpstr>Geodesy</vt:lpstr>
      <vt:lpstr>Draw a DATUM PROFILE</vt:lpstr>
      <vt:lpstr>Geodesy</vt:lpstr>
      <vt:lpstr>Geodesy</vt:lpstr>
      <vt:lpstr>Geodesy</vt:lpstr>
      <vt:lpstr>Geodesy</vt:lpstr>
      <vt:lpstr>Geodesy</vt:lpstr>
      <vt:lpstr>Geodesy</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Debria Hayes</dc:creator>
  <cp:lastModifiedBy>Debria Hayes</cp:lastModifiedBy>
  <cp:revision>1</cp:revision>
  <dcterms:modified xsi:type="dcterms:W3CDTF">2018-10-17T18:31:33Z</dcterms:modified>
</cp:coreProperties>
</file>