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4" r:id="rId2"/>
  </p:sldMasterIdLst>
  <p:notesMasterIdLst>
    <p:notesMasterId r:id="rId4"/>
  </p:notesMasterIdLst>
  <p:sldIdLst>
    <p:sldId id="256" r:id="rId3"/>
  </p:sldIdLst>
  <p:sldSz cx="39868475" cy="32004000"/>
  <p:notesSz cx="38500050" cy="311848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397858" indent="1387" algn="l" rtl="0" fontAlgn="base">
      <a:spcBef>
        <a:spcPct val="0"/>
      </a:spcBef>
      <a:spcAft>
        <a:spcPct val="0"/>
      </a:spcAft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797099" indent="1387" algn="l" rtl="0" fontAlgn="base">
      <a:spcBef>
        <a:spcPct val="0"/>
      </a:spcBef>
      <a:spcAft>
        <a:spcPct val="0"/>
      </a:spcAft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196342" indent="1387" algn="l" rtl="0" fontAlgn="base">
      <a:spcBef>
        <a:spcPct val="0"/>
      </a:spcBef>
      <a:spcAft>
        <a:spcPct val="0"/>
      </a:spcAft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595585" indent="1387" algn="l" rtl="0" fontAlgn="base">
      <a:spcBef>
        <a:spcPct val="0"/>
      </a:spcBef>
      <a:spcAft>
        <a:spcPct val="0"/>
      </a:spcAft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1996215" algn="l" defTabSz="798486" rtl="0" eaLnBrk="1" latinLnBrk="0" hangingPunct="1"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395458" algn="l" defTabSz="798486" rtl="0" eaLnBrk="1" latinLnBrk="0" hangingPunct="1"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2794701" algn="l" defTabSz="798486" rtl="0" eaLnBrk="1" latinLnBrk="0" hangingPunct="1"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193944" algn="l" defTabSz="798486" rtl="0" eaLnBrk="1" latinLnBrk="0" hangingPunct="1">
      <a:defRPr sz="8296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0" userDrawn="1">
          <p15:clr>
            <a:srgbClr val="A4A3A4"/>
          </p15:clr>
        </p15:guide>
        <p15:guide id="2" pos="12557" userDrawn="1">
          <p15:clr>
            <a:srgbClr val="A4A3A4"/>
          </p15:clr>
        </p15:guide>
        <p15:guide id="3" orient="horz" pos="10280" userDrawn="1">
          <p15:clr>
            <a:srgbClr val="A4A3A4"/>
          </p15:clr>
        </p15:guide>
        <p15:guide id="4" pos="127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8F4"/>
    <a:srgbClr val="3F589F"/>
    <a:srgbClr val="D6ECFF"/>
    <a:srgbClr val="435FAA"/>
    <a:srgbClr val="136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-1517" y="-3715"/>
      </p:cViewPr>
      <p:guideLst>
        <p:guide orient="horz" pos="10080"/>
        <p:guide pos="12557"/>
        <p:guide orient="horz" pos="10280"/>
        <p:guide pos="12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16683855" cy="1563206"/>
          </a:xfrm>
          <a:prstGeom prst="rect">
            <a:avLst/>
          </a:prstGeom>
        </p:spPr>
        <p:txBody>
          <a:bodyPr vert="horz" lIns="78290" tIns="39143" rIns="78290" bIns="39143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807456" y="7"/>
            <a:ext cx="16683855" cy="1563206"/>
          </a:xfrm>
          <a:prstGeom prst="rect">
            <a:avLst/>
          </a:prstGeom>
        </p:spPr>
        <p:txBody>
          <a:bodyPr vert="horz" lIns="78290" tIns="39143" rIns="78290" bIns="39143" rtlCol="0"/>
          <a:lstStyle>
            <a:lvl1pPr algn="r">
              <a:defRPr sz="900"/>
            </a:lvl1pPr>
          </a:lstStyle>
          <a:p>
            <a:fld id="{3217F994-768E-4437-876A-E97DCE93D8EC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6825" y="3895725"/>
            <a:ext cx="13106400" cy="1052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290" tIns="39143" rIns="78290" bIns="39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50513" y="15008328"/>
            <a:ext cx="30799044" cy="12278420"/>
          </a:xfrm>
          <a:prstGeom prst="rect">
            <a:avLst/>
          </a:prstGeom>
        </p:spPr>
        <p:txBody>
          <a:bodyPr vert="horz" lIns="78290" tIns="39143" rIns="78290" bIns="3914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29621646"/>
            <a:ext cx="16683855" cy="1563206"/>
          </a:xfrm>
          <a:prstGeom prst="rect">
            <a:avLst/>
          </a:prstGeom>
        </p:spPr>
        <p:txBody>
          <a:bodyPr vert="horz" lIns="78290" tIns="39143" rIns="78290" bIns="39143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807456" y="29621646"/>
            <a:ext cx="16683855" cy="1563206"/>
          </a:xfrm>
          <a:prstGeom prst="rect">
            <a:avLst/>
          </a:prstGeom>
        </p:spPr>
        <p:txBody>
          <a:bodyPr vert="horz" lIns="78290" tIns="39143" rIns="78290" bIns="39143" rtlCol="0" anchor="b"/>
          <a:lstStyle>
            <a:lvl1pPr algn="r">
              <a:defRPr sz="900"/>
            </a:lvl1pPr>
          </a:lstStyle>
          <a:p>
            <a:fld id="{035CC004-BD38-483F-9301-4533620C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1pPr>
    <a:lvl2pPr marL="399243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2pPr>
    <a:lvl3pPr marL="798486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3pPr>
    <a:lvl4pPr marL="1197729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4pPr>
    <a:lvl5pPr marL="1596971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5pPr>
    <a:lvl6pPr marL="1996215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6pPr>
    <a:lvl7pPr marL="2395458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7pPr>
    <a:lvl8pPr marL="2794701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8pPr>
    <a:lvl9pPr marL="3193944" algn="l" defTabSz="798486" rtl="0" eaLnBrk="1" latinLnBrk="0" hangingPunct="1">
      <a:defRPr sz="10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96825" y="3895725"/>
            <a:ext cx="13106400" cy="1052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CC004-BD38-483F-9301-4533620CD3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0137" y="9941985"/>
            <a:ext cx="33888205" cy="6860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0273" y="18135600"/>
            <a:ext cx="27907933" cy="817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7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5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38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1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9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25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43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8E3E-130C-4E81-9810-2F37D7B0CB31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DB2D-04AD-45AE-9D82-56D1F9CB6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46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874B-EC4E-4E17-9893-73E68700CFD0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A5A6-00AD-4599-949C-1794CC166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29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13934" y="3074461"/>
            <a:ext cx="26911221" cy="6554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0272" y="3074461"/>
            <a:ext cx="80069187" cy="6554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D584-BC8D-4628-AE12-A5C8FE81B219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004A-D510-4877-8A76-BE338ED82B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29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0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0137" y="9941985"/>
            <a:ext cx="33888205" cy="68601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0273" y="18135600"/>
            <a:ext cx="27907933" cy="8178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7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5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38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1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9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7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25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43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AD5D-C88E-4945-A33C-AD3310604D55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3A43-87F9-4772-9D3E-994D4C3C5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F146-3E61-4230-9A9D-36ADF4F6AF82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B6F0-4F34-436A-ACF0-F16B6B3D3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2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336" y="20565535"/>
            <a:ext cx="33888205" cy="6356350"/>
          </a:xfrm>
        </p:spPr>
        <p:txBody>
          <a:bodyPr anchor="t"/>
          <a:lstStyle>
            <a:lvl1pPr algn="l">
              <a:defRPr sz="1905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336" y="13564668"/>
            <a:ext cx="33888205" cy="7000873"/>
          </a:xfrm>
        </p:spPr>
        <p:txBody>
          <a:bodyPr anchor="b"/>
          <a:lstStyle>
            <a:lvl1pPr marL="0" indent="0">
              <a:buNone/>
              <a:defRPr sz="9528">
                <a:solidFill>
                  <a:schemeClr val="tx1">
                    <a:tint val="75000"/>
                  </a:schemeClr>
                </a:solidFill>
              </a:defRPr>
            </a:lvl1pPr>
            <a:lvl2pPr marL="2179488" indent="0">
              <a:buNone/>
              <a:defRPr sz="8621">
                <a:solidFill>
                  <a:schemeClr val="tx1">
                    <a:tint val="75000"/>
                  </a:schemeClr>
                </a:solidFill>
              </a:defRPr>
            </a:lvl2pPr>
            <a:lvl3pPr marL="4358983" indent="0">
              <a:buNone/>
              <a:defRPr sz="7622">
                <a:solidFill>
                  <a:schemeClr val="tx1">
                    <a:tint val="75000"/>
                  </a:schemeClr>
                </a:solidFill>
              </a:defRPr>
            </a:lvl3pPr>
            <a:lvl4pPr marL="6538471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4pPr>
            <a:lvl5pPr marL="8717964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5pPr>
            <a:lvl6pPr marL="10897448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6pPr>
            <a:lvl7pPr marL="13076947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7pPr>
            <a:lvl8pPr marL="15256435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8pPr>
            <a:lvl9pPr marL="17435929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1366-3E04-484A-8D11-E94F5D354FC9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BE7F-5D77-47EC-A268-94EF81634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81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0273" y="17920761"/>
            <a:ext cx="53490203" cy="50695223"/>
          </a:xfrm>
        </p:spPr>
        <p:txBody>
          <a:bodyPr/>
          <a:lstStyle>
            <a:lvl1pPr>
              <a:defRPr sz="13339"/>
            </a:lvl1pPr>
            <a:lvl2pPr>
              <a:defRPr sz="11434"/>
            </a:lvl2pPr>
            <a:lvl3pPr>
              <a:defRPr sz="9528"/>
            </a:lvl3pPr>
            <a:lvl4pPr>
              <a:defRPr sz="8621"/>
            </a:lvl4pPr>
            <a:lvl5pPr>
              <a:defRPr sz="8621"/>
            </a:lvl5pPr>
            <a:lvl6pPr>
              <a:defRPr sz="8621"/>
            </a:lvl6pPr>
            <a:lvl7pPr>
              <a:defRPr sz="8621"/>
            </a:lvl7pPr>
            <a:lvl8pPr>
              <a:defRPr sz="8621"/>
            </a:lvl8pPr>
            <a:lvl9pPr>
              <a:defRPr sz="86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4950" y="17920761"/>
            <a:ext cx="53490203" cy="50695223"/>
          </a:xfrm>
        </p:spPr>
        <p:txBody>
          <a:bodyPr/>
          <a:lstStyle>
            <a:lvl1pPr>
              <a:defRPr sz="13339"/>
            </a:lvl1pPr>
            <a:lvl2pPr>
              <a:defRPr sz="11434"/>
            </a:lvl2pPr>
            <a:lvl3pPr>
              <a:defRPr sz="9528"/>
            </a:lvl3pPr>
            <a:lvl4pPr>
              <a:defRPr sz="8621"/>
            </a:lvl4pPr>
            <a:lvl5pPr>
              <a:defRPr sz="8621"/>
            </a:lvl5pPr>
            <a:lvl6pPr>
              <a:defRPr sz="8621"/>
            </a:lvl6pPr>
            <a:lvl7pPr>
              <a:defRPr sz="8621"/>
            </a:lvl7pPr>
            <a:lvl8pPr>
              <a:defRPr sz="8621"/>
            </a:lvl8pPr>
            <a:lvl9pPr>
              <a:defRPr sz="86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1D23D-0412-40A1-ADD3-6DC15438FC06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EF67-9FEF-4110-8DCE-79B4A78F5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05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25" y="1281643"/>
            <a:ext cx="35881628" cy="533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3428" y="7163861"/>
            <a:ext cx="17615500" cy="2985557"/>
          </a:xfrm>
        </p:spPr>
        <p:txBody>
          <a:bodyPr anchor="b"/>
          <a:lstStyle>
            <a:lvl1pPr marL="0" indent="0">
              <a:buNone/>
              <a:defRPr sz="11434" b="1"/>
            </a:lvl1pPr>
            <a:lvl2pPr marL="2179488" indent="0">
              <a:buNone/>
              <a:defRPr sz="9528" b="1"/>
            </a:lvl2pPr>
            <a:lvl3pPr marL="4358983" indent="0">
              <a:buNone/>
              <a:defRPr sz="8621" b="1"/>
            </a:lvl3pPr>
            <a:lvl4pPr marL="6538471" indent="0">
              <a:buNone/>
              <a:defRPr sz="7622" b="1"/>
            </a:lvl4pPr>
            <a:lvl5pPr marL="8717964" indent="0">
              <a:buNone/>
              <a:defRPr sz="7622" b="1"/>
            </a:lvl5pPr>
            <a:lvl6pPr marL="10897448" indent="0">
              <a:buNone/>
              <a:defRPr sz="7622" b="1"/>
            </a:lvl6pPr>
            <a:lvl7pPr marL="13076947" indent="0">
              <a:buNone/>
              <a:defRPr sz="7622" b="1"/>
            </a:lvl7pPr>
            <a:lvl8pPr marL="15256435" indent="0">
              <a:buNone/>
              <a:defRPr sz="7622" b="1"/>
            </a:lvl8pPr>
            <a:lvl9pPr marL="17435929" indent="0">
              <a:buNone/>
              <a:defRPr sz="76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3428" y="10149418"/>
            <a:ext cx="17615500" cy="18439343"/>
          </a:xfrm>
        </p:spPr>
        <p:txBody>
          <a:bodyPr/>
          <a:lstStyle>
            <a:lvl1pPr>
              <a:defRPr sz="11434"/>
            </a:lvl1pPr>
            <a:lvl2pPr>
              <a:defRPr sz="9528"/>
            </a:lvl2pPr>
            <a:lvl3pPr>
              <a:defRPr sz="8621"/>
            </a:lvl3pPr>
            <a:lvl4pPr>
              <a:defRPr sz="7622"/>
            </a:lvl4pPr>
            <a:lvl5pPr>
              <a:defRPr sz="7622"/>
            </a:lvl5pPr>
            <a:lvl6pPr>
              <a:defRPr sz="7622"/>
            </a:lvl6pPr>
            <a:lvl7pPr>
              <a:defRPr sz="7622"/>
            </a:lvl7pPr>
            <a:lvl8pPr>
              <a:defRPr sz="7622"/>
            </a:lvl8pPr>
            <a:lvl9pPr>
              <a:defRPr sz="76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52638" y="7163861"/>
            <a:ext cx="17622420" cy="2985557"/>
          </a:xfrm>
        </p:spPr>
        <p:txBody>
          <a:bodyPr anchor="b"/>
          <a:lstStyle>
            <a:lvl1pPr marL="0" indent="0">
              <a:buNone/>
              <a:defRPr sz="11434" b="1"/>
            </a:lvl1pPr>
            <a:lvl2pPr marL="2179488" indent="0">
              <a:buNone/>
              <a:defRPr sz="9528" b="1"/>
            </a:lvl2pPr>
            <a:lvl3pPr marL="4358983" indent="0">
              <a:buNone/>
              <a:defRPr sz="8621" b="1"/>
            </a:lvl3pPr>
            <a:lvl4pPr marL="6538471" indent="0">
              <a:buNone/>
              <a:defRPr sz="7622" b="1"/>
            </a:lvl4pPr>
            <a:lvl5pPr marL="8717964" indent="0">
              <a:buNone/>
              <a:defRPr sz="7622" b="1"/>
            </a:lvl5pPr>
            <a:lvl6pPr marL="10897448" indent="0">
              <a:buNone/>
              <a:defRPr sz="7622" b="1"/>
            </a:lvl6pPr>
            <a:lvl7pPr marL="13076947" indent="0">
              <a:buNone/>
              <a:defRPr sz="7622" b="1"/>
            </a:lvl7pPr>
            <a:lvl8pPr marL="15256435" indent="0">
              <a:buNone/>
              <a:defRPr sz="7622" b="1"/>
            </a:lvl8pPr>
            <a:lvl9pPr marL="17435929" indent="0">
              <a:buNone/>
              <a:defRPr sz="76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52638" y="10149418"/>
            <a:ext cx="17622420" cy="18439343"/>
          </a:xfrm>
        </p:spPr>
        <p:txBody>
          <a:bodyPr/>
          <a:lstStyle>
            <a:lvl1pPr>
              <a:defRPr sz="11434"/>
            </a:lvl1pPr>
            <a:lvl2pPr>
              <a:defRPr sz="9528"/>
            </a:lvl2pPr>
            <a:lvl3pPr>
              <a:defRPr sz="8621"/>
            </a:lvl3pPr>
            <a:lvl4pPr>
              <a:defRPr sz="7622"/>
            </a:lvl4pPr>
            <a:lvl5pPr>
              <a:defRPr sz="7622"/>
            </a:lvl5pPr>
            <a:lvl6pPr>
              <a:defRPr sz="7622"/>
            </a:lvl6pPr>
            <a:lvl7pPr>
              <a:defRPr sz="7622"/>
            </a:lvl7pPr>
            <a:lvl8pPr>
              <a:defRPr sz="7622"/>
            </a:lvl8pPr>
            <a:lvl9pPr>
              <a:defRPr sz="76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E772-585E-4B2C-93C8-0AAD96EBA86A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9029-9503-4B35-BDDB-B7A7E61A9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9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63547-645B-424A-AEDE-AE83D5C94CE5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8C77-2943-4839-8932-15124AFCF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7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02A6-F51A-4DBA-83A7-A460A060CF0D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A444-EAC6-4DBA-985C-F0F748348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9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4A9D-9E23-42A8-9FF8-F262ABE54CF4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D3BDD-EA50-4AFC-BA9F-3407D6A0E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94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57" y="1274233"/>
            <a:ext cx="13116454" cy="5422900"/>
          </a:xfrm>
        </p:spPr>
        <p:txBody>
          <a:bodyPr anchor="b"/>
          <a:lstStyle>
            <a:lvl1pPr algn="l">
              <a:defRPr sz="952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7467" y="1274241"/>
            <a:ext cx="22287584" cy="27314527"/>
          </a:xfrm>
        </p:spPr>
        <p:txBody>
          <a:bodyPr/>
          <a:lstStyle>
            <a:lvl1pPr>
              <a:defRPr sz="15246"/>
            </a:lvl1pPr>
            <a:lvl2pPr>
              <a:defRPr sz="13339"/>
            </a:lvl2pPr>
            <a:lvl3pPr>
              <a:defRPr sz="11434"/>
            </a:lvl3pPr>
            <a:lvl4pPr>
              <a:defRPr sz="9528"/>
            </a:lvl4pPr>
            <a:lvl5pPr>
              <a:defRPr sz="9528"/>
            </a:lvl5pPr>
            <a:lvl6pPr>
              <a:defRPr sz="9528"/>
            </a:lvl6pPr>
            <a:lvl7pPr>
              <a:defRPr sz="9528"/>
            </a:lvl7pPr>
            <a:lvl8pPr>
              <a:defRPr sz="9528"/>
            </a:lvl8pPr>
            <a:lvl9pPr>
              <a:defRPr sz="95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3457" y="6697141"/>
            <a:ext cx="13116454" cy="21891627"/>
          </a:xfrm>
        </p:spPr>
        <p:txBody>
          <a:bodyPr/>
          <a:lstStyle>
            <a:lvl1pPr marL="0" indent="0">
              <a:buNone/>
              <a:defRPr sz="6716"/>
            </a:lvl1pPr>
            <a:lvl2pPr marL="2179488" indent="0">
              <a:buNone/>
              <a:defRPr sz="5717"/>
            </a:lvl2pPr>
            <a:lvl3pPr marL="4358983" indent="0">
              <a:buNone/>
              <a:defRPr sz="4810"/>
            </a:lvl3pPr>
            <a:lvl4pPr marL="6538471" indent="0">
              <a:buNone/>
              <a:defRPr sz="4265"/>
            </a:lvl4pPr>
            <a:lvl5pPr marL="8717964" indent="0">
              <a:buNone/>
              <a:defRPr sz="4265"/>
            </a:lvl5pPr>
            <a:lvl6pPr marL="10897448" indent="0">
              <a:buNone/>
              <a:defRPr sz="4265"/>
            </a:lvl6pPr>
            <a:lvl7pPr marL="13076947" indent="0">
              <a:buNone/>
              <a:defRPr sz="4265"/>
            </a:lvl7pPr>
            <a:lvl8pPr marL="15256435" indent="0">
              <a:buNone/>
              <a:defRPr sz="4265"/>
            </a:lvl8pPr>
            <a:lvl9pPr marL="17435929" indent="0">
              <a:buNone/>
              <a:defRPr sz="42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C7C5-DC7E-4FE8-9AFA-43D5C90D74ED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E087F-EB33-44A3-AA69-26C7D2DBF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35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500" y="22402801"/>
            <a:ext cx="23921085" cy="2644777"/>
          </a:xfrm>
        </p:spPr>
        <p:txBody>
          <a:bodyPr anchor="b"/>
          <a:lstStyle>
            <a:lvl1pPr algn="l">
              <a:defRPr sz="952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4500" y="2859617"/>
            <a:ext cx="23921085" cy="19202400"/>
          </a:xfrm>
        </p:spPr>
        <p:txBody>
          <a:bodyPr rtlCol="0">
            <a:normAutofit/>
          </a:bodyPr>
          <a:lstStyle>
            <a:lvl1pPr marL="0" indent="0">
              <a:buNone/>
              <a:defRPr sz="15246"/>
            </a:lvl1pPr>
            <a:lvl2pPr marL="2179488" indent="0">
              <a:buNone/>
              <a:defRPr sz="13339"/>
            </a:lvl2pPr>
            <a:lvl3pPr marL="4358983" indent="0">
              <a:buNone/>
              <a:defRPr sz="11434"/>
            </a:lvl3pPr>
            <a:lvl4pPr marL="6538471" indent="0">
              <a:buNone/>
              <a:defRPr sz="9528"/>
            </a:lvl4pPr>
            <a:lvl5pPr marL="8717964" indent="0">
              <a:buNone/>
              <a:defRPr sz="9528"/>
            </a:lvl5pPr>
            <a:lvl6pPr marL="10897448" indent="0">
              <a:buNone/>
              <a:defRPr sz="9528"/>
            </a:lvl6pPr>
            <a:lvl7pPr marL="13076947" indent="0">
              <a:buNone/>
              <a:defRPr sz="9528"/>
            </a:lvl7pPr>
            <a:lvl8pPr marL="15256435" indent="0">
              <a:buNone/>
              <a:defRPr sz="9528"/>
            </a:lvl8pPr>
            <a:lvl9pPr marL="17435929" indent="0">
              <a:buNone/>
              <a:defRPr sz="952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4500" y="25047578"/>
            <a:ext cx="23921085" cy="3756023"/>
          </a:xfrm>
        </p:spPr>
        <p:txBody>
          <a:bodyPr/>
          <a:lstStyle>
            <a:lvl1pPr marL="0" indent="0">
              <a:buNone/>
              <a:defRPr sz="6716"/>
            </a:lvl1pPr>
            <a:lvl2pPr marL="2179488" indent="0">
              <a:buNone/>
              <a:defRPr sz="5717"/>
            </a:lvl2pPr>
            <a:lvl3pPr marL="4358983" indent="0">
              <a:buNone/>
              <a:defRPr sz="4810"/>
            </a:lvl3pPr>
            <a:lvl4pPr marL="6538471" indent="0">
              <a:buNone/>
              <a:defRPr sz="4265"/>
            </a:lvl4pPr>
            <a:lvl5pPr marL="8717964" indent="0">
              <a:buNone/>
              <a:defRPr sz="4265"/>
            </a:lvl5pPr>
            <a:lvl6pPr marL="10897448" indent="0">
              <a:buNone/>
              <a:defRPr sz="4265"/>
            </a:lvl6pPr>
            <a:lvl7pPr marL="13076947" indent="0">
              <a:buNone/>
              <a:defRPr sz="4265"/>
            </a:lvl7pPr>
            <a:lvl8pPr marL="15256435" indent="0">
              <a:buNone/>
              <a:defRPr sz="4265"/>
            </a:lvl8pPr>
            <a:lvl9pPr marL="17435929" indent="0">
              <a:buNone/>
              <a:defRPr sz="42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7711-7D31-4E76-8D45-F0EA05B1B090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B771-7318-42B9-A925-8EFD61C44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5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6EFC6-D714-4905-96ED-014ED29DEDDE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CF37-2777-4FE4-92FA-6C6F896CF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29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13934" y="3074461"/>
            <a:ext cx="26911221" cy="65541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0272" y="3074461"/>
            <a:ext cx="80069187" cy="65541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0FE6-BA40-4328-AAD0-40D98C87115C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7F18-D23C-4D31-BBFF-63674B290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612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 bwMode="auto">
          <a:xfrm>
            <a:off x="12340976" y="4667250"/>
            <a:ext cx="11389894" cy="26744083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66" tIns="41483" rIns="82966" bIns="41483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811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533221" y="16076083"/>
            <a:ext cx="11392458" cy="15483417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66" tIns="41483" rIns="82966" bIns="41483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811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28001760" y="4667250"/>
            <a:ext cx="11392458" cy="20002500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66" tIns="41483" rIns="82966" bIns="41483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811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28001760" y="25114250"/>
            <a:ext cx="11392458" cy="6445250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66" tIns="41483" rIns="82966" bIns="41483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811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33221" y="4741334"/>
            <a:ext cx="11392458" cy="10964333"/>
          </a:xfrm>
          <a:prstGeom prst="rect">
            <a:avLst/>
          </a:prstGeom>
          <a:gradFill rotWithShape="0">
            <a:gsLst>
              <a:gs pos="0">
                <a:srgbClr val="3F589F"/>
              </a:gs>
              <a:gs pos="10001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</a:ln>
          <a:effectLst>
            <a:outerShdw blurRad="889000" dist="38100" dir="2700000" sx="100999" sy="100999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66" tIns="41483" rIns="82966" bIns="41483"/>
          <a:lstStyle>
            <a:lvl1pPr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811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cs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0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336" y="20565535"/>
            <a:ext cx="33888205" cy="6356350"/>
          </a:xfrm>
        </p:spPr>
        <p:txBody>
          <a:bodyPr anchor="t"/>
          <a:lstStyle>
            <a:lvl1pPr algn="l">
              <a:defRPr sz="1905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336" y="13564668"/>
            <a:ext cx="33888205" cy="7000873"/>
          </a:xfrm>
        </p:spPr>
        <p:txBody>
          <a:bodyPr anchor="b"/>
          <a:lstStyle>
            <a:lvl1pPr marL="0" indent="0">
              <a:buNone/>
              <a:defRPr sz="9528">
                <a:solidFill>
                  <a:schemeClr val="tx1">
                    <a:tint val="75000"/>
                  </a:schemeClr>
                </a:solidFill>
              </a:defRPr>
            </a:lvl1pPr>
            <a:lvl2pPr marL="2179488" indent="0">
              <a:buNone/>
              <a:defRPr sz="8621">
                <a:solidFill>
                  <a:schemeClr val="tx1">
                    <a:tint val="75000"/>
                  </a:schemeClr>
                </a:solidFill>
              </a:defRPr>
            </a:lvl2pPr>
            <a:lvl3pPr marL="4358983" indent="0">
              <a:buNone/>
              <a:defRPr sz="7622">
                <a:solidFill>
                  <a:schemeClr val="tx1">
                    <a:tint val="75000"/>
                  </a:schemeClr>
                </a:solidFill>
              </a:defRPr>
            </a:lvl3pPr>
            <a:lvl4pPr marL="6538471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4pPr>
            <a:lvl5pPr marL="8717964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5pPr>
            <a:lvl6pPr marL="10897448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6pPr>
            <a:lvl7pPr marL="13076947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7pPr>
            <a:lvl8pPr marL="15256435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8pPr>
            <a:lvl9pPr marL="17435929" indent="0">
              <a:buNone/>
              <a:defRPr sz="67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F3A1-D049-4E2F-9E08-2BA5F0C2B9A6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9948-DF3F-4AA4-B8C8-9300948C1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0273" y="17920761"/>
            <a:ext cx="53490203" cy="50695223"/>
          </a:xfrm>
        </p:spPr>
        <p:txBody>
          <a:bodyPr/>
          <a:lstStyle>
            <a:lvl1pPr>
              <a:defRPr sz="13339"/>
            </a:lvl1pPr>
            <a:lvl2pPr>
              <a:defRPr sz="11434"/>
            </a:lvl2pPr>
            <a:lvl3pPr>
              <a:defRPr sz="9528"/>
            </a:lvl3pPr>
            <a:lvl4pPr>
              <a:defRPr sz="8621"/>
            </a:lvl4pPr>
            <a:lvl5pPr>
              <a:defRPr sz="8621"/>
            </a:lvl5pPr>
            <a:lvl6pPr>
              <a:defRPr sz="8621"/>
            </a:lvl6pPr>
            <a:lvl7pPr>
              <a:defRPr sz="8621"/>
            </a:lvl7pPr>
            <a:lvl8pPr>
              <a:defRPr sz="8621"/>
            </a:lvl8pPr>
            <a:lvl9pPr>
              <a:defRPr sz="86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4950" y="17920761"/>
            <a:ext cx="53490203" cy="50695223"/>
          </a:xfrm>
        </p:spPr>
        <p:txBody>
          <a:bodyPr/>
          <a:lstStyle>
            <a:lvl1pPr>
              <a:defRPr sz="13339"/>
            </a:lvl1pPr>
            <a:lvl2pPr>
              <a:defRPr sz="11434"/>
            </a:lvl2pPr>
            <a:lvl3pPr>
              <a:defRPr sz="9528"/>
            </a:lvl3pPr>
            <a:lvl4pPr>
              <a:defRPr sz="8621"/>
            </a:lvl4pPr>
            <a:lvl5pPr>
              <a:defRPr sz="8621"/>
            </a:lvl5pPr>
            <a:lvl6pPr>
              <a:defRPr sz="8621"/>
            </a:lvl6pPr>
            <a:lvl7pPr>
              <a:defRPr sz="8621"/>
            </a:lvl7pPr>
            <a:lvl8pPr>
              <a:defRPr sz="8621"/>
            </a:lvl8pPr>
            <a:lvl9pPr>
              <a:defRPr sz="86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B8C7-8875-4933-AC1B-755D9260A1F5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954C-AFD3-41ED-A619-CFEBAA82A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32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25" y="1281643"/>
            <a:ext cx="35881628" cy="533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3428" y="7163861"/>
            <a:ext cx="17615500" cy="2985557"/>
          </a:xfrm>
        </p:spPr>
        <p:txBody>
          <a:bodyPr anchor="b"/>
          <a:lstStyle>
            <a:lvl1pPr marL="0" indent="0">
              <a:buNone/>
              <a:defRPr sz="11434" b="1"/>
            </a:lvl1pPr>
            <a:lvl2pPr marL="2179488" indent="0">
              <a:buNone/>
              <a:defRPr sz="9528" b="1"/>
            </a:lvl2pPr>
            <a:lvl3pPr marL="4358983" indent="0">
              <a:buNone/>
              <a:defRPr sz="8621" b="1"/>
            </a:lvl3pPr>
            <a:lvl4pPr marL="6538471" indent="0">
              <a:buNone/>
              <a:defRPr sz="7622" b="1"/>
            </a:lvl4pPr>
            <a:lvl5pPr marL="8717964" indent="0">
              <a:buNone/>
              <a:defRPr sz="7622" b="1"/>
            </a:lvl5pPr>
            <a:lvl6pPr marL="10897448" indent="0">
              <a:buNone/>
              <a:defRPr sz="7622" b="1"/>
            </a:lvl6pPr>
            <a:lvl7pPr marL="13076947" indent="0">
              <a:buNone/>
              <a:defRPr sz="7622" b="1"/>
            </a:lvl7pPr>
            <a:lvl8pPr marL="15256435" indent="0">
              <a:buNone/>
              <a:defRPr sz="7622" b="1"/>
            </a:lvl8pPr>
            <a:lvl9pPr marL="17435929" indent="0">
              <a:buNone/>
              <a:defRPr sz="76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3428" y="10149418"/>
            <a:ext cx="17615500" cy="18439343"/>
          </a:xfrm>
        </p:spPr>
        <p:txBody>
          <a:bodyPr/>
          <a:lstStyle>
            <a:lvl1pPr>
              <a:defRPr sz="11434"/>
            </a:lvl1pPr>
            <a:lvl2pPr>
              <a:defRPr sz="9528"/>
            </a:lvl2pPr>
            <a:lvl3pPr>
              <a:defRPr sz="8621"/>
            </a:lvl3pPr>
            <a:lvl4pPr>
              <a:defRPr sz="7622"/>
            </a:lvl4pPr>
            <a:lvl5pPr>
              <a:defRPr sz="7622"/>
            </a:lvl5pPr>
            <a:lvl6pPr>
              <a:defRPr sz="7622"/>
            </a:lvl6pPr>
            <a:lvl7pPr>
              <a:defRPr sz="7622"/>
            </a:lvl7pPr>
            <a:lvl8pPr>
              <a:defRPr sz="7622"/>
            </a:lvl8pPr>
            <a:lvl9pPr>
              <a:defRPr sz="76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52638" y="7163861"/>
            <a:ext cx="17622420" cy="2985557"/>
          </a:xfrm>
        </p:spPr>
        <p:txBody>
          <a:bodyPr anchor="b"/>
          <a:lstStyle>
            <a:lvl1pPr marL="0" indent="0">
              <a:buNone/>
              <a:defRPr sz="11434" b="1"/>
            </a:lvl1pPr>
            <a:lvl2pPr marL="2179488" indent="0">
              <a:buNone/>
              <a:defRPr sz="9528" b="1"/>
            </a:lvl2pPr>
            <a:lvl3pPr marL="4358983" indent="0">
              <a:buNone/>
              <a:defRPr sz="8621" b="1"/>
            </a:lvl3pPr>
            <a:lvl4pPr marL="6538471" indent="0">
              <a:buNone/>
              <a:defRPr sz="7622" b="1"/>
            </a:lvl4pPr>
            <a:lvl5pPr marL="8717964" indent="0">
              <a:buNone/>
              <a:defRPr sz="7622" b="1"/>
            </a:lvl5pPr>
            <a:lvl6pPr marL="10897448" indent="0">
              <a:buNone/>
              <a:defRPr sz="7622" b="1"/>
            </a:lvl6pPr>
            <a:lvl7pPr marL="13076947" indent="0">
              <a:buNone/>
              <a:defRPr sz="7622" b="1"/>
            </a:lvl7pPr>
            <a:lvl8pPr marL="15256435" indent="0">
              <a:buNone/>
              <a:defRPr sz="7622" b="1"/>
            </a:lvl8pPr>
            <a:lvl9pPr marL="17435929" indent="0">
              <a:buNone/>
              <a:defRPr sz="76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52638" y="10149418"/>
            <a:ext cx="17622420" cy="18439343"/>
          </a:xfrm>
        </p:spPr>
        <p:txBody>
          <a:bodyPr/>
          <a:lstStyle>
            <a:lvl1pPr>
              <a:defRPr sz="11434"/>
            </a:lvl1pPr>
            <a:lvl2pPr>
              <a:defRPr sz="9528"/>
            </a:lvl2pPr>
            <a:lvl3pPr>
              <a:defRPr sz="8621"/>
            </a:lvl3pPr>
            <a:lvl4pPr>
              <a:defRPr sz="7622"/>
            </a:lvl4pPr>
            <a:lvl5pPr>
              <a:defRPr sz="7622"/>
            </a:lvl5pPr>
            <a:lvl6pPr>
              <a:defRPr sz="7622"/>
            </a:lvl6pPr>
            <a:lvl7pPr>
              <a:defRPr sz="7622"/>
            </a:lvl7pPr>
            <a:lvl8pPr>
              <a:defRPr sz="7622"/>
            </a:lvl8pPr>
            <a:lvl9pPr>
              <a:defRPr sz="76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A777-A843-4148-AA5A-268040FD0D10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A524-9A24-4264-92AD-E26FB84EB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2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E4EA-DFD2-452A-AD1C-B13782AC3DB8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497D-D020-4621-A51C-5B6261D53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4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CAAA-2AFC-4BC8-B3D7-F709E008D7A4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2932-F406-427B-9ADC-98113F299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9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57" y="1274233"/>
            <a:ext cx="13116454" cy="5422900"/>
          </a:xfrm>
        </p:spPr>
        <p:txBody>
          <a:bodyPr anchor="b"/>
          <a:lstStyle>
            <a:lvl1pPr algn="l">
              <a:defRPr sz="952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7467" y="1274241"/>
            <a:ext cx="22287584" cy="27314527"/>
          </a:xfrm>
        </p:spPr>
        <p:txBody>
          <a:bodyPr/>
          <a:lstStyle>
            <a:lvl1pPr>
              <a:defRPr sz="15246"/>
            </a:lvl1pPr>
            <a:lvl2pPr>
              <a:defRPr sz="13339"/>
            </a:lvl2pPr>
            <a:lvl3pPr>
              <a:defRPr sz="11434"/>
            </a:lvl3pPr>
            <a:lvl4pPr>
              <a:defRPr sz="9528"/>
            </a:lvl4pPr>
            <a:lvl5pPr>
              <a:defRPr sz="9528"/>
            </a:lvl5pPr>
            <a:lvl6pPr>
              <a:defRPr sz="9528"/>
            </a:lvl6pPr>
            <a:lvl7pPr>
              <a:defRPr sz="9528"/>
            </a:lvl7pPr>
            <a:lvl8pPr>
              <a:defRPr sz="9528"/>
            </a:lvl8pPr>
            <a:lvl9pPr>
              <a:defRPr sz="95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3457" y="6697141"/>
            <a:ext cx="13116454" cy="21891627"/>
          </a:xfrm>
        </p:spPr>
        <p:txBody>
          <a:bodyPr/>
          <a:lstStyle>
            <a:lvl1pPr marL="0" indent="0">
              <a:buNone/>
              <a:defRPr sz="6716"/>
            </a:lvl1pPr>
            <a:lvl2pPr marL="2179488" indent="0">
              <a:buNone/>
              <a:defRPr sz="5717"/>
            </a:lvl2pPr>
            <a:lvl3pPr marL="4358983" indent="0">
              <a:buNone/>
              <a:defRPr sz="4810"/>
            </a:lvl3pPr>
            <a:lvl4pPr marL="6538471" indent="0">
              <a:buNone/>
              <a:defRPr sz="4265"/>
            </a:lvl4pPr>
            <a:lvl5pPr marL="8717964" indent="0">
              <a:buNone/>
              <a:defRPr sz="4265"/>
            </a:lvl5pPr>
            <a:lvl6pPr marL="10897448" indent="0">
              <a:buNone/>
              <a:defRPr sz="4265"/>
            </a:lvl6pPr>
            <a:lvl7pPr marL="13076947" indent="0">
              <a:buNone/>
              <a:defRPr sz="4265"/>
            </a:lvl7pPr>
            <a:lvl8pPr marL="15256435" indent="0">
              <a:buNone/>
              <a:defRPr sz="4265"/>
            </a:lvl8pPr>
            <a:lvl9pPr marL="17435929" indent="0">
              <a:buNone/>
              <a:defRPr sz="42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D718C-F7D4-42DA-B8CE-853936A51A85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5271-4A3E-475D-83AC-069E2EC4D8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3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500" y="22402801"/>
            <a:ext cx="23921085" cy="2644777"/>
          </a:xfrm>
        </p:spPr>
        <p:txBody>
          <a:bodyPr anchor="b"/>
          <a:lstStyle>
            <a:lvl1pPr algn="l">
              <a:defRPr sz="952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4500" y="2859617"/>
            <a:ext cx="23921085" cy="19202400"/>
          </a:xfrm>
        </p:spPr>
        <p:txBody>
          <a:bodyPr rtlCol="0">
            <a:normAutofit/>
          </a:bodyPr>
          <a:lstStyle>
            <a:lvl1pPr marL="0" indent="0">
              <a:buNone/>
              <a:defRPr sz="15246"/>
            </a:lvl1pPr>
            <a:lvl2pPr marL="2179488" indent="0">
              <a:buNone/>
              <a:defRPr sz="13339"/>
            </a:lvl2pPr>
            <a:lvl3pPr marL="4358983" indent="0">
              <a:buNone/>
              <a:defRPr sz="11434"/>
            </a:lvl3pPr>
            <a:lvl4pPr marL="6538471" indent="0">
              <a:buNone/>
              <a:defRPr sz="9528"/>
            </a:lvl4pPr>
            <a:lvl5pPr marL="8717964" indent="0">
              <a:buNone/>
              <a:defRPr sz="9528"/>
            </a:lvl5pPr>
            <a:lvl6pPr marL="10897448" indent="0">
              <a:buNone/>
              <a:defRPr sz="9528"/>
            </a:lvl6pPr>
            <a:lvl7pPr marL="13076947" indent="0">
              <a:buNone/>
              <a:defRPr sz="9528"/>
            </a:lvl7pPr>
            <a:lvl8pPr marL="15256435" indent="0">
              <a:buNone/>
              <a:defRPr sz="9528"/>
            </a:lvl8pPr>
            <a:lvl9pPr marL="17435929" indent="0">
              <a:buNone/>
              <a:defRPr sz="952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4500" y="25047578"/>
            <a:ext cx="23921085" cy="3756023"/>
          </a:xfrm>
        </p:spPr>
        <p:txBody>
          <a:bodyPr/>
          <a:lstStyle>
            <a:lvl1pPr marL="0" indent="0">
              <a:buNone/>
              <a:defRPr sz="6716"/>
            </a:lvl1pPr>
            <a:lvl2pPr marL="2179488" indent="0">
              <a:buNone/>
              <a:defRPr sz="5717"/>
            </a:lvl2pPr>
            <a:lvl3pPr marL="4358983" indent="0">
              <a:buNone/>
              <a:defRPr sz="4810"/>
            </a:lvl3pPr>
            <a:lvl4pPr marL="6538471" indent="0">
              <a:buNone/>
              <a:defRPr sz="4265"/>
            </a:lvl4pPr>
            <a:lvl5pPr marL="8717964" indent="0">
              <a:buNone/>
              <a:defRPr sz="4265"/>
            </a:lvl5pPr>
            <a:lvl6pPr marL="10897448" indent="0">
              <a:buNone/>
              <a:defRPr sz="4265"/>
            </a:lvl6pPr>
            <a:lvl7pPr marL="13076947" indent="0">
              <a:buNone/>
              <a:defRPr sz="4265"/>
            </a:lvl7pPr>
            <a:lvl8pPr marL="15256435" indent="0">
              <a:buNone/>
              <a:defRPr sz="4265"/>
            </a:lvl8pPr>
            <a:lvl9pPr marL="17435929" indent="0">
              <a:buNone/>
              <a:defRPr sz="42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59EF-98DE-4E0E-B270-DCCF85B2E414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240D6-A3FC-4F64-993B-7CFBE423A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94451" y="1281025"/>
            <a:ext cx="3587957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94451" y="7466983"/>
            <a:ext cx="35879577" cy="211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4451" y="29662659"/>
            <a:ext cx="9300593" cy="1703917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>
              <a:defRPr sz="5717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5AFEDD3-E23B-4C26-A43D-54F3646B6C29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22756" y="29662659"/>
            <a:ext cx="12622966" cy="1703917"/>
          </a:xfrm>
          <a:prstGeom prst="rect">
            <a:avLst/>
          </a:prstGeom>
        </p:spPr>
        <p:txBody>
          <a:bodyPr vert="horz" lIns="480352" tIns="240171" rIns="480352" bIns="240171" rtlCol="0" anchor="ctr"/>
          <a:lstStyle>
            <a:lvl1pPr algn="ctr">
              <a:defRPr sz="5717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3435" y="29662659"/>
            <a:ext cx="9300593" cy="1703917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 algn="r">
              <a:defRPr sz="5717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12883A9-8412-4EE7-B9C7-598A1F28B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39868475" cy="3556000"/>
          </a:xfrm>
          <a:prstGeom prst="rect">
            <a:avLst/>
          </a:prstGeom>
          <a:gradFill>
            <a:gsLst>
              <a:gs pos="0">
                <a:schemeClr val="tx2"/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17500">
              <a:prstClr val="black"/>
            </a:innerShdw>
          </a:effectLst>
        </p:spPr>
        <p:txBody>
          <a:bodyPr lIns="82966" tIns="41483" rIns="82966" bIns="41483"/>
          <a:lstStyle/>
          <a:p>
            <a:pPr defTabSz="4361678">
              <a:defRPr/>
            </a:pPr>
            <a:endParaRPr lang="en-US" sz="8621">
              <a:ea typeface="+mn-ea"/>
            </a:endParaRPr>
          </a:p>
        </p:txBody>
      </p:sp>
      <p:pic>
        <p:nvPicPr>
          <p:cNvPr id="1034" name="Picture Placeholder 229" descr="NOAA-Transparent-Logo.png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9" y="446866"/>
            <a:ext cx="2940323" cy="266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auto">
          <a:xfrm>
            <a:off x="0" y="31411333"/>
            <a:ext cx="39868475" cy="624235"/>
          </a:xfrm>
          <a:prstGeom prst="rect">
            <a:avLst/>
          </a:prstGeom>
          <a:gradFill>
            <a:gsLst>
              <a:gs pos="0">
                <a:schemeClr val="tx2"/>
              </a:gs>
              <a:gs pos="53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17500">
              <a:prstClr val="black"/>
            </a:innerShdw>
          </a:effectLst>
        </p:spPr>
        <p:txBody>
          <a:bodyPr lIns="82966" tIns="41483" rIns="82966" bIns="41483"/>
          <a:lstStyle/>
          <a:p>
            <a:pPr defTabSz="4361678">
              <a:defRPr/>
            </a:pPr>
            <a:endParaRPr lang="en-US" sz="8621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99" r:id="rId12"/>
  </p:sldLayoutIdLst>
  <p:timing>
    <p:tnLst>
      <p:par>
        <p:cTn id="1" dur="indefinite" restart="never" nodeType="tmRoot"/>
      </p:par>
    </p:tnLst>
  </p:timing>
  <p:txStyles>
    <p:titleStyle>
      <a:lvl1pPr algn="ctr" defTabSz="4357790" rtl="0" eaLnBrk="0" fontAlgn="base" hangingPunct="0">
        <a:spcBef>
          <a:spcPct val="0"/>
        </a:spcBef>
        <a:spcAft>
          <a:spcPct val="0"/>
        </a:spcAft>
        <a:defRPr sz="20962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14890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6pPr>
      <a:lvl7pPr marL="829780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7pPr>
      <a:lvl8pPr marL="1244671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8pPr>
      <a:lvl9pPr marL="1659562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1633631" indent="-1633631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246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40974" indent="-1361359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33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48318" indent="-1089087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434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627933" indent="-1089087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528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807548" indent="-1089087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528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987206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6pPr>
      <a:lvl7pPr marL="14166686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7pPr>
      <a:lvl8pPr marL="16346189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8pPr>
      <a:lvl9pPr marL="18525668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1pPr>
      <a:lvl2pPr marL="2179488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2pPr>
      <a:lvl3pPr marL="4358983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3pPr>
      <a:lvl4pPr marL="6538471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4pPr>
      <a:lvl5pPr marL="8717964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5pPr>
      <a:lvl6pPr marL="10897448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6pPr>
      <a:lvl7pPr marL="13076947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7pPr>
      <a:lvl8pPr marL="15256435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8pPr>
      <a:lvl9pPr marL="17435929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E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994451" y="1281025"/>
            <a:ext cx="3587957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94451" y="7466983"/>
            <a:ext cx="35879577" cy="211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0352" tIns="240171" rIns="480352" bIns="2401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4451" y="29662659"/>
            <a:ext cx="9300593" cy="1703917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>
              <a:defRPr sz="5717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1B9EFFC-30DE-4FBD-9325-BED3B9CEE530}" type="datetimeFigureOut">
              <a:rPr lang="en-US" altLang="en-US"/>
              <a:pPr>
                <a:defRPr/>
              </a:pPr>
              <a:t>7/1/2019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22756" y="29662659"/>
            <a:ext cx="12622966" cy="1703917"/>
          </a:xfrm>
          <a:prstGeom prst="rect">
            <a:avLst/>
          </a:prstGeom>
        </p:spPr>
        <p:txBody>
          <a:bodyPr vert="horz" lIns="480352" tIns="240171" rIns="480352" bIns="240171" rtlCol="0" anchor="ctr"/>
          <a:lstStyle>
            <a:lvl1pPr algn="ctr">
              <a:defRPr sz="5717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3435" y="29662659"/>
            <a:ext cx="9300593" cy="1703917"/>
          </a:xfrm>
          <a:prstGeom prst="rect">
            <a:avLst/>
          </a:prstGeom>
        </p:spPr>
        <p:txBody>
          <a:bodyPr vert="horz" wrap="square" lIns="480352" tIns="240171" rIns="480352" bIns="240171" numCol="1" anchor="ctr" anchorCtr="0" compatLnSpc="1">
            <a:prstTxWarp prst="textNoShape">
              <a:avLst/>
            </a:prstTxWarp>
          </a:bodyPr>
          <a:lstStyle>
            <a:lvl1pPr algn="r">
              <a:defRPr sz="5717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5DB1824-98E0-4AFA-A8D0-344CDCB90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39868475" cy="4000500"/>
          </a:xfrm>
          <a:prstGeom prst="rect">
            <a:avLst/>
          </a:prstGeom>
          <a:solidFill>
            <a:srgbClr val="435F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317500">
              <a:prstClr val="black"/>
            </a:innerShdw>
          </a:effectLst>
        </p:spPr>
        <p:txBody>
          <a:bodyPr lIns="82966" tIns="41483" rIns="82966" bIns="41483"/>
          <a:lstStyle/>
          <a:p>
            <a:pPr defTabSz="4361678">
              <a:defRPr/>
            </a:pPr>
            <a:endParaRPr lang="en-US" sz="8621">
              <a:ea typeface="+mn-ea"/>
            </a:endParaRPr>
          </a:p>
        </p:txBody>
      </p:sp>
      <p:pic>
        <p:nvPicPr>
          <p:cNvPr id="2058" name="Picture Placeholder 229" descr="NOAA-Transparent-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93" y="814918"/>
            <a:ext cx="4538279" cy="242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4000" r:id="rId12"/>
  </p:sldLayoutIdLst>
  <p:timing>
    <p:tnLst>
      <p:par>
        <p:cTn id="1" dur="indefinite" restart="never" nodeType="tmRoot"/>
      </p:par>
    </p:tnLst>
  </p:timing>
  <p:txStyles>
    <p:titleStyle>
      <a:lvl1pPr algn="ctr" defTabSz="4357790" rtl="0" eaLnBrk="0" fontAlgn="base" hangingPunct="0">
        <a:spcBef>
          <a:spcPct val="0"/>
        </a:spcBef>
        <a:spcAft>
          <a:spcPct val="0"/>
        </a:spcAft>
        <a:defRPr sz="20962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357790" rtl="0" eaLnBrk="0" fontAlgn="base" hangingPunct="0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14890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6pPr>
      <a:lvl7pPr marL="829780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7pPr>
      <a:lvl8pPr marL="1244671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8pPr>
      <a:lvl9pPr marL="1659562" algn="ctr" defTabSz="4357790" rtl="0" fontAlgn="base">
        <a:spcBef>
          <a:spcPct val="0"/>
        </a:spcBef>
        <a:spcAft>
          <a:spcPct val="0"/>
        </a:spcAft>
        <a:defRPr sz="20962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1633631" indent="-1633631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246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540974" indent="-1361359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339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448318" indent="-1089087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1434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627933" indent="-1089087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9528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807548" indent="-1089087" algn="l" defTabSz="43577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9528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987206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6pPr>
      <a:lvl7pPr marL="14166686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7pPr>
      <a:lvl8pPr marL="16346189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8pPr>
      <a:lvl9pPr marL="18525668" indent="-1089740" algn="l" defTabSz="4358983" rtl="0" eaLnBrk="1" latinLnBrk="0" hangingPunct="1">
        <a:spcBef>
          <a:spcPct val="20000"/>
        </a:spcBef>
        <a:buFont typeface="Arial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1pPr>
      <a:lvl2pPr marL="2179488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2pPr>
      <a:lvl3pPr marL="4358983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3pPr>
      <a:lvl4pPr marL="6538471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4pPr>
      <a:lvl5pPr marL="8717964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5pPr>
      <a:lvl6pPr marL="10897448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6pPr>
      <a:lvl7pPr marL="13076947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7pPr>
      <a:lvl8pPr marL="15256435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8pPr>
      <a:lvl9pPr marL="17435929" algn="l" defTabSz="4358983" rtl="0" eaLnBrk="1" latinLnBrk="0" hangingPunct="1">
        <a:defRPr sz="86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6871218" y="4543668"/>
            <a:ext cx="12366513" cy="257744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1" dir="27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862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Title 57"/>
          <p:cNvSpPr txBox="1">
            <a:spLocks/>
          </p:cNvSpPr>
          <p:nvPr/>
        </p:nvSpPr>
        <p:spPr>
          <a:xfrm>
            <a:off x="5354637" y="831390"/>
            <a:ext cx="23061264" cy="2177922"/>
          </a:xfrm>
          <a:prstGeom prst="rect">
            <a:avLst/>
          </a:prstGeom>
        </p:spPr>
        <p:txBody>
          <a:bodyPr/>
          <a:lstStyle/>
          <a:p>
            <a:pPr>
              <a:tabLst>
                <a:tab pos="9441637" algn="l"/>
              </a:tabLst>
            </a:pPr>
            <a:r>
              <a:rPr lang="en-US" sz="6222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The NOAA Foundation CORS Network</a:t>
            </a:r>
            <a:r>
              <a:rPr lang="mr-IN" sz="6222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–</a:t>
            </a:r>
            <a:r>
              <a:rPr lang="en-US" sz="6222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 An Ultra-Stable, Highly Reliable Backbone for the NOAA CORS Network</a:t>
            </a:r>
            <a:endParaRPr lang="en-US" sz="6222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/>
            </a:endParaRPr>
          </a:p>
        </p:txBody>
      </p:sp>
      <p:sp>
        <p:nvSpPr>
          <p:cNvPr id="129" name="Text Placeholder 62"/>
          <p:cNvSpPr txBox="1">
            <a:spLocks/>
          </p:cNvSpPr>
          <p:nvPr/>
        </p:nvSpPr>
        <p:spPr>
          <a:xfrm>
            <a:off x="32914424" y="416889"/>
            <a:ext cx="6490871" cy="2605711"/>
          </a:xfrm>
          <a:prstGeom prst="rect">
            <a:avLst/>
          </a:prstGeom>
        </p:spPr>
        <p:txBody>
          <a:bodyPr lIns="82946" tIns="41473" rIns="82946" bIns="41473"/>
          <a:lstStyle>
            <a:lvl1pPr marL="457200" indent="-4572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805363" eaLnBrk="0" hangingPunct="0"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805363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Bef>
                <a:spcPts val="0"/>
              </a:spcBef>
              <a:defRPr/>
            </a:pPr>
            <a:r>
              <a:rPr lang="en-US" altLang="en-US" sz="4045" b="1" dirty="0">
                <a:latin typeface="Ubuntu" charset="0"/>
              </a:rPr>
              <a:t>Theresa Damiani and the NGS CORS Team</a:t>
            </a:r>
            <a:br>
              <a:rPr lang="en-US" altLang="en-US" sz="4045" b="1" dirty="0">
                <a:latin typeface="Ubuntu" charset="0"/>
              </a:rPr>
            </a:br>
            <a:r>
              <a:rPr lang="en-US" altLang="en-US" sz="4045" b="1" dirty="0">
                <a:latin typeface="Ubuntu" charset="0"/>
              </a:rPr>
              <a:t>   </a:t>
            </a:r>
            <a:br>
              <a:rPr lang="en-US" altLang="en-US" sz="4045" b="1" dirty="0">
                <a:latin typeface="Ubuntu" charset="0"/>
              </a:rPr>
            </a:br>
            <a:r>
              <a:rPr lang="en-US" altLang="en-US" sz="2800" b="1" dirty="0">
                <a:latin typeface="Ubuntu" charset="0"/>
              </a:rPr>
              <a:t>NOAA- National </a:t>
            </a:r>
            <a:r>
              <a:rPr lang="en-US" altLang="en-US" sz="2800" b="1" dirty="0">
                <a:latin typeface="Ubuntu" charset="0"/>
              </a:rPr>
              <a:t>Geodetic Survey, Silver Spring, MD, </a:t>
            </a:r>
            <a:r>
              <a:rPr lang="en-US" altLang="en-US" sz="2800" b="1" dirty="0">
                <a:latin typeface="Ubuntu" charset="0"/>
              </a:rPr>
              <a:t>USA</a:t>
            </a:r>
            <a:endParaRPr lang="en-US" altLang="en-US" sz="2800" b="1" dirty="0">
              <a:latin typeface="Ubuntu" charset="0"/>
            </a:endParaRPr>
          </a:p>
        </p:txBody>
      </p:sp>
      <p:sp>
        <p:nvSpPr>
          <p:cNvPr id="240" name="Rectangle 239"/>
          <p:cNvSpPr>
            <a:spLocks noChangeArrowheads="1"/>
          </p:cNvSpPr>
          <p:nvPr/>
        </p:nvSpPr>
        <p:spPr bwMode="auto">
          <a:xfrm>
            <a:off x="407332" y="4543669"/>
            <a:ext cx="12459170" cy="5558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1" dir="27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862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44" name="TextBox 22"/>
          <p:cNvSpPr txBox="1">
            <a:spLocks noChangeArrowheads="1"/>
          </p:cNvSpPr>
          <p:nvPr/>
        </p:nvSpPr>
        <p:spPr bwMode="auto">
          <a:xfrm>
            <a:off x="-9410847" y="1591146"/>
            <a:ext cx="184731" cy="14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16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4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26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621">
              <a:latin typeface="Arial" pitchFamily="34" charset="0"/>
            </a:endParaRPr>
          </a:p>
        </p:txBody>
      </p:sp>
      <p:sp>
        <p:nvSpPr>
          <p:cNvPr id="182" name="TextBox 85"/>
          <p:cNvSpPr txBox="1">
            <a:spLocks noChangeArrowheads="1"/>
          </p:cNvSpPr>
          <p:nvPr/>
        </p:nvSpPr>
        <p:spPr bwMode="auto">
          <a:xfrm>
            <a:off x="613304" y="5124343"/>
            <a:ext cx="12019841" cy="4449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9878"/>
            <a:r>
              <a:rPr lang="en-US" sz="2178" dirty="0">
                <a:latin typeface="Ubuntu"/>
                <a:cs typeface="Ubuntu"/>
              </a:rPr>
              <a:t>     Since </a:t>
            </a:r>
            <a:r>
              <a:rPr lang="en-US" sz="2178" dirty="0">
                <a:latin typeface="Ubuntu"/>
                <a:cs typeface="Ubuntu"/>
              </a:rPr>
              <a:t>1994 </a:t>
            </a:r>
            <a:r>
              <a:rPr lang="en-US" sz="2178" dirty="0">
                <a:latin typeface="Ubuntu"/>
                <a:cs typeface="Ubuntu"/>
              </a:rPr>
              <a:t>the National Geodetic Survey  has managed a </a:t>
            </a:r>
            <a:r>
              <a:rPr lang="en-US" sz="2178" dirty="0">
                <a:latin typeface="Ubuntu"/>
                <a:cs typeface="Ubuntu"/>
              </a:rPr>
              <a:t>collaborative network of permanently installed geodetic-grade GPS reference stations, known as </a:t>
            </a:r>
            <a:r>
              <a:rPr lang="en-US" sz="2178" b="1" dirty="0">
                <a:latin typeface="Ubuntu"/>
                <a:cs typeface="Ubuntu"/>
              </a:rPr>
              <a:t>Continuously Operating Reference Stations (CORS)</a:t>
            </a:r>
            <a:r>
              <a:rPr lang="en-US" sz="2178" dirty="0">
                <a:latin typeface="Ubuntu"/>
                <a:cs typeface="Ubuntu"/>
              </a:rPr>
              <a:t>. The </a:t>
            </a:r>
            <a:r>
              <a:rPr lang="en-US" sz="2178" dirty="0">
                <a:latin typeface="Ubuntu"/>
                <a:cs typeface="Ubuntu"/>
              </a:rPr>
              <a:t>NOAA CORS network </a:t>
            </a:r>
            <a:r>
              <a:rPr lang="en-US" sz="2178" dirty="0">
                <a:latin typeface="Ubuntu"/>
                <a:cs typeface="Ubuntu"/>
              </a:rPr>
              <a:t>is a multi-purpose cooperative network of GNSS observations collected from over 200 of government, academic, and private organizations</a:t>
            </a:r>
            <a:r>
              <a:rPr lang="en-US" sz="2178" dirty="0">
                <a:latin typeface="Ubuntu"/>
                <a:cs typeface="Ubuntu"/>
              </a:rPr>
              <a:t>. Each agency owns and operates its own stations and shares the observation data with NGS. </a:t>
            </a:r>
            <a:r>
              <a:rPr lang="en-US" sz="2178" dirty="0">
                <a:latin typeface="Ubuntu"/>
                <a:cs typeface="Ubuntu"/>
              </a:rPr>
              <a:t>The primary objective of the CORS </a:t>
            </a:r>
            <a:r>
              <a:rPr lang="en-US" sz="2178" dirty="0">
                <a:latin typeface="Ubuntu"/>
                <a:cs typeface="Ubuntu"/>
              </a:rPr>
              <a:t>network </a:t>
            </a:r>
            <a:r>
              <a:rPr lang="en-US" sz="2178" dirty="0">
                <a:latin typeface="Ubuntu"/>
                <a:cs typeface="Ubuntu"/>
              </a:rPr>
              <a:t>is to enable GPS users </a:t>
            </a:r>
            <a:r>
              <a:rPr lang="en-US" sz="2178" dirty="0">
                <a:latin typeface="Ubuntu"/>
                <a:cs typeface="Ubuntu"/>
              </a:rPr>
              <a:t>by providing </a:t>
            </a:r>
            <a:r>
              <a:rPr lang="en-US" sz="2178" dirty="0">
                <a:latin typeface="Ubuntu"/>
                <a:cs typeface="Ubuntu"/>
              </a:rPr>
              <a:t>precise positioning relative to the </a:t>
            </a:r>
            <a:r>
              <a:rPr lang="en-US" sz="2178" b="1" dirty="0">
                <a:latin typeface="Ubuntu"/>
                <a:cs typeface="Ubuntu"/>
              </a:rPr>
              <a:t>U.S. National Spatial Reference System (NSRS)- the source of official U.S. coordinates. </a:t>
            </a:r>
            <a:r>
              <a:rPr lang="en-US" sz="2178" dirty="0">
                <a:latin typeface="Ubuntu"/>
                <a:cs typeface="Ubuntu"/>
              </a:rPr>
              <a:t>Each CORS shares its data with NGS, and NGS in turn analyzes and distributes the data to the general public free of charge. </a:t>
            </a:r>
            <a:endParaRPr lang="en-US" sz="2178" dirty="0">
              <a:latin typeface="Ubuntu"/>
              <a:cs typeface="Ubuntu"/>
            </a:endParaRPr>
          </a:p>
          <a:p>
            <a:pPr indent="9878"/>
            <a:r>
              <a:rPr lang="en-US" sz="2178" dirty="0">
                <a:latin typeface="Ubuntu"/>
                <a:cs typeface="Ubuntu"/>
              </a:rPr>
              <a:t>     Despite </a:t>
            </a:r>
            <a:r>
              <a:rPr lang="en-US" sz="2178" dirty="0">
                <a:latin typeface="Ubuntu"/>
                <a:cs typeface="Ubuntu"/>
              </a:rPr>
              <a:t>the large number of partner agencies and stations, the global reference frame stations in the US are limited due to density considerations and quality issues. In order to </a:t>
            </a:r>
            <a:r>
              <a:rPr lang="en-US" sz="2178" dirty="0">
                <a:latin typeface="Ubuntu"/>
                <a:cs typeface="Ubuntu"/>
              </a:rPr>
              <a:t>maintain long-term </a:t>
            </a:r>
            <a:r>
              <a:rPr lang="en-US" sz="2178" dirty="0">
                <a:latin typeface="Ubuntu"/>
                <a:cs typeface="Ubuntu"/>
              </a:rPr>
              <a:t>consistency </a:t>
            </a:r>
            <a:r>
              <a:rPr lang="en-US" sz="2178" dirty="0">
                <a:latin typeface="Ubuntu"/>
                <a:cs typeface="Ubuntu"/>
              </a:rPr>
              <a:t>between the NSRS and International Terrestrial Reference Frame (ITRF), </a:t>
            </a:r>
            <a:r>
              <a:rPr lang="en-US" sz="2178" dirty="0">
                <a:latin typeface="Ubuntu"/>
                <a:cs typeface="Ubuntu"/>
              </a:rPr>
              <a:t>it is desirable to maintain </a:t>
            </a:r>
            <a:r>
              <a:rPr lang="en-US" sz="2178" dirty="0">
                <a:latin typeface="Ubuntu"/>
                <a:cs typeface="Ubuntu"/>
              </a:rPr>
              <a:t>a set of </a:t>
            </a:r>
            <a:r>
              <a:rPr lang="en-US" sz="2178" dirty="0">
                <a:latin typeface="Ubuntu"/>
                <a:cs typeface="Ubuntu"/>
              </a:rPr>
              <a:t>reference frame sites </a:t>
            </a:r>
            <a:r>
              <a:rPr lang="en-US" sz="2178" dirty="0">
                <a:latin typeface="Ubuntu"/>
                <a:cs typeface="Ubuntu"/>
              </a:rPr>
              <a:t>to </a:t>
            </a:r>
            <a:r>
              <a:rPr lang="en-US" sz="2178" dirty="0">
                <a:latin typeface="Ubuntu"/>
                <a:cs typeface="Ubuntu"/>
              </a:rPr>
              <a:t>the highest standard. 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13944920" y="16574803"/>
            <a:ext cx="9867899" cy="65094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30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Collaboration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7332" y="4472409"/>
            <a:ext cx="1245917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Background</a:t>
            </a:r>
            <a:endParaRPr lang="en-US" sz="3733" b="1" spc="272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09422" y="9799792"/>
            <a:ext cx="12459170" cy="4800600"/>
            <a:chOff x="2142970" y="16383000"/>
            <a:chExt cx="52066234" cy="19438267"/>
          </a:xfrm>
        </p:grpSpPr>
        <p:pic>
          <p:nvPicPr>
            <p:cNvPr id="6" name="Picture 5" descr="Screen Shot 2017-06-16 at 3.03.43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4" r="5877"/>
            <a:stretch/>
          </p:blipFill>
          <p:spPr>
            <a:xfrm>
              <a:off x="27648028" y="16391398"/>
              <a:ext cx="26561176" cy="13809457"/>
            </a:xfrm>
            <a:prstGeom prst="rect">
              <a:avLst/>
            </a:prstGeom>
          </p:spPr>
        </p:pic>
        <p:pic>
          <p:nvPicPr>
            <p:cNvPr id="2" name="Picture 1" descr="Screen Shot 2017-06-16 at 3.04.13 PM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3" b="38682"/>
            <a:stretch/>
          </p:blipFill>
          <p:spPr>
            <a:xfrm>
              <a:off x="27495500" y="27216229"/>
              <a:ext cx="26713704" cy="8605037"/>
            </a:xfrm>
            <a:prstGeom prst="rect">
              <a:avLst/>
            </a:prstGeom>
          </p:spPr>
        </p:pic>
        <p:pic>
          <p:nvPicPr>
            <p:cNvPr id="18" name="Picture 17" descr="Screen Shot 2017-06-16 at 3.01.57 PM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4"/>
            <a:stretch/>
          </p:blipFill>
          <p:spPr>
            <a:xfrm>
              <a:off x="2142970" y="16383000"/>
              <a:ext cx="26635230" cy="14236700"/>
            </a:xfrm>
            <a:prstGeom prst="rect">
              <a:avLst/>
            </a:prstGeom>
          </p:spPr>
        </p:pic>
        <p:pic>
          <p:nvPicPr>
            <p:cNvPr id="17" name="Picture 16" descr="Screen Shot 2017-06-16 at 3.02.44 PM.pn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1" b="45722"/>
            <a:stretch/>
          </p:blipFill>
          <p:spPr>
            <a:xfrm>
              <a:off x="2142970" y="28231717"/>
              <a:ext cx="26521059" cy="758955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976520" y="9747142"/>
            <a:ext cx="687493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The NOAA CORS </a:t>
            </a: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Network 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3760998" y="4543669"/>
            <a:ext cx="12366513" cy="257744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1" dir="27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8621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758908" y="4722479"/>
            <a:ext cx="1236860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NOAA Foundation CORS Network Target Sites</a:t>
            </a:r>
            <a:endParaRPr lang="en-US" sz="3733" b="1" spc="272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986971" y="16571007"/>
            <a:ext cx="5467012" cy="1349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78" b="1" dirty="0">
              <a:latin typeface="Ubuntu"/>
            </a:endParaRPr>
          </a:p>
          <a:p>
            <a:endParaRPr lang="en-US" sz="2178" b="1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Stations are high-quality, stable, and chosen for longevity. They are deep or shallow drilled braced monuments where possible, especially for new stations NGS will build.</a:t>
            </a:r>
          </a:p>
          <a:p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Target operational time:</a:t>
            </a:r>
          </a:p>
          <a:p>
            <a:pPr marL="1061076" lvl="2" indent="-355610">
              <a:buFont typeface="Arial" panose="020B0604020202020204" pitchFamily="34" charset="0"/>
              <a:buChar char="•"/>
            </a:pPr>
            <a:r>
              <a:rPr lang="en-US" sz="2178" dirty="0">
                <a:latin typeface="Ubuntu"/>
              </a:rPr>
              <a:t>Network availability &gt; 90 % at all times.</a:t>
            </a:r>
          </a:p>
          <a:p>
            <a:pPr marL="1061076" lvl="2" indent="-355610">
              <a:buFont typeface="Arial" panose="020B0604020202020204" pitchFamily="34" charset="0"/>
              <a:buChar char="•"/>
            </a:pPr>
            <a:r>
              <a:rPr lang="en-US" sz="2178" dirty="0">
                <a:latin typeface="Ubuntu"/>
                <a:cs typeface="Ubuntu"/>
              </a:rPr>
              <a:t>Individual Station down time &lt; 14 </a:t>
            </a:r>
            <a:r>
              <a:rPr lang="en-US" sz="2178" dirty="0">
                <a:latin typeface="Ubuntu"/>
                <a:cs typeface="Ubuntu"/>
              </a:rPr>
              <a:t>days, where possible</a:t>
            </a:r>
          </a:p>
          <a:p>
            <a:pPr marL="662039" lvl="1" indent="-355610">
              <a:buFont typeface="Wingdings" charset="0"/>
              <a:buChar char="à"/>
            </a:pPr>
            <a:endParaRPr lang="en-US" sz="2178" dirty="0">
              <a:latin typeface="Ubuntu"/>
              <a:cs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All NGS-owned Foundation CORS are submitted to the IGS for inclusion in their network. And as many partner Foundation CORS as possible.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Stations provide definitional support for the international frame and plate rotation model with densified ITRF stations.</a:t>
            </a:r>
          </a:p>
          <a:p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There are at least 3 permanent marks at every site.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IERS-style site surveys are repeated on a 5-year cycle, even for GNSS-only sites.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GNSS equipment is multi-constellational and measures all existing systems’ signals.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RINEX3 files are available.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Prepared formal agreements with NASA and NSF for project support.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0204"/>
              </p:ext>
            </p:extLst>
          </p:nvPr>
        </p:nvGraphicFramePr>
        <p:xfrm>
          <a:off x="10017935" y="13170863"/>
          <a:ext cx="2747538" cy="13383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22399">
                  <a:extLst>
                    <a:ext uri="{9D8B030D-6E8A-4147-A177-3AD203B41FA5}">
                      <a16:colId xmlns:a16="http://schemas.microsoft.com/office/drawing/2014/main" val="1158434810"/>
                    </a:ext>
                  </a:extLst>
                </a:gridCol>
                <a:gridCol w="825139">
                  <a:extLst>
                    <a:ext uri="{9D8B030D-6E8A-4147-A177-3AD203B41FA5}">
                      <a16:colId xmlns:a16="http://schemas.microsoft.com/office/drawing/2014/main" val="705262211"/>
                    </a:ext>
                  </a:extLst>
                </a:gridCol>
              </a:tblGrid>
              <a:tr h="446123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GPS only</a:t>
                      </a:r>
                      <a:endParaRPr lang="en-US" sz="2200" b="0" dirty="0"/>
                    </a:p>
                  </a:txBody>
                  <a:tcPr marL="110427" marR="110427" marT="55144" marB="551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b="0" dirty="0" smtClean="0"/>
                        <a:t>24%</a:t>
                      </a:r>
                      <a:endParaRPr lang="en-US" sz="2200" b="0" dirty="0"/>
                    </a:p>
                  </a:txBody>
                  <a:tcPr marL="110427" marR="110427" marT="55144" marB="55144"/>
                </a:tc>
                <a:extLst>
                  <a:ext uri="{0D108BD9-81ED-4DB2-BD59-A6C34878D82A}">
                    <a16:rowId xmlns:a16="http://schemas.microsoft.com/office/drawing/2014/main" val="723099381"/>
                  </a:ext>
                </a:extLst>
              </a:tr>
              <a:tr h="4461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GPS+GLO</a:t>
                      </a:r>
                      <a:endParaRPr lang="en-US" sz="2200" dirty="0"/>
                    </a:p>
                  </a:txBody>
                  <a:tcPr marL="110427" marR="110427" marT="55144" marB="551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56%</a:t>
                      </a:r>
                      <a:endParaRPr lang="en-US" sz="2200" dirty="0"/>
                    </a:p>
                  </a:txBody>
                  <a:tcPr marL="110427" marR="110427" marT="55144" marB="55144"/>
                </a:tc>
                <a:extLst>
                  <a:ext uri="{0D108BD9-81ED-4DB2-BD59-A6C34878D82A}">
                    <a16:rowId xmlns:a16="http://schemas.microsoft.com/office/drawing/2014/main" val="1173503215"/>
                  </a:ext>
                </a:extLst>
              </a:tr>
              <a:tr h="44612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GPS+GLO+GAL</a:t>
                      </a:r>
                      <a:endParaRPr lang="en-US" sz="2200" dirty="0"/>
                    </a:p>
                  </a:txBody>
                  <a:tcPr marL="110427" marR="110427" marT="55144" marB="5514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20%</a:t>
                      </a:r>
                      <a:endParaRPr lang="en-US" sz="2200" dirty="0"/>
                    </a:p>
                  </a:txBody>
                  <a:tcPr marL="110427" marR="110427" marT="55144" marB="55144"/>
                </a:tc>
                <a:extLst>
                  <a:ext uri="{0D108BD9-81ED-4DB2-BD59-A6C34878D82A}">
                    <a16:rowId xmlns:a16="http://schemas.microsoft.com/office/drawing/2014/main" val="4207197810"/>
                  </a:ext>
                </a:extLst>
              </a:tr>
            </a:tbl>
          </a:graphicData>
        </a:graphic>
      </p:graphicFrame>
      <p:pic>
        <p:nvPicPr>
          <p:cNvPr id="5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61" y="9859058"/>
            <a:ext cx="4009904" cy="28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18526"/>
              </p:ext>
            </p:extLst>
          </p:nvPr>
        </p:nvGraphicFramePr>
        <p:xfrm>
          <a:off x="27052204" y="9603889"/>
          <a:ext cx="5272486" cy="266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22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buntu"/>
                        </a:rPr>
                        <a:t># Sites</a:t>
                      </a: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Proposed Stations by Contributor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8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Ubuntu"/>
                        </a:rPr>
                        <a:t>Current NGS </a:t>
                      </a:r>
                      <a:r>
                        <a:rPr lang="en-US" sz="1900" dirty="0" smtClean="0">
                          <a:latin typeface="Ubuntu"/>
                        </a:rPr>
                        <a:t>Stations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8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Ubuntu"/>
                        </a:rPr>
                        <a:t>New NGS </a:t>
                      </a:r>
                      <a:r>
                        <a:rPr lang="en-US" sz="1900" dirty="0" smtClean="0">
                          <a:latin typeface="Ubuntu"/>
                        </a:rPr>
                        <a:t>Stations</a:t>
                      </a:r>
                      <a:r>
                        <a:rPr lang="en-US" sz="1900" baseline="0" dirty="0" smtClean="0">
                          <a:latin typeface="Ubuntu"/>
                        </a:rPr>
                        <a:t> </a:t>
                      </a:r>
                      <a:r>
                        <a:rPr lang="en-US" sz="1900" dirty="0" smtClean="0">
                          <a:latin typeface="Ubuntu"/>
                        </a:rPr>
                        <a:t>to Build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7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12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Ubuntu"/>
                        </a:rPr>
                        <a:t>NASA</a:t>
                      </a:r>
                      <a:r>
                        <a:rPr lang="en-US" sz="1900" baseline="0" dirty="0" smtClean="0">
                          <a:latin typeface="Ubuntu"/>
                        </a:rPr>
                        <a:t> Stations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8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Ubuntu"/>
                        </a:rPr>
                        <a:t>NSF Stations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424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Ubuntu"/>
                        </a:rPr>
                        <a:t>36</a:t>
                      </a:r>
                    </a:p>
                  </a:txBody>
                  <a:tcPr marL="71143" marR="71143" marT="35560" marB="35560" anchor="ctr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Ubuntu"/>
                        </a:rPr>
                        <a:t>Total Target </a:t>
                      </a:r>
                      <a:r>
                        <a:rPr lang="en-US" sz="1900" b="1" dirty="0">
                          <a:latin typeface="Ubuntu"/>
                        </a:rPr>
                        <a:t>Foundation </a:t>
                      </a:r>
                      <a:r>
                        <a:rPr lang="en-US" sz="1900" b="1" dirty="0" smtClean="0">
                          <a:latin typeface="Ubuntu"/>
                        </a:rPr>
                        <a:t>CORS</a:t>
                      </a:r>
                      <a:endParaRPr lang="en-US" sz="1900" b="1" dirty="0">
                        <a:latin typeface="Ubuntu"/>
                      </a:endParaRPr>
                    </a:p>
                  </a:txBody>
                  <a:tcPr marL="71143" marR="71143" marT="35560" marB="355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88012" y="21675506"/>
            <a:ext cx="12459170" cy="8678456"/>
            <a:chOff x="251887" y="35083649"/>
            <a:chExt cx="16018933" cy="11158015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51887" y="36653309"/>
              <a:ext cx="16018933" cy="9588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1" dir="27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8621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13765" y="35083649"/>
              <a:ext cx="15836975" cy="10944057"/>
              <a:chOff x="420953" y="26851724"/>
              <a:chExt cx="15836975" cy="1094405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482924" y="26851724"/>
                <a:ext cx="15604491" cy="61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9878"/>
                <a:r>
                  <a:rPr lang="en-US" sz="2489" dirty="0">
                    <a:latin typeface="Ubuntu"/>
                    <a:cs typeface="Ubuntu"/>
                  </a:rPr>
                  <a:t>.</a:t>
                </a:r>
                <a:endParaRPr lang="en-US" sz="2489" dirty="0">
                  <a:latin typeface="Ubuntu"/>
                  <a:cs typeface="Ubuntu"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1136" y="28460646"/>
                <a:ext cx="11746792" cy="797201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36092" y="28355457"/>
                <a:ext cx="7827598" cy="3073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5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3733" b="1" spc="272" dirty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2"/>
                    </a:solidFill>
                    <a:latin typeface="Ubuntu"/>
                    <a:cs typeface="Ubuntu"/>
                  </a:rPr>
                  <a:t>Motivation 2: Increase the number of IGS Reference Stations</a:t>
                </a:r>
                <a:br>
                  <a:rPr lang="en-US" sz="3733" b="1" spc="272" dirty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2"/>
                    </a:solidFill>
                    <a:latin typeface="Ubuntu"/>
                    <a:cs typeface="Ubuntu"/>
                  </a:rPr>
                </a:br>
                <a:r>
                  <a:rPr lang="en-US" sz="3733" b="1" spc="272" dirty="0">
                    <a:ln w="11430" cmpd="sng">
                      <a:solidFill>
                        <a:schemeClr val="accent1">
                          <a:tint val="1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tx2"/>
                    </a:solidFill>
                    <a:latin typeface="Ubuntu"/>
                    <a:cs typeface="Ubuntu"/>
                  </a:rPr>
                  <a:t>in the U.S. </a:t>
                </a:r>
                <a:endParaRPr lang="en-US" sz="3733" b="1" spc="272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solidFill>
                    <a:schemeClr val="tx2"/>
                  </a:solidFill>
                  <a:latin typeface="Ubuntu"/>
                  <a:cs typeface="Ubuntu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20953" y="31644262"/>
                <a:ext cx="15685475" cy="6151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9878"/>
                <a:r>
                  <a:rPr lang="en-US" sz="2178" dirty="0">
                    <a:latin typeface="Ubuntu"/>
                    <a:cs typeface="Ubuntu"/>
                  </a:rPr>
                  <a:t>There were a low number of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IGS14 stations available in the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U.S. Increasing the number of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IGS reference stations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supports the NSRS and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ITRF and also supports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the Global Geodetic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Observing </a:t>
                </a:r>
                <a:r>
                  <a:rPr lang="en-US" sz="2178" dirty="0">
                    <a:latin typeface="Ubuntu"/>
                    <a:cs typeface="Ubuntu"/>
                  </a:rPr>
                  <a:t>System </a:t>
                </a:r>
                <a:r>
                  <a:rPr lang="en-US" sz="2178" dirty="0">
                    <a:latin typeface="Ubuntu"/>
                    <a:cs typeface="Ubuntu"/>
                  </a:rPr>
                  <a:t>(GGOS).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Therefore, the 16 NGS-owned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Foundation CORS are intended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to become IGS reference stations. Also, 11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of those 16 are at existing ITRF sites where they </a:t>
                </a:r>
                <a:br>
                  <a:rPr lang="en-US" sz="2178" dirty="0">
                    <a:latin typeface="Ubuntu"/>
                    <a:cs typeface="Ubuntu"/>
                  </a:rPr>
                </a:br>
                <a:r>
                  <a:rPr lang="en-US" sz="2178" dirty="0">
                    <a:latin typeface="Ubuntu"/>
                    <a:cs typeface="Ubuntu"/>
                  </a:rPr>
                  <a:t>will be co-located with other geodetic reference frame observing techniques (VLBI, SLR, DORIS). These Foundation CORS will strengthen both the IGS and ITRF in </a:t>
                </a:r>
                <a:r>
                  <a:rPr lang="en-US" sz="2178" dirty="0">
                    <a:latin typeface="Ubuntu"/>
                    <a:cs typeface="Ubuntu"/>
                  </a:rPr>
                  <a:t>the U.S. </a:t>
                </a:r>
                <a:r>
                  <a:rPr lang="en-US" sz="2178" dirty="0">
                    <a:latin typeface="Ubuntu"/>
                    <a:cs typeface="Ubuntu"/>
                  </a:rPr>
                  <a:t>and its territories.</a:t>
                </a:r>
                <a:endParaRPr lang="en-US" sz="2178" b="1" dirty="0">
                  <a:latin typeface="Ubuntu"/>
                  <a:cs typeface="Ubuntu"/>
                </a:endParaRPr>
              </a:p>
            </p:txBody>
          </p:sp>
        </p:grpSp>
      </p:grpSp>
      <p:pic>
        <p:nvPicPr>
          <p:cNvPr id="64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39" y="12012582"/>
            <a:ext cx="3797429" cy="284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35009" y="5948689"/>
            <a:ext cx="43220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buntu"/>
              </a:rPr>
              <a:t> </a:t>
            </a:r>
            <a:endParaRPr lang="en-US" sz="2800" dirty="0">
              <a:latin typeface="Ubuntu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88013" y="14811104"/>
            <a:ext cx="12435641" cy="77740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1" dir="27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1452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0581" y="14881536"/>
            <a:ext cx="1241307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Motivation 1: Modernizing the U.S. NSRS</a:t>
            </a:r>
            <a:endParaRPr lang="en-US" sz="3733" b="1" spc="272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9585" y="15607830"/>
            <a:ext cx="11977052" cy="646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13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By 2022, the National Spatial Reference System (NSRS) will be modernized with </a:t>
            </a:r>
            <a:r>
              <a:rPr lang="en-US" altLang="en-US" sz="2178" dirty="0">
                <a:latin typeface="Ubuntu"/>
                <a:cs typeface="Ubuntu"/>
              </a:rPr>
              <a:t>the CORS network becoming its critical component for definition and access.</a:t>
            </a:r>
            <a:endParaRPr lang="en-US" altLang="en-US" sz="2178" dirty="0">
              <a:latin typeface="Ubuntu"/>
              <a:cs typeface="Ubuntu"/>
            </a:endParaRPr>
          </a:p>
          <a:p>
            <a:pPr marL="444513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To ensure equal, high-quality access everywhere in the nation (including its holdings) </a:t>
            </a:r>
            <a:r>
              <a:rPr lang="en-US" altLang="en-US" sz="2178" b="1" dirty="0">
                <a:latin typeface="Ubuntu"/>
                <a:cs typeface="Ubuntu"/>
              </a:rPr>
              <a:t>NGS will establish </a:t>
            </a:r>
            <a:r>
              <a:rPr lang="en-US" altLang="en-US" sz="2178" b="1" dirty="0">
                <a:latin typeface="Ubuntu"/>
                <a:cs typeface="Ubuntu"/>
              </a:rPr>
              <a:t>a backbone for the </a:t>
            </a:r>
            <a:r>
              <a:rPr lang="en-US" altLang="en-US" sz="2178" b="1" dirty="0">
                <a:latin typeface="Ubuntu"/>
                <a:cs typeface="Ubuntu"/>
              </a:rPr>
              <a:t>NOAA </a:t>
            </a:r>
            <a:r>
              <a:rPr lang="en-US" altLang="en-US" sz="2178" b="1" dirty="0">
                <a:latin typeface="Ubuntu"/>
                <a:cs typeface="Ubuntu"/>
              </a:rPr>
              <a:t>CORS </a:t>
            </a:r>
            <a:r>
              <a:rPr lang="en-US" altLang="en-US" sz="2178" b="1" dirty="0">
                <a:latin typeface="Ubuntu"/>
                <a:cs typeface="Ubuntu"/>
              </a:rPr>
              <a:t>Network– called the NOAA Foundation CORS Network.</a:t>
            </a:r>
          </a:p>
          <a:p>
            <a:pPr marL="444513" indent="-444513">
              <a:buFont typeface="Arial"/>
              <a:buChar char="•"/>
              <a:defRPr/>
            </a:pPr>
            <a:endParaRPr lang="en-US" altLang="en-US" sz="2178" dirty="0">
              <a:latin typeface="Ubuntu"/>
              <a:cs typeface="Ubuntu"/>
            </a:endParaRPr>
          </a:p>
          <a:p>
            <a:pPr marL="444513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The Foundation CORS network</a:t>
            </a:r>
            <a:br>
              <a:rPr lang="en-US" altLang="en-US" sz="2178" dirty="0">
                <a:latin typeface="Ubuntu"/>
                <a:cs typeface="Ubuntu"/>
              </a:rPr>
            </a:br>
            <a:r>
              <a:rPr lang="en-US" altLang="en-US" sz="2178" dirty="0">
                <a:latin typeface="Ubuntu"/>
                <a:cs typeface="Ubuntu"/>
              </a:rPr>
              <a:t>will be made of 36 ultra-stable, highly</a:t>
            </a:r>
            <a:br>
              <a:rPr lang="en-US" altLang="en-US" sz="2178" dirty="0">
                <a:latin typeface="Ubuntu"/>
                <a:cs typeface="Ubuntu"/>
              </a:rPr>
            </a:br>
            <a:r>
              <a:rPr lang="en-US" altLang="en-US" sz="2178" dirty="0" err="1">
                <a:latin typeface="Ubuntu"/>
                <a:cs typeface="Ubuntu"/>
              </a:rPr>
              <a:t>reliabile</a:t>
            </a:r>
            <a:r>
              <a:rPr lang="en-US" altLang="en-US" sz="2178" dirty="0">
                <a:latin typeface="Ubuntu"/>
                <a:cs typeface="Ubuntu"/>
              </a:rPr>
              <a:t>, federally-controlled stations.</a:t>
            </a:r>
            <a:endParaRPr lang="en-US" altLang="en-US" sz="2178" dirty="0">
              <a:latin typeface="Ubuntu"/>
              <a:cs typeface="Ubuntu"/>
            </a:endParaRPr>
          </a:p>
          <a:p>
            <a:pPr marL="444513" indent="-444513">
              <a:buFont typeface="Arial"/>
              <a:buChar char="•"/>
              <a:defRPr/>
            </a:pPr>
            <a:endParaRPr lang="en-US" altLang="en-US" sz="2178" dirty="0">
              <a:latin typeface="Ubuntu"/>
              <a:cs typeface="Ubuntu"/>
            </a:endParaRPr>
          </a:p>
          <a:p>
            <a:pPr marL="444513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The </a:t>
            </a:r>
            <a:r>
              <a:rPr lang="en-US" altLang="en-US" sz="2178" dirty="0">
                <a:latin typeface="Ubuntu"/>
                <a:cs typeface="Ubuntu"/>
              </a:rPr>
              <a:t>NSRS will continue to be defined </a:t>
            </a:r>
          </a:p>
          <a:p>
            <a:pPr eaLnBrk="1" hangingPunct="1">
              <a:defRPr/>
            </a:pPr>
            <a:r>
              <a:rPr lang="en-US" altLang="en-US" sz="2178" dirty="0">
                <a:latin typeface="Ubuntu"/>
                <a:cs typeface="Ubuntu"/>
              </a:rPr>
              <a:t>     in </a:t>
            </a:r>
            <a:r>
              <a:rPr lang="en-US" altLang="en-US" sz="2178" dirty="0">
                <a:latin typeface="Ubuntu"/>
                <a:cs typeface="Ubuntu"/>
              </a:rPr>
              <a:t>relation to the </a:t>
            </a:r>
            <a:r>
              <a:rPr lang="en-US" altLang="en-US" sz="2178" dirty="0">
                <a:latin typeface="Ubuntu"/>
                <a:cs typeface="Ubuntu"/>
              </a:rPr>
              <a:t>ITRF, with plate </a:t>
            </a:r>
            <a:br>
              <a:rPr lang="en-US" altLang="en-US" sz="2178" dirty="0">
                <a:latin typeface="Ubuntu"/>
                <a:cs typeface="Ubuntu"/>
              </a:rPr>
            </a:br>
            <a:r>
              <a:rPr lang="en-US" altLang="en-US" sz="2178" dirty="0">
                <a:latin typeface="Ubuntu"/>
                <a:cs typeface="Ubuntu"/>
              </a:rPr>
              <a:t>     rotation models.</a:t>
            </a:r>
          </a:p>
          <a:p>
            <a:pPr eaLnBrk="1" hangingPunct="1">
              <a:defRPr/>
            </a:pPr>
            <a:endParaRPr lang="en-US" altLang="en-US" sz="2178" dirty="0">
              <a:latin typeface="Ubuntu"/>
              <a:cs typeface="Ubuntu"/>
            </a:endParaRPr>
          </a:p>
          <a:p>
            <a:pPr marL="444513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Four Reference Frames for Four Plates</a:t>
            </a:r>
          </a:p>
          <a:p>
            <a:pPr marL="750942" lvl="1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NATRF2022 - North America</a:t>
            </a:r>
          </a:p>
          <a:p>
            <a:pPr marL="750942" lvl="1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PATRF2022 </a:t>
            </a:r>
            <a:r>
              <a:rPr lang="en-US" altLang="en-US" sz="2178" dirty="0">
                <a:latin typeface="Ubuntu"/>
                <a:cs typeface="Ubuntu"/>
              </a:rPr>
              <a:t>- Pacific</a:t>
            </a:r>
          </a:p>
          <a:p>
            <a:pPr marL="750942" lvl="1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CATRF2022 - Caribbean</a:t>
            </a:r>
          </a:p>
          <a:p>
            <a:pPr marL="750942" lvl="1" indent="-444513">
              <a:buFont typeface="Arial"/>
              <a:buChar char="•"/>
              <a:defRPr/>
            </a:pPr>
            <a:r>
              <a:rPr lang="en-US" altLang="en-US" sz="2178" dirty="0">
                <a:latin typeface="Ubuntu"/>
                <a:cs typeface="Ubuntu"/>
              </a:rPr>
              <a:t>MATRF2022 - Mariana</a:t>
            </a:r>
          </a:p>
        </p:txBody>
      </p:sp>
      <p:pic>
        <p:nvPicPr>
          <p:cNvPr id="66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304" y="17311093"/>
            <a:ext cx="6760264" cy="503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27630437" y="5842798"/>
            <a:ext cx="10799363" cy="315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89" dirty="0">
                <a:latin typeface="Ubuntu"/>
                <a:cs typeface="Ubuntu"/>
              </a:rPr>
              <a:t>The Proposed NOAA Foundation CORS Network (NFCN) Provides:</a:t>
            </a:r>
          </a:p>
          <a:p>
            <a:pPr>
              <a:defRPr/>
            </a:pPr>
            <a:r>
              <a:rPr lang="en-US" altLang="en-US" sz="2489" dirty="0">
                <a:latin typeface="Ubuntu"/>
                <a:cs typeface="Ubuntu"/>
              </a:rPr>
              <a:t>	1. A </a:t>
            </a:r>
            <a:r>
              <a:rPr lang="en-US" altLang="en-US" sz="2489" u="sng" dirty="0">
                <a:latin typeface="Ubuntu"/>
                <a:cs typeface="Ubuntu"/>
              </a:rPr>
              <a:t>geographic distribution </a:t>
            </a:r>
            <a:r>
              <a:rPr lang="en-US" altLang="en-US" sz="2489" dirty="0">
                <a:latin typeface="Ubuntu"/>
                <a:cs typeface="Ubuntu"/>
              </a:rPr>
              <a:t>no greater than 800 km apart to provide </a:t>
            </a:r>
            <a:br>
              <a:rPr lang="en-US" altLang="en-US" sz="2489" dirty="0">
                <a:latin typeface="Ubuntu"/>
                <a:cs typeface="Ubuntu"/>
              </a:rPr>
            </a:br>
            <a:r>
              <a:rPr lang="en-US" altLang="en-US" sz="2489" dirty="0">
                <a:latin typeface="Ubuntu"/>
                <a:cs typeface="Ubuntu"/>
              </a:rPr>
              <a:t>            1.5 cm accuracy ellipsoidal height results through NGS’ OPUS </a:t>
            </a:r>
            <a:br>
              <a:rPr lang="en-US" altLang="en-US" sz="2489" dirty="0">
                <a:latin typeface="Ubuntu"/>
                <a:cs typeface="Ubuntu"/>
              </a:rPr>
            </a:br>
            <a:r>
              <a:rPr lang="en-US" altLang="en-US" sz="2489" dirty="0">
                <a:latin typeface="Ubuntu"/>
                <a:cs typeface="Ubuntu"/>
              </a:rPr>
              <a:t>             anywhere in the U.S.</a:t>
            </a:r>
          </a:p>
          <a:p>
            <a:pPr>
              <a:defRPr/>
            </a:pPr>
            <a:r>
              <a:rPr lang="en-US" altLang="en-US" sz="2489" dirty="0">
                <a:latin typeface="Ubuntu"/>
                <a:cs typeface="Ubuntu"/>
              </a:rPr>
              <a:t>	2. </a:t>
            </a:r>
            <a:r>
              <a:rPr lang="en-US" altLang="en-US" sz="2489" u="sng" dirty="0">
                <a:latin typeface="Ubuntu"/>
                <a:cs typeface="Ubuntu"/>
              </a:rPr>
              <a:t>Support for the ITRF by co-locating</a:t>
            </a:r>
            <a:r>
              <a:rPr lang="en-US" altLang="en-US" sz="2489" dirty="0">
                <a:latin typeface="Ubuntu"/>
                <a:cs typeface="Ubuntu"/>
              </a:rPr>
              <a:t> at existing space-based </a:t>
            </a:r>
            <a:br>
              <a:rPr lang="en-US" altLang="en-US" sz="2489" dirty="0">
                <a:latin typeface="Ubuntu"/>
                <a:cs typeface="Ubuntu"/>
              </a:rPr>
            </a:br>
            <a:r>
              <a:rPr lang="en-US" altLang="en-US" sz="2489" dirty="0">
                <a:latin typeface="Ubuntu"/>
                <a:cs typeface="Ubuntu"/>
              </a:rPr>
              <a:t>             geodetic sites.</a:t>
            </a:r>
          </a:p>
          <a:p>
            <a:pPr>
              <a:defRPr/>
            </a:pPr>
            <a:r>
              <a:rPr lang="en-US" altLang="en-US" sz="2489" dirty="0">
                <a:latin typeface="Ubuntu"/>
                <a:cs typeface="Ubuntu"/>
              </a:rPr>
              <a:t>	</a:t>
            </a:r>
            <a:r>
              <a:rPr lang="en-US" altLang="en-US" sz="2489" dirty="0">
                <a:latin typeface="Ubuntu"/>
                <a:cs typeface="Ubuntu"/>
              </a:rPr>
              <a:t>3. </a:t>
            </a:r>
            <a:r>
              <a:rPr lang="en-US" altLang="en-US" sz="2489" dirty="0">
                <a:latin typeface="Ubuntu"/>
                <a:cs typeface="Ubuntu"/>
              </a:rPr>
              <a:t>F</a:t>
            </a:r>
            <a:r>
              <a:rPr lang="en-US" altLang="en-US" sz="2489" dirty="0">
                <a:latin typeface="Ubuntu"/>
                <a:cs typeface="Ubuntu"/>
              </a:rPr>
              <a:t>avorable geometry to </a:t>
            </a:r>
            <a:r>
              <a:rPr lang="en-US" altLang="en-US" sz="2489" u="sng" dirty="0">
                <a:latin typeface="Ubuntu"/>
                <a:cs typeface="Ubuntu"/>
              </a:rPr>
              <a:t>monitor tectonic plate (Euler Pole) rotation</a:t>
            </a:r>
            <a:r>
              <a:rPr lang="en-US" altLang="en-US" sz="2489" dirty="0">
                <a:latin typeface="Ubuntu"/>
                <a:cs typeface="Ubuntu"/>
              </a:rPr>
              <a:t>.</a:t>
            </a:r>
          </a:p>
          <a:p>
            <a:pPr>
              <a:defRPr/>
            </a:pPr>
            <a:r>
              <a:rPr lang="en-US" altLang="en-US" sz="2489" dirty="0">
                <a:latin typeface="Ubuntu"/>
                <a:cs typeface="Ubuntu"/>
              </a:rPr>
              <a:t>	</a:t>
            </a:r>
            <a:r>
              <a:rPr lang="en-US" altLang="en-US" sz="2489" dirty="0">
                <a:latin typeface="Ubuntu"/>
                <a:cs typeface="Ubuntu"/>
              </a:rPr>
              <a:t>4. High quality stations that </a:t>
            </a:r>
            <a:r>
              <a:rPr lang="en-US" altLang="en-US" sz="2489" u="sng" dirty="0">
                <a:latin typeface="Ubuntu"/>
                <a:cs typeface="Ubuntu"/>
              </a:rPr>
              <a:t>fill gaps</a:t>
            </a:r>
            <a:r>
              <a:rPr lang="en-US" altLang="en-US" sz="2489" dirty="0">
                <a:latin typeface="Ubuntu"/>
                <a:cs typeface="Ubuntu"/>
              </a:rPr>
              <a:t> in coverage.</a:t>
            </a:r>
            <a:endParaRPr lang="en-US" altLang="en-US" sz="2489" dirty="0">
              <a:latin typeface="Ubuntu"/>
              <a:cs typeface="Ubuntu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96816"/>
              </p:ext>
            </p:extLst>
          </p:nvPr>
        </p:nvGraphicFramePr>
        <p:xfrm>
          <a:off x="14123594" y="14779207"/>
          <a:ext cx="11497734" cy="1563899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597491">
                  <a:extLst>
                    <a:ext uri="{9D8B030D-6E8A-4147-A177-3AD203B41FA5}">
                      <a16:colId xmlns:a16="http://schemas.microsoft.com/office/drawing/2014/main" val="4091138753"/>
                    </a:ext>
                  </a:extLst>
                </a:gridCol>
                <a:gridCol w="1242472">
                  <a:extLst>
                    <a:ext uri="{9D8B030D-6E8A-4147-A177-3AD203B41FA5}">
                      <a16:colId xmlns:a16="http://schemas.microsoft.com/office/drawing/2014/main" val="1201550288"/>
                    </a:ext>
                  </a:extLst>
                </a:gridCol>
                <a:gridCol w="3923971">
                  <a:extLst>
                    <a:ext uri="{9D8B030D-6E8A-4147-A177-3AD203B41FA5}">
                      <a16:colId xmlns:a16="http://schemas.microsoft.com/office/drawing/2014/main" val="776263336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4015321777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3997442023"/>
                    </a:ext>
                  </a:extLst>
                </a:gridCol>
              </a:tblGrid>
              <a:tr h="10339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U.S. Federal </a:t>
                      </a:r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Partners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GNSS Site </a:t>
                      </a:r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ID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Location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Other Geodetic Equipment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Existing IGS or ITRF Site</a:t>
                      </a:r>
                      <a:endParaRPr lang="en-US" sz="23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val="500188221"/>
                  </a:ext>
                </a:extLst>
              </a:tr>
              <a:tr h="346418">
                <a:tc rowSpan="6"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National Science Foundation</a:t>
                      </a:r>
                      <a:r>
                        <a:rPr lang="en-US" sz="2300" u="none" strike="noStrike" baseline="0" dirty="0">
                          <a:effectLst/>
                          <a:latin typeface="Ubuntu"/>
                        </a:rPr>
                        <a:t> (NSF)</a:t>
                      </a:r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15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Existing Sites</a:t>
                      </a:r>
                      <a:br>
                        <a:rPr lang="en-US" sz="2300" u="none" strike="noStrike" dirty="0">
                          <a:effectLst/>
                          <a:latin typeface="Ubuntu"/>
                        </a:rPr>
                      </a:br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700" u="none" strike="noStrike" dirty="0"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1700" u="none" strike="noStrike" dirty="0" smtClean="0">
                          <a:effectLst/>
                          <a:latin typeface="Ubuntu"/>
                        </a:rPr>
                        <a:t> Network of the Americas</a:t>
                      </a:r>
                      <a:r>
                        <a:rPr lang="en-US" sz="1700" u="none" strike="noStrike" baseline="0" dirty="0" smtClean="0">
                          <a:effectLst/>
                          <a:latin typeface="Ubuntu"/>
                        </a:rPr>
                        <a:t> (NOTA)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AB09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Wales, AK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38979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P777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Dennard, AR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45016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P804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The Rock, GA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17765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AB51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Petersburg, AK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80393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ATQK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err="1">
                          <a:effectLst/>
                          <a:latin typeface="Ubuntu"/>
                        </a:rPr>
                        <a:t>Atqasuk</a:t>
                      </a:r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, AK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99723"/>
                  </a:ext>
                </a:extLst>
              </a:tr>
              <a:tr h="4347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P043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New Castle, WY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65200"/>
                  </a:ext>
                </a:extLst>
              </a:tr>
              <a:tr h="38619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NSF</a:t>
                      </a:r>
                      <a:r>
                        <a:rPr lang="en-US" sz="2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 Existing Sites</a:t>
                      </a:r>
                    </a:p>
                    <a:p>
                      <a:pPr algn="l" fontAlgn="b"/>
                      <a:r>
                        <a:rPr lang="en-US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17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COCONet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CN11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Pedro Cay, Jamaica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37155"/>
                  </a:ext>
                </a:extLst>
              </a:tr>
              <a:tr h="443534">
                <a:tc vMerge="1"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64886" marR="3435" marT="34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SAN0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San Andres Island, Colombia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5333"/>
                  </a:ext>
                </a:extLst>
              </a:tr>
              <a:tr h="346418">
                <a:tc rowSpan="12"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National Aeronautics</a:t>
                      </a:r>
                      <a:r>
                        <a:rPr lang="en-US" sz="2300" u="none" strike="noStrike" baseline="0" dirty="0">
                          <a:effectLst/>
                          <a:latin typeface="Ubuntu"/>
                        </a:rPr>
                        <a:t> and Space Administration (NASA)</a:t>
                      </a:r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 </a:t>
                      </a:r>
                    </a:p>
                    <a:p>
                      <a:pPr algn="l" fontAlgn="b"/>
                      <a:endParaRPr lang="en-US" sz="23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Existing Sites</a:t>
                      </a:r>
                    </a:p>
                    <a:p>
                      <a:pPr algn="l" fontAlgn="b"/>
                      <a:r>
                        <a:rPr lang="en-US" sz="2300" u="none" strike="noStrike" baseline="0" dirty="0">
                          <a:effectLst/>
                          <a:latin typeface="Ubuntu"/>
                        </a:rPr>
                        <a:t/>
                      </a:r>
                      <a:br>
                        <a:rPr lang="en-US" sz="2300" u="none" strike="noStrike" baseline="0" dirty="0">
                          <a:effectLst/>
                          <a:latin typeface="Ubuntu"/>
                        </a:rPr>
                      </a:br>
                      <a:r>
                        <a:rPr lang="en-US" sz="1700" u="none" strike="noStrike" baseline="0" dirty="0"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1700" u="none" strike="noStrike" baseline="0" dirty="0" smtClean="0">
                          <a:effectLst/>
                          <a:latin typeface="Ubuntu"/>
                        </a:rPr>
                        <a:t/>
                      </a:r>
                      <a:br>
                        <a:rPr lang="en-US" sz="1700" u="none" strike="noStrike" baseline="0" dirty="0" smtClean="0">
                          <a:effectLst/>
                          <a:latin typeface="Ubuntu"/>
                        </a:rPr>
                      </a:br>
                      <a:r>
                        <a:rPr lang="en-US" sz="1700" u="none" strike="noStrike" baseline="0" dirty="0" smtClean="0">
                          <a:effectLst/>
                          <a:latin typeface="Ubuntu"/>
                        </a:rPr>
                        <a:t>Global </a:t>
                      </a:r>
                      <a:r>
                        <a:rPr lang="en-US" sz="1700" u="none" strike="noStrike" baseline="0" dirty="0">
                          <a:effectLst/>
                          <a:latin typeface="Ubuntu"/>
                        </a:rPr>
                        <a:t>GNSS Network (</a:t>
                      </a:r>
                      <a:r>
                        <a:rPr lang="en-US" sz="1700" u="none" strike="noStrike" baseline="0" dirty="0" smtClean="0">
                          <a:effectLst/>
                          <a:latin typeface="Ubuntu"/>
                        </a:rPr>
                        <a:t>GGN)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CRO1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Saint Croix,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VI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06154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BREW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Brewster,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WA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64863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FAIR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Fairbanks, </a:t>
                      </a:r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AK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8429"/>
                  </a:ext>
                </a:extLst>
              </a:tr>
              <a:tr h="690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1" u="none" strike="noStrike" dirty="0" smtClean="0">
                          <a:effectLst/>
                          <a:latin typeface="Ubuntu"/>
                        </a:rPr>
                        <a:t>TBD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Greenbelt,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MD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DORIS, SLR, 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49984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1" u="none" strike="noStrike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TBD</a:t>
                      </a:r>
                      <a:endParaRPr lang="en-US" sz="2300" b="1" i="1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Goldstone,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CA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33584"/>
                  </a:ext>
                </a:extLst>
              </a:tr>
              <a:tr h="40150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MDO1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McDonald Observatory,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TX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SLR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75234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MONP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Mount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Laguna, CA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DORIS, SLR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303727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PIE1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Pie Town,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NM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80920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GUAM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Dededo</a:t>
                      </a:r>
                      <a:r>
                        <a:rPr lang="en-US" sz="23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,</a:t>
                      </a:r>
                      <a:r>
                        <a:rPr lang="en-US" sz="23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Ubuntu"/>
                        </a:rPr>
                        <a:t> Guam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16651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KOKB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Kauai,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HI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DORIS, 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354838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62000" marR="8573" marT="85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MKEA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Mauna Kea,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HI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22304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2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HAL1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Haleakala,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HI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SLR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60424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IGS/ITRF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47980"/>
                  </a:ext>
                </a:extLst>
              </a:tr>
              <a:tr h="434730">
                <a:tc rowSpan="16"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NOAA- National Geodetic Survey (NGS) </a:t>
                      </a:r>
                    </a:p>
                    <a:p>
                      <a:pPr algn="l" fontAlgn="b"/>
                      <a:endParaRPr lang="en-US" sz="2300" u="none" strike="noStrike" dirty="0"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Existing</a:t>
                      </a:r>
                      <a:r>
                        <a:rPr lang="en-US" sz="2300" u="none" strike="noStrike" baseline="0" dirty="0">
                          <a:effectLst/>
                          <a:latin typeface="Ubuntu"/>
                        </a:rPr>
                        <a:t> and New Sites</a:t>
                      </a:r>
                    </a:p>
                    <a:p>
                      <a:pPr algn="l" fontAlgn="b"/>
                      <a:endParaRPr lang="en-US" sz="1700" b="1" i="0" u="none" strike="noStrike" baseline="0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  <a:p>
                      <a:pPr algn="l" fontAlgn="b"/>
                      <a:r>
                        <a:rPr lang="en-US" sz="1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Program: </a:t>
                      </a:r>
                      <a:r>
                        <a:rPr lang="en-US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/>
                      </a:r>
                      <a:br>
                        <a:rPr lang="en-US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</a:br>
                      <a:r>
                        <a:rPr lang="en-US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NOAA CORS Network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ASPA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Pago</a:t>
                      </a:r>
                      <a:r>
                        <a:rPr lang="en-US" sz="2300" u="none" strike="noStrike" baseline="0" dirty="0" smtClean="0">
                          <a:effectLst/>
                          <a:latin typeface="Ubuntu"/>
                        </a:rPr>
                        <a:t> Pago, </a:t>
                      </a:r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American </a:t>
                      </a:r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Samoa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10554"/>
                  </a:ext>
                </a:extLst>
              </a:tr>
              <a:tr h="690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CNMR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Saipan, </a:t>
                      </a:r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Northern</a:t>
                      </a:r>
                      <a:r>
                        <a:rPr lang="en-US" sz="2300" u="none" strike="noStrike" baseline="0" dirty="0" smtClean="0">
                          <a:effectLst/>
                          <a:latin typeface="Ubuntu"/>
                        </a:rPr>
                        <a:t> Mariana Islands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513037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GUUG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 err="1" smtClean="0">
                          <a:effectLst/>
                          <a:latin typeface="Ubuntu"/>
                        </a:rPr>
                        <a:t>Mangilao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, Guam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DORIS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IGS/ITRF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46754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  <a:latin typeface="Ubuntu"/>
                        </a:rPr>
                        <a:t>BRSG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 smtClean="0">
                          <a:effectLst/>
                          <a:latin typeface="Ubuntu"/>
                        </a:rPr>
                        <a:t>St. George, Bermuda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73807"/>
                  </a:ext>
                </a:extLst>
              </a:tr>
              <a:tr h="6901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FLF1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Richmond,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FL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DORIS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ITRF/Proposed IGS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194964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WES2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Westford,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MA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IGS/ITRF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55558"/>
                  </a:ext>
                </a:extLst>
              </a:tr>
              <a:tr h="690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TMG2</a:t>
                      </a: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Boulder, CO</a:t>
                      </a: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Absolute Gravity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Proposed IGS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05175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Apache Point, </a:t>
                      </a: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NM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SLR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432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NEW</a:t>
                      </a: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Davis, </a:t>
                      </a: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TX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05109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Fort Irwin, </a:t>
                      </a: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CA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DORIS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25620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Hancock, </a:t>
                      </a: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NH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72956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Los Alamos, </a:t>
                      </a:r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NM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508994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buntu"/>
                        <a:ea typeface="+mn-ea"/>
                        <a:cs typeface="+mn-cs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3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Kitt</a:t>
                      </a: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 Peak, </a:t>
                      </a: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AZ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025595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NEW</a:t>
                      </a: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Owens Valley, </a:t>
                      </a:r>
                      <a:r>
                        <a:rPr kumimoji="0" lang="en-US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buntu"/>
                          <a:ea typeface="+mn-ea"/>
                          <a:cs typeface="+mn-cs"/>
                        </a:rPr>
                        <a:t>CA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48608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4104" marR="2864" marT="286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NEW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Cold</a:t>
                      </a:r>
                      <a:r>
                        <a:rPr lang="en-US" sz="2300" b="1" u="none" strike="noStrike" baseline="0" dirty="0">
                          <a:effectLst/>
                          <a:latin typeface="Ubuntu"/>
                        </a:rPr>
                        <a:t> </a:t>
                      </a:r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Bay, </a:t>
                      </a:r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AK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DORIS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541851"/>
                  </a:ext>
                </a:extLst>
              </a:tr>
              <a:tr h="346418">
                <a:tc vMerge="1"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64886" marR="3435" marT="343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 smtClean="0">
                          <a:effectLst/>
                          <a:latin typeface="Ubuntu"/>
                        </a:rPr>
                        <a:t>NEW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u="none" strike="noStrike" dirty="0">
                          <a:effectLst/>
                          <a:latin typeface="Ubuntu"/>
                        </a:rPr>
                        <a:t>North Liberty, IA*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VLBI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Ubuntu"/>
                        </a:rPr>
                        <a:t>ITRF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</a:txBody>
                  <a:tcPr marL="50467" marR="2672" marT="2672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99142"/>
                  </a:ext>
                </a:extLst>
              </a:tr>
            </a:tbl>
          </a:graphicData>
        </a:graphic>
      </p:graphicFrame>
      <p:pic>
        <p:nvPicPr>
          <p:cNvPr id="1026" name="Picture 2" descr="https://beta.ngs.noaa.gov/CORS/FoundationCORSSite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117" y="5511982"/>
            <a:ext cx="11581168" cy="894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39606" y="14132876"/>
            <a:ext cx="1233919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733" dirty="0"/>
          </a:p>
        </p:txBody>
      </p:sp>
      <p:sp>
        <p:nvSpPr>
          <p:cNvPr id="5" name="TextBox 4"/>
          <p:cNvSpPr txBox="1"/>
          <p:nvPr/>
        </p:nvSpPr>
        <p:spPr>
          <a:xfrm>
            <a:off x="33086761" y="9633396"/>
            <a:ext cx="6022185" cy="200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89" i="1" dirty="0"/>
              <a:t>All Foundation CORS were submitted by NGS and accepted by the IGN as stations to be included in the global reprocessing (Repro3) supporting ITRF2020.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889925" y="4759881"/>
            <a:ext cx="1236860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NFCN Project Highlights</a:t>
            </a:r>
            <a:endParaRPr lang="en-US" sz="3733" b="1" spc="272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86761" y="14970474"/>
            <a:ext cx="602218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867" dirty="0">
                <a:latin typeface="Ubuntu"/>
                <a:cs typeface="Ubuntu"/>
              </a:rPr>
              <a:t>The Foundation CORS built at NGS’ Table Mountain Geophysical Observatory (Boulder, CO). ID: TMG2</a:t>
            </a:r>
            <a:endParaRPr lang="en-US" sz="2178" dirty="0"/>
          </a:p>
        </p:txBody>
      </p:sp>
      <p:sp>
        <p:nvSpPr>
          <p:cNvPr id="57" name="TextBox 56"/>
          <p:cNvSpPr txBox="1"/>
          <p:nvPr/>
        </p:nvSpPr>
        <p:spPr>
          <a:xfrm>
            <a:off x="33472657" y="23510763"/>
            <a:ext cx="5367647" cy="713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8" b="1" dirty="0">
                <a:latin typeface="Ubuntu"/>
              </a:rPr>
              <a:t>Possible Stretch Goals Under Consideration:</a:t>
            </a:r>
          </a:p>
          <a:p>
            <a:endParaRPr lang="en-US" sz="2178" b="1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Co-location with terrestrial gravity measurements in support of the International Height Reference System and NGS’ proposed Geoid Monitoring Service.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Station participation in the IGS Real-Time Service (Many of NASA’s  Foundation CORS already participate).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Installation of </a:t>
            </a:r>
            <a:r>
              <a:rPr lang="en-US" sz="2178" dirty="0" err="1">
                <a:latin typeface="Ubuntu"/>
              </a:rPr>
              <a:t>InSAR</a:t>
            </a:r>
            <a:r>
              <a:rPr lang="en-US" sz="2178" dirty="0">
                <a:latin typeface="Ubuntu"/>
              </a:rPr>
              <a:t> reflectors to provide geodetic control for NISAR (U.S. – India satellite) and other </a:t>
            </a:r>
            <a:r>
              <a:rPr lang="en-US" sz="2178" dirty="0" err="1">
                <a:latin typeface="Ubuntu"/>
              </a:rPr>
              <a:t>InSAR</a:t>
            </a:r>
            <a:r>
              <a:rPr lang="en-US" sz="2178" dirty="0">
                <a:latin typeface="Ubuntu"/>
              </a:rPr>
              <a:t> satellites.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  <a:p>
            <a:pPr marL="444513" indent="-444513">
              <a:buFont typeface="Arial"/>
              <a:buChar char="•"/>
            </a:pPr>
            <a:r>
              <a:rPr lang="en-US" sz="2178" dirty="0">
                <a:latin typeface="Ubuntu"/>
              </a:rPr>
              <a:t>Inclusion of meteorological systems</a:t>
            </a:r>
          </a:p>
          <a:p>
            <a:pPr marL="444513" indent="-444513">
              <a:buFont typeface="Arial"/>
              <a:buChar char="•"/>
            </a:pPr>
            <a:endParaRPr lang="en-US" sz="2178" dirty="0">
              <a:latin typeface="Ubuntu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208341"/>
              </p:ext>
            </p:extLst>
          </p:nvPr>
        </p:nvGraphicFramePr>
        <p:xfrm>
          <a:off x="27022571" y="12801601"/>
          <a:ext cx="5331753" cy="246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227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Ubuntu"/>
                        </a:rPr>
                        <a:t># Sites</a:t>
                      </a: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Proposed Stations by Tectonic Plate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26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Ubuntu"/>
                        </a:rPr>
                        <a:t>North America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4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Ubuntu"/>
                        </a:rPr>
                        <a:t>Pacific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573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3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Ubuntu"/>
                        </a:rPr>
                        <a:t>Caribbean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Ubuntu"/>
                        </a:rPr>
                        <a:t>3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latin typeface="Ubuntu"/>
                        </a:rPr>
                        <a:t>Marianas</a:t>
                      </a:r>
                      <a:endParaRPr lang="en-US" sz="1900" dirty="0">
                        <a:latin typeface="Ubuntu"/>
                      </a:endParaRPr>
                    </a:p>
                  </a:txBody>
                  <a:tcPr marL="71143" marR="71143" marT="35560" marB="355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424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Ubuntu"/>
                        </a:rPr>
                        <a:t>36</a:t>
                      </a:r>
                    </a:p>
                  </a:txBody>
                  <a:tcPr marL="71143" marR="71143" marT="35560" marB="35560" anchor="ctr"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>
                          <a:latin typeface="Ubuntu"/>
                        </a:rPr>
                        <a:t>Total Target </a:t>
                      </a:r>
                      <a:r>
                        <a:rPr lang="en-US" sz="1900" b="1" dirty="0">
                          <a:latin typeface="Ubuntu"/>
                        </a:rPr>
                        <a:t>Foundation </a:t>
                      </a:r>
                      <a:r>
                        <a:rPr lang="en-US" sz="1900" b="1" dirty="0" smtClean="0">
                          <a:latin typeface="Ubuntu"/>
                        </a:rPr>
                        <a:t>CORS</a:t>
                      </a:r>
                      <a:endParaRPr lang="en-US" sz="1900" b="1" dirty="0">
                        <a:latin typeface="Ubuntu"/>
                      </a:endParaRPr>
                    </a:p>
                  </a:txBody>
                  <a:tcPr marL="71143" marR="71143" marT="35560" marB="3556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944715" y="16538900"/>
            <a:ext cx="6193864" cy="614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en-US" altLang="en-US" sz="2178" b="1" dirty="0">
              <a:latin typeface="Ubuntu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altLang="en-US" sz="2178" b="1" dirty="0">
              <a:latin typeface="Ubuntu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altLang="en-US" sz="2178" b="1" dirty="0">
                <a:latin typeface="Ubuntu"/>
                <a:cs typeface="Times New Roman" panose="02020603050405020304" pitchFamily="18" charset="0"/>
              </a:rPr>
              <a:t>1. Incorporate partner stations</a:t>
            </a:r>
          </a:p>
          <a:p>
            <a:pPr algn="ctr">
              <a:spcBef>
                <a:spcPts val="0"/>
              </a:spcBef>
            </a:pPr>
            <a:r>
              <a:rPr lang="en-US" altLang="en-US" sz="778" b="1" dirty="0">
                <a:solidFill>
                  <a:schemeClr val="tx2"/>
                </a:solidFill>
                <a:latin typeface="Ubuntu"/>
                <a:cs typeface="Times New Roman" panose="02020603050405020304" pitchFamily="18" charset="0"/>
              </a:rPr>
              <a:t> </a:t>
            </a:r>
            <a:r>
              <a:rPr lang="en-US" altLang="en-US" sz="2178" b="1" dirty="0">
                <a:solidFill>
                  <a:schemeClr val="tx2"/>
                </a:solidFill>
                <a:latin typeface="Ubuntu"/>
                <a:cs typeface="Times New Roman" panose="02020603050405020304" pitchFamily="18" charset="0"/>
              </a:rPr>
              <a:t/>
            </a:r>
            <a:br>
              <a:rPr lang="en-US" altLang="en-US" sz="2178" b="1" dirty="0">
                <a:solidFill>
                  <a:schemeClr val="tx2"/>
                </a:solidFill>
                <a:latin typeface="Ubuntu"/>
                <a:cs typeface="Times New Roman" panose="02020603050405020304" pitchFamily="18" charset="0"/>
              </a:rPr>
            </a:br>
            <a:r>
              <a:rPr lang="en-US" altLang="en-US" sz="2178" dirty="0">
                <a:latin typeface="Ubuntu"/>
                <a:cs typeface="Times New Roman" panose="02020603050405020304" pitchFamily="18" charset="0"/>
              </a:rPr>
              <a:t>Existing NASA, NSF, and Caribbean partner stations brought into the Foundation CORS network.</a:t>
            </a:r>
          </a:p>
          <a:p>
            <a:pPr algn="ctr">
              <a:spcBef>
                <a:spcPts val="0"/>
              </a:spcBef>
            </a:pPr>
            <a:r>
              <a:rPr lang="en-US" altLang="en-US" sz="2178" dirty="0">
                <a:latin typeface="Ubuntu"/>
                <a:cs typeface="Times New Roman" panose="02020603050405020304" pitchFamily="18" charset="0"/>
              </a:rPr>
              <a:t>  </a:t>
            </a:r>
          </a:p>
          <a:p>
            <a:pPr algn="ctr">
              <a:spcBef>
                <a:spcPts val="0"/>
              </a:spcBef>
            </a:pPr>
            <a:r>
              <a:rPr lang="en-US" altLang="en-US" sz="2178" b="1" dirty="0">
                <a:latin typeface="Ubuntu"/>
                <a:cs typeface="Times New Roman" panose="02020603050405020304" pitchFamily="18" charset="0"/>
              </a:rPr>
              <a:t>2. Upgrade existing NGS CORS</a:t>
            </a:r>
          </a:p>
          <a:p>
            <a:pPr algn="ctr">
              <a:spcBef>
                <a:spcPts val="0"/>
              </a:spcBef>
            </a:pPr>
            <a:r>
              <a:rPr lang="en-US" altLang="en-US" sz="778" b="1" dirty="0">
                <a:latin typeface="Ubuntu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altLang="en-US" sz="2178" dirty="0">
                <a:latin typeface="Ubuntu"/>
                <a:cs typeface="Times New Roman" panose="02020603050405020304" pitchFamily="18" charset="0"/>
              </a:rPr>
              <a:t>Upgrades include fully-GNSS equipment, RINEX3, and submission to IGS Network to meet Foundation CORS requirements</a:t>
            </a:r>
          </a:p>
          <a:p>
            <a:pPr algn="ctr">
              <a:spcBef>
                <a:spcPts val="0"/>
              </a:spcBef>
            </a:pPr>
            <a:r>
              <a:rPr lang="en-US" altLang="en-US" sz="2178" dirty="0">
                <a:latin typeface="Ubuntu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altLang="en-US" sz="2178" b="1" dirty="0">
                <a:latin typeface="Ubuntu"/>
                <a:cs typeface="Times New Roman" panose="02020603050405020304" pitchFamily="18" charset="0"/>
              </a:rPr>
              <a:t>3. Construct ~8 new stations </a:t>
            </a:r>
          </a:p>
          <a:p>
            <a:pPr algn="ctr">
              <a:spcBef>
                <a:spcPts val="0"/>
              </a:spcBef>
            </a:pPr>
            <a:r>
              <a:rPr lang="en-US" altLang="en-US" sz="778" b="1" dirty="0">
                <a:latin typeface="Ubuntu"/>
                <a:cs typeface="Times New Roman" panose="02020603050405020304" pitchFamily="18" charset="0"/>
              </a:rPr>
              <a:t> </a:t>
            </a:r>
            <a:r>
              <a:rPr lang="en-US" altLang="en-US" sz="2178" b="1" dirty="0">
                <a:latin typeface="Ubuntu"/>
                <a:cs typeface="Times New Roman" panose="02020603050405020304" pitchFamily="18" charset="0"/>
              </a:rPr>
              <a:t/>
            </a:r>
            <a:br>
              <a:rPr lang="en-US" altLang="en-US" sz="2178" b="1" dirty="0">
                <a:latin typeface="Ubuntu"/>
                <a:cs typeface="Times New Roman" panose="02020603050405020304" pitchFamily="18" charset="0"/>
              </a:rPr>
            </a:br>
            <a:r>
              <a:rPr lang="en-US" altLang="en-US" sz="2178" dirty="0">
                <a:latin typeface="Ubuntu"/>
                <a:cs typeface="Times New Roman" panose="02020603050405020304" pitchFamily="18" charset="0"/>
              </a:rPr>
              <a:t>These NGS-owned stations will be co-located at sites with other existing space geodetic techniques and are expected to be installed by the end of 2023 at a rate of 2 per year.</a:t>
            </a:r>
            <a:endParaRPr lang="en-US" altLang="en-US" sz="2178" dirty="0">
              <a:latin typeface="Ubuntu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90638" y="15841493"/>
            <a:ext cx="12742333" cy="395666"/>
          </a:xfrm>
          <a:prstGeom prst="rect">
            <a:avLst/>
          </a:prstGeom>
          <a:solidFill>
            <a:srgbClr val="E3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35560" rIns="71120" bIns="355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53"/>
          </a:p>
        </p:txBody>
      </p:sp>
      <p:sp>
        <p:nvSpPr>
          <p:cNvPr id="69" name="Rectangle 68"/>
          <p:cNvSpPr/>
          <p:nvPr/>
        </p:nvSpPr>
        <p:spPr>
          <a:xfrm rot="16200000">
            <a:off x="29109701" y="19524081"/>
            <a:ext cx="7139409" cy="332313"/>
          </a:xfrm>
          <a:prstGeom prst="rect">
            <a:avLst/>
          </a:prstGeom>
          <a:solidFill>
            <a:srgbClr val="E3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35560" rIns="71120" bIns="355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53"/>
          </a:p>
        </p:txBody>
      </p:sp>
      <p:sp>
        <p:nvSpPr>
          <p:cNvPr id="70" name="Rectangle 69"/>
          <p:cNvSpPr/>
          <p:nvPr/>
        </p:nvSpPr>
        <p:spPr>
          <a:xfrm>
            <a:off x="32735838" y="22926889"/>
            <a:ext cx="6698577" cy="333053"/>
          </a:xfrm>
          <a:prstGeom prst="rect">
            <a:avLst/>
          </a:prstGeom>
          <a:solidFill>
            <a:srgbClr val="E3E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35560" rIns="71120" bIns="355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53"/>
          </a:p>
        </p:txBody>
      </p:sp>
      <p:sp>
        <p:nvSpPr>
          <p:cNvPr id="73" name="TextBox 72"/>
          <p:cNvSpPr txBox="1"/>
          <p:nvPr/>
        </p:nvSpPr>
        <p:spPr>
          <a:xfrm>
            <a:off x="26816175" y="16363203"/>
            <a:ext cx="591966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Project Goals</a:t>
            </a:r>
            <a:endParaRPr lang="en-US" sz="3733" b="1" spc="272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068177" y="16318157"/>
            <a:ext cx="60808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733" b="1" spc="272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latin typeface="Ubuntu"/>
                <a:cs typeface="Ubuntu"/>
              </a:rPr>
              <a:t>Project Phases</a:t>
            </a:r>
            <a:endParaRPr lang="en-US" sz="3733" b="1" spc="272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latin typeface="Ubuntu"/>
              <a:cs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45332</TotalTime>
  <Words>948</Words>
  <Application>Microsoft Office PowerPoint</Application>
  <PresentationFormat>Custom</PresentationFormat>
  <Paragraphs>250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ＭＳ Ｐゴシック</vt:lpstr>
      <vt:lpstr>Arial</vt:lpstr>
      <vt:lpstr>Calibri</vt:lpstr>
      <vt:lpstr>Mangal</vt:lpstr>
      <vt:lpstr>Times New Roman</vt:lpstr>
      <vt:lpstr>Trebuchet MS</vt:lpstr>
      <vt:lpstr>Ubuntu</vt:lpstr>
      <vt:lpstr>Wingdings</vt:lpstr>
      <vt:lpstr>Office Theme</vt:lpstr>
      <vt:lpstr>1_Office Theme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Theresa Diehl</dc:creator>
  <cp:lastModifiedBy>Theresa Damiani</cp:lastModifiedBy>
  <cp:revision>532</cp:revision>
  <cp:lastPrinted>2019-07-02T15:36:44Z</cp:lastPrinted>
  <dcterms:created xsi:type="dcterms:W3CDTF">2008-12-13T20:01:51Z</dcterms:created>
  <dcterms:modified xsi:type="dcterms:W3CDTF">2019-07-02T16:44:55Z</dcterms:modified>
</cp:coreProperties>
</file>