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7" r:id="rId7"/>
    <p:sldId id="259" r:id="rId8"/>
    <p:sldId id="261" r:id="rId9"/>
    <p:sldId id="262"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6"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4F39D98-1883-F1FD-0048-A69F1EBB5984}"/>
              </a:ext>
            </a:extLst>
          </p:cNvPr>
          <p:cNvSpPr>
            <a:spLocks noGrp="1"/>
          </p:cNvSpPr>
          <p:nvPr>
            <p:ph type="dt" sz="half" idx="10"/>
          </p:nvPr>
        </p:nvSpPr>
        <p:spPr>
          <a:xfrm>
            <a:off x="838200" y="6356350"/>
            <a:ext cx="2743200" cy="365125"/>
          </a:xfrm>
          <a:prstGeom prst="rect">
            <a:avLst/>
          </a:prstGeom>
        </p:spPr>
        <p:txBody>
          <a:bodyPr/>
          <a:lstStyle/>
          <a:p>
            <a:fld id="{C5EBD16C-61DC-4934-800D-E6167DBDF4CE}" type="datetimeFigureOut">
              <a:rPr lang="en-US" smtClean="0"/>
              <a:t>5/30/2023</a:t>
            </a:fld>
            <a:endParaRPr lang="en-US" dirty="0"/>
          </a:p>
        </p:txBody>
      </p:sp>
      <p:sp>
        <p:nvSpPr>
          <p:cNvPr id="5" name="Footer Placeholder 4">
            <a:extLst>
              <a:ext uri="{FF2B5EF4-FFF2-40B4-BE49-F238E27FC236}">
                <a16:creationId xmlns:a16="http://schemas.microsoft.com/office/drawing/2014/main" id="{6373CC58-151F-2693-6942-92F1206A98D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8BBBD70-40F9-C6FB-52E4-7A8C4C08EBF8}"/>
              </a:ext>
            </a:extLst>
          </p:cNvPr>
          <p:cNvSpPr>
            <a:spLocks noGrp="1"/>
          </p:cNvSpPr>
          <p:nvPr>
            <p:ph type="sldNum" sz="quarter" idx="12"/>
          </p:nvPr>
        </p:nvSpPr>
        <p:spPr>
          <a:xfrm>
            <a:off x="8610600" y="6356350"/>
            <a:ext cx="2743200" cy="365125"/>
          </a:xfrm>
          <a:prstGeom prst="rect">
            <a:avLst/>
          </a:prstGeom>
        </p:spPr>
        <p:txBody>
          <a:bodyPr/>
          <a:lstStyle/>
          <a:p>
            <a:fld id="{493B9861-7121-474D-B0BB-41017B7BBEB7}" type="slidenum">
              <a:rPr lang="en-US" smtClean="0"/>
              <a:t>‹#›</a:t>
            </a:fld>
            <a:endParaRPr lang="en-US" dirty="0"/>
          </a:p>
        </p:txBody>
      </p:sp>
    </p:spTree>
    <p:extLst>
      <p:ext uri="{BB962C8B-B14F-4D97-AF65-F5344CB8AC3E}">
        <p14:creationId xmlns:p14="http://schemas.microsoft.com/office/powerpoint/2010/main" val="66089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920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18553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68682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2FA2E2B-4C14-B1AE-1FFE-B9DEC418A8EF}"/>
              </a:ext>
            </a:extLst>
          </p:cNvPr>
          <p:cNvSpPr txBox="1">
            <a:spLocks/>
          </p:cNvSpPr>
          <p:nvPr/>
        </p:nvSpPr>
        <p:spPr>
          <a:xfrm>
            <a:off x="385956" y="1641231"/>
            <a:ext cx="7385702" cy="703384"/>
          </a:xfrm>
          <a:prstGeom prst="rect">
            <a:avLst/>
          </a:prstGeom>
        </p:spPr>
        <p:txBody>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cs typeface="+mn-cs"/>
              </a:defRPr>
            </a:lvl2pPr>
            <a:lvl3pPr marL="1143000" indent="-228600" algn="l" rtl="0" eaLnBrk="0" fontAlgn="base" hangingPunct="0">
              <a:spcBef>
                <a:spcPct val="20000"/>
              </a:spcBef>
              <a:spcAft>
                <a:spcPct val="0"/>
              </a:spcAft>
              <a:buChar char="•"/>
              <a:defRPr sz="2000">
                <a:solidFill>
                  <a:schemeClr val="bg2"/>
                </a:solidFill>
                <a:latin typeface="+mn-lt"/>
                <a:cs typeface="+mn-cs"/>
              </a:defRPr>
            </a:lvl3pPr>
            <a:lvl4pPr marL="1600200" indent="-228600" algn="l" rtl="0" eaLnBrk="0" fontAlgn="base" hangingPunct="0">
              <a:spcBef>
                <a:spcPct val="20000"/>
              </a:spcBef>
              <a:spcAft>
                <a:spcPct val="0"/>
              </a:spcAft>
              <a:buChar char="–"/>
              <a:defRPr sz="2000">
                <a:solidFill>
                  <a:schemeClr val="bg2"/>
                </a:solidFill>
                <a:latin typeface="+mn-lt"/>
                <a:cs typeface="+mn-cs"/>
              </a:defRPr>
            </a:lvl4pPr>
            <a:lvl5pPr marL="2057400" indent="-228600" algn="l" rtl="0" eaLnBrk="0" fontAlgn="base" hangingPunct="0">
              <a:spcBef>
                <a:spcPct val="20000"/>
              </a:spcBef>
              <a:spcAft>
                <a:spcPct val="0"/>
              </a:spcAft>
              <a:buChar char="»"/>
              <a:defRPr sz="2000">
                <a:solidFill>
                  <a:schemeClr val="bg2"/>
                </a:solidFill>
                <a:latin typeface="+mn-lt"/>
                <a:cs typeface="+mn-cs"/>
              </a:defRPr>
            </a:lvl5pPr>
            <a:lvl6pPr marL="2514600" indent="-228600" algn="l" rtl="0" fontAlgn="base">
              <a:spcBef>
                <a:spcPct val="20000"/>
              </a:spcBef>
              <a:spcAft>
                <a:spcPct val="0"/>
              </a:spcAft>
              <a:buChar char="»"/>
              <a:defRPr sz="2000">
                <a:solidFill>
                  <a:schemeClr val="bg2"/>
                </a:solidFill>
                <a:latin typeface="+mn-lt"/>
                <a:cs typeface="+mn-cs"/>
              </a:defRPr>
            </a:lvl6pPr>
            <a:lvl7pPr marL="2971800" indent="-228600" algn="l" rtl="0" fontAlgn="base">
              <a:spcBef>
                <a:spcPct val="20000"/>
              </a:spcBef>
              <a:spcAft>
                <a:spcPct val="0"/>
              </a:spcAft>
              <a:buChar char="»"/>
              <a:defRPr sz="2000">
                <a:solidFill>
                  <a:schemeClr val="bg2"/>
                </a:solidFill>
                <a:latin typeface="+mn-lt"/>
                <a:cs typeface="+mn-cs"/>
              </a:defRPr>
            </a:lvl7pPr>
            <a:lvl8pPr marL="3429000" indent="-228600" algn="l" rtl="0" fontAlgn="base">
              <a:spcBef>
                <a:spcPct val="20000"/>
              </a:spcBef>
              <a:spcAft>
                <a:spcPct val="0"/>
              </a:spcAft>
              <a:buChar char="»"/>
              <a:defRPr sz="2000">
                <a:solidFill>
                  <a:schemeClr val="bg2"/>
                </a:solidFill>
                <a:latin typeface="+mn-lt"/>
                <a:cs typeface="+mn-cs"/>
              </a:defRPr>
            </a:lvl8pPr>
            <a:lvl9pPr marL="3886200" indent="-228600" algn="l" rtl="0" fontAlgn="base">
              <a:spcBef>
                <a:spcPct val="20000"/>
              </a:spcBef>
              <a:spcAft>
                <a:spcPct val="0"/>
              </a:spcAft>
              <a:buChar char="»"/>
              <a:defRPr sz="2000">
                <a:solidFill>
                  <a:schemeClr val="bg2"/>
                </a:solidFill>
                <a:latin typeface="+mn-lt"/>
                <a:cs typeface="+mn-cs"/>
              </a:defRPr>
            </a:lvl9pPr>
          </a:lstStyle>
          <a:p>
            <a:pPr marL="0" indent="0" algn="l">
              <a:buNone/>
            </a:pPr>
            <a:r>
              <a:rPr lang="fi-FI" sz="5400" b="1" kern="0" dirty="0">
                <a:solidFill>
                  <a:srgbClr val="F99D38"/>
                </a:solidFill>
                <a:latin typeface="Arno Pro" panose="02020502040506020403" pitchFamily="18" charset="0"/>
              </a:rPr>
              <a:t>OPUS-Projects Training</a:t>
            </a:r>
          </a:p>
        </p:txBody>
      </p:sp>
      <p:sp>
        <p:nvSpPr>
          <p:cNvPr id="5" name="Text Placeholder 2">
            <a:extLst>
              <a:ext uri="{FF2B5EF4-FFF2-40B4-BE49-F238E27FC236}">
                <a16:creationId xmlns:a16="http://schemas.microsoft.com/office/drawing/2014/main" id="{B1DE3F08-27B3-0508-397A-24D6B8CA9722}"/>
              </a:ext>
            </a:extLst>
          </p:cNvPr>
          <p:cNvSpPr txBox="1">
            <a:spLocks/>
          </p:cNvSpPr>
          <p:nvPr/>
        </p:nvSpPr>
        <p:spPr>
          <a:xfrm>
            <a:off x="385955" y="3666478"/>
            <a:ext cx="7385701" cy="2003807"/>
          </a:xfrm>
          <a:prstGeom prst="rect">
            <a:avLst/>
          </a:prstGeom>
        </p:spPr>
        <p:txBody>
          <a:bodyPr/>
          <a:lst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cs typeface="+mn-cs"/>
              </a:defRPr>
            </a:lvl2pPr>
            <a:lvl3pPr marL="1143000" indent="-228600" algn="l" rtl="0" eaLnBrk="0" fontAlgn="base" hangingPunct="0">
              <a:spcBef>
                <a:spcPct val="20000"/>
              </a:spcBef>
              <a:spcAft>
                <a:spcPct val="0"/>
              </a:spcAft>
              <a:buChar char="•"/>
              <a:defRPr sz="2000">
                <a:solidFill>
                  <a:schemeClr val="bg2"/>
                </a:solidFill>
                <a:latin typeface="+mn-lt"/>
                <a:cs typeface="+mn-cs"/>
              </a:defRPr>
            </a:lvl3pPr>
            <a:lvl4pPr marL="1600200" indent="-228600" algn="l" rtl="0" eaLnBrk="0" fontAlgn="base" hangingPunct="0">
              <a:spcBef>
                <a:spcPct val="20000"/>
              </a:spcBef>
              <a:spcAft>
                <a:spcPct val="0"/>
              </a:spcAft>
              <a:buChar char="–"/>
              <a:defRPr sz="2000">
                <a:solidFill>
                  <a:schemeClr val="bg2"/>
                </a:solidFill>
                <a:latin typeface="+mn-lt"/>
                <a:cs typeface="+mn-cs"/>
              </a:defRPr>
            </a:lvl4pPr>
            <a:lvl5pPr marL="2057400" indent="-228600" algn="l" rtl="0" eaLnBrk="0" fontAlgn="base" hangingPunct="0">
              <a:spcBef>
                <a:spcPct val="20000"/>
              </a:spcBef>
              <a:spcAft>
                <a:spcPct val="0"/>
              </a:spcAft>
              <a:buChar char="»"/>
              <a:defRPr sz="2000">
                <a:solidFill>
                  <a:schemeClr val="bg2"/>
                </a:solidFill>
                <a:latin typeface="+mn-lt"/>
                <a:cs typeface="+mn-cs"/>
              </a:defRPr>
            </a:lvl5pPr>
            <a:lvl6pPr marL="2514600" indent="-228600" algn="l" rtl="0" fontAlgn="base">
              <a:spcBef>
                <a:spcPct val="20000"/>
              </a:spcBef>
              <a:spcAft>
                <a:spcPct val="0"/>
              </a:spcAft>
              <a:buChar char="»"/>
              <a:defRPr sz="2000">
                <a:solidFill>
                  <a:schemeClr val="bg2"/>
                </a:solidFill>
                <a:latin typeface="+mn-lt"/>
                <a:cs typeface="+mn-cs"/>
              </a:defRPr>
            </a:lvl6pPr>
            <a:lvl7pPr marL="2971800" indent="-228600" algn="l" rtl="0" fontAlgn="base">
              <a:spcBef>
                <a:spcPct val="20000"/>
              </a:spcBef>
              <a:spcAft>
                <a:spcPct val="0"/>
              </a:spcAft>
              <a:buChar char="»"/>
              <a:defRPr sz="2000">
                <a:solidFill>
                  <a:schemeClr val="bg2"/>
                </a:solidFill>
                <a:latin typeface="+mn-lt"/>
                <a:cs typeface="+mn-cs"/>
              </a:defRPr>
            </a:lvl7pPr>
            <a:lvl8pPr marL="3429000" indent="-228600" algn="l" rtl="0" fontAlgn="base">
              <a:spcBef>
                <a:spcPct val="20000"/>
              </a:spcBef>
              <a:spcAft>
                <a:spcPct val="0"/>
              </a:spcAft>
              <a:buChar char="»"/>
              <a:defRPr sz="2000">
                <a:solidFill>
                  <a:schemeClr val="bg2"/>
                </a:solidFill>
                <a:latin typeface="+mn-lt"/>
                <a:cs typeface="+mn-cs"/>
              </a:defRPr>
            </a:lvl8pPr>
            <a:lvl9pPr marL="3886200" indent="-228600" algn="l" rtl="0" fontAlgn="base">
              <a:spcBef>
                <a:spcPct val="20000"/>
              </a:spcBef>
              <a:spcAft>
                <a:spcPct val="0"/>
              </a:spcAft>
              <a:buChar char="»"/>
              <a:defRPr sz="2000">
                <a:solidFill>
                  <a:schemeClr val="bg2"/>
                </a:solidFill>
                <a:latin typeface="+mn-lt"/>
                <a:cs typeface="+mn-cs"/>
              </a:defRPr>
            </a:lvl9pPr>
          </a:lstStyle>
          <a:p>
            <a:pPr marL="0" indent="0" algn="l">
              <a:buNone/>
            </a:pPr>
            <a:r>
              <a:rPr lang="fi-FI" b="1" kern="0" dirty="0">
                <a:solidFill>
                  <a:schemeClr val="tx1"/>
                </a:solidFill>
                <a:latin typeface="Cuprum" panose="00000500000000000000" pitchFamily="2" charset="0"/>
              </a:rPr>
              <a:t>Daniel Martin</a:t>
            </a:r>
            <a:r>
              <a:rPr lang="fi-FI" kern="0" dirty="0">
                <a:solidFill>
                  <a:schemeClr val="tx1"/>
                </a:solidFill>
                <a:latin typeface="Cuprum" panose="00000500000000000000" pitchFamily="2" charset="0"/>
              </a:rPr>
              <a:t>, Erika Little, and Jeff Jalbrzikowski, U.S.A</a:t>
            </a:r>
          </a:p>
        </p:txBody>
      </p:sp>
      <p:sp>
        <p:nvSpPr>
          <p:cNvPr id="6" name="Text Placeholder 1">
            <a:extLst>
              <a:ext uri="{FF2B5EF4-FFF2-40B4-BE49-F238E27FC236}">
                <a16:creationId xmlns:a16="http://schemas.microsoft.com/office/drawing/2014/main" id="{CCF75BEE-47AC-D5E0-7E03-F4DF02BFA7DB}"/>
              </a:ext>
            </a:extLst>
          </p:cNvPr>
          <p:cNvSpPr txBox="1">
            <a:spLocks/>
          </p:cNvSpPr>
          <p:nvPr/>
        </p:nvSpPr>
        <p:spPr>
          <a:xfrm>
            <a:off x="385956" y="2350477"/>
            <a:ext cx="7385702" cy="550983"/>
          </a:xfrm>
          <a:prstGeom prst="rect">
            <a:avLst/>
          </a:prstGeom>
        </p:spPr>
        <p:txBody>
          <a:bodyPr/>
          <a:lstStyle>
            <a:lvl1pPr marL="0" indent="0" algn="l" rtl="0" eaLnBrk="1" fontAlgn="base" hangingPunct="1">
              <a:spcBef>
                <a:spcPct val="20000"/>
              </a:spcBef>
              <a:spcAft>
                <a:spcPct val="0"/>
              </a:spcAft>
              <a:buNone/>
              <a:defRPr sz="3200" b="1" baseline="0">
                <a:solidFill>
                  <a:srgbClr val="87764E"/>
                </a:solidFill>
                <a:latin typeface="+mn-lt"/>
                <a:ea typeface="+mn-ea"/>
                <a:cs typeface="+mn-cs"/>
              </a:defRPr>
            </a:lvl1pPr>
            <a:lvl2pPr marL="457200" indent="0" algn="l" rtl="0" eaLnBrk="1" fontAlgn="base" hangingPunct="1">
              <a:spcBef>
                <a:spcPct val="20000"/>
              </a:spcBef>
              <a:spcAft>
                <a:spcPct val="0"/>
              </a:spcAft>
              <a:buNone/>
              <a:defRPr sz="2400">
                <a:solidFill>
                  <a:schemeClr val="tx1"/>
                </a:solidFill>
                <a:latin typeface="+mn-lt"/>
                <a:cs typeface="+mn-cs"/>
              </a:defRPr>
            </a:lvl2pPr>
            <a:lvl3pPr marL="914400" indent="0" algn="l" rtl="0" eaLnBrk="1" fontAlgn="base" hangingPunct="1">
              <a:spcBef>
                <a:spcPct val="20000"/>
              </a:spcBef>
              <a:spcAft>
                <a:spcPct val="0"/>
              </a:spcAft>
              <a:buNone/>
              <a:defRPr sz="2400">
                <a:solidFill>
                  <a:schemeClr val="tx1"/>
                </a:solidFill>
                <a:latin typeface="+mn-lt"/>
                <a:cs typeface="+mn-cs"/>
              </a:defRPr>
            </a:lvl3pPr>
            <a:lvl4pPr marL="1371600" indent="0" algn="l" rtl="0" eaLnBrk="1" fontAlgn="base" hangingPunct="1">
              <a:spcBef>
                <a:spcPct val="20000"/>
              </a:spcBef>
              <a:spcAft>
                <a:spcPct val="0"/>
              </a:spcAft>
              <a:buNone/>
              <a:defRPr sz="2400">
                <a:solidFill>
                  <a:schemeClr val="tx1"/>
                </a:solidFill>
                <a:latin typeface="+mn-lt"/>
                <a:cs typeface="+mn-cs"/>
              </a:defRPr>
            </a:lvl4pPr>
            <a:lvl5pPr marL="1828800" indent="0" algn="l" rtl="0" eaLnBrk="1" fontAlgn="base" hangingPunct="1">
              <a:spcBef>
                <a:spcPct val="20000"/>
              </a:spcBef>
              <a:spcAft>
                <a:spcPct val="0"/>
              </a:spcAft>
              <a:buNone/>
              <a:defRPr sz="24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l"/>
            <a:r>
              <a:rPr lang="fi-FI" kern="0" dirty="0">
                <a:solidFill>
                  <a:srgbClr val="256571"/>
                </a:solidFill>
                <a:latin typeface="Arno Pro" panose="02020502040506020403" pitchFamily="18" charset="0"/>
              </a:rPr>
              <a:t>Transitioning from Mandatory Instructor-Led to Online, Self-Paced</a:t>
            </a:r>
          </a:p>
        </p:txBody>
      </p:sp>
    </p:spTree>
    <p:extLst>
      <p:ext uri="{BB962C8B-B14F-4D97-AF65-F5344CB8AC3E}">
        <p14:creationId xmlns:p14="http://schemas.microsoft.com/office/powerpoint/2010/main" val="229397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A89E3B-27C3-D00B-A7EA-F2A3BAD61797}"/>
              </a:ext>
            </a:extLst>
          </p:cNvPr>
          <p:cNvSpPr txBox="1">
            <a:spLocks/>
          </p:cNvSpPr>
          <p:nvPr/>
        </p:nvSpPr>
        <p:spPr>
          <a:xfrm>
            <a:off x="613473" y="2409272"/>
            <a:ext cx="11028413" cy="3340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uprum" panose="00000500000000000000" pitchFamily="2" charset="0"/>
              </a:rPr>
              <a:t>The National Geodetic Survey (NGS) has operated the Online Positioning User Service (OPUS) since March 2001, to provide end-users easy access to the National Spatial Reference System (NSRS) using GPS data</a:t>
            </a:r>
          </a:p>
          <a:p>
            <a:r>
              <a:rPr lang="fi-FI" dirty="0">
                <a:latin typeface="Cuprum" panose="00000500000000000000" pitchFamily="2" charset="0"/>
              </a:rPr>
              <a:t>In 2011, NGS added OPUS-Projects as a new product available to the public</a:t>
            </a:r>
          </a:p>
          <a:p>
            <a:pPr lvl="1"/>
            <a:r>
              <a:rPr lang="fi-FI" dirty="0">
                <a:latin typeface="Cuprum" panose="00000500000000000000" pitchFamily="2" charset="0"/>
              </a:rPr>
              <a:t>OPUS-Projects became a highly integrated tool for managing GPS campaigns, including initial observational metdata and positions, session solution statistics and network adjustments, and a pathway for project submission to NGS</a:t>
            </a:r>
          </a:p>
        </p:txBody>
      </p:sp>
      <p:sp>
        <p:nvSpPr>
          <p:cNvPr id="3" name="Title 2">
            <a:extLst>
              <a:ext uri="{FF2B5EF4-FFF2-40B4-BE49-F238E27FC236}">
                <a16:creationId xmlns:a16="http://schemas.microsoft.com/office/drawing/2014/main" id="{E8C0D3EF-8CDC-2EC0-8ACF-6170A9261D2B}"/>
              </a:ext>
            </a:extLst>
          </p:cNvPr>
          <p:cNvSpPr txBox="1">
            <a:spLocks/>
          </p:cNvSpPr>
          <p:nvPr/>
        </p:nvSpPr>
        <p:spPr>
          <a:xfrm>
            <a:off x="610306" y="1757740"/>
            <a:ext cx="10971387" cy="5569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b="1" dirty="0">
                <a:solidFill>
                  <a:srgbClr val="256571"/>
                </a:solidFill>
                <a:latin typeface="Arno Pro" panose="02020502040506020403" pitchFamily="18" charset="0"/>
              </a:rPr>
              <a:t>Background</a:t>
            </a:r>
          </a:p>
        </p:txBody>
      </p:sp>
    </p:spTree>
    <p:extLst>
      <p:ext uri="{BB962C8B-B14F-4D97-AF65-F5344CB8AC3E}">
        <p14:creationId xmlns:p14="http://schemas.microsoft.com/office/powerpoint/2010/main" val="1351192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A89E3B-27C3-D00B-A7EA-F2A3BAD61797}"/>
              </a:ext>
            </a:extLst>
          </p:cNvPr>
          <p:cNvSpPr txBox="1">
            <a:spLocks/>
          </p:cNvSpPr>
          <p:nvPr/>
        </p:nvSpPr>
        <p:spPr>
          <a:xfrm>
            <a:off x="613473" y="2409272"/>
            <a:ext cx="11028413" cy="3340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uprum" panose="00000500000000000000" pitchFamily="2" charset="0"/>
              </a:rPr>
              <a:t>A Mandatory training course of approximately 12 hours was instituted</a:t>
            </a:r>
          </a:p>
          <a:p>
            <a:pPr lvl="1"/>
            <a:r>
              <a:rPr lang="fi-FI" dirty="0">
                <a:latin typeface="Cuprum" panose="00000500000000000000" pitchFamily="2" charset="0"/>
              </a:rPr>
              <a:t>This was due to the complexity of OPUS-Projects and the ability of users to select options that would likely prouduce unintended outcomes.</a:t>
            </a:r>
          </a:p>
          <a:p>
            <a:r>
              <a:rPr lang="fi-FI" dirty="0">
                <a:latin typeface="Cuprum" panose="00000500000000000000" pitchFamily="2" charset="0"/>
              </a:rPr>
              <a:t>Since 2014 when training began to be tracked, NGS has conducted training for over 4,000 participants.</a:t>
            </a:r>
          </a:p>
          <a:p>
            <a:pPr lvl="1"/>
            <a:r>
              <a:rPr lang="fi-FI" dirty="0">
                <a:latin typeface="Cuprum" panose="00000500000000000000" pitchFamily="2" charset="0"/>
              </a:rPr>
              <a:t>This training has been conducted by a staff of less than 20 instructors, with an average class size of approximately  20 students.  It should also be noted that none of the instructors are on  staff for the sole purpose of providing this training.</a:t>
            </a:r>
          </a:p>
        </p:txBody>
      </p:sp>
      <p:sp>
        <p:nvSpPr>
          <p:cNvPr id="3" name="Title 2">
            <a:extLst>
              <a:ext uri="{FF2B5EF4-FFF2-40B4-BE49-F238E27FC236}">
                <a16:creationId xmlns:a16="http://schemas.microsoft.com/office/drawing/2014/main" id="{E8C0D3EF-8CDC-2EC0-8ACF-6170A9261D2B}"/>
              </a:ext>
            </a:extLst>
          </p:cNvPr>
          <p:cNvSpPr txBox="1">
            <a:spLocks/>
          </p:cNvSpPr>
          <p:nvPr/>
        </p:nvSpPr>
        <p:spPr>
          <a:xfrm>
            <a:off x="610306" y="1757740"/>
            <a:ext cx="10971387" cy="5569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b="1" dirty="0">
                <a:solidFill>
                  <a:srgbClr val="256571"/>
                </a:solidFill>
                <a:latin typeface="Arno Pro" panose="02020502040506020403" pitchFamily="18" charset="0"/>
              </a:rPr>
              <a:t>Background</a:t>
            </a:r>
          </a:p>
        </p:txBody>
      </p:sp>
    </p:spTree>
    <p:extLst>
      <p:ext uri="{BB962C8B-B14F-4D97-AF65-F5344CB8AC3E}">
        <p14:creationId xmlns:p14="http://schemas.microsoft.com/office/powerpoint/2010/main" val="138258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A89E3B-27C3-D00B-A7EA-F2A3BAD61797}"/>
              </a:ext>
            </a:extLst>
          </p:cNvPr>
          <p:cNvSpPr txBox="1">
            <a:spLocks/>
          </p:cNvSpPr>
          <p:nvPr/>
        </p:nvSpPr>
        <p:spPr>
          <a:xfrm>
            <a:off x="613473" y="2409272"/>
            <a:ext cx="11028413" cy="3340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uprum" panose="00000500000000000000" pitchFamily="2" charset="0"/>
              </a:rPr>
              <a:t>OPUS-Projects has become much more intuitive and the process has been significantly streamlined.</a:t>
            </a:r>
          </a:p>
          <a:p>
            <a:r>
              <a:rPr lang="fi-FI" dirty="0">
                <a:latin typeface="Cuprum" panose="00000500000000000000" pitchFamily="2" charset="0"/>
              </a:rPr>
              <a:t>NGS has developed a new User Guide</a:t>
            </a:r>
          </a:p>
          <a:p>
            <a:r>
              <a:rPr lang="fi-FI" dirty="0">
                <a:latin typeface="Cuprum" panose="00000500000000000000" pitchFamily="2" charset="0"/>
              </a:rPr>
              <a:t>Required traning makes NGS a ”gatekeeper” and a barrier to the use of its own software</a:t>
            </a:r>
          </a:p>
          <a:p>
            <a:r>
              <a:rPr lang="fi-FI" dirty="0">
                <a:latin typeface="Cuprum" panose="00000500000000000000" pitchFamily="2" charset="0"/>
              </a:rPr>
              <a:t>Some organizations canot afford the time/money for their staff to attend a two-day course</a:t>
            </a:r>
          </a:p>
          <a:p>
            <a:r>
              <a:rPr lang="fi-FI" dirty="0">
                <a:latin typeface="Cuprum" panose="00000500000000000000" pitchFamily="2" charset="0"/>
              </a:rPr>
              <a:t>The popularity of the instructor-led training has grown</a:t>
            </a:r>
          </a:p>
        </p:txBody>
      </p:sp>
      <p:sp>
        <p:nvSpPr>
          <p:cNvPr id="3" name="Title 2">
            <a:extLst>
              <a:ext uri="{FF2B5EF4-FFF2-40B4-BE49-F238E27FC236}">
                <a16:creationId xmlns:a16="http://schemas.microsoft.com/office/drawing/2014/main" id="{E8C0D3EF-8CDC-2EC0-8ACF-6170A9261D2B}"/>
              </a:ext>
            </a:extLst>
          </p:cNvPr>
          <p:cNvSpPr txBox="1">
            <a:spLocks/>
          </p:cNvSpPr>
          <p:nvPr/>
        </p:nvSpPr>
        <p:spPr>
          <a:xfrm>
            <a:off x="610306" y="1757740"/>
            <a:ext cx="10971387" cy="5569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b="1" dirty="0">
                <a:solidFill>
                  <a:srgbClr val="256571"/>
                </a:solidFill>
                <a:latin typeface="Arno Pro" panose="02020502040506020403" pitchFamily="18" charset="0"/>
              </a:rPr>
              <a:t>Is Mandatory Training Still Necessary/Desired?</a:t>
            </a:r>
          </a:p>
        </p:txBody>
      </p:sp>
    </p:spTree>
    <p:extLst>
      <p:ext uri="{BB962C8B-B14F-4D97-AF65-F5344CB8AC3E}">
        <p14:creationId xmlns:p14="http://schemas.microsoft.com/office/powerpoint/2010/main" val="270954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A89E3B-27C3-D00B-A7EA-F2A3BAD61797}"/>
              </a:ext>
            </a:extLst>
          </p:cNvPr>
          <p:cNvSpPr txBox="1">
            <a:spLocks/>
          </p:cNvSpPr>
          <p:nvPr/>
        </p:nvSpPr>
        <p:spPr>
          <a:xfrm>
            <a:off x="613473" y="2409272"/>
            <a:ext cx="11028413" cy="3340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b="1" dirty="0">
                <a:latin typeface="Cuprum" panose="00000500000000000000" pitchFamily="2" charset="0"/>
              </a:rPr>
              <a:t>On-demand training videos</a:t>
            </a:r>
            <a:r>
              <a:rPr lang="fi-FI" dirty="0">
                <a:latin typeface="Cuprum" panose="00000500000000000000" pitchFamily="2" charset="0"/>
              </a:rPr>
              <a:t> are available on NGS Website</a:t>
            </a:r>
          </a:p>
          <a:p>
            <a:r>
              <a:rPr lang="fi-FI" b="1" dirty="0">
                <a:latin typeface="Cuprum" panose="00000500000000000000" pitchFamily="2" charset="0"/>
              </a:rPr>
              <a:t>Tutorial lessons</a:t>
            </a:r>
            <a:r>
              <a:rPr lang="fi-FI" dirty="0">
                <a:latin typeface="Cuprum" panose="00000500000000000000" pitchFamily="2" charset="0"/>
              </a:rPr>
              <a:t> and </a:t>
            </a:r>
            <a:r>
              <a:rPr lang="fi-FI" b="1" dirty="0">
                <a:latin typeface="Cuprum" panose="00000500000000000000" pitchFamily="2" charset="0"/>
              </a:rPr>
              <a:t>example dataset</a:t>
            </a:r>
            <a:r>
              <a:rPr lang="fi-FI" dirty="0">
                <a:latin typeface="Cuprum" panose="00000500000000000000" pitchFamily="2" charset="0"/>
              </a:rPr>
              <a:t> are posted to NGS Website</a:t>
            </a:r>
          </a:p>
          <a:p>
            <a:r>
              <a:rPr lang="fi-FI" b="1" dirty="0">
                <a:latin typeface="Cuprum" panose="00000500000000000000" pitchFamily="2" charset="0"/>
              </a:rPr>
              <a:t>Update to the User Guide</a:t>
            </a:r>
            <a:r>
              <a:rPr lang="fi-FI" dirty="0">
                <a:latin typeface="Cuprum" panose="00000500000000000000" pitchFamily="2" charset="0"/>
              </a:rPr>
              <a:t> to include content on how to work with vector data created outside of OPUS</a:t>
            </a:r>
          </a:p>
          <a:p>
            <a:r>
              <a:rPr lang="fi-FI" dirty="0">
                <a:latin typeface="Cuprum" panose="00000500000000000000" pitchFamily="2" charset="0"/>
              </a:rPr>
              <a:t>Users have an easy-to-understand way to </a:t>
            </a:r>
            <a:r>
              <a:rPr lang="fi-FI" b="1" dirty="0">
                <a:latin typeface="Cuprum" panose="00000500000000000000" pitchFamily="2" charset="0"/>
              </a:rPr>
              <a:t>self-register and access training materials</a:t>
            </a:r>
          </a:p>
        </p:txBody>
      </p:sp>
      <p:sp>
        <p:nvSpPr>
          <p:cNvPr id="3" name="Title 2">
            <a:extLst>
              <a:ext uri="{FF2B5EF4-FFF2-40B4-BE49-F238E27FC236}">
                <a16:creationId xmlns:a16="http://schemas.microsoft.com/office/drawing/2014/main" id="{E8C0D3EF-8CDC-2EC0-8ACF-6170A9261D2B}"/>
              </a:ext>
            </a:extLst>
          </p:cNvPr>
          <p:cNvSpPr txBox="1">
            <a:spLocks/>
          </p:cNvSpPr>
          <p:nvPr/>
        </p:nvSpPr>
        <p:spPr>
          <a:xfrm>
            <a:off x="610306" y="1757740"/>
            <a:ext cx="10971387" cy="5569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b="1" dirty="0">
                <a:solidFill>
                  <a:srgbClr val="256571"/>
                </a:solidFill>
                <a:latin typeface="Arno Pro" panose="02020502040506020403" pitchFamily="18" charset="0"/>
              </a:rPr>
              <a:t>Lift Requirement for Mandatory Training When...</a:t>
            </a:r>
          </a:p>
        </p:txBody>
      </p:sp>
    </p:spTree>
    <p:extLst>
      <p:ext uri="{BB962C8B-B14F-4D97-AF65-F5344CB8AC3E}">
        <p14:creationId xmlns:p14="http://schemas.microsoft.com/office/powerpoint/2010/main" val="146614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C0D3EF-8CDC-2EC0-8ACF-6170A9261D2B}"/>
              </a:ext>
            </a:extLst>
          </p:cNvPr>
          <p:cNvSpPr txBox="1">
            <a:spLocks/>
          </p:cNvSpPr>
          <p:nvPr/>
        </p:nvSpPr>
        <p:spPr>
          <a:xfrm>
            <a:off x="610306" y="1757740"/>
            <a:ext cx="10971387" cy="5569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b="1" dirty="0">
                <a:solidFill>
                  <a:srgbClr val="256571"/>
                </a:solidFill>
                <a:latin typeface="Arno Pro" panose="02020502040506020403" pitchFamily="18" charset="0"/>
              </a:rPr>
              <a:t>Draft OPUS-Projects Training Page</a:t>
            </a:r>
          </a:p>
        </p:txBody>
      </p:sp>
      <p:pic>
        <p:nvPicPr>
          <p:cNvPr id="5" name="Picture 4">
            <a:extLst>
              <a:ext uri="{FF2B5EF4-FFF2-40B4-BE49-F238E27FC236}">
                <a16:creationId xmlns:a16="http://schemas.microsoft.com/office/drawing/2014/main" id="{3371BC98-8BFF-46C7-A119-16B657B69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83" y="2312766"/>
            <a:ext cx="5298927" cy="3636415"/>
          </a:xfrm>
          <a:prstGeom prst="rect">
            <a:avLst/>
          </a:prstGeom>
        </p:spPr>
      </p:pic>
      <p:pic>
        <p:nvPicPr>
          <p:cNvPr id="6" name="Picture 5">
            <a:extLst>
              <a:ext uri="{FF2B5EF4-FFF2-40B4-BE49-F238E27FC236}">
                <a16:creationId xmlns:a16="http://schemas.microsoft.com/office/drawing/2014/main" id="{6CCF7AE9-7F33-4CF4-981C-20AB01EA9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729" y="2312765"/>
            <a:ext cx="6068761" cy="3636416"/>
          </a:xfrm>
          <a:prstGeom prst="rect">
            <a:avLst/>
          </a:prstGeom>
        </p:spPr>
      </p:pic>
    </p:spTree>
    <p:extLst>
      <p:ext uri="{BB962C8B-B14F-4D97-AF65-F5344CB8AC3E}">
        <p14:creationId xmlns:p14="http://schemas.microsoft.com/office/powerpoint/2010/main" val="409769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A89E3B-27C3-D00B-A7EA-F2A3BAD61797}"/>
              </a:ext>
            </a:extLst>
          </p:cNvPr>
          <p:cNvSpPr txBox="1">
            <a:spLocks/>
          </p:cNvSpPr>
          <p:nvPr/>
        </p:nvSpPr>
        <p:spPr>
          <a:xfrm>
            <a:off x="613473" y="2409272"/>
            <a:ext cx="11028413" cy="3340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latin typeface="Cuprum" panose="00000500000000000000" pitchFamily="2" charset="0"/>
              </a:rPr>
              <a:t>Find, or create a comprehensive data set</a:t>
            </a:r>
          </a:p>
          <a:p>
            <a:r>
              <a:rPr lang="fi-FI" dirty="0">
                <a:latin typeface="Cuprum" panose="00000500000000000000" pitchFamily="2" charset="0"/>
              </a:rPr>
              <a:t>Distill lecture content into small, bite-size lessons</a:t>
            </a:r>
          </a:p>
          <a:p>
            <a:r>
              <a:rPr lang="fi-FI" dirty="0">
                <a:latin typeface="Cuprum" panose="00000500000000000000" pitchFamily="2" charset="0"/>
              </a:rPr>
              <a:t>Develop content that will answer Frequently Asked Questions</a:t>
            </a:r>
          </a:p>
          <a:p>
            <a:r>
              <a:rPr lang="fi-FI" b="1" dirty="0">
                <a:latin typeface="Cuprum" panose="00000500000000000000" pitchFamily="2" charset="0"/>
              </a:rPr>
              <a:t>Update to the User Guide</a:t>
            </a:r>
            <a:r>
              <a:rPr lang="fi-FI" dirty="0">
                <a:latin typeface="Cuprum" panose="00000500000000000000" pitchFamily="2" charset="0"/>
              </a:rPr>
              <a:t> to include content on how to work with vector data created outside of OPUS</a:t>
            </a:r>
          </a:p>
          <a:p>
            <a:r>
              <a:rPr lang="fi-FI" dirty="0">
                <a:latin typeface="Cuprum" panose="00000500000000000000" pitchFamily="2" charset="0"/>
              </a:rPr>
              <a:t>Users have an easy-to-understand way to </a:t>
            </a:r>
            <a:r>
              <a:rPr lang="fi-FI" b="1" dirty="0">
                <a:latin typeface="Cuprum" panose="00000500000000000000" pitchFamily="2" charset="0"/>
              </a:rPr>
              <a:t>self-register and access training materials</a:t>
            </a:r>
          </a:p>
        </p:txBody>
      </p:sp>
      <p:sp>
        <p:nvSpPr>
          <p:cNvPr id="3" name="Title 2">
            <a:extLst>
              <a:ext uri="{FF2B5EF4-FFF2-40B4-BE49-F238E27FC236}">
                <a16:creationId xmlns:a16="http://schemas.microsoft.com/office/drawing/2014/main" id="{E8C0D3EF-8CDC-2EC0-8ACF-6170A9261D2B}"/>
              </a:ext>
            </a:extLst>
          </p:cNvPr>
          <p:cNvSpPr txBox="1">
            <a:spLocks/>
          </p:cNvSpPr>
          <p:nvPr/>
        </p:nvSpPr>
        <p:spPr>
          <a:xfrm>
            <a:off x="610306" y="1757740"/>
            <a:ext cx="10971387" cy="5569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b="1" dirty="0">
                <a:solidFill>
                  <a:srgbClr val="256571"/>
                </a:solidFill>
                <a:latin typeface="Arno Pro" panose="02020502040506020403" pitchFamily="18" charset="0"/>
              </a:rPr>
              <a:t>Challenges</a:t>
            </a:r>
          </a:p>
        </p:txBody>
      </p:sp>
    </p:spTree>
    <p:extLst>
      <p:ext uri="{BB962C8B-B14F-4D97-AF65-F5344CB8AC3E}">
        <p14:creationId xmlns:p14="http://schemas.microsoft.com/office/powerpoint/2010/main" val="1004619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A89E3B-27C3-D00B-A7EA-F2A3BAD61797}"/>
              </a:ext>
            </a:extLst>
          </p:cNvPr>
          <p:cNvSpPr txBox="1">
            <a:spLocks/>
          </p:cNvSpPr>
          <p:nvPr/>
        </p:nvSpPr>
        <p:spPr>
          <a:xfrm>
            <a:off x="613474" y="2409272"/>
            <a:ext cx="6400538" cy="33400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400" dirty="0">
                <a:latin typeface="Cuprum" panose="00000500000000000000" pitchFamily="2" charset="0"/>
              </a:rPr>
              <a:t>Current model for training is not sustainable</a:t>
            </a:r>
          </a:p>
          <a:p>
            <a:r>
              <a:rPr lang="fi-FI" sz="2400" dirty="0">
                <a:latin typeface="Cuprum" panose="00000500000000000000" pitchFamily="2" charset="0"/>
              </a:rPr>
              <a:t>Online, self-paced training removes barriers associated with instructor-led training</a:t>
            </a:r>
          </a:p>
          <a:p>
            <a:r>
              <a:rPr lang="fi-FI" sz="2400" dirty="0">
                <a:latin typeface="Cuprum" panose="00000500000000000000" pitchFamily="2" charset="0"/>
              </a:rPr>
              <a:t>Removing training requirement opens use to unlimited number of users</a:t>
            </a:r>
          </a:p>
          <a:p>
            <a:r>
              <a:rPr lang="fi-FI" sz="2400" dirty="0">
                <a:latin typeface="Cuprum" panose="00000500000000000000" pitchFamily="2" charset="0"/>
              </a:rPr>
              <a:t>Instructor-led training will still be made available, will not be a requirement</a:t>
            </a:r>
          </a:p>
        </p:txBody>
      </p:sp>
      <p:sp>
        <p:nvSpPr>
          <p:cNvPr id="3" name="Title 2">
            <a:extLst>
              <a:ext uri="{FF2B5EF4-FFF2-40B4-BE49-F238E27FC236}">
                <a16:creationId xmlns:a16="http://schemas.microsoft.com/office/drawing/2014/main" id="{E8C0D3EF-8CDC-2EC0-8ACF-6170A9261D2B}"/>
              </a:ext>
            </a:extLst>
          </p:cNvPr>
          <p:cNvSpPr txBox="1">
            <a:spLocks/>
          </p:cNvSpPr>
          <p:nvPr/>
        </p:nvSpPr>
        <p:spPr>
          <a:xfrm>
            <a:off x="610306" y="1757740"/>
            <a:ext cx="10971387" cy="5569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b="1" dirty="0">
                <a:solidFill>
                  <a:srgbClr val="256571"/>
                </a:solidFill>
                <a:latin typeface="Arno Pro" panose="02020502040506020403" pitchFamily="18" charset="0"/>
              </a:rPr>
              <a:t>Summary</a:t>
            </a:r>
          </a:p>
        </p:txBody>
      </p:sp>
      <p:pic>
        <p:nvPicPr>
          <p:cNvPr id="5" name="Picture 4">
            <a:extLst>
              <a:ext uri="{FF2B5EF4-FFF2-40B4-BE49-F238E27FC236}">
                <a16:creationId xmlns:a16="http://schemas.microsoft.com/office/drawing/2014/main" id="{86EFEDE9-F662-4C82-ABBC-9CC2DF0CA67B}"/>
              </a:ext>
            </a:extLst>
          </p:cNvPr>
          <p:cNvPicPr>
            <a:picLocks noChangeAspect="1"/>
          </p:cNvPicPr>
          <p:nvPr/>
        </p:nvPicPr>
        <p:blipFill>
          <a:blip r:embed="rId2"/>
          <a:stretch>
            <a:fillRect/>
          </a:stretch>
        </p:blipFill>
        <p:spPr>
          <a:xfrm>
            <a:off x="6436049" y="2814221"/>
            <a:ext cx="5708893" cy="2589163"/>
          </a:xfrm>
          <a:prstGeom prst="rect">
            <a:avLst/>
          </a:prstGeom>
        </p:spPr>
      </p:pic>
    </p:spTree>
    <p:extLst>
      <p:ext uri="{BB962C8B-B14F-4D97-AF65-F5344CB8AC3E}">
        <p14:creationId xmlns:p14="http://schemas.microsoft.com/office/powerpoint/2010/main" val="159185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A95BC0DF-E8B0-42FF-A94E-E3A414D0ABC8}" vid="{3C30F87F-DD90-494F-87F9-8E570CB08CD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A95BC0DF-E8B0-42FF-A94E-E3A414D0ABC8}" vid="{970C6517-4523-4F94-BF79-E8D7F2413E5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08aa978-6175-4c65-a005-67a6b119246b" xsi:nil="true"/>
    <lcf76f155ced4ddcb4097134ff3c332f xmlns="5f34e6e3-143c-453e-b81d-6bdaf791876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0CCB7A885DF44DA9DA4E57A608E0E6" ma:contentTypeVersion="18" ma:contentTypeDescription="Create a new document." ma:contentTypeScope="" ma:versionID="915fb5b7eb6b95a5fea7aea2597c844f">
  <xsd:schema xmlns:xsd="http://www.w3.org/2001/XMLSchema" xmlns:xs="http://www.w3.org/2001/XMLSchema" xmlns:p="http://schemas.microsoft.com/office/2006/metadata/properties" xmlns:ns2="5f34e6e3-143c-453e-b81d-6bdaf791876c" xmlns:ns3="408aa978-6175-4c65-a005-67a6b119246b" targetNamespace="http://schemas.microsoft.com/office/2006/metadata/properties" ma:root="true" ma:fieldsID="38066ee40fdbad8ed18622da96ed2d9c" ns2:_="" ns3:_="">
    <xsd:import namespace="5f34e6e3-143c-453e-b81d-6bdaf791876c"/>
    <xsd:import namespace="408aa978-6175-4c65-a005-67a6b11924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4e6e3-143c-453e-b81d-6bdaf79187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657b9c6-650a-486b-99d9-8e84a1a0013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08aa978-6175-4c65-a005-67a6b119246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fe6006f-d131-4f8b-9774-84e6d419bafc}" ma:internalName="TaxCatchAll" ma:showField="CatchAllData" ma:web="408aa978-6175-4c65-a005-67a6b11924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98E17E-E7F8-4F67-987E-2058DADC865C}">
  <ds:schemaRefs>
    <ds:schemaRef ds:uri="http://schemas.microsoft.com/office/2006/metadata/properties"/>
    <ds:schemaRef ds:uri="http://schemas.microsoft.com/office/infopath/2007/PartnerControls"/>
    <ds:schemaRef ds:uri="408aa978-6175-4c65-a005-67a6b119246b"/>
    <ds:schemaRef ds:uri="5f34e6e3-143c-453e-b81d-6bdaf791876c"/>
  </ds:schemaRefs>
</ds:datastoreItem>
</file>

<file path=customXml/itemProps2.xml><?xml version="1.0" encoding="utf-8"?>
<ds:datastoreItem xmlns:ds="http://schemas.openxmlformats.org/officeDocument/2006/customXml" ds:itemID="{A7045187-F8E7-4C70-9A55-C221BB280052}">
  <ds:schemaRefs>
    <ds:schemaRef ds:uri="http://schemas.microsoft.com/sharepoint/v3/contenttype/forms"/>
  </ds:schemaRefs>
</ds:datastoreItem>
</file>

<file path=customXml/itemProps3.xml><?xml version="1.0" encoding="utf-8"?>
<ds:datastoreItem xmlns:ds="http://schemas.openxmlformats.org/officeDocument/2006/customXml" ds:itemID="{C903468D-579B-4192-ACB9-27DCC9F52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4e6e3-143c-453e-b81d-6bdaf791876c"/>
    <ds:schemaRef ds:uri="408aa978-6175-4c65-a005-67a6b1192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FIG2023_ppt_Final_Template</Template>
  <TotalTime>15601</TotalTime>
  <Words>435</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Arno Pro</vt:lpstr>
      <vt:lpstr>Calibri</vt:lpstr>
      <vt:lpstr>Cuprum</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Hathaway</dc:creator>
  <cp:lastModifiedBy>Dan</cp:lastModifiedBy>
  <cp:revision>28</cp:revision>
  <dcterms:created xsi:type="dcterms:W3CDTF">2023-03-16T17:43:02Z</dcterms:created>
  <dcterms:modified xsi:type="dcterms:W3CDTF">2023-05-31T11:36:16Z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0x010100380CCB7A885DF44DA9DA4E57A608E0E6</vt:lpwstr>
  </property>
</Properties>
</file>