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6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3" r:id="rId15"/>
    <p:sldId id="275" r:id="rId16"/>
    <p:sldId id="276" r:id="rId17"/>
    <p:sldId id="277" r:id="rId18"/>
    <p:sldId id="279" r:id="rId19"/>
    <p:sldId id="280" r:id="rId20"/>
    <p:sldId id="1409" r:id="rId21"/>
    <p:sldId id="1410" r:id="rId22"/>
    <p:sldId id="1411" r:id="rId23"/>
    <p:sldId id="1412" r:id="rId24"/>
    <p:sldId id="1413" r:id="rId25"/>
    <p:sldId id="1414" r:id="rId26"/>
    <p:sldId id="1415" r:id="rId27"/>
    <p:sldId id="1416" r:id="rId28"/>
    <p:sldId id="1417" r:id="rId29"/>
    <p:sldId id="1418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328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orient="horz" pos="492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713" autoAdjust="0"/>
  </p:normalViewPr>
  <p:slideViewPr>
    <p:cSldViewPr snapToGrid="0" snapToObjects="1">
      <p:cViewPr>
        <p:scale>
          <a:sx n="96" d="100"/>
          <a:sy n="96" d="100"/>
        </p:scale>
        <p:origin x="3312" y="1147"/>
      </p:cViewPr>
      <p:guideLst>
        <p:guide orient="horz" pos="1620"/>
        <p:guide pos="2880"/>
        <p:guide pos="5328"/>
        <p:guide pos="432"/>
        <p:guide orient="horz" pos="492"/>
        <p:guide orient="horz" pos="27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59DD-2B48-4C25-B105-68777566F466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1801E-FDEE-4B5B-82F0-EB0D0FE7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May 31,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FIG 2023 Orlando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3DCB8E-0EF3-45E1-8291-153308F84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8203758" cy="110251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Impacts of the Modernized NSRS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679344-B299-4232-90D5-6B20C2CF8B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 Smith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NSRS Modernization Manager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NOAA’s National Geodetic Survey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293DF-0A18-445B-87ED-7E92E4D8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C97D4-ED95-41E7-B76D-B825FB89C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FIG 2023 Orlando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E8156-4597-4CFA-8882-1201B83C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for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Re-survey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to the field, and survey points of interest, relying on the modernized NSRS control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Definitely can yield new “geodetic control” (for a while) for you to use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Re-adjust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pre-existing observations, load them up to OPUS, and re-adjust them to modernized NSRS control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Probably yields new “geodetic control” (for a while) for you to use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tools like NADCON and VERTCON (NGS models) estimate mass-changes to your datasets.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yield new “geodetic control”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Re-survey or Re-adjust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NOAA CORS Network will be improved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OPUS-S and OPUS-Projects 5.x will be available for GNSS only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OPUS 6 (the do-it-all suite) will not be ready until after 2025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constellations (M-PAGES)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Coordinates in ITRF2020, N/M/P/CATRF2022, NAPGD2022, SPCS2022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all GNSS and leveling data ever provided to NGS, we will create updates to NADCON and VERTCON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in NCAT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VDatum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get your data to the 2020.00 epoch in the new frames / new geopotential datum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NGS will release all modernized NSRS data and many support tools on their BETA website over the 2024-2025 timeframe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creation of some data/tools are the prerequisites for creating other data/tools, some parts of the modernized NSRS will be on BETA for over a year, while others for only a few months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everything has been publicly available for 3 months, the FGCS will meet to decide on adopting the whole package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FGCS:  Federal Geodetic Control Subcommittee.  Under the FGDC (Federal Geodetic Data Committee)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positive vote, everything moves from BETA to the live NGS page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NGS expects this vote in late 2025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data/tools can and will be released early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was a request from industry partners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early-releases (“alpha products”) aren’t usually publicly available, so this will only be true for a handful of things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SPCS2022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EPP2022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GEOID2022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others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products are, by definition, any or all of the following: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Incomplete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Inaccurate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Buggy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to change without notice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such, their early release is primarily to see the “big picture” such as formats of data, a general direction that NGS is taking, etc.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on deck?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Soon:  M-PAGES in OPUS-S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Soon:  GDX to replace GVX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Soon:  The release of the State Plane Coordinate System of 2022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 2023:  The first (“alpha”) set of RECs in N/P/C/MATRF2022 on 100,000+ marks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2023:  ITRF2020 coordinate functions on all NOAA CORS Network stations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2023:  First (“alpha”) release of GEOID2022 (“GEOID2022 Beta v. 0.1”)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8877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8877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9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8877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very brief overview of NSRS Modernization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Impacts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for a changing world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56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854E-6123-428B-9A5B-F0B20B30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on deck?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E2024-A645-4DE7-A0DB-89D2388C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Soon:  M-PAGES in OPUS-S</a:t>
            </a:r>
          </a:p>
          <a:p>
            <a:pPr marL="0" indent="0">
              <a:buNone/>
            </a:pPr>
            <a:r>
              <a:rPr lang="en-US" sz="1800" dirty="0"/>
              <a:t>Soon:  GDX to replace GVX</a:t>
            </a:r>
          </a:p>
          <a:p>
            <a:pPr marL="0" indent="0">
              <a:buNone/>
            </a:pPr>
            <a:r>
              <a:rPr lang="en-US" sz="1800" dirty="0"/>
              <a:t>Soon:  The release of the State Plane Coordinate System of 2022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Late 2023:  The first (“alpha”) set of RECs in N/P/C/MATRF2022 on 100,000+ marks</a:t>
            </a:r>
          </a:p>
          <a:p>
            <a:pPr marL="0" indent="0">
              <a:buNone/>
            </a:pPr>
            <a:r>
              <a:rPr lang="en-US" sz="1800" dirty="0"/>
              <a:t>End of 2023:  ITRF2020 coordinate functions on all NOAA CORS Network stations</a:t>
            </a:r>
          </a:p>
          <a:p>
            <a:pPr marL="0" indent="0">
              <a:buNone/>
            </a:pPr>
            <a:r>
              <a:rPr lang="en-US" sz="1800" dirty="0"/>
              <a:t>End of 2023:  First (“alpha”) release of GEOID2022 (“GEOID2022 Beta v. 0.1”)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1A2B9-8BED-4660-9B16-853C25F0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8AAB-5214-4DC9-9C30-9EFF5DF1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AFD8B-EEE8-4A2F-81A6-F548B5C1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4621"/>
            <a:ext cx="8229600" cy="85725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57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4621"/>
            <a:ext cx="8229600" cy="8572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768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4621"/>
            <a:ext cx="8229600" cy="857250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May 31,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8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259EF-5881-4255-BA7A-BD28E28F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CC90-3062-4AAC-B828-38D7605A6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Complete data and tools that have been tested internally will be released on the beta website.</a:t>
            </a:r>
          </a:p>
          <a:p>
            <a:r>
              <a:rPr lang="en-US" dirty="0"/>
              <a:t>Once the complete package of modernized data and tools have been on beta for at least 3 months, NGS will ask FGCS to formally adopt the </a:t>
            </a:r>
            <a:r>
              <a:rPr lang="en-US" dirty="0" err="1"/>
              <a:t>modenized</a:t>
            </a:r>
            <a:r>
              <a:rPr lang="en-US" dirty="0"/>
              <a:t> NSRS</a:t>
            </a:r>
          </a:p>
          <a:p>
            <a:r>
              <a:rPr lang="en-US" dirty="0"/>
              <a:t>After that vote, all modernized data and tools on the beta website will be moved, </a:t>
            </a:r>
            <a:r>
              <a:rPr lang="en-US" dirty="0" err="1"/>
              <a:t>en</a:t>
            </a:r>
            <a:r>
              <a:rPr lang="en-US" dirty="0"/>
              <a:t> masse, up to the live website</a:t>
            </a:r>
          </a:p>
          <a:p>
            <a:r>
              <a:rPr lang="en-US" dirty="0"/>
              <a:t>We will all celebrate and relax because this process can’t possibly have any hiccups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61CF-749E-4E56-9A55-4DBEED23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452A-1090-46E5-8D40-3AC0ADE1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E0721-D577-469D-8CF3-5D2EAB93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ECD1-718F-4387-94FB-4F00CA91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E14D-49EB-4A10-BD3E-548F178B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next few slides show key elements, and their roll-out order, though with a purposefully vague timeline to allow some flexibility</a:t>
            </a:r>
          </a:p>
          <a:p>
            <a:r>
              <a:rPr lang="en-US" dirty="0"/>
              <a:t>To aid in readability, some details are omitted, but can be inferred, such as:</a:t>
            </a:r>
          </a:p>
          <a:p>
            <a:pPr lvl="1"/>
            <a:r>
              <a:rPr lang="en-US" dirty="0"/>
              <a:t>All data will be loaded in the NSRS database</a:t>
            </a:r>
          </a:p>
          <a:p>
            <a:pPr lvl="1"/>
            <a:r>
              <a:rPr lang="en-US" dirty="0"/>
              <a:t>A data delivery system will exist</a:t>
            </a:r>
          </a:p>
          <a:p>
            <a:pPr lvl="1"/>
            <a:r>
              <a:rPr lang="en-US" dirty="0"/>
              <a:t>All tools will be incorporated into NCAT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F2660-18BF-49AD-A2A9-54F655FF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26AD0-0772-4EF8-92AE-70CD6CED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0BD8-EB60-4E0E-A028-F1E69B33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E0B4-B982-42BD-BCAA-C6C3A72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roll-out: Frames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6AA1-BC09-4200-8446-47FA38BF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61F0B-D9EC-4379-BC34-2E9DD32D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4745-7E47-49C4-A23F-B8345311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14F180-FA0C-4996-993E-46340E28C9EC}"/>
              </a:ext>
            </a:extLst>
          </p:cNvPr>
          <p:cNvCxnSpPr>
            <a:cxnSpLocks/>
          </p:cNvCxnSpPr>
          <p:nvPr/>
        </p:nvCxnSpPr>
        <p:spPr>
          <a:xfrm>
            <a:off x="419793" y="3005051"/>
            <a:ext cx="8267007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BE602C-12A0-425E-832B-97CD22F9BB17}"/>
              </a:ext>
            </a:extLst>
          </p:cNvPr>
          <p:cNvSpPr txBox="1"/>
          <p:nvPr/>
        </p:nvSpPr>
        <p:spPr>
          <a:xfrm>
            <a:off x="195590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75243-19DA-4D67-BB99-3BD7643C4915}"/>
              </a:ext>
            </a:extLst>
          </p:cNvPr>
          <p:cNvSpPr txBox="1"/>
          <p:nvPr/>
        </p:nvSpPr>
        <p:spPr>
          <a:xfrm>
            <a:off x="4212715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0E5E7-47FF-450F-9EAA-4339BBC09B3D}"/>
              </a:ext>
            </a:extLst>
          </p:cNvPr>
          <p:cNvSpPr txBox="1"/>
          <p:nvPr/>
        </p:nvSpPr>
        <p:spPr>
          <a:xfrm>
            <a:off x="8344747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2148D5-83FF-499A-8B80-EA0966E8FC1E}"/>
              </a:ext>
            </a:extLst>
          </p:cNvPr>
          <p:cNvCxnSpPr>
            <a:cxnSpLocks/>
          </p:cNvCxnSpPr>
          <p:nvPr/>
        </p:nvCxnSpPr>
        <p:spPr>
          <a:xfrm flipV="1">
            <a:off x="3177540" y="3037174"/>
            <a:ext cx="0" cy="716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3A1C14-EA32-4CA1-85CB-6AEFF020CE1E}"/>
              </a:ext>
            </a:extLst>
          </p:cNvPr>
          <p:cNvSpPr txBox="1"/>
          <p:nvPr/>
        </p:nvSpPr>
        <p:spPr>
          <a:xfrm>
            <a:off x="2704334" y="3753485"/>
            <a:ext cx="9925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IFDM2022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DB5201-75A1-46AB-B4BD-D97B4B124D95}"/>
              </a:ext>
            </a:extLst>
          </p:cNvPr>
          <p:cNvCxnSpPr>
            <a:cxnSpLocks/>
          </p:cNvCxnSpPr>
          <p:nvPr/>
        </p:nvCxnSpPr>
        <p:spPr>
          <a:xfrm flipV="1">
            <a:off x="2913612" y="1957241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158410-375A-49B4-995C-D79C5CABC6AB}"/>
              </a:ext>
            </a:extLst>
          </p:cNvPr>
          <p:cNvSpPr txBox="1"/>
          <p:nvPr/>
        </p:nvSpPr>
        <p:spPr>
          <a:xfrm>
            <a:off x="2417678" y="1430789"/>
            <a:ext cx="11753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NCN </a:t>
            </a:r>
          </a:p>
          <a:p>
            <a:r>
              <a:rPr lang="en-US" sz="1350" dirty="0"/>
              <a:t>w/ ITRF2020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F0F36D-C026-437E-80FF-2EE297AF8E31}"/>
              </a:ext>
            </a:extLst>
          </p:cNvPr>
          <p:cNvCxnSpPr>
            <a:cxnSpLocks/>
          </p:cNvCxnSpPr>
          <p:nvPr/>
        </p:nvCxnSpPr>
        <p:spPr>
          <a:xfrm flipV="1">
            <a:off x="5199823" y="1924532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E671CB-A70F-494F-933D-73166D057C6D}"/>
              </a:ext>
            </a:extLst>
          </p:cNvPr>
          <p:cNvSpPr txBox="1"/>
          <p:nvPr/>
        </p:nvSpPr>
        <p:spPr>
          <a:xfrm>
            <a:off x="4765089" y="1590682"/>
            <a:ext cx="9156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EPP2022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8C2056-0DC4-4A72-B85A-87317AC1BF2D}"/>
              </a:ext>
            </a:extLst>
          </p:cNvPr>
          <p:cNvCxnSpPr>
            <a:cxnSpLocks/>
          </p:cNvCxnSpPr>
          <p:nvPr/>
        </p:nvCxnSpPr>
        <p:spPr>
          <a:xfrm flipV="1">
            <a:off x="1421817" y="2504818"/>
            <a:ext cx="0" cy="494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3C6EB02-A87A-4E09-A696-A150BCF77874}"/>
              </a:ext>
            </a:extLst>
          </p:cNvPr>
          <p:cNvSpPr txBox="1"/>
          <p:nvPr/>
        </p:nvSpPr>
        <p:spPr>
          <a:xfrm>
            <a:off x="938101" y="2227819"/>
            <a:ext cx="10406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SPCS2022</a:t>
            </a:r>
          </a:p>
        </p:txBody>
      </p:sp>
    </p:spTree>
    <p:extLst>
      <p:ext uri="{BB962C8B-B14F-4D97-AF65-F5344CB8AC3E}">
        <p14:creationId xmlns:p14="http://schemas.microsoft.com/office/powerpoint/2010/main" val="3546394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E0B4-B982-42BD-BCAA-C6C3A72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path to full roll-out: Geopotential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6AA1-BC09-4200-8446-47FA38BF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61F0B-D9EC-4379-BC34-2E9DD32D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4745-7E47-49C4-A23F-B8345311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14F180-FA0C-4996-993E-46340E28C9EC}"/>
              </a:ext>
            </a:extLst>
          </p:cNvPr>
          <p:cNvCxnSpPr>
            <a:cxnSpLocks/>
          </p:cNvCxnSpPr>
          <p:nvPr/>
        </p:nvCxnSpPr>
        <p:spPr>
          <a:xfrm>
            <a:off x="419793" y="3005051"/>
            <a:ext cx="8267007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BE602C-12A0-425E-832B-97CD22F9BB17}"/>
              </a:ext>
            </a:extLst>
          </p:cNvPr>
          <p:cNvSpPr txBox="1"/>
          <p:nvPr/>
        </p:nvSpPr>
        <p:spPr>
          <a:xfrm>
            <a:off x="195590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75243-19DA-4D67-BB99-3BD7643C4915}"/>
              </a:ext>
            </a:extLst>
          </p:cNvPr>
          <p:cNvSpPr txBox="1"/>
          <p:nvPr/>
        </p:nvSpPr>
        <p:spPr>
          <a:xfrm>
            <a:off x="4212715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0E5E7-47FF-450F-9EAA-4339BBC09B3D}"/>
              </a:ext>
            </a:extLst>
          </p:cNvPr>
          <p:cNvSpPr txBox="1"/>
          <p:nvPr/>
        </p:nvSpPr>
        <p:spPr>
          <a:xfrm>
            <a:off x="8344747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2148D5-83FF-499A-8B80-EA0966E8FC1E}"/>
              </a:ext>
            </a:extLst>
          </p:cNvPr>
          <p:cNvCxnSpPr>
            <a:cxnSpLocks/>
          </p:cNvCxnSpPr>
          <p:nvPr/>
        </p:nvCxnSpPr>
        <p:spPr>
          <a:xfrm flipV="1">
            <a:off x="2590800" y="3031347"/>
            <a:ext cx="0" cy="716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3A1C14-EA32-4CA1-85CB-6AEFF020CE1E}"/>
              </a:ext>
            </a:extLst>
          </p:cNvPr>
          <p:cNvSpPr txBox="1"/>
          <p:nvPr/>
        </p:nvSpPr>
        <p:spPr>
          <a:xfrm>
            <a:off x="1755991" y="3748319"/>
            <a:ext cx="19062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GEOID2022 Beta v0.1</a:t>
            </a:r>
          </a:p>
          <a:p>
            <a:r>
              <a:rPr lang="en-US" sz="1350" dirty="0"/>
              <a:t>(alpha release)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DB5201-75A1-46AB-B4BD-D97B4B124D95}"/>
              </a:ext>
            </a:extLst>
          </p:cNvPr>
          <p:cNvCxnSpPr>
            <a:cxnSpLocks/>
          </p:cNvCxnSpPr>
          <p:nvPr/>
        </p:nvCxnSpPr>
        <p:spPr>
          <a:xfrm flipV="1">
            <a:off x="4146680" y="1957240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158410-375A-49B4-995C-D79C5CABC6AB}"/>
              </a:ext>
            </a:extLst>
          </p:cNvPr>
          <p:cNvSpPr txBox="1"/>
          <p:nvPr/>
        </p:nvSpPr>
        <p:spPr>
          <a:xfrm>
            <a:off x="3707137" y="1435552"/>
            <a:ext cx="9252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GRAV-D</a:t>
            </a:r>
          </a:p>
          <a:p>
            <a:r>
              <a:rPr lang="en-US" sz="1350" dirty="0"/>
              <a:t>Complete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EE52B52-B072-4CCF-B69D-FF6E8D479F3D}"/>
              </a:ext>
            </a:extLst>
          </p:cNvPr>
          <p:cNvCxnSpPr>
            <a:cxnSpLocks/>
          </p:cNvCxnSpPr>
          <p:nvPr/>
        </p:nvCxnSpPr>
        <p:spPr>
          <a:xfrm flipV="1">
            <a:off x="7128376" y="1924532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4AA0D95-13D0-40AC-9088-1EFA70D2AE48}"/>
              </a:ext>
            </a:extLst>
          </p:cNvPr>
          <p:cNvSpPr txBox="1"/>
          <p:nvPr/>
        </p:nvSpPr>
        <p:spPr>
          <a:xfrm>
            <a:off x="6525325" y="1615411"/>
            <a:ext cx="1252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DEFLEC2022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AC11048-0DD0-4AEC-9BA5-8776699821CA}"/>
              </a:ext>
            </a:extLst>
          </p:cNvPr>
          <p:cNvCxnSpPr>
            <a:cxnSpLocks/>
          </p:cNvCxnSpPr>
          <p:nvPr/>
        </p:nvCxnSpPr>
        <p:spPr>
          <a:xfrm flipV="1">
            <a:off x="6932815" y="3032670"/>
            <a:ext cx="0" cy="716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7472E3-4D76-4C06-9C3D-8F89B75C29D6}"/>
              </a:ext>
            </a:extLst>
          </p:cNvPr>
          <p:cNvSpPr txBox="1"/>
          <p:nvPr/>
        </p:nvSpPr>
        <p:spPr>
          <a:xfrm>
            <a:off x="6392282" y="3750218"/>
            <a:ext cx="112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GEOID2022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A30FC5-CBF4-43DB-AFCF-C78A3C07D67A}"/>
              </a:ext>
            </a:extLst>
          </p:cNvPr>
          <p:cNvCxnSpPr>
            <a:cxnSpLocks/>
          </p:cNvCxnSpPr>
          <p:nvPr/>
        </p:nvCxnSpPr>
        <p:spPr>
          <a:xfrm flipV="1">
            <a:off x="5006735" y="1924532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F71945E-5A05-4DEA-B18D-0DC02504D572}"/>
              </a:ext>
            </a:extLst>
          </p:cNvPr>
          <p:cNvSpPr txBox="1"/>
          <p:nvPr/>
        </p:nvSpPr>
        <p:spPr>
          <a:xfrm>
            <a:off x="4572000" y="1590682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GM2022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2F8C1A-6163-45E8-9D1C-DB562DEEC0EE}"/>
              </a:ext>
            </a:extLst>
          </p:cNvPr>
          <p:cNvSpPr txBox="1"/>
          <p:nvPr/>
        </p:nvSpPr>
        <p:spPr>
          <a:xfrm>
            <a:off x="1409172" y="1639197"/>
            <a:ext cx="2031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DEFLEC2022 Beta v0.1</a:t>
            </a:r>
          </a:p>
          <a:p>
            <a:r>
              <a:rPr lang="en-US" sz="1350" dirty="0"/>
              <a:t>(alpha release)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9A400D-3271-4F67-AED6-600233FAD679}"/>
              </a:ext>
            </a:extLst>
          </p:cNvPr>
          <p:cNvCxnSpPr>
            <a:cxnSpLocks/>
          </p:cNvCxnSpPr>
          <p:nvPr/>
        </p:nvCxnSpPr>
        <p:spPr>
          <a:xfrm flipV="1">
            <a:off x="2733203" y="1924532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94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E0B4-B982-42BD-BCAA-C6C3A72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full roll-out: OPUS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6AA1-BC09-4200-8446-47FA38BF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61F0B-D9EC-4379-BC34-2E9DD32D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4745-7E47-49C4-A23F-B8345311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14F180-FA0C-4996-993E-46340E28C9EC}"/>
              </a:ext>
            </a:extLst>
          </p:cNvPr>
          <p:cNvCxnSpPr>
            <a:cxnSpLocks/>
          </p:cNvCxnSpPr>
          <p:nvPr/>
        </p:nvCxnSpPr>
        <p:spPr>
          <a:xfrm>
            <a:off x="419793" y="3005051"/>
            <a:ext cx="8267007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06F0FF-27C9-43AA-8CC3-778E4B207A75}"/>
              </a:ext>
            </a:extLst>
          </p:cNvPr>
          <p:cNvCxnSpPr>
            <a:cxnSpLocks/>
          </p:cNvCxnSpPr>
          <p:nvPr/>
        </p:nvCxnSpPr>
        <p:spPr>
          <a:xfrm flipV="1">
            <a:off x="642158" y="1951414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F782A-A53D-4AD5-9D90-F46D45586C31}"/>
              </a:ext>
            </a:extLst>
          </p:cNvPr>
          <p:cNvSpPr txBox="1"/>
          <p:nvPr/>
        </p:nvSpPr>
        <p:spPr>
          <a:xfrm>
            <a:off x="146225" y="1424962"/>
            <a:ext cx="11913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OPUS-S</a:t>
            </a:r>
          </a:p>
          <a:p>
            <a:r>
              <a:rPr lang="en-US" sz="1350" dirty="0"/>
              <a:t>w/ M-PAGES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E602C-12A0-425E-832B-97CD22F9BB17}"/>
              </a:ext>
            </a:extLst>
          </p:cNvPr>
          <p:cNvSpPr txBox="1"/>
          <p:nvPr/>
        </p:nvSpPr>
        <p:spPr>
          <a:xfrm>
            <a:off x="195590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75243-19DA-4D67-BB99-3BD7643C4915}"/>
              </a:ext>
            </a:extLst>
          </p:cNvPr>
          <p:cNvSpPr txBox="1"/>
          <p:nvPr/>
        </p:nvSpPr>
        <p:spPr>
          <a:xfrm>
            <a:off x="4212715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0E5E7-47FF-450F-9EAA-4339BBC09B3D}"/>
              </a:ext>
            </a:extLst>
          </p:cNvPr>
          <p:cNvSpPr txBox="1"/>
          <p:nvPr/>
        </p:nvSpPr>
        <p:spPr>
          <a:xfrm>
            <a:off x="8344747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F85BDF-84B2-40F9-A929-600AB1E0E569}"/>
              </a:ext>
            </a:extLst>
          </p:cNvPr>
          <p:cNvCxnSpPr>
            <a:cxnSpLocks/>
          </p:cNvCxnSpPr>
          <p:nvPr/>
        </p:nvCxnSpPr>
        <p:spPr>
          <a:xfrm flipV="1">
            <a:off x="1837802" y="3037174"/>
            <a:ext cx="0" cy="716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FF6994-8210-442D-92F1-61C09D5FA01A}"/>
              </a:ext>
            </a:extLst>
          </p:cNvPr>
          <p:cNvSpPr txBox="1"/>
          <p:nvPr/>
        </p:nvSpPr>
        <p:spPr>
          <a:xfrm>
            <a:off x="1265216" y="3754146"/>
            <a:ext cx="145424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OPUS-S</a:t>
            </a:r>
          </a:p>
          <a:p>
            <a:r>
              <a:rPr lang="en-US" sz="1350" dirty="0"/>
              <a:t>w/ Simultaneous</a:t>
            </a:r>
          </a:p>
          <a:p>
            <a:r>
              <a:rPr lang="en-US" sz="1350" dirty="0"/>
              <a:t>Processing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2148D5-83FF-499A-8B80-EA0966E8FC1E}"/>
              </a:ext>
            </a:extLst>
          </p:cNvPr>
          <p:cNvCxnSpPr>
            <a:cxnSpLocks/>
          </p:cNvCxnSpPr>
          <p:nvPr/>
        </p:nvCxnSpPr>
        <p:spPr>
          <a:xfrm flipV="1">
            <a:off x="3807229" y="3037174"/>
            <a:ext cx="0" cy="716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3A1C14-EA32-4CA1-85CB-6AEFF020CE1E}"/>
              </a:ext>
            </a:extLst>
          </p:cNvPr>
          <p:cNvSpPr txBox="1"/>
          <p:nvPr/>
        </p:nvSpPr>
        <p:spPr>
          <a:xfrm>
            <a:off x="3234644" y="3754146"/>
            <a:ext cx="126188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OPUS-S</a:t>
            </a:r>
          </a:p>
          <a:p>
            <a:r>
              <a:rPr lang="en-US" sz="1350" dirty="0"/>
              <a:t>w/ IFDM2022 </a:t>
            </a:r>
          </a:p>
          <a:p>
            <a:r>
              <a:rPr lang="en-US" sz="1350" dirty="0"/>
              <a:t>(not HTDP)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DB5201-75A1-46AB-B4BD-D97B4B124D95}"/>
              </a:ext>
            </a:extLst>
          </p:cNvPr>
          <p:cNvCxnSpPr>
            <a:cxnSpLocks/>
          </p:cNvCxnSpPr>
          <p:nvPr/>
        </p:nvCxnSpPr>
        <p:spPr>
          <a:xfrm flipV="1">
            <a:off x="3169228" y="1957241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158410-375A-49B4-995C-D79C5CABC6AB}"/>
              </a:ext>
            </a:extLst>
          </p:cNvPr>
          <p:cNvSpPr txBox="1"/>
          <p:nvPr/>
        </p:nvSpPr>
        <p:spPr>
          <a:xfrm>
            <a:off x="2673294" y="1430789"/>
            <a:ext cx="11753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OPUS-S</a:t>
            </a:r>
          </a:p>
          <a:p>
            <a:r>
              <a:rPr lang="en-US" sz="1350" dirty="0"/>
              <a:t>w/ ITRF2020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849C36-ED98-4A0A-AD6E-200A0120FD87}"/>
              </a:ext>
            </a:extLst>
          </p:cNvPr>
          <p:cNvCxnSpPr>
            <a:cxnSpLocks/>
          </p:cNvCxnSpPr>
          <p:nvPr/>
        </p:nvCxnSpPr>
        <p:spPr>
          <a:xfrm flipV="1">
            <a:off x="4373710" y="1923274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010339-18CE-4BD8-A2AA-95FA08CB29CC}"/>
              </a:ext>
            </a:extLst>
          </p:cNvPr>
          <p:cNvSpPr txBox="1"/>
          <p:nvPr/>
        </p:nvSpPr>
        <p:spPr>
          <a:xfrm>
            <a:off x="3877776" y="1396822"/>
            <a:ext cx="13580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OPUS-Projects</a:t>
            </a:r>
          </a:p>
          <a:p>
            <a:r>
              <a:rPr lang="en-US" sz="1350" dirty="0"/>
              <a:t>w/ M-PAGES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EA4E89-B41D-4F4E-87BA-17B25B98FD79}"/>
              </a:ext>
            </a:extLst>
          </p:cNvPr>
          <p:cNvCxnSpPr>
            <a:cxnSpLocks/>
          </p:cNvCxnSpPr>
          <p:nvPr/>
        </p:nvCxnSpPr>
        <p:spPr>
          <a:xfrm flipV="1">
            <a:off x="4976437" y="3065313"/>
            <a:ext cx="0" cy="716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8464E0E-4A0B-45D5-80AE-77263A87734E}"/>
              </a:ext>
            </a:extLst>
          </p:cNvPr>
          <p:cNvSpPr txBox="1"/>
          <p:nvPr/>
        </p:nvSpPr>
        <p:spPr>
          <a:xfrm>
            <a:off x="4403852" y="3782285"/>
            <a:ext cx="135806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OPUS-Projects</a:t>
            </a:r>
          </a:p>
          <a:p>
            <a:r>
              <a:rPr lang="en-US" sz="1350" dirty="0"/>
              <a:t>w/ IFDM2022 </a:t>
            </a:r>
          </a:p>
          <a:p>
            <a:r>
              <a:rPr lang="en-US" sz="1350" dirty="0"/>
              <a:t>(not HTDP)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F0F36D-C026-437E-80FF-2EE297AF8E31}"/>
              </a:ext>
            </a:extLst>
          </p:cNvPr>
          <p:cNvCxnSpPr>
            <a:cxnSpLocks/>
          </p:cNvCxnSpPr>
          <p:nvPr/>
        </p:nvCxnSpPr>
        <p:spPr>
          <a:xfrm flipV="1">
            <a:off x="5642475" y="1924532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E671CB-A70F-494F-933D-73166D057C6D}"/>
              </a:ext>
            </a:extLst>
          </p:cNvPr>
          <p:cNvSpPr txBox="1"/>
          <p:nvPr/>
        </p:nvSpPr>
        <p:spPr>
          <a:xfrm>
            <a:off x="5146541" y="1398080"/>
            <a:ext cx="13580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OPUS-Projects</a:t>
            </a:r>
          </a:p>
          <a:p>
            <a:r>
              <a:rPr lang="en-US" sz="1350" dirty="0"/>
              <a:t>w/ ITRF2020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3AE2B8-F8A8-4CE3-967F-F5BFFA794DB5}"/>
              </a:ext>
            </a:extLst>
          </p:cNvPr>
          <p:cNvCxnSpPr>
            <a:cxnSpLocks/>
          </p:cNvCxnSpPr>
          <p:nvPr/>
        </p:nvCxnSpPr>
        <p:spPr>
          <a:xfrm flipV="1">
            <a:off x="6885428" y="1924223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51B55B2-3F62-458E-A5DA-766985FA749A}"/>
              </a:ext>
            </a:extLst>
          </p:cNvPr>
          <p:cNvSpPr txBox="1"/>
          <p:nvPr/>
        </p:nvSpPr>
        <p:spPr>
          <a:xfrm>
            <a:off x="6389494" y="1397771"/>
            <a:ext cx="11368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OPUS-S</a:t>
            </a:r>
          </a:p>
          <a:p>
            <a:r>
              <a:rPr lang="en-US" sz="1350" dirty="0"/>
              <a:t>w/ EPP2022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CBC8B3-49C0-4B06-AE3A-7256FF9C1F2E}"/>
              </a:ext>
            </a:extLst>
          </p:cNvPr>
          <p:cNvCxnSpPr>
            <a:cxnSpLocks/>
          </p:cNvCxnSpPr>
          <p:nvPr/>
        </p:nvCxnSpPr>
        <p:spPr>
          <a:xfrm flipV="1">
            <a:off x="7175539" y="3032530"/>
            <a:ext cx="0" cy="716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36CA970-743E-4C40-933C-945F43AE26FF}"/>
              </a:ext>
            </a:extLst>
          </p:cNvPr>
          <p:cNvSpPr txBox="1"/>
          <p:nvPr/>
        </p:nvSpPr>
        <p:spPr>
          <a:xfrm>
            <a:off x="6602954" y="3749502"/>
            <a:ext cx="135806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OPUS-Projects</a:t>
            </a:r>
          </a:p>
          <a:p>
            <a:r>
              <a:rPr lang="en-US" sz="1350" dirty="0"/>
              <a:t>w/ IFDM2022 </a:t>
            </a:r>
          </a:p>
          <a:p>
            <a:r>
              <a:rPr lang="en-US" sz="1350" dirty="0"/>
              <a:t>(not HTDP)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E79777-2428-4E65-810E-6CEF19110D78}"/>
              </a:ext>
            </a:extLst>
          </p:cNvPr>
          <p:cNvCxnSpPr>
            <a:cxnSpLocks/>
          </p:cNvCxnSpPr>
          <p:nvPr/>
        </p:nvCxnSpPr>
        <p:spPr>
          <a:xfrm flipV="1">
            <a:off x="7902057" y="1396822"/>
            <a:ext cx="0" cy="1592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FD4CB82-7A17-4B21-82F6-13A828E1DE5C}"/>
              </a:ext>
            </a:extLst>
          </p:cNvPr>
          <p:cNvSpPr txBox="1"/>
          <p:nvPr/>
        </p:nvSpPr>
        <p:spPr>
          <a:xfrm>
            <a:off x="7469508" y="949947"/>
            <a:ext cx="1444626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OPUS-Projects</a:t>
            </a:r>
          </a:p>
          <a:p>
            <a:r>
              <a:rPr lang="en-US" sz="1350" dirty="0"/>
              <a:t>w/ LASER and</a:t>
            </a:r>
          </a:p>
          <a:p>
            <a:r>
              <a:rPr lang="en-US" sz="1350" dirty="0"/>
              <a:t>new adjustment </a:t>
            </a:r>
          </a:p>
          <a:p>
            <a:r>
              <a:rPr lang="en-US" sz="1350" dirty="0"/>
              <a:t>procedures</a:t>
            </a:r>
          </a:p>
          <a:p>
            <a:endParaRPr lang="en-US" sz="135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78C2056-0DC4-4A72-B85A-87317AC1BF2D}"/>
              </a:ext>
            </a:extLst>
          </p:cNvPr>
          <p:cNvCxnSpPr>
            <a:cxnSpLocks/>
          </p:cNvCxnSpPr>
          <p:nvPr/>
        </p:nvCxnSpPr>
        <p:spPr>
          <a:xfrm flipV="1">
            <a:off x="1421817" y="2699558"/>
            <a:ext cx="0" cy="299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3C6EB02-A87A-4E09-A696-A150BCF77874}"/>
              </a:ext>
            </a:extLst>
          </p:cNvPr>
          <p:cNvSpPr txBox="1"/>
          <p:nvPr/>
        </p:nvSpPr>
        <p:spPr>
          <a:xfrm>
            <a:off x="1088928" y="2227819"/>
            <a:ext cx="10599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Initial GDX </a:t>
            </a:r>
          </a:p>
          <a:p>
            <a:r>
              <a:rPr lang="en-US" sz="1350" dirty="0"/>
              <a:t>release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C7065A-BCAA-4E69-B996-1DA17FCA1AC8}"/>
              </a:ext>
            </a:extLst>
          </p:cNvPr>
          <p:cNvCxnSpPr>
            <a:cxnSpLocks/>
          </p:cNvCxnSpPr>
          <p:nvPr/>
        </p:nvCxnSpPr>
        <p:spPr>
          <a:xfrm flipV="1">
            <a:off x="2828354" y="3010879"/>
            <a:ext cx="0" cy="299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FF4D8A-001A-4EDF-9EBF-3853DDDF9503}"/>
              </a:ext>
            </a:extLst>
          </p:cNvPr>
          <p:cNvSpPr txBox="1"/>
          <p:nvPr/>
        </p:nvSpPr>
        <p:spPr>
          <a:xfrm>
            <a:off x="2413126" y="3297537"/>
            <a:ext cx="9829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LASER </a:t>
            </a:r>
          </a:p>
          <a:p>
            <a:r>
              <a:rPr lang="en-US" sz="1350" dirty="0"/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195149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EE0B4-B982-42BD-BCAA-C6C3A72E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path to full roll-out: Passive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66AA1-BC09-4200-8446-47FA38BF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61F0B-D9EC-4379-BC34-2E9DD32D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4745-7E47-49C4-A23F-B8345311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14F180-FA0C-4996-993E-46340E28C9EC}"/>
              </a:ext>
            </a:extLst>
          </p:cNvPr>
          <p:cNvCxnSpPr>
            <a:cxnSpLocks/>
          </p:cNvCxnSpPr>
          <p:nvPr/>
        </p:nvCxnSpPr>
        <p:spPr>
          <a:xfrm>
            <a:off x="419793" y="3005051"/>
            <a:ext cx="8267007" cy="0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2BE602C-12A0-425E-832B-97CD22F9BB17}"/>
              </a:ext>
            </a:extLst>
          </p:cNvPr>
          <p:cNvSpPr txBox="1"/>
          <p:nvPr/>
        </p:nvSpPr>
        <p:spPr>
          <a:xfrm>
            <a:off x="195590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A75243-19DA-4D67-BB99-3BD7643C4915}"/>
              </a:ext>
            </a:extLst>
          </p:cNvPr>
          <p:cNvSpPr txBox="1"/>
          <p:nvPr/>
        </p:nvSpPr>
        <p:spPr>
          <a:xfrm>
            <a:off x="4212715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0E5E7-47FF-450F-9EAA-4339BBC09B3D}"/>
              </a:ext>
            </a:extLst>
          </p:cNvPr>
          <p:cNvSpPr txBox="1"/>
          <p:nvPr/>
        </p:nvSpPr>
        <p:spPr>
          <a:xfrm>
            <a:off x="8344747" y="3366784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B050"/>
                </a:solidFill>
              </a:rPr>
              <a:t>2025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C7065A-BCAA-4E69-B996-1DA17FCA1AC8}"/>
              </a:ext>
            </a:extLst>
          </p:cNvPr>
          <p:cNvCxnSpPr>
            <a:cxnSpLocks/>
          </p:cNvCxnSpPr>
          <p:nvPr/>
        </p:nvCxnSpPr>
        <p:spPr>
          <a:xfrm flipV="1">
            <a:off x="2828354" y="3010879"/>
            <a:ext cx="0" cy="299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7FF4D8A-001A-4EDF-9EBF-3853DDDF9503}"/>
              </a:ext>
            </a:extLst>
          </p:cNvPr>
          <p:cNvSpPr txBox="1"/>
          <p:nvPr/>
        </p:nvSpPr>
        <p:spPr>
          <a:xfrm>
            <a:off x="2413126" y="3297537"/>
            <a:ext cx="9829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LASER </a:t>
            </a:r>
          </a:p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completed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504824-49EB-4ED8-9DB8-36ABBBD53E68}"/>
              </a:ext>
            </a:extLst>
          </p:cNvPr>
          <p:cNvCxnSpPr>
            <a:cxnSpLocks/>
          </p:cNvCxnSpPr>
          <p:nvPr/>
        </p:nvCxnSpPr>
        <p:spPr>
          <a:xfrm flipV="1">
            <a:off x="3177540" y="3037174"/>
            <a:ext cx="0" cy="716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34ACE2F-5A53-4267-86BE-0B79BF26224B}"/>
              </a:ext>
            </a:extLst>
          </p:cNvPr>
          <p:cNvSpPr txBox="1"/>
          <p:nvPr/>
        </p:nvSpPr>
        <p:spPr>
          <a:xfrm>
            <a:off x="2704334" y="3753485"/>
            <a:ext cx="9925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IFDM2022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8135D90-ED9B-430D-B078-0D4A43CCCC69}"/>
              </a:ext>
            </a:extLst>
          </p:cNvPr>
          <p:cNvCxnSpPr>
            <a:cxnSpLocks/>
          </p:cNvCxnSpPr>
          <p:nvPr/>
        </p:nvCxnSpPr>
        <p:spPr>
          <a:xfrm flipV="1">
            <a:off x="2913612" y="1516526"/>
            <a:ext cx="0" cy="149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E2C008E-66AD-44CD-AF1D-64105360EE4B}"/>
              </a:ext>
            </a:extLst>
          </p:cNvPr>
          <p:cNvSpPr txBox="1"/>
          <p:nvPr/>
        </p:nvSpPr>
        <p:spPr>
          <a:xfrm>
            <a:off x="2417678" y="1031778"/>
            <a:ext cx="11753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NCN </a:t>
            </a:r>
          </a:p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w/ ITRF2020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1FCC18F-3B7C-433E-B553-2510EE06A553}"/>
              </a:ext>
            </a:extLst>
          </p:cNvPr>
          <p:cNvCxnSpPr>
            <a:cxnSpLocks/>
          </p:cNvCxnSpPr>
          <p:nvPr/>
        </p:nvCxnSpPr>
        <p:spPr>
          <a:xfrm flipV="1">
            <a:off x="5199823" y="1924532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BF2CDBB-F35F-491F-A1D0-0214F2EE7995}"/>
              </a:ext>
            </a:extLst>
          </p:cNvPr>
          <p:cNvSpPr txBox="1"/>
          <p:nvPr/>
        </p:nvSpPr>
        <p:spPr>
          <a:xfrm>
            <a:off x="4765089" y="1590682"/>
            <a:ext cx="9156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EPP2022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159518-F4DC-4405-92C7-56AE027F8B34}"/>
              </a:ext>
            </a:extLst>
          </p:cNvPr>
          <p:cNvCxnSpPr>
            <a:cxnSpLocks/>
          </p:cNvCxnSpPr>
          <p:nvPr/>
        </p:nvCxnSpPr>
        <p:spPr>
          <a:xfrm flipV="1">
            <a:off x="1421817" y="2504818"/>
            <a:ext cx="0" cy="494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CF17878-4E10-450F-9637-33471BD81F18}"/>
              </a:ext>
            </a:extLst>
          </p:cNvPr>
          <p:cNvSpPr txBox="1"/>
          <p:nvPr/>
        </p:nvSpPr>
        <p:spPr>
          <a:xfrm>
            <a:off x="938101" y="2227819"/>
            <a:ext cx="10406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SPCS2022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E3DEFF3-9568-488F-8A8F-CCF317D643FE}"/>
              </a:ext>
            </a:extLst>
          </p:cNvPr>
          <p:cNvCxnSpPr>
            <a:cxnSpLocks/>
          </p:cNvCxnSpPr>
          <p:nvPr/>
        </p:nvCxnSpPr>
        <p:spPr>
          <a:xfrm flipV="1">
            <a:off x="7128376" y="1924532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4DD8EEB-8AE5-4D72-8F8C-6FE825BD88AB}"/>
              </a:ext>
            </a:extLst>
          </p:cNvPr>
          <p:cNvSpPr txBox="1"/>
          <p:nvPr/>
        </p:nvSpPr>
        <p:spPr>
          <a:xfrm>
            <a:off x="6525325" y="1615411"/>
            <a:ext cx="1252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DEFLEC2022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628F36-2EFC-4900-BDDB-726D146C09C4}"/>
              </a:ext>
            </a:extLst>
          </p:cNvPr>
          <p:cNvCxnSpPr>
            <a:cxnSpLocks/>
          </p:cNvCxnSpPr>
          <p:nvPr/>
        </p:nvCxnSpPr>
        <p:spPr>
          <a:xfrm flipV="1">
            <a:off x="6932815" y="3032670"/>
            <a:ext cx="0" cy="7169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ACF527E-44CC-4975-AAB3-B6621093FFF4}"/>
              </a:ext>
            </a:extLst>
          </p:cNvPr>
          <p:cNvSpPr txBox="1"/>
          <p:nvPr/>
        </p:nvSpPr>
        <p:spPr>
          <a:xfrm>
            <a:off x="6392282" y="3750218"/>
            <a:ext cx="112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GEOID2022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86E411-8BFB-47C4-B1BF-884921866029}"/>
              </a:ext>
            </a:extLst>
          </p:cNvPr>
          <p:cNvSpPr txBox="1"/>
          <p:nvPr/>
        </p:nvSpPr>
        <p:spPr>
          <a:xfrm>
            <a:off x="1409172" y="1639197"/>
            <a:ext cx="20313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DEFLEC2022 Beta v0.1</a:t>
            </a:r>
          </a:p>
          <a:p>
            <a:r>
              <a:rPr lang="en-US" sz="1350" dirty="0">
                <a:solidFill>
                  <a:schemeClr val="tx1">
                    <a:alpha val="50000"/>
                  </a:schemeClr>
                </a:solidFill>
              </a:rPr>
              <a:t>(alpha release)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6BA634-C15F-45F3-B263-D675F1363F05}"/>
              </a:ext>
            </a:extLst>
          </p:cNvPr>
          <p:cNvCxnSpPr>
            <a:cxnSpLocks/>
          </p:cNvCxnSpPr>
          <p:nvPr/>
        </p:nvCxnSpPr>
        <p:spPr>
          <a:xfrm flipV="1">
            <a:off x="2733203" y="1924532"/>
            <a:ext cx="0" cy="10536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EA37A0E-C38F-4C18-AE9C-BC34A151BA8D}"/>
              </a:ext>
            </a:extLst>
          </p:cNvPr>
          <p:cNvCxnSpPr>
            <a:cxnSpLocks/>
          </p:cNvCxnSpPr>
          <p:nvPr/>
        </p:nvCxnSpPr>
        <p:spPr>
          <a:xfrm flipV="1">
            <a:off x="6019800" y="2393201"/>
            <a:ext cx="0" cy="5907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7BD1D18-3430-45B8-8737-1945D4530A54}"/>
              </a:ext>
            </a:extLst>
          </p:cNvPr>
          <p:cNvSpPr txBox="1"/>
          <p:nvPr/>
        </p:nvSpPr>
        <p:spPr>
          <a:xfrm>
            <a:off x="5564287" y="1908453"/>
            <a:ext cx="10297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Geometric RECs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7494FA1-FEC9-49BC-A38D-3FA2AD7648A4}"/>
              </a:ext>
            </a:extLst>
          </p:cNvPr>
          <p:cNvCxnSpPr>
            <a:cxnSpLocks/>
          </p:cNvCxnSpPr>
          <p:nvPr/>
        </p:nvCxnSpPr>
        <p:spPr>
          <a:xfrm flipV="1">
            <a:off x="7848600" y="3039116"/>
            <a:ext cx="0" cy="271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27463F9-FF03-4234-9BBE-E8456A6D2999}"/>
              </a:ext>
            </a:extLst>
          </p:cNvPr>
          <p:cNvSpPr txBox="1"/>
          <p:nvPr/>
        </p:nvSpPr>
        <p:spPr>
          <a:xfrm>
            <a:off x="7263682" y="3247279"/>
            <a:ext cx="1081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Orthometric RECs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9B55160-049B-4540-B214-3B0A650832C7}"/>
              </a:ext>
            </a:extLst>
          </p:cNvPr>
          <p:cNvCxnSpPr>
            <a:cxnSpLocks/>
          </p:cNvCxnSpPr>
          <p:nvPr/>
        </p:nvCxnSpPr>
        <p:spPr>
          <a:xfrm flipV="1">
            <a:off x="6765869" y="2699722"/>
            <a:ext cx="0" cy="271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069C41D-0AFC-40E6-B0F6-8C57E190F9E4}"/>
              </a:ext>
            </a:extLst>
          </p:cNvPr>
          <p:cNvSpPr txBox="1"/>
          <p:nvPr/>
        </p:nvSpPr>
        <p:spPr>
          <a:xfrm>
            <a:off x="6268056" y="2446918"/>
            <a:ext cx="995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NADCON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6599F48-465B-414C-93BD-9E97E1C2641E}"/>
              </a:ext>
            </a:extLst>
          </p:cNvPr>
          <p:cNvCxnSpPr>
            <a:cxnSpLocks/>
          </p:cNvCxnSpPr>
          <p:nvPr/>
        </p:nvCxnSpPr>
        <p:spPr>
          <a:xfrm flipV="1">
            <a:off x="8180148" y="2705288"/>
            <a:ext cx="0" cy="271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399A358-37DD-4413-9649-7171F03BB56F}"/>
              </a:ext>
            </a:extLst>
          </p:cNvPr>
          <p:cNvSpPr txBox="1"/>
          <p:nvPr/>
        </p:nvSpPr>
        <p:spPr>
          <a:xfrm>
            <a:off x="7682335" y="2452485"/>
            <a:ext cx="9956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VERTCON</a:t>
            </a:r>
          </a:p>
        </p:txBody>
      </p:sp>
    </p:spTree>
    <p:extLst>
      <p:ext uri="{BB962C8B-B14F-4D97-AF65-F5344CB8AC3E}">
        <p14:creationId xmlns:p14="http://schemas.microsoft.com/office/powerpoint/2010/main" val="343963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Spatial Reference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NSRS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Official coordinate system for the USA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by the (USA) National Geodetic Survey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to be used by all (USA) Federal Government agencies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used by many (USA) state and local government agencies or private surveyors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 of the current NSRS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4</a:t>
            </a:fld>
            <a:endParaRPr lang="en-US"/>
          </a:p>
        </p:txBody>
      </p:sp>
      <p:pic>
        <p:nvPicPr>
          <p:cNvPr id="9" name="Content Placeholder 7" descr="A map of the world showing the regions of the world where the USA's National Spatial Reference System is valid. ">
            <a:extLst>
              <a:ext uri="{FF2B5EF4-FFF2-40B4-BE49-F238E27FC236}">
                <a16:creationId xmlns:a16="http://schemas.microsoft.com/office/drawing/2014/main" id="{0B63BE1B-35B9-497C-ABCD-70C902A45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5485"/>
            <a:ext cx="3962400" cy="265775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CEF830-B8D9-483F-9D7C-11D5AD2CAD9F}"/>
              </a:ext>
            </a:extLst>
          </p:cNvPr>
          <p:cNvSpPr txBox="1"/>
          <p:nvPr/>
        </p:nvSpPr>
        <p:spPr>
          <a:xfrm>
            <a:off x="4586342" y="1227555"/>
            <a:ext cx="4339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Frames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 Truly global but used regionally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Geoid/Vertical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Regional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7CD69-A36B-4AA1-88DF-3D82B867B1D0}"/>
              </a:ext>
            </a:extLst>
          </p:cNvPr>
          <p:cNvSpPr txBox="1"/>
          <p:nvPr/>
        </p:nvSpPr>
        <p:spPr>
          <a:xfrm>
            <a:off x="4586342" y="2201920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Conterminous US (CONUS; “Lower 48”)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0F7E4-895F-49FA-8B9F-CC4320B0DF51}"/>
              </a:ext>
            </a:extLst>
          </p:cNvPr>
          <p:cNvSpPr txBox="1"/>
          <p:nvPr/>
        </p:nvSpPr>
        <p:spPr>
          <a:xfrm>
            <a:off x="4586342" y="265293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Alaska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8F861-87B4-4D9C-8274-F8DF9D7322D3}"/>
              </a:ext>
            </a:extLst>
          </p:cNvPr>
          <p:cNvSpPr txBox="1"/>
          <p:nvPr/>
        </p:nvSpPr>
        <p:spPr>
          <a:xfrm>
            <a:off x="4586342" y="313804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Hawaii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51D181-A768-496C-9AE6-A8D69B16F4CE}"/>
              </a:ext>
            </a:extLst>
          </p:cNvPr>
          <p:cNvSpPr txBox="1"/>
          <p:nvPr/>
        </p:nvSpPr>
        <p:spPr>
          <a:xfrm>
            <a:off x="4586342" y="3623155"/>
            <a:ext cx="4339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Territories:  Puerto Rico, U.S. Virgin Islands, American Samoa, Guam, CNMI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0A231-E390-4418-9F32-D53AA6591DDA}"/>
              </a:ext>
            </a:extLst>
          </p:cNvPr>
          <p:cNvSpPr/>
          <p:nvPr/>
        </p:nvSpPr>
        <p:spPr>
          <a:xfrm>
            <a:off x="1083743" y="2485016"/>
            <a:ext cx="519146" cy="318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5E4158-A69B-43C7-BBBE-40F9A440D1DB}"/>
              </a:ext>
            </a:extLst>
          </p:cNvPr>
          <p:cNvSpPr/>
          <p:nvPr/>
        </p:nvSpPr>
        <p:spPr>
          <a:xfrm>
            <a:off x="619093" y="1960896"/>
            <a:ext cx="435156" cy="502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59B5F9-EEED-47D9-B561-C888A22C75F4}"/>
              </a:ext>
            </a:extLst>
          </p:cNvPr>
          <p:cNvSpPr/>
          <p:nvPr/>
        </p:nvSpPr>
        <p:spPr>
          <a:xfrm>
            <a:off x="611921" y="2654744"/>
            <a:ext cx="126032" cy="149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BA66D9-C894-41D1-A0F8-F78254923447}"/>
              </a:ext>
            </a:extLst>
          </p:cNvPr>
          <p:cNvSpPr/>
          <p:nvPr/>
        </p:nvSpPr>
        <p:spPr>
          <a:xfrm>
            <a:off x="3941113" y="2947806"/>
            <a:ext cx="96768" cy="56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ABC14F-D2CF-4145-88D9-BEF868238AA6}"/>
              </a:ext>
            </a:extLst>
          </p:cNvPr>
          <p:cNvSpPr/>
          <p:nvPr/>
        </p:nvSpPr>
        <p:spPr>
          <a:xfrm>
            <a:off x="3941290" y="2726302"/>
            <a:ext cx="96768" cy="193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A01230-62CD-4753-B459-5F2A6432C0A4}"/>
              </a:ext>
            </a:extLst>
          </p:cNvPr>
          <p:cNvSpPr/>
          <p:nvPr/>
        </p:nvSpPr>
        <p:spPr>
          <a:xfrm>
            <a:off x="4190451" y="3167415"/>
            <a:ext cx="112713" cy="97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396D43-FBA0-4793-A0CC-8072D2FEDB63}"/>
              </a:ext>
            </a:extLst>
          </p:cNvPr>
          <p:cNvSpPr/>
          <p:nvPr/>
        </p:nvSpPr>
        <p:spPr>
          <a:xfrm>
            <a:off x="1657377" y="2771840"/>
            <a:ext cx="72325" cy="614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4C6BBC-9580-407B-A4DA-9F679CD5A438}"/>
              </a:ext>
            </a:extLst>
          </p:cNvPr>
          <p:cNvSpPr/>
          <p:nvPr/>
        </p:nvSpPr>
        <p:spPr>
          <a:xfrm>
            <a:off x="1748027" y="2771840"/>
            <a:ext cx="72326" cy="61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NSRS Modernization in (very) brief –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NSRS was: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in the pre-GPS era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GPS, the Earth’s center (frame origin) was very hard to detect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without aid of gravity-mission satellites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Leveling, terrestrial gravity, disconnected from the geometric frame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right after punch-cards went away</a:t>
            </a: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relied upon 80-character ASCII files and FORTRAN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without a long-term strategy to acknowledge Earth’s dynamics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short, the current NSRS has failed to keep up with emerging needs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 level rise, floodplain mapping, coastal geohazards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3DFF2F2-FA3F-4926-AD1D-A3A97CD19D1A}"/>
              </a:ext>
            </a:extLst>
          </p:cNvPr>
          <p:cNvSpPr/>
          <p:nvPr/>
        </p:nvSpPr>
        <p:spPr>
          <a:xfrm>
            <a:off x="5041611" y="1267322"/>
            <a:ext cx="1369909" cy="37099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Hybrid geoids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NSRS Modernization in (very) brief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6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4CCFF2-68D2-4336-8B4C-7524C89004EB}"/>
              </a:ext>
            </a:extLst>
          </p:cNvPr>
          <p:cNvSpPr/>
          <p:nvPr/>
        </p:nvSpPr>
        <p:spPr>
          <a:xfrm>
            <a:off x="3124200" y="3314565"/>
            <a:ext cx="1314156" cy="31140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NAPGD2022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BA3873-3909-40A5-BF45-EBCCBE57E13E}"/>
              </a:ext>
            </a:extLst>
          </p:cNvPr>
          <p:cNvSpPr/>
          <p:nvPr/>
        </p:nvSpPr>
        <p:spPr>
          <a:xfrm>
            <a:off x="7254046" y="1263735"/>
            <a:ext cx="1705140" cy="3979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Gravimetric geoid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BAE865-57E8-4113-81FC-03EE053BC56F}"/>
              </a:ext>
            </a:extLst>
          </p:cNvPr>
          <p:cNvSpPr/>
          <p:nvPr/>
        </p:nvSpPr>
        <p:spPr>
          <a:xfrm>
            <a:off x="4816468" y="3278062"/>
            <a:ext cx="1792956" cy="106234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Bluebooking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FORTRAN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Disparate tools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Outdated manuals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BFC5B2-CE31-42A3-8308-C9D000EFB2DF}"/>
              </a:ext>
            </a:extLst>
          </p:cNvPr>
          <p:cNvSpPr/>
          <p:nvPr/>
        </p:nvSpPr>
        <p:spPr>
          <a:xfrm>
            <a:off x="7429337" y="3334034"/>
            <a:ext cx="1680100" cy="95565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GDX / OPUS 6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Modern coding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Integrated tools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Updated manuals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D5D8270-0B56-4E45-93C8-F1842C14AC64}"/>
              </a:ext>
            </a:extLst>
          </p:cNvPr>
          <p:cNvSpPr/>
          <p:nvPr/>
        </p:nvSpPr>
        <p:spPr>
          <a:xfrm>
            <a:off x="2280802" y="3334034"/>
            <a:ext cx="779131" cy="2738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F4D85F9-9CF4-4956-B95F-7684C2381B42}"/>
              </a:ext>
            </a:extLst>
          </p:cNvPr>
          <p:cNvSpPr/>
          <p:nvPr/>
        </p:nvSpPr>
        <p:spPr>
          <a:xfrm>
            <a:off x="6511074" y="1252830"/>
            <a:ext cx="610039" cy="3973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ross 36">
            <a:extLst>
              <a:ext uri="{FF2B5EF4-FFF2-40B4-BE49-F238E27FC236}">
                <a16:creationId xmlns:a16="http://schemas.microsoft.com/office/drawing/2014/main" id="{3DDC3672-AF8F-4D4B-A158-08938966CEFE}"/>
              </a:ext>
            </a:extLst>
          </p:cNvPr>
          <p:cNvSpPr/>
          <p:nvPr/>
        </p:nvSpPr>
        <p:spPr>
          <a:xfrm rot="2709984">
            <a:off x="5004870" y="3039791"/>
            <a:ext cx="1551650" cy="1551650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D44C800-7AD4-4677-A2B2-35758697F885}"/>
              </a:ext>
            </a:extLst>
          </p:cNvPr>
          <p:cNvSpPr/>
          <p:nvPr/>
        </p:nvSpPr>
        <p:spPr>
          <a:xfrm>
            <a:off x="6698967" y="3578672"/>
            <a:ext cx="62703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 descr="A series of images, mostly with text, showing the things in the current NSRS that will be replaced with the modernized NSRS.  &#10;&#10;To be replaced includes all horizontal datums, vertical datums, hybrid geoids and out of date tools.  To replace them are new frames, one new geopotential datum, a gravimetric geoid and modern tools.">
            <a:extLst>
              <a:ext uri="{FF2B5EF4-FFF2-40B4-BE49-F238E27FC236}">
                <a16:creationId xmlns:a16="http://schemas.microsoft.com/office/drawing/2014/main" id="{A45B7968-C16E-49B1-984E-EB1FC60379C2}"/>
              </a:ext>
            </a:extLst>
          </p:cNvPr>
          <p:cNvGrpSpPr/>
          <p:nvPr/>
        </p:nvGrpSpPr>
        <p:grpSpPr>
          <a:xfrm>
            <a:off x="175305" y="1063229"/>
            <a:ext cx="1743789" cy="854951"/>
            <a:chOff x="396970" y="933003"/>
            <a:chExt cx="1743789" cy="8549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966F00-D737-4817-AA2C-38934D999D0C}"/>
                </a:ext>
              </a:extLst>
            </p:cNvPr>
            <p:cNvSpPr/>
            <p:nvPr/>
          </p:nvSpPr>
          <p:spPr>
            <a:xfrm>
              <a:off x="396970" y="933003"/>
              <a:ext cx="1369909" cy="31140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NAD 83(2011)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E948816-D595-43A3-A6B8-CF5C4C77CDD9}"/>
                </a:ext>
              </a:extLst>
            </p:cNvPr>
            <p:cNvSpPr/>
            <p:nvPr/>
          </p:nvSpPr>
          <p:spPr>
            <a:xfrm>
              <a:off x="549370" y="1196688"/>
              <a:ext cx="1369909" cy="31140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NAD 83(PA11)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B6EAF5-1DA9-4BFB-A706-01BC9116C1BD}"/>
                </a:ext>
              </a:extLst>
            </p:cNvPr>
            <p:cNvSpPr/>
            <p:nvPr/>
          </p:nvSpPr>
          <p:spPr>
            <a:xfrm>
              <a:off x="729417" y="1476551"/>
              <a:ext cx="1411342" cy="31140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NAD 83(MA11)</a:t>
              </a:r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E876AB2C-84B0-49D3-B7EC-DAD00FFB0596}"/>
              </a:ext>
            </a:extLst>
          </p:cNvPr>
          <p:cNvSpPr/>
          <p:nvPr/>
        </p:nvSpPr>
        <p:spPr>
          <a:xfrm>
            <a:off x="1980761" y="1209424"/>
            <a:ext cx="669845" cy="3973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E97FE5-1134-4E4F-98DF-72B5E54B1A9A}"/>
              </a:ext>
            </a:extLst>
          </p:cNvPr>
          <p:cNvGrpSpPr/>
          <p:nvPr/>
        </p:nvGrpSpPr>
        <p:grpSpPr>
          <a:xfrm>
            <a:off x="2608125" y="960283"/>
            <a:ext cx="1946152" cy="1228493"/>
            <a:chOff x="2945517" y="836806"/>
            <a:chExt cx="1946152" cy="12284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137CE9-6CE2-4CBE-B0E3-C2002C64347C}"/>
                </a:ext>
              </a:extLst>
            </p:cNvPr>
            <p:cNvSpPr/>
            <p:nvPr/>
          </p:nvSpPr>
          <p:spPr>
            <a:xfrm>
              <a:off x="2945517" y="836806"/>
              <a:ext cx="1369909" cy="311403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NATRF2022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9F4F7F-2F32-49CA-AE94-30A9C9870CFA}"/>
                </a:ext>
              </a:extLst>
            </p:cNvPr>
            <p:cNvSpPr/>
            <p:nvPr/>
          </p:nvSpPr>
          <p:spPr>
            <a:xfrm>
              <a:off x="3097917" y="1140930"/>
              <a:ext cx="1369909" cy="311403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PATRF2022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CD422C-4706-4EC8-9DCA-2D5BA015DAB4}"/>
                </a:ext>
              </a:extLst>
            </p:cNvPr>
            <p:cNvSpPr/>
            <p:nvPr/>
          </p:nvSpPr>
          <p:spPr>
            <a:xfrm>
              <a:off x="3276423" y="1452333"/>
              <a:ext cx="1369909" cy="311403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CATRF2022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523EBEA-269B-4EE6-99EF-5F277086EC09}"/>
                </a:ext>
              </a:extLst>
            </p:cNvPr>
            <p:cNvSpPr/>
            <p:nvPr/>
          </p:nvSpPr>
          <p:spPr>
            <a:xfrm>
              <a:off x="3521760" y="1753896"/>
              <a:ext cx="1369909" cy="311403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MATRF2022</a:t>
              </a:r>
            </a:p>
          </p:txBody>
        </p:sp>
      </p:grpSp>
      <p:sp>
        <p:nvSpPr>
          <p:cNvPr id="30" name="Cross 29">
            <a:extLst>
              <a:ext uri="{FF2B5EF4-FFF2-40B4-BE49-F238E27FC236}">
                <a16:creationId xmlns:a16="http://schemas.microsoft.com/office/drawing/2014/main" id="{405CA02F-9364-423E-B032-B837E7A509DF}"/>
              </a:ext>
            </a:extLst>
          </p:cNvPr>
          <p:cNvSpPr/>
          <p:nvPr/>
        </p:nvSpPr>
        <p:spPr>
          <a:xfrm rot="2709984">
            <a:off x="530597" y="1015113"/>
            <a:ext cx="981257" cy="981257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894EF192-7E19-4FBB-AC6C-D61144C1C3DE}"/>
              </a:ext>
            </a:extLst>
          </p:cNvPr>
          <p:cNvSpPr/>
          <p:nvPr/>
        </p:nvSpPr>
        <p:spPr>
          <a:xfrm rot="2709984">
            <a:off x="5318290" y="1075531"/>
            <a:ext cx="818909" cy="814167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1A074D-84ED-4A73-82C8-9CD02A41B564}"/>
              </a:ext>
            </a:extLst>
          </p:cNvPr>
          <p:cNvGrpSpPr/>
          <p:nvPr/>
        </p:nvGrpSpPr>
        <p:grpSpPr>
          <a:xfrm>
            <a:off x="129919" y="2761941"/>
            <a:ext cx="2460881" cy="1726773"/>
            <a:chOff x="-3234505" y="-519380"/>
            <a:chExt cx="2460881" cy="172677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4D14154-EA9F-40C1-A09F-DB33A5647FAD}"/>
                </a:ext>
              </a:extLst>
            </p:cNvPr>
            <p:cNvSpPr/>
            <p:nvPr/>
          </p:nvSpPr>
          <p:spPr>
            <a:xfrm>
              <a:off x="-3234505" y="-519380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NAVD 88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1ADDA2-70E0-42B1-A380-AA4DB32F20DF}"/>
                </a:ext>
              </a:extLst>
            </p:cNvPr>
            <p:cNvSpPr/>
            <p:nvPr/>
          </p:nvSpPr>
          <p:spPr>
            <a:xfrm>
              <a:off x="-2931574" y="-231371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ASVD 02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CA3F66-C037-477F-83C0-DADC1894B34A}"/>
                </a:ext>
              </a:extLst>
            </p:cNvPr>
            <p:cNvSpPr/>
            <p:nvPr/>
          </p:nvSpPr>
          <p:spPr>
            <a:xfrm>
              <a:off x="-2705712" y="48024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PRVD 02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236B34E-C5D6-42E7-925C-7B6E626A4003}"/>
                </a:ext>
              </a:extLst>
            </p:cNvPr>
            <p:cNvSpPr/>
            <p:nvPr/>
          </p:nvSpPr>
          <p:spPr>
            <a:xfrm>
              <a:off x="-2506479" y="344647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NMVD 03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E0B872-386E-41B6-BB98-57031169C7C2}"/>
                </a:ext>
              </a:extLst>
            </p:cNvPr>
            <p:cNvSpPr/>
            <p:nvPr/>
          </p:nvSpPr>
          <p:spPr>
            <a:xfrm>
              <a:off x="-2290810" y="618656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GUVD 04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5AD453-6F1D-4F5E-B18A-B5D4EF1815CC}"/>
                </a:ext>
              </a:extLst>
            </p:cNvPr>
            <p:cNvSpPr/>
            <p:nvPr/>
          </p:nvSpPr>
          <p:spPr>
            <a:xfrm>
              <a:off x="-2096733" y="910770"/>
              <a:ext cx="1323109" cy="296623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VIVD 09</a:t>
              </a:r>
            </a:p>
          </p:txBody>
        </p:sp>
      </p:grpSp>
      <p:sp>
        <p:nvSpPr>
          <p:cNvPr id="34" name="Cross 33">
            <a:extLst>
              <a:ext uri="{FF2B5EF4-FFF2-40B4-BE49-F238E27FC236}">
                <a16:creationId xmlns:a16="http://schemas.microsoft.com/office/drawing/2014/main" id="{0EC7148F-5476-432D-A604-3E0DA7127B72}"/>
              </a:ext>
            </a:extLst>
          </p:cNvPr>
          <p:cNvSpPr/>
          <p:nvPr/>
        </p:nvSpPr>
        <p:spPr>
          <a:xfrm rot="2709984">
            <a:off x="372142" y="2552346"/>
            <a:ext cx="1941096" cy="1941005"/>
          </a:xfrm>
          <a:prstGeom prst="plus">
            <a:avLst>
              <a:gd name="adj" fmla="val 4682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9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30" grpId="0" animBg="1"/>
      <p:bldP spid="47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latitude, longitude and ellipsoid height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change from its NAD 83 values in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+/- 2 meter range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orthometric height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change from its NAVD 88 (et al.) values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+/-2 meters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 limit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change due to (as yet) unquantified subsidence impacts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coordinate functions at active control stations will be the primary geodetic control of the NSRS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integration of NGS tools will improve consistency and reduce confusion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day, every digital surveying instrument could be capable of providing direct input to OPUS 6 via GDX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GDX: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Geodetic Data Exchange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format.  Can hold raw measurements from GNSS receivers, levels, total stations, gravimeters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OPUS 6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NGS’s future do-it-all geodetic survey project processing tool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Time-dependency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built into the modernized NSRS.  Users will need to actively disengage it.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6EC8-3941-45A7-A608-11055848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for a changing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6537-FD08-4CA1-8A31-CE05D08C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working in the modernized NSRS, most users want to know how to get their decades of existing data into it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always three ways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B733F-42CA-419F-A22D-01D53F8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2212-BFDE-4C0E-8BA3-2974B516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FIG 2023 Orlando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73E1-2E2D-4A6F-ABE7-0C160F3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table showing that accuracy and cost are both high for re-surveying, medium for re-adjusting and low for transforming old data to the new NSRS.">
            <a:extLst>
              <a:ext uri="{FF2B5EF4-FFF2-40B4-BE49-F238E27FC236}">
                <a16:creationId xmlns:a16="http://schemas.microsoft.com/office/drawing/2014/main" id="{FABFA0DB-B2EE-492D-B175-7C1DE241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8" y="3318498"/>
            <a:ext cx="6524045" cy="12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508 compliant NGS 2022 powerpoint_template_widescreen2" id="{A38E114E-F7B4-4925-8AED-4E72AAE06EE2}" vid="{4A125BD5-4760-411E-BA3C-E105BC9D2A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powerpoint_template_widescreen</Template>
  <TotalTime>4122</TotalTime>
  <Words>1607</Words>
  <Application>Microsoft Office PowerPoint</Application>
  <PresentationFormat>On-screen Show (16:9)</PresentationFormat>
  <Paragraphs>309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Practical Impacts of the Modernized NSRS</vt:lpstr>
      <vt:lpstr>Outline</vt:lpstr>
      <vt:lpstr>The National Spatial Reference System</vt:lpstr>
      <vt:lpstr>Extent of the current NSRS</vt:lpstr>
      <vt:lpstr>NSRS Modernization in (very) brief – Why?</vt:lpstr>
      <vt:lpstr>NSRS Modernization in (very) brief</vt:lpstr>
      <vt:lpstr>Practical Impacts</vt:lpstr>
      <vt:lpstr>Practical Impacts</vt:lpstr>
      <vt:lpstr>Tools for a changing world</vt:lpstr>
      <vt:lpstr>Tools for a changing world</vt:lpstr>
      <vt:lpstr>Re-survey or Re-adjust</vt:lpstr>
      <vt:lpstr>Transform</vt:lpstr>
      <vt:lpstr>Timeline</vt:lpstr>
      <vt:lpstr>Early release</vt:lpstr>
      <vt:lpstr>Early release</vt:lpstr>
      <vt:lpstr>What’s on deck?</vt:lpstr>
      <vt:lpstr>Thank you!</vt:lpstr>
      <vt:lpstr>Questions?</vt:lpstr>
      <vt:lpstr>Extra Slides</vt:lpstr>
      <vt:lpstr>What’s on deck?</vt:lpstr>
      <vt:lpstr>Thank you!</vt:lpstr>
      <vt:lpstr>Questions?</vt:lpstr>
      <vt:lpstr>Extra slides</vt:lpstr>
      <vt:lpstr>The path to full roll-out (1 of 2)</vt:lpstr>
      <vt:lpstr>The path to full roll-out</vt:lpstr>
      <vt:lpstr>The path to full roll-out: Frames</vt:lpstr>
      <vt:lpstr>The path to full roll-out: Geopotential</vt:lpstr>
      <vt:lpstr>The path to full roll-out: OPUS</vt:lpstr>
      <vt:lpstr>The path to full roll-out: Passive control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 Smith</dc:creator>
  <cp:lastModifiedBy>Dru Smith</cp:lastModifiedBy>
  <cp:revision>8</cp:revision>
  <dcterms:created xsi:type="dcterms:W3CDTF">2023-05-19T18:49:18Z</dcterms:created>
  <dcterms:modified xsi:type="dcterms:W3CDTF">2023-05-22T15:31:19Z</dcterms:modified>
</cp:coreProperties>
</file>