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315" r:id="rId2"/>
    <p:sldId id="332" r:id="rId3"/>
    <p:sldId id="334" r:id="rId4"/>
    <p:sldId id="302" r:id="rId5"/>
    <p:sldId id="284" r:id="rId6"/>
    <p:sldId id="336" r:id="rId7"/>
    <p:sldId id="339" r:id="rId8"/>
    <p:sldId id="340" r:id="rId9"/>
    <p:sldId id="341" r:id="rId10"/>
    <p:sldId id="307" r:id="rId11"/>
    <p:sldId id="286" r:id="rId12"/>
    <p:sldId id="258" r:id="rId13"/>
    <p:sldId id="257" r:id="rId14"/>
    <p:sldId id="259" r:id="rId15"/>
    <p:sldId id="260" r:id="rId16"/>
    <p:sldId id="318" r:id="rId17"/>
    <p:sldId id="261" r:id="rId18"/>
    <p:sldId id="262" r:id="rId19"/>
    <p:sldId id="263" r:id="rId20"/>
    <p:sldId id="325" r:id="rId21"/>
    <p:sldId id="293" r:id="rId22"/>
    <p:sldId id="323" r:id="rId23"/>
    <p:sldId id="303" r:id="rId24"/>
    <p:sldId id="308" r:id="rId25"/>
    <p:sldId id="304" r:id="rId26"/>
    <p:sldId id="305" r:id="rId27"/>
    <p:sldId id="314" r:id="rId28"/>
    <p:sldId id="326" r:id="rId29"/>
    <p:sldId id="344" r:id="rId30"/>
    <p:sldId id="345" r:id="rId31"/>
    <p:sldId id="295" r:id="rId32"/>
    <p:sldId id="338" r:id="rId33"/>
    <p:sldId id="337" r:id="rId34"/>
    <p:sldId id="313" r:id="rId35"/>
    <p:sldId id="278" r:id="rId36"/>
    <p:sldId id="319"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CC"/>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71462" autoAdjust="0"/>
  </p:normalViewPr>
  <p:slideViewPr>
    <p:cSldViewPr snapToGrid="0">
      <p:cViewPr varScale="1">
        <p:scale>
          <a:sx n="78" d="100"/>
          <a:sy n="78" d="100"/>
        </p:scale>
        <p:origin x="20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D1D55-2918-400C-9E19-C3E047F6BB70}" type="datetimeFigureOut">
              <a:rPr lang="en-US" smtClean="0"/>
              <a:t>5/30/2019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ED2CC-BADC-4677-8145-F4A6E1426BC2}" type="slidenum">
              <a:rPr lang="en-US" smtClean="0"/>
              <a:t>‹#›</a:t>
            </a:fld>
            <a:endParaRPr lang="en-US" dirty="0"/>
          </a:p>
        </p:txBody>
      </p:sp>
    </p:spTree>
    <p:extLst>
      <p:ext uri="{BB962C8B-B14F-4D97-AF65-F5344CB8AC3E}">
        <p14:creationId xmlns:p14="http://schemas.microsoft.com/office/powerpoint/2010/main" val="3551061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I’m a geodesist, but also a professional engineer and land surveyor (registered in Arizona).  I worked in the private sector for many years, including ownership of a small surveying and consulting firm.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gave a very similar presentation to the National Society of Professional Surveyors (NSPS) Board of Directors on April 12.  It was well received, so much so that they wanted another presentation given that they could share with their members.  So we expedited the preparation of this webinar.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presentation is categorized for beginners, with the idea that it should be accessible to anyone.  But it will get into a bit of surveyor esoterica.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Admittedly, a “conversation” is kind of awkward for a webinar.  But NGS does want to know what you think.  So please feel free to ask questions or make comments through the “chat” feature of the webinar.  At the end of the webinar, I will also provide an email address (NGS.Feedback@noaa.gov) so that you can contact us about this topic at any time.</a:t>
            </a:r>
          </a:p>
        </p:txBody>
      </p:sp>
      <p:sp>
        <p:nvSpPr>
          <p:cNvPr id="4" name="Slide Number Placeholder 3"/>
          <p:cNvSpPr>
            <a:spLocks noGrp="1"/>
          </p:cNvSpPr>
          <p:nvPr>
            <p:ph type="sldNum" sz="quarter" idx="5"/>
          </p:nvPr>
        </p:nvSpPr>
        <p:spPr/>
        <p:txBody>
          <a:bodyPr/>
          <a:lstStyle/>
          <a:p>
            <a:fld id="{A2FED2CC-BADC-4677-8145-F4A6E1426BC2}" type="slidenum">
              <a:rPr lang="en-US" smtClean="0"/>
              <a:t>1</a:t>
            </a:fld>
            <a:endParaRPr lang="en-US" dirty="0"/>
          </a:p>
        </p:txBody>
      </p:sp>
    </p:spTree>
    <p:extLst>
      <p:ext uri="{BB962C8B-B14F-4D97-AF65-F5344CB8AC3E}">
        <p14:creationId xmlns:p14="http://schemas.microsoft.com/office/powerpoint/2010/main" val="2038161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 does not good to have a bunch of conflicting standards.  That’s the same as having no standards at all.</a:t>
            </a:r>
          </a:p>
        </p:txBody>
      </p:sp>
      <p:sp>
        <p:nvSpPr>
          <p:cNvPr id="4" name="Slide Number Placeholder 3"/>
          <p:cNvSpPr>
            <a:spLocks noGrp="1"/>
          </p:cNvSpPr>
          <p:nvPr>
            <p:ph type="sldNum" sz="quarter" idx="5"/>
          </p:nvPr>
        </p:nvSpPr>
        <p:spPr/>
        <p:txBody>
          <a:bodyPr/>
          <a:lstStyle/>
          <a:p>
            <a:fld id="{A2FED2CC-BADC-4677-8145-F4A6E1426BC2}" type="slidenum">
              <a:rPr lang="en-US" smtClean="0"/>
              <a:t>10</a:t>
            </a:fld>
            <a:endParaRPr lang="en-US" dirty="0"/>
          </a:p>
        </p:txBody>
      </p:sp>
    </p:spTree>
    <p:extLst>
      <p:ext uri="{BB962C8B-B14F-4D97-AF65-F5344CB8AC3E}">
        <p14:creationId xmlns:p14="http://schemas.microsoft.com/office/powerpoint/2010/main" val="367792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story of standards in the U.S. is an epic tale with an impressive cast of characters, some of who are very famous.  Three are presidents:</a:t>
            </a:r>
          </a:p>
          <a:p>
            <a:pPr marL="628650" lvl="1" indent="-171450">
              <a:buFont typeface="Arial" panose="020B0604020202020204" pitchFamily="34" charset="0"/>
              <a:buChar char="•"/>
            </a:pPr>
            <a:r>
              <a:rPr lang="en-US" dirty="0"/>
              <a:t>George Washington, our first president, who was a surveyor</a:t>
            </a:r>
          </a:p>
          <a:p>
            <a:pPr marL="628650" lvl="1" indent="-171450">
              <a:buFont typeface="Arial" panose="020B0604020202020204" pitchFamily="34" charset="0"/>
              <a:buChar char="•"/>
            </a:pPr>
            <a:r>
              <a:rPr lang="en-US" dirty="0"/>
              <a:t>Thomas Jefferson, our third president, who was also a surveyor, and the founder of NGS (as the Survey of the Coast) in 1807.</a:t>
            </a:r>
          </a:p>
          <a:p>
            <a:pPr marL="628650" lvl="1" indent="-171450">
              <a:buFont typeface="Arial" panose="020B0604020202020204" pitchFamily="34" charset="0"/>
              <a:buChar char="•"/>
            </a:pPr>
            <a:r>
              <a:rPr lang="en-US" dirty="0"/>
              <a:t>John Quincy Adams, our sixth president.  He was not a surveyor, but made a major contribution to standards.  He was also the only president who had an alligator as a pet, in the White House (sadly, this fun “fact” is probably not true…)</a:t>
            </a:r>
          </a:p>
          <a:p>
            <a:pPr marL="171450" lvl="0" indent="-171450">
              <a:buFont typeface="Arial" panose="020B0604020202020204" pitchFamily="34" charset="0"/>
              <a:buChar char="•"/>
            </a:pPr>
            <a:r>
              <a:rPr lang="en-US" dirty="0"/>
              <a:t>Two other members of the cast are not as famous, at least outside NGS (both are also surveyors):</a:t>
            </a:r>
          </a:p>
          <a:p>
            <a:pPr marL="628650" lvl="1" indent="-171450">
              <a:buFont typeface="Arial" panose="020B0604020202020204" pitchFamily="34" charset="0"/>
              <a:buChar char="•"/>
            </a:pPr>
            <a:r>
              <a:rPr lang="en-US" dirty="0"/>
              <a:t>Ferdinand Hassler, first Superintendent of the C&amp;GS, from 1807-1843 (although not continuously for that whole time, since all work was suspended when C&amp;GS moved to Navy from 1818-1832).</a:t>
            </a:r>
          </a:p>
          <a:p>
            <a:pPr marL="628650" lvl="1" indent="-171450">
              <a:buFont typeface="Arial" panose="020B0604020202020204" pitchFamily="34" charset="0"/>
              <a:buChar char="•"/>
            </a:pPr>
            <a:r>
              <a:rPr lang="en-US" dirty="0"/>
              <a:t>Thomas Mendenhall, Superintendent of C&amp;GS from 1889-1894.  Not as well known as Hassler, but his importance in this story will soon become clear.</a:t>
            </a:r>
          </a:p>
          <a:p>
            <a:pPr marL="171450" lvl="0" indent="-171450">
              <a:buFont typeface="Arial" panose="020B0604020202020204" pitchFamily="34" charset="0"/>
              <a:buChar char="•"/>
            </a:pPr>
            <a:r>
              <a:rPr lang="en-US" dirty="0"/>
              <a:t>The last member of the cast is not really a “character”, but is a vital part of the story:  the U.S. Constitution.</a:t>
            </a:r>
          </a:p>
        </p:txBody>
      </p:sp>
      <p:sp>
        <p:nvSpPr>
          <p:cNvPr id="4" name="Slide Number Placeholder 3"/>
          <p:cNvSpPr>
            <a:spLocks noGrp="1"/>
          </p:cNvSpPr>
          <p:nvPr>
            <p:ph type="sldNum" sz="quarter" idx="5"/>
          </p:nvPr>
        </p:nvSpPr>
        <p:spPr/>
        <p:txBody>
          <a:bodyPr/>
          <a:lstStyle/>
          <a:p>
            <a:fld id="{A2FED2CC-BADC-4677-8145-F4A6E1426BC2}" type="slidenum">
              <a:rPr lang="en-US" smtClean="0"/>
              <a:t>11</a:t>
            </a:fld>
            <a:endParaRPr lang="en-US" dirty="0"/>
          </a:p>
        </p:txBody>
      </p:sp>
    </p:spTree>
    <p:extLst>
      <p:ext uri="{BB962C8B-B14F-4D97-AF65-F5344CB8AC3E}">
        <p14:creationId xmlns:p14="http://schemas.microsoft.com/office/powerpoint/2010/main" val="1607668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1781.  Articles of Confederation, Article 9, Paragraph 4, granting to Congress the “</a:t>
            </a:r>
            <a:r>
              <a:rPr lang="en-US" sz="1200" b="0" i="0" u="none" strike="noStrike" kern="1200" baseline="0" dirty="0">
                <a:solidFill>
                  <a:schemeClr val="tx1"/>
                </a:solidFill>
                <a:latin typeface="+mn-lt"/>
                <a:ea typeface="+mn-ea"/>
                <a:cs typeface="+mn-cs"/>
              </a:rPr>
              <a:t>sole and exclusive right and power of…fixing the standard of weights and measures throughout the united states.”</a:t>
            </a:r>
            <a:endParaRPr lang="en-US" dirty="0"/>
          </a:p>
          <a:p>
            <a:pPr marL="171450" indent="-171450">
              <a:buFont typeface="Arial" panose="020B0604020202020204" pitchFamily="34" charset="0"/>
              <a:buChar char="•"/>
            </a:pPr>
            <a:r>
              <a:rPr lang="en-US" dirty="0"/>
              <a:t>1789.  U.S. Constitution, Article I, Section 8, Clause 5, “</a:t>
            </a:r>
            <a:r>
              <a:rPr lang="en-US" sz="1200" b="0" i="0" u="none" strike="noStrike" kern="1200" baseline="0" dirty="0">
                <a:solidFill>
                  <a:schemeClr val="tx1"/>
                </a:solidFill>
                <a:latin typeface="+mn-lt"/>
                <a:ea typeface="+mn-ea"/>
                <a:cs typeface="+mn-cs"/>
              </a:rPr>
              <a:t>The Congress shall have Power…To regulate Commerce…among the several States…To…fix the Standard of Weights and Measures.”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1790.  Washington’s first message to Congress, January, 1790:  “Uniformity in the currency, weights, and measures of the United States, is an object of great importance, and will, I am persuaded, be duly attended to.”  Then again in December 1790, and yet again in 1791.</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1790.  Thomas Jefferson (then Secretary of State) submitted report on uniformity of weights and measures at request of House of Representatives.  Consisted of two plans.  The first plan retained the current system, but standardized.  The second plan recommended use of a decimal system, which was also recommended by a Senate committee in 1792.</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1821.  John Quincy Adams (then Secretary of State), as instructed by the Senate, delivered a comprehensive report in standardized weights and measures. This was done in response to president Madison reminding Congress in 1816 that no laws on standardizing weights and measures had been enacted.  The report was influential for later developments in standardization.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DB50007-6DAA-40A7-BB94-072BAD43B908}" type="slidenum">
              <a:rPr lang="en-US" smtClean="0"/>
              <a:t>12</a:t>
            </a:fld>
            <a:endParaRPr lang="en-US" dirty="0"/>
          </a:p>
        </p:txBody>
      </p:sp>
    </p:spTree>
    <p:extLst>
      <p:ext uri="{BB962C8B-B14F-4D97-AF65-F5344CB8AC3E}">
        <p14:creationId xmlns:p14="http://schemas.microsoft.com/office/powerpoint/2010/main" val="507157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Ferdinand Hassler, first Superintendent of C&amp;GS (1807-1843).  All efforts were to make weights and measures consistent with the British Imperial system.</a:t>
            </a:r>
          </a:p>
          <a:p>
            <a:pPr marL="628650" lvl="1" indent="-171450">
              <a:buFont typeface="Arial" panose="020B0604020202020204" pitchFamily="34" charset="0"/>
              <a:buChar char="•"/>
            </a:pPr>
            <a:r>
              <a:rPr lang="en-US" dirty="0"/>
              <a:t>1815.  Brings “Troughton Bar” from England (having been detained in Europe due to the War of 1812).  That did not solve the problems, though.  Still many people on different places in U.S. using different standards</a:t>
            </a:r>
          </a:p>
          <a:p>
            <a:pPr marL="628650" lvl="1" indent="-171450">
              <a:buFont typeface="Arial" panose="020B0604020202020204" pitchFamily="34" charset="0"/>
              <a:buChar char="•"/>
            </a:pPr>
            <a:r>
              <a:rPr lang="en-US" dirty="0"/>
              <a:t>1830.  Secretary of the Treasury directs Hassler to resolve issues with weights and measures.</a:t>
            </a:r>
          </a:p>
          <a:p>
            <a:pPr marL="628650" lvl="1" indent="-171450">
              <a:buFont typeface="Arial" panose="020B0604020202020204" pitchFamily="34" charset="0"/>
              <a:buChar char="•"/>
            </a:pPr>
            <a:r>
              <a:rPr lang="en-US" dirty="0"/>
              <a:t>1832.  Submits report to Congress.  Resulted in adoption of uniform standards.</a:t>
            </a:r>
          </a:p>
          <a:p>
            <a:pPr marL="628650" lvl="1" indent="-171450">
              <a:buFont typeface="Arial" panose="020B0604020202020204" pitchFamily="34" charset="0"/>
              <a:buChar char="•"/>
            </a:pPr>
            <a:r>
              <a:rPr lang="en-US" dirty="0"/>
              <a:t>1836.  Congress issues joint resolution for uniform standards, and directed Treasury to furnish state customhouses with a complete set of weights and measures.  This is the first direct congressional action to create uniform standards for the U.S.</a:t>
            </a:r>
          </a:p>
          <a:p>
            <a:pPr marL="171450" lvl="0" indent="-171450">
              <a:buFont typeface="Arial" panose="020B0604020202020204" pitchFamily="34" charset="0"/>
              <a:buChar char="•"/>
            </a:pPr>
            <a:r>
              <a:rPr lang="en-US" dirty="0"/>
              <a:t>Now need to go backward in time a bit, by two years:</a:t>
            </a:r>
          </a:p>
          <a:p>
            <a:pPr marL="628650" lvl="1" indent="-171450">
              <a:buFont typeface="Arial" panose="020B0604020202020204" pitchFamily="34" charset="0"/>
              <a:buChar char="•"/>
            </a:pPr>
            <a:r>
              <a:rPr lang="en-US" dirty="0"/>
              <a:t>1834.  Tragedy struck:  House of Parliament in England burned down, irreparably damaging the official Imperial Yard, the basis for length throughout the Empire!</a:t>
            </a:r>
          </a:p>
          <a:p>
            <a:pPr marL="628650" lvl="1" indent="-171450">
              <a:buFont typeface="Arial" panose="020B0604020202020204" pitchFamily="34" charset="0"/>
              <a:buChar char="•"/>
            </a:pPr>
            <a:r>
              <a:rPr lang="en-US" dirty="0"/>
              <a:t>1855.  A new Imperial yard was created and two copies were sent to the U.S. </a:t>
            </a:r>
          </a:p>
          <a:p>
            <a:pPr marL="1085850" lvl="2" indent="-171450">
              <a:buFont typeface="Arial" panose="020B0604020202020204" pitchFamily="34" charset="0"/>
              <a:buChar char="•"/>
            </a:pPr>
            <a:r>
              <a:rPr lang="en-US" dirty="0"/>
              <a:t>Bronze Bar No. 11 was one of the copies that become the U.S. standard.  It was square cross section was a "line standard"; when the bar was at 62° F the yard was defined by the distance between two fine lines ruled on gold "plugs" which were set into recesses in the ends of the bar to protect them. Protective caps fit in the holes. The reason for recessing the defining lines in holes in the bar is to locate them on the bar's "neutral plane", its axis of symmetry, where length error due to sag of the bar under its own weight is minimum.</a:t>
            </a:r>
          </a:p>
          <a:p>
            <a:pPr marL="1085850" lvl="2" indent="-171450">
              <a:buFont typeface="Arial" panose="020B0604020202020204" pitchFamily="34" charset="0"/>
              <a:buChar char="•"/>
            </a:pPr>
            <a:r>
              <a:rPr lang="en-US" dirty="0"/>
              <a:t>Bronze Bar No. 11 was found to be 0.022 mm shorter than the previous standard, the Troughton scale (note that a human hair is on average about 0.1 mm in diameter).</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DB50007-6DAA-40A7-BB94-072BAD43B908}" type="slidenum">
              <a:rPr lang="en-US" smtClean="0"/>
              <a:t>13</a:t>
            </a:fld>
            <a:endParaRPr lang="en-US" dirty="0"/>
          </a:p>
        </p:txBody>
      </p:sp>
    </p:spTree>
    <p:extLst>
      <p:ext uri="{BB962C8B-B14F-4D97-AF65-F5344CB8AC3E}">
        <p14:creationId xmlns:p14="http://schemas.microsoft.com/office/powerpoint/2010/main" val="19911985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start of the metric era:</a:t>
            </a:r>
          </a:p>
          <a:p>
            <a:pPr marL="628650" lvl="1" indent="-171450">
              <a:buFont typeface="Arial" panose="020B0604020202020204" pitchFamily="34" charset="0"/>
              <a:buChar char="•"/>
            </a:pPr>
            <a:r>
              <a:rPr lang="en-US" dirty="0"/>
              <a:t>1866.  Congress legalized use of the metric system for commerce in the U.S.  Included 4 conversion tables of metric to existing (nominally British Imperial).</a:t>
            </a:r>
          </a:p>
          <a:p>
            <a:pPr marL="628650" lvl="1" indent="-171450">
              <a:buFont typeface="Arial" panose="020B0604020202020204" pitchFamily="34" charset="0"/>
              <a:buChar char="•"/>
            </a:pPr>
            <a:r>
              <a:rPr lang="en-US" dirty="0"/>
              <a:t>1875.  U.S. signs “Treaty of the Meter” or “Metric Convention”, along with 16 other nations, to establish an international bureau of weights and measures (ratified in 1878).</a:t>
            </a:r>
          </a:p>
          <a:p>
            <a:pPr marL="628650" lvl="1" indent="-171450">
              <a:buFont typeface="Arial" panose="020B0604020202020204" pitchFamily="34" charset="0"/>
              <a:buChar char="•"/>
            </a:pPr>
            <a:r>
              <a:rPr lang="en-US" dirty="0"/>
              <a:t>1876 and 1888.  Bronze Yard No. 11 transported to England, and in both cases did not agree in length, and by different amounts.  Could not be determined with the U.S. or British yards had changed in length.  All were considered unstable.</a:t>
            </a:r>
          </a:p>
          <a:p>
            <a:pPr marL="628650" lvl="1" indent="-171450">
              <a:buFont typeface="Arial" panose="020B0604020202020204" pitchFamily="34" charset="0"/>
              <a:buChar char="•"/>
            </a:pPr>
            <a:r>
              <a:rPr lang="en-US" dirty="0"/>
              <a:t>1890.  Copies of the international meter were made, with none being the “official” version.  Bars no. 21 and 27 were randomly selected and shipped  to the U.S.</a:t>
            </a:r>
          </a:p>
          <a:p>
            <a:pPr marL="171450" lvl="0" indent="-171450">
              <a:buFont typeface="Arial" panose="020B0604020202020204" pitchFamily="34" charset="0"/>
              <a:buChar char="•"/>
            </a:pPr>
            <a:r>
              <a:rPr lang="en-US" dirty="0"/>
              <a:t>Chaos:  Two separate standards of length existed, one based on the British Imperial yard (as represented by Bronze Bar No. 11), the other as represented by Standard Meters Nos. 21 and 27, 90% platinum, 10% iridium, far superior in construction to the bronze bar (accurate to about 0.0001-0.0002 mm).  They disagree at levels that are measurable.  What can be done to remedy this problem?</a:t>
            </a:r>
          </a:p>
          <a:p>
            <a:pPr marL="628650" lvl="1" indent="-171450">
              <a:buFont typeface="Arial" panose="020B0604020202020204" pitchFamily="34" charset="0"/>
              <a:buChar char="•"/>
            </a:pPr>
            <a:r>
              <a:rPr lang="en-US" dirty="0"/>
              <a:t>As a related aside, the basis for defining the meter was later refined a few times.  The last was in 1983, when it was defined as the distance light travels in a vacuum in 1/299,792,458 of a second.  This basis is considered measurable to ab accuracy of 0.1 nm (0.000 0001 mm).  That’s 1000-2000 times more accurate than Standard Meters Nos. 21 and 27, and this basis is unlikely to change again anytime soon.</a:t>
            </a:r>
          </a:p>
        </p:txBody>
      </p:sp>
      <p:sp>
        <p:nvSpPr>
          <p:cNvPr id="4" name="Slide Number Placeholder 3"/>
          <p:cNvSpPr>
            <a:spLocks noGrp="1"/>
          </p:cNvSpPr>
          <p:nvPr>
            <p:ph type="sldNum" sz="quarter" idx="10"/>
          </p:nvPr>
        </p:nvSpPr>
        <p:spPr/>
        <p:txBody>
          <a:bodyPr/>
          <a:lstStyle/>
          <a:p>
            <a:fld id="{ADB50007-6DAA-40A7-BB94-072BAD43B908}" type="slidenum">
              <a:rPr lang="en-US" smtClean="0"/>
              <a:t>14</a:t>
            </a:fld>
            <a:endParaRPr lang="en-US" dirty="0"/>
          </a:p>
        </p:txBody>
      </p:sp>
    </p:spTree>
    <p:extLst>
      <p:ext uri="{BB962C8B-B14F-4D97-AF65-F5344CB8AC3E}">
        <p14:creationId xmlns:p14="http://schemas.microsoft.com/office/powerpoint/2010/main" val="2004911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Mendenhall Order (1893):  When the U.S. officially became metric.</a:t>
            </a:r>
          </a:p>
          <a:p>
            <a:pPr marL="628650" lvl="1" indent="-171450">
              <a:buFont typeface="Arial" panose="020B0604020202020204" pitchFamily="34" charset="0"/>
              <a:buChar char="•"/>
            </a:pPr>
            <a:r>
              <a:rPr lang="en-US" dirty="0"/>
              <a:t>Officially adopted meter as basis of length, where 1 foot = 1200/3937 meter (per 1866 act of Congress), and with meter represented by Meter Bars No. 21 and 27.</a:t>
            </a:r>
          </a:p>
          <a:p>
            <a:pPr marL="628650" lvl="1" indent="-171450">
              <a:buFont typeface="Arial" panose="020B0604020202020204" pitchFamily="34" charset="0"/>
              <a:buChar char="•"/>
            </a:pPr>
            <a:r>
              <a:rPr lang="en-US" dirty="0"/>
              <a:t>Completely abandoned British Imperial Yard as basis for length (as represented by Bronze Bar No. 11).</a:t>
            </a:r>
          </a:p>
          <a:p>
            <a:pPr marL="171450" lvl="0" indent="-171450">
              <a:buFont typeface="Arial" panose="020B0604020202020204" pitchFamily="34" charset="0"/>
              <a:buChar char="•"/>
            </a:pPr>
            <a:r>
              <a:rPr lang="en-US" dirty="0"/>
              <a:t>Declared in Appendix 6 of C&amp;GS Bulletin No. 26, including conversion tables.</a:t>
            </a:r>
          </a:p>
          <a:p>
            <a:pPr marL="171450" lvl="0" indent="-171450">
              <a:buFont typeface="Arial" panose="020B0604020202020204" pitchFamily="34" charset="0"/>
              <a:buChar char="•"/>
            </a:pPr>
            <a:r>
              <a:rPr lang="en-US" dirty="0"/>
              <a:t>Interesting to note that conversion showed 1 Gunter’s chain = 20.1168 m</a:t>
            </a:r>
          </a:p>
          <a:p>
            <a:pPr marL="628650" lvl="1" indent="-171450">
              <a:buFont typeface="Arial" panose="020B0604020202020204" pitchFamily="34" charset="0"/>
              <a:buChar char="•"/>
            </a:pPr>
            <a:r>
              <a:rPr lang="en-US" dirty="0"/>
              <a:t>That is EXACTLY 66 ift (vs. 65.999868 sft)</a:t>
            </a:r>
          </a:p>
          <a:p>
            <a:pPr marL="628650" lvl="1" indent="-171450">
              <a:buFont typeface="Arial" panose="020B0604020202020204" pitchFamily="34" charset="0"/>
              <a:buChar char="•"/>
            </a:pPr>
            <a:r>
              <a:rPr lang="en-US" dirty="0"/>
              <a:t>This is just a coincidence due to rounding, but it shows that for the precision of the chain, the distinction between the ift and sft is immaterial…</a:t>
            </a:r>
          </a:p>
        </p:txBody>
      </p:sp>
      <p:sp>
        <p:nvSpPr>
          <p:cNvPr id="4" name="Slide Number Placeholder 3"/>
          <p:cNvSpPr>
            <a:spLocks noGrp="1"/>
          </p:cNvSpPr>
          <p:nvPr>
            <p:ph type="sldNum" sz="quarter" idx="10"/>
          </p:nvPr>
        </p:nvSpPr>
        <p:spPr/>
        <p:txBody>
          <a:bodyPr/>
          <a:lstStyle/>
          <a:p>
            <a:fld id="{ADB50007-6DAA-40A7-BB94-072BAD43B908}" type="slidenum">
              <a:rPr lang="en-US" smtClean="0"/>
              <a:t>15</a:t>
            </a:fld>
            <a:endParaRPr lang="en-US" dirty="0"/>
          </a:p>
        </p:txBody>
      </p:sp>
    </p:spTree>
    <p:extLst>
      <p:ext uri="{BB962C8B-B14F-4D97-AF65-F5344CB8AC3E}">
        <p14:creationId xmlns:p14="http://schemas.microsoft.com/office/powerpoint/2010/main" val="4148328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talk about Gunter’s chain and retracement of boundary surveys in the context of sft vs. ift.</a:t>
            </a:r>
          </a:p>
          <a:p>
            <a:pPr marL="628650" lvl="1" indent="-171450">
              <a:buFont typeface="Arial" panose="020B0604020202020204" pitchFamily="34" charset="0"/>
              <a:buChar char="•"/>
            </a:pPr>
            <a:r>
              <a:rPr lang="en-US" dirty="0"/>
              <a:t>Invented in 1620, long before the sft definition was recognized (as 1 ft = 1200/3937 m), and even before the meter was defined (in 1798).</a:t>
            </a:r>
          </a:p>
          <a:p>
            <a:pPr marL="628650" lvl="1" indent="-171450">
              <a:buFont typeface="Arial" panose="020B0604020202020204" pitchFamily="34" charset="0"/>
              <a:buChar char="•"/>
            </a:pPr>
            <a:r>
              <a:rPr lang="en-US" dirty="0"/>
              <a:t>Each link 0.66 ft = 7.92 inches long; most measurements given to nearest whole link.</a:t>
            </a:r>
          </a:p>
          <a:p>
            <a:pPr marL="171450" lvl="0" indent="-171450">
              <a:buFont typeface="Arial" panose="020B0604020202020204" pitchFamily="34" charset="0"/>
              <a:buChar char="•"/>
            </a:pPr>
            <a:r>
              <a:rPr lang="en-US" dirty="0"/>
              <a:t>No meaningful connection between Gunter’s chain and sft, at the 2 ppm level</a:t>
            </a:r>
          </a:p>
          <a:p>
            <a:pPr marL="628650" lvl="1" indent="-171450">
              <a:buFont typeface="Arial" panose="020B0604020202020204" pitchFamily="34" charset="0"/>
              <a:buChar char="•"/>
            </a:pPr>
            <a:r>
              <a:rPr lang="en-US" dirty="0"/>
              <a:t>Foot definition varied by much more than 2 ppm before 1893</a:t>
            </a:r>
          </a:p>
          <a:p>
            <a:pPr marL="628650" lvl="1" indent="-171450">
              <a:buFont typeface="Arial" panose="020B0604020202020204" pitchFamily="34" charset="0"/>
              <a:buChar char="•"/>
            </a:pPr>
            <a:r>
              <a:rPr lang="en-US" dirty="0"/>
              <a:t>Setting 1 chain exactly equal to 66 sft is arbitrary; could just as readily be 66 ift (as shown in Mendenhall Order).</a:t>
            </a:r>
          </a:p>
          <a:p>
            <a:pPr marL="628650" lvl="1" indent="-171450">
              <a:buFont typeface="Arial" panose="020B0604020202020204" pitchFamily="34" charset="0"/>
              <a:buChar char="•"/>
            </a:pPr>
            <a:r>
              <a:rPr lang="en-US" dirty="0"/>
              <a:t>Chains not constructed to 2 ppm accuracy, not even close.</a:t>
            </a:r>
          </a:p>
          <a:p>
            <a:pPr marL="628650" lvl="1" indent="-171450">
              <a:buFont typeface="Arial" panose="020B0604020202020204" pitchFamily="34" charset="0"/>
              <a:buChar char="•"/>
            </a:pPr>
            <a:r>
              <a:rPr lang="en-US" dirty="0"/>
              <a:t>Even if constructed to 2 ppm accuracy, they could not be used in the field to anywhere near that accuracy.</a:t>
            </a:r>
          </a:p>
          <a:p>
            <a:pPr marL="171450" lvl="0" indent="-171450">
              <a:buFont typeface="Arial" panose="020B0604020202020204" pitchFamily="34" charset="0"/>
              <a:buChar char="•"/>
            </a:pPr>
            <a:r>
              <a:rPr lang="en-US" dirty="0"/>
              <a:t>Bottom line:  it is not possible to perform a survey to 2 ppm accuracy with a Gunter’s chain.  Even with modern technology and the most exacting methods, it would be extremely difficult to achieve that accuracy for a boundary survey.</a:t>
            </a:r>
          </a:p>
        </p:txBody>
      </p:sp>
      <p:sp>
        <p:nvSpPr>
          <p:cNvPr id="4" name="Slide Number Placeholder 3"/>
          <p:cNvSpPr>
            <a:spLocks noGrp="1"/>
          </p:cNvSpPr>
          <p:nvPr>
            <p:ph type="sldNum" sz="quarter" idx="5"/>
          </p:nvPr>
        </p:nvSpPr>
        <p:spPr/>
        <p:txBody>
          <a:bodyPr/>
          <a:lstStyle/>
          <a:p>
            <a:fld id="{A2FED2CC-BADC-4677-8145-F4A6E1426BC2}" type="slidenum">
              <a:rPr lang="en-US" smtClean="0"/>
              <a:t>16</a:t>
            </a:fld>
            <a:endParaRPr lang="en-US" dirty="0"/>
          </a:p>
        </p:txBody>
      </p:sp>
    </p:spTree>
    <p:extLst>
      <p:ext uri="{BB962C8B-B14F-4D97-AF65-F5344CB8AC3E}">
        <p14:creationId xmlns:p14="http://schemas.microsoft.com/office/powerpoint/2010/main" val="2921732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increasing measurement precision and global trade, it became necessary to adopt a more precise definition of the foot, and one that agreed with international usage.</a:t>
            </a:r>
          </a:p>
          <a:p>
            <a:pPr marL="628650" lvl="1" indent="-171450">
              <a:buFont typeface="Arial" panose="020B0604020202020204" pitchFamily="34" charset="0"/>
              <a:buChar char="•"/>
            </a:pPr>
            <a:r>
              <a:rPr lang="en-US" dirty="0"/>
              <a:t>A motivation for a new definition of the foot was in gage-block standardization for precise machine shop work used by industry.  It was a practical solution to a practical problem.  Note this has nothing whatsoever to do with surveying.</a:t>
            </a:r>
          </a:p>
          <a:p>
            <a:pPr marL="171450" lvl="0" indent="-171450">
              <a:buFont typeface="Arial" panose="020B0604020202020204" pitchFamily="34" charset="0"/>
              <a:buChar char="•"/>
            </a:pPr>
            <a:r>
              <a:rPr lang="en-US" dirty="0"/>
              <a:t>The new (international) foot definition was 1 ft = 0.3048 m (exact), and is the same to this day (it will not change).  The adoption of the ift was a gradual process (as such things often are):</a:t>
            </a:r>
          </a:p>
          <a:p>
            <a:pPr marL="628650" lvl="1" indent="-171450">
              <a:buFont typeface="Arial" panose="020B0604020202020204" pitchFamily="34" charset="0"/>
              <a:buChar char="•"/>
            </a:pPr>
            <a:r>
              <a:rPr lang="en-US" dirty="0"/>
              <a:t>1933.  Adopted by </a:t>
            </a:r>
            <a:r>
              <a:rPr lang="en-US" sz="1200" kern="1200" dirty="0">
                <a:solidFill>
                  <a:schemeClr val="tx1"/>
                </a:solidFill>
                <a:effectLst/>
                <a:latin typeface="+mn-lt"/>
                <a:ea typeface="+mn-ea"/>
                <a:cs typeface="+mn-cs"/>
              </a:rPr>
              <a:t>American Standards Association, now American National Standards Institute (ANSI).</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1952.  </a:t>
            </a:r>
            <a:r>
              <a:rPr lang="en-US" dirty="0"/>
              <a:t>Adopted by </a:t>
            </a:r>
            <a:r>
              <a:rPr lang="en-US" sz="1200" kern="1200" dirty="0">
                <a:solidFill>
                  <a:schemeClr val="tx1"/>
                </a:solidFill>
                <a:effectLst/>
                <a:latin typeface="+mn-lt"/>
                <a:ea typeface="+mn-ea"/>
                <a:cs typeface="+mn-cs"/>
              </a:rPr>
              <a:t>National Advisory Committee for Aeronautics, now National Aeronautics and Space Administration (NASA).</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1954.  Adopted International Nautical Mile as exactly 1852 m.  This is not related specifically to ift, but shows overall move toward adopting “exact” (non-ratio) relationships to the meter.</a:t>
            </a:r>
          </a:p>
          <a:p>
            <a:pPr marL="171450" lvl="0" indent="-171450">
              <a:buFont typeface="Arial" panose="020B0604020202020204" pitchFamily="34" charset="0"/>
              <a:buChar char="•"/>
            </a:pPr>
            <a:r>
              <a:rPr lang="en-US" kern="1200" dirty="0">
                <a:solidFill>
                  <a:schemeClr val="tx1"/>
                </a:solidFill>
                <a:effectLst/>
                <a:latin typeface="+mn-lt"/>
                <a:ea typeface="+mn-ea"/>
                <a:cs typeface="+mn-cs"/>
              </a:rPr>
              <a:t>1959.  NSB officially adopts ift for the entire U.S., with one little notable exception…</a:t>
            </a:r>
          </a:p>
        </p:txBody>
      </p:sp>
      <p:sp>
        <p:nvSpPr>
          <p:cNvPr id="4" name="Slide Number Placeholder 3"/>
          <p:cNvSpPr>
            <a:spLocks noGrp="1"/>
          </p:cNvSpPr>
          <p:nvPr>
            <p:ph type="sldNum" sz="quarter" idx="10"/>
          </p:nvPr>
        </p:nvSpPr>
        <p:spPr/>
        <p:txBody>
          <a:bodyPr/>
          <a:lstStyle/>
          <a:p>
            <a:fld id="{ADB50007-6DAA-40A7-BB94-072BAD43B908}" type="slidenum">
              <a:rPr lang="en-US" smtClean="0"/>
              <a:t>17</a:t>
            </a:fld>
            <a:endParaRPr lang="en-US" dirty="0"/>
          </a:p>
        </p:txBody>
      </p:sp>
    </p:spTree>
    <p:extLst>
      <p:ext uri="{BB962C8B-B14F-4D97-AF65-F5344CB8AC3E}">
        <p14:creationId xmlns:p14="http://schemas.microsoft.com/office/powerpoint/2010/main" val="771321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Federal Register Notice (1959) establishing ift and (temporary) sft</a:t>
            </a:r>
          </a:p>
          <a:p>
            <a:pPr marL="628650" lvl="1" indent="-171450">
              <a:buFont typeface="Arial" panose="020B0604020202020204" pitchFamily="34" charset="0"/>
              <a:buChar char="•"/>
            </a:pPr>
            <a:r>
              <a:rPr lang="en-US" dirty="0"/>
              <a:t>Official adoption of ift (1  ft = 0.3048 m) nationwide.</a:t>
            </a:r>
          </a:p>
          <a:p>
            <a:pPr marL="628650" lvl="1" indent="-171450">
              <a:buFont typeface="Arial" panose="020B0604020202020204" pitchFamily="34" charset="0"/>
              <a:buChar char="•"/>
            </a:pPr>
            <a:r>
              <a:rPr lang="en-US" b="1" i="1" dirty="0"/>
              <a:t>Temporary</a:t>
            </a:r>
            <a:r>
              <a:rPr lang="en-US" dirty="0"/>
              <a:t> exception granted for geodetic surveys (including State Plane coordinates), to accommodate C&amp;GS.</a:t>
            </a:r>
          </a:p>
          <a:p>
            <a:pPr marL="628650" lvl="1" indent="-171450">
              <a:buFont typeface="Arial" panose="020B0604020202020204" pitchFamily="34" charset="0"/>
              <a:buChar char="•"/>
            </a:pPr>
            <a:r>
              <a:rPr lang="en-US" b="1" i="1" dirty="0"/>
              <a:t>Mandates</a:t>
            </a:r>
            <a:r>
              <a:rPr lang="en-US" dirty="0"/>
              <a:t> that ift shall be adopted after readjustment of U.S. geodetic network. This is not a “recommendation” or a “suggestion.”  At the time this was published, “shall” was used in legal documents as mandatory (nowadays the usage of “shall” as mandatory is discouraged in legal documents).  </a:t>
            </a:r>
          </a:p>
          <a:p>
            <a:pPr marL="628650" lvl="1" indent="-171450">
              <a:buFont typeface="Arial" panose="020B0604020202020204" pitchFamily="34" charset="0"/>
              <a:buChar char="•"/>
            </a:pPr>
            <a:r>
              <a:rPr lang="en-US" dirty="0"/>
              <a:t>Co-issued and signed by NBS and C&amp;GS directors.</a:t>
            </a:r>
          </a:p>
          <a:p>
            <a:pPr marL="628650" lvl="1" indent="-171450">
              <a:buFont typeface="Arial" panose="020B0604020202020204" pitchFamily="34" charset="0"/>
              <a:buChar char="•"/>
            </a:pPr>
            <a:r>
              <a:rPr lang="en-US" dirty="0"/>
              <a:t>This FRN delayed full adoption of the ift, and promoted continued use of the sft for all surveying (not just geodetic surveys), and it is how we got into the situation we are in today.</a:t>
            </a:r>
          </a:p>
        </p:txBody>
      </p:sp>
      <p:sp>
        <p:nvSpPr>
          <p:cNvPr id="4" name="Slide Number Placeholder 3"/>
          <p:cNvSpPr>
            <a:spLocks noGrp="1"/>
          </p:cNvSpPr>
          <p:nvPr>
            <p:ph type="sldNum" sz="quarter" idx="10"/>
          </p:nvPr>
        </p:nvSpPr>
        <p:spPr/>
        <p:txBody>
          <a:bodyPr/>
          <a:lstStyle/>
          <a:p>
            <a:fld id="{ADB50007-6DAA-40A7-BB94-072BAD43B908}" type="slidenum">
              <a:rPr lang="en-US" smtClean="0"/>
              <a:t>18</a:t>
            </a:fld>
            <a:endParaRPr lang="en-US" dirty="0"/>
          </a:p>
        </p:txBody>
      </p:sp>
    </p:spTree>
    <p:extLst>
      <p:ext uri="{BB962C8B-B14F-4D97-AF65-F5344CB8AC3E}">
        <p14:creationId xmlns:p14="http://schemas.microsoft.com/office/powerpoint/2010/main" val="1361900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Other FRNs relevant to the ift vs. sft issue:</a:t>
            </a:r>
          </a:p>
          <a:p>
            <a:pPr marL="628650" lvl="1" indent="-171450">
              <a:buFont typeface="Arial" panose="020B0604020202020204" pitchFamily="34" charset="0"/>
              <a:buChar char="•"/>
            </a:pPr>
            <a:r>
              <a:rPr lang="en-US" dirty="0"/>
              <a:t>1975.  Distinguishes between ift and sft, and gives both an exact (1200/3937 m) and approximate (0.304 800 61 m) definition of the sft.  It states that the ift is used for “engineering” and the sft is used for “mapping and land measurement”, which by itself creates problems (since engineering and surveying are often done together for projects, so which should be used?).  It also provides a clarification that the metric equivalents given in a previous (1968) FRN are approximate for lengths based on the sft.  It gives an example of the U.S. survey mile = 1.609 347 km </a:t>
            </a:r>
            <a:r>
              <a:rPr lang="en-US" i="1" dirty="0"/>
              <a:t>approximately</a:t>
            </a:r>
            <a:r>
              <a:rPr lang="en-US" dirty="0"/>
              <a:t>, and the international mile = 1.609 344 km </a:t>
            </a:r>
            <a:r>
              <a:rPr lang="en-US" i="1" dirty="0"/>
              <a:t>exactly</a:t>
            </a:r>
            <a:r>
              <a:rPr lang="en-US" dirty="0"/>
              <a:t>. </a:t>
            </a:r>
          </a:p>
          <a:p>
            <a:pPr marL="628650" lvl="1" indent="-171450">
              <a:buFont typeface="Arial" panose="020B0604020202020204" pitchFamily="34" charset="0"/>
              <a:buChar char="•"/>
            </a:pPr>
            <a:r>
              <a:rPr lang="en-US" dirty="0"/>
              <a:t>1977.  NGS policy on publication of plane coordinates based on NAD 83, stating that NGS will officially adopt the metric system.  This effectively (but probably inadvertently) allowed NGS to side step the requirement of ending use of the sft, as required in the 1959 FRN.</a:t>
            </a:r>
          </a:p>
          <a:p>
            <a:pPr marL="628650" lvl="1" indent="-171450">
              <a:buFont typeface="Arial" panose="020B0604020202020204" pitchFamily="34" charset="0"/>
              <a:buChar char="•"/>
            </a:pPr>
            <a:r>
              <a:rPr lang="en-US" dirty="0"/>
              <a:t>1988.  Proposal by NBS and NOAA/NGS to permanently retain U.S. survey foot for all surveying and mapping, pending analysis of public comment.  It appears such a decision was never made.</a:t>
            </a:r>
          </a:p>
          <a:p>
            <a:pPr marL="628650" lvl="1" indent="-171450">
              <a:buFont typeface="Arial" panose="020B0604020202020204" pitchFamily="34" charset="0"/>
              <a:buChar char="•"/>
            </a:pPr>
            <a:r>
              <a:rPr lang="en-US" dirty="0"/>
              <a:t>1989. NGS announces adoption of NAD 83, with reference to publication of plane coordinates in 1977 FRN (and use of the metric system).</a:t>
            </a:r>
          </a:p>
          <a:p>
            <a:pPr marL="628650" lvl="1" indent="-171450">
              <a:buFont typeface="Arial" panose="020B0604020202020204" pitchFamily="34" charset="0"/>
              <a:buChar char="•"/>
            </a:pPr>
            <a:r>
              <a:rPr lang="en-US" dirty="0"/>
              <a:t>1990.  A major FRN issued by NIST to reaffirm use and interpretation of the metric system (SI) in the U.S., partly in response to federal legislation on the metric system since the previous NIST FRN on this topic in 1982.  Includes tables and descriptions that define the SI in the U.S.  Does NOT include conversions between SI and U.S. customary units.</a:t>
            </a:r>
          </a:p>
          <a:p>
            <a:pPr marL="171450" lvl="0" indent="-171450">
              <a:buFont typeface="Arial" panose="020B0604020202020204" pitchFamily="34" charset="0"/>
              <a:buChar char="•"/>
            </a:pPr>
            <a:r>
              <a:rPr lang="en-US" u="sng" dirty="0"/>
              <a:t>NOTE</a:t>
            </a:r>
            <a:r>
              <a:rPr lang="en-US" dirty="0"/>
              <a:t>:  In the webinar, I inadvertently mischaracterized the 1975 FR as saying the ift was “exact” and the sft was “approximate.”  What that FRN actually says is that conversions in a previous (1968) FRN were only for the ift, and were therefore approximate for sft conversions.  The 1975 FRN provides the exact sft conversions as a correction/clarification to the 1968 FRN.  My apologies for any confusion this may have caused.</a:t>
            </a:r>
          </a:p>
        </p:txBody>
      </p:sp>
      <p:sp>
        <p:nvSpPr>
          <p:cNvPr id="4" name="Slide Number Placeholder 3"/>
          <p:cNvSpPr>
            <a:spLocks noGrp="1"/>
          </p:cNvSpPr>
          <p:nvPr>
            <p:ph type="sldNum" sz="quarter" idx="10"/>
          </p:nvPr>
        </p:nvSpPr>
        <p:spPr/>
        <p:txBody>
          <a:bodyPr/>
          <a:lstStyle/>
          <a:p>
            <a:fld id="{ADB50007-6DAA-40A7-BB94-072BAD43B908}" type="slidenum">
              <a:rPr lang="en-US" smtClean="0"/>
              <a:t>19</a:t>
            </a:fld>
            <a:endParaRPr lang="en-US" dirty="0"/>
          </a:p>
        </p:txBody>
      </p:sp>
    </p:spTree>
    <p:extLst>
      <p:ext uri="{BB962C8B-B14F-4D97-AF65-F5344CB8AC3E}">
        <p14:creationId xmlns:p14="http://schemas.microsoft.com/office/powerpoint/2010/main" val="2384261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Thanks to Harry Nelson of Maine DOT for making me aware of this wonderful engraving!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Shows 16 men randomly selected after church service to determine a “rood” (also known as “rod”, “perch”, or “pole”).  It’s a unit that was commonly used in the past for measuring land in Europe and America.</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“rood” was determined as the length of their left feet, aligned toe to heel as they stood in a line.</a:t>
            </a:r>
          </a:p>
          <a:p>
            <a:pPr marL="628650" lvl="1" indent="-171450">
              <a:buFont typeface="Arial" panose="020B0604020202020204" pitchFamily="34" charset="0"/>
              <a:buChar char="•"/>
            </a:pPr>
            <a:r>
              <a:rPr lang="en-US" dirty="0"/>
              <a:t>Its length varied a lot, from 12 to 24 feet, depending on time and location.  A rod is usually assumed to be 16.5 feet, but this is not always the case.</a:t>
            </a:r>
          </a:p>
          <a:p>
            <a:pPr marL="171450" indent="-171450">
              <a:buFont typeface="Arial" panose="020B0604020202020204" pitchFamily="34" charset="0"/>
              <a:buChar char="•"/>
            </a:pPr>
            <a:r>
              <a:rPr lang="en-US" dirty="0"/>
              <a:t>This is more than just a fun slide; it is important and relevant to this presentation.</a:t>
            </a:r>
          </a:p>
          <a:p>
            <a:pPr marL="628650" lvl="1" indent="-171450">
              <a:buFont typeface="Arial" panose="020B0604020202020204" pitchFamily="34" charset="0"/>
              <a:buChar char="•"/>
            </a:pPr>
            <a:r>
              <a:rPr lang="en-US" dirty="0"/>
              <a:t>The rood being determined here is specifically for the community that goes to this church.  It is “their” rood.  </a:t>
            </a:r>
          </a:p>
          <a:p>
            <a:pPr marL="628650" lvl="1" indent="-171450">
              <a:buFont typeface="Arial" panose="020B0604020202020204" pitchFamily="34" charset="0"/>
              <a:buChar char="•"/>
            </a:pPr>
            <a:r>
              <a:rPr lang="en-US" dirty="0"/>
              <a:t>A rood in another community (or determined at another time with other men) would most certainly be different.</a:t>
            </a:r>
          </a:p>
          <a:p>
            <a:pPr marL="628650" lvl="1" indent="-171450">
              <a:buFont typeface="Arial" panose="020B0604020202020204" pitchFamily="34" charset="0"/>
              <a:buChar char="•"/>
            </a:pPr>
            <a:r>
              <a:rPr lang="en-US" dirty="0"/>
              <a:t>It is not a national standard, not a state standard, not a county standard.  It is at best a town standard, and may not even be that.</a:t>
            </a:r>
          </a:p>
          <a:p>
            <a:pPr marL="628650" lvl="1" indent="-171450">
              <a:buFont typeface="Arial" panose="020B0604020202020204" pitchFamily="34" charset="0"/>
              <a:buChar char="•"/>
            </a:pPr>
            <a:r>
              <a:rPr lang="en-US" dirty="0"/>
              <a:t>Although convenient and in some ways representative, the lack of standardization would later lead to problems.  Hence this presentation…</a:t>
            </a:r>
          </a:p>
        </p:txBody>
      </p:sp>
      <p:sp>
        <p:nvSpPr>
          <p:cNvPr id="4" name="Slide Number Placeholder 3"/>
          <p:cNvSpPr>
            <a:spLocks noGrp="1"/>
          </p:cNvSpPr>
          <p:nvPr>
            <p:ph type="sldNum" sz="quarter" idx="5"/>
          </p:nvPr>
        </p:nvSpPr>
        <p:spPr/>
        <p:txBody>
          <a:bodyPr/>
          <a:lstStyle/>
          <a:p>
            <a:fld id="{A2FED2CC-BADC-4677-8145-F4A6E1426BC2}" type="slidenum">
              <a:rPr lang="en-US" smtClean="0"/>
              <a:t>2</a:t>
            </a:fld>
            <a:endParaRPr lang="en-US" dirty="0"/>
          </a:p>
        </p:txBody>
      </p:sp>
    </p:spTree>
    <p:extLst>
      <p:ext uri="{BB962C8B-B14F-4D97-AF65-F5344CB8AC3E}">
        <p14:creationId xmlns:p14="http://schemas.microsoft.com/office/powerpoint/2010/main" val="2151855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Despite the mandate of the 1959 FRN, and the change to a new datum in 1986, NGS allowed states to choose whether they want State Plane coordinates in feet, including which type of foot.</a:t>
            </a:r>
          </a:p>
          <a:p>
            <a:pPr marL="171450" indent="-171450">
              <a:buFont typeface="Arial" panose="020B0604020202020204" pitchFamily="34" charset="0"/>
              <a:buChar char="•"/>
            </a:pPr>
            <a:r>
              <a:rPr lang="en-US" dirty="0"/>
              <a:t>Over time various states have taken actions to select the foot they want to use.  Of the 40 states that have selected the sft, 28 have done so in statute, and 12 have done so by working with NGS to issue an FRN (the latest being in 2009, for Utah).  So the situation with the 40 “green” states is more complicated than it appears.</a:t>
            </a:r>
          </a:p>
          <a:p>
            <a:pPr marL="171450" lvl="0" indent="-171450">
              <a:buFont typeface="Arial" panose="020B0604020202020204" pitchFamily="34" charset="0"/>
              <a:buChar char="•"/>
            </a:pPr>
            <a:r>
              <a:rPr lang="en-US" dirty="0"/>
              <a:t>Simply put, this is again chaos, just as it was before the Mendenhall Order of 1893.  This is exactly the type of situation our five heroes wanted to avoid, having different standards of measure for different parts of the U.S.  It is far worse than this map indicates, since jurisdictions within a state use a different foot than on this map.  For example, Hawaii shows no foot selection (not even SPCS 83 legislation), yet it uses sft for most areas but ift on military bases.  Arizona is shown as an ift state, yet the National Park Service uses sft within Arizona.  It is a complete mess.  There is no way for me to know for sure, but it is my opinion that our heroes would be spinning in their graves if they saw this.</a:t>
            </a:r>
          </a:p>
          <a:p>
            <a:pPr marL="0" lvl="0" indent="0">
              <a:buFont typeface="Arial" panose="020B0604020202020204" pitchFamily="34" charset="0"/>
              <a:buNone/>
            </a:pPr>
            <a:endParaRPr lang="en-US" dirty="0"/>
          </a:p>
          <a:p>
            <a:pPr marL="171450" indent="-171450">
              <a:buFont typeface="Arial" panose="020B0604020202020204" pitchFamily="34" charset="0"/>
              <a:buChar char="•"/>
            </a:pPr>
            <a:r>
              <a:rPr lang="en-US" u="sng" dirty="0"/>
              <a:t>Addendum</a:t>
            </a:r>
            <a:r>
              <a:rPr lang="en-US" dirty="0"/>
              <a:t>:  Some surveyors look at the CONUS map and ask why NGS is proposing the ift rather than the sft, since more states have officially selected the sft for SPCS 83 (40 vs. 6).  It seems a reasonable question, but it is flawed, for the following reasons:</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Minority vs. majority</a:t>
            </a:r>
            <a:r>
              <a:rPr lang="en-US" sz="1200" kern="1200" dirty="0">
                <a:solidFill>
                  <a:schemeClr val="tx1"/>
                </a:solidFill>
                <a:effectLst/>
                <a:latin typeface="+mn-lt"/>
                <a:ea typeface="+mn-ea"/>
                <a:cs typeface="+mn-cs"/>
              </a:rPr>
              <a:t>.  This is not an issue of a minority overruling a majority.  Although most states have adopted the sft (for SPCS 83), it’s important to recognize that surveying and mapping represents only a tiny fraction of overall economic activity in the U.S.  Other major parts of the U.S. economy make use of the ift.  For example, one of the reasons the ift was adopted in 1959 was for standardizing gauge blocks (the primary means of length standardization used by industry).  So surveying is actually a small part of this issue.  Because of that, there is essentially no chance that NIST will go back to the sft definition for the entire U.S.  If there is going to be one foot, it will certainly be 1 ft = 0.3048 m (exact).</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Uniformity</a:t>
            </a:r>
            <a:r>
              <a:rPr lang="en-US" sz="1200" kern="1200" dirty="0">
                <a:solidFill>
                  <a:schemeClr val="tx1"/>
                </a:solidFill>
                <a:effectLst/>
                <a:latin typeface="+mn-lt"/>
                <a:ea typeface="+mn-ea"/>
                <a:cs typeface="+mn-cs"/>
              </a:rPr>
              <a:t>.  For standards to be useful, they must be uniform.  That is why Congress is empowered by the U.S. Constitution to establish standards of weights and measures.  Having two concurrent nearly identical definitions of the foot is inconsistent with the very idea of standards.  And it is bad for business (i.e., commerce).  Keeping the sft for surveying and mapping while using the ift for everything else would perpetuate the inconsistency.</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Original intent</a:t>
            </a:r>
            <a:r>
              <a:rPr lang="en-US" sz="1200" kern="1200" dirty="0">
                <a:solidFill>
                  <a:schemeClr val="tx1"/>
                </a:solidFill>
                <a:effectLst/>
                <a:latin typeface="+mn-lt"/>
                <a:ea typeface="+mn-ea"/>
                <a:cs typeface="+mn-cs"/>
              </a:rPr>
              <a:t>.  In the 1959 FRN that announced nationwide adoption of the ift, the previous foot was named the sft with the intent that it be temporary.  It was an accommodation by NBS to C&amp;GS, exclusively for geodetic work.  The 1959 FRN mandated that the ift be adopted after readjustment of the U.S. geodetic networks.  That occurred in 1986 with the change from NAD 27 to NAD 83.  So use of the sft was supposed to end at that time, but it did not.  It appears the main reason is that NGS side-stepped the issue by going metric in 1977, perhaps in the hope that the entire nation would go metric.  Instead the “temporary” sft became embedded as part of how SPCS 83 is used (but not in how SPCS 83 is defined – the definitions for every zone are metric). </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SPCS 83 vs. SPCS2022</a:t>
            </a:r>
            <a:r>
              <a:rPr lang="en-US" sz="1200" kern="1200" dirty="0">
                <a:solidFill>
                  <a:schemeClr val="tx1"/>
                </a:solidFill>
                <a:effectLst/>
                <a:latin typeface="+mn-lt"/>
                <a:ea typeface="+mn-ea"/>
                <a:cs typeface="+mn-cs"/>
              </a:rPr>
              <a:t>.  In those states where the sft is specified (by state statute or FRN), it is associated with SPCS 83.  Such specifications will not apply for SPCS2022.  A state could legislate sft for SPCS2022, but if NIST mandates use of the ift, that would likely override state statute, per the U.S. Constitution.</a:t>
            </a:r>
          </a:p>
          <a:p>
            <a:pPr marL="628650" lvl="1" indent="-171450">
              <a:buFont typeface="Arial" panose="020B0604020202020204" pitchFamily="34" charset="0"/>
              <a:buChar char="•"/>
            </a:pPr>
            <a:r>
              <a:rPr lang="en-US" sz="1200" u="sng" kern="1200" dirty="0">
                <a:solidFill>
                  <a:schemeClr val="tx1"/>
                </a:solidFill>
                <a:effectLst/>
                <a:latin typeface="+mn-lt"/>
                <a:ea typeface="+mn-ea"/>
                <a:cs typeface="+mn-cs"/>
              </a:rPr>
              <a:t>Authority</a:t>
            </a:r>
            <a:r>
              <a:rPr lang="en-US" sz="1200" kern="1200" dirty="0">
                <a:solidFill>
                  <a:schemeClr val="tx1"/>
                </a:solidFill>
                <a:effectLst/>
                <a:latin typeface="+mn-lt"/>
                <a:ea typeface="+mn-ea"/>
                <a:cs typeface="+mn-cs"/>
              </a:rPr>
              <a:t>.  Only NIST has the authority to deprecate the sft, not NGS.  In the end, the fate of the sft will be up to NIST.  The reason NGS is involved is that the existence of the sft is due entirely to NIST accommodating NGS in 1959.  Because of that, NGS bears responsibility in trying to resolve the issue, as we should have done in 1986, and NGS will work with NIST to that end.  If the decision is to deprecate the sft after 2022, it will be announced in an FRN, and NGS will also take other steps to inform our customers.  But NGS will continue to support the sft for legacy applications in SPCS 83 and 27 in our products and services.</a:t>
            </a:r>
          </a:p>
          <a:p>
            <a:pPr marL="171450" indent="-171450">
              <a:buFont typeface="Arial" panose="020B0604020202020204" pitchFamily="34" charset="0"/>
              <a:buChar char="•"/>
            </a:pPr>
            <a:endParaRPr lang="en-US" dirty="0"/>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20</a:t>
            </a:fld>
            <a:endParaRPr lang="en-US" dirty="0"/>
          </a:p>
        </p:txBody>
      </p:sp>
    </p:spTree>
    <p:extLst>
      <p:ext uri="{BB962C8B-B14F-4D97-AF65-F5344CB8AC3E}">
        <p14:creationId xmlns:p14="http://schemas.microsoft.com/office/powerpoint/2010/main" val="572856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 nearly 100 years of relative order in standards of measure (from the Mendenhall Order of 1893 to release of NAD 83 in 1986), a new chaotic situation was created by perpetuating the sft.</a:t>
            </a:r>
          </a:p>
          <a:p>
            <a:pPr marL="171450" indent="-171450">
              <a:buFont typeface="Arial" panose="020B0604020202020204" pitchFamily="34" charset="0"/>
              <a:buChar char="•"/>
            </a:pPr>
            <a:r>
              <a:rPr lang="en-US" dirty="0"/>
              <a:t>Despite a misguided effort in the 1988 FRN to make the sft “official”, it is still an unofficial nominally “temporary” unit, stuck in standards “limbo”</a:t>
            </a:r>
          </a:p>
          <a:p>
            <a:pPr marL="628650" lvl="1" indent="-171450">
              <a:buFont typeface="Arial" panose="020B0604020202020204" pitchFamily="34" charset="0"/>
              <a:buChar char="•"/>
            </a:pPr>
            <a:r>
              <a:rPr lang="en-US" dirty="0"/>
              <a:t>Latest NIST publication that discusses this (2008) notes that sft is still used, even though it has not been officially and permanently adopted.</a:t>
            </a:r>
          </a:p>
          <a:p>
            <a:pPr marL="628650" lvl="1" indent="-171450">
              <a:buFont typeface="Arial" panose="020B0604020202020204" pitchFamily="34" charset="0"/>
              <a:buChar char="•"/>
            </a:pPr>
            <a:r>
              <a:rPr lang="en-US" dirty="0"/>
              <a:t>Saying that ift is used for engineering and sft for surveying and mapping is absurd.  The two are not mutually exclusive.  Surveying is almost always a part of civil engineering projects.</a:t>
            </a:r>
          </a:p>
        </p:txBody>
      </p:sp>
      <p:sp>
        <p:nvSpPr>
          <p:cNvPr id="4" name="Slide Number Placeholder 3"/>
          <p:cNvSpPr>
            <a:spLocks noGrp="1"/>
          </p:cNvSpPr>
          <p:nvPr>
            <p:ph type="sldNum" sz="quarter" idx="5"/>
          </p:nvPr>
        </p:nvSpPr>
        <p:spPr/>
        <p:txBody>
          <a:bodyPr/>
          <a:lstStyle/>
          <a:p>
            <a:fld id="{A2FED2CC-BADC-4677-8145-F4A6E1426BC2}" type="slidenum">
              <a:rPr lang="en-US" smtClean="0"/>
              <a:t>21</a:t>
            </a:fld>
            <a:endParaRPr lang="en-US" dirty="0"/>
          </a:p>
        </p:txBody>
      </p:sp>
    </p:spTree>
    <p:extLst>
      <p:ext uri="{BB962C8B-B14F-4D97-AF65-F5344CB8AC3E}">
        <p14:creationId xmlns:p14="http://schemas.microsoft.com/office/powerpoint/2010/main" val="3386706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NGS must take the bulk of responsibility for this situation.  </a:t>
            </a:r>
          </a:p>
          <a:p>
            <a:pPr marL="628650" lvl="1" indent="-171450">
              <a:buFont typeface="Arial" panose="020B0604020202020204" pitchFamily="34" charset="0"/>
              <a:buChar char="•"/>
            </a:pPr>
            <a:r>
              <a:rPr lang="en-US" dirty="0"/>
              <a:t>NBS (NIST) accommodated us in 1959.  Yes, NIST allowed it, but it was at the behest of NGS.</a:t>
            </a:r>
          </a:p>
          <a:p>
            <a:pPr marL="628650" lvl="1" indent="-171450">
              <a:buFont typeface="Arial" panose="020B0604020202020204" pitchFamily="34" charset="0"/>
              <a:buChar char="•"/>
            </a:pPr>
            <a:r>
              <a:rPr lang="en-US" dirty="0"/>
              <a:t>NGS perpetuated the problem by avoiding the required remedy in 1986.</a:t>
            </a:r>
          </a:p>
          <a:p>
            <a:pPr marL="171450" lvl="0" indent="-171450">
              <a:buFont typeface="Arial" panose="020B0604020202020204" pitchFamily="34" charset="0"/>
              <a:buChar char="•"/>
            </a:pPr>
            <a:r>
              <a:rPr lang="en-US" dirty="0"/>
              <a:t>We just recently perpetuated it again, in 2016, when we helped write template draft NSRS (National Spatial Reference System) legislation or “model law.”</a:t>
            </a:r>
          </a:p>
          <a:p>
            <a:pPr marL="628650" lvl="1" indent="-171450">
              <a:buFont typeface="Arial" panose="020B0604020202020204" pitchFamily="34" charset="0"/>
              <a:buChar char="•"/>
            </a:pPr>
            <a:r>
              <a:rPr lang="en-US" dirty="0"/>
              <a:t>Done cooperatively with NSPS and AAGS (American Association for Geodetic Surveying)</a:t>
            </a:r>
          </a:p>
          <a:p>
            <a:pPr marL="628650" lvl="1" indent="-171450">
              <a:buFont typeface="Arial" panose="020B0604020202020204" pitchFamily="34" charset="0"/>
              <a:buChar char="•"/>
            </a:pPr>
            <a:r>
              <a:rPr lang="en-US" dirty="0"/>
              <a:t>Explicitly allows selection of ift or sft for those states that want SPCS coordinates in feet.</a:t>
            </a:r>
          </a:p>
          <a:p>
            <a:pPr marL="628650" lvl="1" indent="-171450">
              <a:buFont typeface="Arial" panose="020B0604020202020204" pitchFamily="34" charset="0"/>
              <a:buChar char="•"/>
            </a:pPr>
            <a:r>
              <a:rPr lang="en-US" dirty="0"/>
              <a:t>This was a mistake.  NGS went along with this mechanically because we had become inured to the absurd existence of dual feet.  The idea of getting rid of the sft did not even occur to us at the time this draft legislation was prepared.  Now we want to fix the problem we created.</a:t>
            </a:r>
          </a:p>
        </p:txBody>
      </p:sp>
      <p:sp>
        <p:nvSpPr>
          <p:cNvPr id="4" name="Slide Number Placeholder 3"/>
          <p:cNvSpPr>
            <a:spLocks noGrp="1"/>
          </p:cNvSpPr>
          <p:nvPr>
            <p:ph type="sldNum" sz="quarter" idx="5"/>
          </p:nvPr>
        </p:nvSpPr>
        <p:spPr/>
        <p:txBody>
          <a:bodyPr/>
          <a:lstStyle/>
          <a:p>
            <a:fld id="{A2FED2CC-BADC-4677-8145-F4A6E1426BC2}" type="slidenum">
              <a:rPr lang="en-US" smtClean="0"/>
              <a:t>22</a:t>
            </a:fld>
            <a:endParaRPr lang="en-US" dirty="0"/>
          </a:p>
        </p:txBody>
      </p:sp>
    </p:spTree>
    <p:extLst>
      <p:ext uri="{BB962C8B-B14F-4D97-AF65-F5344CB8AC3E}">
        <p14:creationId xmlns:p14="http://schemas.microsoft.com/office/powerpoint/2010/main" val="2585012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We’ve come to the end of the epic tale on how the mighty U.S. ended up with two concurrently defined feet.  This is a summary of where we are.  The question is what do we do now?  We missed out in the change from NAD 27 to NAD 83.  But we now have another chance, in the switch from NAD 83 to the new 2022 Terrestrial Reference Frames (TRFs), collectively called “NSRS2022” for convenience.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08117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five options for moving forward:</a:t>
            </a:r>
          </a:p>
          <a:p>
            <a:pPr marL="628650" lvl="1" indent="-171450">
              <a:buFont typeface="Arial" panose="020B0604020202020204" pitchFamily="34" charset="0"/>
              <a:buChar char="•"/>
            </a:pPr>
            <a:r>
              <a:rPr lang="en-US" b="1" i="1" u="none" dirty="0"/>
              <a:t>Do nothing</a:t>
            </a:r>
            <a:r>
              <a:rPr lang="en-US" dirty="0"/>
              <a:t>.  This one is interesting, because a number of people have recently proposed a solution where NGS just goes metric, and every state uses whatever foot they want.  What they don’t seem to realize is that is exactly what we are doing now!  NGS went metric in 1977.  But customers wanted to get coordinates in feet, so we provided them.  Which meant we had to make sure and give them the type of foot they wanted (even though some locations within sates use a different foot than other parts of states, as mentioned previously).  The same thing would most definitely happen again for SPCS2022 if we tried to only give metric coordinates.  So the situation would be exactly the same as now.</a:t>
            </a:r>
          </a:p>
          <a:p>
            <a:pPr marL="628650" lvl="1" indent="-171450">
              <a:buFont typeface="Arial" panose="020B0604020202020204" pitchFamily="34" charset="0"/>
              <a:buChar char="•"/>
            </a:pPr>
            <a:r>
              <a:rPr lang="en-US" b="1" i="1" dirty="0"/>
              <a:t>Officially adopt U.S. survey foot for specific things</a:t>
            </a:r>
            <a:r>
              <a:rPr lang="en-US" dirty="0"/>
              <a:t>.  This was what was proposed in the 1988 FRN.  It would formally perpetuate a dual foot system in the U.S., making it even more entrenched.  We would be stuck with a dual foot anti-standard.</a:t>
            </a:r>
          </a:p>
          <a:p>
            <a:pPr marL="628650" lvl="1" indent="-171450">
              <a:buFont typeface="Arial" panose="020B0604020202020204" pitchFamily="34" charset="0"/>
              <a:buChar char="•"/>
            </a:pPr>
            <a:r>
              <a:rPr lang="en-US" b="1" i="1" dirty="0"/>
              <a:t>Use international foot for everything</a:t>
            </a:r>
            <a:r>
              <a:rPr lang="en-US" dirty="0"/>
              <a:t>.  This is what NGS proposes.  Only one foot after 2022, with same definition as ift.  It is the only viable means of using a single foot definition for future work.  Legacy work will always use appropriate units (of which there are many types).</a:t>
            </a:r>
          </a:p>
          <a:p>
            <a:pPr marL="628650" lvl="1" indent="-171450">
              <a:buFont typeface="Arial" panose="020B0604020202020204" pitchFamily="34" charset="0"/>
              <a:buChar char="•"/>
            </a:pPr>
            <a:r>
              <a:rPr lang="en-US" b="1" i="1" dirty="0"/>
              <a:t>Use U.S. survey foot for everything</a:t>
            </a:r>
            <a:r>
              <a:rPr lang="en-US" dirty="0"/>
              <a:t>.  As discussed previously, this is extremely unlikely, so much so that it’s safe to say it is impossible.  The ift is simply too well established in a vast majority of the economy.  Surveying is a tiny minority, so it is not reasonable to expect the sft to prevail, even if the sft is used for surveying in most states.</a:t>
            </a:r>
          </a:p>
          <a:p>
            <a:pPr marL="628650" lvl="1" indent="-171450">
              <a:buFont typeface="Arial" panose="020B0604020202020204" pitchFamily="34" charset="0"/>
              <a:buChar char="•"/>
            </a:pPr>
            <a:r>
              <a:rPr lang="en-US" b="1" i="1" dirty="0"/>
              <a:t>Go entirely metric</a:t>
            </a:r>
            <a:r>
              <a:rPr lang="en-US" dirty="0"/>
              <a:t>.  This is my personal very strong preference!  This is also the preference of most (all?) people at NGS and NIST.  But alas it appears much too big a lift for NGS, and even for NIST at this time.  Maybe some day in the not-too-distance future (but remember what happened when we tried to go metric in the late 70s).  At least SPCS2022 parameters will all be defined in meters!  On a positive note, of the people who have provided feedback so far on this topic, more are in favor of going metric than are of keeping the sft (although a large majority opted for the ift).</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24</a:t>
            </a:fld>
            <a:endParaRPr lang="en-US" dirty="0"/>
          </a:p>
        </p:txBody>
      </p:sp>
    </p:spTree>
    <p:extLst>
      <p:ext uri="{BB962C8B-B14F-4D97-AF65-F5344CB8AC3E}">
        <p14:creationId xmlns:p14="http://schemas.microsoft.com/office/powerpoint/2010/main" val="30836530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NGS proposes that there be only ONE official definition of the foot after 2022, and if done will be accomplished through NIST.</a:t>
            </a:r>
          </a:p>
          <a:p>
            <a:pPr marL="628650" lvl="1" indent="-171450">
              <a:buFont typeface="Arial" panose="020B0604020202020204" pitchFamily="34" charset="0"/>
              <a:buChar char="•"/>
            </a:pPr>
            <a:r>
              <a:rPr lang="en-US" dirty="0"/>
              <a:t>Considering getting rid of word “international”, and just call it the “foot” (that is how it is handled in some software, such Esri’s).  People just seem to not like the “international” label.  Maybe call if the “American freedom foot.”  But seriously, dropping a descriptor solidifies the idea that there is only one foot in the U.S.  Keeping the descriptor implies there is more than one foot.</a:t>
            </a:r>
          </a:p>
          <a:p>
            <a:pPr marL="628650" lvl="1" indent="-171450">
              <a:buFont typeface="Arial" panose="020B0604020202020204" pitchFamily="34" charset="0"/>
              <a:buChar char="•"/>
            </a:pPr>
            <a:r>
              <a:rPr lang="en-US" dirty="0"/>
              <a:t>Have NO option for sft after 2022.  It will only be used for the past (legacy applications).</a:t>
            </a:r>
          </a:p>
          <a:p>
            <a:pPr marL="171450" lvl="0" indent="-171450">
              <a:buFont typeface="Arial" panose="020B0604020202020204" pitchFamily="34" charset="0"/>
              <a:buChar char="•"/>
            </a:pPr>
            <a:r>
              <a:rPr lang="en-US" dirty="0"/>
              <a:t>NGS will help!  </a:t>
            </a:r>
          </a:p>
          <a:p>
            <a:pPr marL="628650" lvl="1" indent="-171450">
              <a:buFont typeface="Arial" panose="020B0604020202020204" pitchFamily="34" charset="0"/>
              <a:buChar char="•"/>
            </a:pPr>
            <a:r>
              <a:rPr lang="en-US" dirty="0"/>
              <a:t>We will try to make the change as simple and painless as possible.</a:t>
            </a:r>
          </a:p>
          <a:p>
            <a:pPr marL="628650" lvl="1" indent="-171450">
              <a:buFont typeface="Arial" panose="020B0604020202020204" pitchFamily="34" charset="0"/>
              <a:buChar char="•"/>
            </a:pPr>
            <a:r>
              <a:rPr lang="en-US" dirty="0"/>
              <a:t>Our products and services will automatically support backward compatibility.</a:t>
            </a:r>
          </a:p>
          <a:p>
            <a:pPr marL="171450" lvl="0" indent="-171450">
              <a:buFont typeface="Arial" panose="020B0604020202020204" pitchFamily="34" charset="0"/>
              <a:buChar char="•"/>
            </a:pPr>
            <a:r>
              <a:rPr lang="en-US" dirty="0"/>
              <a:t>Idea here is that we are trying to make things better by fixing a long-standing problem for the future (not the past).  Yes, there will be some difficulties.  But at least they will diminish over time.  If we do nothing, these problems will never go away.</a:t>
            </a:r>
          </a:p>
          <a:p>
            <a:pPr marL="171450" indent="-171450">
              <a:buFont typeface="Arial" panose="020B0604020202020204" pitchFamily="34" charset="0"/>
              <a:buChar char="•"/>
            </a:pPr>
            <a:r>
              <a:rPr lang="en-US" dirty="0"/>
              <a:t>If you think changing from sft to ift is a big problem, then perhaps you don’t quite understand the other changes that are coming in 2022:</a:t>
            </a:r>
          </a:p>
          <a:p>
            <a:pPr marL="628650" lvl="1" indent="-171450">
              <a:buFont typeface="Arial" panose="020B0604020202020204" pitchFamily="34" charset="0"/>
              <a:buChar char="•"/>
            </a:pPr>
            <a:r>
              <a:rPr lang="en-US" dirty="0"/>
              <a:t>The change from sft to ift is really just a small (2 ppm) scale change.  That is smaller than the change in scale for SPCS2022 zones, and that is only PART of the change that will occur for State Plane.</a:t>
            </a:r>
          </a:p>
          <a:p>
            <a:pPr marL="628650" lvl="1" indent="-171450">
              <a:buFont typeface="Arial" panose="020B0604020202020204" pitchFamily="34" charset="0"/>
              <a:buChar char="•"/>
            </a:pPr>
            <a:r>
              <a:rPr lang="en-US" dirty="0"/>
              <a:t>Coordinates in NSRS2022 will change with time.  In fact, the entire frame will be time-dependent.  Assumptions about control coordinates never changing will have to be abandoned.</a:t>
            </a:r>
          </a:p>
          <a:p>
            <a:pPr marL="628650" lvl="1" indent="-171450">
              <a:buFont typeface="Arial" panose="020B0604020202020204" pitchFamily="34" charset="0"/>
              <a:buChar char="•"/>
            </a:pPr>
            <a:r>
              <a:rPr lang="en-US" dirty="0"/>
              <a:t>The “vertical” datum will be replaced with a geopotential datum based on a gravimetric geoid (rather than leveling).  This, too, will have a time-dependent component.</a:t>
            </a:r>
          </a:p>
          <a:p>
            <a:pPr marL="628650" lvl="1" indent="-171450">
              <a:buFont typeface="Arial" panose="020B0604020202020204" pitchFamily="34" charset="0"/>
              <a:buChar char="•"/>
            </a:pPr>
            <a:r>
              <a:rPr lang="en-US" dirty="0"/>
              <a:t>There will be changes in how GNSS, leveling, and total station survey surveys are performed, reduced, processed, and adjusted.</a:t>
            </a:r>
          </a:p>
          <a:p>
            <a:pPr marL="628650" lvl="1" indent="-171450">
              <a:buFont typeface="Arial" panose="020B0604020202020204" pitchFamily="34" charset="0"/>
              <a:buChar char="•"/>
            </a:pPr>
            <a:r>
              <a:rPr lang="en-US" dirty="0"/>
              <a:t>By comparison, the change from sft to ift is so miniscule that it is well within the noise of the other changes.</a:t>
            </a:r>
          </a:p>
          <a:p>
            <a:pPr marL="628650" lvl="1" indent="-171450">
              <a:buFont typeface="Arial" panose="020B0604020202020204" pitchFamily="34" charset="0"/>
              <a:buChar char="•"/>
            </a:pPr>
            <a:r>
              <a:rPr lang="en-US" dirty="0"/>
              <a:t>In short, if you think the change in foot definition is too difficult, then its hard to see how you could deal with these other much larger and vastly more complex changes.</a:t>
            </a:r>
          </a:p>
        </p:txBody>
      </p:sp>
      <p:sp>
        <p:nvSpPr>
          <p:cNvPr id="4" name="Slide Number Placeholder 3"/>
          <p:cNvSpPr>
            <a:spLocks noGrp="1"/>
          </p:cNvSpPr>
          <p:nvPr>
            <p:ph type="sldNum" sz="quarter" idx="5"/>
          </p:nvPr>
        </p:nvSpPr>
        <p:spPr/>
        <p:txBody>
          <a:bodyPr/>
          <a:lstStyle/>
          <a:p>
            <a:fld id="{A2FED2CC-BADC-4677-8145-F4A6E1426BC2}" type="slidenum">
              <a:rPr lang="en-US" smtClean="0"/>
              <a:t>25</a:t>
            </a:fld>
            <a:endParaRPr lang="en-US" dirty="0"/>
          </a:p>
        </p:txBody>
      </p:sp>
    </p:spTree>
    <p:extLst>
      <p:ext uri="{BB962C8B-B14F-4D97-AF65-F5344CB8AC3E}">
        <p14:creationId xmlns:p14="http://schemas.microsoft.com/office/powerpoint/2010/main" val="2035957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But why make the change?  There are several good reasons:</a:t>
            </a:r>
          </a:p>
          <a:p>
            <a:pPr marL="628650" lvl="1" indent="-171450">
              <a:buFont typeface="Arial" panose="020B0604020202020204" pitchFamily="34" charset="0"/>
              <a:buChar char="•"/>
            </a:pPr>
            <a:r>
              <a:rPr lang="en-US" dirty="0"/>
              <a:t>That was what was originally intended when the sft was named, 60 years ago!</a:t>
            </a:r>
          </a:p>
          <a:p>
            <a:pPr marL="628650" lvl="1" indent="-171450">
              <a:buFont typeface="Arial" panose="020B0604020202020204" pitchFamily="34" charset="0"/>
              <a:buChar char="•"/>
            </a:pPr>
            <a:r>
              <a:rPr lang="en-US" dirty="0"/>
              <a:t>It causes real problems that cost real money, through confusion, errors, and just plain old inefficiencies.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917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 an example of some of the problems, consider the state where I am registered, beautiful Arizona.  It is an ift state, yet mix-ups with sft occur all the time:</a:t>
            </a:r>
          </a:p>
          <a:p>
            <a:pPr marL="628650" lvl="1" indent="-171450">
              <a:buFont typeface="Arial" panose="020B0604020202020204" pitchFamily="34" charset="0"/>
              <a:buChar char="•"/>
            </a:pPr>
            <a:r>
              <a:rPr lang="en-US" dirty="0"/>
              <a:t>The map on the left shows the horizontal difference in feet when ift and sft are interchanged for SPCS 83 AZ Central Zone.</a:t>
            </a:r>
          </a:p>
          <a:p>
            <a:pPr marL="628650" lvl="1" indent="-171450">
              <a:buFont typeface="Arial" panose="020B0604020202020204" pitchFamily="34" charset="0"/>
              <a:buChar char="•"/>
            </a:pPr>
            <a:r>
              <a:rPr lang="en-US" dirty="0"/>
              <a:t>I worked a lot in Flagstaff.  This confusion occurred so often that whenever I saw a 3.5 ft horizontal discrepancy, I suspected it was this issue.  And it usually was.</a:t>
            </a:r>
          </a:p>
          <a:p>
            <a:pPr marL="628650" lvl="1" indent="-171450">
              <a:buFont typeface="Arial" panose="020B0604020202020204" pitchFamily="34" charset="0"/>
              <a:buChar char="•"/>
            </a:pPr>
            <a:r>
              <a:rPr lang="en-US" dirty="0"/>
              <a:t>When the City of Flagstaff installed their GIS software, it defaulted to State Plane in sft (even though it’s supposed to be ift).  When the City discovered this, they decided to just leave it in sft, which is part of the reason why the 3.5 ft error showed up so often in Flagstaff.  But they also occur elsewhere.</a:t>
            </a:r>
          </a:p>
          <a:p>
            <a:pPr marL="628650" lvl="1" indent="-171450">
              <a:buFont typeface="Arial" panose="020B0604020202020204" pitchFamily="34" charset="0"/>
              <a:buChar char="•"/>
            </a:pPr>
            <a:r>
              <a:rPr lang="en-US" dirty="0"/>
              <a:t>I probably shouldn’t complain about ift/sft problems, because I’ve made money off of it.  In one weekend I made a couple thousand dollars helping someone with a big survey near Prescott.  One of the problems was a 3-ft horizontal discrepancy.  Turned out it was due to an ift/sft mix-up, mainly because more than one company worked on the project.</a:t>
            </a:r>
          </a:p>
          <a:p>
            <a:pPr marL="628650" lvl="1" indent="-171450">
              <a:buFont typeface="Arial" panose="020B0604020202020204" pitchFamily="34" charset="0"/>
              <a:buChar char="•"/>
            </a:pPr>
            <a:r>
              <a:rPr lang="en-US" dirty="0"/>
              <a:t>It’s not just State Plane.  I don’t know if they still do it, but a statewide electric utility (Arizona Public Service) uses UTM coordinates, in sft.  This causes positional errors of 23 to more than 27 feet if ift are used, depending on location.</a:t>
            </a:r>
          </a:p>
          <a:p>
            <a:pPr marL="171450" lvl="0" indent="-171450">
              <a:buFont typeface="Arial" panose="020B0604020202020204" pitchFamily="34" charset="0"/>
              <a:buChar char="•"/>
            </a:pPr>
            <a:r>
              <a:rPr lang="en-US" dirty="0"/>
              <a:t>These problems are real.  And they don’t just occur in ift states.  They can (and do) occur in any state.  I’ve heard more stories about such problems than I can keep track of.  This is especially a problem for surveyors licensed in multiple states with different foot types.  Or for projects with multiple companies (especially if from different states or countries).  Or for anyone who uses software.  In short, it has negatively impacted many people, but it can potentially impact anyone.  Maybe it has never been a problem for you.  But you won’t have to look very far to find someone who has war stories on this topic.</a:t>
            </a:r>
          </a:p>
        </p:txBody>
      </p:sp>
      <p:sp>
        <p:nvSpPr>
          <p:cNvPr id="4" name="Slide Number Placeholder 3"/>
          <p:cNvSpPr>
            <a:spLocks noGrp="1"/>
          </p:cNvSpPr>
          <p:nvPr>
            <p:ph type="sldNum" sz="quarter" idx="5"/>
          </p:nvPr>
        </p:nvSpPr>
        <p:spPr/>
        <p:txBody>
          <a:bodyPr/>
          <a:lstStyle/>
          <a:p>
            <a:fld id="{A2FED2CC-BADC-4677-8145-F4A6E1426BC2}" type="slidenum">
              <a:rPr lang="en-US" smtClean="0"/>
              <a:t>27</a:t>
            </a:fld>
            <a:endParaRPr lang="en-US" dirty="0"/>
          </a:p>
        </p:txBody>
      </p:sp>
    </p:spTree>
    <p:extLst>
      <p:ext uri="{BB962C8B-B14F-4D97-AF65-F5344CB8AC3E}">
        <p14:creationId xmlns:p14="http://schemas.microsoft.com/office/powerpoint/2010/main" val="2414444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Continuing with why we should make the change:</a:t>
            </a:r>
          </a:p>
          <a:p>
            <a:pPr marL="628650" lvl="1" indent="-171450">
              <a:buFont typeface="Arial" panose="020B0604020202020204" pitchFamily="34" charset="0"/>
              <a:buChar char="•"/>
            </a:pPr>
            <a:r>
              <a:rPr lang="en-US" dirty="0"/>
              <a:t>The sft is not recognized in the entire U.S.  Only in parts of the U.S.  And even for states where the ift or sft is specified, there are internal exceptions (a few of which I have already mentioned).</a:t>
            </a:r>
          </a:p>
          <a:p>
            <a:pPr marL="628650" lvl="1" indent="-171450">
              <a:buFont typeface="Arial" panose="020B0604020202020204" pitchFamily="34" charset="0"/>
              <a:buChar char="•"/>
            </a:pPr>
            <a:r>
              <a:rPr lang="en-US" dirty="0"/>
              <a:t>NGS can make the transition easier by automatically supporting backward-compatibility in our software.  That way you would get sft for all SPCS 27 zones, and also for SPCS 83 in the 40 states that have specified the sft for SPCS 83.</a:t>
            </a:r>
          </a:p>
          <a:p>
            <a:pPr marL="628650" lvl="1" indent="-171450">
              <a:buFont typeface="Arial" panose="020B0604020202020204" pitchFamily="34" charset="0"/>
              <a:buChar char="•"/>
            </a:pPr>
            <a:r>
              <a:rPr lang="en-US" dirty="0"/>
              <a:t>To repeat:  Now is the time.  Otherwise this problem will never go away (unless the U.S. goes completely metric).</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1159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tx2">
                    <a:lumMod val="75000"/>
                  </a:schemeClr>
                </a:solidFill>
              </a:rPr>
              <a:t>Making the switch to the “new” foot (exactly 0.3048 m) helps prevent various “foot confusion” problems</a:t>
            </a:r>
          </a:p>
          <a:p>
            <a:pPr marL="628650" lvl="1" indent="-171450">
              <a:buFont typeface="Arial" panose="020B0604020202020204" pitchFamily="34" charset="0"/>
              <a:buChar char="•"/>
            </a:pPr>
            <a:r>
              <a:rPr lang="en-US" dirty="0">
                <a:solidFill>
                  <a:schemeClr val="tx2">
                    <a:lumMod val="75000"/>
                  </a:schemeClr>
                </a:solidFill>
              </a:rPr>
              <a:t>Sharing data is a potential problem if the type of feet is not specified, or if it is wrongly specified (yes, that happens).</a:t>
            </a:r>
          </a:p>
          <a:p>
            <a:pPr marL="628650" lvl="1" indent="-171450">
              <a:buFont typeface="Arial" panose="020B0604020202020204" pitchFamily="34" charset="0"/>
              <a:buChar char="•"/>
            </a:pPr>
            <a:r>
              <a:rPr lang="en-US" dirty="0">
                <a:solidFill>
                  <a:schemeClr val="tx2">
                    <a:lumMod val="75000"/>
                  </a:schemeClr>
                </a:solidFill>
              </a:rPr>
              <a:t>Data sharing is especially a problem for large projects with many players, especially if some come from other states or other countries.  Apparently this very problem recently occurred in the high speed rail project in southern California, causing delays (and thus costing money).</a:t>
            </a:r>
          </a:p>
          <a:p>
            <a:pPr marL="628650" lvl="1" indent="-171450">
              <a:buFont typeface="Arial" panose="020B0604020202020204" pitchFamily="34" charset="0"/>
              <a:buChar char="•"/>
            </a:pPr>
            <a:r>
              <a:rPr lang="en-US" dirty="0">
                <a:solidFill>
                  <a:schemeClr val="tx2">
                    <a:lumMod val="75000"/>
                  </a:schemeClr>
                </a:solidFill>
              </a:rPr>
              <a:t>Software is written all over the world, by all sorts of people.  Some of them may not even know about the two type of feet.  Some may know but incorrectly assign the foot type.  Others won’t allow you to choose the sft if you’re in an ift state (and vice versa).  That is a major problem because of numerous exceptions that occur (a few mentioned previously).</a:t>
            </a:r>
          </a:p>
          <a:p>
            <a:pPr marL="628650" lvl="1" indent="-171450">
              <a:buFont typeface="Arial" panose="020B0604020202020204" pitchFamily="34" charset="0"/>
              <a:buChar char="•"/>
            </a:pPr>
            <a:r>
              <a:rPr lang="en-US" dirty="0">
                <a:solidFill>
                  <a:schemeClr val="tx2">
                    <a:lumMod val="75000"/>
                  </a:schemeClr>
                </a:solidFill>
              </a:rPr>
              <a:t>These  types of problems cost money.  Yes, I made money off such problems.  But someone had to pay it, probably the surveyor in charge of the project.  Often such costs get passed down to the surveyor.</a:t>
            </a:r>
          </a:p>
        </p:txBody>
      </p:sp>
      <p:sp>
        <p:nvSpPr>
          <p:cNvPr id="4" name="Slide Number Placeholder 3"/>
          <p:cNvSpPr>
            <a:spLocks noGrp="1"/>
          </p:cNvSpPr>
          <p:nvPr>
            <p:ph type="sldNum" sz="quarter" idx="5"/>
          </p:nvPr>
        </p:nvSpPr>
        <p:spPr/>
        <p:txBody>
          <a:bodyPr/>
          <a:lstStyle/>
          <a:p>
            <a:fld id="{A2FED2CC-BADC-4677-8145-F4A6E1426BC2}" type="slidenum">
              <a:rPr lang="en-US" smtClean="0"/>
              <a:t>29</a:t>
            </a:fld>
            <a:endParaRPr lang="en-US" dirty="0"/>
          </a:p>
        </p:txBody>
      </p:sp>
    </p:spTree>
    <p:extLst>
      <p:ext uri="{BB962C8B-B14F-4D97-AF65-F5344CB8AC3E}">
        <p14:creationId xmlns:p14="http://schemas.microsoft.com/office/powerpoint/2010/main" val="3907019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the overall plan for the webinar.  Each item in the list features a specific word that is important to this presentation:</a:t>
            </a:r>
          </a:p>
          <a:p>
            <a:pPr marL="628650" lvl="1" indent="-171450">
              <a:buFont typeface="Arial" panose="020B0604020202020204" pitchFamily="34" charset="0"/>
              <a:buChar char="•"/>
            </a:pPr>
            <a:r>
              <a:rPr lang="en-US" i="1" dirty="0"/>
              <a:t>Surveying</a:t>
            </a:r>
            <a:r>
              <a:rPr lang="en-US" dirty="0"/>
              <a:t>.  I love surveying.  It is a wonderful profession.  Although it is part of this story, that is mainly because this topic mostly impacts surveyors.  But there is much more to this story, as will become evident as we step back to look at the </a:t>
            </a:r>
            <a:r>
              <a:rPr lang="en-US" i="1" dirty="0"/>
              <a:t>Big Picture</a:t>
            </a:r>
            <a:r>
              <a:rPr lang="en-US" dirty="0"/>
              <a:t>.</a:t>
            </a:r>
          </a:p>
          <a:p>
            <a:pPr marL="628650" lvl="1" indent="-171450">
              <a:buFont typeface="Arial" panose="020B0604020202020204" pitchFamily="34" charset="0"/>
              <a:buChar char="•"/>
            </a:pPr>
            <a:r>
              <a:rPr lang="en-US" i="1" dirty="0"/>
              <a:t>Law</a:t>
            </a:r>
            <a:r>
              <a:rPr lang="en-US" dirty="0"/>
              <a:t>.  This story is also about the law.  The law is an important part of land surveying.  It is also an important part of establishing weights and measures, as will be shown.</a:t>
            </a:r>
          </a:p>
          <a:p>
            <a:pPr marL="628650" lvl="1" indent="-171450">
              <a:buFont typeface="Arial" panose="020B0604020202020204" pitchFamily="34" charset="0"/>
              <a:buChar char="•"/>
            </a:pPr>
            <a:r>
              <a:rPr lang="en-US" i="1" dirty="0"/>
              <a:t>History</a:t>
            </a:r>
            <a:r>
              <a:rPr lang="en-US" dirty="0"/>
              <a:t>.  Surveying and law go together, along with history.  Surveying is very much about history, since boundary retracement involves research into historical documents.  There is also an interesting history behind weights and measures.</a:t>
            </a:r>
          </a:p>
          <a:p>
            <a:pPr marL="628650" lvl="1" indent="-171450">
              <a:buFont typeface="Arial" panose="020B0604020202020204" pitchFamily="34" charset="0"/>
              <a:buChar char="•"/>
            </a:pPr>
            <a:r>
              <a:rPr lang="en-US" i="1" dirty="0"/>
              <a:t>Technology</a:t>
            </a:r>
            <a:r>
              <a:rPr lang="en-US" dirty="0"/>
              <a:t>.  Technology is also a big part of surveying, as any surveyor who has worked in the profession for very long well knows.  Although boundary principles have not changed much in recent times, the tools used by surveyors have evolved tremendously, especially over the past couple of decades.  Technology is also been a big part of the evolution of the standards, as our ability for ever more precise measurements continue to improve.</a:t>
            </a:r>
          </a:p>
          <a:p>
            <a:pPr marL="628650" lvl="1" indent="-171450">
              <a:buFont typeface="Arial" panose="020B0604020202020204" pitchFamily="34" charset="0"/>
              <a:buChar char="•"/>
            </a:pPr>
            <a:r>
              <a:rPr lang="en-US" i="1" dirty="0"/>
              <a:t>Standards</a:t>
            </a:r>
            <a:r>
              <a:rPr lang="en-US" dirty="0"/>
              <a:t>.  This is very much the topic of this story, of why standards are so vitally important to society.</a:t>
            </a:r>
          </a:p>
          <a:p>
            <a:pPr marL="628650" lvl="1" indent="-171450">
              <a:buFont typeface="Arial" panose="020B0604020202020204" pitchFamily="34" charset="0"/>
              <a:buChar char="•"/>
            </a:pPr>
            <a:r>
              <a:rPr lang="en-US" i="1" dirty="0"/>
              <a:t>Change</a:t>
            </a:r>
            <a:r>
              <a:rPr lang="en-US" dirty="0"/>
              <a:t>.  Although we don’t want to change just for the sake of change, sometimes change is necessary for progress.  We adopt change to make the world better.</a:t>
            </a:r>
          </a:p>
          <a:p>
            <a:pPr marL="628650" lvl="1" indent="-171450">
              <a:buFont typeface="Arial" panose="020B0604020202020204" pitchFamily="34" charset="0"/>
              <a:buChar char="•"/>
            </a:pPr>
            <a:r>
              <a:rPr lang="en-US" i="1" dirty="0"/>
              <a:t>The future</a:t>
            </a:r>
            <a:r>
              <a:rPr lang="en-US" dirty="0"/>
              <a:t>.  Whatever is done about standardizing the foot, it will be for the future, and only the future.  We cannot change the past.  In the presentation I gave to NSPS on April 12, a group called The Young Surveyors Network (YSN) was present.  These are the people who will inherit whatever is decided about the foot.  And they have a preference, which is the same as what NGS proposes, as you will soon see.</a:t>
            </a:r>
          </a:p>
        </p:txBody>
      </p:sp>
      <p:sp>
        <p:nvSpPr>
          <p:cNvPr id="4" name="Slide Number Placeholder 3"/>
          <p:cNvSpPr>
            <a:spLocks noGrp="1"/>
          </p:cNvSpPr>
          <p:nvPr>
            <p:ph type="sldNum" sz="quarter" idx="5"/>
          </p:nvPr>
        </p:nvSpPr>
        <p:spPr/>
        <p:txBody>
          <a:bodyPr/>
          <a:lstStyle/>
          <a:p>
            <a:fld id="{A2FED2CC-BADC-4677-8145-F4A6E1426BC2}" type="slidenum">
              <a:rPr lang="en-US" smtClean="0"/>
              <a:t>3</a:t>
            </a:fld>
            <a:endParaRPr lang="en-US" dirty="0"/>
          </a:p>
        </p:txBody>
      </p:sp>
    </p:spTree>
    <p:extLst>
      <p:ext uri="{BB962C8B-B14F-4D97-AF65-F5344CB8AC3E}">
        <p14:creationId xmlns:p14="http://schemas.microsoft.com/office/powerpoint/2010/main" val="32824949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Yet another reason for adopting the “new” foot:  Texas will get even bigger!  It will increase in length by 8 feet – longer than the bed of my pickup truck!  And the best part is that they additional 8 feet doesn’t come from its neighbors – all the sft states will get bigger!  So I expect Texas to fully support this change…</a:t>
            </a:r>
          </a:p>
        </p:txBody>
      </p:sp>
      <p:sp>
        <p:nvSpPr>
          <p:cNvPr id="4" name="Slide Number Placeholder 3"/>
          <p:cNvSpPr>
            <a:spLocks noGrp="1"/>
          </p:cNvSpPr>
          <p:nvPr>
            <p:ph type="sldNum" sz="quarter" idx="5"/>
          </p:nvPr>
        </p:nvSpPr>
        <p:spPr/>
        <p:txBody>
          <a:bodyPr/>
          <a:lstStyle/>
          <a:p>
            <a:fld id="{A2FED2CC-BADC-4677-8145-F4A6E1426BC2}" type="slidenum">
              <a:rPr lang="en-US" smtClean="0"/>
              <a:t>30</a:t>
            </a:fld>
            <a:endParaRPr lang="en-US" dirty="0"/>
          </a:p>
        </p:txBody>
      </p:sp>
    </p:spTree>
    <p:extLst>
      <p:ext uri="{BB962C8B-B14F-4D97-AF65-F5344CB8AC3E}">
        <p14:creationId xmlns:p14="http://schemas.microsoft.com/office/powerpoint/2010/main" val="9485545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of course reasons for keeping the “old” foot.  Let’s talk about those.</a:t>
            </a:r>
          </a:p>
          <a:p>
            <a:pPr marL="171450" indent="-171450">
              <a:buFont typeface="Arial" panose="020B0604020202020204" pitchFamily="34" charset="0"/>
              <a:buChar char="•"/>
            </a:pPr>
            <a:r>
              <a:rPr lang="en-US" dirty="0"/>
              <a:t>Keep using sft because it is used for a large volume of existing records and data.</a:t>
            </a:r>
          </a:p>
          <a:p>
            <a:pPr marL="628650" lvl="1" indent="-171450">
              <a:buFont typeface="Arial" panose="020B0604020202020204" pitchFamily="34" charset="0"/>
              <a:buChar char="•"/>
            </a:pPr>
            <a:r>
              <a:rPr lang="en-US" dirty="0"/>
              <a:t>This is true, there is a huge amount if information in sft.  That would have to be dealt with if a change is made.  It can be handled through metadata and most times simply by context (e.g., before a certain date,  you know it is sft).</a:t>
            </a:r>
          </a:p>
          <a:p>
            <a:pPr marL="628650" lvl="1" indent="-171450">
              <a:buFont typeface="Arial" panose="020B0604020202020204" pitchFamily="34" charset="0"/>
              <a:buChar char="•"/>
            </a:pPr>
            <a:r>
              <a:rPr lang="en-US" dirty="0"/>
              <a:t>But mean weakness is that this is a circular argument.  Because such data will always exist, this problem never goes away.  With such logic we could have never moved ahead from the old Troughton scale, or made the switch from NAD 27 to NAD 83.</a:t>
            </a:r>
          </a:p>
          <a:p>
            <a:pPr marL="628650" lvl="1" indent="-171450">
              <a:buFont typeface="Arial" panose="020B0604020202020204" pitchFamily="34" charset="0"/>
              <a:buChar char="•"/>
            </a:pPr>
            <a:r>
              <a:rPr lang="en-US" dirty="0"/>
              <a:t>This point of view is pretty much how we got in this sft/ift mess in the first place (through the 1959 FRN “exception” for geodetic surveys).  That shows how problematic this is, because there is now FAR more data in sft than there was in 1959.  The problem just gets worse with time.</a:t>
            </a:r>
          </a:p>
          <a:p>
            <a:pPr marL="171450" lvl="0" indent="-171450">
              <a:buFont typeface="Arial" panose="020B0604020202020204" pitchFamily="34" charset="0"/>
              <a:buChar char="•"/>
            </a:pPr>
            <a:r>
              <a:rPr lang="en-US" dirty="0"/>
              <a:t>Keep using sft because it is specified in state statute (and FRNs).</a:t>
            </a:r>
          </a:p>
          <a:p>
            <a:pPr marL="628650" lvl="1" indent="-171450">
              <a:buFont typeface="Arial" panose="020B0604020202020204" pitchFamily="34" charset="0"/>
              <a:buChar char="•"/>
            </a:pPr>
            <a:r>
              <a:rPr lang="en-US" dirty="0"/>
              <a:t>This is also true, but it’s not really relevant, since the statute and FRNs are explicitly for SPCS 83.  That means they won’t apply to SPCS2022.</a:t>
            </a:r>
          </a:p>
          <a:p>
            <a:pPr marL="628650" lvl="1" indent="-171450">
              <a:buFont typeface="Arial" panose="020B0604020202020204" pitchFamily="34" charset="0"/>
              <a:buChar char="•"/>
            </a:pPr>
            <a:r>
              <a:rPr lang="en-US" dirty="0"/>
              <a:t>On a positive note, new statute for 2022 could create a new precedent for adopting the new foot (but my opinion is it is better to leave technical details such as linear units out of statute and place them where they are easier to manage, such as in state administrative rules).</a:t>
            </a:r>
          </a:p>
          <a:p>
            <a:pPr marL="171450" lvl="0" indent="-171450">
              <a:buFont typeface="Arial" panose="020B0604020202020204" pitchFamily="34" charset="0"/>
              <a:buChar char="•"/>
            </a:pPr>
            <a:r>
              <a:rPr lang="en-US" dirty="0"/>
              <a:t>Keep using sft because it’s needed to convey real property, since deeds are in sft.  This comes up now and again, so let’s take a closer look…</a:t>
            </a:r>
          </a:p>
        </p:txBody>
      </p:sp>
      <p:sp>
        <p:nvSpPr>
          <p:cNvPr id="4" name="Slide Number Placeholder 3"/>
          <p:cNvSpPr>
            <a:spLocks noGrp="1"/>
          </p:cNvSpPr>
          <p:nvPr>
            <p:ph type="sldNum" sz="quarter" idx="5"/>
          </p:nvPr>
        </p:nvSpPr>
        <p:spPr/>
        <p:txBody>
          <a:bodyPr/>
          <a:lstStyle/>
          <a:p>
            <a:fld id="{A2FED2CC-BADC-4677-8145-F4A6E1426BC2}" type="slidenum">
              <a:rPr lang="en-US" smtClean="0"/>
              <a:t>31</a:t>
            </a:fld>
            <a:endParaRPr lang="en-US" dirty="0"/>
          </a:p>
        </p:txBody>
      </p:sp>
    </p:spTree>
    <p:extLst>
      <p:ext uri="{BB962C8B-B14F-4D97-AF65-F5344CB8AC3E}">
        <p14:creationId xmlns:p14="http://schemas.microsoft.com/office/powerpoint/2010/main" val="23352600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sft/ift issue is really a </a:t>
            </a:r>
            <a:r>
              <a:rPr lang="en-US" b="1" i="1" dirty="0"/>
              <a:t>coordinate</a:t>
            </a:r>
            <a:r>
              <a:rPr lang="en-US" dirty="0"/>
              <a:t> problem, whereas deeds are concerned with </a:t>
            </a:r>
            <a:r>
              <a:rPr lang="en-US" b="1" i="1" dirty="0"/>
              <a:t>distances</a:t>
            </a:r>
            <a:r>
              <a:rPr lang="en-US" b="0" i="0" dirty="0"/>
              <a:t>.</a:t>
            </a:r>
            <a:endParaRPr lang="en-US" b="1" i="1" dirty="0"/>
          </a:p>
          <a:p>
            <a:pPr marL="628650" lvl="1" indent="-171450">
              <a:buFont typeface="Arial" panose="020B0604020202020204" pitchFamily="34" charset="0"/>
              <a:buChar char="•"/>
            </a:pPr>
            <a:r>
              <a:rPr lang="en-US" dirty="0"/>
              <a:t>Of course, a coordinate is a distance, but it is a special type of distance, from an origin of a coordinate system that is usually very far from a survey site (especially for State Plane and UTM systems).</a:t>
            </a:r>
          </a:p>
          <a:p>
            <a:pPr marL="628650" lvl="1" indent="-171450">
              <a:buFont typeface="Arial" panose="020B0604020202020204" pitchFamily="34" charset="0"/>
              <a:buChar char="•"/>
            </a:pPr>
            <a:r>
              <a:rPr lang="en-US" dirty="0"/>
              <a:t>The distances on a deed are almost always short (usually less than 1 mile), and are given between real or computed objects that represent or reference property corners.</a:t>
            </a:r>
          </a:p>
          <a:p>
            <a:pPr marL="171450" lvl="0" indent="-171450">
              <a:buFont typeface="Arial" panose="020B0604020202020204" pitchFamily="34" charset="0"/>
              <a:buChar char="•"/>
            </a:pPr>
            <a:r>
              <a:rPr lang="en-US" dirty="0"/>
              <a:t>There are much bigger issues with distances than whether it is given in ift or sft.</a:t>
            </a:r>
          </a:p>
          <a:p>
            <a:pPr marL="628650" lvl="1" indent="-171450">
              <a:buFont typeface="Arial" panose="020B0604020202020204" pitchFamily="34" charset="0"/>
              <a:buChar char="•"/>
            </a:pPr>
            <a:r>
              <a:rPr lang="en-US" dirty="0"/>
              <a:t>The ift and sft differ by 2 ppm = 0.01 ft/mile.  That difference is smaller than the accuracy of a boundary survey.  I would argue that there is probably not a single boundary survey in the U.S. that has been performed to that accuracy, for all the distances on the survey.  That’s an easy statement to make, because most surveys include some truly short distances (note that 2 ppm is 0.0001 ft in 200 ft).  Also, the foot definition varied by much more than 2 ppm before 1893, so this becomes even less relevant for records prior to 1893.</a:t>
            </a:r>
          </a:p>
          <a:p>
            <a:pPr marL="628650" lvl="1" indent="-171450">
              <a:buFont typeface="Arial" panose="020B0604020202020204" pitchFamily="34" charset="0"/>
              <a:buChar char="•"/>
            </a:pPr>
            <a:r>
              <a:rPr lang="en-US" dirty="0"/>
              <a:t>In many areas, surveyors must contend with versions of the “same” unit that differ vastly more than the ift and sft.  This includes different versions of the chain, but also the “arpent” (with versions that differ by up to 7 ft/mile), the “vara” (can vary by up to 30 ft/mile), and especially the “rod” or “pole” or “perch”, which can vary tremendously, up to 1760 ft/mile.  So clearly surveyors must understand the context of the distances given on a deed, in situations that far exceed the difference between ift and sft.</a:t>
            </a:r>
          </a:p>
          <a:p>
            <a:pPr marL="171450" lvl="0" indent="-171450">
              <a:buFont typeface="Arial" panose="020B0604020202020204" pitchFamily="34" charset="0"/>
              <a:buChar char="•"/>
            </a:pPr>
            <a:r>
              <a:rPr lang="en-US" dirty="0"/>
              <a:t>For long distances (greater than a mile), bigger problems come into play than the 2 ppm difference between ift and sft.  In such cases, what is even meant by a horizontal ground distance?  Does it curve with the Earth?  If so, how is that calculated (there is more than one way)?  If it is a projected distance (e.g. State Plane), how much does the combined factor vary along the line?  What is the difference in the height of the line end points?  These types of issues typically introduce more than 2 ppm systematic differences in “distance.”  In other words, the ift/sft is nit really relevant for long distances, either.</a:t>
            </a:r>
          </a:p>
        </p:txBody>
      </p:sp>
      <p:sp>
        <p:nvSpPr>
          <p:cNvPr id="4" name="Slide Number Placeholder 3"/>
          <p:cNvSpPr>
            <a:spLocks noGrp="1"/>
          </p:cNvSpPr>
          <p:nvPr>
            <p:ph type="sldNum" sz="quarter" idx="5"/>
          </p:nvPr>
        </p:nvSpPr>
        <p:spPr/>
        <p:txBody>
          <a:bodyPr/>
          <a:lstStyle/>
          <a:p>
            <a:fld id="{A2FED2CC-BADC-4677-8145-F4A6E1426BC2}" type="slidenum">
              <a:rPr lang="en-US" smtClean="0"/>
              <a:t>32</a:t>
            </a:fld>
            <a:endParaRPr lang="en-US" dirty="0"/>
          </a:p>
        </p:txBody>
      </p:sp>
    </p:spTree>
    <p:extLst>
      <p:ext uri="{BB962C8B-B14F-4D97-AF65-F5344CB8AC3E}">
        <p14:creationId xmlns:p14="http://schemas.microsoft.com/office/powerpoint/2010/main" val="14659900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Continuing with conveyance if real property:</a:t>
            </a:r>
          </a:p>
          <a:p>
            <a:pPr marL="628650" lvl="1" indent="-171450">
              <a:buFont typeface="Arial" panose="020B0604020202020204" pitchFamily="34" charset="0"/>
              <a:buChar char="•"/>
            </a:pPr>
            <a:r>
              <a:rPr lang="en-US" dirty="0"/>
              <a:t>There are six ift states that somehow manage to convey real property, even though a large number of the deeds and plats in those states are in sft.  Any prepared before about 1986 would almost certainly be in sft (and probably quite a few afterward), and all before 1959 would definitely be in sft.  I am registered in an ift state, so I have often performed boundary surveys using records that were in sft.  Yet this has NEVER caused a problem for me.  The reason is simple:  the difference is too small.  If I can come within 1 foot of a record monument, I’m having a very good day, especially for surveys based on very old records.  If you have a boundary survey and your biggest problem is the difference between ift and sft, then congratulations!  You’ve got yourself an easy survey.</a:t>
            </a:r>
          </a:p>
          <a:p>
            <a:pPr marL="171450" lvl="0" indent="-171450">
              <a:buFont typeface="Arial" panose="020B0604020202020204" pitchFamily="34" charset="0"/>
              <a:buChar char="•"/>
            </a:pPr>
            <a:r>
              <a:rPr lang="en-US" dirty="0"/>
              <a:t>When surveyors bring up issues like conveyance of real property, I can’t help but wonder if they are (perhaps unwittingly) offering a red herring.  The arguments certainly are not convincing.  Could this simply be a presented because people don’t like change…?</a:t>
            </a:r>
          </a:p>
          <a:p>
            <a:pPr marL="171450" indent="-171450">
              <a:buFont typeface="Arial" panose="020B0604020202020204" pitchFamily="34" charset="0"/>
              <a:buChar char="•"/>
            </a:pPr>
            <a:r>
              <a:rPr lang="en-US" dirty="0"/>
              <a:t>Returning to the question of state legislation, there’s another problem even for cases where a state decides they are going to specify whatever linear unit they want, regardless of what NGS or NIST decide…</a:t>
            </a:r>
          </a:p>
        </p:txBody>
      </p:sp>
      <p:sp>
        <p:nvSpPr>
          <p:cNvPr id="4" name="Slide Number Placeholder 3"/>
          <p:cNvSpPr>
            <a:spLocks noGrp="1"/>
          </p:cNvSpPr>
          <p:nvPr>
            <p:ph type="sldNum" sz="quarter" idx="5"/>
          </p:nvPr>
        </p:nvSpPr>
        <p:spPr/>
        <p:txBody>
          <a:bodyPr/>
          <a:lstStyle/>
          <a:p>
            <a:fld id="{A2FED2CC-BADC-4677-8145-F4A6E1426BC2}" type="slidenum">
              <a:rPr lang="en-US" smtClean="0"/>
              <a:t>33</a:t>
            </a:fld>
            <a:endParaRPr lang="en-US" dirty="0"/>
          </a:p>
        </p:txBody>
      </p:sp>
    </p:spTree>
    <p:extLst>
      <p:ext uri="{BB962C8B-B14F-4D97-AF65-F5344CB8AC3E}">
        <p14:creationId xmlns:p14="http://schemas.microsoft.com/office/powerpoint/2010/main" val="8994280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Can a state simply choose whatever version of the foot they want?  According the Supreme law of the land (the U.S. Constitution), it appears they cannot:</a:t>
            </a:r>
          </a:p>
          <a:p>
            <a:pPr marL="628650" lvl="1" indent="-171450">
              <a:buFont typeface="Arial" panose="020B0604020202020204" pitchFamily="34" charset="0"/>
              <a:buChar char="•"/>
            </a:pPr>
            <a:r>
              <a:rPr lang="en-US" dirty="0"/>
              <a:t>Article I, Section 8, Clause 5 exclusively gives Congress the power to “fix the standard of weights and measures.”  Note that this is in the same sentence as the power to coin money</a:t>
            </a:r>
          </a:p>
          <a:p>
            <a:pPr marL="628650" lvl="1" indent="-171450">
              <a:buFont typeface="Arial" panose="020B0604020202020204" pitchFamily="34" charset="0"/>
              <a:buChar char="•"/>
            </a:pPr>
            <a:r>
              <a:rPr lang="en-US" dirty="0"/>
              <a:t>If NIST defines a single foot for the U.S., a state specifying a different foot may be wading into unconstitutional territory.  It appears that doing so would be the same as a state coining its own money, and it seems highly unlikely that the federal government would sit idly by if that occurred.  I suspect that the only reason it was ever possible for states to choose which foot they wanted is because the 1959 FRN issue was never settled.  That is what we are trying to do now.</a:t>
            </a:r>
          </a:p>
          <a:p>
            <a:pPr marL="628650" lvl="1" indent="-171450">
              <a:buFont typeface="Arial" panose="020B0604020202020204" pitchFamily="34" charset="0"/>
              <a:buChar char="•"/>
            </a:pPr>
            <a:r>
              <a:rPr lang="en-US" dirty="0"/>
              <a:t>For those who view this as a “states rights” issue, please refer to the 10</a:t>
            </a:r>
            <a:r>
              <a:rPr lang="en-US" baseline="30000" dirty="0"/>
              <a:t>th</a:t>
            </a:r>
            <a:r>
              <a:rPr lang="en-US" dirty="0"/>
              <a:t> Amendment (the last one in the Bill of Rights).  It says that powers reserved to the state (or the people) are only those not delegated to Congress by the Constitution.  Since fixing  standards of weights and measures are delegated to Congress, they cannot also be reserved to the states.</a:t>
            </a:r>
          </a:p>
        </p:txBody>
      </p:sp>
      <p:sp>
        <p:nvSpPr>
          <p:cNvPr id="4" name="Slide Number Placeholder 3"/>
          <p:cNvSpPr>
            <a:spLocks noGrp="1"/>
          </p:cNvSpPr>
          <p:nvPr>
            <p:ph type="sldNum" sz="quarter" idx="5"/>
          </p:nvPr>
        </p:nvSpPr>
        <p:spPr/>
        <p:txBody>
          <a:bodyPr/>
          <a:lstStyle/>
          <a:p>
            <a:fld id="{A2FED2CC-BADC-4677-8145-F4A6E1426BC2}" type="slidenum">
              <a:rPr lang="en-US" smtClean="0"/>
              <a:t>34</a:t>
            </a:fld>
            <a:endParaRPr lang="en-US" dirty="0"/>
          </a:p>
        </p:txBody>
      </p:sp>
    </p:spTree>
    <p:extLst>
      <p:ext uri="{BB962C8B-B14F-4D97-AF65-F5344CB8AC3E}">
        <p14:creationId xmlns:p14="http://schemas.microsoft.com/office/powerpoint/2010/main" val="30042828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NGS wants you to join us in taking a stand for standards, for the reasons listed here that summarize what was discussed in this presentation.</a:t>
            </a:r>
          </a:p>
          <a:p>
            <a:pPr marL="171450" indent="-171450">
              <a:buFont typeface="Arial" panose="020B0604020202020204" pitchFamily="34" charset="0"/>
              <a:buChar char="•"/>
            </a:pPr>
            <a:r>
              <a:rPr lang="en-US" dirty="0"/>
              <a:t>An important point is that although it appears the federal government has the authority to mandate a single foot definition, we believe it is far better to persuade than coerce.  Our hope is that you have found this presentation persuasive, and that you are at least considering the merits of a switch from the sft to the ift.</a:t>
            </a:r>
          </a:p>
        </p:txBody>
      </p:sp>
      <p:sp>
        <p:nvSpPr>
          <p:cNvPr id="4" name="Slide Number Placeholder 3"/>
          <p:cNvSpPr>
            <a:spLocks noGrp="1"/>
          </p:cNvSpPr>
          <p:nvPr>
            <p:ph type="sldNum" sz="quarter" idx="5"/>
          </p:nvPr>
        </p:nvSpPr>
        <p:spPr/>
        <p:txBody>
          <a:bodyPr/>
          <a:lstStyle/>
          <a:p>
            <a:fld id="{A2FED2CC-BADC-4677-8145-F4A6E1426BC2}" type="slidenum">
              <a:rPr lang="en-US" smtClean="0"/>
              <a:t>35</a:t>
            </a:fld>
            <a:endParaRPr lang="en-US" dirty="0"/>
          </a:p>
        </p:txBody>
      </p:sp>
    </p:spTree>
    <p:extLst>
      <p:ext uri="{BB962C8B-B14F-4D97-AF65-F5344CB8AC3E}">
        <p14:creationId xmlns:p14="http://schemas.microsoft.com/office/powerpoint/2010/main" val="2424226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closing, I want to reiterate that NGS essentially created this problem, and now we want to help fix it.  Yes, we are coming at this some 30+ years late, but there is no better time to do this than when we are updating the entire NSRS.  A change in the foot definition will be a minor part of the overall changes that will occur when we make the transition to a modernized NSRS in 2022.  NGS will do everything we can to make a foot change – and all the other 2022 changes – as simple and painless as possible.  Remember, the idea here is not change for its own sake, but change to make things better.  And these changes will make things better.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 encourage you to provide questions and comments to NGS.Feedback@noaa.gov.  If this change for the foot goes forward, there will also be opportunities for comments as part of issuing an FRN.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 remind you, again, that this is about the future, not the past.  The past will always exist and will not change.  But the future is something we can change, and make better.  Please remember our heroes, and the incredible work they put into establishing standards for weights and measures.  Their eyes were also on the future, and we are the beneficiaries of their vision.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those of you who are surveyors (as I am), this is more than about how you practice surveying today, wherever you may work, and whatever type of surveying you do. For those who want to retain the U.S. survey foot, I implore you to please consider the larger picture, and the future.  That future will be inherited by the young surveyors, GIS professionals, and all other U.S. citizens.  We should strive to do well by them, and for them.</a:t>
            </a:r>
          </a:p>
          <a:p>
            <a:endParaRPr lang="en-US" dirty="0"/>
          </a:p>
        </p:txBody>
      </p:sp>
      <p:sp>
        <p:nvSpPr>
          <p:cNvPr id="4" name="Slide Number Placeholder 3"/>
          <p:cNvSpPr>
            <a:spLocks noGrp="1"/>
          </p:cNvSpPr>
          <p:nvPr>
            <p:ph type="sldNum" sz="quarter" idx="10"/>
          </p:nvPr>
        </p:nvSpPr>
        <p:spPr/>
        <p:txBody>
          <a:bodyPr/>
          <a:lstStyle/>
          <a:p>
            <a:fld id="{A2FED2CC-BADC-4677-8145-F4A6E1426BC2}" type="slidenum">
              <a:rPr lang="en-US" smtClean="0"/>
              <a:t>36</a:t>
            </a:fld>
            <a:endParaRPr lang="en-US" dirty="0"/>
          </a:p>
        </p:txBody>
      </p:sp>
    </p:spTree>
    <p:extLst>
      <p:ext uri="{BB962C8B-B14F-4D97-AF65-F5344CB8AC3E}">
        <p14:creationId xmlns:p14="http://schemas.microsoft.com/office/powerpoint/2010/main" val="3117540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note,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4</a:t>
            </a:fld>
            <a:endParaRPr lang="en-US" dirty="0"/>
          </a:p>
        </p:txBody>
      </p:sp>
    </p:spTree>
    <p:extLst>
      <p:ext uri="{BB962C8B-B14F-4D97-AF65-F5344CB8AC3E}">
        <p14:creationId xmlns:p14="http://schemas.microsoft.com/office/powerpoint/2010/main" val="699777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Let’s step away from surveying and consider the Big Picture.</a:t>
            </a:r>
          </a:p>
          <a:p>
            <a:pPr marL="171450" indent="-171450">
              <a:buFont typeface="Arial" panose="020B0604020202020204" pitchFamily="34" charset="0"/>
              <a:buChar char="•"/>
            </a:pPr>
            <a:r>
              <a:rPr lang="en-US" dirty="0"/>
              <a:t>This is about much more than surveying.  When reading about the U.S. history of weights and measures, the words “science” and “industry” are often used together.  And together they mean commerce.  Business.  Trade.  Efficiency.  Money.  That’s really what this is about.  All of those things are facilitated by uniform standards (and compromised without standards).</a:t>
            </a:r>
          </a:p>
          <a:p>
            <a:pPr marL="171450" indent="-171450">
              <a:buFont typeface="Arial" panose="020B0604020202020204" pitchFamily="34" charset="0"/>
              <a:buChar char="•"/>
            </a:pPr>
            <a:r>
              <a:rPr lang="en-US" dirty="0"/>
              <a:t>As stated earlier, change is an integral part of progress.  We cannot stand still.</a:t>
            </a:r>
          </a:p>
          <a:p>
            <a:pPr marL="171450" indent="-171450">
              <a:buFont typeface="Arial" panose="020B0604020202020204" pitchFamily="34" charset="0"/>
              <a:buChar char="•"/>
            </a:pPr>
            <a:r>
              <a:rPr lang="en-US" dirty="0"/>
              <a:t>This is also about the law, because there is a powerful legal basis for weights and measures.  We did not get here by accident.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6DE8B-F250-4584-83EE-1EA3792DC8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875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 the National Institute of Standards and Technology (NIST) is responsible for defining and establishing standards.  It is within their authority.</a:t>
            </a:r>
          </a:p>
          <a:p>
            <a:pPr marL="171450" indent="-171450">
              <a:buFont typeface="Arial" panose="020B0604020202020204" pitchFamily="34" charset="0"/>
              <a:buChar char="•"/>
            </a:pPr>
            <a:r>
              <a:rPr lang="en-US" dirty="0"/>
              <a:t>NIST is a bureau of the Department of Commerce (DOC)</a:t>
            </a:r>
          </a:p>
          <a:p>
            <a:pPr marL="171450" indent="-171450">
              <a:buFont typeface="Arial" panose="020B0604020202020204" pitchFamily="34" charset="0"/>
              <a:buChar char="•"/>
            </a:pPr>
            <a:r>
              <a:rPr lang="en-US" dirty="0"/>
              <a:t>The National Oceanic and Atmospheric Administration (NOAA) is also a bureau of DOC.</a:t>
            </a:r>
          </a:p>
          <a:p>
            <a:pPr marL="171450" indent="-171450">
              <a:buFont typeface="Arial" panose="020B0604020202020204" pitchFamily="34" charset="0"/>
              <a:buChar char="•"/>
            </a:pPr>
            <a:r>
              <a:rPr lang="en-US" dirty="0"/>
              <a:t>The National Geodetic Survey (NGS) is a program office in NOAA.  It’s actually within the National Ocean Service (NOS) in NOAA.</a:t>
            </a:r>
          </a:p>
          <a:p>
            <a:pPr marL="628650" lvl="1" indent="-171450">
              <a:buFont typeface="Arial" panose="020B0604020202020204" pitchFamily="34" charset="0"/>
              <a:buChar char="•"/>
            </a:pPr>
            <a:r>
              <a:rPr lang="en-US" dirty="0"/>
              <a:t>It may seem odd to show NGS here along with NIST, but there is a reason for it, as you will soon see.</a:t>
            </a:r>
          </a:p>
        </p:txBody>
      </p:sp>
      <p:sp>
        <p:nvSpPr>
          <p:cNvPr id="4" name="Slide Number Placeholder 3"/>
          <p:cNvSpPr>
            <a:spLocks noGrp="1"/>
          </p:cNvSpPr>
          <p:nvPr>
            <p:ph type="sldNum" sz="quarter" idx="5"/>
          </p:nvPr>
        </p:nvSpPr>
        <p:spPr/>
        <p:txBody>
          <a:bodyPr/>
          <a:lstStyle/>
          <a:p>
            <a:fld id="{A2FED2CC-BADC-4677-8145-F4A6E1426BC2}" type="slidenum">
              <a:rPr lang="en-US" smtClean="0"/>
              <a:t>6</a:t>
            </a:fld>
            <a:endParaRPr lang="en-US" dirty="0"/>
          </a:p>
        </p:txBody>
      </p:sp>
    </p:spTree>
    <p:extLst>
      <p:ext uri="{BB962C8B-B14F-4D97-AF65-F5344CB8AC3E}">
        <p14:creationId xmlns:p14="http://schemas.microsoft.com/office/powerpoint/2010/main" val="3851035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Responsibility for standards was different before 1901.</a:t>
            </a:r>
          </a:p>
          <a:p>
            <a:pPr marL="628650" lvl="1" indent="-171450">
              <a:buFont typeface="Arial" panose="020B0604020202020204" pitchFamily="34" charset="0"/>
              <a:buChar char="•"/>
            </a:pPr>
            <a:r>
              <a:rPr lang="en-US" dirty="0"/>
              <a:t>In 1901, the National Bureau of Standards (NBS) was created, which later became in NIST (in 1988)</a:t>
            </a:r>
          </a:p>
          <a:p>
            <a:pPr marL="628650" lvl="1" indent="-171450">
              <a:buFont typeface="Arial" panose="020B0604020202020204" pitchFamily="34" charset="0"/>
              <a:buChar char="•"/>
            </a:pPr>
            <a:r>
              <a:rPr lang="en-US" dirty="0"/>
              <a:t>Department of Commerce was created in 1903, when NBS became part of it (initially in Department of the Treasury).</a:t>
            </a:r>
          </a:p>
          <a:p>
            <a:pPr marL="171450" lvl="0" indent="-171450">
              <a:buFont typeface="Arial" panose="020B0604020202020204" pitchFamily="34" charset="0"/>
              <a:buChar char="•"/>
            </a:pPr>
            <a:r>
              <a:rPr lang="en-US" dirty="0"/>
              <a:t>Before 1901, standards of weights and measures was handled by the U.S. Coast &amp; Geodetic Survey (C&amp;GS), the predecessor of NGS.</a:t>
            </a:r>
          </a:p>
          <a:p>
            <a:pPr marL="628650" lvl="1" indent="-171450">
              <a:buFont typeface="Arial" panose="020B0604020202020204" pitchFamily="34" charset="0"/>
              <a:buChar char="•"/>
            </a:pPr>
            <a:r>
              <a:rPr lang="en-US" dirty="0"/>
              <a:t>Operated under the authority of the Department of the Treasury, in the Office of Standard Weights and Measures.</a:t>
            </a:r>
          </a:p>
          <a:p>
            <a:pPr marL="628650" lvl="1" indent="-171450">
              <a:buFont typeface="Arial" panose="020B0604020202020204" pitchFamily="34" charset="0"/>
              <a:buChar char="•"/>
            </a:pPr>
            <a:r>
              <a:rPr lang="en-US" dirty="0"/>
              <a:t>Superintendent (same as “Director” today) of C&amp;GS was also Superintendent of Weights and Measures – so that is the connection to NGS!  But there is a later connection as well, which is also the reason we currently have two foot definitions.</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7</a:t>
            </a:fld>
            <a:endParaRPr lang="en-US" dirty="0"/>
          </a:p>
        </p:txBody>
      </p:sp>
    </p:spTree>
    <p:extLst>
      <p:ext uri="{BB962C8B-B14F-4D97-AF65-F5344CB8AC3E}">
        <p14:creationId xmlns:p14="http://schemas.microsoft.com/office/powerpoint/2010/main" val="3504380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ultimate authority on standards of weights and measures is the U.S. Congress.</a:t>
            </a:r>
          </a:p>
        </p:txBody>
      </p:sp>
      <p:sp>
        <p:nvSpPr>
          <p:cNvPr id="4" name="Slide Number Placeholder 3"/>
          <p:cNvSpPr>
            <a:spLocks noGrp="1"/>
          </p:cNvSpPr>
          <p:nvPr>
            <p:ph type="sldNum" sz="quarter" idx="5"/>
          </p:nvPr>
        </p:nvSpPr>
        <p:spPr/>
        <p:txBody>
          <a:bodyPr/>
          <a:lstStyle/>
          <a:p>
            <a:fld id="{A2FED2CC-BADC-4677-8145-F4A6E1426BC2}" type="slidenum">
              <a:rPr lang="en-US" smtClean="0"/>
              <a:t>8</a:t>
            </a:fld>
            <a:endParaRPr lang="en-US" dirty="0"/>
          </a:p>
        </p:txBody>
      </p:sp>
    </p:spTree>
    <p:extLst>
      <p:ext uri="{BB962C8B-B14F-4D97-AF65-F5344CB8AC3E}">
        <p14:creationId xmlns:p14="http://schemas.microsoft.com/office/powerpoint/2010/main" val="2933886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authority of Congress is given in the U.S. Constitution, Article I, Section 8, Clause 5.</a:t>
            </a:r>
          </a:p>
          <a:p>
            <a:pPr marL="628650" lvl="1" indent="-171450">
              <a:buFont typeface="Arial" panose="020B0604020202020204" pitchFamily="34" charset="0"/>
              <a:buChar char="•"/>
            </a:pPr>
            <a:r>
              <a:rPr lang="en-US" dirty="0"/>
              <a:t>Congress delegated its power to the Office of Weights and Measures in the Department of the Treasury.</a:t>
            </a:r>
          </a:p>
          <a:p>
            <a:pPr marL="628650" lvl="1" indent="-171450">
              <a:buFont typeface="Arial" panose="020B0604020202020204" pitchFamily="34" charset="0"/>
              <a:buChar char="•"/>
            </a:pPr>
            <a:r>
              <a:rPr lang="en-US" dirty="0"/>
              <a:t>NBS then got this authority as the successor to the Weights and Measures, and NBS became part of DOC.</a:t>
            </a:r>
          </a:p>
          <a:p>
            <a:pPr marL="171450" indent="-171450">
              <a:buFont typeface="Arial" panose="020B0604020202020204" pitchFamily="34" charset="0"/>
              <a:buChar char="•"/>
            </a:pPr>
            <a:r>
              <a:rPr lang="en-US" dirty="0"/>
              <a:t>Why was something like standards of weights and measures so important that it was specifically listed as a congressional power in the Constitution?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Because standards for weights and measures are tightly connected to commerce, including coining of money. We’re going to come back to this near the end of the presentation.</a:t>
            </a:r>
          </a:p>
          <a:p>
            <a:pPr marL="628650" lvl="1" indent="-171450">
              <a:buFont typeface="Arial" panose="020B0604020202020204" pitchFamily="34" charset="0"/>
              <a:buChar char="•"/>
            </a:pPr>
            <a:r>
              <a:rPr lang="en-US" dirty="0"/>
              <a:t>In short, it was to avoid the “toothbrush problem”…</a:t>
            </a:r>
          </a:p>
        </p:txBody>
      </p:sp>
      <p:sp>
        <p:nvSpPr>
          <p:cNvPr id="4" name="Slide Number Placeholder 3"/>
          <p:cNvSpPr>
            <a:spLocks noGrp="1"/>
          </p:cNvSpPr>
          <p:nvPr>
            <p:ph type="sldNum" sz="quarter" idx="5"/>
          </p:nvPr>
        </p:nvSpPr>
        <p:spPr/>
        <p:txBody>
          <a:bodyPr/>
          <a:lstStyle/>
          <a:p>
            <a:fld id="{A2FED2CC-BADC-4677-8145-F4A6E1426BC2}" type="slidenum">
              <a:rPr lang="en-US" smtClean="0"/>
              <a:t>9</a:t>
            </a:fld>
            <a:endParaRPr lang="en-US" dirty="0"/>
          </a:p>
        </p:txBody>
      </p:sp>
    </p:spTree>
    <p:extLst>
      <p:ext uri="{BB962C8B-B14F-4D97-AF65-F5344CB8AC3E}">
        <p14:creationId xmlns:p14="http://schemas.microsoft.com/office/powerpoint/2010/main" val="3794867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14494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463040"/>
            <a:ext cx="8229600" cy="47548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400800"/>
            <a:ext cx="914400" cy="274320"/>
          </a:xfrm>
        </p:spPr>
        <p:txBody>
          <a:bodyPr/>
          <a:lstStyle>
            <a:lvl1pPr>
              <a:defRPr/>
            </a:lvl1pPr>
          </a:lstStyle>
          <a:p>
            <a:fld id="{5EE0D18B-C259-4C0B-8A35-ACD7F7F2B842}" type="datetime1">
              <a:rPr lang="en-US" smtClean="0"/>
              <a:t>5/30/2019</a:t>
            </a:fld>
            <a:endParaRPr lang="en-US" dirty="0"/>
          </a:p>
        </p:txBody>
      </p:sp>
      <p:sp>
        <p:nvSpPr>
          <p:cNvPr id="5" name="Footer Placeholder 4"/>
          <p:cNvSpPr>
            <a:spLocks noGrp="1"/>
          </p:cNvSpPr>
          <p:nvPr>
            <p:ph type="ftr" sz="quarter" idx="11"/>
          </p:nvPr>
        </p:nvSpPr>
        <p:spPr>
          <a:xfrm>
            <a:off x="1554480" y="6400800"/>
            <a:ext cx="6035040" cy="274320"/>
          </a:xfrm>
        </p:spPr>
        <p:txBody>
          <a:bodyPr/>
          <a:lstStyle>
            <a:lvl1pPr>
              <a:defRPr/>
            </a:lvl1pPr>
          </a:lstStyle>
          <a:p>
            <a:endParaRPr lang="en-US" dirty="0"/>
          </a:p>
        </p:txBody>
      </p:sp>
      <p:sp>
        <p:nvSpPr>
          <p:cNvPr id="6" name="Slide Number Placeholder 5"/>
          <p:cNvSpPr>
            <a:spLocks noGrp="1"/>
          </p:cNvSpPr>
          <p:nvPr>
            <p:ph type="sldNum" sz="quarter" idx="12"/>
          </p:nvPr>
        </p:nvSpPr>
        <p:spPr>
          <a:xfrm>
            <a:off x="7772400" y="6400800"/>
            <a:ext cx="914400" cy="274320"/>
          </a:xfrm>
        </p:spPr>
        <p:txBody>
          <a:bodyPr/>
          <a:lstStyle>
            <a:lvl1pPr>
              <a:defRPr/>
            </a:lvl1pPr>
          </a:lstStyle>
          <a:p>
            <a:fld id="{1EE7B93A-05D4-4E0E-9360-14272AE9C6F8}" type="slidenum">
              <a:rPr lang="en-US" smtClean="0"/>
              <a:t>‹#›</a:t>
            </a:fld>
            <a:endParaRPr lang="en-US" dirty="0"/>
          </a:p>
        </p:txBody>
      </p:sp>
    </p:spTree>
    <p:extLst>
      <p:ext uri="{BB962C8B-B14F-4D97-AF65-F5344CB8AC3E}">
        <p14:creationId xmlns:p14="http://schemas.microsoft.com/office/powerpoint/2010/main" val="515818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63040"/>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3440" y="1463040"/>
            <a:ext cx="402336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BF64888C-8AA0-487B-8973-10D17E3FB9C2}" type="datetime1">
              <a:rPr lang="en-US" smtClean="0"/>
              <a:t>5/30/2019</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1EE7B93A-05D4-4E0E-9360-14272AE9C6F8}" type="slidenum">
              <a:rPr lang="en-US" smtClean="0"/>
              <a:t>‹#›</a:t>
            </a:fld>
            <a:endParaRPr lang="en-US" dirty="0"/>
          </a:p>
        </p:txBody>
      </p:sp>
    </p:spTree>
    <p:extLst>
      <p:ext uri="{BB962C8B-B14F-4D97-AF65-F5344CB8AC3E}">
        <p14:creationId xmlns:p14="http://schemas.microsoft.com/office/powerpoint/2010/main" val="366421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3D89C0E3-B7F7-41C2-A924-E5C26C2169DE}" type="datetime1">
              <a:rPr lang="en-US" smtClean="0"/>
              <a:t>5/30/2019</a:t>
            </a:fld>
            <a:endParaRPr lang="en-US"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1EE7B93A-05D4-4E0E-9360-14272AE9C6F8}" type="slidenum">
              <a:rPr lang="en-US" smtClean="0"/>
              <a:t>‹#›</a:t>
            </a:fld>
            <a:endParaRPr lang="en-US" dirty="0"/>
          </a:p>
        </p:txBody>
      </p:sp>
    </p:spTree>
    <p:extLst>
      <p:ext uri="{BB962C8B-B14F-4D97-AF65-F5344CB8AC3E}">
        <p14:creationId xmlns:p14="http://schemas.microsoft.com/office/powerpoint/2010/main" val="401127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C670088-36C5-4779-A9C2-4CA9D44473A9}" type="datetime1">
              <a:rPr lang="en-US" smtClean="0"/>
              <a:t>5/30/2019</a:t>
            </a:fld>
            <a:endParaRPr lang="en-US" dirty="0"/>
          </a:p>
        </p:txBody>
      </p:sp>
      <p:sp>
        <p:nvSpPr>
          <p:cNvPr id="3" name="Footer Placeholder 4"/>
          <p:cNvSpPr>
            <a:spLocks noGrp="1"/>
          </p:cNvSpPr>
          <p:nvPr>
            <p:ph type="ftr" sz="quarter" idx="11"/>
          </p:nvPr>
        </p:nvSpPr>
        <p:spPr/>
        <p:txBody>
          <a:bodyPr/>
          <a:lstStyle>
            <a:lvl1pPr>
              <a:defRPr/>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1EE7B93A-05D4-4E0E-9360-14272AE9C6F8}" type="slidenum">
              <a:rPr lang="en-US" smtClean="0"/>
              <a:t>‹#›</a:t>
            </a:fld>
            <a:endParaRPr lang="en-US" dirty="0"/>
          </a:p>
        </p:txBody>
      </p:sp>
    </p:spTree>
    <p:extLst>
      <p:ext uri="{BB962C8B-B14F-4D97-AF65-F5344CB8AC3E}">
        <p14:creationId xmlns:p14="http://schemas.microsoft.com/office/powerpoint/2010/main" val="117534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6" descr="Continuation Slide.JPG"/>
          <p:cNvPicPr>
            <a:picLocks noChangeAspect="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2051" name="Title Placeholder 1"/>
          <p:cNvSpPr>
            <a:spLocks noGrp="1"/>
          </p:cNvSpPr>
          <p:nvPr>
            <p:ph type="title"/>
          </p:nvPr>
        </p:nvSpPr>
        <p:spPr bwMode="auto">
          <a:xfrm>
            <a:off x="457200" y="36576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2052" name="Text Placeholder 2"/>
          <p:cNvSpPr>
            <a:spLocks noGrp="1"/>
          </p:cNvSpPr>
          <p:nvPr>
            <p:ph type="body" idx="1"/>
          </p:nvPr>
        </p:nvSpPr>
        <p:spPr bwMode="auto">
          <a:xfrm>
            <a:off x="457200" y="1463040"/>
            <a:ext cx="8229600" cy="47548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400800"/>
            <a:ext cx="914400" cy="274320"/>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fld id="{464DAD56-F5B2-4BDD-8347-AF5B1B896BA2}" type="datetime1">
              <a:rPr lang="en-US" smtClean="0"/>
              <a:t>5/30/2019</a:t>
            </a:fld>
            <a:endParaRPr lang="en-US" dirty="0"/>
          </a:p>
        </p:txBody>
      </p:sp>
      <p:sp>
        <p:nvSpPr>
          <p:cNvPr id="5" name="Footer Placeholder 4"/>
          <p:cNvSpPr>
            <a:spLocks noGrp="1"/>
          </p:cNvSpPr>
          <p:nvPr>
            <p:ph type="ftr" sz="quarter" idx="3"/>
          </p:nvPr>
        </p:nvSpPr>
        <p:spPr>
          <a:xfrm>
            <a:off x="1554480" y="6400800"/>
            <a:ext cx="6035040" cy="274320"/>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dirty="0"/>
          </a:p>
        </p:txBody>
      </p:sp>
      <p:sp>
        <p:nvSpPr>
          <p:cNvPr id="6" name="Slide Number Placeholder 5"/>
          <p:cNvSpPr>
            <a:spLocks noGrp="1"/>
          </p:cNvSpPr>
          <p:nvPr>
            <p:ph type="sldNum" sz="quarter" idx="4"/>
          </p:nvPr>
        </p:nvSpPr>
        <p:spPr>
          <a:xfrm>
            <a:off x="7772400" y="6400800"/>
            <a:ext cx="914400" cy="274320"/>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fld id="{1EE7B93A-05D4-4E0E-9360-14272AE9C6F8}" type="slidenum">
              <a:rPr lang="en-US" smtClean="0"/>
              <a:t>‹#›</a:t>
            </a:fld>
            <a:endParaRPr lang="en-US" dirty="0"/>
          </a:p>
        </p:txBody>
      </p:sp>
    </p:spTree>
    <p:extLst>
      <p:ext uri="{BB962C8B-B14F-4D97-AF65-F5344CB8AC3E}">
        <p14:creationId xmlns:p14="http://schemas.microsoft.com/office/powerpoint/2010/main" val="2911561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geodesy.noaa.gov/PUBS_LIB/FedRegister/FRdoc59-5442.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hyperlink" Target="mailto:NGS.Feedback@noaa.gov" TargetMode="External"/><Relationship Id="rId7"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023F76-3EFE-4500-AFFF-776027D017AA}"/>
              </a:ext>
            </a:extLst>
          </p:cNvPr>
          <p:cNvPicPr>
            <a:picLocks noChangeAspect="1"/>
          </p:cNvPicPr>
          <p:nvPr/>
        </p:nvPicPr>
        <p:blipFill>
          <a:blip r:embed="rId3" cstate="print">
            <a:clrChange>
              <a:clrFrom>
                <a:srgbClr val="F7F7F8"/>
              </a:clrFrom>
              <a:clrTo>
                <a:srgbClr val="F7F7F8">
                  <a:alpha val="0"/>
                </a:srgbClr>
              </a:clrTo>
            </a:clrChange>
            <a:extLst>
              <a:ext uri="{28A0092B-C50C-407E-A947-70E740481C1C}">
                <a14:useLocalDpi xmlns:a14="http://schemas.microsoft.com/office/drawing/2010/main" val="0"/>
              </a:ext>
            </a:extLst>
          </a:blip>
          <a:stretch>
            <a:fillRect/>
          </a:stretch>
        </p:blipFill>
        <p:spPr>
          <a:xfrm>
            <a:off x="0" y="4588187"/>
            <a:ext cx="3048000" cy="2286000"/>
          </a:xfrm>
          <a:prstGeom prst="rect">
            <a:avLst/>
          </a:prstGeom>
        </p:spPr>
      </p:pic>
      <p:sp>
        <p:nvSpPr>
          <p:cNvPr id="13314" name="Title 1"/>
          <p:cNvSpPr txBox="1">
            <a:spLocks/>
          </p:cNvSpPr>
          <p:nvPr/>
        </p:nvSpPr>
        <p:spPr bwMode="auto">
          <a:xfrm>
            <a:off x="1783080" y="1682519"/>
            <a:ext cx="5577840" cy="2885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000" b="1" dirty="0">
                <a:solidFill>
                  <a:prstClr val="black"/>
                </a:solidFill>
                <a:cs typeface="Times New Roman" charset="0"/>
              </a:rPr>
              <a:t> </a:t>
            </a:r>
            <a:br>
              <a:rPr lang="en-US" sz="3200" b="1" dirty="0">
                <a:solidFill>
                  <a:prstClr val="black"/>
                </a:solidFill>
                <a:cs typeface="Times New Roman" charset="0"/>
              </a:rPr>
            </a:br>
            <a:r>
              <a:rPr lang="en-US" sz="4000" b="1" dirty="0">
                <a:solidFill>
                  <a:prstClr val="black"/>
                </a:solidFill>
                <a:cs typeface="Times New Roman" charset="0"/>
              </a:rPr>
              <a:t>The Fate of the U.S. Survey </a:t>
            </a:r>
            <a:r>
              <a:rPr kumimoji="0" lang="en-US" sz="4000" b="1" i="0" u="none" strike="noStrike" kern="1200" cap="none" spc="0" normalizeH="0" baseline="0" noProof="0" dirty="0">
                <a:ln>
                  <a:noFill/>
                </a:ln>
                <a:solidFill>
                  <a:prstClr val="black"/>
                </a:solidFill>
                <a:effectLst/>
                <a:uLnTx/>
                <a:uFillTx/>
                <a:latin typeface="Calibri" charset="0"/>
                <a:ea typeface="ＭＳ Ｐゴシック" charset="0"/>
                <a:cs typeface="Times New Roman" charset="0"/>
              </a:rPr>
              <a:t>Foot after 2022</a:t>
            </a:r>
            <a:br>
              <a:rPr kumimoji="0" lang="en-US" sz="4000" b="1" i="0" u="none" strike="noStrike" kern="1200" cap="none" spc="0" normalizeH="0" baseline="0" noProof="0" dirty="0">
                <a:ln>
                  <a:noFill/>
                </a:ln>
                <a:solidFill>
                  <a:prstClr val="black"/>
                </a:solidFill>
                <a:effectLst/>
                <a:uLnTx/>
                <a:uFillTx/>
                <a:latin typeface="Calibri" charset="0"/>
                <a:ea typeface="ＭＳ Ｐゴシック" charset="0"/>
                <a:cs typeface="Times New Roman" charset="0"/>
              </a:rPr>
            </a:br>
            <a:r>
              <a:rPr kumimoji="0" lang="en-US" sz="4000" b="1" i="1" u="none" strike="noStrike" kern="1200" cap="none" spc="0" normalizeH="0" baseline="0" noProof="0" dirty="0">
                <a:ln>
                  <a:noFill/>
                </a:ln>
                <a:solidFill>
                  <a:prstClr val="black"/>
                </a:solidFill>
                <a:effectLst/>
                <a:uLnTx/>
                <a:uFillTx/>
                <a:latin typeface="Calibri" charset="0"/>
                <a:ea typeface="ＭＳ Ｐゴシック" charset="0"/>
                <a:cs typeface="Times New Roman" charset="0"/>
              </a:rPr>
              <a:t>A Conversation with NGS</a:t>
            </a:r>
            <a:endParaRPr kumimoji="0" lang="en-US" sz="4000" b="0" i="1" u="none" strike="noStrike" kern="1200" cap="none" spc="0" normalizeH="0" baseline="0" noProof="0" dirty="0">
              <a:ln>
                <a:noFill/>
              </a:ln>
              <a:solidFill>
                <a:prstClr val="black"/>
              </a:solidFill>
              <a:effectLst/>
              <a:uLnTx/>
              <a:uFillTx/>
              <a:latin typeface="Calibri"/>
              <a:ea typeface="ＭＳ Ｐゴシック" charset="0"/>
              <a:cs typeface="Times New Roman" charset="0"/>
            </a:endParaRPr>
          </a:p>
        </p:txBody>
      </p:sp>
      <p:sp>
        <p:nvSpPr>
          <p:cNvPr id="5" name="Content Placeholder 2">
            <a:extLst>
              <a:ext uri="{FF2B5EF4-FFF2-40B4-BE49-F238E27FC236}">
                <a16:creationId xmlns:a16="http://schemas.microsoft.com/office/drawing/2014/main" id="{3BD0C80A-A71A-4F19-A762-9ED2B823C0BA}"/>
              </a:ext>
            </a:extLst>
          </p:cNvPr>
          <p:cNvSpPr txBox="1">
            <a:spLocks/>
          </p:cNvSpPr>
          <p:nvPr/>
        </p:nvSpPr>
        <p:spPr bwMode="auto">
          <a:xfrm>
            <a:off x="2376776" y="4453189"/>
            <a:ext cx="4390448" cy="16964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457200" rtl="0" eaLnBrk="1" fontAlgn="base" latinLnBrk="0" hangingPunct="1">
              <a:lnSpc>
                <a:spcPct val="80000"/>
              </a:lnSpc>
              <a:spcBef>
                <a:spcPct val="20000"/>
              </a:spcBef>
              <a:spcAft>
                <a:spcPct val="0"/>
              </a:spcAft>
              <a:buClrTx/>
              <a:buSzTx/>
              <a:buFont typeface="Arial" charset="0"/>
              <a:buNone/>
              <a:tabLst/>
              <a:defRPr/>
            </a:pPr>
            <a:r>
              <a:rPr kumimoji="0" lang="en-US" sz="2400" b="1" i="0" u="none" strike="noStrike" kern="1200" cap="none" spc="0" normalizeH="0" baseline="0" noProof="0" dirty="0">
                <a:ln>
                  <a:noFill/>
                </a:ln>
                <a:solidFill>
                  <a:prstClr val="black"/>
                </a:solidFill>
                <a:effectLst/>
                <a:uLnTx/>
                <a:uFillTx/>
                <a:latin typeface="Calibri"/>
                <a:ea typeface="ＭＳ Ｐゴシック" charset="0"/>
                <a:cs typeface="Times New Roman" charset="0"/>
              </a:rPr>
              <a:t>Michael L. Dennis, PhD, RLS, PE</a:t>
            </a:r>
          </a:p>
          <a:p>
            <a:pPr marL="0" marR="0" lvl="0" indent="0" algn="ctr" defTabSz="457200" rtl="0" eaLnBrk="1" fontAlgn="base" latinLnBrk="0" hangingPunct="1">
              <a:lnSpc>
                <a:spcPct val="80000"/>
              </a:lnSpc>
              <a:spcBef>
                <a:spcPct val="20000"/>
              </a:spcBef>
              <a:spcAft>
                <a:spcPts val="120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Times New Roman" charset="0"/>
              </a:rPr>
              <a:t>SPCS2022 Project Manager</a:t>
            </a:r>
          </a:p>
          <a:p>
            <a:pPr marL="0" marR="0" lvl="0" indent="0" algn="ctr" defTabSz="457200" rtl="0" eaLnBrk="1" fontAlgn="base" latinLnBrk="0" hangingPunct="1">
              <a:lnSpc>
                <a:spcPct val="80000"/>
              </a:lnSpc>
              <a:spcBef>
                <a:spcPct val="20000"/>
              </a:spcBef>
              <a:spcAft>
                <a:spcPct val="0"/>
              </a:spcAft>
              <a:buClrTx/>
              <a:buSzTx/>
              <a:buFont typeface="Arial" charset="0"/>
              <a:buNone/>
              <a:tabLst/>
              <a:defRPr/>
            </a:pPr>
            <a:r>
              <a:rPr lang="en-US" dirty="0">
                <a:solidFill>
                  <a:prstClr val="black"/>
                </a:solidFill>
                <a:latin typeface="Calibri"/>
                <a:cs typeface="Times New Roman" charset="0"/>
              </a:rPr>
              <a:t>NGS Webinar Series</a:t>
            </a:r>
            <a:endParaRPr kumimoji="0" lang="en-US" sz="2400" b="0" i="0" u="none" strike="noStrike" kern="1200" cap="none" spc="0" normalizeH="0" baseline="0" noProof="0" dirty="0">
              <a:ln>
                <a:noFill/>
              </a:ln>
              <a:solidFill>
                <a:prstClr val="black"/>
              </a:solidFill>
              <a:effectLst/>
              <a:uLnTx/>
              <a:uFillTx/>
              <a:latin typeface="Calibri"/>
              <a:ea typeface="ＭＳ Ｐゴシック" charset="0"/>
              <a:cs typeface="Times New Roman" charset="0"/>
            </a:endParaRPr>
          </a:p>
          <a:p>
            <a:pPr algn="ctr" eaLnBrk="1" fontAlgn="base" hangingPunct="1">
              <a:lnSpc>
                <a:spcPct val="80000"/>
              </a:lnSpc>
              <a:spcBef>
                <a:spcPct val="20000"/>
              </a:spcBef>
              <a:spcAft>
                <a:spcPct val="0"/>
              </a:spcAft>
              <a:defRPr/>
            </a:pPr>
            <a:r>
              <a:rPr lang="en-US" dirty="0">
                <a:solidFill>
                  <a:prstClr val="black"/>
                </a:solidFill>
                <a:latin typeface="Calibri"/>
                <a:cs typeface="Times New Roman" charset="0"/>
              </a:rPr>
              <a:t>April 25, 2019</a:t>
            </a:r>
            <a:endParaRPr lang="en-US" dirty="0">
              <a:solidFill>
                <a:prstClr val="black"/>
              </a:solidFill>
              <a:latin typeface="Calibri"/>
            </a:endParaRPr>
          </a:p>
          <a:p>
            <a:pPr marL="0" marR="0" lvl="0" indent="0" algn="ctr" defTabSz="457200" rtl="0" eaLnBrk="1" fontAlgn="base" latinLnBrk="0" hangingPunct="1">
              <a:lnSpc>
                <a:spcPct val="80000"/>
              </a:lnSpc>
              <a:spcBef>
                <a:spcPct val="20000"/>
              </a:spcBef>
              <a:spcAft>
                <a:spcPct val="0"/>
              </a:spcAft>
              <a:buClrTx/>
              <a:buSzTx/>
              <a:buFont typeface="Arial"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ＭＳ Ｐゴシック" charset="0"/>
            </a:endParaRPr>
          </a:p>
        </p:txBody>
      </p:sp>
      <p:pic>
        <p:nvPicPr>
          <p:cNvPr id="7" name="Picture 6">
            <a:extLst>
              <a:ext uri="{FF2B5EF4-FFF2-40B4-BE49-F238E27FC236}">
                <a16:creationId xmlns:a16="http://schemas.microsoft.com/office/drawing/2014/main" id="{11A54185-3988-4F1A-B4B8-18EB16E57BB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58000" y="948690"/>
            <a:ext cx="2286000" cy="2000250"/>
          </a:xfrm>
          <a:prstGeom prst="rect">
            <a:avLst/>
          </a:prstGeom>
        </p:spPr>
      </p:pic>
      <p:pic>
        <p:nvPicPr>
          <p:cNvPr id="8" name="Picture 7">
            <a:extLst>
              <a:ext uri="{FF2B5EF4-FFF2-40B4-BE49-F238E27FC236}">
                <a16:creationId xmlns:a16="http://schemas.microsoft.com/office/drawing/2014/main" id="{F02A2E12-EFBB-4F20-8E56-8FC73F613C5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00000">
            <a:off x="6477000" y="4567570"/>
            <a:ext cx="2667000" cy="2286000"/>
          </a:xfrm>
          <a:prstGeom prst="rect">
            <a:avLst/>
          </a:prstGeom>
        </p:spPr>
      </p:pic>
    </p:spTree>
    <p:extLst>
      <p:ext uri="{BB962C8B-B14F-4D97-AF65-F5344CB8AC3E}">
        <p14:creationId xmlns:p14="http://schemas.microsoft.com/office/powerpoint/2010/main" val="3860319207"/>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DD72699-55DD-194A-B1C4-A2E853B5A28F}"/>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The trouble with standards…</a:t>
            </a:r>
          </a:p>
        </p:txBody>
      </p:sp>
      <p:sp>
        <p:nvSpPr>
          <p:cNvPr id="4" name="Slide Number Placeholder 3"/>
          <p:cNvSpPr>
            <a:spLocks noGrp="1"/>
          </p:cNvSpPr>
          <p:nvPr>
            <p:ph type="sldNum" sz="quarter" idx="12"/>
          </p:nvPr>
        </p:nvSpPr>
        <p:spPr/>
        <p:txBody>
          <a:bodyPr/>
          <a:lstStyle/>
          <a:p>
            <a:pPr>
              <a:defRPr/>
            </a:pPr>
            <a:fld id="{BF6EBFE9-79BB-431F-AEDF-EF334E7ED36B}" type="slidenum">
              <a:rPr lang="en-US" smtClean="0"/>
              <a:pPr>
                <a:defRPr/>
              </a:pPr>
              <a:t>10</a:t>
            </a:fld>
            <a:endParaRPr lang="en-US" dirty="0"/>
          </a:p>
        </p:txBody>
      </p:sp>
      <p:pic>
        <p:nvPicPr>
          <p:cNvPr id="5" name="Picture 4" descr="http://beyondplm.com/wp-content/uploads/2016/01/standards-are-like-toothbrushes-plm-innovation-platform-1.jpg"/>
          <p:cNvPicPr>
            <a:picLocks noChangeAspect="1" noChangeArrowheads="1"/>
          </p:cNvPicPr>
          <p:nvPr/>
        </p:nvPicPr>
        <p:blipFill>
          <a:blip r:embed="rId3" cstate="print"/>
          <a:srcRect/>
          <a:stretch>
            <a:fillRect/>
          </a:stretch>
        </p:blipFill>
        <p:spPr bwMode="auto">
          <a:xfrm>
            <a:off x="914400" y="1142110"/>
            <a:ext cx="7315200" cy="5411875"/>
          </a:xfrm>
          <a:prstGeom prst="rect">
            <a:avLst/>
          </a:prstGeom>
          <a:noFill/>
          <a:effectLst>
            <a:outerShdw blurRad="63500" sx="102000" sy="102000" algn="ctr" rotWithShape="0">
              <a:prstClr val="black">
                <a:alpha val="40000"/>
              </a:prstClr>
            </a:outerShdw>
          </a:effectLst>
        </p:spPr>
      </p:pic>
      <p:sp>
        <p:nvSpPr>
          <p:cNvPr id="6" name="TextBox 5"/>
          <p:cNvSpPr txBox="1"/>
          <p:nvPr/>
        </p:nvSpPr>
        <p:spPr bwMode="auto">
          <a:xfrm>
            <a:off x="6228272" y="6519446"/>
            <a:ext cx="2915728" cy="338554"/>
          </a:xfrm>
          <a:prstGeom prst="rect">
            <a:avLst/>
          </a:prstGeom>
          <a:noFill/>
          <a:ln w="9525" algn="ctr">
            <a:noFill/>
            <a:miter lim="800000"/>
            <a:headEnd/>
            <a:tailEnd/>
          </a:ln>
          <a:effectLst/>
        </p:spPr>
        <p:txBody>
          <a:bodyPr wrap="square" rtlCol="0">
            <a:spAutoFit/>
          </a:bodyPr>
          <a:lstStyle/>
          <a:p>
            <a:pPr algn="r">
              <a:spcBef>
                <a:spcPct val="50000"/>
              </a:spcBef>
            </a:pPr>
            <a:r>
              <a:rPr lang="en-US" sz="1600" dirty="0">
                <a:cs typeface="Arial" pitchFamily="34" charset="0"/>
              </a:rPr>
              <a:t>Image from beyondplm.com</a:t>
            </a:r>
          </a:p>
        </p:txBody>
      </p:sp>
      <p:sp>
        <p:nvSpPr>
          <p:cNvPr id="7" name="TextBox 6"/>
          <p:cNvSpPr txBox="1"/>
          <p:nvPr/>
        </p:nvSpPr>
        <p:spPr bwMode="auto">
          <a:xfrm>
            <a:off x="992038" y="5116044"/>
            <a:ext cx="3881887" cy="1077218"/>
          </a:xfrm>
          <a:prstGeom prst="rect">
            <a:avLst/>
          </a:prstGeom>
          <a:noFill/>
          <a:ln w="9525" algn="ctr">
            <a:noFill/>
            <a:miter lim="800000"/>
            <a:headEnd/>
            <a:tailEnd/>
          </a:ln>
          <a:effectLst/>
        </p:spPr>
        <p:txBody>
          <a:bodyPr wrap="square" rtlCol="0">
            <a:spAutoFit/>
          </a:bodyPr>
          <a:lstStyle/>
          <a:p>
            <a:pPr algn="l">
              <a:spcBef>
                <a:spcPct val="50000"/>
              </a:spcBef>
            </a:pPr>
            <a:r>
              <a:rPr lang="en-US" sz="3200" b="1" i="1" dirty="0">
                <a:solidFill>
                  <a:srgbClr val="FFFF00"/>
                </a:solidFill>
                <a:effectLst>
                  <a:outerShdw blurRad="38100" dist="38100" dir="2700000" algn="tl">
                    <a:srgbClr val="000000"/>
                  </a:outerShdw>
                </a:effectLst>
                <a:cs typeface="Arial" pitchFamily="34" charset="0"/>
              </a:rPr>
              <a:t>Without uniformity, standards are useless</a:t>
            </a:r>
          </a:p>
        </p:txBody>
      </p:sp>
    </p:spTree>
    <p:extLst>
      <p:ext uri="{BB962C8B-B14F-4D97-AF65-F5344CB8AC3E}">
        <p14:creationId xmlns:p14="http://schemas.microsoft.com/office/powerpoint/2010/main" val="65819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74E4AB8-342D-894D-88D0-0E7C333EA81D}"/>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An epic tale and impressive cast</a:t>
            </a:r>
          </a:p>
        </p:txBody>
      </p:sp>
      <p:sp>
        <p:nvSpPr>
          <p:cNvPr id="4" name="Slide Number Placeholder 3">
            <a:extLst>
              <a:ext uri="{FF2B5EF4-FFF2-40B4-BE49-F238E27FC236}">
                <a16:creationId xmlns:a16="http://schemas.microsoft.com/office/drawing/2014/main" id="{B9C1BB94-74F5-4B97-82FB-9DE5D9AAC933}"/>
              </a:ext>
            </a:extLst>
          </p:cNvPr>
          <p:cNvSpPr>
            <a:spLocks noGrp="1"/>
          </p:cNvSpPr>
          <p:nvPr>
            <p:ph type="sldNum" sz="quarter" idx="12"/>
          </p:nvPr>
        </p:nvSpPr>
        <p:spPr>
          <a:xfrm>
            <a:off x="7772400" y="6553204"/>
            <a:ext cx="914400" cy="274320"/>
          </a:xfrm>
        </p:spPr>
        <p:txBody>
          <a:bodyPr/>
          <a:lstStyle/>
          <a:p>
            <a:pPr>
              <a:defRPr/>
            </a:pPr>
            <a:fld id="{BF6EBFE9-79BB-431F-AEDF-EF334E7ED36B}" type="slidenum">
              <a:rPr lang="en-US" smtClean="0"/>
              <a:pPr>
                <a:defRPr/>
              </a:pPr>
              <a:t>11</a:t>
            </a:fld>
            <a:endParaRPr lang="en-US" dirty="0"/>
          </a:p>
        </p:txBody>
      </p:sp>
      <p:pic>
        <p:nvPicPr>
          <p:cNvPr id="8" name="Picture 7">
            <a:extLst>
              <a:ext uri="{FF2B5EF4-FFF2-40B4-BE49-F238E27FC236}">
                <a16:creationId xmlns:a16="http://schemas.microsoft.com/office/drawing/2014/main" id="{892D813D-41DB-4D3E-A6FD-99FDDE906C38}"/>
              </a:ext>
            </a:extLst>
          </p:cNvPr>
          <p:cNvPicPr>
            <a:picLocks noChangeAspect="1"/>
          </p:cNvPicPr>
          <p:nvPr/>
        </p:nvPicPr>
        <p:blipFill rotWithShape="1">
          <a:blip r:embed="rId3">
            <a:extLst>
              <a:ext uri="{28A0092B-C50C-407E-A947-70E740481C1C}">
                <a14:useLocalDpi xmlns:a14="http://schemas.microsoft.com/office/drawing/2010/main" val="0"/>
              </a:ext>
            </a:extLst>
          </a:blip>
          <a:srcRect l="1" r="20843" b="12388"/>
          <a:stretch/>
        </p:blipFill>
        <p:spPr>
          <a:xfrm>
            <a:off x="2514599" y="1283329"/>
            <a:ext cx="4114800" cy="2562999"/>
          </a:xfrm>
          <a:prstGeom prst="rect">
            <a:avLst/>
          </a:prstGeom>
          <a:effectLst>
            <a:softEdge rad="127000"/>
          </a:effectLst>
        </p:spPr>
      </p:pic>
      <p:pic>
        <p:nvPicPr>
          <p:cNvPr id="12" name="Picture 5" descr="Image result for george washington">
            <a:extLst>
              <a:ext uri="{FF2B5EF4-FFF2-40B4-BE49-F238E27FC236}">
                <a16:creationId xmlns:a16="http://schemas.microsoft.com/office/drawing/2014/main" id="{145DABE9-275A-41DF-A08A-7277F3D4CC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4" b="8477"/>
          <a:stretch/>
        </p:blipFill>
        <p:spPr bwMode="auto">
          <a:xfrm>
            <a:off x="188056" y="1339748"/>
            <a:ext cx="2011680" cy="2286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0" name="Picture 9" descr="Image result for thomas jefferson">
            <a:extLst>
              <a:ext uri="{FF2B5EF4-FFF2-40B4-BE49-F238E27FC236}">
                <a16:creationId xmlns:a16="http://schemas.microsoft.com/office/drawing/2014/main" id="{6F56F23F-B982-4045-9CF7-BF8CD47A4B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91" r="8346"/>
          <a:stretch/>
        </p:blipFill>
        <p:spPr bwMode="auto">
          <a:xfrm>
            <a:off x="188054" y="4023360"/>
            <a:ext cx="2011680" cy="22860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A4FEDEA-B0A6-400C-9947-9295443976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44263" y="4023360"/>
            <a:ext cx="2014682" cy="2282456"/>
          </a:xfrm>
          <a:prstGeom prst="rect">
            <a:avLst/>
          </a:prstGeom>
          <a:effectLst>
            <a:softEdge rad="127000"/>
          </a:effectLst>
        </p:spPr>
      </p:pic>
      <p:sp>
        <p:nvSpPr>
          <p:cNvPr id="26" name="TextBox 25">
            <a:extLst>
              <a:ext uri="{FF2B5EF4-FFF2-40B4-BE49-F238E27FC236}">
                <a16:creationId xmlns:a16="http://schemas.microsoft.com/office/drawing/2014/main" id="{EFCAB7DE-9292-415F-9A98-E9688D86129B}"/>
              </a:ext>
            </a:extLst>
          </p:cNvPr>
          <p:cNvSpPr txBox="1"/>
          <p:nvPr/>
        </p:nvSpPr>
        <p:spPr bwMode="auto">
          <a:xfrm>
            <a:off x="192024" y="3591944"/>
            <a:ext cx="2004709" cy="276999"/>
          </a:xfrm>
          <a:prstGeom prst="rect">
            <a:avLst/>
          </a:prstGeom>
          <a:noFill/>
          <a:ln w="9525" algn="ctr">
            <a:noFill/>
            <a:miter lim="800000"/>
            <a:headEnd/>
            <a:tailEnd/>
          </a:ln>
          <a:effectLst/>
        </p:spPr>
        <p:txBody>
          <a:bodyPr wrap="square" lIns="0" tIns="0" rIns="0" bIns="0" rtlCol="0">
            <a:spAutoFit/>
          </a:bodyPr>
          <a:lstStyle/>
          <a:p>
            <a:pPr algn="ctr">
              <a:spcBef>
                <a:spcPct val="50000"/>
              </a:spcBef>
            </a:pPr>
            <a:r>
              <a:rPr lang="en-US" dirty="0">
                <a:cs typeface="Arial" pitchFamily="34" charset="0"/>
              </a:rPr>
              <a:t>George Washington</a:t>
            </a:r>
          </a:p>
        </p:txBody>
      </p:sp>
      <p:sp>
        <p:nvSpPr>
          <p:cNvPr id="34" name="TextBox 33">
            <a:extLst>
              <a:ext uri="{FF2B5EF4-FFF2-40B4-BE49-F238E27FC236}">
                <a16:creationId xmlns:a16="http://schemas.microsoft.com/office/drawing/2014/main" id="{CFFA912F-9FE1-4BD4-8374-41E82FA735A8}"/>
              </a:ext>
            </a:extLst>
          </p:cNvPr>
          <p:cNvSpPr txBox="1"/>
          <p:nvPr/>
        </p:nvSpPr>
        <p:spPr bwMode="auto">
          <a:xfrm>
            <a:off x="181086" y="6267326"/>
            <a:ext cx="2018648" cy="276999"/>
          </a:xfrm>
          <a:prstGeom prst="rect">
            <a:avLst/>
          </a:prstGeom>
          <a:noFill/>
          <a:ln w="9525" algn="ctr">
            <a:noFill/>
            <a:miter lim="800000"/>
            <a:headEnd/>
            <a:tailEnd/>
          </a:ln>
          <a:effectLst/>
        </p:spPr>
        <p:txBody>
          <a:bodyPr wrap="square" lIns="0" tIns="0" rIns="0" bIns="0" rtlCol="0">
            <a:spAutoFit/>
          </a:bodyPr>
          <a:lstStyle/>
          <a:p>
            <a:pPr algn="ctr">
              <a:spcBef>
                <a:spcPct val="50000"/>
              </a:spcBef>
            </a:pPr>
            <a:r>
              <a:rPr lang="en-US" dirty="0">
                <a:cs typeface="Arial" pitchFamily="34" charset="0"/>
              </a:rPr>
              <a:t>Thomas Jefferson</a:t>
            </a:r>
          </a:p>
        </p:txBody>
      </p:sp>
      <p:sp>
        <p:nvSpPr>
          <p:cNvPr id="35" name="TextBox 34">
            <a:extLst>
              <a:ext uri="{FF2B5EF4-FFF2-40B4-BE49-F238E27FC236}">
                <a16:creationId xmlns:a16="http://schemas.microsoft.com/office/drawing/2014/main" id="{52E6FCE8-BCD6-4E81-A5C8-D3519EFCCC22}"/>
              </a:ext>
            </a:extLst>
          </p:cNvPr>
          <p:cNvSpPr txBox="1"/>
          <p:nvPr/>
        </p:nvSpPr>
        <p:spPr bwMode="auto">
          <a:xfrm>
            <a:off x="3566159" y="6498393"/>
            <a:ext cx="2011680" cy="276999"/>
          </a:xfrm>
          <a:prstGeom prst="rect">
            <a:avLst/>
          </a:prstGeom>
          <a:noFill/>
          <a:ln w="9525" algn="ctr">
            <a:noFill/>
            <a:miter lim="800000"/>
            <a:headEnd/>
            <a:tailEnd/>
          </a:ln>
          <a:effectLst/>
        </p:spPr>
        <p:txBody>
          <a:bodyPr wrap="square" lIns="0" tIns="0" rIns="0" bIns="0" rtlCol="0">
            <a:spAutoFit/>
          </a:bodyPr>
          <a:lstStyle/>
          <a:p>
            <a:pPr algn="ctr">
              <a:spcBef>
                <a:spcPct val="50000"/>
              </a:spcBef>
            </a:pPr>
            <a:r>
              <a:rPr lang="en-US" dirty="0">
                <a:cs typeface="Arial" pitchFamily="34" charset="0"/>
              </a:rPr>
              <a:t>John Quincy Adams</a:t>
            </a:r>
          </a:p>
        </p:txBody>
      </p:sp>
      <p:sp>
        <p:nvSpPr>
          <p:cNvPr id="36" name="TextBox 35">
            <a:extLst>
              <a:ext uri="{FF2B5EF4-FFF2-40B4-BE49-F238E27FC236}">
                <a16:creationId xmlns:a16="http://schemas.microsoft.com/office/drawing/2014/main" id="{4992A8BB-9477-4A3C-B140-31A2B1F8C2FD}"/>
              </a:ext>
            </a:extLst>
          </p:cNvPr>
          <p:cNvSpPr txBox="1"/>
          <p:nvPr/>
        </p:nvSpPr>
        <p:spPr bwMode="auto">
          <a:xfrm>
            <a:off x="6947265" y="3591943"/>
            <a:ext cx="2011680" cy="276999"/>
          </a:xfrm>
          <a:prstGeom prst="rect">
            <a:avLst/>
          </a:prstGeom>
          <a:noFill/>
          <a:ln w="9525" algn="ctr">
            <a:noFill/>
            <a:miter lim="800000"/>
            <a:headEnd/>
            <a:tailEnd/>
          </a:ln>
          <a:effectLst/>
        </p:spPr>
        <p:txBody>
          <a:bodyPr wrap="square" lIns="0" tIns="0" rIns="0" bIns="0" rtlCol="0">
            <a:spAutoFit/>
          </a:bodyPr>
          <a:lstStyle/>
          <a:p>
            <a:pPr algn="ctr">
              <a:spcBef>
                <a:spcPct val="50000"/>
              </a:spcBef>
            </a:pPr>
            <a:r>
              <a:rPr lang="en-US" dirty="0">
                <a:cs typeface="Arial" pitchFamily="34" charset="0"/>
              </a:rPr>
              <a:t>Ferdinand Hassler</a:t>
            </a:r>
          </a:p>
        </p:txBody>
      </p:sp>
      <p:sp>
        <p:nvSpPr>
          <p:cNvPr id="37" name="TextBox 36">
            <a:extLst>
              <a:ext uri="{FF2B5EF4-FFF2-40B4-BE49-F238E27FC236}">
                <a16:creationId xmlns:a16="http://schemas.microsoft.com/office/drawing/2014/main" id="{32A33443-F4EF-461E-BDA5-0896D5449CAB}"/>
              </a:ext>
            </a:extLst>
          </p:cNvPr>
          <p:cNvSpPr txBox="1"/>
          <p:nvPr/>
        </p:nvSpPr>
        <p:spPr bwMode="auto">
          <a:xfrm>
            <a:off x="6929912" y="6261446"/>
            <a:ext cx="2011680" cy="276999"/>
          </a:xfrm>
          <a:prstGeom prst="rect">
            <a:avLst/>
          </a:prstGeom>
          <a:noFill/>
          <a:ln w="9525" algn="ctr">
            <a:noFill/>
            <a:miter lim="800000"/>
            <a:headEnd/>
            <a:tailEnd/>
          </a:ln>
          <a:effectLst/>
        </p:spPr>
        <p:txBody>
          <a:bodyPr wrap="square" lIns="0" tIns="0" rIns="0" bIns="0" rtlCol="0">
            <a:spAutoFit/>
          </a:bodyPr>
          <a:lstStyle/>
          <a:p>
            <a:pPr algn="ctr">
              <a:spcBef>
                <a:spcPct val="50000"/>
              </a:spcBef>
            </a:pPr>
            <a:r>
              <a:rPr lang="en-US" dirty="0">
                <a:cs typeface="Arial" pitchFamily="34" charset="0"/>
              </a:rPr>
              <a:t>Thomas Mendenhall</a:t>
            </a:r>
          </a:p>
        </p:txBody>
      </p:sp>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16692" t="8531" r="13854" b="32227"/>
          <a:stretch/>
        </p:blipFill>
        <p:spPr>
          <a:xfrm>
            <a:off x="6940296" y="1341124"/>
            <a:ext cx="2011680" cy="2286000"/>
          </a:xfrm>
          <a:prstGeom prst="rect">
            <a:avLst/>
          </a:prstGeom>
          <a:effectLst>
            <a:softEdge rad="127000"/>
          </a:effectLst>
        </p:spPr>
      </p:pic>
      <p:pic>
        <p:nvPicPr>
          <p:cNvPr id="3" name="Picture 2">
            <a:extLst>
              <a:ext uri="{FF2B5EF4-FFF2-40B4-BE49-F238E27FC236}">
                <a16:creationId xmlns:a16="http://schemas.microsoft.com/office/drawing/2014/main" id="{F7F40A7D-53CF-48D1-BEB1-BEB00D234F77}"/>
              </a:ext>
            </a:extLst>
          </p:cNvPr>
          <p:cNvPicPr>
            <a:picLocks noChangeAspect="1"/>
          </p:cNvPicPr>
          <p:nvPr/>
        </p:nvPicPr>
        <p:blipFill rotWithShape="1">
          <a:blip r:embed="rId8">
            <a:extLst>
              <a:ext uri="{28A0092B-C50C-407E-A947-70E740481C1C}">
                <a14:useLocalDpi xmlns:a14="http://schemas.microsoft.com/office/drawing/2010/main" val="0"/>
              </a:ext>
            </a:extLst>
          </a:blip>
          <a:srcRect l="26410" t="1061" r="33669" b="64430"/>
          <a:stretch/>
        </p:blipFill>
        <p:spPr>
          <a:xfrm>
            <a:off x="3566159" y="4252445"/>
            <a:ext cx="2011680" cy="2286000"/>
          </a:xfrm>
          <a:prstGeom prst="rect">
            <a:avLst/>
          </a:prstGeom>
          <a:effectLst>
            <a:softEdge rad="127000"/>
          </a:effectLst>
        </p:spPr>
      </p:pic>
      <p:sp>
        <p:nvSpPr>
          <p:cNvPr id="24" name="Rectangle 23">
            <a:extLst>
              <a:ext uri="{FF2B5EF4-FFF2-40B4-BE49-F238E27FC236}">
                <a16:creationId xmlns:a16="http://schemas.microsoft.com/office/drawing/2014/main" id="{BEF92B54-C33A-4E08-9C03-7ECDE37C5D1F}"/>
              </a:ext>
            </a:extLst>
          </p:cNvPr>
          <p:cNvSpPr/>
          <p:nvPr/>
        </p:nvSpPr>
        <p:spPr>
          <a:xfrm>
            <a:off x="170704" y="1339680"/>
            <a:ext cx="2060401" cy="5212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27" name="Rectangle 26">
            <a:extLst>
              <a:ext uri="{FF2B5EF4-FFF2-40B4-BE49-F238E27FC236}">
                <a16:creationId xmlns:a16="http://schemas.microsoft.com/office/drawing/2014/main" id="{BEF92B54-C33A-4E08-9C03-7ECDE37C5D1F}"/>
              </a:ext>
            </a:extLst>
          </p:cNvPr>
          <p:cNvSpPr/>
          <p:nvPr/>
        </p:nvSpPr>
        <p:spPr>
          <a:xfrm>
            <a:off x="6912895" y="1339680"/>
            <a:ext cx="2060401" cy="521208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nvGrpSpPr>
          <p:cNvPr id="28" name="Group 27">
            <a:extLst>
              <a:ext uri="{FF2B5EF4-FFF2-40B4-BE49-F238E27FC236}">
                <a16:creationId xmlns:a16="http://schemas.microsoft.com/office/drawing/2014/main" id="{6B1A619C-63FA-490A-8772-FD75EAED7D19}"/>
              </a:ext>
            </a:extLst>
          </p:cNvPr>
          <p:cNvGrpSpPr/>
          <p:nvPr/>
        </p:nvGrpSpPr>
        <p:grpSpPr>
          <a:xfrm>
            <a:off x="2248122" y="3683836"/>
            <a:ext cx="4651686" cy="584775"/>
            <a:chOff x="2262473" y="3629161"/>
            <a:chExt cx="4651686" cy="584775"/>
          </a:xfrm>
        </p:grpSpPr>
        <p:sp>
          <p:nvSpPr>
            <p:cNvPr id="29" name="TextBox 16">
              <a:extLst>
                <a:ext uri="{FF2B5EF4-FFF2-40B4-BE49-F238E27FC236}">
                  <a16:creationId xmlns:a16="http://schemas.microsoft.com/office/drawing/2014/main" id="{15A705F6-9B6A-4DB6-A013-35019BD9A888}"/>
                </a:ext>
              </a:extLst>
            </p:cNvPr>
            <p:cNvSpPr txBox="1"/>
            <p:nvPr/>
          </p:nvSpPr>
          <p:spPr bwMode="auto">
            <a:xfrm>
              <a:off x="3290938" y="3629161"/>
              <a:ext cx="2590825" cy="584775"/>
            </a:xfrm>
            <a:prstGeom prst="rect">
              <a:avLst/>
            </a:prstGeom>
            <a:noFill/>
            <a:ln w="9525" algn="ctr">
              <a:noFill/>
              <a:miter lim="800000"/>
              <a:headEnd/>
              <a:tailEnd/>
            </a:ln>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Bef>
                  <a:spcPct val="50000"/>
                </a:spcBef>
              </a:pPr>
              <a:r>
                <a:rPr lang="en-US" sz="3200" b="1" i="1" dirty="0">
                  <a:solidFill>
                    <a:srgbClr val="FF0000"/>
                  </a:solidFill>
                  <a:cs typeface="Arial" pitchFamily="34" charset="0"/>
                </a:rPr>
                <a:t>Surveyors</a:t>
              </a:r>
            </a:p>
          </p:txBody>
        </p:sp>
        <p:sp>
          <p:nvSpPr>
            <p:cNvPr id="30" name="Left Arrow 2">
              <a:extLst>
                <a:ext uri="{FF2B5EF4-FFF2-40B4-BE49-F238E27FC236}">
                  <a16:creationId xmlns:a16="http://schemas.microsoft.com/office/drawing/2014/main" id="{C555C86D-6B00-4C05-867E-CB79A5EC28E9}"/>
                </a:ext>
              </a:extLst>
            </p:cNvPr>
            <p:cNvSpPr/>
            <p:nvPr/>
          </p:nvSpPr>
          <p:spPr>
            <a:xfrm>
              <a:off x="2262473" y="3775354"/>
              <a:ext cx="1369449" cy="292388"/>
            </a:xfrm>
            <a:prstGeom prst="lef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1" name="Left Arrow 21">
              <a:extLst>
                <a:ext uri="{FF2B5EF4-FFF2-40B4-BE49-F238E27FC236}">
                  <a16:creationId xmlns:a16="http://schemas.microsoft.com/office/drawing/2014/main" id="{CDF1CB97-38C4-4CF4-ACFC-FAAA690D2ABE}"/>
                </a:ext>
              </a:extLst>
            </p:cNvPr>
            <p:cNvSpPr/>
            <p:nvPr/>
          </p:nvSpPr>
          <p:spPr>
            <a:xfrm rot="10800000">
              <a:off x="5544710" y="3775354"/>
              <a:ext cx="1369449" cy="292388"/>
            </a:xfrm>
            <a:prstGeom prst="lef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grpSp>
    </p:spTree>
    <p:extLst>
      <p:ext uri="{BB962C8B-B14F-4D97-AF65-F5344CB8AC3E}">
        <p14:creationId xmlns:p14="http://schemas.microsoft.com/office/powerpoint/2010/main" val="99388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10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4" grpId="0"/>
      <p:bldP spid="35" grpId="0"/>
      <p:bldP spid="36" grpId="0"/>
      <p:bldP spid="37" grpId="0"/>
      <p:bldP spid="24"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ular Callout 19">
            <a:extLst>
              <a:ext uri="{FF2B5EF4-FFF2-40B4-BE49-F238E27FC236}">
                <a16:creationId xmlns:a16="http://schemas.microsoft.com/office/drawing/2014/main" id="{FBC4E692-8C26-F241-981F-1EF8F863981E}"/>
              </a:ext>
            </a:extLst>
          </p:cNvPr>
          <p:cNvSpPr/>
          <p:nvPr/>
        </p:nvSpPr>
        <p:spPr>
          <a:xfrm>
            <a:off x="5887594" y="1414922"/>
            <a:ext cx="3055135" cy="1648202"/>
          </a:xfrm>
          <a:custGeom>
            <a:avLst/>
            <a:gdLst>
              <a:gd name="connsiteX0" fmla="*/ 0 w 3055135"/>
              <a:gd name="connsiteY0" fmla="*/ 225876 h 1355229"/>
              <a:gd name="connsiteX1" fmla="*/ 225876 w 3055135"/>
              <a:gd name="connsiteY1" fmla="*/ 0 h 1355229"/>
              <a:gd name="connsiteX2" fmla="*/ 1782162 w 3055135"/>
              <a:gd name="connsiteY2" fmla="*/ 0 h 1355229"/>
              <a:gd name="connsiteX3" fmla="*/ 1782162 w 3055135"/>
              <a:gd name="connsiteY3" fmla="*/ 0 h 1355229"/>
              <a:gd name="connsiteX4" fmla="*/ 2545946 w 3055135"/>
              <a:gd name="connsiteY4" fmla="*/ 0 h 1355229"/>
              <a:gd name="connsiteX5" fmla="*/ 2829259 w 3055135"/>
              <a:gd name="connsiteY5" fmla="*/ 0 h 1355229"/>
              <a:gd name="connsiteX6" fmla="*/ 3055135 w 3055135"/>
              <a:gd name="connsiteY6" fmla="*/ 225876 h 1355229"/>
              <a:gd name="connsiteX7" fmla="*/ 3055135 w 3055135"/>
              <a:gd name="connsiteY7" fmla="*/ 790550 h 1355229"/>
              <a:gd name="connsiteX8" fmla="*/ 3055135 w 3055135"/>
              <a:gd name="connsiteY8" fmla="*/ 790550 h 1355229"/>
              <a:gd name="connsiteX9" fmla="*/ 3055135 w 3055135"/>
              <a:gd name="connsiteY9" fmla="*/ 1129358 h 1355229"/>
              <a:gd name="connsiteX10" fmla="*/ 3055135 w 3055135"/>
              <a:gd name="connsiteY10" fmla="*/ 1129353 h 1355229"/>
              <a:gd name="connsiteX11" fmla="*/ 2829259 w 3055135"/>
              <a:gd name="connsiteY11" fmla="*/ 1355229 h 1355229"/>
              <a:gd name="connsiteX12" fmla="*/ 2545946 w 3055135"/>
              <a:gd name="connsiteY12" fmla="*/ 1355229 h 1355229"/>
              <a:gd name="connsiteX13" fmla="*/ 2102055 w 3055135"/>
              <a:gd name="connsiteY13" fmla="*/ 1648202 h 1355229"/>
              <a:gd name="connsiteX14" fmla="*/ 1782162 w 3055135"/>
              <a:gd name="connsiteY14" fmla="*/ 1355229 h 1355229"/>
              <a:gd name="connsiteX15" fmla="*/ 225876 w 3055135"/>
              <a:gd name="connsiteY15" fmla="*/ 1355229 h 1355229"/>
              <a:gd name="connsiteX16" fmla="*/ 0 w 3055135"/>
              <a:gd name="connsiteY16" fmla="*/ 1129353 h 1355229"/>
              <a:gd name="connsiteX17" fmla="*/ 0 w 3055135"/>
              <a:gd name="connsiteY17" fmla="*/ 1129358 h 1355229"/>
              <a:gd name="connsiteX18" fmla="*/ 0 w 3055135"/>
              <a:gd name="connsiteY18" fmla="*/ 790550 h 1355229"/>
              <a:gd name="connsiteX19" fmla="*/ 0 w 3055135"/>
              <a:gd name="connsiteY19" fmla="*/ 790550 h 1355229"/>
              <a:gd name="connsiteX20" fmla="*/ 0 w 3055135"/>
              <a:gd name="connsiteY20" fmla="*/ 225876 h 1355229"/>
              <a:gd name="connsiteX0" fmla="*/ 0 w 3055135"/>
              <a:gd name="connsiteY0" fmla="*/ 225876 h 1648202"/>
              <a:gd name="connsiteX1" fmla="*/ 225876 w 3055135"/>
              <a:gd name="connsiteY1" fmla="*/ 0 h 1648202"/>
              <a:gd name="connsiteX2" fmla="*/ 1782162 w 3055135"/>
              <a:gd name="connsiteY2" fmla="*/ 0 h 1648202"/>
              <a:gd name="connsiteX3" fmla="*/ 1782162 w 3055135"/>
              <a:gd name="connsiteY3" fmla="*/ 0 h 1648202"/>
              <a:gd name="connsiteX4" fmla="*/ 2545946 w 3055135"/>
              <a:gd name="connsiteY4" fmla="*/ 0 h 1648202"/>
              <a:gd name="connsiteX5" fmla="*/ 2829259 w 3055135"/>
              <a:gd name="connsiteY5" fmla="*/ 0 h 1648202"/>
              <a:gd name="connsiteX6" fmla="*/ 3055135 w 3055135"/>
              <a:gd name="connsiteY6" fmla="*/ 225876 h 1648202"/>
              <a:gd name="connsiteX7" fmla="*/ 3055135 w 3055135"/>
              <a:gd name="connsiteY7" fmla="*/ 790550 h 1648202"/>
              <a:gd name="connsiteX8" fmla="*/ 3055135 w 3055135"/>
              <a:gd name="connsiteY8" fmla="*/ 790550 h 1648202"/>
              <a:gd name="connsiteX9" fmla="*/ 3055135 w 3055135"/>
              <a:gd name="connsiteY9" fmla="*/ 1129358 h 1648202"/>
              <a:gd name="connsiteX10" fmla="*/ 3055135 w 3055135"/>
              <a:gd name="connsiteY10" fmla="*/ 1129353 h 1648202"/>
              <a:gd name="connsiteX11" fmla="*/ 2829259 w 3055135"/>
              <a:gd name="connsiteY11" fmla="*/ 1355229 h 1648202"/>
              <a:gd name="connsiteX12" fmla="*/ 2545946 w 3055135"/>
              <a:gd name="connsiteY12" fmla="*/ 1355229 h 1648202"/>
              <a:gd name="connsiteX13" fmla="*/ 2102055 w 3055135"/>
              <a:gd name="connsiteY13" fmla="*/ 1648202 h 1648202"/>
              <a:gd name="connsiteX14" fmla="*/ 1938681 w 3055135"/>
              <a:gd name="connsiteY14" fmla="*/ 1355229 h 1648202"/>
              <a:gd name="connsiteX15" fmla="*/ 225876 w 3055135"/>
              <a:gd name="connsiteY15" fmla="*/ 1355229 h 1648202"/>
              <a:gd name="connsiteX16" fmla="*/ 0 w 3055135"/>
              <a:gd name="connsiteY16" fmla="*/ 1129353 h 1648202"/>
              <a:gd name="connsiteX17" fmla="*/ 0 w 3055135"/>
              <a:gd name="connsiteY17" fmla="*/ 1129358 h 1648202"/>
              <a:gd name="connsiteX18" fmla="*/ 0 w 3055135"/>
              <a:gd name="connsiteY18" fmla="*/ 790550 h 1648202"/>
              <a:gd name="connsiteX19" fmla="*/ 0 w 3055135"/>
              <a:gd name="connsiteY19" fmla="*/ 790550 h 1648202"/>
              <a:gd name="connsiteX20" fmla="*/ 0 w 3055135"/>
              <a:gd name="connsiteY20" fmla="*/ 225876 h 1648202"/>
              <a:gd name="connsiteX0" fmla="*/ 0 w 3055135"/>
              <a:gd name="connsiteY0" fmla="*/ 225876 h 1648202"/>
              <a:gd name="connsiteX1" fmla="*/ 225876 w 3055135"/>
              <a:gd name="connsiteY1" fmla="*/ 0 h 1648202"/>
              <a:gd name="connsiteX2" fmla="*/ 1782162 w 3055135"/>
              <a:gd name="connsiteY2" fmla="*/ 0 h 1648202"/>
              <a:gd name="connsiteX3" fmla="*/ 1782162 w 3055135"/>
              <a:gd name="connsiteY3" fmla="*/ 0 h 1648202"/>
              <a:gd name="connsiteX4" fmla="*/ 2545946 w 3055135"/>
              <a:gd name="connsiteY4" fmla="*/ 0 h 1648202"/>
              <a:gd name="connsiteX5" fmla="*/ 2829259 w 3055135"/>
              <a:gd name="connsiteY5" fmla="*/ 0 h 1648202"/>
              <a:gd name="connsiteX6" fmla="*/ 3055135 w 3055135"/>
              <a:gd name="connsiteY6" fmla="*/ 225876 h 1648202"/>
              <a:gd name="connsiteX7" fmla="*/ 3055135 w 3055135"/>
              <a:gd name="connsiteY7" fmla="*/ 790550 h 1648202"/>
              <a:gd name="connsiteX8" fmla="*/ 3055135 w 3055135"/>
              <a:gd name="connsiteY8" fmla="*/ 790550 h 1648202"/>
              <a:gd name="connsiteX9" fmla="*/ 3055135 w 3055135"/>
              <a:gd name="connsiteY9" fmla="*/ 1129358 h 1648202"/>
              <a:gd name="connsiteX10" fmla="*/ 3055135 w 3055135"/>
              <a:gd name="connsiteY10" fmla="*/ 1129353 h 1648202"/>
              <a:gd name="connsiteX11" fmla="*/ 2829259 w 3055135"/>
              <a:gd name="connsiteY11" fmla="*/ 1355229 h 1648202"/>
              <a:gd name="connsiteX12" fmla="*/ 2422378 w 3055135"/>
              <a:gd name="connsiteY12" fmla="*/ 1363467 h 1648202"/>
              <a:gd name="connsiteX13" fmla="*/ 2102055 w 3055135"/>
              <a:gd name="connsiteY13" fmla="*/ 1648202 h 1648202"/>
              <a:gd name="connsiteX14" fmla="*/ 1938681 w 3055135"/>
              <a:gd name="connsiteY14" fmla="*/ 1355229 h 1648202"/>
              <a:gd name="connsiteX15" fmla="*/ 225876 w 3055135"/>
              <a:gd name="connsiteY15" fmla="*/ 1355229 h 1648202"/>
              <a:gd name="connsiteX16" fmla="*/ 0 w 3055135"/>
              <a:gd name="connsiteY16" fmla="*/ 1129353 h 1648202"/>
              <a:gd name="connsiteX17" fmla="*/ 0 w 3055135"/>
              <a:gd name="connsiteY17" fmla="*/ 1129358 h 1648202"/>
              <a:gd name="connsiteX18" fmla="*/ 0 w 3055135"/>
              <a:gd name="connsiteY18" fmla="*/ 790550 h 1648202"/>
              <a:gd name="connsiteX19" fmla="*/ 0 w 3055135"/>
              <a:gd name="connsiteY19" fmla="*/ 790550 h 1648202"/>
              <a:gd name="connsiteX20" fmla="*/ 0 w 3055135"/>
              <a:gd name="connsiteY20" fmla="*/ 225876 h 1648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5135" h="1648202">
                <a:moveTo>
                  <a:pt x="0" y="225876"/>
                </a:moveTo>
                <a:cubicBezTo>
                  <a:pt x="0" y="101128"/>
                  <a:pt x="101128" y="0"/>
                  <a:pt x="225876" y="0"/>
                </a:cubicBezTo>
                <a:lnTo>
                  <a:pt x="1782162" y="0"/>
                </a:lnTo>
                <a:lnTo>
                  <a:pt x="1782162" y="0"/>
                </a:lnTo>
                <a:lnTo>
                  <a:pt x="2545946" y="0"/>
                </a:lnTo>
                <a:lnTo>
                  <a:pt x="2829259" y="0"/>
                </a:lnTo>
                <a:cubicBezTo>
                  <a:pt x="2954007" y="0"/>
                  <a:pt x="3055135" y="101128"/>
                  <a:pt x="3055135" y="225876"/>
                </a:cubicBezTo>
                <a:lnTo>
                  <a:pt x="3055135" y="790550"/>
                </a:lnTo>
                <a:lnTo>
                  <a:pt x="3055135" y="790550"/>
                </a:lnTo>
                <a:lnTo>
                  <a:pt x="3055135" y="1129358"/>
                </a:lnTo>
                <a:lnTo>
                  <a:pt x="3055135" y="1129353"/>
                </a:lnTo>
                <a:cubicBezTo>
                  <a:pt x="3055135" y="1254101"/>
                  <a:pt x="2954007" y="1355229"/>
                  <a:pt x="2829259" y="1355229"/>
                </a:cubicBezTo>
                <a:lnTo>
                  <a:pt x="2422378" y="1363467"/>
                </a:lnTo>
                <a:lnTo>
                  <a:pt x="2102055" y="1648202"/>
                </a:lnTo>
                <a:lnTo>
                  <a:pt x="1938681" y="1355229"/>
                </a:lnTo>
                <a:lnTo>
                  <a:pt x="225876" y="1355229"/>
                </a:lnTo>
                <a:cubicBezTo>
                  <a:pt x="101128" y="1355229"/>
                  <a:pt x="0" y="1254101"/>
                  <a:pt x="0" y="1129353"/>
                </a:cubicBezTo>
                <a:lnTo>
                  <a:pt x="0" y="1129358"/>
                </a:lnTo>
                <a:lnTo>
                  <a:pt x="0" y="790550"/>
                </a:lnTo>
                <a:lnTo>
                  <a:pt x="0" y="790550"/>
                </a:lnTo>
                <a:lnTo>
                  <a:pt x="0" y="225876"/>
                </a:lnTo>
                <a:close/>
              </a:path>
            </a:pathLst>
          </a:custGeom>
          <a:solidFill>
            <a:schemeClr val="accent6">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a:extLst>
              <a:ext uri="{FF2B5EF4-FFF2-40B4-BE49-F238E27FC236}">
                <a16:creationId xmlns:a16="http://schemas.microsoft.com/office/drawing/2014/main" id="{283AC72B-D0CC-3446-8433-8144716C1D79}"/>
              </a:ext>
            </a:extLst>
          </p:cNvPr>
          <p:cNvSpPr/>
          <p:nvPr/>
        </p:nvSpPr>
        <p:spPr>
          <a:xfrm>
            <a:off x="90766" y="3137790"/>
            <a:ext cx="8985103" cy="89154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90767" y="2058290"/>
            <a:ext cx="2471202" cy="671112"/>
          </a:xfrm>
          <a:prstGeom prst="rect">
            <a:avLst/>
          </a:prstGeom>
          <a:noFill/>
        </p:spPr>
        <p:txBody>
          <a:bodyPr wrap="square" rtlCol="0">
            <a:noAutofit/>
          </a:bodyPr>
          <a:lstStyle/>
          <a:p>
            <a:pPr algn="ctr">
              <a:lnSpc>
                <a:spcPts val="2400"/>
              </a:lnSpc>
            </a:pPr>
            <a:r>
              <a:rPr lang="en-US" sz="2400" b="1" dirty="0">
                <a:solidFill>
                  <a:schemeClr val="tx2"/>
                </a:solidFill>
              </a:rPr>
              <a:t>Articles of Confederation</a:t>
            </a:r>
          </a:p>
        </p:txBody>
      </p:sp>
      <p:sp>
        <p:nvSpPr>
          <p:cNvPr id="15" name="TextBox 14"/>
          <p:cNvSpPr txBox="1"/>
          <p:nvPr/>
        </p:nvSpPr>
        <p:spPr>
          <a:xfrm>
            <a:off x="1720722" y="4761888"/>
            <a:ext cx="2090793" cy="1477328"/>
          </a:xfrm>
          <a:prstGeom prst="rect">
            <a:avLst/>
          </a:prstGeom>
          <a:noFill/>
        </p:spPr>
        <p:txBody>
          <a:bodyPr wrap="square" rtlCol="0">
            <a:spAutoFit/>
          </a:bodyPr>
          <a:lstStyle/>
          <a:p>
            <a:pPr algn="ctr"/>
            <a:r>
              <a:rPr lang="en-US" i="1" dirty="0">
                <a:ln w="0"/>
                <a:solidFill>
                  <a:schemeClr val="tx2"/>
                </a:solidFill>
                <a:effectLst>
                  <a:outerShdw blurRad="38100" dist="19050" dir="2700000" algn="tl" rotWithShape="0">
                    <a:schemeClr val="dk1">
                      <a:alpha val="40000"/>
                    </a:schemeClr>
                  </a:outerShdw>
                </a:effectLst>
              </a:rPr>
              <a:t>Article I, Section 8, Clause 5</a:t>
            </a:r>
            <a:br>
              <a:rPr lang="en-US" i="1" dirty="0">
                <a:ln w="0"/>
                <a:solidFill>
                  <a:schemeClr val="tx2"/>
                </a:solidFill>
                <a:effectLst>
                  <a:outerShdw blurRad="38100" dist="19050" dir="2700000" algn="tl" rotWithShape="0">
                    <a:schemeClr val="dk1">
                      <a:alpha val="40000"/>
                    </a:schemeClr>
                  </a:outerShdw>
                </a:effectLst>
              </a:rPr>
            </a:br>
            <a:r>
              <a:rPr lang="en-US" i="1" dirty="0">
                <a:ln w="0"/>
                <a:solidFill>
                  <a:schemeClr val="tx2"/>
                </a:solidFill>
                <a:effectLst>
                  <a:outerShdw blurRad="38100" dist="19050" dir="2700000" algn="tl" rotWithShape="0">
                    <a:schemeClr val="dk1">
                      <a:alpha val="40000"/>
                    </a:schemeClr>
                  </a:outerShdw>
                </a:effectLst>
              </a:rPr>
              <a:t>Congress to “…fix Standard of Weights and Measures”</a:t>
            </a:r>
          </a:p>
        </p:txBody>
      </p:sp>
      <p:sp>
        <p:nvSpPr>
          <p:cNvPr id="4" name="Oval 3"/>
          <p:cNvSpPr/>
          <p:nvPr/>
        </p:nvSpPr>
        <p:spPr>
          <a:xfrm>
            <a:off x="880598"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19" name="TextBox 18"/>
          <p:cNvSpPr txBox="1"/>
          <p:nvPr/>
        </p:nvSpPr>
        <p:spPr>
          <a:xfrm flipH="1">
            <a:off x="846532" y="3318103"/>
            <a:ext cx="959672" cy="523220"/>
          </a:xfrm>
          <a:prstGeom prst="rect">
            <a:avLst/>
          </a:prstGeom>
          <a:noFill/>
        </p:spPr>
        <p:txBody>
          <a:bodyPr wrap="square" rtlCol="0">
            <a:spAutoFit/>
          </a:bodyPr>
          <a:lstStyle/>
          <a:p>
            <a:pPr algn="ctr"/>
            <a:r>
              <a:rPr lang="en-US" sz="2800" b="1" dirty="0">
                <a:solidFill>
                  <a:srgbClr val="FEFEFE"/>
                </a:solidFill>
              </a:rPr>
              <a:t>1781</a:t>
            </a:r>
          </a:p>
        </p:txBody>
      </p:sp>
      <p:sp>
        <p:nvSpPr>
          <p:cNvPr id="22" name="Oval 21"/>
          <p:cNvSpPr/>
          <p:nvPr/>
        </p:nvSpPr>
        <p:spPr>
          <a:xfrm>
            <a:off x="7385255"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3" name="TextBox 22"/>
          <p:cNvSpPr txBox="1"/>
          <p:nvPr/>
        </p:nvSpPr>
        <p:spPr>
          <a:xfrm flipH="1">
            <a:off x="7348270" y="3318103"/>
            <a:ext cx="959672" cy="523220"/>
          </a:xfrm>
          <a:prstGeom prst="rect">
            <a:avLst/>
          </a:prstGeom>
          <a:noFill/>
        </p:spPr>
        <p:txBody>
          <a:bodyPr wrap="square" rtlCol="0">
            <a:spAutoFit/>
          </a:bodyPr>
          <a:lstStyle/>
          <a:p>
            <a:pPr algn="ctr"/>
            <a:r>
              <a:rPr lang="en-US" sz="2800" b="1" dirty="0">
                <a:solidFill>
                  <a:srgbClr val="FEFEFE"/>
                </a:solidFill>
              </a:rPr>
              <a:t>1821</a:t>
            </a:r>
          </a:p>
        </p:txBody>
      </p:sp>
      <p:sp>
        <p:nvSpPr>
          <p:cNvPr id="25" name="Oval 24"/>
          <p:cNvSpPr/>
          <p:nvPr/>
        </p:nvSpPr>
        <p:spPr>
          <a:xfrm>
            <a:off x="2421510"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6" name="TextBox 25"/>
          <p:cNvSpPr txBox="1"/>
          <p:nvPr/>
        </p:nvSpPr>
        <p:spPr>
          <a:xfrm flipH="1">
            <a:off x="2387444" y="3318103"/>
            <a:ext cx="959672" cy="523220"/>
          </a:xfrm>
          <a:prstGeom prst="rect">
            <a:avLst/>
          </a:prstGeom>
          <a:noFill/>
        </p:spPr>
        <p:txBody>
          <a:bodyPr wrap="square" rtlCol="0">
            <a:spAutoFit/>
          </a:bodyPr>
          <a:lstStyle/>
          <a:p>
            <a:pPr algn="ctr"/>
            <a:r>
              <a:rPr lang="en-US" sz="2800" b="1" dirty="0">
                <a:solidFill>
                  <a:srgbClr val="FEFEFE"/>
                </a:solidFill>
              </a:rPr>
              <a:t>1789</a:t>
            </a:r>
          </a:p>
        </p:txBody>
      </p:sp>
      <p:sp>
        <p:nvSpPr>
          <p:cNvPr id="28" name="Oval 27"/>
          <p:cNvSpPr/>
          <p:nvPr/>
        </p:nvSpPr>
        <p:spPr>
          <a:xfrm>
            <a:off x="4165831"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9" name="TextBox 28"/>
          <p:cNvSpPr txBox="1"/>
          <p:nvPr/>
        </p:nvSpPr>
        <p:spPr>
          <a:xfrm flipH="1">
            <a:off x="4148732" y="3318103"/>
            <a:ext cx="959672" cy="523220"/>
          </a:xfrm>
          <a:prstGeom prst="rect">
            <a:avLst/>
          </a:prstGeom>
          <a:noFill/>
        </p:spPr>
        <p:txBody>
          <a:bodyPr wrap="square" rtlCol="0">
            <a:spAutoFit/>
          </a:bodyPr>
          <a:lstStyle/>
          <a:p>
            <a:pPr algn="ctr"/>
            <a:r>
              <a:rPr lang="en-US" sz="2800" b="1" dirty="0">
                <a:solidFill>
                  <a:srgbClr val="FEFEFE"/>
                </a:solidFill>
              </a:rPr>
              <a:t>1790</a:t>
            </a:r>
          </a:p>
        </p:txBody>
      </p:sp>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Weights &amp; Measures: the early years</a:t>
            </a:r>
          </a:p>
        </p:txBody>
      </p:sp>
      <p:sp>
        <p:nvSpPr>
          <p:cNvPr id="37" name="Isosceles Triangle 36"/>
          <p:cNvSpPr/>
          <p:nvPr/>
        </p:nvSpPr>
        <p:spPr>
          <a:xfrm flipV="1">
            <a:off x="1098648" y="2805914"/>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8" name="Rectangle 7">
            <a:extLst>
              <a:ext uri="{FF2B5EF4-FFF2-40B4-BE49-F238E27FC236}">
                <a16:creationId xmlns:a16="http://schemas.microsoft.com/office/drawing/2014/main" id="{F1070CB3-E0FA-9946-9E3E-7615A2159DF3}"/>
              </a:ext>
            </a:extLst>
          </p:cNvPr>
          <p:cNvSpPr/>
          <p:nvPr/>
        </p:nvSpPr>
        <p:spPr>
          <a:xfrm>
            <a:off x="503408" y="2743206"/>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Isosceles Triangle 36">
            <a:extLst>
              <a:ext uri="{FF2B5EF4-FFF2-40B4-BE49-F238E27FC236}">
                <a16:creationId xmlns:a16="http://schemas.microsoft.com/office/drawing/2014/main" id="{BB2060F4-41D2-714B-B70F-00898365E010}"/>
              </a:ext>
            </a:extLst>
          </p:cNvPr>
          <p:cNvSpPr/>
          <p:nvPr/>
        </p:nvSpPr>
        <p:spPr>
          <a:xfrm>
            <a:off x="2544027" y="4183694"/>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1" name="Rectangle 30">
            <a:extLst>
              <a:ext uri="{FF2B5EF4-FFF2-40B4-BE49-F238E27FC236}">
                <a16:creationId xmlns:a16="http://schemas.microsoft.com/office/drawing/2014/main" id="{4B1C46E1-5865-E147-8218-54993BCC0E44}"/>
              </a:ext>
            </a:extLst>
          </p:cNvPr>
          <p:cNvSpPr>
            <a:spLocks/>
          </p:cNvSpPr>
          <p:nvPr/>
        </p:nvSpPr>
        <p:spPr>
          <a:xfrm flipV="1">
            <a:off x="1948787" y="4360666"/>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080A505C-EBE6-2E40-A297-C8C37FF9CC08}"/>
              </a:ext>
            </a:extLst>
          </p:cNvPr>
          <p:cNvSpPr txBox="1"/>
          <p:nvPr/>
        </p:nvSpPr>
        <p:spPr>
          <a:xfrm>
            <a:off x="1536146" y="4430548"/>
            <a:ext cx="2471202" cy="449130"/>
          </a:xfrm>
          <a:prstGeom prst="rect">
            <a:avLst/>
          </a:prstGeom>
          <a:noFill/>
        </p:spPr>
        <p:txBody>
          <a:bodyPr wrap="square" rtlCol="0">
            <a:noAutofit/>
          </a:bodyPr>
          <a:lstStyle/>
          <a:p>
            <a:pPr algn="ctr">
              <a:lnSpc>
                <a:spcPts val="2400"/>
              </a:lnSpc>
            </a:pPr>
            <a:r>
              <a:rPr lang="en-US" sz="2400" b="1" dirty="0">
                <a:solidFill>
                  <a:schemeClr val="tx2"/>
                </a:solidFill>
              </a:rPr>
              <a:t>U.S. Constitution</a:t>
            </a:r>
          </a:p>
        </p:txBody>
      </p:sp>
      <p:sp>
        <p:nvSpPr>
          <p:cNvPr id="33" name="TextBox 32">
            <a:extLst>
              <a:ext uri="{FF2B5EF4-FFF2-40B4-BE49-F238E27FC236}">
                <a16:creationId xmlns:a16="http://schemas.microsoft.com/office/drawing/2014/main" id="{0B905E83-7C36-5349-AD24-69122DA59344}"/>
              </a:ext>
            </a:extLst>
          </p:cNvPr>
          <p:cNvSpPr txBox="1"/>
          <p:nvPr/>
        </p:nvSpPr>
        <p:spPr>
          <a:xfrm>
            <a:off x="3449782" y="1746257"/>
            <a:ext cx="2286675" cy="991383"/>
          </a:xfrm>
          <a:prstGeom prst="rect">
            <a:avLst/>
          </a:prstGeom>
          <a:noFill/>
        </p:spPr>
        <p:txBody>
          <a:bodyPr wrap="square" rtlCol="0">
            <a:noAutofit/>
          </a:bodyPr>
          <a:lstStyle/>
          <a:p>
            <a:pPr algn="ctr">
              <a:lnSpc>
                <a:spcPts val="2400"/>
              </a:lnSpc>
            </a:pPr>
            <a:r>
              <a:rPr lang="en-US" sz="2400" b="1" dirty="0">
                <a:solidFill>
                  <a:schemeClr val="tx2"/>
                </a:solidFill>
              </a:rPr>
              <a:t>Washington:</a:t>
            </a:r>
          </a:p>
          <a:p>
            <a:pPr algn="ctr">
              <a:lnSpc>
                <a:spcPts val="2400"/>
              </a:lnSpc>
            </a:pPr>
            <a:r>
              <a:rPr lang="en-US" sz="2400" b="1" dirty="0">
                <a:solidFill>
                  <a:schemeClr val="tx2"/>
                </a:solidFill>
              </a:rPr>
              <a:t>First messages to Congress</a:t>
            </a:r>
          </a:p>
        </p:txBody>
      </p:sp>
      <p:sp>
        <p:nvSpPr>
          <p:cNvPr id="35" name="Isosceles Triangle 36">
            <a:extLst>
              <a:ext uri="{FF2B5EF4-FFF2-40B4-BE49-F238E27FC236}">
                <a16:creationId xmlns:a16="http://schemas.microsoft.com/office/drawing/2014/main" id="{64176DE9-E3B7-2E47-8708-A83EF61C9B57}"/>
              </a:ext>
            </a:extLst>
          </p:cNvPr>
          <p:cNvSpPr/>
          <p:nvPr/>
        </p:nvSpPr>
        <p:spPr>
          <a:xfrm flipV="1">
            <a:off x="4383883" y="2801502"/>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6" name="Rectangle 35">
            <a:extLst>
              <a:ext uri="{FF2B5EF4-FFF2-40B4-BE49-F238E27FC236}">
                <a16:creationId xmlns:a16="http://schemas.microsoft.com/office/drawing/2014/main" id="{25C9FD1B-AEE6-4B44-A6FC-7FE2CDDFD6C8}"/>
              </a:ext>
            </a:extLst>
          </p:cNvPr>
          <p:cNvSpPr/>
          <p:nvPr/>
        </p:nvSpPr>
        <p:spPr>
          <a:xfrm>
            <a:off x="3788643" y="2738794"/>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Isosceles Triangle 36">
            <a:extLst>
              <a:ext uri="{FF2B5EF4-FFF2-40B4-BE49-F238E27FC236}">
                <a16:creationId xmlns:a16="http://schemas.microsoft.com/office/drawing/2014/main" id="{C0714DBE-E89C-F74A-88A6-9E292950AB66}"/>
              </a:ext>
            </a:extLst>
          </p:cNvPr>
          <p:cNvSpPr/>
          <p:nvPr/>
        </p:nvSpPr>
        <p:spPr>
          <a:xfrm>
            <a:off x="7600386" y="4182563"/>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42" name="Rectangle 41">
            <a:extLst>
              <a:ext uri="{FF2B5EF4-FFF2-40B4-BE49-F238E27FC236}">
                <a16:creationId xmlns:a16="http://schemas.microsoft.com/office/drawing/2014/main" id="{5D6DBC51-C3DB-E64A-B5FF-7E3CB3A17A3D}"/>
              </a:ext>
            </a:extLst>
          </p:cNvPr>
          <p:cNvSpPr/>
          <p:nvPr/>
        </p:nvSpPr>
        <p:spPr>
          <a:xfrm flipV="1">
            <a:off x="7005146" y="4359535"/>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C21FD6F6-2B57-A84F-82C5-87427EA46524}"/>
              </a:ext>
            </a:extLst>
          </p:cNvPr>
          <p:cNvSpPr txBox="1"/>
          <p:nvPr/>
        </p:nvSpPr>
        <p:spPr>
          <a:xfrm>
            <a:off x="6592505" y="4429417"/>
            <a:ext cx="2471202" cy="1650110"/>
          </a:xfrm>
          <a:prstGeom prst="rect">
            <a:avLst/>
          </a:prstGeom>
          <a:noFill/>
        </p:spPr>
        <p:txBody>
          <a:bodyPr wrap="square" rtlCol="0">
            <a:noAutofit/>
          </a:bodyPr>
          <a:lstStyle/>
          <a:p>
            <a:pPr algn="ctr">
              <a:lnSpc>
                <a:spcPts val="2400"/>
              </a:lnSpc>
            </a:pPr>
            <a:r>
              <a:rPr lang="en-US" sz="2400" b="1" dirty="0">
                <a:solidFill>
                  <a:schemeClr val="tx2"/>
                </a:solidFill>
              </a:rPr>
              <a:t>Adams: </a:t>
            </a:r>
            <a:br>
              <a:rPr lang="en-US" sz="2400" b="1" dirty="0">
                <a:solidFill>
                  <a:schemeClr val="tx2"/>
                </a:solidFill>
              </a:rPr>
            </a:br>
            <a:r>
              <a:rPr lang="en-US" sz="2400" b="1" i="1" dirty="0">
                <a:solidFill>
                  <a:schemeClr val="tx2"/>
                </a:solidFill>
              </a:rPr>
              <a:t>Report on Weights and Measures</a:t>
            </a:r>
          </a:p>
        </p:txBody>
      </p:sp>
      <p:sp>
        <p:nvSpPr>
          <p:cNvPr id="47" name="Isosceles Triangle 36">
            <a:extLst>
              <a:ext uri="{FF2B5EF4-FFF2-40B4-BE49-F238E27FC236}">
                <a16:creationId xmlns:a16="http://schemas.microsoft.com/office/drawing/2014/main" id="{CA267BB3-00A1-374A-BBDA-A92073E261B3}"/>
              </a:ext>
            </a:extLst>
          </p:cNvPr>
          <p:cNvSpPr/>
          <p:nvPr/>
        </p:nvSpPr>
        <p:spPr>
          <a:xfrm>
            <a:off x="4463341" y="4181948"/>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48" name="Rectangle 47">
            <a:extLst>
              <a:ext uri="{FF2B5EF4-FFF2-40B4-BE49-F238E27FC236}">
                <a16:creationId xmlns:a16="http://schemas.microsoft.com/office/drawing/2014/main" id="{E317EC70-2626-2045-A026-125F43551797}"/>
              </a:ext>
            </a:extLst>
          </p:cNvPr>
          <p:cNvSpPr/>
          <p:nvPr/>
        </p:nvSpPr>
        <p:spPr>
          <a:xfrm flipV="1">
            <a:off x="3868101" y="4358920"/>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B4B1BB11-62CC-184B-B106-4FBE10678FEB}"/>
              </a:ext>
            </a:extLst>
          </p:cNvPr>
          <p:cNvSpPr txBox="1"/>
          <p:nvPr/>
        </p:nvSpPr>
        <p:spPr>
          <a:xfrm>
            <a:off x="3645664" y="4437718"/>
            <a:ext cx="2090793" cy="1740660"/>
          </a:xfrm>
          <a:prstGeom prst="rect">
            <a:avLst/>
          </a:prstGeom>
          <a:noFill/>
        </p:spPr>
        <p:txBody>
          <a:bodyPr wrap="square" rtlCol="0">
            <a:noAutofit/>
          </a:bodyPr>
          <a:lstStyle/>
          <a:p>
            <a:pPr algn="ctr">
              <a:lnSpc>
                <a:spcPts val="2400"/>
              </a:lnSpc>
            </a:pPr>
            <a:r>
              <a:rPr lang="en-US" sz="2400" b="1" dirty="0">
                <a:solidFill>
                  <a:schemeClr val="tx2"/>
                </a:solidFill>
              </a:rPr>
              <a:t>Jefferson: Proposes a decimal system</a:t>
            </a:r>
          </a:p>
        </p:txBody>
      </p:sp>
      <p:sp>
        <p:nvSpPr>
          <p:cNvPr id="12" name="Rectangle 11">
            <a:extLst>
              <a:ext uri="{FF2B5EF4-FFF2-40B4-BE49-F238E27FC236}">
                <a16:creationId xmlns:a16="http://schemas.microsoft.com/office/drawing/2014/main" id="{C59EFBD9-01B2-3048-9D30-DB7176CE957C}"/>
              </a:ext>
            </a:extLst>
          </p:cNvPr>
          <p:cNvSpPr/>
          <p:nvPr/>
        </p:nvSpPr>
        <p:spPr>
          <a:xfrm>
            <a:off x="6010181" y="1509567"/>
            <a:ext cx="2930316" cy="1200329"/>
          </a:xfrm>
          <a:prstGeom prst="rect">
            <a:avLst/>
          </a:prstGeom>
        </p:spPr>
        <p:txBody>
          <a:bodyPr wrap="square">
            <a:spAutoFit/>
          </a:bodyPr>
          <a:lstStyle/>
          <a:p>
            <a:r>
              <a:rPr lang="en-US" i="1" dirty="0">
                <a:solidFill>
                  <a:schemeClr val="tx2"/>
                </a:solidFill>
              </a:rPr>
              <a:t>“Weights and Measures may be ranked among the necessaries of life to every individual of human society.”</a:t>
            </a:r>
          </a:p>
        </p:txBody>
      </p:sp>
      <p:sp>
        <p:nvSpPr>
          <p:cNvPr id="3" name="Slide Number Placeholder 2"/>
          <p:cNvSpPr>
            <a:spLocks noGrp="1"/>
          </p:cNvSpPr>
          <p:nvPr>
            <p:ph type="sldNum" sz="quarter" idx="12"/>
          </p:nvPr>
        </p:nvSpPr>
        <p:spPr/>
        <p:txBody>
          <a:bodyPr/>
          <a:lstStyle/>
          <a:p>
            <a:fld id="{1EE7B93A-05D4-4E0E-9360-14272AE9C6F8}" type="slidenum">
              <a:rPr lang="en-US" smtClean="0"/>
              <a:t>12</a:t>
            </a:fld>
            <a:endParaRPr lang="en-US" dirty="0"/>
          </a:p>
        </p:txBody>
      </p:sp>
    </p:spTree>
    <p:extLst>
      <p:ext uri="{BB962C8B-B14F-4D97-AF65-F5344CB8AC3E}">
        <p14:creationId xmlns:p14="http://schemas.microsoft.com/office/powerpoint/2010/main" val="78862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par>
                          <p:cTn id="57" fill="hold">
                            <p:stCondLst>
                              <p:cond delay="500"/>
                            </p:stCondLst>
                            <p:childTnLst>
                              <p:par>
                                <p:cTn id="58" presetID="10" presetClass="entr" presetSubtype="0" fill="hold" grpId="0" nodeType="afterEffect">
                                  <p:stCondLst>
                                    <p:cond delay="50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par>
                                <p:cTn id="61" presetID="10" presetClass="entr" presetSubtype="0" fill="hold" grpId="0" nodeType="withEffect">
                                  <p:stCondLst>
                                    <p:cond delay="50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fade">
                                      <p:cBhvr>
                                        <p:cTn id="71" dur="500"/>
                                        <p:tgtEl>
                                          <p:spTgt spid="2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500"/>
                                        <p:tgtEl>
                                          <p:spTgt spid="2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500"/>
                                        <p:tgtEl>
                                          <p:spTgt spid="4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500"/>
                                        <p:tgtEl>
                                          <p:spTgt spid="12"/>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fade">
                                      <p:cBhvr>
                                        <p:cTn id="9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p:bldP spid="15" grpId="0"/>
      <p:bldP spid="4" grpId="0" animBg="1"/>
      <p:bldP spid="19" grpId="0"/>
      <p:bldP spid="22" grpId="0" animBg="1"/>
      <p:bldP spid="23" grpId="0"/>
      <p:bldP spid="25" grpId="0" animBg="1"/>
      <p:bldP spid="26" grpId="0"/>
      <p:bldP spid="28" grpId="0" animBg="1"/>
      <p:bldP spid="29" grpId="0"/>
      <p:bldP spid="37" grpId="0" animBg="1"/>
      <p:bldP spid="8" grpId="0" animBg="1"/>
      <p:bldP spid="30" grpId="0" animBg="1"/>
      <p:bldP spid="31" grpId="0" animBg="1"/>
      <p:bldP spid="32" grpId="0"/>
      <p:bldP spid="33" grpId="0"/>
      <p:bldP spid="35" grpId="0" animBg="1"/>
      <p:bldP spid="36" grpId="0" animBg="1"/>
      <p:bldP spid="41" grpId="0" animBg="1"/>
      <p:bldP spid="42" grpId="0" animBg="1"/>
      <p:bldP spid="43" grpId="0"/>
      <p:bldP spid="47" grpId="0" animBg="1"/>
      <p:bldP spid="48" grpId="0" animBg="1"/>
      <p:bldP spid="4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A7B8DE4E-85D6-4962-A211-38B154BB1CBF}"/>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3575" r="25281" b="24558"/>
          <a:stretch/>
        </p:blipFill>
        <p:spPr>
          <a:xfrm>
            <a:off x="6672797" y="2054745"/>
            <a:ext cx="2471203" cy="1066959"/>
          </a:xfrm>
          <a:prstGeom prst="rect">
            <a:avLst/>
          </a:prstGeom>
        </p:spPr>
      </p:pic>
      <p:sp>
        <p:nvSpPr>
          <p:cNvPr id="6" name="Rounded Rectangle 5">
            <a:extLst>
              <a:ext uri="{FF2B5EF4-FFF2-40B4-BE49-F238E27FC236}">
                <a16:creationId xmlns:a16="http://schemas.microsoft.com/office/drawing/2014/main" id="{283AC72B-D0CC-3446-8433-8144716C1D79}"/>
              </a:ext>
            </a:extLst>
          </p:cNvPr>
          <p:cNvSpPr/>
          <p:nvPr/>
        </p:nvSpPr>
        <p:spPr>
          <a:xfrm>
            <a:off x="90766" y="3137790"/>
            <a:ext cx="8985103" cy="89154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0" y="1746257"/>
            <a:ext cx="2266269" cy="983145"/>
          </a:xfrm>
          <a:prstGeom prst="rect">
            <a:avLst/>
          </a:prstGeom>
          <a:noFill/>
        </p:spPr>
        <p:txBody>
          <a:bodyPr wrap="square" rtlCol="0">
            <a:noAutofit/>
          </a:bodyPr>
          <a:lstStyle/>
          <a:p>
            <a:pPr algn="ctr">
              <a:lnSpc>
                <a:spcPts val="2400"/>
              </a:lnSpc>
            </a:pPr>
            <a:r>
              <a:rPr lang="en-US" sz="2400" b="1" dirty="0">
                <a:solidFill>
                  <a:schemeClr val="tx2"/>
                </a:solidFill>
              </a:rPr>
              <a:t>Brings Troughton scale from England</a:t>
            </a:r>
          </a:p>
        </p:txBody>
      </p:sp>
      <p:sp>
        <p:nvSpPr>
          <p:cNvPr id="4" name="Oval 3"/>
          <p:cNvSpPr/>
          <p:nvPr/>
        </p:nvSpPr>
        <p:spPr>
          <a:xfrm>
            <a:off x="674649"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19" name="TextBox 18"/>
          <p:cNvSpPr txBox="1"/>
          <p:nvPr/>
        </p:nvSpPr>
        <p:spPr>
          <a:xfrm flipH="1">
            <a:off x="640583" y="3318103"/>
            <a:ext cx="959672" cy="523220"/>
          </a:xfrm>
          <a:prstGeom prst="rect">
            <a:avLst/>
          </a:prstGeom>
          <a:noFill/>
        </p:spPr>
        <p:txBody>
          <a:bodyPr wrap="square" rtlCol="0">
            <a:spAutoFit/>
          </a:bodyPr>
          <a:lstStyle/>
          <a:p>
            <a:pPr algn="ctr"/>
            <a:r>
              <a:rPr lang="en-US" sz="2800" b="1" dirty="0">
                <a:solidFill>
                  <a:srgbClr val="FEFEFE"/>
                </a:solidFill>
              </a:rPr>
              <a:t>1815</a:t>
            </a:r>
          </a:p>
        </p:txBody>
      </p:sp>
      <p:sp>
        <p:nvSpPr>
          <p:cNvPr id="22" name="Oval 21"/>
          <p:cNvSpPr/>
          <p:nvPr/>
        </p:nvSpPr>
        <p:spPr>
          <a:xfrm>
            <a:off x="7607524"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3" name="TextBox 22"/>
          <p:cNvSpPr txBox="1"/>
          <p:nvPr/>
        </p:nvSpPr>
        <p:spPr>
          <a:xfrm flipH="1">
            <a:off x="7573458" y="3318103"/>
            <a:ext cx="959672" cy="523220"/>
          </a:xfrm>
          <a:prstGeom prst="rect">
            <a:avLst/>
          </a:prstGeom>
          <a:noFill/>
        </p:spPr>
        <p:txBody>
          <a:bodyPr wrap="square" rtlCol="0">
            <a:spAutoFit/>
          </a:bodyPr>
          <a:lstStyle/>
          <a:p>
            <a:pPr algn="ctr"/>
            <a:r>
              <a:rPr lang="en-US" sz="2800" b="1" dirty="0">
                <a:solidFill>
                  <a:srgbClr val="FEFEFE"/>
                </a:solidFill>
              </a:rPr>
              <a:t>1855</a:t>
            </a:r>
          </a:p>
        </p:txBody>
      </p:sp>
      <p:sp>
        <p:nvSpPr>
          <p:cNvPr id="25" name="Oval 24"/>
          <p:cNvSpPr/>
          <p:nvPr/>
        </p:nvSpPr>
        <p:spPr>
          <a:xfrm>
            <a:off x="2175730"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6" name="TextBox 25"/>
          <p:cNvSpPr txBox="1"/>
          <p:nvPr/>
        </p:nvSpPr>
        <p:spPr>
          <a:xfrm flipH="1">
            <a:off x="2141664" y="3318103"/>
            <a:ext cx="959672" cy="523220"/>
          </a:xfrm>
          <a:prstGeom prst="rect">
            <a:avLst/>
          </a:prstGeom>
          <a:noFill/>
        </p:spPr>
        <p:txBody>
          <a:bodyPr wrap="square" rtlCol="0">
            <a:spAutoFit/>
          </a:bodyPr>
          <a:lstStyle/>
          <a:p>
            <a:pPr algn="ctr"/>
            <a:r>
              <a:rPr lang="en-US" sz="2800" b="1" dirty="0">
                <a:solidFill>
                  <a:srgbClr val="FEFEFE"/>
                </a:solidFill>
              </a:rPr>
              <a:t>1830</a:t>
            </a:r>
          </a:p>
        </p:txBody>
      </p:sp>
      <p:sp>
        <p:nvSpPr>
          <p:cNvPr id="28" name="Oval 27"/>
          <p:cNvSpPr/>
          <p:nvPr/>
        </p:nvSpPr>
        <p:spPr>
          <a:xfrm>
            <a:off x="3261581"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9" name="TextBox 28"/>
          <p:cNvSpPr txBox="1"/>
          <p:nvPr/>
        </p:nvSpPr>
        <p:spPr>
          <a:xfrm flipH="1">
            <a:off x="3227515" y="3318103"/>
            <a:ext cx="959672" cy="523220"/>
          </a:xfrm>
          <a:prstGeom prst="rect">
            <a:avLst/>
          </a:prstGeom>
          <a:noFill/>
        </p:spPr>
        <p:txBody>
          <a:bodyPr wrap="square" rtlCol="0">
            <a:spAutoFit/>
          </a:bodyPr>
          <a:lstStyle/>
          <a:p>
            <a:pPr algn="ctr"/>
            <a:r>
              <a:rPr lang="en-US" sz="2800" b="1" dirty="0">
                <a:solidFill>
                  <a:srgbClr val="FEFEFE"/>
                </a:solidFill>
              </a:rPr>
              <a:t>1832</a:t>
            </a:r>
          </a:p>
        </p:txBody>
      </p:sp>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Hassler and the Empire</a:t>
            </a:r>
          </a:p>
        </p:txBody>
      </p:sp>
      <p:sp>
        <p:nvSpPr>
          <p:cNvPr id="37" name="Isosceles Triangle 36"/>
          <p:cNvSpPr/>
          <p:nvPr/>
        </p:nvSpPr>
        <p:spPr>
          <a:xfrm flipV="1">
            <a:off x="892699" y="2805914"/>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8" name="Rectangle 7">
            <a:extLst>
              <a:ext uri="{FF2B5EF4-FFF2-40B4-BE49-F238E27FC236}">
                <a16:creationId xmlns:a16="http://schemas.microsoft.com/office/drawing/2014/main" id="{F1070CB3-E0FA-9946-9E3E-7615A2159DF3}"/>
              </a:ext>
            </a:extLst>
          </p:cNvPr>
          <p:cNvSpPr/>
          <p:nvPr/>
        </p:nvSpPr>
        <p:spPr>
          <a:xfrm>
            <a:off x="297459" y="2743206"/>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Isosceles Triangle 36">
            <a:extLst>
              <a:ext uri="{FF2B5EF4-FFF2-40B4-BE49-F238E27FC236}">
                <a16:creationId xmlns:a16="http://schemas.microsoft.com/office/drawing/2014/main" id="{BB2060F4-41D2-714B-B70F-00898365E010}"/>
              </a:ext>
            </a:extLst>
          </p:cNvPr>
          <p:cNvSpPr/>
          <p:nvPr/>
        </p:nvSpPr>
        <p:spPr>
          <a:xfrm>
            <a:off x="2393780" y="4183694"/>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1" name="Rectangle 30">
            <a:extLst>
              <a:ext uri="{FF2B5EF4-FFF2-40B4-BE49-F238E27FC236}">
                <a16:creationId xmlns:a16="http://schemas.microsoft.com/office/drawing/2014/main" id="{4B1C46E1-5865-E147-8218-54993BCC0E44}"/>
              </a:ext>
            </a:extLst>
          </p:cNvPr>
          <p:cNvSpPr>
            <a:spLocks/>
          </p:cNvSpPr>
          <p:nvPr/>
        </p:nvSpPr>
        <p:spPr>
          <a:xfrm flipV="1">
            <a:off x="1798540" y="4360666"/>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080A505C-EBE6-2E40-A297-C8C37FF9CC08}"/>
              </a:ext>
            </a:extLst>
          </p:cNvPr>
          <p:cNvSpPr txBox="1"/>
          <p:nvPr/>
        </p:nvSpPr>
        <p:spPr>
          <a:xfrm>
            <a:off x="1385899" y="4430548"/>
            <a:ext cx="2471202" cy="1319463"/>
          </a:xfrm>
          <a:prstGeom prst="rect">
            <a:avLst/>
          </a:prstGeom>
          <a:noFill/>
        </p:spPr>
        <p:txBody>
          <a:bodyPr wrap="square" rtlCol="0">
            <a:noAutofit/>
          </a:bodyPr>
          <a:lstStyle/>
          <a:p>
            <a:pPr algn="ctr">
              <a:lnSpc>
                <a:spcPts val="2400"/>
              </a:lnSpc>
            </a:pPr>
            <a:r>
              <a:rPr lang="en-US" sz="2400" b="1" dirty="0">
                <a:solidFill>
                  <a:schemeClr val="tx2"/>
                </a:solidFill>
              </a:rPr>
              <a:t>Directed to resolve weight and measure issues</a:t>
            </a:r>
          </a:p>
        </p:txBody>
      </p:sp>
      <p:sp>
        <p:nvSpPr>
          <p:cNvPr id="33" name="TextBox 32">
            <a:extLst>
              <a:ext uri="{FF2B5EF4-FFF2-40B4-BE49-F238E27FC236}">
                <a16:creationId xmlns:a16="http://schemas.microsoft.com/office/drawing/2014/main" id="{0B905E83-7C36-5349-AD24-69122DA59344}"/>
              </a:ext>
            </a:extLst>
          </p:cNvPr>
          <p:cNvSpPr txBox="1"/>
          <p:nvPr/>
        </p:nvSpPr>
        <p:spPr>
          <a:xfrm>
            <a:off x="2471750" y="2056269"/>
            <a:ext cx="2471202" cy="681371"/>
          </a:xfrm>
          <a:prstGeom prst="rect">
            <a:avLst/>
          </a:prstGeom>
          <a:noFill/>
        </p:spPr>
        <p:txBody>
          <a:bodyPr wrap="square" rtlCol="0">
            <a:noAutofit/>
          </a:bodyPr>
          <a:lstStyle/>
          <a:p>
            <a:pPr algn="ctr">
              <a:lnSpc>
                <a:spcPts val="2400"/>
              </a:lnSpc>
            </a:pPr>
            <a:r>
              <a:rPr lang="en-US" sz="2400" b="1" dirty="0">
                <a:solidFill>
                  <a:schemeClr val="tx2"/>
                </a:solidFill>
              </a:rPr>
              <a:t>Submits report</a:t>
            </a:r>
            <a:br>
              <a:rPr lang="en-US" sz="2400" b="1" dirty="0">
                <a:solidFill>
                  <a:schemeClr val="tx2"/>
                </a:solidFill>
              </a:rPr>
            </a:br>
            <a:r>
              <a:rPr lang="en-US" sz="2400" b="1" dirty="0">
                <a:solidFill>
                  <a:schemeClr val="tx2"/>
                </a:solidFill>
              </a:rPr>
              <a:t>to Congress</a:t>
            </a:r>
          </a:p>
        </p:txBody>
      </p:sp>
      <p:sp>
        <p:nvSpPr>
          <p:cNvPr id="35" name="Isosceles Triangle 36">
            <a:extLst>
              <a:ext uri="{FF2B5EF4-FFF2-40B4-BE49-F238E27FC236}">
                <a16:creationId xmlns:a16="http://schemas.microsoft.com/office/drawing/2014/main" id="{64176DE9-E3B7-2E47-8708-A83EF61C9B57}"/>
              </a:ext>
            </a:extLst>
          </p:cNvPr>
          <p:cNvSpPr/>
          <p:nvPr/>
        </p:nvSpPr>
        <p:spPr>
          <a:xfrm flipV="1">
            <a:off x="3479631" y="2801502"/>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6" name="Rectangle 35">
            <a:extLst>
              <a:ext uri="{FF2B5EF4-FFF2-40B4-BE49-F238E27FC236}">
                <a16:creationId xmlns:a16="http://schemas.microsoft.com/office/drawing/2014/main" id="{25C9FD1B-AEE6-4B44-A6FC-7FE2CDDFD6C8}"/>
              </a:ext>
            </a:extLst>
          </p:cNvPr>
          <p:cNvSpPr/>
          <p:nvPr/>
        </p:nvSpPr>
        <p:spPr>
          <a:xfrm>
            <a:off x="2884391" y="2738794"/>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6DF69DE8-1729-4F4B-A3A6-9ED56E738A93}"/>
              </a:ext>
            </a:extLst>
          </p:cNvPr>
          <p:cNvSpPr/>
          <p:nvPr/>
        </p:nvSpPr>
        <p:spPr>
          <a:xfrm>
            <a:off x="5424973" y="3136044"/>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5390907" y="3316357"/>
            <a:ext cx="959672" cy="523220"/>
          </a:xfrm>
          <a:prstGeom prst="rect">
            <a:avLst/>
          </a:prstGeom>
          <a:noFill/>
        </p:spPr>
        <p:txBody>
          <a:bodyPr wrap="square" rtlCol="0">
            <a:spAutoFit/>
          </a:bodyPr>
          <a:lstStyle/>
          <a:p>
            <a:pPr algn="ctr"/>
            <a:r>
              <a:rPr lang="en-US" sz="2800" b="1" dirty="0">
                <a:solidFill>
                  <a:srgbClr val="FEFEFE"/>
                </a:solidFill>
              </a:rPr>
              <a:t>1836</a:t>
            </a:r>
          </a:p>
        </p:txBody>
      </p:sp>
      <p:sp>
        <p:nvSpPr>
          <p:cNvPr id="47" name="Isosceles Triangle 36">
            <a:extLst>
              <a:ext uri="{FF2B5EF4-FFF2-40B4-BE49-F238E27FC236}">
                <a16:creationId xmlns:a16="http://schemas.microsoft.com/office/drawing/2014/main" id="{CA267BB3-00A1-374A-BBDA-A92073E261B3}"/>
              </a:ext>
            </a:extLst>
          </p:cNvPr>
          <p:cNvSpPr/>
          <p:nvPr/>
        </p:nvSpPr>
        <p:spPr>
          <a:xfrm>
            <a:off x="4551333" y="4180202"/>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6">
                  <a:lumMod val="75000"/>
                </a:schemeClr>
              </a:solidFill>
            </a:endParaRPr>
          </a:p>
        </p:txBody>
      </p:sp>
      <p:sp>
        <p:nvSpPr>
          <p:cNvPr id="48" name="Rectangle 47">
            <a:extLst>
              <a:ext uri="{FF2B5EF4-FFF2-40B4-BE49-F238E27FC236}">
                <a16:creationId xmlns:a16="http://schemas.microsoft.com/office/drawing/2014/main" id="{E317EC70-2626-2045-A026-125F43551797}"/>
              </a:ext>
            </a:extLst>
          </p:cNvPr>
          <p:cNvSpPr/>
          <p:nvPr/>
        </p:nvSpPr>
        <p:spPr>
          <a:xfrm flipV="1">
            <a:off x="3956093" y="4357174"/>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endParaRPr>
          </a:p>
        </p:txBody>
      </p:sp>
      <p:sp>
        <p:nvSpPr>
          <p:cNvPr id="49" name="TextBox 48">
            <a:extLst>
              <a:ext uri="{FF2B5EF4-FFF2-40B4-BE49-F238E27FC236}">
                <a16:creationId xmlns:a16="http://schemas.microsoft.com/office/drawing/2014/main" id="{B4B1BB11-62CC-184B-B106-4FBE10678FEB}"/>
              </a:ext>
            </a:extLst>
          </p:cNvPr>
          <p:cNvSpPr txBox="1"/>
          <p:nvPr/>
        </p:nvSpPr>
        <p:spPr>
          <a:xfrm>
            <a:off x="3733657" y="4435972"/>
            <a:ext cx="2090793" cy="1740660"/>
          </a:xfrm>
          <a:prstGeom prst="rect">
            <a:avLst/>
          </a:prstGeom>
          <a:noFill/>
        </p:spPr>
        <p:txBody>
          <a:bodyPr wrap="square" rtlCol="0">
            <a:noAutofit/>
          </a:bodyPr>
          <a:lstStyle/>
          <a:p>
            <a:pPr algn="ctr">
              <a:lnSpc>
                <a:spcPts val="2400"/>
              </a:lnSpc>
            </a:pPr>
            <a:r>
              <a:rPr lang="en-US" sz="2400" b="1" i="1" dirty="0">
                <a:solidFill>
                  <a:schemeClr val="accent6">
                    <a:lumMod val="75000"/>
                  </a:schemeClr>
                </a:solidFill>
              </a:rPr>
              <a:t>In England: </a:t>
            </a:r>
            <a:r>
              <a:rPr lang="en-US" sz="2400" b="1" dirty="0">
                <a:solidFill>
                  <a:schemeClr val="accent6">
                    <a:lumMod val="75000"/>
                  </a:schemeClr>
                </a:solidFill>
              </a:rPr>
              <a:t>British Imperial Yard destroyed in a fire!</a:t>
            </a:r>
          </a:p>
        </p:txBody>
      </p:sp>
      <p:pic>
        <p:nvPicPr>
          <p:cNvPr id="50" name="Picture 49">
            <a:extLst>
              <a:ext uri="{FF2B5EF4-FFF2-40B4-BE49-F238E27FC236}">
                <a16:creationId xmlns:a16="http://schemas.microsoft.com/office/drawing/2014/main" id="{0EC5F42C-69DA-F747-8966-9DC6C604E2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92" t="8531" r="13854" b="32227"/>
          <a:stretch/>
        </p:blipFill>
        <p:spPr>
          <a:xfrm>
            <a:off x="210094" y="86479"/>
            <a:ext cx="1272876" cy="1446450"/>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51" name="TextBox 50">
            <a:extLst>
              <a:ext uri="{FF2B5EF4-FFF2-40B4-BE49-F238E27FC236}">
                <a16:creationId xmlns:a16="http://schemas.microsoft.com/office/drawing/2014/main" id="{4ACC55FB-8FE1-4743-B32F-07907B3446E6}"/>
              </a:ext>
            </a:extLst>
          </p:cNvPr>
          <p:cNvSpPr txBox="1"/>
          <p:nvPr/>
        </p:nvSpPr>
        <p:spPr>
          <a:xfrm>
            <a:off x="4635142" y="1457131"/>
            <a:ext cx="2471202" cy="1277695"/>
          </a:xfrm>
          <a:prstGeom prst="rect">
            <a:avLst/>
          </a:prstGeom>
          <a:noFill/>
        </p:spPr>
        <p:txBody>
          <a:bodyPr wrap="square" rtlCol="0">
            <a:noAutofit/>
          </a:bodyPr>
          <a:lstStyle/>
          <a:p>
            <a:pPr algn="ctr">
              <a:lnSpc>
                <a:spcPts val="2400"/>
              </a:lnSpc>
            </a:pPr>
            <a:r>
              <a:rPr lang="en-US" sz="2400" b="1" dirty="0">
                <a:solidFill>
                  <a:schemeClr val="tx2"/>
                </a:solidFill>
              </a:rPr>
              <a:t>Congress Joint Resolution for uniform standards</a:t>
            </a:r>
          </a:p>
        </p:txBody>
      </p:sp>
      <p:sp>
        <p:nvSpPr>
          <p:cNvPr id="52" name="Isosceles Triangle 36">
            <a:extLst>
              <a:ext uri="{FF2B5EF4-FFF2-40B4-BE49-F238E27FC236}">
                <a16:creationId xmlns:a16="http://schemas.microsoft.com/office/drawing/2014/main" id="{3A0A6510-05FC-AC43-8B1A-546E2D4CFD88}"/>
              </a:ext>
            </a:extLst>
          </p:cNvPr>
          <p:cNvSpPr/>
          <p:nvPr/>
        </p:nvSpPr>
        <p:spPr>
          <a:xfrm flipV="1">
            <a:off x="5643023" y="2798688"/>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53" name="Rectangle 52">
            <a:extLst>
              <a:ext uri="{FF2B5EF4-FFF2-40B4-BE49-F238E27FC236}">
                <a16:creationId xmlns:a16="http://schemas.microsoft.com/office/drawing/2014/main" id="{7053CA2D-911B-D941-843C-97031C5377AD}"/>
              </a:ext>
            </a:extLst>
          </p:cNvPr>
          <p:cNvSpPr/>
          <p:nvPr/>
        </p:nvSpPr>
        <p:spPr>
          <a:xfrm>
            <a:off x="5047783" y="2735980"/>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Oval 53">
            <a:extLst>
              <a:ext uri="{FF2B5EF4-FFF2-40B4-BE49-F238E27FC236}">
                <a16:creationId xmlns:a16="http://schemas.microsoft.com/office/drawing/2014/main" id="{3EBDE1CE-22E6-0841-926C-4209B85B5490}"/>
              </a:ext>
            </a:extLst>
          </p:cNvPr>
          <p:cNvSpPr/>
          <p:nvPr/>
        </p:nvSpPr>
        <p:spPr>
          <a:xfrm>
            <a:off x="4333283" y="3136044"/>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55" name="TextBox 54">
            <a:extLst>
              <a:ext uri="{FF2B5EF4-FFF2-40B4-BE49-F238E27FC236}">
                <a16:creationId xmlns:a16="http://schemas.microsoft.com/office/drawing/2014/main" id="{B6900D72-AADB-1A47-B964-3D92FCF9E9C2}"/>
              </a:ext>
            </a:extLst>
          </p:cNvPr>
          <p:cNvSpPr txBox="1"/>
          <p:nvPr/>
        </p:nvSpPr>
        <p:spPr>
          <a:xfrm flipH="1">
            <a:off x="4299217" y="3316357"/>
            <a:ext cx="959672" cy="523220"/>
          </a:xfrm>
          <a:prstGeom prst="rect">
            <a:avLst/>
          </a:prstGeom>
          <a:noFill/>
        </p:spPr>
        <p:txBody>
          <a:bodyPr wrap="square" rtlCol="0">
            <a:spAutoFit/>
          </a:bodyPr>
          <a:lstStyle/>
          <a:p>
            <a:pPr algn="ctr"/>
            <a:r>
              <a:rPr lang="en-US" sz="2800" b="1" dirty="0">
                <a:solidFill>
                  <a:srgbClr val="FEFEFE"/>
                </a:solidFill>
              </a:rPr>
              <a:t>1834</a:t>
            </a:r>
          </a:p>
        </p:txBody>
      </p:sp>
      <p:sp>
        <p:nvSpPr>
          <p:cNvPr id="56" name="Isosceles Triangle 36">
            <a:extLst>
              <a:ext uri="{FF2B5EF4-FFF2-40B4-BE49-F238E27FC236}">
                <a16:creationId xmlns:a16="http://schemas.microsoft.com/office/drawing/2014/main" id="{8DED4EC4-B7D6-D242-AD32-5F22A03A924D}"/>
              </a:ext>
            </a:extLst>
          </p:cNvPr>
          <p:cNvSpPr/>
          <p:nvPr/>
        </p:nvSpPr>
        <p:spPr>
          <a:xfrm>
            <a:off x="7825574" y="4164116"/>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6">
                  <a:lumMod val="75000"/>
                </a:schemeClr>
              </a:solidFill>
            </a:endParaRPr>
          </a:p>
        </p:txBody>
      </p:sp>
      <p:sp>
        <p:nvSpPr>
          <p:cNvPr id="57" name="Rectangle 56">
            <a:extLst>
              <a:ext uri="{FF2B5EF4-FFF2-40B4-BE49-F238E27FC236}">
                <a16:creationId xmlns:a16="http://schemas.microsoft.com/office/drawing/2014/main" id="{4D6381F9-2F49-7946-B0D0-AA7772CF9619}"/>
              </a:ext>
            </a:extLst>
          </p:cNvPr>
          <p:cNvSpPr/>
          <p:nvPr/>
        </p:nvSpPr>
        <p:spPr>
          <a:xfrm flipV="1">
            <a:off x="7230334" y="4341088"/>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lumMod val="75000"/>
                </a:schemeClr>
              </a:solidFill>
            </a:endParaRPr>
          </a:p>
        </p:txBody>
      </p:sp>
      <p:sp>
        <p:nvSpPr>
          <p:cNvPr id="58" name="TextBox 57">
            <a:extLst>
              <a:ext uri="{FF2B5EF4-FFF2-40B4-BE49-F238E27FC236}">
                <a16:creationId xmlns:a16="http://schemas.microsoft.com/office/drawing/2014/main" id="{28890B8F-263B-8B41-A52F-2C0CD45A6A53}"/>
              </a:ext>
            </a:extLst>
          </p:cNvPr>
          <p:cNvSpPr txBox="1"/>
          <p:nvPr/>
        </p:nvSpPr>
        <p:spPr>
          <a:xfrm>
            <a:off x="6980353" y="4419886"/>
            <a:ext cx="2145883" cy="1740660"/>
          </a:xfrm>
          <a:prstGeom prst="rect">
            <a:avLst/>
          </a:prstGeom>
          <a:noFill/>
        </p:spPr>
        <p:txBody>
          <a:bodyPr wrap="square" rtlCol="0">
            <a:noAutofit/>
          </a:bodyPr>
          <a:lstStyle/>
          <a:p>
            <a:pPr algn="ctr">
              <a:lnSpc>
                <a:spcPts val="2400"/>
              </a:lnSpc>
            </a:pPr>
            <a:r>
              <a:rPr lang="en-US" sz="2400" b="1" dirty="0">
                <a:solidFill>
                  <a:schemeClr val="accent6">
                    <a:lumMod val="75000"/>
                  </a:schemeClr>
                </a:solidFill>
              </a:rPr>
              <a:t>New Imperial Yard made: U.S. receives </a:t>
            </a:r>
            <a:br>
              <a:rPr lang="en-US" sz="2400" b="1" dirty="0">
                <a:solidFill>
                  <a:schemeClr val="accent6">
                    <a:lumMod val="75000"/>
                  </a:schemeClr>
                </a:solidFill>
              </a:rPr>
            </a:br>
            <a:r>
              <a:rPr lang="en-US" sz="2400" b="1" dirty="0">
                <a:solidFill>
                  <a:schemeClr val="accent6">
                    <a:lumMod val="75000"/>
                  </a:schemeClr>
                </a:solidFill>
              </a:rPr>
              <a:t>2 copies</a:t>
            </a:r>
          </a:p>
        </p:txBody>
      </p:sp>
      <p:sp>
        <p:nvSpPr>
          <p:cNvPr id="59" name="Rounded Rectangular Callout 19">
            <a:extLst>
              <a:ext uri="{FF2B5EF4-FFF2-40B4-BE49-F238E27FC236}">
                <a16:creationId xmlns:a16="http://schemas.microsoft.com/office/drawing/2014/main" id="{707EA4E3-C2D2-8B4E-ABF5-A1F94BA353DB}"/>
              </a:ext>
            </a:extLst>
          </p:cNvPr>
          <p:cNvSpPr/>
          <p:nvPr/>
        </p:nvSpPr>
        <p:spPr>
          <a:xfrm>
            <a:off x="7311825" y="602673"/>
            <a:ext cx="1645921" cy="1784491"/>
          </a:xfrm>
          <a:custGeom>
            <a:avLst/>
            <a:gdLst>
              <a:gd name="connsiteX0" fmla="*/ 0 w 3055135"/>
              <a:gd name="connsiteY0" fmla="*/ 225876 h 1355229"/>
              <a:gd name="connsiteX1" fmla="*/ 225876 w 3055135"/>
              <a:gd name="connsiteY1" fmla="*/ 0 h 1355229"/>
              <a:gd name="connsiteX2" fmla="*/ 1782162 w 3055135"/>
              <a:gd name="connsiteY2" fmla="*/ 0 h 1355229"/>
              <a:gd name="connsiteX3" fmla="*/ 1782162 w 3055135"/>
              <a:gd name="connsiteY3" fmla="*/ 0 h 1355229"/>
              <a:gd name="connsiteX4" fmla="*/ 2545946 w 3055135"/>
              <a:gd name="connsiteY4" fmla="*/ 0 h 1355229"/>
              <a:gd name="connsiteX5" fmla="*/ 2829259 w 3055135"/>
              <a:gd name="connsiteY5" fmla="*/ 0 h 1355229"/>
              <a:gd name="connsiteX6" fmla="*/ 3055135 w 3055135"/>
              <a:gd name="connsiteY6" fmla="*/ 225876 h 1355229"/>
              <a:gd name="connsiteX7" fmla="*/ 3055135 w 3055135"/>
              <a:gd name="connsiteY7" fmla="*/ 790550 h 1355229"/>
              <a:gd name="connsiteX8" fmla="*/ 3055135 w 3055135"/>
              <a:gd name="connsiteY8" fmla="*/ 790550 h 1355229"/>
              <a:gd name="connsiteX9" fmla="*/ 3055135 w 3055135"/>
              <a:gd name="connsiteY9" fmla="*/ 1129358 h 1355229"/>
              <a:gd name="connsiteX10" fmla="*/ 3055135 w 3055135"/>
              <a:gd name="connsiteY10" fmla="*/ 1129353 h 1355229"/>
              <a:gd name="connsiteX11" fmla="*/ 2829259 w 3055135"/>
              <a:gd name="connsiteY11" fmla="*/ 1355229 h 1355229"/>
              <a:gd name="connsiteX12" fmla="*/ 2545946 w 3055135"/>
              <a:gd name="connsiteY12" fmla="*/ 1355229 h 1355229"/>
              <a:gd name="connsiteX13" fmla="*/ 2102055 w 3055135"/>
              <a:gd name="connsiteY13" fmla="*/ 1648202 h 1355229"/>
              <a:gd name="connsiteX14" fmla="*/ 1782162 w 3055135"/>
              <a:gd name="connsiteY14" fmla="*/ 1355229 h 1355229"/>
              <a:gd name="connsiteX15" fmla="*/ 225876 w 3055135"/>
              <a:gd name="connsiteY15" fmla="*/ 1355229 h 1355229"/>
              <a:gd name="connsiteX16" fmla="*/ 0 w 3055135"/>
              <a:gd name="connsiteY16" fmla="*/ 1129353 h 1355229"/>
              <a:gd name="connsiteX17" fmla="*/ 0 w 3055135"/>
              <a:gd name="connsiteY17" fmla="*/ 1129358 h 1355229"/>
              <a:gd name="connsiteX18" fmla="*/ 0 w 3055135"/>
              <a:gd name="connsiteY18" fmla="*/ 790550 h 1355229"/>
              <a:gd name="connsiteX19" fmla="*/ 0 w 3055135"/>
              <a:gd name="connsiteY19" fmla="*/ 790550 h 1355229"/>
              <a:gd name="connsiteX20" fmla="*/ 0 w 3055135"/>
              <a:gd name="connsiteY20" fmla="*/ 225876 h 1355229"/>
              <a:gd name="connsiteX0" fmla="*/ 0 w 3055135"/>
              <a:gd name="connsiteY0" fmla="*/ 225876 h 1648202"/>
              <a:gd name="connsiteX1" fmla="*/ 225876 w 3055135"/>
              <a:gd name="connsiteY1" fmla="*/ 0 h 1648202"/>
              <a:gd name="connsiteX2" fmla="*/ 1782162 w 3055135"/>
              <a:gd name="connsiteY2" fmla="*/ 0 h 1648202"/>
              <a:gd name="connsiteX3" fmla="*/ 1782162 w 3055135"/>
              <a:gd name="connsiteY3" fmla="*/ 0 h 1648202"/>
              <a:gd name="connsiteX4" fmla="*/ 2545946 w 3055135"/>
              <a:gd name="connsiteY4" fmla="*/ 0 h 1648202"/>
              <a:gd name="connsiteX5" fmla="*/ 2829259 w 3055135"/>
              <a:gd name="connsiteY5" fmla="*/ 0 h 1648202"/>
              <a:gd name="connsiteX6" fmla="*/ 3055135 w 3055135"/>
              <a:gd name="connsiteY6" fmla="*/ 225876 h 1648202"/>
              <a:gd name="connsiteX7" fmla="*/ 3055135 w 3055135"/>
              <a:gd name="connsiteY7" fmla="*/ 790550 h 1648202"/>
              <a:gd name="connsiteX8" fmla="*/ 3055135 w 3055135"/>
              <a:gd name="connsiteY8" fmla="*/ 790550 h 1648202"/>
              <a:gd name="connsiteX9" fmla="*/ 3055135 w 3055135"/>
              <a:gd name="connsiteY9" fmla="*/ 1129358 h 1648202"/>
              <a:gd name="connsiteX10" fmla="*/ 3055135 w 3055135"/>
              <a:gd name="connsiteY10" fmla="*/ 1129353 h 1648202"/>
              <a:gd name="connsiteX11" fmla="*/ 2829259 w 3055135"/>
              <a:gd name="connsiteY11" fmla="*/ 1355229 h 1648202"/>
              <a:gd name="connsiteX12" fmla="*/ 2545946 w 3055135"/>
              <a:gd name="connsiteY12" fmla="*/ 1355229 h 1648202"/>
              <a:gd name="connsiteX13" fmla="*/ 2102055 w 3055135"/>
              <a:gd name="connsiteY13" fmla="*/ 1648202 h 1648202"/>
              <a:gd name="connsiteX14" fmla="*/ 1938681 w 3055135"/>
              <a:gd name="connsiteY14" fmla="*/ 1355229 h 1648202"/>
              <a:gd name="connsiteX15" fmla="*/ 225876 w 3055135"/>
              <a:gd name="connsiteY15" fmla="*/ 1355229 h 1648202"/>
              <a:gd name="connsiteX16" fmla="*/ 0 w 3055135"/>
              <a:gd name="connsiteY16" fmla="*/ 1129353 h 1648202"/>
              <a:gd name="connsiteX17" fmla="*/ 0 w 3055135"/>
              <a:gd name="connsiteY17" fmla="*/ 1129358 h 1648202"/>
              <a:gd name="connsiteX18" fmla="*/ 0 w 3055135"/>
              <a:gd name="connsiteY18" fmla="*/ 790550 h 1648202"/>
              <a:gd name="connsiteX19" fmla="*/ 0 w 3055135"/>
              <a:gd name="connsiteY19" fmla="*/ 790550 h 1648202"/>
              <a:gd name="connsiteX20" fmla="*/ 0 w 3055135"/>
              <a:gd name="connsiteY20" fmla="*/ 225876 h 1648202"/>
              <a:gd name="connsiteX0" fmla="*/ 0 w 3055135"/>
              <a:gd name="connsiteY0" fmla="*/ 225876 h 1648202"/>
              <a:gd name="connsiteX1" fmla="*/ 225876 w 3055135"/>
              <a:gd name="connsiteY1" fmla="*/ 0 h 1648202"/>
              <a:gd name="connsiteX2" fmla="*/ 1782162 w 3055135"/>
              <a:gd name="connsiteY2" fmla="*/ 0 h 1648202"/>
              <a:gd name="connsiteX3" fmla="*/ 1782162 w 3055135"/>
              <a:gd name="connsiteY3" fmla="*/ 0 h 1648202"/>
              <a:gd name="connsiteX4" fmla="*/ 2545946 w 3055135"/>
              <a:gd name="connsiteY4" fmla="*/ 0 h 1648202"/>
              <a:gd name="connsiteX5" fmla="*/ 2829259 w 3055135"/>
              <a:gd name="connsiteY5" fmla="*/ 0 h 1648202"/>
              <a:gd name="connsiteX6" fmla="*/ 3055135 w 3055135"/>
              <a:gd name="connsiteY6" fmla="*/ 225876 h 1648202"/>
              <a:gd name="connsiteX7" fmla="*/ 3055135 w 3055135"/>
              <a:gd name="connsiteY7" fmla="*/ 790550 h 1648202"/>
              <a:gd name="connsiteX8" fmla="*/ 3055135 w 3055135"/>
              <a:gd name="connsiteY8" fmla="*/ 790550 h 1648202"/>
              <a:gd name="connsiteX9" fmla="*/ 3055135 w 3055135"/>
              <a:gd name="connsiteY9" fmla="*/ 1129358 h 1648202"/>
              <a:gd name="connsiteX10" fmla="*/ 3055135 w 3055135"/>
              <a:gd name="connsiteY10" fmla="*/ 1129353 h 1648202"/>
              <a:gd name="connsiteX11" fmla="*/ 2829259 w 3055135"/>
              <a:gd name="connsiteY11" fmla="*/ 1355229 h 1648202"/>
              <a:gd name="connsiteX12" fmla="*/ 2422378 w 3055135"/>
              <a:gd name="connsiteY12" fmla="*/ 1363467 h 1648202"/>
              <a:gd name="connsiteX13" fmla="*/ 2102055 w 3055135"/>
              <a:gd name="connsiteY13" fmla="*/ 1648202 h 1648202"/>
              <a:gd name="connsiteX14" fmla="*/ 1938681 w 3055135"/>
              <a:gd name="connsiteY14" fmla="*/ 1355229 h 1648202"/>
              <a:gd name="connsiteX15" fmla="*/ 225876 w 3055135"/>
              <a:gd name="connsiteY15" fmla="*/ 1355229 h 1648202"/>
              <a:gd name="connsiteX16" fmla="*/ 0 w 3055135"/>
              <a:gd name="connsiteY16" fmla="*/ 1129353 h 1648202"/>
              <a:gd name="connsiteX17" fmla="*/ 0 w 3055135"/>
              <a:gd name="connsiteY17" fmla="*/ 1129358 h 1648202"/>
              <a:gd name="connsiteX18" fmla="*/ 0 w 3055135"/>
              <a:gd name="connsiteY18" fmla="*/ 790550 h 1648202"/>
              <a:gd name="connsiteX19" fmla="*/ 0 w 3055135"/>
              <a:gd name="connsiteY19" fmla="*/ 790550 h 1648202"/>
              <a:gd name="connsiteX20" fmla="*/ 0 w 3055135"/>
              <a:gd name="connsiteY20" fmla="*/ 225876 h 1648202"/>
              <a:gd name="connsiteX0" fmla="*/ 0 w 3055135"/>
              <a:gd name="connsiteY0" fmla="*/ 225876 h 1672915"/>
              <a:gd name="connsiteX1" fmla="*/ 225876 w 3055135"/>
              <a:gd name="connsiteY1" fmla="*/ 0 h 1672915"/>
              <a:gd name="connsiteX2" fmla="*/ 1782162 w 3055135"/>
              <a:gd name="connsiteY2" fmla="*/ 0 h 1672915"/>
              <a:gd name="connsiteX3" fmla="*/ 1782162 w 3055135"/>
              <a:gd name="connsiteY3" fmla="*/ 0 h 1672915"/>
              <a:gd name="connsiteX4" fmla="*/ 2545946 w 3055135"/>
              <a:gd name="connsiteY4" fmla="*/ 0 h 1672915"/>
              <a:gd name="connsiteX5" fmla="*/ 2829259 w 3055135"/>
              <a:gd name="connsiteY5" fmla="*/ 0 h 1672915"/>
              <a:gd name="connsiteX6" fmla="*/ 3055135 w 3055135"/>
              <a:gd name="connsiteY6" fmla="*/ 225876 h 1672915"/>
              <a:gd name="connsiteX7" fmla="*/ 3055135 w 3055135"/>
              <a:gd name="connsiteY7" fmla="*/ 790550 h 1672915"/>
              <a:gd name="connsiteX8" fmla="*/ 3055135 w 3055135"/>
              <a:gd name="connsiteY8" fmla="*/ 790550 h 1672915"/>
              <a:gd name="connsiteX9" fmla="*/ 3055135 w 3055135"/>
              <a:gd name="connsiteY9" fmla="*/ 1129358 h 1672915"/>
              <a:gd name="connsiteX10" fmla="*/ 3055135 w 3055135"/>
              <a:gd name="connsiteY10" fmla="*/ 1129353 h 1672915"/>
              <a:gd name="connsiteX11" fmla="*/ 2829259 w 3055135"/>
              <a:gd name="connsiteY11" fmla="*/ 1355229 h 1672915"/>
              <a:gd name="connsiteX12" fmla="*/ 2422378 w 3055135"/>
              <a:gd name="connsiteY12" fmla="*/ 1363467 h 1672915"/>
              <a:gd name="connsiteX13" fmla="*/ 1735073 w 3055135"/>
              <a:gd name="connsiteY13" fmla="*/ 1672915 h 1672915"/>
              <a:gd name="connsiteX14" fmla="*/ 1938681 w 3055135"/>
              <a:gd name="connsiteY14" fmla="*/ 1355229 h 1672915"/>
              <a:gd name="connsiteX15" fmla="*/ 225876 w 3055135"/>
              <a:gd name="connsiteY15" fmla="*/ 1355229 h 1672915"/>
              <a:gd name="connsiteX16" fmla="*/ 0 w 3055135"/>
              <a:gd name="connsiteY16" fmla="*/ 1129353 h 1672915"/>
              <a:gd name="connsiteX17" fmla="*/ 0 w 3055135"/>
              <a:gd name="connsiteY17" fmla="*/ 1129358 h 1672915"/>
              <a:gd name="connsiteX18" fmla="*/ 0 w 3055135"/>
              <a:gd name="connsiteY18" fmla="*/ 790550 h 1672915"/>
              <a:gd name="connsiteX19" fmla="*/ 0 w 3055135"/>
              <a:gd name="connsiteY19" fmla="*/ 790550 h 1672915"/>
              <a:gd name="connsiteX20" fmla="*/ 0 w 3055135"/>
              <a:gd name="connsiteY20" fmla="*/ 225876 h 1672915"/>
              <a:gd name="connsiteX0" fmla="*/ 0 w 3055135"/>
              <a:gd name="connsiteY0" fmla="*/ 225876 h 1681153"/>
              <a:gd name="connsiteX1" fmla="*/ 225876 w 3055135"/>
              <a:gd name="connsiteY1" fmla="*/ 0 h 1681153"/>
              <a:gd name="connsiteX2" fmla="*/ 1782162 w 3055135"/>
              <a:gd name="connsiteY2" fmla="*/ 0 h 1681153"/>
              <a:gd name="connsiteX3" fmla="*/ 1782162 w 3055135"/>
              <a:gd name="connsiteY3" fmla="*/ 0 h 1681153"/>
              <a:gd name="connsiteX4" fmla="*/ 2545946 w 3055135"/>
              <a:gd name="connsiteY4" fmla="*/ 0 h 1681153"/>
              <a:gd name="connsiteX5" fmla="*/ 2829259 w 3055135"/>
              <a:gd name="connsiteY5" fmla="*/ 0 h 1681153"/>
              <a:gd name="connsiteX6" fmla="*/ 3055135 w 3055135"/>
              <a:gd name="connsiteY6" fmla="*/ 225876 h 1681153"/>
              <a:gd name="connsiteX7" fmla="*/ 3055135 w 3055135"/>
              <a:gd name="connsiteY7" fmla="*/ 790550 h 1681153"/>
              <a:gd name="connsiteX8" fmla="*/ 3055135 w 3055135"/>
              <a:gd name="connsiteY8" fmla="*/ 790550 h 1681153"/>
              <a:gd name="connsiteX9" fmla="*/ 3055135 w 3055135"/>
              <a:gd name="connsiteY9" fmla="*/ 1129358 h 1681153"/>
              <a:gd name="connsiteX10" fmla="*/ 3055135 w 3055135"/>
              <a:gd name="connsiteY10" fmla="*/ 1129353 h 1681153"/>
              <a:gd name="connsiteX11" fmla="*/ 2829259 w 3055135"/>
              <a:gd name="connsiteY11" fmla="*/ 1355229 h 1681153"/>
              <a:gd name="connsiteX12" fmla="*/ 2422378 w 3055135"/>
              <a:gd name="connsiteY12" fmla="*/ 1363467 h 1681153"/>
              <a:gd name="connsiteX13" fmla="*/ 1811528 w 3055135"/>
              <a:gd name="connsiteY13" fmla="*/ 1681153 h 1681153"/>
              <a:gd name="connsiteX14" fmla="*/ 1938681 w 3055135"/>
              <a:gd name="connsiteY14" fmla="*/ 1355229 h 1681153"/>
              <a:gd name="connsiteX15" fmla="*/ 225876 w 3055135"/>
              <a:gd name="connsiteY15" fmla="*/ 1355229 h 1681153"/>
              <a:gd name="connsiteX16" fmla="*/ 0 w 3055135"/>
              <a:gd name="connsiteY16" fmla="*/ 1129353 h 1681153"/>
              <a:gd name="connsiteX17" fmla="*/ 0 w 3055135"/>
              <a:gd name="connsiteY17" fmla="*/ 1129358 h 1681153"/>
              <a:gd name="connsiteX18" fmla="*/ 0 w 3055135"/>
              <a:gd name="connsiteY18" fmla="*/ 790550 h 1681153"/>
              <a:gd name="connsiteX19" fmla="*/ 0 w 3055135"/>
              <a:gd name="connsiteY19" fmla="*/ 790550 h 1681153"/>
              <a:gd name="connsiteX20" fmla="*/ 0 w 3055135"/>
              <a:gd name="connsiteY20" fmla="*/ 225876 h 168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055135" h="1681153">
                <a:moveTo>
                  <a:pt x="0" y="225876"/>
                </a:moveTo>
                <a:cubicBezTo>
                  <a:pt x="0" y="101128"/>
                  <a:pt x="101128" y="0"/>
                  <a:pt x="225876" y="0"/>
                </a:cubicBezTo>
                <a:lnTo>
                  <a:pt x="1782162" y="0"/>
                </a:lnTo>
                <a:lnTo>
                  <a:pt x="1782162" y="0"/>
                </a:lnTo>
                <a:lnTo>
                  <a:pt x="2545946" y="0"/>
                </a:lnTo>
                <a:lnTo>
                  <a:pt x="2829259" y="0"/>
                </a:lnTo>
                <a:cubicBezTo>
                  <a:pt x="2954007" y="0"/>
                  <a:pt x="3055135" y="101128"/>
                  <a:pt x="3055135" y="225876"/>
                </a:cubicBezTo>
                <a:lnTo>
                  <a:pt x="3055135" y="790550"/>
                </a:lnTo>
                <a:lnTo>
                  <a:pt x="3055135" y="790550"/>
                </a:lnTo>
                <a:lnTo>
                  <a:pt x="3055135" y="1129358"/>
                </a:lnTo>
                <a:lnTo>
                  <a:pt x="3055135" y="1129353"/>
                </a:lnTo>
                <a:cubicBezTo>
                  <a:pt x="3055135" y="1254101"/>
                  <a:pt x="2954007" y="1355229"/>
                  <a:pt x="2829259" y="1355229"/>
                </a:cubicBezTo>
                <a:lnTo>
                  <a:pt x="2422378" y="1363467"/>
                </a:lnTo>
                <a:lnTo>
                  <a:pt x="1811528" y="1681153"/>
                </a:lnTo>
                <a:lnTo>
                  <a:pt x="1938681" y="1355229"/>
                </a:lnTo>
                <a:lnTo>
                  <a:pt x="225876" y="1355229"/>
                </a:lnTo>
                <a:cubicBezTo>
                  <a:pt x="101128" y="1355229"/>
                  <a:pt x="0" y="1254101"/>
                  <a:pt x="0" y="1129353"/>
                </a:cubicBezTo>
                <a:lnTo>
                  <a:pt x="0" y="1129358"/>
                </a:lnTo>
                <a:lnTo>
                  <a:pt x="0" y="790550"/>
                </a:lnTo>
                <a:lnTo>
                  <a:pt x="0" y="790550"/>
                </a:lnTo>
                <a:lnTo>
                  <a:pt x="0" y="225876"/>
                </a:lnTo>
                <a:close/>
              </a:path>
            </a:pathLst>
          </a:custGeom>
          <a:solidFill>
            <a:schemeClr val="accent6">
              <a:lumMod val="20000"/>
              <a:lumOff val="80000"/>
            </a:schemeClr>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2DAA5D02-AC3D-2D46-9F38-38DF7449731E}"/>
              </a:ext>
            </a:extLst>
          </p:cNvPr>
          <p:cNvSpPr/>
          <p:nvPr/>
        </p:nvSpPr>
        <p:spPr>
          <a:xfrm>
            <a:off x="7350690" y="703090"/>
            <a:ext cx="1607056" cy="1310615"/>
          </a:xfrm>
          <a:prstGeom prst="rect">
            <a:avLst/>
          </a:prstGeom>
        </p:spPr>
        <p:txBody>
          <a:bodyPr wrap="square">
            <a:spAutoFit/>
          </a:bodyPr>
          <a:lstStyle/>
          <a:p>
            <a:pPr>
              <a:lnSpc>
                <a:spcPts val="1860"/>
              </a:lnSpc>
            </a:pPr>
            <a:r>
              <a:rPr lang="en-US" i="1" dirty="0">
                <a:solidFill>
                  <a:schemeClr val="tx2"/>
                </a:solidFill>
              </a:rPr>
              <a:t>0.000 073 foot (0.022 mm) shorter than Troughton scale (24 ppm)</a:t>
            </a:r>
          </a:p>
        </p:txBody>
      </p:sp>
      <p:sp>
        <p:nvSpPr>
          <p:cNvPr id="61" name="TextBox 60">
            <a:extLst>
              <a:ext uri="{FF2B5EF4-FFF2-40B4-BE49-F238E27FC236}">
                <a16:creationId xmlns:a16="http://schemas.microsoft.com/office/drawing/2014/main" id="{07137D4F-FDF8-424E-BD8F-24A3394879A3}"/>
              </a:ext>
            </a:extLst>
          </p:cNvPr>
          <p:cNvSpPr txBox="1"/>
          <p:nvPr/>
        </p:nvSpPr>
        <p:spPr>
          <a:xfrm>
            <a:off x="6980353" y="5644289"/>
            <a:ext cx="2145883" cy="923330"/>
          </a:xfrm>
          <a:prstGeom prst="rect">
            <a:avLst/>
          </a:prstGeom>
          <a:noFill/>
        </p:spPr>
        <p:txBody>
          <a:bodyPr wrap="square" rtlCol="0">
            <a:spAutoFit/>
          </a:bodyPr>
          <a:lstStyle/>
          <a:p>
            <a:pPr algn="ctr"/>
            <a:r>
              <a:rPr lang="en-US" i="1" dirty="0">
                <a:ln w="0"/>
                <a:solidFill>
                  <a:schemeClr val="tx2"/>
                </a:solidFill>
                <a:effectLst>
                  <a:outerShdw blurRad="38100" dist="19050" dir="2700000" algn="tl" rotWithShape="0">
                    <a:schemeClr val="dk1">
                      <a:alpha val="40000"/>
                    </a:schemeClr>
                  </a:outerShdw>
                </a:effectLst>
              </a:rPr>
              <a:t>Bronze Yard No. 11 becomes official U.S. standard</a:t>
            </a:r>
          </a:p>
        </p:txBody>
      </p:sp>
      <p:sp>
        <p:nvSpPr>
          <p:cNvPr id="3" name="Slide Number Placeholder 2"/>
          <p:cNvSpPr>
            <a:spLocks noGrp="1"/>
          </p:cNvSpPr>
          <p:nvPr>
            <p:ph type="sldNum" sz="quarter" idx="12"/>
          </p:nvPr>
        </p:nvSpPr>
        <p:spPr/>
        <p:txBody>
          <a:bodyPr/>
          <a:lstStyle/>
          <a:p>
            <a:fld id="{1EE7B93A-05D4-4E0E-9360-14272AE9C6F8}" type="slidenum">
              <a:rPr lang="en-US" smtClean="0"/>
              <a:t>13</a:t>
            </a:fld>
            <a:endParaRPr lang="en-US" dirty="0"/>
          </a:p>
        </p:txBody>
      </p:sp>
      <p:sp>
        <p:nvSpPr>
          <p:cNvPr id="39" name="TextBox 38">
            <a:extLst>
              <a:ext uri="{FF2B5EF4-FFF2-40B4-BE49-F238E27FC236}">
                <a16:creationId xmlns:a16="http://schemas.microsoft.com/office/drawing/2014/main" id="{A31BEA5E-878E-6046-B52D-52DC5B374C33}"/>
              </a:ext>
            </a:extLst>
          </p:cNvPr>
          <p:cNvSpPr txBox="1"/>
          <p:nvPr/>
        </p:nvSpPr>
        <p:spPr>
          <a:xfrm>
            <a:off x="294276" y="4188642"/>
            <a:ext cx="1380207" cy="1200329"/>
          </a:xfrm>
          <a:prstGeom prst="rect">
            <a:avLst/>
          </a:prstGeom>
          <a:noFill/>
        </p:spPr>
        <p:txBody>
          <a:bodyPr wrap="square" rtlCol="0">
            <a:spAutoFit/>
          </a:bodyPr>
          <a:lstStyle/>
          <a:p>
            <a:pPr algn="ctr"/>
            <a:r>
              <a:rPr lang="en-US" i="1" dirty="0">
                <a:ln w="0"/>
                <a:solidFill>
                  <a:schemeClr val="accent6">
                    <a:lumMod val="75000"/>
                  </a:schemeClr>
                </a:solidFill>
                <a:effectLst>
                  <a:outerShdw blurRad="38100" dist="19050" dir="2700000" algn="tl" rotWithShape="0">
                    <a:schemeClr val="dk1">
                      <a:alpha val="40000"/>
                    </a:schemeClr>
                  </a:outerShdw>
                </a:effectLst>
              </a:rPr>
              <a:t>“Exact” copy of British Imperial Yard</a:t>
            </a:r>
          </a:p>
        </p:txBody>
      </p:sp>
    </p:spTree>
    <p:extLst>
      <p:ext uri="{BB962C8B-B14F-4D97-AF65-F5344CB8AC3E}">
        <p14:creationId xmlns:p14="http://schemas.microsoft.com/office/powerpoint/2010/main" val="12746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000"/>
                            </p:stCondLst>
                            <p:childTnLst>
                              <p:par>
                                <p:cTn id="21" presetID="10" presetClass="entr" presetSubtype="0" fill="hold" grpId="0" nodeType="afterEffect">
                                  <p:stCondLst>
                                    <p:cond delay="50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500"/>
                                        <p:tgtEl>
                                          <p:spTgt spid="4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fade">
                                      <p:cBhvr>
                                        <p:cTn id="68" dur="500"/>
                                        <p:tgtEl>
                                          <p:spTgt spid="52"/>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fade">
                                      <p:cBhvr>
                                        <p:cTn id="71" dur="500"/>
                                        <p:tgtEl>
                                          <p:spTgt spid="53"/>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1"/>
                                        </p:tgtEl>
                                        <p:attrNameLst>
                                          <p:attrName>style.visibility</p:attrName>
                                        </p:attrNameLst>
                                      </p:cBhvr>
                                      <p:to>
                                        <p:strVal val="visible"/>
                                      </p:to>
                                    </p:set>
                                    <p:animEffect transition="in" filter="fade">
                                      <p:cBhvr>
                                        <p:cTn id="74" dur="500"/>
                                        <p:tgtEl>
                                          <p:spTgt spid="5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500"/>
                                        <p:tgtEl>
                                          <p:spTgt spid="47"/>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500"/>
                                        <p:tgtEl>
                                          <p:spTgt spid="4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54"/>
                                        </p:tgtEl>
                                        <p:attrNameLst>
                                          <p:attrName>style.visibility</p:attrName>
                                        </p:attrNameLst>
                                      </p:cBhvr>
                                      <p:to>
                                        <p:strVal val="visible"/>
                                      </p:to>
                                    </p:set>
                                    <p:animEffect transition="in" filter="fade">
                                      <p:cBhvr>
                                        <p:cTn id="88" dur="500"/>
                                        <p:tgtEl>
                                          <p:spTgt spid="5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55"/>
                                        </p:tgtEl>
                                        <p:attrNameLst>
                                          <p:attrName>style.visibility</p:attrName>
                                        </p:attrNameLst>
                                      </p:cBhvr>
                                      <p:to>
                                        <p:strVal val="visible"/>
                                      </p:to>
                                    </p:set>
                                    <p:animEffect transition="in" filter="fade">
                                      <p:cBhvr>
                                        <p:cTn id="91" dur="500"/>
                                        <p:tgtEl>
                                          <p:spTgt spid="55"/>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2"/>
                                        </p:tgtEl>
                                        <p:attrNameLst>
                                          <p:attrName>style.visibility</p:attrName>
                                        </p:attrNameLst>
                                      </p:cBhvr>
                                      <p:to>
                                        <p:strVal val="visible"/>
                                      </p:to>
                                    </p:set>
                                    <p:animEffect transition="in" filter="fade">
                                      <p:cBhvr>
                                        <p:cTn id="96" dur="500"/>
                                        <p:tgtEl>
                                          <p:spTgt spid="22"/>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fade">
                                      <p:cBhvr>
                                        <p:cTn id="99" dur="500"/>
                                        <p:tgtEl>
                                          <p:spTgt spid="23"/>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56"/>
                                        </p:tgtEl>
                                        <p:attrNameLst>
                                          <p:attrName>style.visibility</p:attrName>
                                        </p:attrNameLst>
                                      </p:cBhvr>
                                      <p:to>
                                        <p:strVal val="visible"/>
                                      </p:to>
                                    </p:set>
                                    <p:animEffect transition="in" filter="fade">
                                      <p:cBhvr>
                                        <p:cTn id="102" dur="500"/>
                                        <p:tgtEl>
                                          <p:spTgt spid="56"/>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57"/>
                                        </p:tgtEl>
                                        <p:attrNameLst>
                                          <p:attrName>style.visibility</p:attrName>
                                        </p:attrNameLst>
                                      </p:cBhvr>
                                      <p:to>
                                        <p:strVal val="visible"/>
                                      </p:to>
                                    </p:set>
                                    <p:animEffect transition="in" filter="fade">
                                      <p:cBhvr>
                                        <p:cTn id="105" dur="500"/>
                                        <p:tgtEl>
                                          <p:spTgt spid="57"/>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58"/>
                                        </p:tgtEl>
                                        <p:attrNameLst>
                                          <p:attrName>style.visibility</p:attrName>
                                        </p:attrNameLst>
                                      </p:cBhvr>
                                      <p:to>
                                        <p:strVal val="visible"/>
                                      </p:to>
                                    </p:set>
                                    <p:animEffect transition="in" filter="fade">
                                      <p:cBhvr>
                                        <p:cTn id="108" dur="500"/>
                                        <p:tgtEl>
                                          <p:spTgt spid="58"/>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61"/>
                                        </p:tgtEl>
                                        <p:attrNameLst>
                                          <p:attrName>style.visibility</p:attrName>
                                        </p:attrNameLst>
                                      </p:cBhvr>
                                      <p:to>
                                        <p:strVal val="visible"/>
                                      </p:to>
                                    </p:set>
                                    <p:animEffect transition="in" filter="fade">
                                      <p:cBhvr>
                                        <p:cTn id="111" dur="500"/>
                                        <p:tgtEl>
                                          <p:spTgt spid="61"/>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
                                        </p:tgtEl>
                                        <p:attrNameLst>
                                          <p:attrName>style.visibility</p:attrName>
                                        </p:attrNameLst>
                                      </p:cBhvr>
                                      <p:to>
                                        <p:strVal val="visible"/>
                                      </p:to>
                                    </p:set>
                                    <p:animEffect transition="in" filter="fade">
                                      <p:cBhvr>
                                        <p:cTn id="114" dur="500"/>
                                        <p:tgtEl>
                                          <p:spTgt spid="3"/>
                                        </p:tgtEl>
                                      </p:cBhvr>
                                    </p:animEffect>
                                  </p:childTnLst>
                                </p:cTn>
                              </p:par>
                            </p:childTnLst>
                          </p:cTn>
                        </p:par>
                        <p:par>
                          <p:cTn id="115" fill="hold">
                            <p:stCondLst>
                              <p:cond delay="500"/>
                            </p:stCondLst>
                            <p:childTnLst>
                              <p:par>
                                <p:cTn id="116" presetID="2" presetClass="entr" presetSubtype="2" fill="hold" nodeType="afterEffect">
                                  <p:stCondLst>
                                    <p:cond delay="0"/>
                                  </p:stCondLst>
                                  <p:childTnLst>
                                    <p:set>
                                      <p:cBhvr>
                                        <p:cTn id="117" dur="1" fill="hold">
                                          <p:stCondLst>
                                            <p:cond delay="0"/>
                                          </p:stCondLst>
                                        </p:cTn>
                                        <p:tgtEl>
                                          <p:spTgt spid="40"/>
                                        </p:tgtEl>
                                        <p:attrNameLst>
                                          <p:attrName>style.visibility</p:attrName>
                                        </p:attrNameLst>
                                      </p:cBhvr>
                                      <p:to>
                                        <p:strVal val="visible"/>
                                      </p:to>
                                    </p:set>
                                    <p:anim calcmode="lin" valueType="num">
                                      <p:cBhvr additive="base">
                                        <p:cTn id="118" dur="1000" fill="hold"/>
                                        <p:tgtEl>
                                          <p:spTgt spid="40"/>
                                        </p:tgtEl>
                                        <p:attrNameLst>
                                          <p:attrName>ppt_x</p:attrName>
                                        </p:attrNameLst>
                                      </p:cBhvr>
                                      <p:tavLst>
                                        <p:tav tm="0">
                                          <p:val>
                                            <p:strVal val="1+#ppt_w/2"/>
                                          </p:val>
                                        </p:tav>
                                        <p:tav tm="100000">
                                          <p:val>
                                            <p:strVal val="#ppt_x"/>
                                          </p:val>
                                        </p:tav>
                                      </p:tavLst>
                                    </p:anim>
                                    <p:anim calcmode="lin" valueType="num">
                                      <p:cBhvr additive="base">
                                        <p:cTn id="119" dur="1000" fill="hold"/>
                                        <p:tgtEl>
                                          <p:spTgt spid="40"/>
                                        </p:tgtEl>
                                        <p:attrNameLst>
                                          <p:attrName>ppt_y</p:attrName>
                                        </p:attrNameLst>
                                      </p:cBhvr>
                                      <p:tavLst>
                                        <p:tav tm="0">
                                          <p:val>
                                            <p:strVal val="#ppt_y"/>
                                          </p:val>
                                        </p:tav>
                                        <p:tav tm="100000">
                                          <p:val>
                                            <p:strVal val="#ppt_y"/>
                                          </p:val>
                                        </p:tav>
                                      </p:tavLst>
                                    </p:anim>
                                  </p:childTnLst>
                                </p:cTn>
                              </p:par>
                              <p:par>
                                <p:cTn id="120" presetID="10" presetClass="entr" presetSubtype="0" fill="hold" grpId="0" nodeType="withEffect">
                                  <p:stCondLst>
                                    <p:cond delay="1000"/>
                                  </p:stCondLst>
                                  <p:childTnLst>
                                    <p:set>
                                      <p:cBhvr>
                                        <p:cTn id="121" dur="1" fill="hold">
                                          <p:stCondLst>
                                            <p:cond delay="0"/>
                                          </p:stCondLst>
                                        </p:cTn>
                                        <p:tgtEl>
                                          <p:spTgt spid="59"/>
                                        </p:tgtEl>
                                        <p:attrNameLst>
                                          <p:attrName>style.visibility</p:attrName>
                                        </p:attrNameLst>
                                      </p:cBhvr>
                                      <p:to>
                                        <p:strVal val="visible"/>
                                      </p:to>
                                    </p:set>
                                    <p:animEffect transition="in" filter="fade">
                                      <p:cBhvr>
                                        <p:cTn id="122" dur="500"/>
                                        <p:tgtEl>
                                          <p:spTgt spid="59"/>
                                        </p:tgtEl>
                                      </p:cBhvr>
                                    </p:animEffect>
                                  </p:childTnLst>
                                </p:cTn>
                              </p:par>
                              <p:par>
                                <p:cTn id="123" presetID="10" presetClass="entr" presetSubtype="0" fill="hold" grpId="0" nodeType="withEffect">
                                  <p:stCondLst>
                                    <p:cond delay="1000"/>
                                  </p:stCondLst>
                                  <p:childTnLst>
                                    <p:set>
                                      <p:cBhvr>
                                        <p:cTn id="124" dur="1" fill="hold">
                                          <p:stCondLst>
                                            <p:cond delay="0"/>
                                          </p:stCondLst>
                                        </p:cTn>
                                        <p:tgtEl>
                                          <p:spTgt spid="60"/>
                                        </p:tgtEl>
                                        <p:attrNameLst>
                                          <p:attrName>style.visibility</p:attrName>
                                        </p:attrNameLst>
                                      </p:cBhvr>
                                      <p:to>
                                        <p:strVal val="visible"/>
                                      </p:to>
                                    </p:set>
                                    <p:animEffect transition="in" filter="fade">
                                      <p:cBhvr>
                                        <p:cTn id="12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9" grpId="0"/>
      <p:bldP spid="22" grpId="0" animBg="1"/>
      <p:bldP spid="23" grpId="0"/>
      <p:bldP spid="25" grpId="0" animBg="1"/>
      <p:bldP spid="26" grpId="0"/>
      <p:bldP spid="28" grpId="0" animBg="1"/>
      <p:bldP spid="29" grpId="0"/>
      <p:bldP spid="37" grpId="0" animBg="1"/>
      <p:bldP spid="8" grpId="0" animBg="1"/>
      <p:bldP spid="30" grpId="0" animBg="1"/>
      <p:bldP spid="31" grpId="0" animBg="1"/>
      <p:bldP spid="32" grpId="0"/>
      <p:bldP spid="33" grpId="0"/>
      <p:bldP spid="35" grpId="0" animBg="1"/>
      <p:bldP spid="36" grpId="0" animBg="1"/>
      <p:bldP spid="44" grpId="0" animBg="1"/>
      <p:bldP spid="45" grpId="0"/>
      <p:bldP spid="47" grpId="0" animBg="1"/>
      <p:bldP spid="48" grpId="0" animBg="1"/>
      <p:bldP spid="49" grpId="0"/>
      <p:bldP spid="51" grpId="0"/>
      <p:bldP spid="52" grpId="0" animBg="1"/>
      <p:bldP spid="53" grpId="0" animBg="1"/>
      <p:bldP spid="54" grpId="0" animBg="1"/>
      <p:bldP spid="55" grpId="0"/>
      <p:bldP spid="56" grpId="0" animBg="1"/>
      <p:bldP spid="57" grpId="0" animBg="1"/>
      <p:bldP spid="58" grpId="0"/>
      <p:bldP spid="59" grpId="0" animBg="1"/>
      <p:bldP spid="60" grpId="0"/>
      <p:bldP spid="61" grpId="0"/>
      <p:bldP spid="3"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a:extLst>
              <a:ext uri="{FF2B5EF4-FFF2-40B4-BE49-F238E27FC236}">
                <a16:creationId xmlns:a16="http://schemas.microsoft.com/office/drawing/2014/main" id="{50736F42-B90C-4E7B-9AE8-FA88D16FEC3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2901"/>
          <a:stretch/>
        </p:blipFill>
        <p:spPr>
          <a:xfrm>
            <a:off x="0" y="1280159"/>
            <a:ext cx="5760720" cy="546267"/>
          </a:xfrm>
          <a:prstGeom prst="rect">
            <a:avLst/>
          </a:prstGeom>
        </p:spPr>
      </p:pic>
      <p:pic>
        <p:nvPicPr>
          <p:cNvPr id="42" name="Picture 41">
            <a:extLst>
              <a:ext uri="{FF2B5EF4-FFF2-40B4-BE49-F238E27FC236}">
                <a16:creationId xmlns:a16="http://schemas.microsoft.com/office/drawing/2014/main" id="{FD2F9E72-196F-4846-A24F-373BABE56CC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85730">
            <a:off x="7146056" y="4014570"/>
            <a:ext cx="2011680" cy="1724298"/>
          </a:xfrm>
          <a:prstGeom prst="rect">
            <a:avLst/>
          </a:prstGeom>
        </p:spPr>
      </p:pic>
      <p:sp>
        <p:nvSpPr>
          <p:cNvPr id="6" name="Rounded Rectangle 5">
            <a:extLst>
              <a:ext uri="{FF2B5EF4-FFF2-40B4-BE49-F238E27FC236}">
                <a16:creationId xmlns:a16="http://schemas.microsoft.com/office/drawing/2014/main" id="{283AC72B-D0CC-3446-8433-8144716C1D79}"/>
              </a:ext>
            </a:extLst>
          </p:cNvPr>
          <p:cNvSpPr/>
          <p:nvPr/>
        </p:nvSpPr>
        <p:spPr>
          <a:xfrm>
            <a:off x="90766" y="3250804"/>
            <a:ext cx="8985103" cy="89154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90767" y="1859271"/>
            <a:ext cx="2471202" cy="983145"/>
          </a:xfrm>
          <a:prstGeom prst="rect">
            <a:avLst/>
          </a:prstGeom>
          <a:noFill/>
        </p:spPr>
        <p:txBody>
          <a:bodyPr wrap="square" rtlCol="0">
            <a:noAutofit/>
          </a:bodyPr>
          <a:lstStyle/>
          <a:p>
            <a:pPr algn="ctr">
              <a:lnSpc>
                <a:spcPts val="2400"/>
              </a:lnSpc>
            </a:pPr>
            <a:r>
              <a:rPr lang="en-US" sz="2400" b="1" dirty="0">
                <a:solidFill>
                  <a:schemeClr val="tx2"/>
                </a:solidFill>
              </a:rPr>
              <a:t>Congress legalizes use of metric system</a:t>
            </a:r>
          </a:p>
        </p:txBody>
      </p:sp>
      <p:sp>
        <p:nvSpPr>
          <p:cNvPr id="4" name="Oval 3"/>
          <p:cNvSpPr/>
          <p:nvPr/>
        </p:nvSpPr>
        <p:spPr>
          <a:xfrm>
            <a:off x="880598" y="3250804"/>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19" name="TextBox 18"/>
          <p:cNvSpPr txBox="1"/>
          <p:nvPr/>
        </p:nvSpPr>
        <p:spPr>
          <a:xfrm flipH="1">
            <a:off x="846532" y="3431117"/>
            <a:ext cx="959672" cy="523220"/>
          </a:xfrm>
          <a:prstGeom prst="rect">
            <a:avLst/>
          </a:prstGeom>
          <a:noFill/>
        </p:spPr>
        <p:txBody>
          <a:bodyPr wrap="square" rtlCol="0">
            <a:spAutoFit/>
          </a:bodyPr>
          <a:lstStyle/>
          <a:p>
            <a:pPr algn="ctr"/>
            <a:r>
              <a:rPr lang="en-US" sz="2800" b="1" dirty="0">
                <a:solidFill>
                  <a:srgbClr val="FEFEFE"/>
                </a:solidFill>
              </a:rPr>
              <a:t>1866</a:t>
            </a:r>
          </a:p>
        </p:txBody>
      </p:sp>
      <p:sp>
        <p:nvSpPr>
          <p:cNvPr id="22" name="Oval 21"/>
          <p:cNvSpPr/>
          <p:nvPr/>
        </p:nvSpPr>
        <p:spPr>
          <a:xfrm>
            <a:off x="7366129" y="3250804"/>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3" name="TextBox 22"/>
          <p:cNvSpPr txBox="1"/>
          <p:nvPr/>
        </p:nvSpPr>
        <p:spPr>
          <a:xfrm flipH="1">
            <a:off x="7332063" y="3431117"/>
            <a:ext cx="959672" cy="523220"/>
          </a:xfrm>
          <a:prstGeom prst="rect">
            <a:avLst/>
          </a:prstGeom>
          <a:noFill/>
        </p:spPr>
        <p:txBody>
          <a:bodyPr wrap="square" rtlCol="0">
            <a:spAutoFit/>
          </a:bodyPr>
          <a:lstStyle/>
          <a:p>
            <a:pPr algn="ctr"/>
            <a:r>
              <a:rPr lang="en-US" sz="2800" b="1" dirty="0">
                <a:solidFill>
                  <a:srgbClr val="FEFEFE"/>
                </a:solidFill>
              </a:rPr>
              <a:t>1890</a:t>
            </a:r>
          </a:p>
        </p:txBody>
      </p:sp>
      <p:sp>
        <p:nvSpPr>
          <p:cNvPr id="25" name="Oval 24"/>
          <p:cNvSpPr/>
          <p:nvPr/>
        </p:nvSpPr>
        <p:spPr>
          <a:xfrm>
            <a:off x="2744144" y="3250804"/>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6" name="TextBox 25"/>
          <p:cNvSpPr txBox="1"/>
          <p:nvPr/>
        </p:nvSpPr>
        <p:spPr>
          <a:xfrm flipH="1">
            <a:off x="2710078" y="3431117"/>
            <a:ext cx="959672" cy="523220"/>
          </a:xfrm>
          <a:prstGeom prst="rect">
            <a:avLst/>
          </a:prstGeom>
          <a:noFill/>
        </p:spPr>
        <p:txBody>
          <a:bodyPr wrap="square" rtlCol="0">
            <a:spAutoFit/>
          </a:bodyPr>
          <a:lstStyle/>
          <a:p>
            <a:pPr algn="ctr"/>
            <a:r>
              <a:rPr lang="en-US" sz="2800" b="1" dirty="0">
                <a:solidFill>
                  <a:srgbClr val="FEFEFE"/>
                </a:solidFill>
              </a:rPr>
              <a:t>1875</a:t>
            </a:r>
          </a:p>
        </p:txBody>
      </p:sp>
      <p:sp>
        <p:nvSpPr>
          <p:cNvPr id="28" name="Oval 27"/>
          <p:cNvSpPr/>
          <p:nvPr/>
        </p:nvSpPr>
        <p:spPr>
          <a:xfrm>
            <a:off x="3833363" y="3250804"/>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9" name="TextBox 28"/>
          <p:cNvSpPr txBox="1"/>
          <p:nvPr/>
        </p:nvSpPr>
        <p:spPr>
          <a:xfrm flipH="1">
            <a:off x="3816264" y="3431117"/>
            <a:ext cx="959672" cy="523220"/>
          </a:xfrm>
          <a:prstGeom prst="rect">
            <a:avLst/>
          </a:prstGeom>
          <a:noFill/>
        </p:spPr>
        <p:txBody>
          <a:bodyPr wrap="square" rtlCol="0">
            <a:spAutoFit/>
          </a:bodyPr>
          <a:lstStyle/>
          <a:p>
            <a:pPr algn="ctr"/>
            <a:r>
              <a:rPr lang="en-US" sz="2800" b="1" dirty="0">
                <a:solidFill>
                  <a:srgbClr val="FEFEFE"/>
                </a:solidFill>
              </a:rPr>
              <a:t>1876</a:t>
            </a:r>
          </a:p>
        </p:txBody>
      </p:sp>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Going metric, in fits and starts</a:t>
            </a:r>
          </a:p>
        </p:txBody>
      </p:sp>
      <p:sp>
        <p:nvSpPr>
          <p:cNvPr id="37" name="Isosceles Triangle 36"/>
          <p:cNvSpPr/>
          <p:nvPr/>
        </p:nvSpPr>
        <p:spPr>
          <a:xfrm flipV="1">
            <a:off x="1098648" y="2918928"/>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8" name="Rectangle 7">
            <a:extLst>
              <a:ext uri="{FF2B5EF4-FFF2-40B4-BE49-F238E27FC236}">
                <a16:creationId xmlns:a16="http://schemas.microsoft.com/office/drawing/2014/main" id="{F1070CB3-E0FA-9946-9E3E-7615A2159DF3}"/>
              </a:ext>
            </a:extLst>
          </p:cNvPr>
          <p:cNvSpPr/>
          <p:nvPr/>
        </p:nvSpPr>
        <p:spPr>
          <a:xfrm>
            <a:off x="503408" y="2856220"/>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Isosceles Triangle 36">
            <a:extLst>
              <a:ext uri="{FF2B5EF4-FFF2-40B4-BE49-F238E27FC236}">
                <a16:creationId xmlns:a16="http://schemas.microsoft.com/office/drawing/2014/main" id="{BB2060F4-41D2-714B-B70F-00898365E010}"/>
              </a:ext>
            </a:extLst>
          </p:cNvPr>
          <p:cNvSpPr/>
          <p:nvPr/>
        </p:nvSpPr>
        <p:spPr>
          <a:xfrm>
            <a:off x="2962194" y="4296708"/>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1" name="Rectangle 30">
            <a:extLst>
              <a:ext uri="{FF2B5EF4-FFF2-40B4-BE49-F238E27FC236}">
                <a16:creationId xmlns:a16="http://schemas.microsoft.com/office/drawing/2014/main" id="{4B1C46E1-5865-E147-8218-54993BCC0E44}"/>
              </a:ext>
            </a:extLst>
          </p:cNvPr>
          <p:cNvSpPr>
            <a:spLocks/>
          </p:cNvSpPr>
          <p:nvPr/>
        </p:nvSpPr>
        <p:spPr>
          <a:xfrm flipV="1">
            <a:off x="2366954" y="4473680"/>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080A505C-EBE6-2E40-A297-C8C37FF9CC08}"/>
              </a:ext>
            </a:extLst>
          </p:cNvPr>
          <p:cNvSpPr txBox="1"/>
          <p:nvPr/>
        </p:nvSpPr>
        <p:spPr>
          <a:xfrm>
            <a:off x="1954313" y="4543562"/>
            <a:ext cx="2471202" cy="1006425"/>
          </a:xfrm>
          <a:prstGeom prst="rect">
            <a:avLst/>
          </a:prstGeom>
          <a:noFill/>
        </p:spPr>
        <p:txBody>
          <a:bodyPr wrap="square" rtlCol="0">
            <a:noAutofit/>
          </a:bodyPr>
          <a:lstStyle/>
          <a:p>
            <a:pPr algn="ctr">
              <a:lnSpc>
                <a:spcPts val="2400"/>
              </a:lnSpc>
            </a:pPr>
            <a:r>
              <a:rPr lang="en-US" sz="2400" b="1" dirty="0">
                <a:solidFill>
                  <a:schemeClr val="tx2"/>
                </a:solidFill>
              </a:rPr>
              <a:t>U.S. Signs </a:t>
            </a:r>
            <a:br>
              <a:rPr lang="en-US" sz="2400" b="1" dirty="0">
                <a:solidFill>
                  <a:schemeClr val="tx2"/>
                </a:solidFill>
              </a:rPr>
            </a:br>
            <a:r>
              <a:rPr lang="en-US" sz="2400" b="1" dirty="0">
                <a:solidFill>
                  <a:schemeClr val="tx2"/>
                </a:solidFill>
              </a:rPr>
              <a:t>“Treaty of the Meter”</a:t>
            </a:r>
          </a:p>
        </p:txBody>
      </p:sp>
      <p:sp>
        <p:nvSpPr>
          <p:cNvPr id="33" name="TextBox 32">
            <a:extLst>
              <a:ext uri="{FF2B5EF4-FFF2-40B4-BE49-F238E27FC236}">
                <a16:creationId xmlns:a16="http://schemas.microsoft.com/office/drawing/2014/main" id="{0B905E83-7C36-5349-AD24-69122DA59344}"/>
              </a:ext>
            </a:extLst>
          </p:cNvPr>
          <p:cNvSpPr txBox="1"/>
          <p:nvPr/>
        </p:nvSpPr>
        <p:spPr>
          <a:xfrm>
            <a:off x="3023692" y="1859271"/>
            <a:ext cx="2471202" cy="991383"/>
          </a:xfrm>
          <a:prstGeom prst="rect">
            <a:avLst/>
          </a:prstGeom>
          <a:noFill/>
        </p:spPr>
        <p:txBody>
          <a:bodyPr wrap="square" rtlCol="0">
            <a:noAutofit/>
          </a:bodyPr>
          <a:lstStyle/>
          <a:p>
            <a:pPr algn="ctr">
              <a:lnSpc>
                <a:spcPts val="2400"/>
              </a:lnSpc>
            </a:pPr>
            <a:r>
              <a:rPr lang="en-US" sz="2400" b="1" dirty="0">
                <a:solidFill>
                  <a:schemeClr val="tx2"/>
                </a:solidFill>
              </a:rPr>
              <a:t>Bronze Yard </a:t>
            </a:r>
            <a:br>
              <a:rPr lang="en-US" sz="2400" b="1" dirty="0">
                <a:solidFill>
                  <a:schemeClr val="tx2"/>
                </a:solidFill>
              </a:rPr>
            </a:br>
            <a:r>
              <a:rPr lang="en-US" sz="2400" b="1" dirty="0">
                <a:solidFill>
                  <a:schemeClr val="tx2"/>
                </a:solidFill>
              </a:rPr>
              <a:t>No. 11 travels </a:t>
            </a:r>
            <a:br>
              <a:rPr lang="en-US" sz="2400" b="1" dirty="0">
                <a:solidFill>
                  <a:schemeClr val="tx2"/>
                </a:solidFill>
              </a:rPr>
            </a:br>
            <a:r>
              <a:rPr lang="en-US" sz="2400" b="1" dirty="0">
                <a:solidFill>
                  <a:schemeClr val="tx2"/>
                </a:solidFill>
              </a:rPr>
              <a:t>to England</a:t>
            </a:r>
          </a:p>
        </p:txBody>
      </p:sp>
      <p:sp>
        <p:nvSpPr>
          <p:cNvPr id="35" name="Isosceles Triangle 36">
            <a:extLst>
              <a:ext uri="{FF2B5EF4-FFF2-40B4-BE49-F238E27FC236}">
                <a16:creationId xmlns:a16="http://schemas.microsoft.com/office/drawing/2014/main" id="{64176DE9-E3B7-2E47-8708-A83EF61C9B57}"/>
              </a:ext>
            </a:extLst>
          </p:cNvPr>
          <p:cNvSpPr/>
          <p:nvPr/>
        </p:nvSpPr>
        <p:spPr>
          <a:xfrm flipV="1">
            <a:off x="4051413" y="2914516"/>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6" name="Rectangle 35">
            <a:extLst>
              <a:ext uri="{FF2B5EF4-FFF2-40B4-BE49-F238E27FC236}">
                <a16:creationId xmlns:a16="http://schemas.microsoft.com/office/drawing/2014/main" id="{25C9FD1B-AEE6-4B44-A6FC-7FE2CDDFD6C8}"/>
              </a:ext>
            </a:extLst>
          </p:cNvPr>
          <p:cNvSpPr/>
          <p:nvPr/>
        </p:nvSpPr>
        <p:spPr>
          <a:xfrm>
            <a:off x="3456173" y="2851808"/>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6DF69DE8-1729-4F4B-A3A6-9ED56E738A93}"/>
              </a:ext>
            </a:extLst>
          </p:cNvPr>
          <p:cNvSpPr/>
          <p:nvPr/>
        </p:nvSpPr>
        <p:spPr>
          <a:xfrm>
            <a:off x="6100977" y="3249058"/>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6066911" y="3429371"/>
            <a:ext cx="959672" cy="523220"/>
          </a:xfrm>
          <a:prstGeom prst="rect">
            <a:avLst/>
          </a:prstGeom>
          <a:noFill/>
        </p:spPr>
        <p:txBody>
          <a:bodyPr wrap="square" rtlCol="0">
            <a:spAutoFit/>
          </a:bodyPr>
          <a:lstStyle/>
          <a:p>
            <a:pPr algn="ctr"/>
            <a:r>
              <a:rPr lang="en-US" sz="2800" b="1" dirty="0">
                <a:solidFill>
                  <a:srgbClr val="FEFEFE"/>
                </a:solidFill>
              </a:rPr>
              <a:t>1888</a:t>
            </a:r>
          </a:p>
        </p:txBody>
      </p:sp>
      <p:sp>
        <p:nvSpPr>
          <p:cNvPr id="47" name="Isosceles Triangle 36">
            <a:extLst>
              <a:ext uri="{FF2B5EF4-FFF2-40B4-BE49-F238E27FC236}">
                <a16:creationId xmlns:a16="http://schemas.microsoft.com/office/drawing/2014/main" id="{CA267BB3-00A1-374A-BBDA-A92073E261B3}"/>
              </a:ext>
            </a:extLst>
          </p:cNvPr>
          <p:cNvSpPr/>
          <p:nvPr/>
        </p:nvSpPr>
        <p:spPr>
          <a:xfrm>
            <a:off x="6319027" y="4294962"/>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48" name="Rectangle 47">
            <a:extLst>
              <a:ext uri="{FF2B5EF4-FFF2-40B4-BE49-F238E27FC236}">
                <a16:creationId xmlns:a16="http://schemas.microsoft.com/office/drawing/2014/main" id="{E317EC70-2626-2045-A026-125F43551797}"/>
              </a:ext>
            </a:extLst>
          </p:cNvPr>
          <p:cNvSpPr/>
          <p:nvPr/>
        </p:nvSpPr>
        <p:spPr>
          <a:xfrm flipV="1">
            <a:off x="5723787" y="4471934"/>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B4B1BB11-62CC-184B-B106-4FBE10678FEB}"/>
              </a:ext>
            </a:extLst>
          </p:cNvPr>
          <p:cNvSpPr txBox="1"/>
          <p:nvPr/>
        </p:nvSpPr>
        <p:spPr>
          <a:xfrm>
            <a:off x="5501351" y="4550732"/>
            <a:ext cx="2090793" cy="1255208"/>
          </a:xfrm>
          <a:prstGeom prst="rect">
            <a:avLst/>
          </a:prstGeom>
          <a:noFill/>
        </p:spPr>
        <p:txBody>
          <a:bodyPr wrap="square" rtlCol="0">
            <a:noAutofit/>
          </a:bodyPr>
          <a:lstStyle/>
          <a:p>
            <a:pPr algn="ctr">
              <a:lnSpc>
                <a:spcPts val="2400"/>
              </a:lnSpc>
            </a:pPr>
            <a:r>
              <a:rPr lang="en-US" sz="2400" b="1" dirty="0">
                <a:solidFill>
                  <a:schemeClr val="tx2"/>
                </a:solidFill>
              </a:rPr>
              <a:t>Bronze Yard No. 11 travels to England, again</a:t>
            </a:r>
          </a:p>
        </p:txBody>
      </p:sp>
      <p:sp>
        <p:nvSpPr>
          <p:cNvPr id="34" name="TextBox 33">
            <a:extLst>
              <a:ext uri="{FF2B5EF4-FFF2-40B4-BE49-F238E27FC236}">
                <a16:creationId xmlns:a16="http://schemas.microsoft.com/office/drawing/2014/main" id="{303ECF53-166A-9B47-9245-A5B6F7ABEC78}"/>
              </a:ext>
            </a:extLst>
          </p:cNvPr>
          <p:cNvSpPr txBox="1"/>
          <p:nvPr/>
        </p:nvSpPr>
        <p:spPr>
          <a:xfrm>
            <a:off x="6576298" y="1856457"/>
            <a:ext cx="2471202" cy="991383"/>
          </a:xfrm>
          <a:prstGeom prst="rect">
            <a:avLst/>
          </a:prstGeom>
          <a:noFill/>
        </p:spPr>
        <p:txBody>
          <a:bodyPr wrap="square" rtlCol="0">
            <a:noAutofit/>
          </a:bodyPr>
          <a:lstStyle/>
          <a:p>
            <a:pPr algn="ctr">
              <a:lnSpc>
                <a:spcPts val="2400"/>
              </a:lnSpc>
            </a:pPr>
            <a:r>
              <a:rPr lang="en-US" sz="2400" b="1" dirty="0">
                <a:solidFill>
                  <a:schemeClr val="tx2"/>
                </a:solidFill>
              </a:rPr>
              <a:t>Standard Meters Nos. 21 and 27 sent from France</a:t>
            </a:r>
          </a:p>
        </p:txBody>
      </p:sp>
      <p:sp>
        <p:nvSpPr>
          <p:cNvPr id="38" name="Isosceles Triangle 36">
            <a:extLst>
              <a:ext uri="{FF2B5EF4-FFF2-40B4-BE49-F238E27FC236}">
                <a16:creationId xmlns:a16="http://schemas.microsoft.com/office/drawing/2014/main" id="{92948424-8096-184B-8133-B832CC40DD4A}"/>
              </a:ext>
            </a:extLst>
          </p:cNvPr>
          <p:cNvSpPr/>
          <p:nvPr/>
        </p:nvSpPr>
        <p:spPr>
          <a:xfrm flipV="1">
            <a:off x="7584179" y="2911702"/>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9" name="Rectangle 38">
            <a:extLst>
              <a:ext uri="{FF2B5EF4-FFF2-40B4-BE49-F238E27FC236}">
                <a16:creationId xmlns:a16="http://schemas.microsoft.com/office/drawing/2014/main" id="{A6C8B434-0733-CF4F-9FE9-20F0EF87865F}"/>
              </a:ext>
            </a:extLst>
          </p:cNvPr>
          <p:cNvSpPr/>
          <p:nvPr/>
        </p:nvSpPr>
        <p:spPr>
          <a:xfrm>
            <a:off x="6988939" y="2848994"/>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A31BEA5E-878E-6046-B52D-52DC5B374C33}"/>
              </a:ext>
            </a:extLst>
          </p:cNvPr>
          <p:cNvSpPr txBox="1"/>
          <p:nvPr/>
        </p:nvSpPr>
        <p:spPr>
          <a:xfrm>
            <a:off x="3186352" y="1547436"/>
            <a:ext cx="2145883" cy="369332"/>
          </a:xfrm>
          <a:prstGeom prst="rect">
            <a:avLst/>
          </a:prstGeom>
          <a:noFill/>
        </p:spPr>
        <p:txBody>
          <a:bodyPr wrap="square" rtlCol="0">
            <a:spAutoFit/>
          </a:bodyPr>
          <a:lstStyle/>
          <a:p>
            <a:pPr algn="ctr"/>
            <a:r>
              <a:rPr lang="en-US" i="1" dirty="0">
                <a:ln w="0"/>
                <a:solidFill>
                  <a:schemeClr val="accent6">
                    <a:lumMod val="75000"/>
                  </a:schemeClr>
                </a:solidFill>
                <a:effectLst>
                  <a:outerShdw blurRad="38100" dist="19050" dir="2700000" algn="tl" rotWithShape="0">
                    <a:schemeClr val="dk1">
                      <a:alpha val="40000"/>
                    </a:schemeClr>
                  </a:outerShdw>
                </a:effectLst>
              </a:rPr>
              <a:t>Different length!</a:t>
            </a:r>
          </a:p>
        </p:txBody>
      </p:sp>
      <p:sp>
        <p:nvSpPr>
          <p:cNvPr id="46" name="TextBox 45">
            <a:extLst>
              <a:ext uri="{FF2B5EF4-FFF2-40B4-BE49-F238E27FC236}">
                <a16:creationId xmlns:a16="http://schemas.microsoft.com/office/drawing/2014/main" id="{EBC10309-8680-CA48-B7A4-D2500D309424}"/>
              </a:ext>
            </a:extLst>
          </p:cNvPr>
          <p:cNvSpPr txBox="1"/>
          <p:nvPr/>
        </p:nvSpPr>
        <p:spPr>
          <a:xfrm>
            <a:off x="5473805" y="5807686"/>
            <a:ext cx="2145883" cy="646331"/>
          </a:xfrm>
          <a:prstGeom prst="rect">
            <a:avLst/>
          </a:prstGeom>
          <a:noFill/>
        </p:spPr>
        <p:txBody>
          <a:bodyPr wrap="square" rtlCol="0">
            <a:spAutoFit/>
          </a:bodyPr>
          <a:lstStyle/>
          <a:p>
            <a:pPr algn="ctr"/>
            <a:r>
              <a:rPr lang="en-US" i="1" dirty="0">
                <a:ln w="0"/>
                <a:solidFill>
                  <a:schemeClr val="accent6">
                    <a:lumMod val="75000"/>
                  </a:schemeClr>
                </a:solidFill>
                <a:effectLst>
                  <a:outerShdw blurRad="38100" dist="19050" dir="2700000" algn="tl" rotWithShape="0">
                    <a:schemeClr val="dk1">
                      <a:alpha val="40000"/>
                    </a:schemeClr>
                  </a:outerShdw>
                </a:effectLst>
              </a:rPr>
              <a:t>Different length - again!</a:t>
            </a:r>
          </a:p>
        </p:txBody>
      </p:sp>
      <p:pic>
        <p:nvPicPr>
          <p:cNvPr id="16" name="Picture 15">
            <a:extLst>
              <a:ext uri="{FF2B5EF4-FFF2-40B4-BE49-F238E27FC236}">
                <a16:creationId xmlns:a16="http://schemas.microsoft.com/office/drawing/2014/main" id="{EBFC46FB-F048-6148-95B4-0B5769F5CC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66543">
            <a:off x="698269" y="2395311"/>
            <a:ext cx="7545179" cy="2067379"/>
          </a:xfrm>
          <a:prstGeom prst="rect">
            <a:avLst/>
          </a:prstGeom>
          <a:effectLst>
            <a:outerShdw blurRad="50800" dist="38100" dir="2700000" algn="tl" rotWithShape="0">
              <a:prstClr val="black">
                <a:alpha val="40000"/>
              </a:prstClr>
            </a:outerShdw>
          </a:effectLst>
        </p:spPr>
      </p:pic>
      <p:sp>
        <p:nvSpPr>
          <p:cNvPr id="3" name="Slide Number Placeholder 2"/>
          <p:cNvSpPr>
            <a:spLocks noGrp="1"/>
          </p:cNvSpPr>
          <p:nvPr>
            <p:ph type="sldNum" sz="quarter" idx="12"/>
          </p:nvPr>
        </p:nvSpPr>
        <p:spPr/>
        <p:txBody>
          <a:bodyPr/>
          <a:lstStyle/>
          <a:p>
            <a:fld id="{1EE7B93A-05D4-4E0E-9360-14272AE9C6F8}" type="slidenum">
              <a:rPr lang="en-US" smtClean="0"/>
              <a:t>14</a:t>
            </a:fld>
            <a:endParaRPr lang="en-US" dirty="0"/>
          </a:p>
        </p:txBody>
      </p:sp>
      <p:pic>
        <p:nvPicPr>
          <p:cNvPr id="53" name="Picture 52">
            <a:extLst>
              <a:ext uri="{FF2B5EF4-FFF2-40B4-BE49-F238E27FC236}">
                <a16:creationId xmlns:a16="http://schemas.microsoft.com/office/drawing/2014/main" id="{DA3D90C6-3182-4DF4-AC50-232F13EEC5DE}"/>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2901"/>
          <a:stretch/>
        </p:blipFill>
        <p:spPr>
          <a:xfrm>
            <a:off x="2221733" y="6387012"/>
            <a:ext cx="5943600" cy="563609"/>
          </a:xfrm>
          <a:prstGeom prst="rect">
            <a:avLst/>
          </a:prstGeom>
        </p:spPr>
      </p:pic>
    </p:spTree>
    <p:extLst>
      <p:ext uri="{BB962C8B-B14F-4D97-AF65-F5344CB8AC3E}">
        <p14:creationId xmlns:p14="http://schemas.microsoft.com/office/powerpoint/2010/main" val="255328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childTnLst>
                          </p:cTn>
                        </p:par>
                        <p:par>
                          <p:cTn id="54" fill="hold">
                            <p:stCondLst>
                              <p:cond delay="500"/>
                            </p:stCondLst>
                            <p:childTnLst>
                              <p:par>
                                <p:cTn id="55" presetID="2" presetClass="entr" presetSubtype="8" fill="hold" nodeType="after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1500" fill="hold"/>
                                        <p:tgtEl>
                                          <p:spTgt spid="52"/>
                                        </p:tgtEl>
                                        <p:attrNameLst>
                                          <p:attrName>ppt_x</p:attrName>
                                        </p:attrNameLst>
                                      </p:cBhvr>
                                      <p:tavLst>
                                        <p:tav tm="0">
                                          <p:val>
                                            <p:strVal val="0-#ppt_w/2"/>
                                          </p:val>
                                        </p:tav>
                                        <p:tav tm="100000">
                                          <p:val>
                                            <p:strVal val="#ppt_x"/>
                                          </p:val>
                                        </p:tav>
                                      </p:tavLst>
                                    </p:anim>
                                    <p:anim calcmode="lin" valueType="num">
                                      <p:cBhvr additive="base">
                                        <p:cTn id="58" dur="1500" fill="hold"/>
                                        <p:tgtEl>
                                          <p:spTgt spid="52"/>
                                        </p:tgtEl>
                                        <p:attrNameLst>
                                          <p:attrName>ppt_y</p:attrName>
                                        </p:attrNameLst>
                                      </p:cBhvr>
                                      <p:tavLst>
                                        <p:tav tm="0">
                                          <p:val>
                                            <p:strVal val="#ppt_y"/>
                                          </p:val>
                                        </p:tav>
                                        <p:tav tm="100000">
                                          <p:val>
                                            <p:strVal val="#ppt_y"/>
                                          </p:val>
                                        </p:tav>
                                      </p:tavLst>
                                    </p:anim>
                                  </p:childTnLst>
                                </p:cTn>
                              </p:par>
                            </p:childTnLst>
                          </p:cTn>
                        </p:par>
                        <p:par>
                          <p:cTn id="59" fill="hold">
                            <p:stCondLst>
                              <p:cond delay="2000"/>
                            </p:stCondLst>
                            <p:childTnLst>
                              <p:par>
                                <p:cTn id="60" presetID="10" presetClass="entr" presetSubtype="0" fill="hold" grpId="0" nodeType="after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500"/>
                                        <p:tgtEl>
                                          <p:spTgt spid="4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animEffect transition="in" filter="fade">
                                      <p:cBhvr>
                                        <p:cTn id="73" dur="500"/>
                                        <p:tgtEl>
                                          <p:spTgt spid="4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500"/>
                                        <p:tgtEl>
                                          <p:spTgt spid="4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fade">
                                      <p:cBhvr>
                                        <p:cTn id="79" dur="500"/>
                                        <p:tgtEl>
                                          <p:spTgt spid="44"/>
                                        </p:tgtEl>
                                      </p:cBhvr>
                                    </p:animEffect>
                                  </p:childTnLst>
                                </p:cTn>
                              </p:par>
                            </p:childTnLst>
                          </p:cTn>
                        </p:par>
                        <p:par>
                          <p:cTn id="80" fill="hold">
                            <p:stCondLst>
                              <p:cond delay="500"/>
                            </p:stCondLst>
                            <p:childTnLst>
                              <p:par>
                                <p:cTn id="81" presetID="2" presetClass="entr" presetSubtype="8" fill="hold" nodeType="afterEffect">
                                  <p:stCondLst>
                                    <p:cond delay="0"/>
                                  </p:stCondLst>
                                  <p:childTnLst>
                                    <p:set>
                                      <p:cBhvr>
                                        <p:cTn id="82" dur="1" fill="hold">
                                          <p:stCondLst>
                                            <p:cond delay="0"/>
                                          </p:stCondLst>
                                        </p:cTn>
                                        <p:tgtEl>
                                          <p:spTgt spid="53"/>
                                        </p:tgtEl>
                                        <p:attrNameLst>
                                          <p:attrName>style.visibility</p:attrName>
                                        </p:attrNameLst>
                                      </p:cBhvr>
                                      <p:to>
                                        <p:strVal val="visible"/>
                                      </p:to>
                                    </p:set>
                                    <p:anim calcmode="lin" valueType="num">
                                      <p:cBhvr additive="base">
                                        <p:cTn id="83" dur="2000" fill="hold"/>
                                        <p:tgtEl>
                                          <p:spTgt spid="53"/>
                                        </p:tgtEl>
                                        <p:attrNameLst>
                                          <p:attrName>ppt_x</p:attrName>
                                        </p:attrNameLst>
                                      </p:cBhvr>
                                      <p:tavLst>
                                        <p:tav tm="0">
                                          <p:val>
                                            <p:strVal val="0-#ppt_w/2"/>
                                          </p:val>
                                        </p:tav>
                                        <p:tav tm="100000">
                                          <p:val>
                                            <p:strVal val="#ppt_x"/>
                                          </p:val>
                                        </p:tav>
                                      </p:tavLst>
                                    </p:anim>
                                    <p:anim calcmode="lin" valueType="num">
                                      <p:cBhvr additive="base">
                                        <p:cTn id="84" dur="2000" fill="hold"/>
                                        <p:tgtEl>
                                          <p:spTgt spid="53"/>
                                        </p:tgtEl>
                                        <p:attrNameLst>
                                          <p:attrName>ppt_y</p:attrName>
                                        </p:attrNameLst>
                                      </p:cBhvr>
                                      <p:tavLst>
                                        <p:tav tm="0">
                                          <p:val>
                                            <p:strVal val="#ppt_y"/>
                                          </p:val>
                                        </p:tav>
                                        <p:tav tm="100000">
                                          <p:val>
                                            <p:strVal val="#ppt_y"/>
                                          </p:val>
                                        </p:tav>
                                      </p:tavLst>
                                    </p:anim>
                                  </p:childTnLst>
                                </p:cTn>
                              </p:par>
                            </p:childTnLst>
                          </p:cTn>
                        </p:par>
                        <p:par>
                          <p:cTn id="85" fill="hold">
                            <p:stCondLst>
                              <p:cond delay="2500"/>
                            </p:stCondLst>
                            <p:childTnLst>
                              <p:par>
                                <p:cTn id="86" presetID="10" presetClass="entr" presetSubtype="0" fill="hold" grpId="0" nodeType="after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fade">
                                      <p:cBhvr>
                                        <p:cTn id="88" dur="500"/>
                                        <p:tgtEl>
                                          <p:spTgt spid="46"/>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fade">
                                      <p:cBhvr>
                                        <p:cTn id="93" dur="500"/>
                                        <p:tgtEl>
                                          <p:spTgt spid="22"/>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animEffect transition="in" filter="fade">
                                      <p:cBhvr>
                                        <p:cTn id="96" dur="500"/>
                                        <p:tgtEl>
                                          <p:spTgt spid="2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500"/>
                                        <p:tgtEl>
                                          <p:spTgt spid="39"/>
                                        </p:tgtEl>
                                      </p:cBhvr>
                                    </p:animEffect>
                                  </p:childTnLst>
                                </p:cTn>
                              </p:par>
                            </p:childTnLst>
                          </p:cTn>
                        </p:par>
                        <p:par>
                          <p:cTn id="106" fill="hold">
                            <p:stCondLst>
                              <p:cond delay="500"/>
                            </p:stCondLst>
                            <p:childTnLst>
                              <p:par>
                                <p:cTn id="107" presetID="47" presetClass="entr" presetSubtype="0" fill="hold" nodeType="after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fade">
                                      <p:cBhvr>
                                        <p:cTn id="109" dur="1000"/>
                                        <p:tgtEl>
                                          <p:spTgt spid="42"/>
                                        </p:tgtEl>
                                      </p:cBhvr>
                                    </p:animEffect>
                                    <p:anim calcmode="lin" valueType="num">
                                      <p:cBhvr>
                                        <p:cTn id="110" dur="1000" fill="hold"/>
                                        <p:tgtEl>
                                          <p:spTgt spid="42"/>
                                        </p:tgtEl>
                                        <p:attrNameLst>
                                          <p:attrName>ppt_x</p:attrName>
                                        </p:attrNameLst>
                                      </p:cBhvr>
                                      <p:tavLst>
                                        <p:tav tm="0">
                                          <p:val>
                                            <p:strVal val="#ppt_x"/>
                                          </p:val>
                                        </p:tav>
                                        <p:tav tm="100000">
                                          <p:val>
                                            <p:strVal val="#ppt_x"/>
                                          </p:val>
                                        </p:tav>
                                      </p:tavLst>
                                    </p:anim>
                                    <p:anim calcmode="lin" valueType="num">
                                      <p:cBhvr>
                                        <p:cTn id="11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nodeType="clickEffect">
                                  <p:stCondLst>
                                    <p:cond delay="0"/>
                                  </p:stCondLst>
                                  <p:childTnLst>
                                    <p:set>
                                      <p:cBhvr>
                                        <p:cTn id="115" dur="1" fill="hold">
                                          <p:stCondLst>
                                            <p:cond delay="0"/>
                                          </p:stCondLst>
                                        </p:cTn>
                                        <p:tgtEl>
                                          <p:spTgt spid="16"/>
                                        </p:tgtEl>
                                        <p:attrNameLst>
                                          <p:attrName>style.visibility</p:attrName>
                                        </p:attrNameLst>
                                      </p:cBhvr>
                                      <p:to>
                                        <p:strVal val="visible"/>
                                      </p:to>
                                    </p:set>
                                    <p:anim calcmode="lin" valueType="num">
                                      <p:cBhvr>
                                        <p:cTn id="116" dur="1000" fill="hold"/>
                                        <p:tgtEl>
                                          <p:spTgt spid="16"/>
                                        </p:tgtEl>
                                        <p:attrNameLst>
                                          <p:attrName>ppt_w</p:attrName>
                                        </p:attrNameLst>
                                      </p:cBhvr>
                                      <p:tavLst>
                                        <p:tav tm="0">
                                          <p:val>
                                            <p:fltVal val="0"/>
                                          </p:val>
                                        </p:tav>
                                        <p:tav tm="100000">
                                          <p:val>
                                            <p:strVal val="#ppt_w"/>
                                          </p:val>
                                        </p:tav>
                                      </p:tavLst>
                                    </p:anim>
                                    <p:anim calcmode="lin" valueType="num">
                                      <p:cBhvr>
                                        <p:cTn id="117" dur="1000" fill="hold"/>
                                        <p:tgtEl>
                                          <p:spTgt spid="16"/>
                                        </p:tgtEl>
                                        <p:attrNameLst>
                                          <p:attrName>ppt_h</p:attrName>
                                        </p:attrNameLst>
                                      </p:cBhvr>
                                      <p:tavLst>
                                        <p:tav tm="0">
                                          <p:val>
                                            <p:fltVal val="0"/>
                                          </p:val>
                                        </p:tav>
                                        <p:tav tm="100000">
                                          <p:val>
                                            <p:strVal val="#ppt_h"/>
                                          </p:val>
                                        </p:tav>
                                      </p:tavLst>
                                    </p:anim>
                                    <p:animEffect transition="in" filter="fade">
                                      <p:cBhvr>
                                        <p:cTn id="11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9" grpId="0"/>
      <p:bldP spid="22" grpId="0" animBg="1"/>
      <p:bldP spid="23" grpId="0"/>
      <p:bldP spid="25" grpId="0" animBg="1"/>
      <p:bldP spid="26" grpId="0"/>
      <p:bldP spid="28" grpId="0" animBg="1"/>
      <p:bldP spid="29" grpId="0"/>
      <p:bldP spid="37" grpId="0" animBg="1"/>
      <p:bldP spid="8" grpId="0" animBg="1"/>
      <p:bldP spid="30" grpId="0" animBg="1"/>
      <p:bldP spid="31" grpId="0" animBg="1"/>
      <p:bldP spid="32" grpId="0"/>
      <p:bldP spid="33" grpId="0"/>
      <p:bldP spid="35" grpId="0" animBg="1"/>
      <p:bldP spid="36" grpId="0" animBg="1"/>
      <p:bldP spid="44" grpId="0" animBg="1"/>
      <p:bldP spid="45" grpId="0"/>
      <p:bldP spid="47" grpId="0" animBg="1"/>
      <p:bldP spid="48" grpId="0" animBg="1"/>
      <p:bldP spid="49" grpId="0"/>
      <p:bldP spid="34" grpId="0"/>
      <p:bldP spid="38" grpId="0" animBg="1"/>
      <p:bldP spid="39" grpId="0" animBg="1"/>
      <p:bldP spid="40" grpId="0"/>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638CA60-20FC-479F-8BB4-7E2D8A1619E2}"/>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869919" y="986934"/>
            <a:ext cx="2286000" cy="2000250"/>
          </a:xfrm>
          <a:prstGeom prst="rect">
            <a:avLst/>
          </a:prstGeom>
        </p:spPr>
      </p:pic>
      <p:pic>
        <p:nvPicPr>
          <p:cNvPr id="13" name="Picture 12">
            <a:extLst>
              <a:ext uri="{FF2B5EF4-FFF2-40B4-BE49-F238E27FC236}">
                <a16:creationId xmlns:a16="http://schemas.microsoft.com/office/drawing/2014/main" id="{EDC07F55-8A46-4A55-99BB-1B5E8317CA2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37" y="1266407"/>
            <a:ext cx="2194560" cy="1881052"/>
          </a:xfrm>
          <a:prstGeom prst="rect">
            <a:avLst/>
          </a:prstGeom>
        </p:spPr>
      </p:pic>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Out of chaos, </a:t>
            </a:r>
            <a:r>
              <a:rPr lang="en-US" sz="4000" b="1" i="1" dirty="0">
                <a:solidFill>
                  <a:schemeClr val="bg1"/>
                </a:solidFill>
              </a:rPr>
              <a:t>order</a:t>
            </a:r>
          </a:p>
        </p:txBody>
      </p:sp>
      <p:sp>
        <p:nvSpPr>
          <p:cNvPr id="44" name="Oval 43">
            <a:extLst>
              <a:ext uri="{FF2B5EF4-FFF2-40B4-BE49-F238E27FC236}">
                <a16:creationId xmlns:a16="http://schemas.microsoft.com/office/drawing/2014/main" id="{6DF69DE8-1729-4F4B-A3A6-9ED56E738A93}"/>
              </a:ext>
            </a:extLst>
          </p:cNvPr>
          <p:cNvSpPr/>
          <p:nvPr/>
        </p:nvSpPr>
        <p:spPr>
          <a:xfrm>
            <a:off x="7343021" y="430893"/>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7308955" y="615053"/>
            <a:ext cx="959672" cy="523220"/>
          </a:xfrm>
          <a:prstGeom prst="rect">
            <a:avLst/>
          </a:prstGeom>
          <a:noFill/>
        </p:spPr>
        <p:txBody>
          <a:bodyPr wrap="square" rtlCol="0">
            <a:spAutoFit/>
          </a:bodyPr>
          <a:lstStyle/>
          <a:p>
            <a:pPr algn="ctr"/>
            <a:r>
              <a:rPr lang="en-US" sz="2800" b="1" dirty="0">
                <a:solidFill>
                  <a:srgbClr val="FEFEFE"/>
                </a:solidFill>
              </a:rPr>
              <a:t>1893</a:t>
            </a:r>
          </a:p>
        </p:txBody>
      </p:sp>
      <p:pic>
        <p:nvPicPr>
          <p:cNvPr id="50" name="Picture 49">
            <a:extLst>
              <a:ext uri="{FF2B5EF4-FFF2-40B4-BE49-F238E27FC236}">
                <a16:creationId xmlns:a16="http://schemas.microsoft.com/office/drawing/2014/main" id="{0EC5F42C-69DA-F747-8966-9DC6C604E2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094" y="88676"/>
            <a:ext cx="1272876" cy="1442055"/>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51" name="TextBox 50">
            <a:extLst>
              <a:ext uri="{FF2B5EF4-FFF2-40B4-BE49-F238E27FC236}">
                <a16:creationId xmlns:a16="http://schemas.microsoft.com/office/drawing/2014/main" id="{4ACC55FB-8FE1-4743-B32F-07907B3446E6}"/>
              </a:ext>
            </a:extLst>
          </p:cNvPr>
          <p:cNvSpPr txBox="1"/>
          <p:nvPr/>
        </p:nvSpPr>
        <p:spPr>
          <a:xfrm>
            <a:off x="2284698" y="1712071"/>
            <a:ext cx="4574604" cy="681371"/>
          </a:xfrm>
          <a:prstGeom prst="rect">
            <a:avLst/>
          </a:prstGeom>
          <a:noFill/>
        </p:spPr>
        <p:txBody>
          <a:bodyPr wrap="square" rtlCol="0">
            <a:noAutofit/>
          </a:bodyPr>
          <a:lstStyle/>
          <a:p>
            <a:pPr algn="ctr">
              <a:lnSpc>
                <a:spcPts val="2400"/>
              </a:lnSpc>
            </a:pPr>
            <a:r>
              <a:rPr lang="en-US" sz="3600" b="1" dirty="0">
                <a:solidFill>
                  <a:schemeClr val="tx2"/>
                </a:solidFill>
              </a:rPr>
              <a:t>The Mendenhall Order</a:t>
            </a:r>
          </a:p>
        </p:txBody>
      </p:sp>
      <p:sp>
        <p:nvSpPr>
          <p:cNvPr id="39" name="TextBox 38">
            <a:extLst>
              <a:ext uri="{FF2B5EF4-FFF2-40B4-BE49-F238E27FC236}">
                <a16:creationId xmlns:a16="http://schemas.microsoft.com/office/drawing/2014/main" id="{55866171-A0A2-2349-9165-41ADFCA49F38}"/>
              </a:ext>
            </a:extLst>
          </p:cNvPr>
          <p:cNvSpPr txBox="1"/>
          <p:nvPr/>
        </p:nvSpPr>
        <p:spPr>
          <a:xfrm>
            <a:off x="2201342" y="2108768"/>
            <a:ext cx="4741316" cy="1319463"/>
          </a:xfrm>
          <a:prstGeom prst="rect">
            <a:avLst/>
          </a:prstGeom>
          <a:noFill/>
        </p:spPr>
        <p:txBody>
          <a:bodyPr wrap="square" rtlCol="0">
            <a:noAutofit/>
          </a:bodyPr>
          <a:lstStyle/>
          <a:p>
            <a:pPr algn="ctr">
              <a:lnSpc>
                <a:spcPts val="2400"/>
              </a:lnSpc>
            </a:pPr>
            <a:r>
              <a:rPr lang="en-US" sz="2400" b="1" dirty="0">
                <a:solidFill>
                  <a:schemeClr val="tx2"/>
                </a:solidFill>
              </a:rPr>
              <a:t>Thomas Mendenhall</a:t>
            </a:r>
          </a:p>
          <a:p>
            <a:pPr algn="ctr">
              <a:lnSpc>
                <a:spcPts val="2400"/>
              </a:lnSpc>
            </a:pPr>
            <a:r>
              <a:rPr lang="en-US" sz="2400" b="1" i="1" dirty="0">
                <a:solidFill>
                  <a:schemeClr val="tx2"/>
                </a:solidFill>
              </a:rPr>
              <a:t>Superintendent C&amp;GS and Office of Weights &amp; Measures (1889-1894)</a:t>
            </a:r>
          </a:p>
        </p:txBody>
      </p:sp>
      <p:sp>
        <p:nvSpPr>
          <p:cNvPr id="5" name="Rectangle 4">
            <a:extLst>
              <a:ext uri="{FF2B5EF4-FFF2-40B4-BE49-F238E27FC236}">
                <a16:creationId xmlns:a16="http://schemas.microsoft.com/office/drawing/2014/main" id="{0147E86D-E46A-2540-A040-7F79459D0281}"/>
              </a:ext>
            </a:extLst>
          </p:cNvPr>
          <p:cNvSpPr/>
          <p:nvPr/>
        </p:nvSpPr>
        <p:spPr>
          <a:xfrm>
            <a:off x="1168353" y="3307734"/>
            <a:ext cx="6807293" cy="2800767"/>
          </a:xfrm>
          <a:prstGeom prst="rect">
            <a:avLst/>
          </a:prstGeom>
        </p:spPr>
        <p:txBody>
          <a:bodyPr wrap="square">
            <a:spAutoFit/>
          </a:bodyPr>
          <a:lstStyle/>
          <a:p>
            <a:pPr marL="285750" indent="-285750">
              <a:buFont typeface="Wingdings" pitchFamily="2" charset="2"/>
              <a:buChar char="ü"/>
            </a:pPr>
            <a:r>
              <a:rPr lang="en-US" sz="2400" b="1" dirty="0">
                <a:solidFill>
                  <a:schemeClr val="tx2"/>
                </a:solidFill>
              </a:rPr>
              <a:t>Embraced meter </a:t>
            </a:r>
          </a:p>
          <a:p>
            <a:pPr marL="285750" indent="-285750">
              <a:buFont typeface="Wingdings" pitchFamily="2" charset="2"/>
              <a:buChar char="ü"/>
            </a:pPr>
            <a:r>
              <a:rPr lang="en-US" sz="2400" b="1" dirty="0">
                <a:solidFill>
                  <a:schemeClr val="tx2"/>
                </a:solidFill>
              </a:rPr>
              <a:t>Abandoned British Imperial Yard </a:t>
            </a:r>
          </a:p>
          <a:p>
            <a:pPr marL="285750" indent="-285750">
              <a:buFont typeface="Wingdings" pitchFamily="2" charset="2"/>
              <a:buChar char="ü"/>
            </a:pPr>
            <a:r>
              <a:rPr lang="en-US" sz="2400" b="1" dirty="0">
                <a:solidFill>
                  <a:schemeClr val="tx2"/>
                </a:solidFill>
              </a:rPr>
              <a:t>Declared foot defined by meter: </a:t>
            </a:r>
            <a:br>
              <a:rPr lang="en-US" sz="2400" b="1" dirty="0">
                <a:solidFill>
                  <a:schemeClr val="tx2"/>
                </a:solidFill>
              </a:rPr>
            </a:br>
            <a:r>
              <a:rPr lang="en-US" sz="2400" b="1" dirty="0">
                <a:solidFill>
                  <a:schemeClr val="tx2"/>
                </a:solidFill>
              </a:rPr>
              <a:t>		</a:t>
            </a:r>
            <a:r>
              <a:rPr lang="en-US" sz="3200" b="1" dirty="0">
                <a:solidFill>
                  <a:schemeClr val="tx2"/>
                </a:solidFill>
              </a:rPr>
              <a:t>1 foot = 1200/3937 meter</a:t>
            </a:r>
          </a:p>
          <a:p>
            <a:pPr marL="285750" indent="-285750">
              <a:buFont typeface="Wingdings" pitchFamily="2" charset="2"/>
              <a:buChar char="ü"/>
            </a:pPr>
            <a:r>
              <a:rPr lang="en-US" sz="2400" b="1" dirty="0">
                <a:solidFill>
                  <a:schemeClr val="tx2"/>
                </a:solidFill>
              </a:rPr>
              <a:t>Provided tables of conversions</a:t>
            </a:r>
          </a:p>
          <a:p>
            <a:r>
              <a:rPr lang="en-US" sz="2400" b="1" dirty="0">
                <a:solidFill>
                  <a:schemeClr val="tx2"/>
                </a:solidFill>
              </a:rPr>
              <a:t>	e.g., Gunter’s chain = 20.1168 m</a:t>
            </a:r>
          </a:p>
          <a:p>
            <a:pPr lvl="1"/>
            <a:endParaRPr lang="en-US" sz="2400" b="1" dirty="0">
              <a:solidFill>
                <a:schemeClr val="tx2"/>
              </a:solidFill>
            </a:endParaRPr>
          </a:p>
        </p:txBody>
      </p:sp>
      <p:sp>
        <p:nvSpPr>
          <p:cNvPr id="7" name="Rectangle 6">
            <a:extLst>
              <a:ext uri="{FF2B5EF4-FFF2-40B4-BE49-F238E27FC236}">
                <a16:creationId xmlns:a16="http://schemas.microsoft.com/office/drawing/2014/main" id="{C2CDE07A-07B8-2848-89BA-45971F0E6A89}"/>
              </a:ext>
            </a:extLst>
          </p:cNvPr>
          <p:cNvSpPr/>
          <p:nvPr/>
        </p:nvSpPr>
        <p:spPr>
          <a:xfrm>
            <a:off x="1364308" y="5960654"/>
            <a:ext cx="5727850" cy="584775"/>
          </a:xfrm>
          <a:prstGeom prst="rect">
            <a:avLst/>
          </a:prstGeom>
        </p:spPr>
        <p:txBody>
          <a:bodyPr wrap="none">
            <a:spAutoFit/>
          </a:bodyPr>
          <a:lstStyle/>
          <a:p>
            <a:r>
              <a:rPr lang="en-US" sz="3200" b="1" i="1" dirty="0">
                <a:solidFill>
                  <a:schemeClr val="accent6">
                    <a:lumMod val="75000"/>
                  </a:schemeClr>
                </a:solidFill>
              </a:rPr>
              <a:t>The U.S. officially became metric</a:t>
            </a:r>
            <a:endParaRPr lang="en-US" sz="3200" dirty="0">
              <a:solidFill>
                <a:schemeClr val="accent6">
                  <a:lumMod val="75000"/>
                </a:schemeClr>
              </a:solidFill>
            </a:endParaRPr>
          </a:p>
        </p:txBody>
      </p:sp>
      <p:sp>
        <p:nvSpPr>
          <p:cNvPr id="42" name="Left Brace 41">
            <a:extLst>
              <a:ext uri="{FF2B5EF4-FFF2-40B4-BE49-F238E27FC236}">
                <a16:creationId xmlns:a16="http://schemas.microsoft.com/office/drawing/2014/main" id="{7B95F40E-AA89-604C-BC13-A10CA440F9F8}"/>
              </a:ext>
            </a:extLst>
          </p:cNvPr>
          <p:cNvSpPr/>
          <p:nvPr/>
        </p:nvSpPr>
        <p:spPr>
          <a:xfrm>
            <a:off x="5946915" y="4987265"/>
            <a:ext cx="364259" cy="102412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FF0000"/>
              </a:solidFill>
            </a:endParaRPr>
          </a:p>
        </p:txBody>
      </p:sp>
      <p:sp>
        <p:nvSpPr>
          <p:cNvPr id="43" name="TextBox 42">
            <a:extLst>
              <a:ext uri="{FF2B5EF4-FFF2-40B4-BE49-F238E27FC236}">
                <a16:creationId xmlns:a16="http://schemas.microsoft.com/office/drawing/2014/main" id="{8830A7C5-0A84-8F48-B73F-9300D851A34B}"/>
              </a:ext>
            </a:extLst>
          </p:cNvPr>
          <p:cNvSpPr txBox="1"/>
          <p:nvPr/>
        </p:nvSpPr>
        <p:spPr bwMode="auto">
          <a:xfrm>
            <a:off x="6247166" y="5022275"/>
            <a:ext cx="2900149" cy="954107"/>
          </a:xfrm>
          <a:prstGeom prst="rect">
            <a:avLst/>
          </a:prstGeom>
          <a:noFill/>
          <a:ln w="9525" algn="ctr">
            <a:noFill/>
            <a:miter lim="800000"/>
            <a:headEnd/>
            <a:tailEnd/>
          </a:ln>
          <a:effectLst/>
        </p:spPr>
        <p:txBody>
          <a:bodyPr wrap="square" rtlCol="0">
            <a:spAutoFit/>
          </a:bodyPr>
          <a:lstStyle/>
          <a:p>
            <a:pPr algn="l"/>
            <a:r>
              <a:rPr lang="en-US" sz="2800" b="1" dirty="0">
                <a:solidFill>
                  <a:srgbClr val="FF0000"/>
                </a:solidFill>
                <a:cs typeface="Arial" pitchFamily="34" charset="0"/>
              </a:rPr>
              <a:t>66 ift </a:t>
            </a:r>
            <a:r>
              <a:rPr lang="en-US" sz="2800" b="1" i="1" dirty="0">
                <a:solidFill>
                  <a:srgbClr val="FF0000"/>
                </a:solidFill>
                <a:cs typeface="Arial" pitchFamily="34" charset="0"/>
              </a:rPr>
              <a:t>EXACTLY</a:t>
            </a:r>
          </a:p>
          <a:p>
            <a:r>
              <a:rPr lang="en-US" sz="2800" b="1" dirty="0">
                <a:solidFill>
                  <a:srgbClr val="FF0000"/>
                </a:solidFill>
                <a:cs typeface="Arial" pitchFamily="34" charset="0"/>
              </a:rPr>
              <a:t>65.999868 sft</a:t>
            </a:r>
          </a:p>
        </p:txBody>
      </p:sp>
      <p:sp>
        <p:nvSpPr>
          <p:cNvPr id="3" name="Slide Number Placeholder 2"/>
          <p:cNvSpPr>
            <a:spLocks noGrp="1"/>
          </p:cNvSpPr>
          <p:nvPr>
            <p:ph type="sldNum" sz="quarter" idx="12"/>
          </p:nvPr>
        </p:nvSpPr>
        <p:spPr/>
        <p:txBody>
          <a:bodyPr/>
          <a:lstStyle/>
          <a:p>
            <a:fld id="{1EE7B93A-05D4-4E0E-9360-14272AE9C6F8}" type="slidenum">
              <a:rPr lang="en-US" smtClean="0"/>
              <a:t>15</a:t>
            </a:fld>
            <a:endParaRPr lang="en-US" dirty="0"/>
          </a:p>
        </p:txBody>
      </p:sp>
      <p:pic>
        <p:nvPicPr>
          <p:cNvPr id="2050" name="Picture 2" descr="Image result for like">
            <a:extLst>
              <a:ext uri="{FF2B5EF4-FFF2-40B4-BE49-F238E27FC236}">
                <a16:creationId xmlns:a16="http://schemas.microsoft.com/office/drawing/2014/main" id="{67EE86E9-6291-4D0A-9E5C-9CB1F0A0F95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148" y="2285652"/>
            <a:ext cx="1280160" cy="10957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like">
            <a:extLst>
              <a:ext uri="{FF2B5EF4-FFF2-40B4-BE49-F238E27FC236}">
                <a16:creationId xmlns:a16="http://schemas.microsoft.com/office/drawing/2014/main" id="{BD13D8F0-6CC1-4B0D-9B53-7C753310F4E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0800000">
            <a:off x="7779691" y="2286000"/>
            <a:ext cx="1280160" cy="109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46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anim calcmode="lin" valueType="num">
                                      <p:cBhvr>
                                        <p:cTn id="12" dur="1000" fill="hold"/>
                                        <p:tgtEl>
                                          <p:spTgt spid="2050"/>
                                        </p:tgtEl>
                                        <p:attrNameLst>
                                          <p:attrName>ppt_x</p:attrName>
                                        </p:attrNameLst>
                                      </p:cBhvr>
                                      <p:tavLst>
                                        <p:tav tm="0">
                                          <p:val>
                                            <p:strVal val="#ppt_x"/>
                                          </p:val>
                                        </p:tav>
                                        <p:tav tm="100000">
                                          <p:val>
                                            <p:strVal val="#ppt_x"/>
                                          </p:val>
                                        </p:tav>
                                      </p:tavLst>
                                    </p:anim>
                                    <p:anim calcmode="lin" valueType="num">
                                      <p:cBhvr>
                                        <p:cTn id="13"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childTnLst>
                          </p:cTn>
                        </p:par>
                        <p:par>
                          <p:cTn id="19" fill="hold">
                            <p:stCondLst>
                              <p:cond delay="500"/>
                            </p:stCondLst>
                            <p:childTnLst>
                              <p:par>
                                <p:cTn id="20" presetID="47"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fade">
                                      <p:cBhvr>
                                        <p:cTn id="34" dur="500"/>
                                        <p:tgtEl>
                                          <p:spTgt spid="5">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par>
                          <p:cTn id="38" fill="hold">
                            <p:stCondLst>
                              <p:cond delay="500"/>
                            </p:stCondLst>
                            <p:childTnLst>
                              <p:par>
                                <p:cTn id="39" presetID="10" presetClass="entr" presetSubtype="0" fill="hold" grpId="0" nodeType="afterEffect">
                                  <p:stCondLst>
                                    <p:cond delay="200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2"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D9FDA07-A979-4D01-AAB2-D7FD3A3B99E4}"/>
              </a:ext>
            </a:extLst>
          </p:cNvPr>
          <p:cNvPicPr>
            <a:picLocks noChangeAspect="1"/>
          </p:cNvPicPr>
          <p:nvPr/>
        </p:nvPicPr>
        <p:blipFill>
          <a:blip r:embed="rId3" cstate="print">
            <a:clrChange>
              <a:clrFrom>
                <a:srgbClr val="F7F7F8"/>
              </a:clrFrom>
              <a:clrTo>
                <a:srgbClr val="F7F7F8">
                  <a:alpha val="0"/>
                </a:srgbClr>
              </a:clrTo>
            </a:clrChange>
            <a:extLst>
              <a:ext uri="{28A0092B-C50C-407E-A947-70E740481C1C}">
                <a14:useLocalDpi xmlns:a14="http://schemas.microsoft.com/office/drawing/2010/main" val="0"/>
              </a:ext>
            </a:extLst>
          </a:blip>
          <a:stretch>
            <a:fillRect/>
          </a:stretch>
        </p:blipFill>
        <p:spPr>
          <a:xfrm>
            <a:off x="5242560" y="3931920"/>
            <a:ext cx="3901440" cy="2926080"/>
          </a:xfrm>
          <a:prstGeom prst="rect">
            <a:avLst/>
          </a:prstGeom>
        </p:spPr>
      </p:pic>
      <p:sp>
        <p:nvSpPr>
          <p:cNvPr id="3" name="Content Placeholder 2">
            <a:extLst>
              <a:ext uri="{FF2B5EF4-FFF2-40B4-BE49-F238E27FC236}">
                <a16:creationId xmlns:a16="http://schemas.microsoft.com/office/drawing/2014/main" id="{75910269-F277-4417-8FC0-82BE032EE52C}"/>
              </a:ext>
            </a:extLst>
          </p:cNvPr>
          <p:cNvSpPr>
            <a:spLocks noGrp="1"/>
          </p:cNvSpPr>
          <p:nvPr>
            <p:ph idx="1"/>
          </p:nvPr>
        </p:nvSpPr>
        <p:spPr>
          <a:xfrm>
            <a:off x="457200" y="1463040"/>
            <a:ext cx="8686800" cy="4754880"/>
          </a:xfrm>
        </p:spPr>
        <p:txBody>
          <a:bodyPr>
            <a:normAutofit lnSpcReduction="10000"/>
          </a:bodyPr>
          <a:lstStyle/>
          <a:p>
            <a:r>
              <a:rPr lang="en-US" dirty="0">
                <a:solidFill>
                  <a:schemeClr val="tx2">
                    <a:lumMod val="75000"/>
                  </a:schemeClr>
                </a:solidFill>
              </a:rPr>
              <a:t>Invented by Edmund Gunter in 1620</a:t>
            </a:r>
          </a:p>
          <a:p>
            <a:pPr lvl="1"/>
            <a:r>
              <a:rPr lang="en-US" dirty="0">
                <a:solidFill>
                  <a:schemeClr val="tx2">
                    <a:lumMod val="75000"/>
                  </a:schemeClr>
                </a:solidFill>
              </a:rPr>
              <a:t>66 ft long with 100 links… usually</a:t>
            </a:r>
          </a:p>
          <a:p>
            <a:pPr lvl="1"/>
            <a:r>
              <a:rPr lang="en-US" dirty="0">
                <a:solidFill>
                  <a:schemeClr val="tx2">
                    <a:lumMod val="75000"/>
                  </a:schemeClr>
                </a:solidFill>
              </a:rPr>
              <a:t>Distances mostly given in whole links</a:t>
            </a:r>
          </a:p>
          <a:p>
            <a:r>
              <a:rPr lang="en-US" dirty="0">
                <a:solidFill>
                  <a:schemeClr val="tx2">
                    <a:lumMod val="75000"/>
                  </a:schemeClr>
                </a:solidFill>
              </a:rPr>
              <a:t>“Chained” to the U.S. survey foot?</a:t>
            </a:r>
          </a:p>
          <a:p>
            <a:pPr lvl="1"/>
            <a:r>
              <a:rPr lang="en-US" dirty="0">
                <a:solidFill>
                  <a:schemeClr val="tx2">
                    <a:lumMod val="75000"/>
                  </a:schemeClr>
                </a:solidFill>
              </a:rPr>
              <a:t>“Foot” varied in length by </a:t>
            </a:r>
            <a:r>
              <a:rPr lang="en-US" b="1" i="1" dirty="0">
                <a:solidFill>
                  <a:schemeClr val="tx2">
                    <a:lumMod val="75000"/>
                  </a:schemeClr>
                </a:solidFill>
              </a:rPr>
              <a:t>much</a:t>
            </a:r>
            <a:r>
              <a:rPr lang="en-US" dirty="0">
                <a:solidFill>
                  <a:schemeClr val="tx2">
                    <a:lumMod val="75000"/>
                  </a:schemeClr>
                </a:solidFill>
              </a:rPr>
              <a:t>  </a:t>
            </a:r>
            <a:br>
              <a:rPr lang="en-US" dirty="0">
                <a:solidFill>
                  <a:schemeClr val="tx2">
                    <a:lumMod val="75000"/>
                  </a:schemeClr>
                </a:solidFill>
              </a:rPr>
            </a:br>
            <a:r>
              <a:rPr lang="en-US" dirty="0">
                <a:solidFill>
                  <a:schemeClr val="tx2">
                    <a:lumMod val="75000"/>
                  </a:schemeClr>
                </a:solidFill>
              </a:rPr>
              <a:t>more than ±2 ppm before 1893</a:t>
            </a:r>
          </a:p>
          <a:p>
            <a:pPr lvl="1"/>
            <a:r>
              <a:rPr lang="en-US" dirty="0">
                <a:solidFill>
                  <a:schemeClr val="tx2">
                    <a:lumMod val="75000"/>
                  </a:schemeClr>
                </a:solidFill>
              </a:rPr>
              <a:t>Not built to ±2 ppm accuracy </a:t>
            </a:r>
            <a:br>
              <a:rPr lang="en-US" dirty="0">
                <a:solidFill>
                  <a:schemeClr val="tx2">
                    <a:lumMod val="75000"/>
                  </a:schemeClr>
                </a:solidFill>
              </a:rPr>
            </a:br>
            <a:r>
              <a:rPr lang="en-US" dirty="0">
                <a:solidFill>
                  <a:schemeClr val="tx2">
                    <a:lumMod val="75000"/>
                  </a:schemeClr>
                </a:solidFill>
              </a:rPr>
              <a:t>(±0.000132 ft = 0.0016 inch)</a:t>
            </a:r>
          </a:p>
          <a:p>
            <a:pPr lvl="2"/>
            <a:r>
              <a:rPr lang="en-US" dirty="0">
                <a:solidFill>
                  <a:schemeClr val="tx2">
                    <a:lumMod val="75000"/>
                  </a:schemeClr>
                </a:solidFill>
              </a:rPr>
              <a:t>That’s 0.0002 link per chain</a:t>
            </a:r>
          </a:p>
          <a:p>
            <a:pPr lvl="2"/>
            <a:r>
              <a:rPr lang="en-US" b="1" i="1" dirty="0">
                <a:solidFill>
                  <a:schemeClr val="tx2">
                    <a:lumMod val="75000"/>
                  </a:schemeClr>
                </a:solidFill>
              </a:rPr>
              <a:t>or</a:t>
            </a:r>
            <a:r>
              <a:rPr lang="en-US" dirty="0">
                <a:solidFill>
                  <a:schemeClr val="tx2">
                    <a:lumMod val="75000"/>
                  </a:schemeClr>
                </a:solidFill>
              </a:rPr>
              <a:t>  0.016 link per mile</a:t>
            </a:r>
          </a:p>
        </p:txBody>
      </p:sp>
      <p:sp>
        <p:nvSpPr>
          <p:cNvPr id="4" name="Slide Number Placeholder 3">
            <a:extLst>
              <a:ext uri="{FF2B5EF4-FFF2-40B4-BE49-F238E27FC236}">
                <a16:creationId xmlns:a16="http://schemas.microsoft.com/office/drawing/2014/main" id="{BC919F71-A717-4E43-9F0C-196F2B00E8AA}"/>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1">
            <a:extLst>
              <a:ext uri="{FF2B5EF4-FFF2-40B4-BE49-F238E27FC236}">
                <a16:creationId xmlns:a16="http://schemas.microsoft.com/office/drawing/2014/main" id="{84DA65C5-C473-DA4F-AD05-405BE59F4420}"/>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Gunter’s chain and retracement</a:t>
            </a:r>
          </a:p>
        </p:txBody>
      </p:sp>
    </p:spTree>
    <p:extLst>
      <p:ext uri="{BB962C8B-B14F-4D97-AF65-F5344CB8AC3E}">
        <p14:creationId xmlns:p14="http://schemas.microsoft.com/office/powerpoint/2010/main" val="194531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83AC72B-D0CC-3446-8433-8144716C1D79}"/>
              </a:ext>
            </a:extLst>
          </p:cNvPr>
          <p:cNvSpPr/>
          <p:nvPr/>
        </p:nvSpPr>
        <p:spPr>
          <a:xfrm>
            <a:off x="90766" y="3765597"/>
            <a:ext cx="8985103" cy="89154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72519" y="2374064"/>
            <a:ext cx="2471202" cy="983145"/>
          </a:xfrm>
          <a:prstGeom prst="rect">
            <a:avLst/>
          </a:prstGeom>
          <a:noFill/>
        </p:spPr>
        <p:txBody>
          <a:bodyPr wrap="square" rtlCol="0">
            <a:noAutofit/>
          </a:bodyPr>
          <a:lstStyle/>
          <a:p>
            <a:pPr algn="ctr">
              <a:lnSpc>
                <a:spcPts val="2400"/>
              </a:lnSpc>
            </a:pPr>
            <a:r>
              <a:rPr lang="en-US" sz="2400" b="1" dirty="0">
                <a:solidFill>
                  <a:schemeClr val="tx2"/>
                </a:solidFill>
              </a:rPr>
              <a:t>National Bureau of Standards created</a:t>
            </a:r>
          </a:p>
        </p:txBody>
      </p:sp>
      <p:sp>
        <p:nvSpPr>
          <p:cNvPr id="4" name="Oval 3"/>
          <p:cNvSpPr/>
          <p:nvPr/>
        </p:nvSpPr>
        <p:spPr>
          <a:xfrm>
            <a:off x="717312"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19" name="TextBox 18"/>
          <p:cNvSpPr txBox="1"/>
          <p:nvPr/>
        </p:nvSpPr>
        <p:spPr>
          <a:xfrm flipH="1">
            <a:off x="683246" y="3945910"/>
            <a:ext cx="959672" cy="523220"/>
          </a:xfrm>
          <a:prstGeom prst="rect">
            <a:avLst/>
          </a:prstGeom>
          <a:noFill/>
        </p:spPr>
        <p:txBody>
          <a:bodyPr wrap="square" rtlCol="0">
            <a:spAutoFit/>
          </a:bodyPr>
          <a:lstStyle/>
          <a:p>
            <a:pPr algn="ctr"/>
            <a:r>
              <a:rPr lang="en-US" sz="2800" b="1" dirty="0">
                <a:solidFill>
                  <a:srgbClr val="FEFEFE"/>
                </a:solidFill>
              </a:rPr>
              <a:t>1901</a:t>
            </a:r>
          </a:p>
        </p:txBody>
      </p:sp>
      <p:sp>
        <p:nvSpPr>
          <p:cNvPr id="22" name="Oval 21"/>
          <p:cNvSpPr/>
          <p:nvPr/>
        </p:nvSpPr>
        <p:spPr>
          <a:xfrm>
            <a:off x="7638277"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3" name="TextBox 22"/>
          <p:cNvSpPr txBox="1"/>
          <p:nvPr/>
        </p:nvSpPr>
        <p:spPr>
          <a:xfrm flipH="1">
            <a:off x="7604211" y="3945910"/>
            <a:ext cx="959672" cy="523220"/>
          </a:xfrm>
          <a:prstGeom prst="rect">
            <a:avLst/>
          </a:prstGeom>
          <a:noFill/>
        </p:spPr>
        <p:txBody>
          <a:bodyPr wrap="square" rtlCol="0">
            <a:spAutoFit/>
          </a:bodyPr>
          <a:lstStyle/>
          <a:p>
            <a:pPr algn="ctr"/>
            <a:r>
              <a:rPr lang="en-US" sz="2800" b="1" dirty="0">
                <a:solidFill>
                  <a:srgbClr val="FEFEFE"/>
                </a:solidFill>
              </a:rPr>
              <a:t>1959</a:t>
            </a:r>
          </a:p>
        </p:txBody>
      </p:sp>
      <p:sp>
        <p:nvSpPr>
          <p:cNvPr id="25" name="Oval 24"/>
          <p:cNvSpPr/>
          <p:nvPr/>
        </p:nvSpPr>
        <p:spPr>
          <a:xfrm>
            <a:off x="2744144"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6" name="TextBox 25"/>
          <p:cNvSpPr txBox="1"/>
          <p:nvPr/>
        </p:nvSpPr>
        <p:spPr>
          <a:xfrm flipH="1">
            <a:off x="2710078" y="3945910"/>
            <a:ext cx="959672" cy="523220"/>
          </a:xfrm>
          <a:prstGeom prst="rect">
            <a:avLst/>
          </a:prstGeom>
          <a:noFill/>
        </p:spPr>
        <p:txBody>
          <a:bodyPr wrap="square" rtlCol="0">
            <a:spAutoFit/>
          </a:bodyPr>
          <a:lstStyle/>
          <a:p>
            <a:pPr algn="ctr"/>
            <a:r>
              <a:rPr lang="en-US" sz="2800" b="1" dirty="0">
                <a:solidFill>
                  <a:srgbClr val="FEFEFE"/>
                </a:solidFill>
              </a:rPr>
              <a:t>1933</a:t>
            </a:r>
          </a:p>
        </p:txBody>
      </p:sp>
      <p:sp>
        <p:nvSpPr>
          <p:cNvPr id="28" name="Oval 27"/>
          <p:cNvSpPr/>
          <p:nvPr/>
        </p:nvSpPr>
        <p:spPr>
          <a:xfrm>
            <a:off x="5107001"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9" name="TextBox 28"/>
          <p:cNvSpPr txBox="1"/>
          <p:nvPr/>
        </p:nvSpPr>
        <p:spPr>
          <a:xfrm flipH="1">
            <a:off x="5089902" y="3945910"/>
            <a:ext cx="959672" cy="523220"/>
          </a:xfrm>
          <a:prstGeom prst="rect">
            <a:avLst/>
          </a:prstGeom>
          <a:noFill/>
        </p:spPr>
        <p:txBody>
          <a:bodyPr wrap="square" rtlCol="0">
            <a:spAutoFit/>
          </a:bodyPr>
          <a:lstStyle/>
          <a:p>
            <a:pPr algn="ctr"/>
            <a:r>
              <a:rPr lang="en-US" sz="2800" b="1" dirty="0">
                <a:solidFill>
                  <a:srgbClr val="FEFEFE"/>
                </a:solidFill>
              </a:rPr>
              <a:t>1952</a:t>
            </a:r>
          </a:p>
        </p:txBody>
      </p:sp>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A new foot for a new century</a:t>
            </a:r>
          </a:p>
        </p:txBody>
      </p:sp>
      <p:sp>
        <p:nvSpPr>
          <p:cNvPr id="37" name="Isosceles Triangle 36"/>
          <p:cNvSpPr/>
          <p:nvPr/>
        </p:nvSpPr>
        <p:spPr>
          <a:xfrm flipV="1">
            <a:off x="935362" y="3433721"/>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8" name="Rectangle 7">
            <a:extLst>
              <a:ext uri="{FF2B5EF4-FFF2-40B4-BE49-F238E27FC236}">
                <a16:creationId xmlns:a16="http://schemas.microsoft.com/office/drawing/2014/main" id="{F1070CB3-E0FA-9946-9E3E-7615A2159DF3}"/>
              </a:ext>
            </a:extLst>
          </p:cNvPr>
          <p:cNvSpPr/>
          <p:nvPr/>
        </p:nvSpPr>
        <p:spPr>
          <a:xfrm>
            <a:off x="340122" y="3371013"/>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Isosceles Triangle 36">
            <a:extLst>
              <a:ext uri="{FF2B5EF4-FFF2-40B4-BE49-F238E27FC236}">
                <a16:creationId xmlns:a16="http://schemas.microsoft.com/office/drawing/2014/main" id="{BB2060F4-41D2-714B-B70F-00898365E010}"/>
              </a:ext>
            </a:extLst>
          </p:cNvPr>
          <p:cNvSpPr/>
          <p:nvPr/>
        </p:nvSpPr>
        <p:spPr>
          <a:xfrm>
            <a:off x="2962194" y="4811501"/>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1" name="Rectangle 30">
            <a:extLst>
              <a:ext uri="{FF2B5EF4-FFF2-40B4-BE49-F238E27FC236}">
                <a16:creationId xmlns:a16="http://schemas.microsoft.com/office/drawing/2014/main" id="{4B1C46E1-5865-E147-8218-54993BCC0E44}"/>
              </a:ext>
            </a:extLst>
          </p:cNvPr>
          <p:cNvSpPr>
            <a:spLocks/>
          </p:cNvSpPr>
          <p:nvPr/>
        </p:nvSpPr>
        <p:spPr>
          <a:xfrm flipV="1">
            <a:off x="2366954" y="4988473"/>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080A505C-EBE6-2E40-A297-C8C37FF9CC08}"/>
              </a:ext>
            </a:extLst>
          </p:cNvPr>
          <p:cNvSpPr txBox="1"/>
          <p:nvPr/>
        </p:nvSpPr>
        <p:spPr>
          <a:xfrm>
            <a:off x="1954313" y="5058355"/>
            <a:ext cx="2471202" cy="1393701"/>
          </a:xfrm>
          <a:prstGeom prst="rect">
            <a:avLst/>
          </a:prstGeom>
          <a:noFill/>
        </p:spPr>
        <p:txBody>
          <a:bodyPr wrap="square" rtlCol="0">
            <a:noAutofit/>
          </a:bodyPr>
          <a:lstStyle/>
          <a:p>
            <a:pPr algn="ctr">
              <a:lnSpc>
                <a:spcPts val="2400"/>
              </a:lnSpc>
            </a:pPr>
            <a:r>
              <a:rPr lang="en-US" sz="2400" b="1" dirty="0">
                <a:solidFill>
                  <a:schemeClr val="tx2"/>
                </a:solidFill>
              </a:rPr>
              <a:t>New foot definition adopted by ANSI predecessor</a:t>
            </a:r>
          </a:p>
        </p:txBody>
      </p:sp>
      <p:sp>
        <p:nvSpPr>
          <p:cNvPr id="33" name="TextBox 32">
            <a:extLst>
              <a:ext uri="{FF2B5EF4-FFF2-40B4-BE49-F238E27FC236}">
                <a16:creationId xmlns:a16="http://schemas.microsoft.com/office/drawing/2014/main" id="{0B905E83-7C36-5349-AD24-69122DA59344}"/>
              </a:ext>
            </a:extLst>
          </p:cNvPr>
          <p:cNvSpPr txBox="1"/>
          <p:nvPr/>
        </p:nvSpPr>
        <p:spPr>
          <a:xfrm>
            <a:off x="4297330" y="2084938"/>
            <a:ext cx="2471202" cy="1280509"/>
          </a:xfrm>
          <a:prstGeom prst="rect">
            <a:avLst/>
          </a:prstGeom>
          <a:noFill/>
        </p:spPr>
        <p:txBody>
          <a:bodyPr wrap="square" rtlCol="0">
            <a:noAutofit/>
          </a:bodyPr>
          <a:lstStyle/>
          <a:p>
            <a:pPr algn="ctr">
              <a:lnSpc>
                <a:spcPts val="2400"/>
              </a:lnSpc>
            </a:pPr>
            <a:r>
              <a:rPr lang="en-US" sz="2400" b="1" dirty="0">
                <a:solidFill>
                  <a:schemeClr val="tx2"/>
                </a:solidFill>
              </a:rPr>
              <a:t>New foot definition adopted by NASA predecessor</a:t>
            </a:r>
          </a:p>
        </p:txBody>
      </p:sp>
      <p:sp>
        <p:nvSpPr>
          <p:cNvPr id="35" name="Isosceles Triangle 36">
            <a:extLst>
              <a:ext uri="{FF2B5EF4-FFF2-40B4-BE49-F238E27FC236}">
                <a16:creationId xmlns:a16="http://schemas.microsoft.com/office/drawing/2014/main" id="{64176DE9-E3B7-2E47-8708-A83EF61C9B57}"/>
              </a:ext>
            </a:extLst>
          </p:cNvPr>
          <p:cNvSpPr/>
          <p:nvPr/>
        </p:nvSpPr>
        <p:spPr>
          <a:xfrm flipV="1">
            <a:off x="5325051" y="3429309"/>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6" name="Rectangle 35">
            <a:extLst>
              <a:ext uri="{FF2B5EF4-FFF2-40B4-BE49-F238E27FC236}">
                <a16:creationId xmlns:a16="http://schemas.microsoft.com/office/drawing/2014/main" id="{25C9FD1B-AEE6-4B44-A6FC-7FE2CDDFD6C8}"/>
              </a:ext>
            </a:extLst>
          </p:cNvPr>
          <p:cNvSpPr/>
          <p:nvPr/>
        </p:nvSpPr>
        <p:spPr>
          <a:xfrm>
            <a:off x="4729811" y="3366601"/>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6DF69DE8-1729-4F4B-A3A6-9ED56E738A93}"/>
              </a:ext>
            </a:extLst>
          </p:cNvPr>
          <p:cNvSpPr/>
          <p:nvPr/>
        </p:nvSpPr>
        <p:spPr>
          <a:xfrm>
            <a:off x="6231608" y="3763851"/>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6197542" y="3944164"/>
            <a:ext cx="959672" cy="523220"/>
          </a:xfrm>
          <a:prstGeom prst="rect">
            <a:avLst/>
          </a:prstGeom>
          <a:noFill/>
        </p:spPr>
        <p:txBody>
          <a:bodyPr wrap="square" rtlCol="0">
            <a:spAutoFit/>
          </a:bodyPr>
          <a:lstStyle/>
          <a:p>
            <a:pPr algn="ctr"/>
            <a:r>
              <a:rPr lang="en-US" sz="2800" b="1" dirty="0">
                <a:solidFill>
                  <a:srgbClr val="FEFEFE"/>
                </a:solidFill>
              </a:rPr>
              <a:t>1954</a:t>
            </a:r>
          </a:p>
        </p:txBody>
      </p:sp>
      <p:sp>
        <p:nvSpPr>
          <p:cNvPr id="47" name="Isosceles Triangle 36">
            <a:extLst>
              <a:ext uri="{FF2B5EF4-FFF2-40B4-BE49-F238E27FC236}">
                <a16:creationId xmlns:a16="http://schemas.microsoft.com/office/drawing/2014/main" id="{CA267BB3-00A1-374A-BBDA-A92073E261B3}"/>
              </a:ext>
            </a:extLst>
          </p:cNvPr>
          <p:cNvSpPr/>
          <p:nvPr/>
        </p:nvSpPr>
        <p:spPr>
          <a:xfrm>
            <a:off x="6449658" y="4809755"/>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48" name="Rectangle 47">
            <a:extLst>
              <a:ext uri="{FF2B5EF4-FFF2-40B4-BE49-F238E27FC236}">
                <a16:creationId xmlns:a16="http://schemas.microsoft.com/office/drawing/2014/main" id="{E317EC70-2626-2045-A026-125F43551797}"/>
              </a:ext>
            </a:extLst>
          </p:cNvPr>
          <p:cNvSpPr/>
          <p:nvPr/>
        </p:nvSpPr>
        <p:spPr>
          <a:xfrm flipV="1">
            <a:off x="5854418" y="4986727"/>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B4B1BB11-62CC-184B-B106-4FBE10678FEB}"/>
              </a:ext>
            </a:extLst>
          </p:cNvPr>
          <p:cNvSpPr txBox="1"/>
          <p:nvPr/>
        </p:nvSpPr>
        <p:spPr>
          <a:xfrm>
            <a:off x="5631982" y="5065525"/>
            <a:ext cx="2090793" cy="1027159"/>
          </a:xfrm>
          <a:prstGeom prst="rect">
            <a:avLst/>
          </a:prstGeom>
          <a:noFill/>
        </p:spPr>
        <p:txBody>
          <a:bodyPr wrap="square" rtlCol="0">
            <a:noAutofit/>
          </a:bodyPr>
          <a:lstStyle/>
          <a:p>
            <a:pPr algn="ctr">
              <a:lnSpc>
                <a:spcPts val="2400"/>
              </a:lnSpc>
            </a:pPr>
            <a:r>
              <a:rPr lang="en-US" sz="2400" b="1" dirty="0">
                <a:solidFill>
                  <a:schemeClr val="tx2"/>
                </a:solidFill>
              </a:rPr>
              <a:t>International nautical mile</a:t>
            </a:r>
          </a:p>
        </p:txBody>
      </p:sp>
      <p:sp>
        <p:nvSpPr>
          <p:cNvPr id="34" name="TextBox 33">
            <a:extLst>
              <a:ext uri="{FF2B5EF4-FFF2-40B4-BE49-F238E27FC236}">
                <a16:creationId xmlns:a16="http://schemas.microsoft.com/office/drawing/2014/main" id="{303ECF53-166A-9B47-9245-A5B6F7ABEC78}"/>
              </a:ext>
            </a:extLst>
          </p:cNvPr>
          <p:cNvSpPr txBox="1"/>
          <p:nvPr/>
        </p:nvSpPr>
        <p:spPr>
          <a:xfrm>
            <a:off x="6848446" y="2371250"/>
            <a:ext cx="2471202" cy="991383"/>
          </a:xfrm>
          <a:prstGeom prst="rect">
            <a:avLst/>
          </a:prstGeom>
          <a:noFill/>
        </p:spPr>
        <p:txBody>
          <a:bodyPr wrap="square" rtlCol="0">
            <a:noAutofit/>
          </a:bodyPr>
          <a:lstStyle/>
          <a:p>
            <a:pPr algn="ctr">
              <a:lnSpc>
                <a:spcPts val="2400"/>
              </a:lnSpc>
            </a:pPr>
            <a:r>
              <a:rPr lang="en-US" sz="2400" b="1" dirty="0">
                <a:solidFill>
                  <a:schemeClr val="tx2"/>
                </a:solidFill>
              </a:rPr>
              <a:t>Adopted as “new” foot for entire U.S.</a:t>
            </a:r>
          </a:p>
        </p:txBody>
      </p:sp>
      <p:sp>
        <p:nvSpPr>
          <p:cNvPr id="38" name="Isosceles Triangle 36">
            <a:extLst>
              <a:ext uri="{FF2B5EF4-FFF2-40B4-BE49-F238E27FC236}">
                <a16:creationId xmlns:a16="http://schemas.microsoft.com/office/drawing/2014/main" id="{92948424-8096-184B-8133-B832CC40DD4A}"/>
              </a:ext>
            </a:extLst>
          </p:cNvPr>
          <p:cNvSpPr/>
          <p:nvPr/>
        </p:nvSpPr>
        <p:spPr>
          <a:xfrm flipV="1">
            <a:off x="7856327" y="3426495"/>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9" name="Rectangle 38">
            <a:extLst>
              <a:ext uri="{FF2B5EF4-FFF2-40B4-BE49-F238E27FC236}">
                <a16:creationId xmlns:a16="http://schemas.microsoft.com/office/drawing/2014/main" id="{A6C8B434-0733-CF4F-9FE9-20F0EF87865F}"/>
              </a:ext>
            </a:extLst>
          </p:cNvPr>
          <p:cNvSpPr/>
          <p:nvPr/>
        </p:nvSpPr>
        <p:spPr>
          <a:xfrm>
            <a:off x="7261087" y="3363787"/>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EBC10309-8680-CA48-B7A4-D2500D309424}"/>
              </a:ext>
            </a:extLst>
          </p:cNvPr>
          <p:cNvSpPr txBox="1"/>
          <p:nvPr/>
        </p:nvSpPr>
        <p:spPr>
          <a:xfrm>
            <a:off x="5604436" y="5659592"/>
            <a:ext cx="2145883" cy="369332"/>
          </a:xfrm>
          <a:prstGeom prst="rect">
            <a:avLst/>
          </a:prstGeom>
          <a:noFill/>
        </p:spPr>
        <p:txBody>
          <a:bodyPr wrap="square" rtlCol="0">
            <a:spAutoFit/>
          </a:bodyPr>
          <a:lstStyle/>
          <a:p>
            <a:pPr algn="ctr"/>
            <a:r>
              <a:rPr lang="en-US" i="1" dirty="0">
                <a:ln w="0"/>
                <a:solidFill>
                  <a:schemeClr val="accent6">
                    <a:lumMod val="75000"/>
                  </a:schemeClr>
                </a:solidFill>
                <a:effectLst>
                  <a:outerShdw blurRad="38100" dist="19050" dir="2700000" algn="tl" rotWithShape="0">
                    <a:schemeClr val="dk1">
                      <a:alpha val="40000"/>
                    </a:schemeClr>
                  </a:outerShdw>
                </a:effectLst>
              </a:rPr>
              <a:t>1,852 m exact</a:t>
            </a:r>
          </a:p>
        </p:txBody>
      </p:sp>
      <p:sp>
        <p:nvSpPr>
          <p:cNvPr id="40" name="TextBox 39">
            <a:extLst>
              <a:ext uri="{FF2B5EF4-FFF2-40B4-BE49-F238E27FC236}">
                <a16:creationId xmlns:a16="http://schemas.microsoft.com/office/drawing/2014/main" id="{DEBE8BBF-B374-C643-8FDB-14AFE1433D75}"/>
              </a:ext>
            </a:extLst>
          </p:cNvPr>
          <p:cNvSpPr txBox="1"/>
          <p:nvPr/>
        </p:nvSpPr>
        <p:spPr>
          <a:xfrm>
            <a:off x="7845135" y="4744289"/>
            <a:ext cx="1269850" cy="923330"/>
          </a:xfrm>
          <a:prstGeom prst="rect">
            <a:avLst/>
          </a:prstGeom>
          <a:noFill/>
        </p:spPr>
        <p:txBody>
          <a:bodyPr wrap="square" rtlCol="0">
            <a:spAutoFit/>
          </a:bodyPr>
          <a:lstStyle/>
          <a:p>
            <a:r>
              <a:rPr lang="en-US" i="1" dirty="0">
                <a:ln w="0"/>
                <a:solidFill>
                  <a:schemeClr val="accent6">
                    <a:lumMod val="75000"/>
                  </a:schemeClr>
                </a:solidFill>
                <a:effectLst>
                  <a:outerShdw blurRad="38100" dist="19050" dir="2700000" algn="tl" rotWithShape="0">
                    <a:schemeClr val="dk1">
                      <a:alpha val="40000"/>
                    </a:schemeClr>
                  </a:outerShdw>
                </a:effectLst>
              </a:rPr>
              <a:t>With one little exception…</a:t>
            </a:r>
          </a:p>
        </p:txBody>
      </p:sp>
      <p:sp>
        <p:nvSpPr>
          <p:cNvPr id="3" name="TextBox 2"/>
          <p:cNvSpPr txBox="1"/>
          <p:nvPr/>
        </p:nvSpPr>
        <p:spPr bwMode="auto">
          <a:xfrm>
            <a:off x="0" y="1432777"/>
            <a:ext cx="9143999" cy="584775"/>
          </a:xfrm>
          <a:prstGeom prst="rect">
            <a:avLst/>
          </a:prstGeom>
          <a:noFill/>
          <a:ln w="9525" algn="ctr">
            <a:noFill/>
            <a:miter lim="800000"/>
            <a:headEnd/>
            <a:tailEnd/>
          </a:ln>
          <a:effectLst/>
        </p:spPr>
        <p:txBody>
          <a:bodyPr wrap="square" rtlCol="0">
            <a:spAutoFit/>
          </a:bodyPr>
          <a:lstStyle/>
          <a:p>
            <a:pPr algn="ctr">
              <a:spcBef>
                <a:spcPct val="50000"/>
              </a:spcBef>
            </a:pPr>
            <a:r>
              <a:rPr lang="en-US" sz="3200" b="1" dirty="0"/>
              <a:t>1 foot = 0.3048 meter </a:t>
            </a:r>
            <a:r>
              <a:rPr lang="en-US" sz="3200" b="1" i="1" dirty="0"/>
              <a:t>exactly </a:t>
            </a:r>
            <a:r>
              <a:rPr lang="en-US" sz="3200" b="1" dirty="0"/>
              <a:t>(1 yard = 0.9144 m)</a:t>
            </a:r>
          </a:p>
        </p:txBody>
      </p:sp>
      <p:sp>
        <p:nvSpPr>
          <p:cNvPr id="5" name="Slide Number Placeholder 4"/>
          <p:cNvSpPr>
            <a:spLocks noGrp="1"/>
          </p:cNvSpPr>
          <p:nvPr>
            <p:ph type="sldNum" sz="quarter" idx="12"/>
          </p:nvPr>
        </p:nvSpPr>
        <p:spPr/>
        <p:txBody>
          <a:bodyPr/>
          <a:lstStyle/>
          <a:p>
            <a:fld id="{1EE7B93A-05D4-4E0E-9360-14272AE9C6F8}" type="slidenum">
              <a:rPr lang="en-US" smtClean="0"/>
              <a:t>17</a:t>
            </a:fld>
            <a:endParaRPr lang="en-US" dirty="0"/>
          </a:p>
        </p:txBody>
      </p:sp>
    </p:spTree>
    <p:extLst>
      <p:ext uri="{BB962C8B-B14F-4D97-AF65-F5344CB8AC3E}">
        <p14:creationId xmlns:p14="http://schemas.microsoft.com/office/powerpoint/2010/main" val="59014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500"/>
                                        <p:tgtEl>
                                          <p:spTgt spid="3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500"/>
                                        <p:tgtEl>
                                          <p:spTgt spid="3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fade">
                                      <p:cBhvr>
                                        <p:cTn id="65" dur="500"/>
                                        <p:tgtEl>
                                          <p:spTgt spid="4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500"/>
                                        <p:tgtEl>
                                          <p:spTgt spid="4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fade">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fade">
                                      <p:cBhvr>
                                        <p:cTn id="82" dur="500"/>
                                        <p:tgtEl>
                                          <p:spTgt spid="22"/>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fade">
                                      <p:cBhvr>
                                        <p:cTn id="88" dur="500"/>
                                        <p:tgtEl>
                                          <p:spTgt spid="3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500"/>
                                        <p:tgtEl>
                                          <p:spTgt spid="39"/>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fade">
                                      <p:cBhvr>
                                        <p:cTn id="94" dur="500"/>
                                        <p:tgtEl>
                                          <p:spTgt spid="34"/>
                                        </p:tgtEl>
                                      </p:cBhvr>
                                    </p:animEffect>
                                  </p:childTnLst>
                                </p:cTn>
                              </p:par>
                            </p:childTnLst>
                          </p:cTn>
                        </p:par>
                        <p:par>
                          <p:cTn id="95" fill="hold">
                            <p:stCondLst>
                              <p:cond delay="500"/>
                            </p:stCondLst>
                            <p:childTnLst>
                              <p:par>
                                <p:cTn id="96" presetID="10" presetClass="entr" presetSubtype="0" fill="hold" grpId="0" nodeType="afterEffect">
                                  <p:stCondLst>
                                    <p:cond delay="500"/>
                                  </p:stCondLst>
                                  <p:childTnLst>
                                    <p:set>
                                      <p:cBhvr>
                                        <p:cTn id="97" dur="1" fill="hold">
                                          <p:stCondLst>
                                            <p:cond delay="0"/>
                                          </p:stCondLst>
                                        </p:cTn>
                                        <p:tgtEl>
                                          <p:spTgt spid="40"/>
                                        </p:tgtEl>
                                        <p:attrNameLst>
                                          <p:attrName>style.visibility</p:attrName>
                                        </p:attrNameLst>
                                      </p:cBhvr>
                                      <p:to>
                                        <p:strVal val="visible"/>
                                      </p:to>
                                    </p:set>
                                    <p:animEffect transition="in" filter="fade">
                                      <p:cBhvr>
                                        <p:cTn id="9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9" grpId="0"/>
      <p:bldP spid="22" grpId="0" animBg="1"/>
      <p:bldP spid="23" grpId="0"/>
      <p:bldP spid="25" grpId="0" animBg="1"/>
      <p:bldP spid="26" grpId="0"/>
      <p:bldP spid="28" grpId="0" animBg="1"/>
      <p:bldP spid="29" grpId="0"/>
      <p:bldP spid="37" grpId="0" animBg="1"/>
      <p:bldP spid="8" grpId="0" animBg="1"/>
      <p:bldP spid="30" grpId="0" animBg="1"/>
      <p:bldP spid="31" grpId="0" animBg="1"/>
      <p:bldP spid="32" grpId="0"/>
      <p:bldP spid="33" grpId="0"/>
      <p:bldP spid="35" grpId="0" animBg="1"/>
      <p:bldP spid="36" grpId="0" animBg="1"/>
      <p:bldP spid="44" grpId="0" animBg="1"/>
      <p:bldP spid="45" grpId="0"/>
      <p:bldP spid="47" grpId="0" animBg="1"/>
      <p:bldP spid="48" grpId="0" animBg="1"/>
      <p:bldP spid="49" grpId="0"/>
      <p:bldP spid="34" grpId="0"/>
      <p:bldP spid="38" grpId="0" animBg="1"/>
      <p:bldP spid="39" grpId="0" animBg="1"/>
      <p:bldP spid="46" grpId="0"/>
      <p:bldP spid="40"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4"/>
            <a:ext cx="9144000" cy="802365"/>
          </a:xfrm>
          <a:solidFill>
            <a:schemeClr val="accent1"/>
          </a:solidFill>
        </p:spPr>
        <p:txBody>
          <a:bodyPr/>
          <a:lstStyle/>
          <a:p>
            <a:pPr algn="l"/>
            <a:r>
              <a:rPr lang="en-US" sz="4000" b="1" dirty="0">
                <a:solidFill>
                  <a:schemeClr val="bg1"/>
                </a:solidFill>
              </a:rPr>
              <a:t>     Kicking the can (Federal Register)</a:t>
            </a:r>
          </a:p>
        </p:txBody>
      </p:sp>
      <p:sp>
        <p:nvSpPr>
          <p:cNvPr id="44" name="Oval 43">
            <a:extLst>
              <a:ext uri="{FF2B5EF4-FFF2-40B4-BE49-F238E27FC236}">
                <a16:creationId xmlns:a16="http://schemas.microsoft.com/office/drawing/2014/main" id="{6DF69DE8-1729-4F4B-A3A6-9ED56E738A93}"/>
              </a:ext>
            </a:extLst>
          </p:cNvPr>
          <p:cNvSpPr/>
          <p:nvPr/>
        </p:nvSpPr>
        <p:spPr>
          <a:xfrm>
            <a:off x="7887307" y="430893"/>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7853241" y="615053"/>
            <a:ext cx="959672" cy="523220"/>
          </a:xfrm>
          <a:prstGeom prst="rect">
            <a:avLst/>
          </a:prstGeom>
          <a:noFill/>
        </p:spPr>
        <p:txBody>
          <a:bodyPr wrap="square" rtlCol="0">
            <a:spAutoFit/>
          </a:bodyPr>
          <a:lstStyle/>
          <a:p>
            <a:pPr algn="ctr"/>
            <a:r>
              <a:rPr lang="en-US" sz="2800" b="1" dirty="0">
                <a:solidFill>
                  <a:srgbClr val="FEFEFE"/>
                </a:solidFill>
              </a:rPr>
              <a:t>1959</a:t>
            </a:r>
          </a:p>
        </p:txBody>
      </p:sp>
      <p:sp>
        <p:nvSpPr>
          <p:cNvPr id="13" name="Content Placeholder 2">
            <a:extLst>
              <a:ext uri="{FF2B5EF4-FFF2-40B4-BE49-F238E27FC236}">
                <a16:creationId xmlns:a16="http://schemas.microsoft.com/office/drawing/2014/main" id="{77D4F32F-5CEA-0C41-BB04-26E88753A4FF}"/>
              </a:ext>
            </a:extLst>
          </p:cNvPr>
          <p:cNvSpPr>
            <a:spLocks noGrp="1"/>
          </p:cNvSpPr>
          <p:nvPr>
            <p:ph idx="1"/>
          </p:nvPr>
        </p:nvSpPr>
        <p:spPr>
          <a:xfrm>
            <a:off x="190375" y="1463040"/>
            <a:ext cx="8875059" cy="5212080"/>
          </a:xfrm>
        </p:spPr>
        <p:txBody>
          <a:bodyPr>
            <a:noAutofit/>
          </a:bodyPr>
          <a:lstStyle/>
          <a:p>
            <a:pPr marL="0" indent="0">
              <a:spcBef>
                <a:spcPts val="600"/>
              </a:spcBef>
              <a:spcAft>
                <a:spcPts val="600"/>
              </a:spcAft>
              <a:buNone/>
            </a:pPr>
            <a:r>
              <a:rPr lang="en-US" sz="2400" dirty="0"/>
              <a:t>“Any data expressed in feet derived from and published as a result of </a:t>
            </a:r>
            <a:r>
              <a:rPr lang="en-US" sz="2400" b="1" i="1" dirty="0">
                <a:solidFill>
                  <a:srgbClr val="FF0000"/>
                </a:solidFill>
              </a:rPr>
              <a:t>geodetic surveys </a:t>
            </a:r>
            <a:r>
              <a:rPr lang="en-US" sz="2400" dirty="0"/>
              <a:t>within the United States will continue to bear the following relationship as defined in 1893:</a:t>
            </a:r>
          </a:p>
          <a:p>
            <a:pPr marL="0" indent="0" algn="ctr">
              <a:spcBef>
                <a:spcPts val="600"/>
              </a:spcBef>
              <a:spcAft>
                <a:spcPts val="600"/>
              </a:spcAft>
              <a:buNone/>
            </a:pPr>
            <a:r>
              <a:rPr lang="en-US" sz="2400" dirty="0"/>
              <a:t>1 foot = 1200/3937 meter</a:t>
            </a:r>
          </a:p>
          <a:p>
            <a:pPr marL="0" indent="0">
              <a:spcBef>
                <a:spcPts val="600"/>
              </a:spcBef>
              <a:spcAft>
                <a:spcPts val="600"/>
              </a:spcAft>
              <a:buNone/>
            </a:pPr>
            <a:r>
              <a:rPr lang="en-US" sz="2400" dirty="0"/>
              <a:t>The foot unit defined by this equation shall be referred to as the </a:t>
            </a:r>
            <a:r>
              <a:rPr lang="en-US" sz="2400" b="1" dirty="0"/>
              <a:t>U.S. Survey Foot </a:t>
            </a:r>
            <a:r>
              <a:rPr lang="en-US" sz="2400" dirty="0"/>
              <a:t>and it shall continue to be used, for the purpose given herein, </a:t>
            </a:r>
            <a:r>
              <a:rPr lang="en-US" sz="2400" b="1" dirty="0">
                <a:solidFill>
                  <a:srgbClr val="FF0000"/>
                </a:solidFill>
              </a:rPr>
              <a:t>until such a time as it becomes desirable and expedient to readjust the basic geodetic survey networks in the United States, after which the ratio of a yard, equal to 0.9144 meter, </a:t>
            </a:r>
            <a:r>
              <a:rPr lang="en-US" sz="2400" b="1" i="1" dirty="0">
                <a:solidFill>
                  <a:srgbClr val="FF0000"/>
                </a:solidFill>
              </a:rPr>
              <a:t>shall apply</a:t>
            </a:r>
            <a:r>
              <a:rPr lang="en-US" sz="2400" dirty="0"/>
              <a:t>.”</a:t>
            </a:r>
          </a:p>
          <a:p>
            <a:pPr marL="0" indent="0">
              <a:spcBef>
                <a:spcPts val="600"/>
              </a:spcBef>
              <a:spcAft>
                <a:spcPts val="600"/>
              </a:spcAft>
              <a:buNone/>
            </a:pPr>
            <a:r>
              <a:rPr lang="en-US" sz="2400" dirty="0">
                <a:hlinkClick r:id="rId3"/>
              </a:rPr>
              <a:t>https://geodesy.noaa.gov/PUBS_LIB/FedRegister/FRdoc59-5442.pdf</a:t>
            </a:r>
            <a:r>
              <a:rPr lang="en-US" sz="2400" dirty="0"/>
              <a:t>  </a:t>
            </a:r>
          </a:p>
          <a:p>
            <a:pPr marL="0" indent="0">
              <a:spcBef>
                <a:spcPts val="1200"/>
              </a:spcBef>
              <a:spcAft>
                <a:spcPts val="600"/>
              </a:spcAft>
              <a:buNone/>
            </a:pPr>
            <a:r>
              <a:rPr lang="en-US" sz="1900" dirty="0"/>
              <a:t>Signed by NBS and C&amp;GS directors, approved by Secretary of Commerce, June 25, 1959</a:t>
            </a:r>
          </a:p>
        </p:txBody>
      </p:sp>
      <p:sp>
        <p:nvSpPr>
          <p:cNvPr id="3" name="Slide Number Placeholder 2"/>
          <p:cNvSpPr>
            <a:spLocks noGrp="1"/>
          </p:cNvSpPr>
          <p:nvPr>
            <p:ph type="sldNum" sz="quarter" idx="12"/>
          </p:nvPr>
        </p:nvSpPr>
        <p:spPr/>
        <p:txBody>
          <a:bodyPr/>
          <a:lstStyle/>
          <a:p>
            <a:fld id="{1EE7B93A-05D4-4E0E-9360-14272AE9C6F8}" type="slidenum">
              <a:rPr lang="en-US" smtClean="0"/>
              <a:t>18</a:t>
            </a:fld>
            <a:endParaRPr lang="en-US" dirty="0"/>
          </a:p>
        </p:txBody>
      </p:sp>
    </p:spTree>
    <p:extLst>
      <p:ext uri="{BB962C8B-B14F-4D97-AF65-F5344CB8AC3E}">
        <p14:creationId xmlns:p14="http://schemas.microsoft.com/office/powerpoint/2010/main" val="344392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83AC72B-D0CC-3446-8433-8144716C1D79}"/>
              </a:ext>
            </a:extLst>
          </p:cNvPr>
          <p:cNvSpPr/>
          <p:nvPr/>
        </p:nvSpPr>
        <p:spPr>
          <a:xfrm>
            <a:off x="58108" y="3137790"/>
            <a:ext cx="8985103" cy="89154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72519" y="2035629"/>
            <a:ext cx="2471202" cy="693773"/>
          </a:xfrm>
          <a:prstGeom prst="rect">
            <a:avLst/>
          </a:prstGeom>
          <a:noFill/>
        </p:spPr>
        <p:txBody>
          <a:bodyPr wrap="square" rtlCol="0">
            <a:noAutofit/>
          </a:bodyPr>
          <a:lstStyle/>
          <a:p>
            <a:pPr algn="ctr">
              <a:lnSpc>
                <a:spcPts val="2400"/>
              </a:lnSpc>
            </a:pPr>
            <a:r>
              <a:rPr lang="en-US" sz="2400" b="1" dirty="0">
                <a:solidFill>
                  <a:schemeClr val="tx2"/>
                </a:solidFill>
              </a:rPr>
              <a:t>International vs. U.S. Survey Foot</a:t>
            </a:r>
          </a:p>
        </p:txBody>
      </p:sp>
      <p:sp>
        <p:nvSpPr>
          <p:cNvPr id="4" name="Oval 3"/>
          <p:cNvSpPr/>
          <p:nvPr/>
        </p:nvSpPr>
        <p:spPr>
          <a:xfrm>
            <a:off x="717312"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19" name="TextBox 18"/>
          <p:cNvSpPr txBox="1"/>
          <p:nvPr/>
        </p:nvSpPr>
        <p:spPr>
          <a:xfrm flipH="1">
            <a:off x="683246" y="3318103"/>
            <a:ext cx="959672" cy="523220"/>
          </a:xfrm>
          <a:prstGeom prst="rect">
            <a:avLst/>
          </a:prstGeom>
          <a:noFill/>
        </p:spPr>
        <p:txBody>
          <a:bodyPr wrap="square" rtlCol="0">
            <a:spAutoFit/>
          </a:bodyPr>
          <a:lstStyle/>
          <a:p>
            <a:pPr algn="ctr"/>
            <a:r>
              <a:rPr lang="en-US" sz="2800" b="1" dirty="0">
                <a:solidFill>
                  <a:srgbClr val="FEFEFE"/>
                </a:solidFill>
              </a:rPr>
              <a:t>1975</a:t>
            </a:r>
          </a:p>
        </p:txBody>
      </p:sp>
      <p:sp>
        <p:nvSpPr>
          <p:cNvPr id="22" name="Oval 21"/>
          <p:cNvSpPr/>
          <p:nvPr/>
        </p:nvSpPr>
        <p:spPr>
          <a:xfrm>
            <a:off x="7638277"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3" name="TextBox 22"/>
          <p:cNvSpPr txBox="1"/>
          <p:nvPr/>
        </p:nvSpPr>
        <p:spPr>
          <a:xfrm flipH="1">
            <a:off x="7604211" y="3318103"/>
            <a:ext cx="959672" cy="523220"/>
          </a:xfrm>
          <a:prstGeom prst="rect">
            <a:avLst/>
          </a:prstGeom>
          <a:noFill/>
        </p:spPr>
        <p:txBody>
          <a:bodyPr wrap="square" rtlCol="0">
            <a:spAutoFit/>
          </a:bodyPr>
          <a:lstStyle/>
          <a:p>
            <a:pPr algn="ctr"/>
            <a:r>
              <a:rPr lang="en-US" sz="2800" b="1" dirty="0">
                <a:solidFill>
                  <a:srgbClr val="FEFEFE"/>
                </a:solidFill>
              </a:rPr>
              <a:t>1990</a:t>
            </a:r>
          </a:p>
        </p:txBody>
      </p:sp>
      <p:sp>
        <p:nvSpPr>
          <p:cNvPr id="25" name="Oval 24"/>
          <p:cNvSpPr/>
          <p:nvPr/>
        </p:nvSpPr>
        <p:spPr>
          <a:xfrm>
            <a:off x="2014796"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6" name="TextBox 25"/>
          <p:cNvSpPr txBox="1"/>
          <p:nvPr/>
        </p:nvSpPr>
        <p:spPr>
          <a:xfrm flipH="1">
            <a:off x="1980730" y="3318103"/>
            <a:ext cx="959672" cy="523220"/>
          </a:xfrm>
          <a:prstGeom prst="rect">
            <a:avLst/>
          </a:prstGeom>
          <a:noFill/>
        </p:spPr>
        <p:txBody>
          <a:bodyPr wrap="square" rtlCol="0">
            <a:spAutoFit/>
          </a:bodyPr>
          <a:lstStyle/>
          <a:p>
            <a:pPr algn="ctr"/>
            <a:r>
              <a:rPr lang="en-US" sz="2800" b="1" dirty="0">
                <a:solidFill>
                  <a:srgbClr val="FEFEFE"/>
                </a:solidFill>
              </a:rPr>
              <a:t>1977</a:t>
            </a:r>
          </a:p>
        </p:txBody>
      </p:sp>
      <p:sp>
        <p:nvSpPr>
          <p:cNvPr id="28" name="Oval 27"/>
          <p:cNvSpPr/>
          <p:nvPr/>
        </p:nvSpPr>
        <p:spPr>
          <a:xfrm>
            <a:off x="5422687"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29" name="TextBox 28"/>
          <p:cNvSpPr txBox="1"/>
          <p:nvPr/>
        </p:nvSpPr>
        <p:spPr>
          <a:xfrm flipH="1">
            <a:off x="5371369" y="3319272"/>
            <a:ext cx="959672" cy="523220"/>
          </a:xfrm>
          <a:prstGeom prst="rect">
            <a:avLst/>
          </a:prstGeom>
          <a:noFill/>
        </p:spPr>
        <p:txBody>
          <a:bodyPr wrap="square" rtlCol="0">
            <a:spAutoFit/>
          </a:bodyPr>
          <a:lstStyle/>
          <a:p>
            <a:pPr algn="ctr"/>
            <a:r>
              <a:rPr lang="en-US" sz="2800" b="1" dirty="0">
                <a:solidFill>
                  <a:srgbClr val="FEFEFE"/>
                </a:solidFill>
              </a:rPr>
              <a:t>1988</a:t>
            </a:r>
          </a:p>
        </p:txBody>
      </p:sp>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More Federal Register Notices</a:t>
            </a:r>
          </a:p>
        </p:txBody>
      </p:sp>
      <p:sp>
        <p:nvSpPr>
          <p:cNvPr id="37" name="Isosceles Triangle 36"/>
          <p:cNvSpPr/>
          <p:nvPr/>
        </p:nvSpPr>
        <p:spPr>
          <a:xfrm flipV="1">
            <a:off x="935362" y="2805914"/>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8" name="Rectangle 7">
            <a:extLst>
              <a:ext uri="{FF2B5EF4-FFF2-40B4-BE49-F238E27FC236}">
                <a16:creationId xmlns:a16="http://schemas.microsoft.com/office/drawing/2014/main" id="{F1070CB3-E0FA-9946-9E3E-7615A2159DF3}"/>
              </a:ext>
            </a:extLst>
          </p:cNvPr>
          <p:cNvSpPr/>
          <p:nvPr/>
        </p:nvSpPr>
        <p:spPr>
          <a:xfrm>
            <a:off x="340122" y="2743206"/>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Isosceles Triangle 36">
            <a:extLst>
              <a:ext uri="{FF2B5EF4-FFF2-40B4-BE49-F238E27FC236}">
                <a16:creationId xmlns:a16="http://schemas.microsoft.com/office/drawing/2014/main" id="{BB2060F4-41D2-714B-B70F-00898365E010}"/>
              </a:ext>
            </a:extLst>
          </p:cNvPr>
          <p:cNvSpPr/>
          <p:nvPr/>
        </p:nvSpPr>
        <p:spPr>
          <a:xfrm>
            <a:off x="2232846" y="4183694"/>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1" name="Rectangle 30">
            <a:extLst>
              <a:ext uri="{FF2B5EF4-FFF2-40B4-BE49-F238E27FC236}">
                <a16:creationId xmlns:a16="http://schemas.microsoft.com/office/drawing/2014/main" id="{4B1C46E1-5865-E147-8218-54993BCC0E44}"/>
              </a:ext>
            </a:extLst>
          </p:cNvPr>
          <p:cNvSpPr>
            <a:spLocks/>
          </p:cNvSpPr>
          <p:nvPr/>
        </p:nvSpPr>
        <p:spPr>
          <a:xfrm flipV="1">
            <a:off x="1637606" y="4360666"/>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080A505C-EBE6-2E40-A297-C8C37FF9CC08}"/>
              </a:ext>
            </a:extLst>
          </p:cNvPr>
          <p:cNvSpPr txBox="1"/>
          <p:nvPr/>
        </p:nvSpPr>
        <p:spPr>
          <a:xfrm>
            <a:off x="1318885" y="4430548"/>
            <a:ext cx="2305364" cy="1393701"/>
          </a:xfrm>
          <a:prstGeom prst="rect">
            <a:avLst/>
          </a:prstGeom>
          <a:noFill/>
        </p:spPr>
        <p:txBody>
          <a:bodyPr wrap="square" rtlCol="0">
            <a:noAutofit/>
          </a:bodyPr>
          <a:lstStyle/>
          <a:p>
            <a:pPr algn="ctr">
              <a:lnSpc>
                <a:spcPts val="2400"/>
              </a:lnSpc>
            </a:pPr>
            <a:r>
              <a:rPr lang="en-US" sz="2400" b="1" dirty="0">
                <a:solidFill>
                  <a:schemeClr val="tx2"/>
                </a:solidFill>
              </a:rPr>
              <a:t>NGS goes entirely metric (for NAD 83)</a:t>
            </a:r>
          </a:p>
        </p:txBody>
      </p:sp>
      <p:sp>
        <p:nvSpPr>
          <p:cNvPr id="33" name="TextBox 32">
            <a:extLst>
              <a:ext uri="{FF2B5EF4-FFF2-40B4-BE49-F238E27FC236}">
                <a16:creationId xmlns:a16="http://schemas.microsoft.com/office/drawing/2014/main" id="{0B905E83-7C36-5349-AD24-69122DA59344}"/>
              </a:ext>
            </a:extLst>
          </p:cNvPr>
          <p:cNvSpPr txBox="1"/>
          <p:nvPr/>
        </p:nvSpPr>
        <p:spPr>
          <a:xfrm>
            <a:off x="4613016" y="1736339"/>
            <a:ext cx="2471202" cy="1001301"/>
          </a:xfrm>
          <a:prstGeom prst="rect">
            <a:avLst/>
          </a:prstGeom>
          <a:noFill/>
        </p:spPr>
        <p:txBody>
          <a:bodyPr wrap="square" rtlCol="0">
            <a:noAutofit/>
          </a:bodyPr>
          <a:lstStyle/>
          <a:p>
            <a:pPr algn="ctr">
              <a:lnSpc>
                <a:spcPts val="2400"/>
              </a:lnSpc>
            </a:pPr>
            <a:r>
              <a:rPr lang="en-US" sz="2400" b="1" dirty="0">
                <a:solidFill>
                  <a:schemeClr val="tx2"/>
                </a:solidFill>
              </a:rPr>
              <a:t>Proposed permanent use of U.S. Survey Foot</a:t>
            </a:r>
          </a:p>
        </p:txBody>
      </p:sp>
      <p:sp>
        <p:nvSpPr>
          <p:cNvPr id="35" name="Isosceles Triangle 36">
            <a:extLst>
              <a:ext uri="{FF2B5EF4-FFF2-40B4-BE49-F238E27FC236}">
                <a16:creationId xmlns:a16="http://schemas.microsoft.com/office/drawing/2014/main" id="{64176DE9-E3B7-2E47-8708-A83EF61C9B57}"/>
              </a:ext>
            </a:extLst>
          </p:cNvPr>
          <p:cNvSpPr/>
          <p:nvPr/>
        </p:nvSpPr>
        <p:spPr>
          <a:xfrm flipV="1">
            <a:off x="5640737" y="2801502"/>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6" name="Rectangle 35">
            <a:extLst>
              <a:ext uri="{FF2B5EF4-FFF2-40B4-BE49-F238E27FC236}">
                <a16:creationId xmlns:a16="http://schemas.microsoft.com/office/drawing/2014/main" id="{25C9FD1B-AEE6-4B44-A6FC-7FE2CDDFD6C8}"/>
              </a:ext>
            </a:extLst>
          </p:cNvPr>
          <p:cNvSpPr/>
          <p:nvPr/>
        </p:nvSpPr>
        <p:spPr>
          <a:xfrm>
            <a:off x="5045497" y="2738794"/>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6DF69DE8-1729-4F4B-A3A6-9ED56E738A93}"/>
              </a:ext>
            </a:extLst>
          </p:cNvPr>
          <p:cNvSpPr/>
          <p:nvPr/>
        </p:nvSpPr>
        <p:spPr>
          <a:xfrm>
            <a:off x="6547296" y="3136044"/>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lumMod val="75000"/>
                  <a:lumOff val="25000"/>
                </a:schemeClr>
              </a:solidFill>
              <a:effectLst>
                <a:outerShdw blurRad="38100" dist="38100" dir="2700000" algn="tl">
                  <a:srgbClr val="000000">
                    <a:alpha val="43137"/>
                  </a:srgbClr>
                </a:outerShdw>
              </a:effectLst>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6513230" y="3316357"/>
            <a:ext cx="959672" cy="523220"/>
          </a:xfrm>
          <a:prstGeom prst="rect">
            <a:avLst/>
          </a:prstGeom>
          <a:noFill/>
        </p:spPr>
        <p:txBody>
          <a:bodyPr wrap="square" rtlCol="0">
            <a:spAutoFit/>
          </a:bodyPr>
          <a:lstStyle/>
          <a:p>
            <a:pPr algn="ctr"/>
            <a:r>
              <a:rPr lang="en-US" sz="2800" b="1" dirty="0">
                <a:solidFill>
                  <a:srgbClr val="FEFEFE"/>
                </a:solidFill>
              </a:rPr>
              <a:t>1989</a:t>
            </a:r>
          </a:p>
        </p:txBody>
      </p:sp>
      <p:sp>
        <p:nvSpPr>
          <p:cNvPr id="47" name="Isosceles Triangle 36">
            <a:extLst>
              <a:ext uri="{FF2B5EF4-FFF2-40B4-BE49-F238E27FC236}">
                <a16:creationId xmlns:a16="http://schemas.microsoft.com/office/drawing/2014/main" id="{CA267BB3-00A1-374A-BBDA-A92073E261B3}"/>
              </a:ext>
            </a:extLst>
          </p:cNvPr>
          <p:cNvSpPr/>
          <p:nvPr/>
        </p:nvSpPr>
        <p:spPr>
          <a:xfrm>
            <a:off x="6765346" y="4181948"/>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48" name="Rectangle 47">
            <a:extLst>
              <a:ext uri="{FF2B5EF4-FFF2-40B4-BE49-F238E27FC236}">
                <a16:creationId xmlns:a16="http://schemas.microsoft.com/office/drawing/2014/main" id="{E317EC70-2626-2045-A026-125F43551797}"/>
              </a:ext>
            </a:extLst>
          </p:cNvPr>
          <p:cNvSpPr/>
          <p:nvPr/>
        </p:nvSpPr>
        <p:spPr>
          <a:xfrm flipV="1">
            <a:off x="6170106" y="4358920"/>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B4B1BB11-62CC-184B-B106-4FBE10678FEB}"/>
              </a:ext>
            </a:extLst>
          </p:cNvPr>
          <p:cNvSpPr txBox="1"/>
          <p:nvPr/>
        </p:nvSpPr>
        <p:spPr>
          <a:xfrm>
            <a:off x="5947670" y="4437718"/>
            <a:ext cx="2090793" cy="1027159"/>
          </a:xfrm>
          <a:prstGeom prst="rect">
            <a:avLst/>
          </a:prstGeom>
          <a:noFill/>
        </p:spPr>
        <p:txBody>
          <a:bodyPr wrap="square" rtlCol="0">
            <a:noAutofit/>
          </a:bodyPr>
          <a:lstStyle/>
          <a:p>
            <a:pPr algn="ctr">
              <a:lnSpc>
                <a:spcPts val="2400"/>
              </a:lnSpc>
            </a:pPr>
            <a:r>
              <a:rPr lang="en-US" sz="2400" b="1" dirty="0">
                <a:solidFill>
                  <a:schemeClr val="tx2"/>
                </a:solidFill>
              </a:rPr>
              <a:t>NAD 83 announced</a:t>
            </a:r>
          </a:p>
        </p:txBody>
      </p:sp>
      <p:sp>
        <p:nvSpPr>
          <p:cNvPr id="34" name="TextBox 33">
            <a:extLst>
              <a:ext uri="{FF2B5EF4-FFF2-40B4-BE49-F238E27FC236}">
                <a16:creationId xmlns:a16="http://schemas.microsoft.com/office/drawing/2014/main" id="{303ECF53-166A-9B47-9245-A5B6F7ABEC78}"/>
              </a:ext>
            </a:extLst>
          </p:cNvPr>
          <p:cNvSpPr txBox="1"/>
          <p:nvPr/>
        </p:nvSpPr>
        <p:spPr>
          <a:xfrm>
            <a:off x="7010400" y="1743443"/>
            <a:ext cx="2076355" cy="991383"/>
          </a:xfrm>
          <a:prstGeom prst="rect">
            <a:avLst/>
          </a:prstGeom>
          <a:noFill/>
        </p:spPr>
        <p:txBody>
          <a:bodyPr wrap="square" rtlCol="0">
            <a:noAutofit/>
          </a:bodyPr>
          <a:lstStyle/>
          <a:p>
            <a:pPr algn="ctr">
              <a:lnSpc>
                <a:spcPts val="2400"/>
              </a:lnSpc>
            </a:pPr>
            <a:r>
              <a:rPr lang="en-US" sz="2400" b="1" dirty="0">
                <a:solidFill>
                  <a:schemeClr val="tx2"/>
                </a:solidFill>
              </a:rPr>
              <a:t>Restatement that metric used for U.S.</a:t>
            </a:r>
          </a:p>
        </p:txBody>
      </p:sp>
      <p:sp>
        <p:nvSpPr>
          <p:cNvPr id="38" name="Isosceles Triangle 36">
            <a:extLst>
              <a:ext uri="{FF2B5EF4-FFF2-40B4-BE49-F238E27FC236}">
                <a16:creationId xmlns:a16="http://schemas.microsoft.com/office/drawing/2014/main" id="{92948424-8096-184B-8133-B832CC40DD4A}"/>
              </a:ext>
            </a:extLst>
          </p:cNvPr>
          <p:cNvSpPr/>
          <p:nvPr/>
        </p:nvSpPr>
        <p:spPr>
          <a:xfrm flipV="1">
            <a:off x="7856327" y="2798688"/>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9" name="Rectangle 38">
            <a:extLst>
              <a:ext uri="{FF2B5EF4-FFF2-40B4-BE49-F238E27FC236}">
                <a16:creationId xmlns:a16="http://schemas.microsoft.com/office/drawing/2014/main" id="{A6C8B434-0733-CF4F-9FE9-20F0EF87865F}"/>
              </a:ext>
            </a:extLst>
          </p:cNvPr>
          <p:cNvSpPr/>
          <p:nvPr/>
        </p:nvSpPr>
        <p:spPr>
          <a:xfrm>
            <a:off x="7261087" y="2735980"/>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01A6BFD0-CBA3-1D42-81D8-776A38E2F912}"/>
              </a:ext>
            </a:extLst>
          </p:cNvPr>
          <p:cNvSpPr txBox="1"/>
          <p:nvPr/>
        </p:nvSpPr>
        <p:spPr>
          <a:xfrm>
            <a:off x="2610480" y="1661329"/>
            <a:ext cx="1865348" cy="1200329"/>
          </a:xfrm>
          <a:prstGeom prst="rect">
            <a:avLst/>
          </a:prstGeom>
          <a:noFill/>
        </p:spPr>
        <p:txBody>
          <a:bodyPr wrap="square" rtlCol="0">
            <a:spAutoFit/>
          </a:bodyPr>
          <a:lstStyle/>
          <a:p>
            <a:pPr algn="r"/>
            <a:r>
              <a:rPr lang="en-US" i="1" dirty="0">
                <a:ln w="0"/>
                <a:solidFill>
                  <a:schemeClr val="accent6">
                    <a:lumMod val="75000"/>
                  </a:schemeClr>
                </a:solidFill>
                <a:effectLst>
                  <a:outerShdw blurRad="38100" dist="19050" dir="2700000" algn="tl" rotWithShape="0">
                    <a:schemeClr val="dk1">
                      <a:alpha val="40000"/>
                    </a:schemeClr>
                  </a:outerShdw>
                </a:effectLst>
              </a:rPr>
              <a:t>Surveying and mapping only (pending analysis,  never resolved)</a:t>
            </a:r>
          </a:p>
        </p:txBody>
      </p:sp>
      <p:sp>
        <p:nvSpPr>
          <p:cNvPr id="43" name="Isosceles Triangle 36">
            <a:extLst>
              <a:ext uri="{FF2B5EF4-FFF2-40B4-BE49-F238E27FC236}">
                <a16:creationId xmlns:a16="http://schemas.microsoft.com/office/drawing/2014/main" id="{8FB8B43B-CB57-2449-86C0-9151886FD83A}"/>
              </a:ext>
            </a:extLst>
          </p:cNvPr>
          <p:cNvSpPr/>
          <p:nvPr/>
        </p:nvSpPr>
        <p:spPr>
          <a:xfrm rot="16200000" flipV="1">
            <a:off x="4407972" y="2216809"/>
            <a:ext cx="239486" cy="94838"/>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sp>
        <p:nvSpPr>
          <p:cNvPr id="3" name="Slide Number Placeholder 2"/>
          <p:cNvSpPr>
            <a:spLocks noGrp="1"/>
          </p:cNvSpPr>
          <p:nvPr>
            <p:ph type="sldNum" sz="quarter" idx="12"/>
          </p:nvPr>
        </p:nvSpPr>
        <p:spPr/>
        <p:txBody>
          <a:bodyPr/>
          <a:lstStyle/>
          <a:p>
            <a:fld id="{1EE7B93A-05D4-4E0E-9360-14272AE9C6F8}" type="slidenum">
              <a:rPr lang="en-US" smtClean="0"/>
              <a:t>19</a:t>
            </a:fld>
            <a:endParaRPr lang="en-US" dirty="0"/>
          </a:p>
        </p:txBody>
      </p:sp>
      <p:sp>
        <p:nvSpPr>
          <p:cNvPr id="42" name="TextBox 41">
            <a:extLst>
              <a:ext uri="{FF2B5EF4-FFF2-40B4-BE49-F238E27FC236}">
                <a16:creationId xmlns:a16="http://schemas.microsoft.com/office/drawing/2014/main" id="{01A6BFD0-CBA3-1D42-81D8-776A38E2F912}"/>
              </a:ext>
            </a:extLst>
          </p:cNvPr>
          <p:cNvSpPr txBox="1"/>
          <p:nvPr/>
        </p:nvSpPr>
        <p:spPr>
          <a:xfrm>
            <a:off x="144593" y="5474791"/>
            <a:ext cx="3721352" cy="1200329"/>
          </a:xfrm>
          <a:prstGeom prst="rect">
            <a:avLst/>
          </a:prstGeom>
          <a:noFill/>
        </p:spPr>
        <p:txBody>
          <a:bodyPr wrap="square" rtlCol="0">
            <a:spAutoFit/>
          </a:bodyPr>
          <a:lstStyle/>
          <a:p>
            <a:pPr marL="285750" indent="-285750">
              <a:buFont typeface="Arial" panose="020B0604020202020204" pitchFamily="34" charset="0"/>
              <a:buChar char="•"/>
            </a:pPr>
            <a:r>
              <a:rPr lang="en-US" i="1" dirty="0">
                <a:ln w="0"/>
                <a:solidFill>
                  <a:schemeClr val="accent6">
                    <a:lumMod val="75000"/>
                  </a:schemeClr>
                </a:solidFill>
                <a:effectLst>
                  <a:outerShdw blurRad="38100" dist="19050" dir="2700000" algn="tl" rotWithShape="0">
                    <a:schemeClr val="dk1">
                      <a:alpha val="40000"/>
                    </a:schemeClr>
                  </a:outerShdw>
                </a:effectLst>
              </a:rPr>
              <a:t>International foot used for “engineering”</a:t>
            </a:r>
          </a:p>
          <a:p>
            <a:pPr marL="285750" indent="-285750">
              <a:buFont typeface="Arial" panose="020B0604020202020204" pitchFamily="34" charset="0"/>
              <a:buChar char="•"/>
            </a:pPr>
            <a:r>
              <a:rPr lang="en-US" i="1" dirty="0">
                <a:ln w="0"/>
                <a:solidFill>
                  <a:schemeClr val="accent6">
                    <a:lumMod val="75000"/>
                  </a:schemeClr>
                </a:solidFill>
                <a:effectLst>
                  <a:outerShdw blurRad="38100" dist="19050" dir="2700000" algn="tl" rotWithShape="0">
                    <a:schemeClr val="dk1">
                      <a:alpha val="40000"/>
                    </a:schemeClr>
                  </a:outerShdw>
                </a:effectLst>
              </a:rPr>
              <a:t>U.S. survey foot used for “mapping and land measurement”</a:t>
            </a:r>
          </a:p>
        </p:txBody>
      </p:sp>
      <p:grpSp>
        <p:nvGrpSpPr>
          <p:cNvPr id="9" name="Group 8"/>
          <p:cNvGrpSpPr/>
          <p:nvPr/>
        </p:nvGrpSpPr>
        <p:grpSpPr>
          <a:xfrm>
            <a:off x="1038135" y="4114805"/>
            <a:ext cx="239486" cy="1302653"/>
            <a:chOff x="1038135" y="4114805"/>
            <a:chExt cx="239486" cy="1302653"/>
          </a:xfrm>
        </p:grpSpPr>
        <p:cxnSp>
          <p:nvCxnSpPr>
            <p:cNvPr id="7" name="Straight Connector 6"/>
            <p:cNvCxnSpPr/>
            <p:nvPr/>
          </p:nvCxnSpPr>
          <p:spPr>
            <a:xfrm>
              <a:off x="1157878" y="4162224"/>
              <a:ext cx="0" cy="1255234"/>
            </a:xfrm>
            <a:prstGeom prst="line">
              <a:avLst/>
            </a:prstGeom>
            <a:ln w="2540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46" name="Isosceles Triangle 36">
              <a:extLst>
                <a:ext uri="{FF2B5EF4-FFF2-40B4-BE49-F238E27FC236}">
                  <a16:creationId xmlns:a16="http://schemas.microsoft.com/office/drawing/2014/main" id="{8FB8B43B-CB57-2449-86C0-9151886FD83A}"/>
                </a:ext>
              </a:extLst>
            </p:cNvPr>
            <p:cNvSpPr/>
            <p:nvPr/>
          </p:nvSpPr>
          <p:spPr>
            <a:xfrm rot="10800000" flipV="1">
              <a:off x="1038135" y="4114805"/>
              <a:ext cx="239486" cy="94838"/>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grpSp>
      <p:sp>
        <p:nvSpPr>
          <p:cNvPr id="41" name="Rectangle 40">
            <a:extLst>
              <a:ext uri="{FF2B5EF4-FFF2-40B4-BE49-F238E27FC236}">
                <a16:creationId xmlns:a16="http://schemas.microsoft.com/office/drawing/2014/main" id="{6273ED0D-190A-490A-9C98-845DFBD5F9BC}"/>
              </a:ext>
            </a:extLst>
          </p:cNvPr>
          <p:cNvSpPr/>
          <p:nvPr/>
        </p:nvSpPr>
        <p:spPr>
          <a:xfrm>
            <a:off x="58108" y="5464877"/>
            <a:ext cx="3807835" cy="12552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480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500"/>
                                        <p:tgtEl>
                                          <p:spTgt spid="3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fade">
                                      <p:cBhvr>
                                        <p:cTn id="61" dur="500"/>
                                        <p:tgtEl>
                                          <p:spTgt spid="4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500"/>
                                        <p:tgtEl>
                                          <p:spTgt spid="4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fade">
                                      <p:cBhvr>
                                        <p:cTn id="75" dur="500"/>
                                        <p:tgtEl>
                                          <p:spTgt spid="2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500"/>
                                        <p:tgtEl>
                                          <p:spTgt spid="38"/>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500"/>
                                        <p:tgtEl>
                                          <p:spTgt spid="3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Effect transition="in" filter="fade">
                                      <p:cBhvr>
                                        <p:cTn id="92" dur="500"/>
                                        <p:tgtEl>
                                          <p:spTgt spid="40"/>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fade">
                                      <p:cBhvr>
                                        <p:cTn id="95" dur="5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42"/>
                                        </p:tgtEl>
                                        <p:attrNameLst>
                                          <p:attrName>style.visibility</p:attrName>
                                        </p:attrNameLst>
                                      </p:cBhvr>
                                      <p:to>
                                        <p:strVal val="visible"/>
                                      </p:to>
                                    </p:set>
                                    <p:animEffect transition="in" filter="fade">
                                      <p:cBhvr>
                                        <p:cTn id="100" dur="500"/>
                                        <p:tgtEl>
                                          <p:spTgt spid="42"/>
                                        </p:tgtEl>
                                      </p:cBhvr>
                                    </p:animEffect>
                                  </p:childTnLst>
                                </p:cTn>
                              </p:par>
                              <p:par>
                                <p:cTn id="101" presetID="10" presetClass="entr" presetSubtype="0" fill="hold"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fade">
                                      <p:cBhvr>
                                        <p:cTn id="103" dur="500"/>
                                        <p:tgtEl>
                                          <p:spTgt spid="9"/>
                                        </p:tgtEl>
                                      </p:cBhvr>
                                    </p:animEffect>
                                  </p:childTnLst>
                                </p:cTn>
                              </p:par>
                            </p:childTnLst>
                          </p:cTn>
                        </p:par>
                        <p:par>
                          <p:cTn id="104" fill="hold">
                            <p:stCondLst>
                              <p:cond delay="500"/>
                            </p:stCondLst>
                            <p:childTnLst>
                              <p:par>
                                <p:cTn id="105" presetID="10" presetClass="entr" presetSubtype="0" fill="hold" grpId="0" nodeType="afterEffect">
                                  <p:stCondLst>
                                    <p:cond delay="0"/>
                                  </p:stCondLst>
                                  <p:childTnLst>
                                    <p:set>
                                      <p:cBhvr>
                                        <p:cTn id="106" dur="1" fill="hold">
                                          <p:stCondLst>
                                            <p:cond delay="0"/>
                                          </p:stCondLst>
                                        </p:cTn>
                                        <p:tgtEl>
                                          <p:spTgt spid="41"/>
                                        </p:tgtEl>
                                        <p:attrNameLst>
                                          <p:attrName>style.visibility</p:attrName>
                                        </p:attrNameLst>
                                      </p:cBhvr>
                                      <p:to>
                                        <p:strVal val="visible"/>
                                      </p:to>
                                    </p:set>
                                    <p:animEffect transition="in" filter="fade">
                                      <p:cBhvr>
                                        <p:cTn id="10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19" grpId="0"/>
      <p:bldP spid="22" grpId="0" animBg="1"/>
      <p:bldP spid="23" grpId="0"/>
      <p:bldP spid="25" grpId="0" animBg="1"/>
      <p:bldP spid="26" grpId="0"/>
      <p:bldP spid="28" grpId="0" animBg="1"/>
      <p:bldP spid="29" grpId="0"/>
      <p:bldP spid="37" grpId="0" animBg="1"/>
      <p:bldP spid="8" grpId="0" animBg="1"/>
      <p:bldP spid="30" grpId="0" animBg="1"/>
      <p:bldP spid="31" grpId="0" animBg="1"/>
      <p:bldP spid="32" grpId="0"/>
      <p:bldP spid="33" grpId="0"/>
      <p:bldP spid="35" grpId="0" animBg="1"/>
      <p:bldP spid="36" grpId="0" animBg="1"/>
      <p:bldP spid="44" grpId="0" animBg="1"/>
      <p:bldP spid="45" grpId="0"/>
      <p:bldP spid="47" grpId="0" animBg="1"/>
      <p:bldP spid="48" grpId="0" animBg="1"/>
      <p:bldP spid="49" grpId="0"/>
      <p:bldP spid="34" grpId="0"/>
      <p:bldP spid="38" grpId="0" animBg="1"/>
      <p:bldP spid="39" grpId="0" animBg="1"/>
      <p:bldP spid="40" grpId="0"/>
      <p:bldP spid="43" grpId="0" animBg="1"/>
      <p:bldP spid="42" grpId="0"/>
      <p:bldP spid="4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382674-5729-4DB7-90A1-FCECBC0AEBE7}"/>
              </a:ext>
            </a:extLst>
          </p:cNvPr>
          <p:cNvSpPr>
            <a:spLocks noGrp="1"/>
          </p:cNvSpPr>
          <p:nvPr>
            <p:ph type="sldNum" sz="quarter" idx="12"/>
          </p:nvPr>
        </p:nvSpPr>
        <p:spPr/>
        <p:txBody>
          <a:bodyPr/>
          <a:lstStyle/>
          <a:p>
            <a:pPr>
              <a:defRPr/>
            </a:pPr>
            <a:fld id="{BF6EBFE9-79BB-431F-AEDF-EF334E7ED36B}" type="slidenum">
              <a:rPr lang="en-US" smtClean="0"/>
              <a:pPr>
                <a:defRPr/>
              </a:pPr>
              <a:t>2</a:t>
            </a:fld>
            <a:endParaRPr lang="en-US" dirty="0"/>
          </a:p>
        </p:txBody>
      </p:sp>
      <p:sp>
        <p:nvSpPr>
          <p:cNvPr id="7" name="Title 1">
            <a:extLst>
              <a:ext uri="{FF2B5EF4-FFF2-40B4-BE49-F238E27FC236}">
                <a16:creationId xmlns:a16="http://schemas.microsoft.com/office/drawing/2014/main" id="{A0406F13-EFFD-7044-8E42-B94EAFCC3BE8}"/>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Putting our best “foot” forward</a:t>
            </a:r>
          </a:p>
        </p:txBody>
      </p:sp>
      <p:sp>
        <p:nvSpPr>
          <p:cNvPr id="5" name="Content Placeholder 4">
            <a:extLst>
              <a:ext uri="{FF2B5EF4-FFF2-40B4-BE49-F238E27FC236}">
                <a16:creationId xmlns:a16="http://schemas.microsoft.com/office/drawing/2014/main" id="{CA1B24B5-665E-44F0-8C0C-5E911713CD74}"/>
              </a:ext>
            </a:extLst>
          </p:cNvPr>
          <p:cNvSpPr>
            <a:spLocks noGrp="1"/>
          </p:cNvSpPr>
          <p:nvPr>
            <p:ph idx="1"/>
          </p:nvPr>
        </p:nvSpPr>
        <p:spPr>
          <a:xfrm>
            <a:off x="457200" y="1408175"/>
            <a:ext cx="8229600" cy="584775"/>
          </a:xfrm>
        </p:spPr>
        <p:txBody>
          <a:bodyPr>
            <a:spAutoFit/>
          </a:bodyPr>
          <a:lstStyle/>
          <a:p>
            <a:pPr marL="0" indent="0" algn="ctr">
              <a:buNone/>
            </a:pPr>
            <a:r>
              <a:rPr lang="en-US" b="1" dirty="0">
                <a:latin typeface="Old English Text MT" panose="03040902040508030806" pitchFamily="66" charset="0"/>
              </a:rPr>
              <a:t>The Right &amp; Lawful Rood</a:t>
            </a:r>
          </a:p>
        </p:txBody>
      </p:sp>
      <p:pic>
        <p:nvPicPr>
          <p:cNvPr id="8" name="Content Placeholder 6">
            <a:extLst>
              <a:ext uri="{FF2B5EF4-FFF2-40B4-BE49-F238E27FC236}">
                <a16:creationId xmlns:a16="http://schemas.microsoft.com/office/drawing/2014/main" id="{2C8BF472-56CD-4672-9B4C-9780F4C44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828800" y="1956813"/>
            <a:ext cx="5486400" cy="4352547"/>
          </a:xfrm>
          <a:prstGeom prst="rect">
            <a:avLst/>
          </a:prstGeom>
          <a:noFill/>
          <a:ln w="9525">
            <a:noFill/>
            <a:miter lim="800000"/>
            <a:headEnd/>
            <a:tailEnd/>
          </a:ln>
        </p:spPr>
      </p:pic>
      <p:sp>
        <p:nvSpPr>
          <p:cNvPr id="6" name="TextBox 5">
            <a:extLst>
              <a:ext uri="{FF2B5EF4-FFF2-40B4-BE49-F238E27FC236}">
                <a16:creationId xmlns:a16="http://schemas.microsoft.com/office/drawing/2014/main" id="{0A5F6410-736C-4EB9-8939-8BCA00076366}"/>
              </a:ext>
            </a:extLst>
          </p:cNvPr>
          <p:cNvSpPr txBox="1"/>
          <p:nvPr/>
        </p:nvSpPr>
        <p:spPr bwMode="auto">
          <a:xfrm>
            <a:off x="1143000" y="6272784"/>
            <a:ext cx="6858000" cy="400110"/>
          </a:xfrm>
          <a:prstGeom prst="rect">
            <a:avLst/>
          </a:prstGeom>
          <a:noFill/>
          <a:ln w="9525" algn="ctr">
            <a:noFill/>
            <a:miter lim="800000"/>
            <a:headEnd/>
            <a:tailEnd/>
          </a:ln>
          <a:effectLst/>
        </p:spPr>
        <p:txBody>
          <a:bodyPr wrap="square" rtlCol="0">
            <a:spAutoFit/>
          </a:bodyPr>
          <a:lstStyle/>
          <a:p>
            <a:pPr algn="ctr">
              <a:spcBef>
                <a:spcPct val="50000"/>
              </a:spcBef>
            </a:pPr>
            <a:r>
              <a:rPr lang="en-US" sz="2000" dirty="0">
                <a:solidFill>
                  <a:schemeClr val="tx2">
                    <a:lumMod val="75000"/>
                  </a:schemeClr>
                </a:solidFill>
                <a:cs typeface="Arial" pitchFamily="34" charset="0"/>
              </a:rPr>
              <a:t>From geometry book of Jacob Köbel (1460-1533), 1608 edition</a:t>
            </a:r>
          </a:p>
        </p:txBody>
      </p:sp>
    </p:spTree>
    <p:extLst>
      <p:ext uri="{BB962C8B-B14F-4D97-AF65-F5344CB8AC3E}">
        <p14:creationId xmlns:p14="http://schemas.microsoft.com/office/powerpoint/2010/main" val="4127358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7030E9A-0344-465A-B9B3-8312B9684F0F}"/>
              </a:ext>
            </a:extLst>
          </p:cNvPr>
          <p:cNvPicPr>
            <a:picLocks noGrp="1" noChangeAspect="1"/>
          </p:cNvPicPr>
          <p:nvPr>
            <p:ph idx="1"/>
          </p:nvPr>
        </p:nvPicPr>
        <p:blipFill rotWithShape="1">
          <a:blip r:embed="rId3"/>
          <a:srcRect t="-86" b="24079"/>
          <a:stretch/>
        </p:blipFill>
        <p:spPr>
          <a:xfrm>
            <a:off x="0" y="0"/>
            <a:ext cx="6766560" cy="6634540"/>
          </a:xfr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89B5B8D6-0C6C-41A2-B8EC-BF860A9F0BB5}"/>
              </a:ext>
            </a:extLst>
          </p:cNvPr>
          <p:cNvPicPr>
            <a:picLocks noChangeAspect="1"/>
          </p:cNvPicPr>
          <p:nvPr/>
        </p:nvPicPr>
        <p:blipFill rotWithShape="1">
          <a:blip r:embed="rId3"/>
          <a:srcRect l="50000" t="74357" b="135"/>
          <a:stretch/>
        </p:blipFill>
        <p:spPr>
          <a:xfrm>
            <a:off x="6398386" y="5045858"/>
            <a:ext cx="2658150" cy="1749287"/>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F11E7DF0-78B6-47EC-A6BC-3BEFFAE67EDA}"/>
              </a:ext>
            </a:extLst>
          </p:cNvPr>
          <p:cNvPicPr>
            <a:picLocks noChangeAspect="1"/>
          </p:cNvPicPr>
          <p:nvPr/>
        </p:nvPicPr>
        <p:blipFill rotWithShape="1">
          <a:blip r:embed="rId3"/>
          <a:srcRect t="75362" r="50000"/>
          <a:stretch/>
        </p:blipFill>
        <p:spPr>
          <a:xfrm>
            <a:off x="6398386" y="3317270"/>
            <a:ext cx="2658150" cy="1689652"/>
          </a:xfrm>
          <a:prstGeom prst="rect">
            <a:avLst/>
          </a:prstGeom>
          <a:effectLst>
            <a:outerShdw blurRad="63500" sx="102000" sy="102000" algn="ctr" rotWithShape="0">
              <a:prstClr val="black">
                <a:alpha val="40000"/>
              </a:prstClr>
            </a:outerShdw>
          </a:effectLst>
        </p:spPr>
      </p:pic>
      <p:pic>
        <p:nvPicPr>
          <p:cNvPr id="7" name="Picture 6" descr="Image result for george washington">
            <a:extLst>
              <a:ext uri="{FF2B5EF4-FFF2-40B4-BE49-F238E27FC236}">
                <a16:creationId xmlns:a16="http://schemas.microsoft.com/office/drawing/2014/main" id="{145DABE9-275A-41DF-A08A-7277F3D4CC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4" b="8477"/>
          <a:stretch/>
        </p:blipFill>
        <p:spPr bwMode="auto">
          <a:xfrm>
            <a:off x="93270" y="2409"/>
            <a:ext cx="1645920" cy="18703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8" name="Picture 9" descr="Image result for thomas jefferson">
            <a:extLst>
              <a:ext uri="{FF2B5EF4-FFF2-40B4-BE49-F238E27FC236}">
                <a16:creationId xmlns:a16="http://schemas.microsoft.com/office/drawing/2014/main" id="{6F56F23F-B982-4045-9CF7-BF8CD47A4B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91" r="8346"/>
          <a:stretch/>
        </p:blipFill>
        <p:spPr bwMode="auto">
          <a:xfrm>
            <a:off x="1917826" y="0"/>
            <a:ext cx="1645920" cy="18703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DA4FEDEA-B0A6-400C-9947-9295443976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6640" y="2409"/>
            <a:ext cx="1645920" cy="1864683"/>
          </a:xfrm>
          <a:prstGeom prst="rect">
            <a:avLst/>
          </a:prstGeom>
          <a:effectLst>
            <a:softEdge rad="127000"/>
          </a:effectLst>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16692" t="8531" r="13854" b="32227"/>
          <a:stretch/>
        </p:blipFill>
        <p:spPr>
          <a:xfrm>
            <a:off x="5575426" y="0"/>
            <a:ext cx="1645920" cy="1870364"/>
          </a:xfrm>
          <a:prstGeom prst="rect">
            <a:avLst/>
          </a:prstGeom>
          <a:effectLst>
            <a:softEdge rad="127000"/>
          </a:effectLst>
        </p:spPr>
      </p:pic>
      <p:pic>
        <p:nvPicPr>
          <p:cNvPr id="6" name="Picture 5">
            <a:extLst>
              <a:ext uri="{FF2B5EF4-FFF2-40B4-BE49-F238E27FC236}">
                <a16:creationId xmlns:a16="http://schemas.microsoft.com/office/drawing/2014/main" id="{EBFC46FB-F048-6148-95B4-0B5769F5CC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166543">
            <a:off x="698269" y="2395311"/>
            <a:ext cx="7545179" cy="2067379"/>
          </a:xfrm>
          <a:prstGeom prst="rect">
            <a:avLst/>
          </a:prstGeom>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fld id="{1EE7B93A-05D4-4E0E-9360-14272AE9C6F8}" type="slidenum">
              <a:rPr lang="en-US" smtClean="0"/>
              <a:t>20</a:t>
            </a:fld>
            <a:endParaRPr lang="en-US" dirty="0"/>
          </a:p>
        </p:txBody>
      </p:sp>
      <p:pic>
        <p:nvPicPr>
          <p:cNvPr id="14" name="Picture 13">
            <a:extLst>
              <a:ext uri="{FF2B5EF4-FFF2-40B4-BE49-F238E27FC236}">
                <a16:creationId xmlns:a16="http://schemas.microsoft.com/office/drawing/2014/main" id="{A8B0C7BC-6373-43FD-BB08-7A81DBFA05F0}"/>
              </a:ext>
            </a:extLst>
          </p:cNvPr>
          <p:cNvPicPr>
            <a:picLocks noChangeAspect="1"/>
          </p:cNvPicPr>
          <p:nvPr/>
        </p:nvPicPr>
        <p:blipFill rotWithShape="1">
          <a:blip r:embed="rId9">
            <a:extLst>
              <a:ext uri="{28A0092B-C50C-407E-A947-70E740481C1C}">
                <a14:useLocalDpi xmlns:a14="http://schemas.microsoft.com/office/drawing/2010/main" val="0"/>
              </a:ext>
            </a:extLst>
          </a:blip>
          <a:srcRect l="26410" t="1061" r="33669" b="64430"/>
          <a:stretch/>
        </p:blipFill>
        <p:spPr>
          <a:xfrm>
            <a:off x="3749040" y="0"/>
            <a:ext cx="1645920" cy="1870364"/>
          </a:xfrm>
          <a:prstGeom prst="rect">
            <a:avLst/>
          </a:prstGeom>
          <a:effectLst>
            <a:softEdge rad="127000"/>
          </a:effectLst>
        </p:spPr>
      </p:pic>
    </p:spTree>
    <p:extLst>
      <p:ext uri="{BB962C8B-B14F-4D97-AF65-F5344CB8AC3E}">
        <p14:creationId xmlns:p14="http://schemas.microsoft.com/office/powerpoint/2010/main" val="3196251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repeatCount="indefinite" fill="hold" nodeType="clickEffect">
                                  <p:stCondLst>
                                    <p:cond delay="0"/>
                                  </p:stCondLst>
                                  <p:childTnLst>
                                    <p:animRot by="21600000">
                                      <p:cBhvr>
                                        <p:cTn id="30" dur="2000" fill="hold"/>
                                        <p:tgtEl>
                                          <p:spTgt spid="7"/>
                                        </p:tgtEl>
                                        <p:attrNameLst>
                                          <p:attrName>r</p:attrName>
                                        </p:attrNameLst>
                                      </p:cBhvr>
                                    </p:animRot>
                                  </p:childTnLst>
                                </p:cTn>
                              </p:par>
                              <p:par>
                                <p:cTn id="31" presetID="8" presetClass="emph" presetSubtype="0" repeatCount="indefinite" fill="hold" nodeType="withEffect">
                                  <p:stCondLst>
                                    <p:cond delay="0"/>
                                  </p:stCondLst>
                                  <p:childTnLst>
                                    <p:animRot by="21600000">
                                      <p:cBhvr>
                                        <p:cTn id="32" dur="2000" fill="hold"/>
                                        <p:tgtEl>
                                          <p:spTgt spid="8"/>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000" fill="hold"/>
                                        <p:tgtEl>
                                          <p:spTgt spid="14"/>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000" fill="hold"/>
                                        <p:tgtEl>
                                          <p:spTgt spid="13"/>
                                        </p:tgtEl>
                                        <p:attrNameLst>
                                          <p:attrName>r</p:attrName>
                                        </p:attrNameLst>
                                      </p:cBhvr>
                                    </p:animRot>
                                  </p:childTnLst>
                                </p:cTn>
                              </p:par>
                              <p:par>
                                <p:cTn id="37" presetID="8" presetClass="emph" presetSubtype="0" repeatCount="indefinite" fill="hold" nodeType="withEffect">
                                  <p:stCondLst>
                                    <p:cond delay="0"/>
                                  </p:stCondLst>
                                  <p:childTnLst>
                                    <p:animRot by="21600000">
                                      <p:cBhvr>
                                        <p:cTn id="38"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FEFFD0-D163-C440-9E2B-F721AA1592FE}"/>
              </a:ext>
            </a:extLst>
          </p:cNvPr>
          <p:cNvSpPr txBox="1">
            <a:spLocks/>
          </p:cNvSpPr>
          <p:nvPr/>
        </p:nvSpPr>
        <p:spPr bwMode="auto">
          <a:xfrm>
            <a:off x="0" y="477794"/>
            <a:ext cx="9144000" cy="802365"/>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sz="4000" b="1" dirty="0">
                <a:solidFill>
                  <a:schemeClr val="bg1"/>
                </a:solidFill>
              </a:rPr>
              <a:t> Out of order, </a:t>
            </a:r>
            <a:r>
              <a:rPr lang="en-US" sz="4000" b="1" i="1" dirty="0">
                <a:solidFill>
                  <a:schemeClr val="bg1"/>
                </a:solidFill>
              </a:rPr>
              <a:t>chaos</a:t>
            </a:r>
          </a:p>
        </p:txBody>
      </p:sp>
      <p:sp>
        <p:nvSpPr>
          <p:cNvPr id="3" name="Content Placeholder 2">
            <a:extLst>
              <a:ext uri="{FF2B5EF4-FFF2-40B4-BE49-F238E27FC236}">
                <a16:creationId xmlns:a16="http://schemas.microsoft.com/office/drawing/2014/main" id="{9B5ABA35-E277-4564-85E2-7209120F26D4}"/>
              </a:ext>
            </a:extLst>
          </p:cNvPr>
          <p:cNvSpPr>
            <a:spLocks noGrp="1"/>
          </p:cNvSpPr>
          <p:nvPr>
            <p:ph idx="1"/>
          </p:nvPr>
        </p:nvSpPr>
        <p:spPr>
          <a:xfrm>
            <a:off x="457200" y="1463040"/>
            <a:ext cx="6289590" cy="5261278"/>
          </a:xfrm>
        </p:spPr>
        <p:txBody>
          <a:bodyPr>
            <a:normAutofit fontScale="92500" lnSpcReduction="10000"/>
          </a:bodyPr>
          <a:lstStyle/>
          <a:p>
            <a:pPr marL="0" indent="0">
              <a:buNone/>
            </a:pPr>
            <a:r>
              <a:rPr lang="en-US" sz="4400" b="1" dirty="0">
                <a:solidFill>
                  <a:schemeClr val="tx2">
                    <a:lumMod val="75000"/>
                  </a:schemeClr>
                </a:solidFill>
              </a:rPr>
              <a:t>A foot still in limbo</a:t>
            </a:r>
          </a:p>
          <a:p>
            <a:pPr marL="0" indent="0">
              <a:buNone/>
            </a:pPr>
            <a:r>
              <a:rPr lang="en-US" b="1" dirty="0">
                <a:solidFill>
                  <a:schemeClr val="tx2">
                    <a:lumMod val="75000"/>
                  </a:schemeClr>
                </a:solidFill>
              </a:rPr>
              <a:t>2008.</a:t>
            </a:r>
            <a:r>
              <a:rPr lang="en-US" dirty="0">
                <a:solidFill>
                  <a:schemeClr val="tx2">
                    <a:lumMod val="75000"/>
                  </a:schemeClr>
                </a:solidFill>
              </a:rPr>
              <a:t>  NIST “Guide to the </a:t>
            </a:r>
            <a:br>
              <a:rPr lang="en-US" dirty="0">
                <a:solidFill>
                  <a:schemeClr val="tx2">
                    <a:lumMod val="75000"/>
                  </a:schemeClr>
                </a:solidFill>
              </a:rPr>
            </a:br>
            <a:r>
              <a:rPr lang="en-US" dirty="0">
                <a:solidFill>
                  <a:schemeClr val="tx2">
                    <a:lumMod val="75000"/>
                  </a:schemeClr>
                </a:solidFill>
              </a:rPr>
              <a:t>	  Use of the SI”</a:t>
            </a:r>
          </a:p>
          <a:p>
            <a:r>
              <a:rPr lang="en-US" dirty="0">
                <a:solidFill>
                  <a:schemeClr val="tx2">
                    <a:lumMod val="75000"/>
                  </a:schemeClr>
                </a:solidFill>
              </a:rPr>
              <a:t>U.S. survey foot still used </a:t>
            </a:r>
          </a:p>
          <a:p>
            <a:pPr lvl="1"/>
            <a:r>
              <a:rPr lang="en-US" dirty="0">
                <a:solidFill>
                  <a:schemeClr val="tx2">
                    <a:lumMod val="75000"/>
                  </a:schemeClr>
                </a:solidFill>
              </a:rPr>
              <a:t>but never officially permanently adopted</a:t>
            </a:r>
          </a:p>
          <a:p>
            <a:r>
              <a:rPr lang="en-US" dirty="0">
                <a:solidFill>
                  <a:schemeClr val="tx2">
                    <a:lumMod val="75000"/>
                  </a:schemeClr>
                </a:solidFill>
              </a:rPr>
              <a:t>Repeats 1975 FRN ideas </a:t>
            </a:r>
            <a:br>
              <a:rPr lang="en-US" dirty="0">
                <a:solidFill>
                  <a:schemeClr val="tx2">
                    <a:lumMod val="75000"/>
                  </a:schemeClr>
                </a:solidFill>
              </a:rPr>
            </a:br>
            <a:r>
              <a:rPr lang="en-US" dirty="0">
                <a:solidFill>
                  <a:schemeClr val="tx2">
                    <a:lumMod val="75000"/>
                  </a:schemeClr>
                </a:solidFill>
              </a:rPr>
              <a:t>about the two feet:</a:t>
            </a:r>
          </a:p>
          <a:p>
            <a:pPr lvl="1"/>
            <a:r>
              <a:rPr lang="en-US" dirty="0">
                <a:solidFill>
                  <a:schemeClr val="tx2">
                    <a:lumMod val="75000"/>
                  </a:schemeClr>
                </a:solidFill>
              </a:rPr>
              <a:t>International ft used for </a:t>
            </a:r>
            <a:r>
              <a:rPr lang="en-US" b="1" i="1" dirty="0">
                <a:solidFill>
                  <a:schemeClr val="tx2">
                    <a:lumMod val="75000"/>
                  </a:schemeClr>
                </a:solidFill>
              </a:rPr>
              <a:t>engineering</a:t>
            </a:r>
            <a:r>
              <a:rPr lang="en-US" dirty="0">
                <a:solidFill>
                  <a:schemeClr val="tx2">
                    <a:lumMod val="75000"/>
                  </a:schemeClr>
                </a:solidFill>
              </a:rPr>
              <a:t> </a:t>
            </a:r>
          </a:p>
          <a:p>
            <a:pPr lvl="1"/>
            <a:r>
              <a:rPr lang="en-US" dirty="0">
                <a:solidFill>
                  <a:schemeClr val="tx2">
                    <a:lumMod val="75000"/>
                  </a:schemeClr>
                </a:solidFill>
              </a:rPr>
              <a:t>U.S. ft used for </a:t>
            </a:r>
            <a:r>
              <a:rPr lang="en-US" b="1" i="1" dirty="0">
                <a:solidFill>
                  <a:schemeClr val="tx2">
                    <a:lumMod val="75000"/>
                  </a:schemeClr>
                </a:solidFill>
              </a:rPr>
              <a:t>surveying &amp; mapping</a:t>
            </a:r>
          </a:p>
          <a:p>
            <a:pPr marL="0" indent="0">
              <a:buNone/>
            </a:pPr>
            <a:r>
              <a:rPr lang="en-US" b="1" i="1" dirty="0">
                <a:solidFill>
                  <a:srgbClr val="C00000"/>
                </a:solidFill>
              </a:rPr>
              <a:t>At odds with very idea of “standards”</a:t>
            </a:r>
            <a:endParaRPr lang="en-US" i="1" dirty="0">
              <a:solidFill>
                <a:srgbClr val="C00000"/>
              </a:solidFill>
            </a:endParaRPr>
          </a:p>
          <a:p>
            <a:pPr marL="0" lvl="1" indent="0">
              <a:buNone/>
            </a:pPr>
            <a:endParaRPr lang="en-US" dirty="0">
              <a:solidFill>
                <a:schemeClr val="tx2">
                  <a:lumMod val="75000"/>
                </a:schemeClr>
              </a:solidFill>
            </a:endParaRPr>
          </a:p>
        </p:txBody>
      </p:sp>
      <p:sp>
        <p:nvSpPr>
          <p:cNvPr id="4" name="Slide Number Placeholder 3">
            <a:extLst>
              <a:ext uri="{FF2B5EF4-FFF2-40B4-BE49-F238E27FC236}">
                <a16:creationId xmlns:a16="http://schemas.microsoft.com/office/drawing/2014/main" id="{A51A0249-52FC-421C-B7A2-A3171D3D8B94}"/>
              </a:ext>
            </a:extLst>
          </p:cNvPr>
          <p:cNvSpPr>
            <a:spLocks noGrp="1"/>
          </p:cNvSpPr>
          <p:nvPr>
            <p:ph type="sldNum" sz="quarter" idx="12"/>
          </p:nvPr>
        </p:nvSpPr>
        <p:spPr/>
        <p:txBody>
          <a:bodyPr/>
          <a:lstStyle/>
          <a:p>
            <a:pPr>
              <a:defRPr/>
            </a:pPr>
            <a:fld id="{BF6EBFE9-79BB-431F-AEDF-EF334E7ED36B}" type="slidenum">
              <a:rPr lang="en-US" smtClean="0"/>
              <a:pPr>
                <a:defRPr/>
              </a:pPr>
              <a:t>21</a:t>
            </a:fld>
            <a:endParaRPr lang="en-US" dirty="0"/>
          </a:p>
        </p:txBody>
      </p:sp>
      <p:sp>
        <p:nvSpPr>
          <p:cNvPr id="6" name="Rectangle 5">
            <a:extLst>
              <a:ext uri="{FF2B5EF4-FFF2-40B4-BE49-F238E27FC236}">
                <a16:creationId xmlns:a16="http://schemas.microsoft.com/office/drawing/2014/main" id="{BC4BD2F1-9B3C-41EE-943B-3E16D966A8A0}"/>
              </a:ext>
            </a:extLst>
          </p:cNvPr>
          <p:cNvSpPr/>
          <p:nvPr/>
        </p:nvSpPr>
        <p:spPr>
          <a:xfrm>
            <a:off x="815546" y="5160267"/>
            <a:ext cx="5631475" cy="95482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3628390-40E8-4C0D-B44C-CFC0AD031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9326" y="1181097"/>
            <a:ext cx="3017520" cy="390502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63121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3040"/>
            <a:ext cx="8557404" cy="4754880"/>
          </a:xfrm>
        </p:spPr>
        <p:txBody>
          <a:bodyPr>
            <a:normAutofit/>
          </a:bodyPr>
          <a:lstStyle/>
          <a:p>
            <a:r>
              <a:rPr lang="en-US" dirty="0">
                <a:solidFill>
                  <a:schemeClr val="tx2">
                    <a:lumMod val="75000"/>
                  </a:schemeClr>
                </a:solidFill>
              </a:rPr>
              <a:t>Problem created and perpetuated by NGS</a:t>
            </a:r>
          </a:p>
          <a:p>
            <a:r>
              <a:rPr lang="en-US" dirty="0">
                <a:solidFill>
                  <a:schemeClr val="tx2">
                    <a:lumMod val="75000"/>
                  </a:schemeClr>
                </a:solidFill>
              </a:rPr>
              <a:t>In 1959.  Then in 1986.  And again in 2016…</a:t>
            </a:r>
          </a:p>
          <a:p>
            <a:endParaRPr lang="en-US" dirty="0">
              <a:solidFill>
                <a:schemeClr val="tx2">
                  <a:lumMod val="75000"/>
                </a:schemeClr>
              </a:solidFill>
            </a:endParaRPr>
          </a:p>
          <a:p>
            <a:endParaRPr lang="en-US" dirty="0">
              <a:solidFill>
                <a:schemeClr val="tx2">
                  <a:lumMod val="75000"/>
                </a:schemeClr>
              </a:solidFill>
            </a:endParaRPr>
          </a:p>
        </p:txBody>
      </p:sp>
      <p:sp>
        <p:nvSpPr>
          <p:cNvPr id="4" name="Slide Number Placeholder 3"/>
          <p:cNvSpPr>
            <a:spLocks noGrp="1"/>
          </p:cNvSpPr>
          <p:nvPr>
            <p:ph type="sldNum" sz="quarter" idx="12"/>
          </p:nvPr>
        </p:nvSpPr>
        <p:spPr/>
        <p:txBody>
          <a:bodyPr/>
          <a:lstStyle/>
          <a:p>
            <a:pPr>
              <a:defRPr/>
            </a:pPr>
            <a:fld id="{BF6EBFE9-79BB-431F-AEDF-EF334E7ED36B}" type="slidenum">
              <a:rPr lang="en-US" smtClean="0"/>
              <a:pPr>
                <a:defRPr/>
              </a:pPr>
              <a:t>22</a:t>
            </a:fld>
            <a:endParaRPr lang="en-US" dirty="0"/>
          </a:p>
        </p:txBody>
      </p:sp>
      <p:sp>
        <p:nvSpPr>
          <p:cNvPr id="7" name="Title 1">
            <a:extLst>
              <a:ext uri="{FF2B5EF4-FFF2-40B4-BE49-F238E27FC236}">
                <a16:creationId xmlns:a16="http://schemas.microsoft.com/office/drawing/2014/main" id="{57A06B2D-47B2-794E-9350-B320D7CE9E67}"/>
              </a:ext>
            </a:extLst>
          </p:cNvPr>
          <p:cNvSpPr>
            <a:spLocks noGrp="1"/>
          </p:cNvSpPr>
          <p:nvPr>
            <p:ph type="title"/>
          </p:nvPr>
        </p:nvSpPr>
        <p:spPr>
          <a:xfrm>
            <a:off x="0" y="477794"/>
            <a:ext cx="9144000" cy="802365"/>
          </a:xfrm>
          <a:solidFill>
            <a:schemeClr val="accent1"/>
          </a:solidFill>
        </p:spPr>
        <p:txBody>
          <a:bodyPr/>
          <a:lstStyle/>
          <a:p>
            <a:r>
              <a:rPr lang="en-US" sz="4000" b="1" i="1" dirty="0">
                <a:solidFill>
                  <a:schemeClr val="bg1"/>
                </a:solidFill>
              </a:rPr>
              <a:t>Mea culpa</a:t>
            </a: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4320" y="2558383"/>
            <a:ext cx="8595360" cy="3979577"/>
          </a:xfrm>
          <a:prstGeom prst="rect">
            <a:avLst/>
          </a:prstGeom>
        </p:spPr>
      </p:pic>
    </p:spTree>
    <p:extLst>
      <p:ext uri="{BB962C8B-B14F-4D97-AF65-F5344CB8AC3E}">
        <p14:creationId xmlns:p14="http://schemas.microsoft.com/office/powerpoint/2010/main" val="290859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200" y="1463040"/>
            <a:ext cx="8229600" cy="5101662"/>
          </a:xfrm>
        </p:spPr>
        <p:txBody>
          <a:bodyPr>
            <a:normAutofit fontScale="92500" lnSpcReduction="10000"/>
          </a:bodyPr>
          <a:lstStyle/>
          <a:p>
            <a:r>
              <a:rPr lang="en-US" dirty="0">
                <a:solidFill>
                  <a:schemeClr val="tx2">
                    <a:lumMod val="75000"/>
                  </a:schemeClr>
                </a:solidFill>
              </a:rPr>
              <a:t>The “old” foot defined in 1893 (actually 1866)</a:t>
            </a:r>
          </a:p>
          <a:p>
            <a:r>
              <a:rPr lang="en-US" dirty="0">
                <a:solidFill>
                  <a:schemeClr val="tx2">
                    <a:lumMod val="75000"/>
                  </a:schemeClr>
                </a:solidFill>
              </a:rPr>
              <a:t>Foot officially redefined in 1959</a:t>
            </a:r>
          </a:p>
          <a:p>
            <a:pPr lvl="1"/>
            <a:r>
              <a:rPr lang="en-US" dirty="0">
                <a:solidFill>
                  <a:schemeClr val="tx2">
                    <a:lumMod val="75000"/>
                  </a:schemeClr>
                </a:solidFill>
              </a:rPr>
              <a:t>Old one named “U.S. survey foot” at that time</a:t>
            </a:r>
          </a:p>
          <a:p>
            <a:pPr lvl="1"/>
            <a:r>
              <a:rPr lang="en-US" dirty="0">
                <a:solidFill>
                  <a:schemeClr val="tx2">
                    <a:lumMod val="75000"/>
                  </a:schemeClr>
                </a:solidFill>
              </a:rPr>
              <a:t>Intended as </a:t>
            </a:r>
            <a:r>
              <a:rPr lang="en-US" b="1" i="1" dirty="0">
                <a:solidFill>
                  <a:schemeClr val="tx2">
                    <a:lumMod val="75000"/>
                  </a:schemeClr>
                </a:solidFill>
              </a:rPr>
              <a:t>temporary </a:t>
            </a:r>
            <a:r>
              <a:rPr lang="en-US" dirty="0">
                <a:solidFill>
                  <a:schemeClr val="tx2">
                    <a:lumMod val="75000"/>
                  </a:schemeClr>
                </a:solidFill>
              </a:rPr>
              <a:t>solution</a:t>
            </a:r>
          </a:p>
          <a:p>
            <a:pPr lvl="1"/>
            <a:r>
              <a:rPr lang="en-US" dirty="0">
                <a:solidFill>
                  <a:schemeClr val="tx2">
                    <a:lumMod val="75000"/>
                  </a:schemeClr>
                </a:solidFill>
              </a:rPr>
              <a:t>Supposed to switch to new foot with readjustment of “basic geodetic survey networks”</a:t>
            </a:r>
          </a:p>
          <a:p>
            <a:r>
              <a:rPr lang="en-US" dirty="0">
                <a:solidFill>
                  <a:schemeClr val="tx2">
                    <a:lumMod val="75000"/>
                  </a:schemeClr>
                </a:solidFill>
              </a:rPr>
              <a:t>Kicked can down road in 1959, again in 1986 </a:t>
            </a:r>
          </a:p>
          <a:p>
            <a:pPr lvl="1"/>
            <a:r>
              <a:rPr lang="en-US" dirty="0">
                <a:solidFill>
                  <a:schemeClr val="tx2">
                    <a:lumMod val="75000"/>
                  </a:schemeClr>
                </a:solidFill>
              </a:rPr>
              <a:t>Not done for NAD 27 </a:t>
            </a:r>
            <a:r>
              <a:rPr lang="en-US" dirty="0">
                <a:solidFill>
                  <a:schemeClr val="tx2">
                    <a:lumMod val="75000"/>
                  </a:schemeClr>
                </a:solidFill>
                <a:sym typeface="Wingdings" panose="05000000000000000000" pitchFamily="2" charset="2"/>
              </a:rPr>
              <a:t> NAD 83 in 1986</a:t>
            </a:r>
          </a:p>
          <a:p>
            <a:pPr lvl="1"/>
            <a:r>
              <a:rPr lang="en-US" dirty="0">
                <a:solidFill>
                  <a:schemeClr val="tx2">
                    <a:lumMod val="75000"/>
                  </a:schemeClr>
                </a:solidFill>
              </a:rPr>
              <a:t>NGS sidestepped issue by going metric in 1977</a:t>
            </a:r>
          </a:p>
          <a:p>
            <a:r>
              <a:rPr lang="en-US" b="1" i="1" dirty="0">
                <a:solidFill>
                  <a:schemeClr val="tx2">
                    <a:lumMod val="75000"/>
                  </a:schemeClr>
                </a:solidFill>
              </a:rPr>
              <a:t>What do we do now?</a:t>
            </a:r>
          </a:p>
          <a:p>
            <a:pPr lvl="1"/>
            <a:r>
              <a:rPr lang="en-US" b="1" i="1" dirty="0">
                <a:solidFill>
                  <a:schemeClr val="tx2">
                    <a:lumMod val="75000"/>
                  </a:schemeClr>
                </a:solidFill>
                <a:sym typeface="Wingdings" panose="05000000000000000000" pitchFamily="2" charset="2"/>
              </a:rPr>
              <a:t>Another chance with NAD 83  NSRS2022</a:t>
            </a:r>
            <a:endParaRPr lang="en-US" b="1" i="1" dirty="0">
              <a:solidFill>
                <a:schemeClr val="tx2">
                  <a:lumMod val="75000"/>
                </a:schemeClr>
              </a:solidFill>
            </a:endParaRPr>
          </a:p>
          <a:p>
            <a:endParaRPr lang="en-US" b="1" i="1" dirty="0">
              <a:solidFill>
                <a:schemeClr val="tx2">
                  <a:lumMod val="75000"/>
                </a:schemeClr>
              </a:solidFill>
            </a:endParaRPr>
          </a:p>
          <a:p>
            <a:endParaRPr lang="en-US" dirty="0">
              <a:solidFill>
                <a:schemeClr val="tx2">
                  <a:lumMod val="75000"/>
                </a:schemeClr>
              </a:solidFill>
            </a:endParaRPr>
          </a:p>
        </p:txBody>
      </p:sp>
      <p:sp>
        <p:nvSpPr>
          <p:cNvPr id="4" name="Slide Number Placeholder 3">
            <a:extLst>
              <a:ext uri="{FF2B5EF4-FFF2-40B4-BE49-F238E27FC236}">
                <a16:creationId xmlns:a16="http://schemas.microsoft.com/office/drawing/2014/main" id="{92381E83-45D3-46E2-BEBB-8D4BFF3FB8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Title 1">
            <a:extLst>
              <a:ext uri="{FF2B5EF4-FFF2-40B4-BE49-F238E27FC236}">
                <a16:creationId xmlns:a16="http://schemas.microsoft.com/office/drawing/2014/main" id="{C43C53CE-9FC3-4F4C-AF4F-663AD614E93A}"/>
              </a:ext>
            </a:extLst>
          </p:cNvPr>
          <p:cNvSpPr txBox="1">
            <a:spLocks/>
          </p:cNvSpPr>
          <p:nvPr/>
        </p:nvSpPr>
        <p:spPr bwMode="auto">
          <a:xfrm>
            <a:off x="0" y="477794"/>
            <a:ext cx="9144000" cy="802365"/>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sz="4000" b="1" dirty="0">
                <a:solidFill>
                  <a:schemeClr val="bg1"/>
                </a:solidFill>
              </a:rPr>
              <a:t>Epilogue for an erstwhile foot?</a:t>
            </a:r>
          </a:p>
        </p:txBody>
      </p:sp>
    </p:spTree>
    <p:extLst>
      <p:ext uri="{BB962C8B-B14F-4D97-AF65-F5344CB8AC3E}">
        <p14:creationId xmlns:p14="http://schemas.microsoft.com/office/powerpoint/2010/main" val="2460424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0CBEEF-76FB-4BFE-A941-429AA1DF47E5}"/>
              </a:ext>
            </a:extLst>
          </p:cNvPr>
          <p:cNvSpPr>
            <a:spLocks noGrp="1"/>
          </p:cNvSpPr>
          <p:nvPr>
            <p:ph idx="1"/>
          </p:nvPr>
        </p:nvSpPr>
        <p:spPr>
          <a:xfrm>
            <a:off x="457200" y="1463040"/>
            <a:ext cx="8686800" cy="4754880"/>
          </a:xfrm>
        </p:spPr>
        <p:txBody>
          <a:bodyPr>
            <a:normAutofit fontScale="92500" lnSpcReduction="10000"/>
          </a:bodyPr>
          <a:lstStyle/>
          <a:p>
            <a:r>
              <a:rPr lang="en-US" b="1" dirty="0">
                <a:solidFill>
                  <a:schemeClr val="tx2">
                    <a:lumMod val="75000"/>
                  </a:schemeClr>
                </a:solidFill>
              </a:rPr>
              <a:t>Do nothing </a:t>
            </a:r>
            <a:r>
              <a:rPr lang="en-US" dirty="0">
                <a:solidFill>
                  <a:schemeClr val="tx2">
                    <a:lumMod val="75000"/>
                  </a:schemeClr>
                </a:solidFill>
              </a:rPr>
              <a:t>(i.e., NGS stays “metric” only)</a:t>
            </a:r>
          </a:p>
          <a:p>
            <a:pPr lvl="1"/>
            <a:r>
              <a:rPr lang="en-US" dirty="0">
                <a:solidFill>
                  <a:schemeClr val="tx2">
                    <a:lumMod val="75000"/>
                  </a:schemeClr>
                </a:solidFill>
              </a:rPr>
              <a:t>States choose whatever foot they want</a:t>
            </a:r>
          </a:p>
          <a:p>
            <a:pPr lvl="1"/>
            <a:r>
              <a:rPr lang="en-US" dirty="0">
                <a:solidFill>
                  <a:schemeClr val="tx2">
                    <a:lumMod val="75000"/>
                  </a:schemeClr>
                </a:solidFill>
              </a:rPr>
              <a:t>The feet will creep back into NGS products &amp; services</a:t>
            </a:r>
          </a:p>
          <a:p>
            <a:r>
              <a:rPr lang="en-US" b="1" dirty="0">
                <a:solidFill>
                  <a:schemeClr val="tx2">
                    <a:lumMod val="75000"/>
                  </a:schemeClr>
                </a:solidFill>
              </a:rPr>
              <a:t>Officially adopt U.S. survey foot for specific things</a:t>
            </a:r>
          </a:p>
          <a:p>
            <a:pPr lvl="1"/>
            <a:r>
              <a:rPr lang="en-US" dirty="0">
                <a:solidFill>
                  <a:schemeClr val="tx2">
                    <a:lumMod val="75000"/>
                  </a:schemeClr>
                </a:solidFill>
              </a:rPr>
              <a:t>U.S. survey foot for surveying and mapping</a:t>
            </a:r>
          </a:p>
          <a:p>
            <a:pPr lvl="1"/>
            <a:r>
              <a:rPr lang="en-US" dirty="0">
                <a:solidFill>
                  <a:schemeClr val="tx2">
                    <a:lumMod val="75000"/>
                  </a:schemeClr>
                </a:solidFill>
              </a:rPr>
              <a:t>International foot for engineering (and everything else)</a:t>
            </a:r>
          </a:p>
          <a:p>
            <a:r>
              <a:rPr lang="en-US" b="1" dirty="0">
                <a:solidFill>
                  <a:schemeClr val="tx2">
                    <a:lumMod val="75000"/>
                  </a:schemeClr>
                </a:solidFill>
              </a:rPr>
              <a:t>Use international foot for everything</a:t>
            </a:r>
          </a:p>
          <a:p>
            <a:pPr lvl="1"/>
            <a:r>
              <a:rPr lang="en-US" dirty="0">
                <a:solidFill>
                  <a:schemeClr val="tx2">
                    <a:lumMod val="75000"/>
                  </a:schemeClr>
                </a:solidFill>
              </a:rPr>
              <a:t>Support only foot = 0.3048 meter after 2022, period</a:t>
            </a:r>
          </a:p>
          <a:p>
            <a:r>
              <a:rPr lang="en-US" b="1" dirty="0">
                <a:solidFill>
                  <a:schemeClr val="tx2">
                    <a:lumMod val="75000"/>
                  </a:schemeClr>
                </a:solidFill>
              </a:rPr>
              <a:t>Use U.S. survey foot for everything </a:t>
            </a:r>
            <a:r>
              <a:rPr lang="en-US" dirty="0">
                <a:solidFill>
                  <a:schemeClr val="tx2">
                    <a:lumMod val="75000"/>
                  </a:schemeClr>
                </a:solidFill>
              </a:rPr>
              <a:t>(highly unlikely)</a:t>
            </a:r>
          </a:p>
          <a:p>
            <a:r>
              <a:rPr lang="en-US" b="1" dirty="0">
                <a:solidFill>
                  <a:schemeClr val="tx2">
                    <a:lumMod val="75000"/>
                  </a:schemeClr>
                </a:solidFill>
              </a:rPr>
              <a:t>Go entirely metric </a:t>
            </a:r>
            <a:r>
              <a:rPr lang="en-US" dirty="0">
                <a:solidFill>
                  <a:schemeClr val="tx2">
                    <a:lumMod val="75000"/>
                  </a:schemeClr>
                </a:solidFill>
              </a:rPr>
              <a:t>(</a:t>
            </a:r>
            <a:r>
              <a:rPr lang="en-US" i="1" dirty="0">
                <a:solidFill>
                  <a:schemeClr val="tx2">
                    <a:lumMod val="75000"/>
                  </a:schemeClr>
                </a:solidFill>
              </a:rPr>
              <a:t>good luck with that!</a:t>
            </a:r>
            <a:r>
              <a:rPr lang="en-US" dirty="0">
                <a:solidFill>
                  <a:schemeClr val="tx2">
                    <a:lumMod val="75000"/>
                  </a:schemeClr>
                </a:solidFill>
              </a:rPr>
              <a:t>)</a:t>
            </a:r>
          </a:p>
          <a:p>
            <a:endParaRPr lang="en-US" dirty="0">
              <a:solidFill>
                <a:schemeClr val="tx2">
                  <a:lumMod val="75000"/>
                </a:schemeClr>
              </a:solidFill>
            </a:endParaRPr>
          </a:p>
        </p:txBody>
      </p:sp>
      <p:sp>
        <p:nvSpPr>
          <p:cNvPr id="4" name="Slide Number Placeholder 3">
            <a:extLst>
              <a:ext uri="{FF2B5EF4-FFF2-40B4-BE49-F238E27FC236}">
                <a16:creationId xmlns:a16="http://schemas.microsoft.com/office/drawing/2014/main" id="{A160CBE7-1616-4053-A329-EAFE93EECA44}"/>
              </a:ext>
            </a:extLst>
          </p:cNvPr>
          <p:cNvSpPr>
            <a:spLocks noGrp="1"/>
          </p:cNvSpPr>
          <p:nvPr>
            <p:ph type="sldNum" sz="quarter" idx="12"/>
          </p:nvPr>
        </p:nvSpPr>
        <p:spPr/>
        <p:txBody>
          <a:bodyPr/>
          <a:lstStyle/>
          <a:p>
            <a:pPr>
              <a:defRPr/>
            </a:pPr>
            <a:fld id="{BF6EBFE9-79BB-431F-AEDF-EF334E7ED36B}" type="slidenum">
              <a:rPr lang="en-US" smtClean="0"/>
              <a:pPr>
                <a:defRPr/>
              </a:pPr>
              <a:t>24</a:t>
            </a:fld>
            <a:endParaRPr lang="en-US" dirty="0"/>
          </a:p>
        </p:txBody>
      </p:sp>
      <p:sp>
        <p:nvSpPr>
          <p:cNvPr id="5" name="Rectangle 4">
            <a:extLst>
              <a:ext uri="{FF2B5EF4-FFF2-40B4-BE49-F238E27FC236}">
                <a16:creationId xmlns:a16="http://schemas.microsoft.com/office/drawing/2014/main" id="{BEF92B54-C33A-4E08-9C03-7ECDE37C5D1F}"/>
              </a:ext>
            </a:extLst>
          </p:cNvPr>
          <p:cNvSpPr/>
          <p:nvPr/>
        </p:nvSpPr>
        <p:spPr>
          <a:xfrm>
            <a:off x="379562" y="4192438"/>
            <a:ext cx="8591910" cy="9747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CD2EFE50-5FC9-B34E-99AC-0814D34A6B1A}"/>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What are the choices?</a:t>
            </a:r>
          </a:p>
        </p:txBody>
      </p:sp>
    </p:spTree>
    <p:extLst>
      <p:ext uri="{BB962C8B-B14F-4D97-AF65-F5344CB8AC3E}">
        <p14:creationId xmlns:p14="http://schemas.microsoft.com/office/powerpoint/2010/main" val="409797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3039"/>
            <a:ext cx="8557404" cy="5030227"/>
          </a:xfrm>
        </p:spPr>
        <p:txBody>
          <a:bodyPr>
            <a:normAutofit fontScale="92500" lnSpcReduction="20000"/>
          </a:bodyPr>
          <a:lstStyle/>
          <a:p>
            <a:r>
              <a:rPr lang="en-US" b="1" dirty="0">
                <a:solidFill>
                  <a:schemeClr val="tx2">
                    <a:lumMod val="75000"/>
                  </a:schemeClr>
                </a:solidFill>
              </a:rPr>
              <a:t>Only one foot after 2022 (1 foot = 0.3048 meter)</a:t>
            </a:r>
          </a:p>
          <a:p>
            <a:pPr lvl="1"/>
            <a:r>
              <a:rPr lang="en-US" dirty="0">
                <a:solidFill>
                  <a:schemeClr val="tx2">
                    <a:lumMod val="75000"/>
                  </a:schemeClr>
                </a:solidFill>
              </a:rPr>
              <a:t>Make official through NIST</a:t>
            </a:r>
          </a:p>
          <a:p>
            <a:pPr lvl="1"/>
            <a:r>
              <a:rPr lang="en-US" b="1" i="1" dirty="0">
                <a:solidFill>
                  <a:schemeClr val="tx2">
                    <a:lumMod val="75000"/>
                  </a:schemeClr>
                </a:solidFill>
              </a:rPr>
              <a:t>NO</a:t>
            </a:r>
            <a:r>
              <a:rPr lang="en-US" dirty="0">
                <a:solidFill>
                  <a:schemeClr val="tx2">
                    <a:lumMod val="75000"/>
                  </a:schemeClr>
                </a:solidFill>
              </a:rPr>
              <a:t> option for U.S. survey foot</a:t>
            </a:r>
          </a:p>
          <a:p>
            <a:r>
              <a:rPr lang="en-US" b="1" dirty="0">
                <a:solidFill>
                  <a:schemeClr val="tx2">
                    <a:lumMod val="75000"/>
                  </a:schemeClr>
                </a:solidFill>
              </a:rPr>
              <a:t>NGS will help with the transition</a:t>
            </a:r>
          </a:p>
          <a:p>
            <a:pPr lvl="1"/>
            <a:r>
              <a:rPr lang="en-US" dirty="0">
                <a:solidFill>
                  <a:schemeClr val="tx2">
                    <a:lumMod val="75000"/>
                  </a:schemeClr>
                </a:solidFill>
              </a:rPr>
              <a:t>Will fully support backward compatibility</a:t>
            </a:r>
          </a:p>
          <a:p>
            <a:pPr lvl="1"/>
            <a:r>
              <a:rPr lang="en-US" dirty="0">
                <a:solidFill>
                  <a:schemeClr val="tx2">
                    <a:lumMod val="75000"/>
                  </a:schemeClr>
                </a:solidFill>
              </a:rPr>
              <a:t>Use “correct” foot for SPCS 83 and SPCS 27</a:t>
            </a:r>
          </a:p>
          <a:p>
            <a:pPr lvl="1"/>
            <a:r>
              <a:rPr lang="en-US" dirty="0">
                <a:solidFill>
                  <a:schemeClr val="tx2">
                    <a:lumMod val="75000"/>
                  </a:schemeClr>
                </a:solidFill>
              </a:rPr>
              <a:t>Automatically done by NGS products and services</a:t>
            </a:r>
          </a:p>
          <a:p>
            <a:r>
              <a:rPr lang="en-US" b="1" dirty="0">
                <a:solidFill>
                  <a:schemeClr val="tx2">
                    <a:lumMod val="75000"/>
                  </a:schemeClr>
                </a:solidFill>
              </a:rPr>
              <a:t>Guiding ideas</a:t>
            </a:r>
          </a:p>
          <a:p>
            <a:pPr lvl="1"/>
            <a:r>
              <a:rPr lang="en-US" dirty="0">
                <a:solidFill>
                  <a:schemeClr val="tx2">
                    <a:lumMod val="75000"/>
                  </a:schemeClr>
                </a:solidFill>
              </a:rPr>
              <a:t>Best opportunity to make the change</a:t>
            </a:r>
          </a:p>
          <a:p>
            <a:pPr lvl="1"/>
            <a:r>
              <a:rPr lang="en-US" dirty="0">
                <a:solidFill>
                  <a:schemeClr val="tx2">
                    <a:lumMod val="75000"/>
                  </a:schemeClr>
                </a:solidFill>
              </a:rPr>
              <a:t>Of all changes in 2022, this is the least significant</a:t>
            </a:r>
          </a:p>
          <a:p>
            <a:pPr lvl="1"/>
            <a:r>
              <a:rPr lang="en-US" dirty="0">
                <a:solidFill>
                  <a:schemeClr val="tx2">
                    <a:lumMod val="75000"/>
                  </a:schemeClr>
                </a:solidFill>
              </a:rPr>
              <a:t>Will make things better</a:t>
            </a:r>
          </a:p>
          <a:p>
            <a:pPr lvl="1"/>
            <a:r>
              <a:rPr lang="en-US" dirty="0">
                <a:solidFill>
                  <a:schemeClr val="tx2">
                    <a:lumMod val="75000"/>
                  </a:schemeClr>
                </a:solidFill>
              </a:rPr>
              <a:t>About the </a:t>
            </a:r>
            <a:r>
              <a:rPr lang="en-US" b="1" i="1" dirty="0">
                <a:solidFill>
                  <a:schemeClr val="tx2">
                    <a:lumMod val="75000"/>
                  </a:schemeClr>
                </a:solidFill>
              </a:rPr>
              <a:t>future</a:t>
            </a:r>
            <a:r>
              <a:rPr lang="en-US" dirty="0">
                <a:solidFill>
                  <a:schemeClr val="tx2">
                    <a:lumMod val="75000"/>
                  </a:schemeClr>
                </a:solidFill>
              </a:rPr>
              <a:t>, not the past</a:t>
            </a:r>
          </a:p>
          <a:p>
            <a:pPr lvl="1"/>
            <a:endParaRPr lang="en-US" dirty="0">
              <a:solidFill>
                <a:schemeClr val="tx2">
                  <a:lumMod val="75000"/>
                </a:schemeClr>
              </a:solidFill>
            </a:endParaRPr>
          </a:p>
          <a:p>
            <a:endParaRPr lang="en-US" dirty="0">
              <a:solidFill>
                <a:schemeClr val="tx2">
                  <a:lumMod val="75000"/>
                </a:schemeClr>
              </a:solidFill>
            </a:endParaRPr>
          </a:p>
          <a:p>
            <a:endParaRPr lang="en-US" dirty="0">
              <a:solidFill>
                <a:schemeClr val="tx2">
                  <a:lumMod val="75000"/>
                </a:schemeClr>
              </a:solidFill>
            </a:endParaRPr>
          </a:p>
        </p:txBody>
      </p:sp>
      <p:sp>
        <p:nvSpPr>
          <p:cNvPr id="4" name="Slide Number Placeholder 3"/>
          <p:cNvSpPr>
            <a:spLocks noGrp="1"/>
          </p:cNvSpPr>
          <p:nvPr>
            <p:ph type="sldNum" sz="quarter" idx="12"/>
          </p:nvPr>
        </p:nvSpPr>
        <p:spPr/>
        <p:txBody>
          <a:bodyPr/>
          <a:lstStyle/>
          <a:p>
            <a:pPr>
              <a:defRPr/>
            </a:pPr>
            <a:fld id="{BF6EBFE9-79BB-431F-AEDF-EF334E7ED36B}" type="slidenum">
              <a:rPr lang="en-US" smtClean="0"/>
              <a:pPr>
                <a:defRPr/>
              </a:pPr>
              <a:t>25</a:t>
            </a:fld>
            <a:endParaRPr lang="en-US" dirty="0"/>
          </a:p>
        </p:txBody>
      </p:sp>
      <p:sp>
        <p:nvSpPr>
          <p:cNvPr id="7" name="Title 1">
            <a:extLst>
              <a:ext uri="{FF2B5EF4-FFF2-40B4-BE49-F238E27FC236}">
                <a16:creationId xmlns:a16="http://schemas.microsoft.com/office/drawing/2014/main" id="{57A06B2D-47B2-794E-9350-B320D7CE9E67}"/>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An NGS proposal</a:t>
            </a:r>
          </a:p>
        </p:txBody>
      </p:sp>
    </p:spTree>
    <p:extLst>
      <p:ext uri="{BB962C8B-B14F-4D97-AF65-F5344CB8AC3E}">
        <p14:creationId xmlns:p14="http://schemas.microsoft.com/office/powerpoint/2010/main" val="367193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596860" cy="2276448"/>
          </a:xfrm>
        </p:spPr>
        <p:txBody>
          <a:bodyPr>
            <a:normAutofit fontScale="92500" lnSpcReduction="20000"/>
          </a:bodyPr>
          <a:lstStyle/>
          <a:p>
            <a:r>
              <a:rPr lang="en-US" dirty="0">
                <a:solidFill>
                  <a:schemeClr val="tx2">
                    <a:lumMod val="75000"/>
                  </a:schemeClr>
                </a:solidFill>
              </a:rPr>
              <a:t>That was original intent (</a:t>
            </a:r>
            <a:r>
              <a:rPr lang="en-US" i="1" dirty="0">
                <a:solidFill>
                  <a:schemeClr val="tx2">
                    <a:lumMod val="75000"/>
                  </a:schemeClr>
                </a:solidFill>
              </a:rPr>
              <a:t>60 years ago!</a:t>
            </a:r>
            <a:r>
              <a:rPr lang="en-US" dirty="0">
                <a:solidFill>
                  <a:schemeClr val="tx2">
                    <a:lumMod val="75000"/>
                  </a:schemeClr>
                </a:solidFill>
              </a:rPr>
              <a:t>)</a:t>
            </a:r>
          </a:p>
          <a:p>
            <a:r>
              <a:rPr lang="en-US" dirty="0">
                <a:solidFill>
                  <a:schemeClr val="tx2">
                    <a:lumMod val="75000"/>
                  </a:schemeClr>
                </a:solidFill>
              </a:rPr>
              <a:t>Two “feet” is inefficient and causes confusion</a:t>
            </a:r>
          </a:p>
          <a:p>
            <a:pPr lvl="1"/>
            <a:r>
              <a:rPr lang="en-US" dirty="0">
                <a:solidFill>
                  <a:schemeClr val="tx2">
                    <a:lumMod val="75000"/>
                  </a:schemeClr>
                </a:solidFill>
              </a:rPr>
              <a:t>Leads to errors that cost money</a:t>
            </a:r>
          </a:p>
          <a:p>
            <a:pPr lvl="1"/>
            <a:r>
              <a:rPr lang="en-US" dirty="0">
                <a:solidFill>
                  <a:schemeClr val="tx2">
                    <a:lumMod val="75000"/>
                  </a:schemeClr>
                </a:solidFill>
              </a:rPr>
              <a:t>Absurd to have “same” unit that differs by 2 ppm</a:t>
            </a:r>
          </a:p>
          <a:p>
            <a:pPr lvl="1"/>
            <a:r>
              <a:rPr lang="en-US" dirty="0">
                <a:solidFill>
                  <a:schemeClr val="tx2">
                    <a:lumMod val="75000"/>
                  </a:schemeClr>
                </a:solidFill>
              </a:rPr>
              <a:t>Defeats purpose of having a length standard</a:t>
            </a:r>
          </a:p>
        </p:txBody>
      </p:sp>
      <p:sp>
        <p:nvSpPr>
          <p:cNvPr id="4" name="Slide Number Placeholder 3">
            <a:extLst>
              <a:ext uri="{FF2B5EF4-FFF2-40B4-BE49-F238E27FC236}">
                <a16:creationId xmlns:a16="http://schemas.microsoft.com/office/drawing/2014/main" id="{92381E83-45D3-46E2-BEBB-8D4BFF3FB8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1">
            <a:extLst>
              <a:ext uri="{FF2B5EF4-FFF2-40B4-BE49-F238E27FC236}">
                <a16:creationId xmlns:a16="http://schemas.microsoft.com/office/drawing/2014/main" id="{F4C22D30-C536-7544-A107-BF89CAEEF65E}"/>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Why make the change?</a:t>
            </a:r>
          </a:p>
        </p:txBody>
      </p:sp>
    </p:spTree>
    <p:extLst>
      <p:ext uri="{BB962C8B-B14F-4D97-AF65-F5344CB8AC3E}">
        <p14:creationId xmlns:p14="http://schemas.microsoft.com/office/powerpoint/2010/main" val="183481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Map of error in mixing feet</a:t>
            </a:r>
          </a:p>
        </p:txBody>
      </p:sp>
      <p:sp>
        <p:nvSpPr>
          <p:cNvPr id="4" name="Slide Number Placeholder 3"/>
          <p:cNvSpPr>
            <a:spLocks noGrp="1"/>
          </p:cNvSpPr>
          <p:nvPr>
            <p:ph type="sldNum" sz="quarter" idx="12"/>
          </p:nvPr>
        </p:nvSpPr>
        <p:spPr/>
        <p:txBody>
          <a:bodyPr/>
          <a:lstStyle/>
          <a:p>
            <a:pPr>
              <a:defRPr/>
            </a:pPr>
            <a:fld id="{BF6EBFE9-79BB-431F-AEDF-EF334E7ED36B}" type="slidenum">
              <a:rPr lang="en-US" smtClean="0"/>
              <a:pPr>
                <a:defRPr/>
              </a:pPr>
              <a:t>27</a:t>
            </a:fld>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a:extLst>
              <a:ext uri="{FF2B5EF4-FFF2-40B4-BE49-F238E27FC236}">
                <a16:creationId xmlns:a16="http://schemas.microsoft.com/office/drawing/2014/main" id="{78B645E1-A494-48C5-B36B-35AC420E0B14}"/>
              </a:ext>
            </a:extLst>
          </p:cNvPr>
          <p:cNvSpPr/>
          <p:nvPr/>
        </p:nvSpPr>
        <p:spPr>
          <a:xfrm>
            <a:off x="4572000" y="914400"/>
            <a:ext cx="4572000" cy="5393933"/>
          </a:xfrm>
          <a:prstGeom prst="rect">
            <a:avLst/>
          </a:prstGeom>
          <a:solidFill>
            <a:srgbClr val="CC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6D32664-ECEA-4960-AD61-C66EA62FF8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t="13348" b="8000"/>
          <a:stretch/>
        </p:blipFill>
        <p:spPr>
          <a:xfrm>
            <a:off x="4571999" y="914399"/>
            <a:ext cx="4572001" cy="5393933"/>
          </a:xfrm>
          <a:prstGeom prst="rect">
            <a:avLst/>
          </a:prstGeom>
        </p:spPr>
      </p:pic>
    </p:spTree>
    <p:extLst>
      <p:ext uri="{BB962C8B-B14F-4D97-AF65-F5344CB8AC3E}">
        <p14:creationId xmlns:p14="http://schemas.microsoft.com/office/powerpoint/2010/main" val="15694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8"/>
            <a:ext cx="8596860" cy="4834245"/>
          </a:xfrm>
        </p:spPr>
        <p:txBody>
          <a:bodyPr>
            <a:normAutofit fontScale="85000" lnSpcReduction="10000"/>
          </a:bodyPr>
          <a:lstStyle/>
          <a:p>
            <a:r>
              <a:rPr lang="en-US" dirty="0">
                <a:solidFill>
                  <a:schemeClr val="tx2">
                    <a:lumMod val="75000"/>
                  </a:schemeClr>
                </a:solidFill>
              </a:rPr>
              <a:t>That was original intent (</a:t>
            </a:r>
            <a:r>
              <a:rPr lang="en-US" i="1" dirty="0">
                <a:solidFill>
                  <a:schemeClr val="tx2">
                    <a:lumMod val="75000"/>
                  </a:schemeClr>
                </a:solidFill>
              </a:rPr>
              <a:t>60 years ago!</a:t>
            </a:r>
            <a:r>
              <a:rPr lang="en-US" dirty="0">
                <a:solidFill>
                  <a:schemeClr val="tx2">
                    <a:lumMod val="75000"/>
                  </a:schemeClr>
                </a:solidFill>
              </a:rPr>
              <a:t>)</a:t>
            </a:r>
          </a:p>
          <a:p>
            <a:r>
              <a:rPr lang="en-US" dirty="0">
                <a:solidFill>
                  <a:schemeClr val="tx2">
                    <a:lumMod val="75000"/>
                  </a:schemeClr>
                </a:solidFill>
              </a:rPr>
              <a:t>Two “feet” is inefficient and causes confusion</a:t>
            </a:r>
          </a:p>
          <a:p>
            <a:pPr lvl="1"/>
            <a:r>
              <a:rPr lang="en-US" dirty="0">
                <a:solidFill>
                  <a:schemeClr val="tx2">
                    <a:lumMod val="75000"/>
                  </a:schemeClr>
                </a:solidFill>
              </a:rPr>
              <a:t>Leads to errors that cost money</a:t>
            </a:r>
          </a:p>
          <a:p>
            <a:pPr lvl="1"/>
            <a:r>
              <a:rPr lang="en-US" dirty="0">
                <a:solidFill>
                  <a:schemeClr val="tx2">
                    <a:lumMod val="75000"/>
                  </a:schemeClr>
                </a:solidFill>
              </a:rPr>
              <a:t>Absurd to have “same” unit that differs by 2 ppm</a:t>
            </a:r>
          </a:p>
          <a:p>
            <a:pPr lvl="1"/>
            <a:r>
              <a:rPr lang="en-US" dirty="0">
                <a:solidFill>
                  <a:schemeClr val="tx2">
                    <a:lumMod val="75000"/>
                  </a:schemeClr>
                </a:solidFill>
              </a:rPr>
              <a:t>Defeats purpose of having a length standard</a:t>
            </a:r>
          </a:p>
          <a:p>
            <a:r>
              <a:rPr lang="en-US" dirty="0">
                <a:solidFill>
                  <a:schemeClr val="tx2">
                    <a:lumMod val="75000"/>
                  </a:schemeClr>
                </a:solidFill>
              </a:rPr>
              <a:t>Only recognized in </a:t>
            </a:r>
            <a:r>
              <a:rPr lang="en-US" b="1" i="1" dirty="0">
                <a:solidFill>
                  <a:schemeClr val="tx2">
                    <a:lumMod val="75000"/>
                  </a:schemeClr>
                </a:solidFill>
              </a:rPr>
              <a:t>part</a:t>
            </a:r>
            <a:r>
              <a:rPr lang="en-US" dirty="0">
                <a:solidFill>
                  <a:schemeClr val="tx2">
                    <a:lumMod val="75000"/>
                  </a:schemeClr>
                </a:solidFill>
              </a:rPr>
              <a:t> of U.S.</a:t>
            </a:r>
          </a:p>
          <a:p>
            <a:r>
              <a:rPr lang="en-US" dirty="0">
                <a:solidFill>
                  <a:schemeClr val="tx2">
                    <a:lumMod val="75000"/>
                  </a:schemeClr>
                </a:solidFill>
              </a:rPr>
              <a:t>NGS software can support backward-compatibility</a:t>
            </a:r>
          </a:p>
          <a:p>
            <a:r>
              <a:rPr lang="en-US" b="1" i="1" dirty="0">
                <a:solidFill>
                  <a:schemeClr val="tx2">
                    <a:lumMod val="75000"/>
                  </a:schemeClr>
                </a:solidFill>
              </a:rPr>
              <a:t>Now is the time</a:t>
            </a:r>
          </a:p>
          <a:p>
            <a:pPr lvl="1"/>
            <a:r>
              <a:rPr lang="en-US" dirty="0">
                <a:solidFill>
                  <a:schemeClr val="tx2">
                    <a:lumMod val="75000"/>
                  </a:schemeClr>
                </a:solidFill>
              </a:rPr>
              <a:t>Many changes already being made for 2022</a:t>
            </a:r>
          </a:p>
          <a:p>
            <a:pPr lvl="1"/>
            <a:r>
              <a:rPr lang="en-US" dirty="0">
                <a:solidFill>
                  <a:schemeClr val="tx2">
                    <a:lumMod val="75000"/>
                  </a:schemeClr>
                </a:solidFill>
              </a:rPr>
              <a:t>Change in foot trivial compared to other changes</a:t>
            </a:r>
          </a:p>
          <a:p>
            <a:pPr lvl="1"/>
            <a:r>
              <a:rPr lang="en-US" dirty="0">
                <a:solidFill>
                  <a:schemeClr val="tx2">
                    <a:lumMod val="75000"/>
                  </a:schemeClr>
                </a:solidFill>
              </a:rPr>
              <a:t>U.S. survey foot problems will never go way if not addressed</a:t>
            </a:r>
          </a:p>
          <a:p>
            <a:pPr lvl="1"/>
            <a:endParaRPr lang="en-US" dirty="0">
              <a:solidFill>
                <a:schemeClr val="tx2">
                  <a:lumMod val="75000"/>
                </a:schemeClr>
              </a:solidFill>
            </a:endParaRPr>
          </a:p>
        </p:txBody>
      </p:sp>
      <p:sp>
        <p:nvSpPr>
          <p:cNvPr id="4" name="Slide Number Placeholder 3">
            <a:extLst>
              <a:ext uri="{FF2B5EF4-FFF2-40B4-BE49-F238E27FC236}">
                <a16:creationId xmlns:a16="http://schemas.microsoft.com/office/drawing/2014/main" id="{92381E83-45D3-46E2-BEBB-8D4BFF3FB8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1">
            <a:extLst>
              <a:ext uri="{FF2B5EF4-FFF2-40B4-BE49-F238E27FC236}">
                <a16:creationId xmlns:a16="http://schemas.microsoft.com/office/drawing/2014/main" id="{F4C22D30-C536-7544-A107-BF89CAEEF65E}"/>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Why make the change?</a:t>
            </a:r>
          </a:p>
        </p:txBody>
      </p:sp>
    </p:spTree>
    <p:extLst>
      <p:ext uri="{BB962C8B-B14F-4D97-AF65-F5344CB8AC3E}">
        <p14:creationId xmlns:p14="http://schemas.microsoft.com/office/powerpoint/2010/main" val="267592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F6EBFE9-79BB-431F-AEDF-EF334E7ED36B}" type="slidenum">
              <a:rPr lang="en-US" smtClean="0"/>
              <a:pPr>
                <a:defRPr/>
              </a:pPr>
              <a:t>29</a:t>
            </a:fld>
            <a:endParaRPr lang="en-US" dirty="0"/>
          </a:p>
        </p:txBody>
      </p:sp>
      <p:sp>
        <p:nvSpPr>
          <p:cNvPr id="14" name="Title 1">
            <a:extLst>
              <a:ext uri="{FF2B5EF4-FFF2-40B4-BE49-F238E27FC236}">
                <a16:creationId xmlns:a16="http://schemas.microsoft.com/office/drawing/2014/main" id="{6B0694EA-D923-654A-BEBB-C4B4A4BF7E05}"/>
              </a:ext>
            </a:extLst>
          </p:cNvPr>
          <p:cNvSpPr>
            <a:spLocks noGrp="1"/>
          </p:cNvSpPr>
          <p:nvPr>
            <p:ph type="title" idx="4294967295"/>
          </p:nvPr>
        </p:nvSpPr>
        <p:spPr>
          <a:xfrm>
            <a:off x="0" y="477838"/>
            <a:ext cx="9144000" cy="801687"/>
          </a:xfrm>
          <a:solidFill>
            <a:schemeClr val="accent1"/>
          </a:solidFill>
        </p:spPr>
        <p:txBody>
          <a:bodyPr/>
          <a:lstStyle/>
          <a:p>
            <a:r>
              <a:rPr lang="en-US" sz="4000" b="1" dirty="0">
                <a:solidFill>
                  <a:schemeClr val="bg1"/>
                </a:solidFill>
              </a:rPr>
              <a:t>Reasons for adopting “new” foot</a:t>
            </a:r>
          </a:p>
        </p:txBody>
      </p:sp>
      <p:pic>
        <p:nvPicPr>
          <p:cNvPr id="1026" name="Picture 2" descr="http://annerussellart.com/newimages/Twoleftfeet.jpg">
            <a:extLst>
              <a:ext uri="{FF2B5EF4-FFF2-40B4-BE49-F238E27FC236}">
                <a16:creationId xmlns:a16="http://schemas.microsoft.com/office/drawing/2014/main" id="{D19F32A6-4E32-40CF-B913-219C795AA8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121"/>
          <a:stretch/>
        </p:blipFill>
        <p:spPr bwMode="auto">
          <a:xfrm>
            <a:off x="4955995" y="1279525"/>
            <a:ext cx="4188005" cy="55784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DA574AB-6EA5-431D-8763-5561A607C91F}"/>
              </a:ext>
            </a:extLst>
          </p:cNvPr>
          <p:cNvSpPr txBox="1"/>
          <p:nvPr/>
        </p:nvSpPr>
        <p:spPr bwMode="auto">
          <a:xfrm>
            <a:off x="555913" y="1355964"/>
            <a:ext cx="3667991" cy="2585323"/>
          </a:xfrm>
          <a:prstGeom prst="rect">
            <a:avLst/>
          </a:prstGeom>
          <a:noFill/>
          <a:ln w="9525" algn="ctr">
            <a:noFill/>
            <a:miter lim="800000"/>
            <a:headEnd/>
            <a:tailEnd/>
          </a:ln>
          <a:effectLst/>
        </p:spPr>
        <p:txBody>
          <a:bodyPr wrap="square" rtlCol="0">
            <a:spAutoFit/>
          </a:bodyPr>
          <a:lstStyle/>
          <a:p>
            <a:pPr algn="ctr">
              <a:spcBef>
                <a:spcPct val="50000"/>
              </a:spcBef>
            </a:pPr>
            <a:r>
              <a:rPr lang="en-US" sz="3600" b="1" dirty="0">
                <a:solidFill>
                  <a:schemeClr val="tx2">
                    <a:lumMod val="75000"/>
                  </a:schemeClr>
                </a:solidFill>
              </a:rPr>
              <a:t>Helps prevent “foot confusion” problems</a:t>
            </a:r>
          </a:p>
          <a:p>
            <a:pPr algn="ctr">
              <a:spcBef>
                <a:spcPct val="50000"/>
              </a:spcBef>
            </a:pPr>
            <a:endParaRPr lang="en-US" sz="3600" b="1" i="1" dirty="0">
              <a:solidFill>
                <a:schemeClr val="tx2">
                  <a:lumMod val="75000"/>
                </a:schemeClr>
              </a:solidFill>
              <a:cs typeface="Arial" pitchFamily="34" charset="0"/>
            </a:endParaRPr>
          </a:p>
        </p:txBody>
      </p:sp>
      <p:sp>
        <p:nvSpPr>
          <p:cNvPr id="5" name="TextBox 4">
            <a:extLst>
              <a:ext uri="{FF2B5EF4-FFF2-40B4-BE49-F238E27FC236}">
                <a16:creationId xmlns:a16="http://schemas.microsoft.com/office/drawing/2014/main" id="{AC974A8F-F1B2-4139-94DF-E4EA0231637F}"/>
              </a:ext>
            </a:extLst>
          </p:cNvPr>
          <p:cNvSpPr txBox="1"/>
          <p:nvPr/>
        </p:nvSpPr>
        <p:spPr bwMode="auto">
          <a:xfrm>
            <a:off x="685800" y="3286045"/>
            <a:ext cx="4031672" cy="1723549"/>
          </a:xfrm>
          <a:prstGeom prst="rect">
            <a:avLst/>
          </a:prstGeom>
          <a:noFill/>
          <a:ln w="9525" algn="ctr">
            <a:noFill/>
            <a:miter lim="800000"/>
            <a:headEnd/>
            <a:tailEnd/>
          </a:ln>
          <a:effectLst/>
        </p:spPr>
        <p:txBody>
          <a:bodyPr wrap="square" rtlCol="0">
            <a:spAutoFit/>
          </a:bodyPr>
          <a:lstStyle/>
          <a:p>
            <a:pPr marL="457200" indent="-457200" algn="l">
              <a:spcBef>
                <a:spcPts val="600"/>
              </a:spcBef>
              <a:buFont typeface="Arial" panose="020B0604020202020204" pitchFamily="34" charset="0"/>
              <a:buChar char="•"/>
            </a:pPr>
            <a:r>
              <a:rPr lang="en-US" sz="3200" dirty="0">
                <a:solidFill>
                  <a:schemeClr val="tx2">
                    <a:lumMod val="75000"/>
                  </a:schemeClr>
                </a:solidFill>
                <a:cs typeface="Arial" pitchFamily="34" charset="0"/>
              </a:rPr>
              <a:t>Sharing data</a:t>
            </a:r>
          </a:p>
          <a:p>
            <a:pPr marL="457200" indent="-457200" algn="l">
              <a:spcBef>
                <a:spcPts val="600"/>
              </a:spcBef>
              <a:buFont typeface="Arial" panose="020B0604020202020204" pitchFamily="34" charset="0"/>
              <a:buChar char="•"/>
            </a:pPr>
            <a:r>
              <a:rPr lang="en-US" sz="3200" dirty="0">
                <a:solidFill>
                  <a:schemeClr val="tx2">
                    <a:lumMod val="75000"/>
                  </a:schemeClr>
                </a:solidFill>
                <a:cs typeface="Arial" pitchFamily="34" charset="0"/>
              </a:rPr>
              <a:t>Variety of software</a:t>
            </a:r>
          </a:p>
          <a:p>
            <a:pPr marL="457200" indent="-457200" algn="l">
              <a:spcBef>
                <a:spcPts val="600"/>
              </a:spcBef>
              <a:buFont typeface="Arial" panose="020B0604020202020204" pitchFamily="34" charset="0"/>
              <a:buChar char="•"/>
            </a:pPr>
            <a:r>
              <a:rPr lang="en-US" sz="3200" dirty="0">
                <a:solidFill>
                  <a:schemeClr val="tx2">
                    <a:lumMod val="75000"/>
                  </a:schemeClr>
                </a:solidFill>
                <a:cs typeface="Arial" pitchFamily="34" charset="0"/>
              </a:rPr>
              <a:t>Cost</a:t>
            </a:r>
          </a:p>
        </p:txBody>
      </p:sp>
    </p:spTree>
    <p:extLst>
      <p:ext uri="{BB962C8B-B14F-4D97-AF65-F5344CB8AC3E}">
        <p14:creationId xmlns:p14="http://schemas.microsoft.com/office/powerpoint/2010/main" val="96411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457199" y="1463040"/>
            <a:ext cx="8686801" cy="5110288"/>
          </a:xfrm>
        </p:spPr>
        <p:txBody>
          <a:bodyPr>
            <a:normAutofit/>
          </a:bodyPr>
          <a:lstStyle/>
          <a:p>
            <a:r>
              <a:rPr lang="en-US" dirty="0">
                <a:solidFill>
                  <a:schemeClr val="tx2">
                    <a:lumMod val="75000"/>
                  </a:schemeClr>
                </a:solidFill>
              </a:rPr>
              <a:t>More than a </a:t>
            </a:r>
            <a:r>
              <a:rPr lang="en-US" b="1" dirty="0">
                <a:solidFill>
                  <a:srgbClr val="C00000"/>
                </a:solidFill>
              </a:rPr>
              <a:t>surveying</a:t>
            </a:r>
            <a:r>
              <a:rPr lang="en-US" dirty="0">
                <a:solidFill>
                  <a:schemeClr val="tx2">
                    <a:lumMod val="75000"/>
                  </a:schemeClr>
                </a:solidFill>
              </a:rPr>
              <a:t> problem: </a:t>
            </a:r>
            <a:r>
              <a:rPr lang="en-US" i="1" dirty="0">
                <a:solidFill>
                  <a:schemeClr val="tx2">
                    <a:lumMod val="75000"/>
                  </a:schemeClr>
                </a:solidFill>
              </a:rPr>
              <a:t>the Big Picture</a:t>
            </a:r>
          </a:p>
          <a:p>
            <a:r>
              <a:rPr lang="en-US" dirty="0">
                <a:solidFill>
                  <a:schemeClr val="tx2">
                    <a:lumMod val="75000"/>
                  </a:schemeClr>
                </a:solidFill>
              </a:rPr>
              <a:t>Weights, measures, and the </a:t>
            </a:r>
            <a:r>
              <a:rPr lang="en-US" b="1" dirty="0">
                <a:solidFill>
                  <a:srgbClr val="C00000"/>
                </a:solidFill>
              </a:rPr>
              <a:t>law</a:t>
            </a:r>
          </a:p>
          <a:p>
            <a:r>
              <a:rPr lang="en-US" dirty="0">
                <a:solidFill>
                  <a:schemeClr val="tx2">
                    <a:lumMod val="75000"/>
                  </a:schemeClr>
                </a:solidFill>
              </a:rPr>
              <a:t>An epic </a:t>
            </a:r>
            <a:r>
              <a:rPr lang="en-US" b="1" dirty="0">
                <a:solidFill>
                  <a:srgbClr val="C00000"/>
                </a:solidFill>
              </a:rPr>
              <a:t>history</a:t>
            </a:r>
          </a:p>
          <a:p>
            <a:r>
              <a:rPr lang="en-US" dirty="0">
                <a:solidFill>
                  <a:schemeClr val="tx2">
                    <a:lumMod val="75000"/>
                  </a:schemeClr>
                </a:solidFill>
              </a:rPr>
              <a:t>Role of </a:t>
            </a:r>
            <a:r>
              <a:rPr lang="en-US" b="1" dirty="0">
                <a:solidFill>
                  <a:srgbClr val="C00000"/>
                </a:solidFill>
              </a:rPr>
              <a:t>technology</a:t>
            </a:r>
            <a:r>
              <a:rPr lang="en-US" dirty="0">
                <a:solidFill>
                  <a:schemeClr val="tx2">
                    <a:lumMod val="75000"/>
                  </a:schemeClr>
                </a:solidFill>
              </a:rPr>
              <a:t> in where we are today</a:t>
            </a:r>
          </a:p>
          <a:p>
            <a:r>
              <a:rPr lang="en-US" dirty="0">
                <a:solidFill>
                  <a:schemeClr val="tx2">
                    <a:lumMod val="75000"/>
                  </a:schemeClr>
                </a:solidFill>
              </a:rPr>
              <a:t>Choices and an NGS proposal for </a:t>
            </a:r>
            <a:r>
              <a:rPr lang="en-US" b="1" dirty="0">
                <a:solidFill>
                  <a:srgbClr val="C00000"/>
                </a:solidFill>
              </a:rPr>
              <a:t>the future</a:t>
            </a:r>
            <a:endParaRPr lang="en-US" dirty="0">
              <a:solidFill>
                <a:schemeClr val="tx2">
                  <a:lumMod val="75000"/>
                </a:schemeClr>
              </a:solidFill>
            </a:endParaRPr>
          </a:p>
          <a:p>
            <a:r>
              <a:rPr lang="en-US" dirty="0">
                <a:solidFill>
                  <a:schemeClr val="tx2">
                    <a:lumMod val="75000"/>
                  </a:schemeClr>
                </a:solidFill>
              </a:rPr>
              <a:t>Reasons to </a:t>
            </a:r>
            <a:r>
              <a:rPr lang="en-US" b="1" dirty="0">
                <a:solidFill>
                  <a:srgbClr val="C00000"/>
                </a:solidFill>
              </a:rPr>
              <a:t>change </a:t>
            </a:r>
            <a:r>
              <a:rPr lang="en-US" dirty="0">
                <a:solidFill>
                  <a:schemeClr val="tx2">
                    <a:lumMod val="75000"/>
                  </a:schemeClr>
                </a:solidFill>
              </a:rPr>
              <a:t>(or not)</a:t>
            </a:r>
            <a:endParaRPr lang="en-US" b="1" dirty="0">
              <a:solidFill>
                <a:srgbClr val="C00000"/>
              </a:solidFill>
            </a:endParaRPr>
          </a:p>
          <a:p>
            <a:r>
              <a:rPr lang="en-US" dirty="0">
                <a:solidFill>
                  <a:schemeClr val="tx2">
                    <a:lumMod val="75000"/>
                  </a:schemeClr>
                </a:solidFill>
              </a:rPr>
              <a:t>Taking a stand for </a:t>
            </a:r>
            <a:r>
              <a:rPr lang="en-US" b="1" dirty="0">
                <a:solidFill>
                  <a:srgbClr val="C00000"/>
                </a:solidFill>
              </a:rPr>
              <a:t>standards</a:t>
            </a:r>
          </a:p>
          <a:p>
            <a:r>
              <a:rPr lang="en-US" dirty="0">
                <a:solidFill>
                  <a:schemeClr val="tx2">
                    <a:lumMod val="75000"/>
                  </a:schemeClr>
                </a:solidFill>
              </a:rPr>
              <a:t>…plus the occasional digression…</a:t>
            </a:r>
          </a:p>
        </p:txBody>
      </p:sp>
      <p:sp>
        <p:nvSpPr>
          <p:cNvPr id="4" name="Slide Number Placeholder 3">
            <a:extLst>
              <a:ext uri="{FF2B5EF4-FFF2-40B4-BE49-F238E27FC236}">
                <a16:creationId xmlns:a16="http://schemas.microsoft.com/office/drawing/2014/main" id="{67382674-5729-4DB7-90A1-FCECBC0AEBE7}"/>
              </a:ext>
            </a:extLst>
          </p:cNvPr>
          <p:cNvSpPr>
            <a:spLocks noGrp="1"/>
          </p:cNvSpPr>
          <p:nvPr>
            <p:ph type="sldNum" sz="quarter" idx="12"/>
          </p:nvPr>
        </p:nvSpPr>
        <p:spPr/>
        <p:txBody>
          <a:bodyPr/>
          <a:lstStyle/>
          <a:p>
            <a:pPr>
              <a:defRPr/>
            </a:pPr>
            <a:fld id="{BF6EBFE9-79BB-431F-AEDF-EF334E7ED36B}" type="slidenum">
              <a:rPr lang="en-US" smtClean="0"/>
              <a:pPr>
                <a:defRPr/>
              </a:pPr>
              <a:t>3</a:t>
            </a:fld>
            <a:endParaRPr lang="en-US" dirty="0"/>
          </a:p>
        </p:txBody>
      </p:sp>
      <p:sp>
        <p:nvSpPr>
          <p:cNvPr id="7" name="Title 1">
            <a:extLst>
              <a:ext uri="{FF2B5EF4-FFF2-40B4-BE49-F238E27FC236}">
                <a16:creationId xmlns:a16="http://schemas.microsoft.com/office/drawing/2014/main" id="{A0406F13-EFFD-7044-8E42-B94EAFCC3BE8}"/>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The plan</a:t>
            </a:r>
          </a:p>
        </p:txBody>
      </p:sp>
      <p:sp>
        <p:nvSpPr>
          <p:cNvPr id="5" name="Rectangle 4">
            <a:extLst>
              <a:ext uri="{FF2B5EF4-FFF2-40B4-BE49-F238E27FC236}">
                <a16:creationId xmlns:a16="http://schemas.microsoft.com/office/drawing/2014/main" id="{ECA15353-8486-4193-A590-2BB54055CFBF}"/>
              </a:ext>
            </a:extLst>
          </p:cNvPr>
          <p:cNvSpPr/>
          <p:nvPr/>
        </p:nvSpPr>
        <p:spPr>
          <a:xfrm>
            <a:off x="2982066" y="1541721"/>
            <a:ext cx="1717526"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720831C-0654-41C0-8415-92B294780911}"/>
              </a:ext>
            </a:extLst>
          </p:cNvPr>
          <p:cNvSpPr/>
          <p:nvPr/>
        </p:nvSpPr>
        <p:spPr>
          <a:xfrm>
            <a:off x="5494894" y="2130056"/>
            <a:ext cx="778315"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9FBBBE7-D892-4DB0-95D4-95484D5E83EC}"/>
              </a:ext>
            </a:extLst>
          </p:cNvPr>
          <p:cNvSpPr/>
          <p:nvPr/>
        </p:nvSpPr>
        <p:spPr>
          <a:xfrm>
            <a:off x="2144569" y="2725479"/>
            <a:ext cx="1300381"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42EE2D0-F349-4FE1-A486-89933DE7B663}"/>
              </a:ext>
            </a:extLst>
          </p:cNvPr>
          <p:cNvSpPr/>
          <p:nvPr/>
        </p:nvSpPr>
        <p:spPr>
          <a:xfrm>
            <a:off x="2091403" y="3310409"/>
            <a:ext cx="1970233"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08A9DE0-BA87-4143-B4CF-72E916A5B075}"/>
              </a:ext>
            </a:extLst>
          </p:cNvPr>
          <p:cNvSpPr/>
          <p:nvPr/>
        </p:nvSpPr>
        <p:spPr>
          <a:xfrm>
            <a:off x="3827711" y="5047198"/>
            <a:ext cx="1796912"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D8A52CAD-66B3-4424-9EC2-71C61D229667}"/>
              </a:ext>
            </a:extLst>
          </p:cNvPr>
          <p:cNvSpPr/>
          <p:nvPr/>
        </p:nvSpPr>
        <p:spPr>
          <a:xfrm>
            <a:off x="2730429" y="4477580"/>
            <a:ext cx="1331207"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CE41BA1-9563-461A-994A-6B7DEB9A44A9}"/>
              </a:ext>
            </a:extLst>
          </p:cNvPr>
          <p:cNvSpPr/>
          <p:nvPr/>
        </p:nvSpPr>
        <p:spPr>
          <a:xfrm>
            <a:off x="6315741" y="3873226"/>
            <a:ext cx="1818166"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5051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605AC0-2EBE-4E49-8E21-4030C3D084E3}"/>
              </a:ext>
            </a:extLst>
          </p:cNvPr>
          <p:cNvSpPr>
            <a:spLocks noGrp="1"/>
          </p:cNvSpPr>
          <p:nvPr>
            <p:ph type="sldNum" sz="quarter" idx="12"/>
          </p:nvPr>
        </p:nvSpPr>
        <p:spPr/>
        <p:txBody>
          <a:bodyPr/>
          <a:lstStyle/>
          <a:p>
            <a:fld id="{1EE7B93A-05D4-4E0E-9360-14272AE9C6F8}" type="slidenum">
              <a:rPr lang="en-US" smtClean="0"/>
              <a:t>30</a:t>
            </a:fld>
            <a:endParaRPr lang="en-US" dirty="0"/>
          </a:p>
        </p:txBody>
      </p:sp>
      <p:sp>
        <p:nvSpPr>
          <p:cNvPr id="4" name="TextBox 3">
            <a:extLst>
              <a:ext uri="{FF2B5EF4-FFF2-40B4-BE49-F238E27FC236}">
                <a16:creationId xmlns:a16="http://schemas.microsoft.com/office/drawing/2014/main" id="{896F0A96-F648-4AE7-AEF8-8E145C3A782B}"/>
              </a:ext>
            </a:extLst>
          </p:cNvPr>
          <p:cNvSpPr txBox="1"/>
          <p:nvPr/>
        </p:nvSpPr>
        <p:spPr bwMode="auto">
          <a:xfrm>
            <a:off x="516577" y="3129762"/>
            <a:ext cx="3692801" cy="1200329"/>
          </a:xfrm>
          <a:prstGeom prst="rect">
            <a:avLst/>
          </a:prstGeom>
          <a:noFill/>
          <a:ln w="9525" algn="ctr">
            <a:noFill/>
            <a:miter lim="800000"/>
            <a:headEnd/>
            <a:tailEnd/>
          </a:ln>
          <a:effectLst/>
        </p:spPr>
        <p:txBody>
          <a:bodyPr wrap="square" rtlCol="0">
            <a:spAutoFit/>
          </a:bodyPr>
          <a:lstStyle/>
          <a:p>
            <a:r>
              <a:rPr lang="en-US" sz="3600" dirty="0">
                <a:solidFill>
                  <a:srgbClr val="FF0000"/>
                </a:solidFill>
                <a:cs typeface="Arial" pitchFamily="34" charset="0"/>
              </a:rPr>
              <a:t>4,092,414 sft</a:t>
            </a:r>
          </a:p>
          <a:p>
            <a:r>
              <a:rPr lang="en-US" sz="3600" b="1" i="1" dirty="0">
                <a:solidFill>
                  <a:srgbClr val="FF0000"/>
                </a:solidFill>
                <a:cs typeface="Arial" pitchFamily="34" charset="0"/>
              </a:rPr>
              <a:t>4,092,422 ift</a:t>
            </a:r>
          </a:p>
        </p:txBody>
      </p:sp>
      <p:pic>
        <p:nvPicPr>
          <p:cNvPr id="5" name="Texas">
            <a:extLst>
              <a:ext uri="{FF2B5EF4-FFF2-40B4-BE49-F238E27FC236}">
                <a16:creationId xmlns:a16="http://schemas.microsoft.com/office/drawing/2014/main" id="{2BFCD0A3-DDCA-406B-8678-C8BE9647CC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79" r="18096" b="2351"/>
          <a:stretch/>
        </p:blipFill>
        <p:spPr>
          <a:xfrm>
            <a:off x="3409049" y="1446792"/>
            <a:ext cx="5467756" cy="5091168"/>
          </a:xfrm>
          <a:prstGeom prst="rect">
            <a:avLst/>
          </a:prstGeom>
          <a:effectLst>
            <a:outerShdw blurRad="63500" sx="102000" sy="102000" algn="ctr" rotWithShape="0">
              <a:prstClr val="black">
                <a:alpha val="40000"/>
              </a:prstClr>
            </a:outerShdw>
          </a:effectLst>
        </p:spPr>
      </p:pic>
      <p:grpSp>
        <p:nvGrpSpPr>
          <p:cNvPr id="6" name="Group 5">
            <a:extLst>
              <a:ext uri="{FF2B5EF4-FFF2-40B4-BE49-F238E27FC236}">
                <a16:creationId xmlns:a16="http://schemas.microsoft.com/office/drawing/2014/main" id="{B3544AB4-8883-4E18-B6C4-5D42271CEC31}"/>
              </a:ext>
            </a:extLst>
          </p:cNvPr>
          <p:cNvGrpSpPr/>
          <p:nvPr/>
        </p:nvGrpSpPr>
        <p:grpSpPr>
          <a:xfrm>
            <a:off x="3606537" y="3419466"/>
            <a:ext cx="5029200" cy="914400"/>
            <a:chOff x="5538067" y="4572000"/>
            <a:chExt cx="3432048" cy="914400"/>
          </a:xfrm>
        </p:grpSpPr>
        <p:cxnSp>
          <p:nvCxnSpPr>
            <p:cNvPr id="7" name="Straight Connector 6">
              <a:extLst>
                <a:ext uri="{FF2B5EF4-FFF2-40B4-BE49-F238E27FC236}">
                  <a16:creationId xmlns:a16="http://schemas.microsoft.com/office/drawing/2014/main" id="{D76AA931-12B3-4A8D-ACFF-6468B0E545E6}"/>
                </a:ext>
              </a:extLst>
            </p:cNvPr>
            <p:cNvCxnSpPr/>
            <p:nvPr/>
          </p:nvCxnSpPr>
          <p:spPr>
            <a:xfrm>
              <a:off x="8970115" y="4572000"/>
              <a:ext cx="0" cy="914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7367651-7E16-4C72-BCE1-EE247E9BE18B}"/>
                </a:ext>
              </a:extLst>
            </p:cNvPr>
            <p:cNvCxnSpPr/>
            <p:nvPr/>
          </p:nvCxnSpPr>
          <p:spPr>
            <a:xfrm>
              <a:off x="5538067" y="4572000"/>
              <a:ext cx="0" cy="9144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 name="Straight Arrow Connector 8">
            <a:extLst>
              <a:ext uri="{FF2B5EF4-FFF2-40B4-BE49-F238E27FC236}">
                <a16:creationId xmlns:a16="http://schemas.microsoft.com/office/drawing/2014/main" id="{F900A197-D4E9-45C5-A839-162B91186516}"/>
              </a:ext>
            </a:extLst>
          </p:cNvPr>
          <p:cNvCxnSpPr>
            <a:cxnSpLocks/>
          </p:cNvCxnSpPr>
          <p:nvPr/>
        </p:nvCxnSpPr>
        <p:spPr>
          <a:xfrm>
            <a:off x="3598223" y="3831837"/>
            <a:ext cx="5029200" cy="0"/>
          </a:xfrm>
          <a:prstGeom prst="straightConnector1">
            <a:avLst/>
          </a:prstGeom>
          <a:ln w="53975">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35B7C73-E0BA-4CDE-9FFD-DA71C39128D8}"/>
              </a:ext>
            </a:extLst>
          </p:cNvPr>
          <p:cNvSpPr/>
          <p:nvPr/>
        </p:nvSpPr>
        <p:spPr>
          <a:xfrm>
            <a:off x="226339" y="1537448"/>
            <a:ext cx="4626523" cy="584775"/>
          </a:xfrm>
          <a:prstGeom prst="rect">
            <a:avLst/>
          </a:prstGeom>
        </p:spPr>
        <p:txBody>
          <a:bodyPr wrap="none">
            <a:spAutoFit/>
          </a:bodyPr>
          <a:lstStyle/>
          <a:p>
            <a:r>
              <a:rPr lang="en-US" sz="3200" dirty="0">
                <a:solidFill>
                  <a:schemeClr val="tx2">
                    <a:lumMod val="75000"/>
                  </a:schemeClr>
                </a:solidFill>
              </a:rPr>
              <a:t>Texas will be even </a:t>
            </a:r>
            <a:r>
              <a:rPr lang="en-US" sz="3200" b="1" i="1" dirty="0">
                <a:solidFill>
                  <a:schemeClr val="tx2">
                    <a:lumMod val="75000"/>
                  </a:schemeClr>
                </a:solidFill>
              </a:rPr>
              <a:t>bigger</a:t>
            </a:r>
            <a:r>
              <a:rPr lang="en-US" sz="3200" dirty="0">
                <a:solidFill>
                  <a:schemeClr val="tx2">
                    <a:lumMod val="75000"/>
                  </a:schemeClr>
                </a:solidFill>
              </a:rPr>
              <a:t>…</a:t>
            </a:r>
          </a:p>
        </p:txBody>
      </p:sp>
      <p:sp>
        <p:nvSpPr>
          <p:cNvPr id="11" name="Title 1">
            <a:extLst>
              <a:ext uri="{FF2B5EF4-FFF2-40B4-BE49-F238E27FC236}">
                <a16:creationId xmlns:a16="http://schemas.microsoft.com/office/drawing/2014/main" id="{7435B45E-A2DD-449A-873A-66A03C7D3B5D}"/>
              </a:ext>
            </a:extLst>
          </p:cNvPr>
          <p:cNvSpPr txBox="1">
            <a:spLocks/>
          </p:cNvSpPr>
          <p:nvPr/>
        </p:nvSpPr>
        <p:spPr bwMode="auto">
          <a:xfrm>
            <a:off x="0" y="477838"/>
            <a:ext cx="9144000" cy="801687"/>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sz="4000" b="1" dirty="0">
                <a:solidFill>
                  <a:schemeClr val="bg1"/>
                </a:solidFill>
              </a:rPr>
              <a:t>Reasons for adopting “new” foot</a:t>
            </a:r>
          </a:p>
        </p:txBody>
      </p:sp>
    </p:spTree>
    <p:extLst>
      <p:ext uri="{BB962C8B-B14F-4D97-AF65-F5344CB8AC3E}">
        <p14:creationId xmlns:p14="http://schemas.microsoft.com/office/powerpoint/2010/main" val="3877033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strVal val="#ppt_w*0.70"/>
                                          </p:val>
                                        </p:tav>
                                        <p:tav tm="100000">
                                          <p:val>
                                            <p:strVal val="#ppt_w"/>
                                          </p:val>
                                        </p:tav>
                                      </p:tavLst>
                                    </p:anim>
                                    <p:anim calcmode="lin" valueType="num">
                                      <p:cBhvr>
                                        <p:cTn id="19" dur="1000" fill="hold"/>
                                        <p:tgtEl>
                                          <p:spTgt spid="9"/>
                                        </p:tgtEl>
                                        <p:attrNameLst>
                                          <p:attrName>ppt_h</p:attrName>
                                        </p:attrNameLst>
                                      </p:cBhvr>
                                      <p:tavLst>
                                        <p:tav tm="0">
                                          <p:val>
                                            <p:strVal val="#ppt_h"/>
                                          </p:val>
                                        </p:tav>
                                        <p:tav tm="100000">
                                          <p:val>
                                            <p:strVal val="#ppt_h"/>
                                          </p:val>
                                        </p:tav>
                                      </p:tavLst>
                                    </p:anim>
                                    <p:animEffect transition="in" filter="fade">
                                      <p:cBhvr>
                                        <p:cTn id="20" dur="1000"/>
                                        <p:tgtEl>
                                          <p:spTgt spid="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fade">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74ACBB-9965-4F1C-AA79-55FC53022019}"/>
              </a:ext>
            </a:extLst>
          </p:cNvPr>
          <p:cNvSpPr>
            <a:spLocks noGrp="1"/>
          </p:cNvSpPr>
          <p:nvPr>
            <p:ph idx="1"/>
          </p:nvPr>
        </p:nvSpPr>
        <p:spPr>
          <a:xfrm>
            <a:off x="457200" y="1463040"/>
            <a:ext cx="8428008" cy="3597333"/>
          </a:xfrm>
        </p:spPr>
        <p:txBody>
          <a:bodyPr>
            <a:normAutofit fontScale="92500" lnSpcReduction="20000"/>
          </a:bodyPr>
          <a:lstStyle/>
          <a:p>
            <a:r>
              <a:rPr lang="en-US" b="1" dirty="0">
                <a:solidFill>
                  <a:schemeClr val="tx2">
                    <a:lumMod val="75000"/>
                  </a:schemeClr>
                </a:solidFill>
              </a:rPr>
              <a:t>Used for existing records and data</a:t>
            </a:r>
          </a:p>
          <a:p>
            <a:pPr lvl="1"/>
            <a:r>
              <a:rPr lang="en-US" dirty="0">
                <a:solidFill>
                  <a:schemeClr val="tx2">
                    <a:lumMod val="75000"/>
                  </a:schemeClr>
                </a:solidFill>
              </a:rPr>
              <a:t>Circular argument because issue never goes away</a:t>
            </a:r>
          </a:p>
          <a:p>
            <a:pPr lvl="1"/>
            <a:r>
              <a:rPr lang="en-US" dirty="0">
                <a:solidFill>
                  <a:schemeClr val="tx2">
                    <a:lumMod val="75000"/>
                  </a:schemeClr>
                </a:solidFill>
              </a:rPr>
              <a:t>Such logic means old foot will always be retained</a:t>
            </a:r>
          </a:p>
          <a:p>
            <a:pPr lvl="1"/>
            <a:r>
              <a:rPr lang="en-US" dirty="0">
                <a:solidFill>
                  <a:schemeClr val="tx2">
                    <a:lumMod val="75000"/>
                  </a:schemeClr>
                </a:solidFill>
              </a:rPr>
              <a:t>That’s how we got into this mess in the first place</a:t>
            </a:r>
          </a:p>
          <a:p>
            <a:r>
              <a:rPr lang="en-US" b="1" dirty="0">
                <a:solidFill>
                  <a:schemeClr val="tx2">
                    <a:lumMod val="75000"/>
                  </a:schemeClr>
                </a:solidFill>
              </a:rPr>
              <a:t>Old foot in state legislation</a:t>
            </a:r>
          </a:p>
          <a:p>
            <a:pPr lvl="1"/>
            <a:r>
              <a:rPr lang="en-US" dirty="0">
                <a:solidFill>
                  <a:schemeClr val="tx2">
                    <a:lumMod val="75000"/>
                  </a:schemeClr>
                </a:solidFill>
              </a:rPr>
              <a:t>But statute is usually (always?) tied to NAD 83</a:t>
            </a:r>
          </a:p>
          <a:p>
            <a:pPr lvl="1"/>
            <a:r>
              <a:rPr lang="en-US" b="1" i="1" dirty="0">
                <a:solidFill>
                  <a:schemeClr val="tx2">
                    <a:lumMod val="75000"/>
                  </a:schemeClr>
                </a:solidFill>
              </a:rPr>
              <a:t>New statute for 2022 could break that connection</a:t>
            </a:r>
          </a:p>
          <a:p>
            <a:r>
              <a:rPr lang="en-US" b="1" dirty="0">
                <a:solidFill>
                  <a:schemeClr val="tx2">
                    <a:lumMod val="75000"/>
                  </a:schemeClr>
                </a:solidFill>
              </a:rPr>
              <a:t>Necessary to convey real property…</a:t>
            </a:r>
          </a:p>
        </p:txBody>
      </p:sp>
      <p:sp>
        <p:nvSpPr>
          <p:cNvPr id="4" name="Slide Number Placeholder 3">
            <a:extLst>
              <a:ext uri="{FF2B5EF4-FFF2-40B4-BE49-F238E27FC236}">
                <a16:creationId xmlns:a16="http://schemas.microsoft.com/office/drawing/2014/main" id="{0EA22873-1238-4799-8C4A-8F745483BB49}"/>
              </a:ext>
            </a:extLst>
          </p:cNvPr>
          <p:cNvSpPr>
            <a:spLocks noGrp="1"/>
          </p:cNvSpPr>
          <p:nvPr>
            <p:ph type="sldNum" sz="quarter" idx="12"/>
          </p:nvPr>
        </p:nvSpPr>
        <p:spPr/>
        <p:txBody>
          <a:bodyPr/>
          <a:lstStyle/>
          <a:p>
            <a:pPr>
              <a:defRPr/>
            </a:pPr>
            <a:fld id="{BF6EBFE9-79BB-431F-AEDF-EF334E7ED36B}" type="slidenum">
              <a:rPr lang="en-US" smtClean="0"/>
              <a:pPr>
                <a:defRPr/>
              </a:pPr>
              <a:t>31</a:t>
            </a:fld>
            <a:endParaRPr lang="en-US" dirty="0"/>
          </a:p>
        </p:txBody>
      </p:sp>
      <p:sp>
        <p:nvSpPr>
          <p:cNvPr id="8" name="Title 1">
            <a:extLst>
              <a:ext uri="{FF2B5EF4-FFF2-40B4-BE49-F238E27FC236}">
                <a16:creationId xmlns:a16="http://schemas.microsoft.com/office/drawing/2014/main" id="{7A3C7522-6A36-F344-A17F-6DBD7AA33599}"/>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Arguments for keeping “old” foot</a:t>
            </a:r>
          </a:p>
        </p:txBody>
      </p:sp>
    </p:spTree>
    <p:extLst>
      <p:ext uri="{BB962C8B-B14F-4D97-AF65-F5344CB8AC3E}">
        <p14:creationId xmlns:p14="http://schemas.microsoft.com/office/powerpoint/2010/main" val="2572760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74ACBB-9965-4F1C-AA79-55FC53022019}"/>
              </a:ext>
            </a:extLst>
          </p:cNvPr>
          <p:cNvSpPr>
            <a:spLocks noGrp="1"/>
          </p:cNvSpPr>
          <p:nvPr>
            <p:ph idx="1"/>
          </p:nvPr>
        </p:nvSpPr>
        <p:spPr>
          <a:xfrm>
            <a:off x="457200" y="1463040"/>
            <a:ext cx="8551718" cy="4754880"/>
          </a:xfrm>
        </p:spPr>
        <p:txBody>
          <a:bodyPr>
            <a:normAutofit/>
          </a:bodyPr>
          <a:lstStyle/>
          <a:p>
            <a:r>
              <a:rPr lang="en-US" dirty="0">
                <a:solidFill>
                  <a:schemeClr val="tx2">
                    <a:lumMod val="75000"/>
                  </a:schemeClr>
                </a:solidFill>
              </a:rPr>
              <a:t>Foot issue is a </a:t>
            </a:r>
            <a:r>
              <a:rPr lang="en-US" b="1" dirty="0">
                <a:solidFill>
                  <a:schemeClr val="tx2">
                    <a:lumMod val="75000"/>
                  </a:schemeClr>
                </a:solidFill>
              </a:rPr>
              <a:t>coordinate</a:t>
            </a:r>
            <a:r>
              <a:rPr lang="en-US" dirty="0">
                <a:solidFill>
                  <a:schemeClr val="tx2">
                    <a:lumMod val="75000"/>
                  </a:schemeClr>
                </a:solidFill>
              </a:rPr>
              <a:t> problem</a:t>
            </a:r>
          </a:p>
          <a:p>
            <a:r>
              <a:rPr lang="en-US" dirty="0">
                <a:solidFill>
                  <a:schemeClr val="tx2">
                    <a:lumMod val="75000"/>
                  </a:schemeClr>
                </a:solidFill>
              </a:rPr>
              <a:t>Deeds are concerned with </a:t>
            </a:r>
            <a:r>
              <a:rPr lang="en-US" b="1" dirty="0">
                <a:solidFill>
                  <a:schemeClr val="tx2">
                    <a:lumMod val="75000"/>
                  </a:schemeClr>
                </a:solidFill>
              </a:rPr>
              <a:t>distances</a:t>
            </a:r>
          </a:p>
          <a:p>
            <a:r>
              <a:rPr lang="en-US" dirty="0">
                <a:solidFill>
                  <a:schemeClr val="tx2">
                    <a:lumMod val="75000"/>
                  </a:schemeClr>
                </a:solidFill>
              </a:rPr>
              <a:t>Bigger issues with distances than type of foot </a:t>
            </a:r>
          </a:p>
          <a:p>
            <a:pPr lvl="1"/>
            <a:r>
              <a:rPr lang="en-US" i="1" dirty="0">
                <a:solidFill>
                  <a:schemeClr val="tx2">
                    <a:lumMod val="75000"/>
                  </a:schemeClr>
                </a:solidFill>
              </a:rPr>
              <a:t>U.S. survey vs. int’l foot:  </a:t>
            </a:r>
            <a:r>
              <a:rPr lang="en-US" dirty="0">
                <a:solidFill>
                  <a:schemeClr val="tx2">
                    <a:lumMod val="75000"/>
                  </a:schemeClr>
                </a:solidFill>
              </a:rPr>
              <a:t>2 ppm = </a:t>
            </a:r>
            <a:r>
              <a:rPr lang="en-US" b="1" dirty="0">
                <a:solidFill>
                  <a:schemeClr val="tx2">
                    <a:lumMod val="75000"/>
                  </a:schemeClr>
                </a:solidFill>
              </a:rPr>
              <a:t>±0.01 ft per mile</a:t>
            </a:r>
            <a:endParaRPr lang="en-US" dirty="0">
              <a:solidFill>
                <a:schemeClr val="tx2">
                  <a:lumMod val="75000"/>
                </a:schemeClr>
              </a:solidFill>
            </a:endParaRPr>
          </a:p>
          <a:p>
            <a:pPr lvl="2"/>
            <a:r>
              <a:rPr lang="en-US" dirty="0">
                <a:solidFill>
                  <a:schemeClr val="tx2">
                    <a:lumMod val="75000"/>
                  </a:schemeClr>
                </a:solidFill>
              </a:rPr>
              <a:t>“Standard” foot varied by tens of ppm before 1893</a:t>
            </a:r>
          </a:p>
          <a:p>
            <a:pPr lvl="1"/>
            <a:r>
              <a:rPr lang="en-US" i="1" dirty="0">
                <a:solidFill>
                  <a:schemeClr val="tx2">
                    <a:lumMod val="75000"/>
                  </a:schemeClr>
                </a:solidFill>
              </a:rPr>
              <a:t>French-settled areas:  </a:t>
            </a:r>
            <a:r>
              <a:rPr lang="en-US" dirty="0">
                <a:solidFill>
                  <a:schemeClr val="tx2">
                    <a:lumMod val="75000"/>
                  </a:schemeClr>
                </a:solidFill>
              </a:rPr>
              <a:t>the “arpent”(</a:t>
            </a:r>
            <a:r>
              <a:rPr lang="en-US" b="1" dirty="0">
                <a:solidFill>
                  <a:schemeClr val="tx2">
                    <a:lumMod val="75000"/>
                  </a:schemeClr>
                </a:solidFill>
              </a:rPr>
              <a:t>±7 ft per mile</a:t>
            </a:r>
            <a:r>
              <a:rPr lang="en-US" dirty="0">
                <a:solidFill>
                  <a:schemeClr val="tx2">
                    <a:lumMod val="75000"/>
                  </a:schemeClr>
                </a:solidFill>
              </a:rPr>
              <a:t>)</a:t>
            </a:r>
          </a:p>
          <a:p>
            <a:pPr lvl="1"/>
            <a:r>
              <a:rPr lang="en-US" i="1" dirty="0">
                <a:solidFill>
                  <a:schemeClr val="tx2">
                    <a:lumMod val="75000"/>
                  </a:schemeClr>
                </a:solidFill>
              </a:rPr>
              <a:t>Spanish-settled areas:  </a:t>
            </a:r>
            <a:r>
              <a:rPr lang="en-US" dirty="0">
                <a:solidFill>
                  <a:schemeClr val="tx2">
                    <a:lumMod val="75000"/>
                  </a:schemeClr>
                </a:solidFill>
              </a:rPr>
              <a:t>the “vara”(</a:t>
            </a:r>
            <a:r>
              <a:rPr lang="en-US" b="1" dirty="0">
                <a:solidFill>
                  <a:schemeClr val="tx2">
                    <a:lumMod val="75000"/>
                  </a:schemeClr>
                </a:solidFill>
              </a:rPr>
              <a:t>±30 ft per mile</a:t>
            </a:r>
            <a:r>
              <a:rPr lang="en-US" dirty="0">
                <a:solidFill>
                  <a:schemeClr val="tx2">
                    <a:lumMod val="75000"/>
                  </a:schemeClr>
                </a:solidFill>
              </a:rPr>
              <a:t>)</a:t>
            </a:r>
          </a:p>
          <a:p>
            <a:pPr lvl="1"/>
            <a:r>
              <a:rPr lang="en-US" i="1" dirty="0">
                <a:solidFill>
                  <a:schemeClr val="tx2">
                    <a:lumMod val="75000"/>
                  </a:schemeClr>
                </a:solidFill>
              </a:rPr>
              <a:t>English-settled areas:  </a:t>
            </a:r>
            <a:r>
              <a:rPr lang="en-US" dirty="0">
                <a:solidFill>
                  <a:schemeClr val="tx2">
                    <a:lumMod val="75000"/>
                  </a:schemeClr>
                </a:solidFill>
              </a:rPr>
              <a:t>the “rod”, “pole”, “perch”</a:t>
            </a:r>
          </a:p>
          <a:p>
            <a:pPr lvl="2"/>
            <a:r>
              <a:rPr lang="en-US" dirty="0">
                <a:solidFill>
                  <a:schemeClr val="tx2">
                    <a:lumMod val="75000"/>
                  </a:schemeClr>
                </a:solidFill>
              </a:rPr>
              <a:t>Nominally 16 ½ ft, range 12-22 ft (</a:t>
            </a:r>
            <a:r>
              <a:rPr lang="en-US" b="1" dirty="0">
                <a:solidFill>
                  <a:schemeClr val="tx2">
                    <a:lumMod val="75000"/>
                  </a:schemeClr>
                </a:solidFill>
              </a:rPr>
              <a:t>±1760 ft per mile</a:t>
            </a:r>
            <a:r>
              <a:rPr lang="en-US" dirty="0">
                <a:solidFill>
                  <a:schemeClr val="tx2">
                    <a:lumMod val="75000"/>
                  </a:schemeClr>
                </a:solidFill>
              </a:rPr>
              <a:t>)</a:t>
            </a:r>
          </a:p>
          <a:p>
            <a:pPr lvl="2"/>
            <a:endParaRPr lang="en-US" b="1" dirty="0">
              <a:solidFill>
                <a:schemeClr val="tx2">
                  <a:lumMod val="75000"/>
                </a:schemeClr>
              </a:solidFill>
            </a:endParaRPr>
          </a:p>
        </p:txBody>
      </p:sp>
      <p:sp>
        <p:nvSpPr>
          <p:cNvPr id="4" name="Slide Number Placeholder 3">
            <a:extLst>
              <a:ext uri="{FF2B5EF4-FFF2-40B4-BE49-F238E27FC236}">
                <a16:creationId xmlns:a16="http://schemas.microsoft.com/office/drawing/2014/main" id="{0EA22873-1238-4799-8C4A-8F745483BB49}"/>
              </a:ext>
            </a:extLst>
          </p:cNvPr>
          <p:cNvSpPr>
            <a:spLocks noGrp="1"/>
          </p:cNvSpPr>
          <p:nvPr>
            <p:ph type="sldNum" sz="quarter" idx="12"/>
          </p:nvPr>
        </p:nvSpPr>
        <p:spPr/>
        <p:txBody>
          <a:bodyPr/>
          <a:lstStyle/>
          <a:p>
            <a:pPr>
              <a:defRPr/>
            </a:pPr>
            <a:fld id="{BF6EBFE9-79BB-431F-AEDF-EF334E7ED36B}" type="slidenum">
              <a:rPr lang="en-US" smtClean="0"/>
              <a:pPr>
                <a:defRPr/>
              </a:pPr>
              <a:t>32</a:t>
            </a:fld>
            <a:endParaRPr lang="en-US" dirty="0"/>
          </a:p>
        </p:txBody>
      </p:sp>
      <p:sp>
        <p:nvSpPr>
          <p:cNvPr id="8" name="Title 1">
            <a:extLst>
              <a:ext uri="{FF2B5EF4-FFF2-40B4-BE49-F238E27FC236}">
                <a16:creationId xmlns:a16="http://schemas.microsoft.com/office/drawing/2014/main" id="{7A3C7522-6A36-F344-A17F-6DBD7AA33599}"/>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Coordinates, deeds, and distances</a:t>
            </a:r>
          </a:p>
        </p:txBody>
      </p:sp>
    </p:spTree>
    <p:extLst>
      <p:ext uri="{BB962C8B-B14F-4D97-AF65-F5344CB8AC3E}">
        <p14:creationId xmlns:p14="http://schemas.microsoft.com/office/powerpoint/2010/main" val="354864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Image result for red herring">
            <a:extLst>
              <a:ext uri="{FF2B5EF4-FFF2-40B4-BE49-F238E27FC236}">
                <a16:creationId xmlns:a16="http://schemas.microsoft.com/office/drawing/2014/main" id="{EC60E9D5-E289-4B40-BFD7-D355979775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46946">
            <a:off x="6273920" y="5143141"/>
            <a:ext cx="2533650" cy="18097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974ACBB-9965-4F1C-AA79-55FC53022019}"/>
              </a:ext>
            </a:extLst>
          </p:cNvPr>
          <p:cNvSpPr>
            <a:spLocks noGrp="1"/>
          </p:cNvSpPr>
          <p:nvPr>
            <p:ph idx="1"/>
          </p:nvPr>
        </p:nvSpPr>
        <p:spPr>
          <a:xfrm>
            <a:off x="457200" y="1463040"/>
            <a:ext cx="8428008" cy="4754880"/>
          </a:xfrm>
        </p:spPr>
        <p:txBody>
          <a:bodyPr>
            <a:normAutofit fontScale="92500" lnSpcReduction="20000"/>
          </a:bodyPr>
          <a:lstStyle/>
          <a:p>
            <a:r>
              <a:rPr lang="en-US" b="1" dirty="0">
                <a:solidFill>
                  <a:schemeClr val="tx2">
                    <a:lumMod val="75000"/>
                  </a:schemeClr>
                </a:solidFill>
              </a:rPr>
              <a:t>Used for existing records and data</a:t>
            </a:r>
          </a:p>
          <a:p>
            <a:pPr lvl="1"/>
            <a:r>
              <a:rPr lang="en-US" dirty="0">
                <a:solidFill>
                  <a:schemeClr val="tx2">
                    <a:lumMod val="75000"/>
                  </a:schemeClr>
                </a:solidFill>
              </a:rPr>
              <a:t>Circular argument because issue never goes away</a:t>
            </a:r>
          </a:p>
          <a:p>
            <a:pPr lvl="1"/>
            <a:r>
              <a:rPr lang="en-US" dirty="0">
                <a:solidFill>
                  <a:schemeClr val="tx2">
                    <a:lumMod val="75000"/>
                  </a:schemeClr>
                </a:solidFill>
              </a:rPr>
              <a:t>Such logic means old foot will always be retained</a:t>
            </a:r>
          </a:p>
          <a:p>
            <a:pPr lvl="1"/>
            <a:r>
              <a:rPr lang="en-US" dirty="0">
                <a:solidFill>
                  <a:schemeClr val="tx2">
                    <a:lumMod val="75000"/>
                  </a:schemeClr>
                </a:solidFill>
              </a:rPr>
              <a:t>That’s how we got into this mess in the first place</a:t>
            </a:r>
          </a:p>
          <a:p>
            <a:r>
              <a:rPr lang="en-US" b="1" dirty="0">
                <a:solidFill>
                  <a:schemeClr val="tx2">
                    <a:lumMod val="75000"/>
                  </a:schemeClr>
                </a:solidFill>
              </a:rPr>
              <a:t>Old foot in state legislation</a:t>
            </a:r>
          </a:p>
          <a:p>
            <a:pPr lvl="1"/>
            <a:r>
              <a:rPr lang="en-US" dirty="0">
                <a:solidFill>
                  <a:schemeClr val="tx2">
                    <a:lumMod val="75000"/>
                  </a:schemeClr>
                </a:solidFill>
              </a:rPr>
              <a:t>But statute is usually (always?) tied to NAD 83</a:t>
            </a:r>
          </a:p>
          <a:p>
            <a:pPr lvl="1"/>
            <a:r>
              <a:rPr lang="en-US" b="1" i="1" dirty="0">
                <a:solidFill>
                  <a:schemeClr val="tx2">
                    <a:lumMod val="75000"/>
                  </a:schemeClr>
                </a:solidFill>
              </a:rPr>
              <a:t>New statute for 2022 could break that connection</a:t>
            </a:r>
          </a:p>
          <a:p>
            <a:r>
              <a:rPr lang="en-US" b="1" dirty="0">
                <a:solidFill>
                  <a:schemeClr val="tx2">
                    <a:lumMod val="75000"/>
                  </a:schemeClr>
                </a:solidFill>
              </a:rPr>
              <a:t>Necessary to convey real property…</a:t>
            </a:r>
          </a:p>
          <a:p>
            <a:pPr lvl="1"/>
            <a:r>
              <a:rPr lang="en-US" dirty="0">
                <a:solidFill>
                  <a:schemeClr val="tx2">
                    <a:lumMod val="75000"/>
                  </a:schemeClr>
                </a:solidFill>
              </a:rPr>
              <a:t>Six states have new foot yet somehow convey property</a:t>
            </a:r>
          </a:p>
          <a:p>
            <a:pPr lvl="1"/>
            <a:r>
              <a:rPr lang="en-US" dirty="0">
                <a:solidFill>
                  <a:schemeClr val="tx2">
                    <a:lumMod val="75000"/>
                  </a:schemeClr>
                </a:solidFill>
              </a:rPr>
              <a:t>Is this just a </a:t>
            </a:r>
            <a:r>
              <a:rPr lang="en-US" b="1" dirty="0">
                <a:solidFill>
                  <a:srgbClr val="C00000"/>
                </a:solidFill>
              </a:rPr>
              <a:t>red herring </a:t>
            </a:r>
            <a:r>
              <a:rPr lang="en-US" dirty="0">
                <a:solidFill>
                  <a:schemeClr val="tx2">
                    <a:lumMod val="75000"/>
                  </a:schemeClr>
                </a:solidFill>
              </a:rPr>
              <a:t>to avoid change…?</a:t>
            </a:r>
          </a:p>
          <a:p>
            <a:r>
              <a:rPr lang="en-US" b="1" i="1" dirty="0">
                <a:solidFill>
                  <a:srgbClr val="C00000"/>
                </a:solidFill>
              </a:rPr>
              <a:t>People don’t like change</a:t>
            </a:r>
          </a:p>
          <a:p>
            <a:endParaRPr lang="en-US" dirty="0">
              <a:solidFill>
                <a:schemeClr val="tx2">
                  <a:lumMod val="75000"/>
                </a:schemeClr>
              </a:solidFill>
            </a:endParaRPr>
          </a:p>
        </p:txBody>
      </p:sp>
      <p:sp>
        <p:nvSpPr>
          <p:cNvPr id="4" name="Slide Number Placeholder 3">
            <a:extLst>
              <a:ext uri="{FF2B5EF4-FFF2-40B4-BE49-F238E27FC236}">
                <a16:creationId xmlns:a16="http://schemas.microsoft.com/office/drawing/2014/main" id="{0EA22873-1238-4799-8C4A-8F745483BB49}"/>
              </a:ext>
            </a:extLst>
          </p:cNvPr>
          <p:cNvSpPr>
            <a:spLocks noGrp="1"/>
          </p:cNvSpPr>
          <p:nvPr>
            <p:ph type="sldNum" sz="quarter" idx="12"/>
          </p:nvPr>
        </p:nvSpPr>
        <p:spPr/>
        <p:txBody>
          <a:bodyPr/>
          <a:lstStyle/>
          <a:p>
            <a:pPr>
              <a:defRPr/>
            </a:pPr>
            <a:fld id="{BF6EBFE9-79BB-431F-AEDF-EF334E7ED36B}" type="slidenum">
              <a:rPr lang="en-US" smtClean="0"/>
              <a:pPr>
                <a:defRPr/>
              </a:pPr>
              <a:t>33</a:t>
            </a:fld>
            <a:endParaRPr lang="en-US" dirty="0"/>
          </a:p>
        </p:txBody>
      </p:sp>
      <p:sp>
        <p:nvSpPr>
          <p:cNvPr id="8" name="Title 1">
            <a:extLst>
              <a:ext uri="{FF2B5EF4-FFF2-40B4-BE49-F238E27FC236}">
                <a16:creationId xmlns:a16="http://schemas.microsoft.com/office/drawing/2014/main" id="{7A3C7522-6A36-F344-A17F-6DBD7AA33599}"/>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Arguments for keeping “old” foot</a:t>
            </a:r>
          </a:p>
        </p:txBody>
      </p:sp>
      <p:sp>
        <p:nvSpPr>
          <p:cNvPr id="6" name="Rectangle 5">
            <a:extLst>
              <a:ext uri="{FF2B5EF4-FFF2-40B4-BE49-F238E27FC236}">
                <a16:creationId xmlns:a16="http://schemas.microsoft.com/office/drawing/2014/main" id="{A869DAA9-4DE6-468C-A59C-7515388648BE}"/>
              </a:ext>
            </a:extLst>
          </p:cNvPr>
          <p:cNvSpPr/>
          <p:nvPr/>
        </p:nvSpPr>
        <p:spPr>
          <a:xfrm>
            <a:off x="379562" y="3091002"/>
            <a:ext cx="8591910" cy="12835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722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fade">
                                      <p:cBhvr>
                                        <p:cTn id="7" dur="500"/>
                                        <p:tgtEl>
                                          <p:spTgt spid="3">
                                            <p:txEl>
                                              <p:pRg st="8" end="8"/>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3">
                                            <p:txEl>
                                              <p:pRg st="9" end="9"/>
                                            </p:txEl>
                                          </p:spTgt>
                                        </p:tgtEl>
                                        <p:attrNameLst>
                                          <p:attrName>style.visibility</p:attrName>
                                        </p:attrNameLst>
                                      </p:cBhvr>
                                      <p:to>
                                        <p:strVal val="visible"/>
                                      </p:to>
                                    </p:set>
                                    <p:animEffect transition="in" filter="fade">
                                      <p:cBhvr>
                                        <p:cTn id="10" dur="500"/>
                                        <p:tgtEl>
                                          <p:spTgt spid="3">
                                            <p:txEl>
                                              <p:pRg st="9" end="9"/>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decel="100000" fill="hold" nodeType="clickEffect">
                                  <p:stCondLst>
                                    <p:cond delay="0"/>
                                  </p:stCondLst>
                                  <p:childTnLst>
                                    <p:set>
                                      <p:cBhvr>
                                        <p:cTn id="14" dur="1" fill="hold">
                                          <p:stCondLst>
                                            <p:cond delay="0"/>
                                          </p:stCondLst>
                                        </p:cTn>
                                        <p:tgtEl>
                                          <p:spTgt spid="1027"/>
                                        </p:tgtEl>
                                        <p:attrNameLst>
                                          <p:attrName>style.visibility</p:attrName>
                                        </p:attrNameLst>
                                      </p:cBhvr>
                                      <p:to>
                                        <p:strVal val="visible"/>
                                      </p:to>
                                    </p:set>
                                    <p:anim calcmode="lin" valueType="num">
                                      <p:cBhvr additive="base">
                                        <p:cTn id="15" dur="2000" fill="hold"/>
                                        <p:tgtEl>
                                          <p:spTgt spid="1027"/>
                                        </p:tgtEl>
                                        <p:attrNameLst>
                                          <p:attrName>ppt_x</p:attrName>
                                        </p:attrNameLst>
                                      </p:cBhvr>
                                      <p:tavLst>
                                        <p:tav tm="0">
                                          <p:val>
                                            <p:strVal val="1+#ppt_w/2"/>
                                          </p:val>
                                        </p:tav>
                                        <p:tav tm="100000">
                                          <p:val>
                                            <p:strVal val="#ppt_x"/>
                                          </p:val>
                                        </p:tav>
                                      </p:tavLst>
                                    </p:anim>
                                    <p:anim calcmode="lin" valueType="num">
                                      <p:cBhvr additive="base">
                                        <p:cTn id="16" dur="2000" fill="hold"/>
                                        <p:tgtEl>
                                          <p:spTgt spid="1027"/>
                                        </p:tgtEl>
                                        <p:attrNameLst>
                                          <p:attrName>ppt_y</p:attrName>
                                        </p:attrNameLst>
                                      </p:cBhvr>
                                      <p:tavLst>
                                        <p:tav tm="0">
                                          <p:val>
                                            <p:strVal val="#ppt_y"/>
                                          </p:val>
                                        </p:tav>
                                        <p:tav tm="100000">
                                          <p:val>
                                            <p:strVal val="#ppt_y"/>
                                          </p:val>
                                        </p:tav>
                                      </p:tavLst>
                                    </p:anim>
                                  </p:childTnLst>
                                </p:cTn>
                              </p:par>
                              <p:par>
                                <p:cTn id="17" presetID="22" presetClass="entr" presetSubtype="8"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Effect transition="in" filter="wipe(left)">
                                      <p:cBhvr>
                                        <p:cTn id="19" dur="2000"/>
                                        <p:tgtEl>
                                          <p:spTgt spid="3">
                                            <p:txEl>
                                              <p:pRg st="10" end="1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7AFBE7-98C3-6547-AB6B-74307AC9DF19}"/>
              </a:ext>
            </a:extLst>
          </p:cNvPr>
          <p:cNvSpPr/>
          <p:nvPr/>
        </p:nvSpPr>
        <p:spPr>
          <a:xfrm>
            <a:off x="0" y="0"/>
            <a:ext cx="9144000" cy="14630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b="1" dirty="0">
                <a:solidFill>
                  <a:srgbClr val="FEFEFE"/>
                </a:solidFill>
              </a:rPr>
              <a:t>Supreme law of the land</a:t>
            </a:r>
          </a:p>
        </p:txBody>
      </p:sp>
      <p:sp>
        <p:nvSpPr>
          <p:cNvPr id="3" name="Content Placeholder 2"/>
          <p:cNvSpPr>
            <a:spLocks noGrp="1"/>
          </p:cNvSpPr>
          <p:nvPr>
            <p:ph idx="1"/>
          </p:nvPr>
        </p:nvSpPr>
        <p:spPr>
          <a:xfrm>
            <a:off x="457199" y="1511559"/>
            <a:ext cx="8583283" cy="5346441"/>
          </a:xfrm>
        </p:spPr>
        <p:txBody>
          <a:bodyPr>
            <a:normAutofit fontScale="92500" lnSpcReduction="20000"/>
          </a:bodyPr>
          <a:lstStyle/>
          <a:p>
            <a:r>
              <a:rPr lang="en-US" b="1" dirty="0"/>
              <a:t>U.S. Constitution, Article I, Section 8, Clause 5:</a:t>
            </a:r>
          </a:p>
          <a:p>
            <a:pPr lvl="1"/>
            <a:r>
              <a:rPr lang="en-US" dirty="0"/>
              <a:t>“The </a:t>
            </a:r>
            <a:r>
              <a:rPr lang="en-US" b="1" i="1" dirty="0">
                <a:solidFill>
                  <a:srgbClr val="FF0000"/>
                </a:solidFill>
              </a:rPr>
              <a:t>Congress shall have Power</a:t>
            </a:r>
            <a:r>
              <a:rPr lang="en-US" dirty="0"/>
              <a:t>… To coin Money, regulate the Value thereof, and of foreign Coin, and </a:t>
            </a:r>
            <a:br>
              <a:rPr lang="en-US" dirty="0"/>
            </a:br>
            <a:r>
              <a:rPr lang="en-US" b="1" i="1" dirty="0">
                <a:solidFill>
                  <a:srgbClr val="FF0000"/>
                </a:solidFill>
              </a:rPr>
              <a:t>fix the Standard of Weights and Measures</a:t>
            </a:r>
            <a:r>
              <a:rPr lang="en-US" dirty="0"/>
              <a:t>”</a:t>
            </a:r>
          </a:p>
          <a:p>
            <a:r>
              <a:rPr lang="en-US" b="1" dirty="0"/>
              <a:t>If NIST defines single foot, only it can be used</a:t>
            </a:r>
          </a:p>
          <a:p>
            <a:pPr lvl="1"/>
            <a:r>
              <a:rPr lang="en-US" dirty="0"/>
              <a:t>State legislating different foot would be unconstitutional</a:t>
            </a:r>
          </a:p>
          <a:p>
            <a:pPr lvl="1"/>
            <a:r>
              <a:rPr lang="en-US" dirty="0"/>
              <a:t>Same as state coining its own money</a:t>
            </a:r>
          </a:p>
          <a:p>
            <a:pPr lvl="1"/>
            <a:r>
              <a:rPr lang="en-US" dirty="0"/>
              <a:t>Have two feet now only because 1959 issue not settled</a:t>
            </a:r>
          </a:p>
          <a:p>
            <a:r>
              <a:rPr lang="en-US" b="1" dirty="0"/>
              <a:t>Not a “states rights” issue</a:t>
            </a:r>
          </a:p>
          <a:p>
            <a:pPr lvl="1"/>
            <a:r>
              <a:rPr lang="en-US" b="1" dirty="0"/>
              <a:t>10</a:t>
            </a:r>
            <a:r>
              <a:rPr lang="en-US" b="1" baseline="30000" dirty="0"/>
              <a:t>th</a:t>
            </a:r>
            <a:r>
              <a:rPr lang="en-US" b="1" dirty="0"/>
              <a:t> Amendment (Bill of Rights):  </a:t>
            </a:r>
            <a:r>
              <a:rPr lang="en-US" dirty="0"/>
              <a:t>“The </a:t>
            </a:r>
            <a:r>
              <a:rPr lang="en-US" b="1" i="1" dirty="0">
                <a:solidFill>
                  <a:srgbClr val="FF0000"/>
                </a:solidFill>
              </a:rPr>
              <a:t>powers not delegated to the United States by the Constitution</a:t>
            </a:r>
            <a:r>
              <a:rPr lang="en-US" dirty="0"/>
              <a:t>, nor prohibited by it to the States, are reserved to the States respectively, or to the people”</a:t>
            </a:r>
          </a:p>
        </p:txBody>
      </p:sp>
      <p:sp>
        <p:nvSpPr>
          <p:cNvPr id="4" name="Slide Number Placeholder 3"/>
          <p:cNvSpPr>
            <a:spLocks noGrp="1"/>
          </p:cNvSpPr>
          <p:nvPr>
            <p:ph type="sldNum" sz="quarter" idx="12"/>
          </p:nvPr>
        </p:nvSpPr>
        <p:spPr/>
        <p:txBody>
          <a:bodyPr/>
          <a:lstStyle/>
          <a:p>
            <a:pPr>
              <a:defRPr/>
            </a:pPr>
            <a:fld id="{BF6EBFE9-79BB-431F-AEDF-EF334E7ED36B}" type="slidenum">
              <a:rPr lang="en-US" smtClean="0"/>
              <a:pPr>
                <a:defRPr/>
              </a:pPr>
              <a:t>34</a:t>
            </a:fld>
            <a:endParaRPr lang="en-US" dirty="0"/>
          </a:p>
        </p:txBody>
      </p:sp>
    </p:spTree>
    <p:extLst>
      <p:ext uri="{BB962C8B-B14F-4D97-AF65-F5344CB8AC3E}">
        <p14:creationId xmlns:p14="http://schemas.microsoft.com/office/powerpoint/2010/main" val="15147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8C60E-F773-4BD1-80B1-67B673EF462B}"/>
              </a:ext>
            </a:extLst>
          </p:cNvPr>
          <p:cNvSpPr>
            <a:spLocks noGrp="1"/>
          </p:cNvSpPr>
          <p:nvPr>
            <p:ph idx="1"/>
          </p:nvPr>
        </p:nvSpPr>
        <p:spPr>
          <a:xfrm>
            <a:off x="457199" y="1463039"/>
            <a:ext cx="8384875" cy="5049903"/>
          </a:xfrm>
        </p:spPr>
        <p:txBody>
          <a:bodyPr>
            <a:normAutofit fontScale="92500" lnSpcReduction="10000"/>
          </a:bodyPr>
          <a:lstStyle/>
          <a:p>
            <a:r>
              <a:rPr lang="en-US" b="1" dirty="0">
                <a:solidFill>
                  <a:schemeClr val="tx2">
                    <a:lumMod val="75000"/>
                  </a:schemeClr>
                </a:solidFill>
              </a:rPr>
              <a:t>The foot problem created for convenience</a:t>
            </a:r>
          </a:p>
          <a:p>
            <a:pPr lvl="1"/>
            <a:r>
              <a:rPr lang="en-US" dirty="0">
                <a:solidFill>
                  <a:schemeClr val="tx2">
                    <a:lumMod val="75000"/>
                  </a:schemeClr>
                </a:solidFill>
              </a:rPr>
              <a:t>Intended as </a:t>
            </a:r>
            <a:r>
              <a:rPr lang="en-US" b="1" i="1" dirty="0">
                <a:solidFill>
                  <a:schemeClr val="tx2">
                    <a:lumMod val="75000"/>
                  </a:schemeClr>
                </a:solidFill>
              </a:rPr>
              <a:t>temporary</a:t>
            </a:r>
            <a:r>
              <a:rPr lang="en-US" dirty="0">
                <a:solidFill>
                  <a:schemeClr val="tx2">
                    <a:lumMod val="75000"/>
                  </a:schemeClr>
                </a:solidFill>
              </a:rPr>
              <a:t>, for geodetic work </a:t>
            </a:r>
            <a:r>
              <a:rPr lang="en-US" b="1" i="1" dirty="0">
                <a:solidFill>
                  <a:schemeClr val="tx2">
                    <a:lumMod val="75000"/>
                  </a:schemeClr>
                </a:solidFill>
              </a:rPr>
              <a:t>only</a:t>
            </a:r>
          </a:p>
          <a:p>
            <a:pPr lvl="1"/>
            <a:r>
              <a:rPr lang="en-US" dirty="0">
                <a:solidFill>
                  <a:schemeClr val="tx2">
                    <a:lumMod val="75000"/>
                  </a:schemeClr>
                </a:solidFill>
              </a:rPr>
              <a:t>Boundary surveys were </a:t>
            </a:r>
            <a:r>
              <a:rPr lang="en-US" b="1" i="1" dirty="0">
                <a:solidFill>
                  <a:schemeClr val="tx2">
                    <a:lumMod val="75000"/>
                  </a:schemeClr>
                </a:solidFill>
              </a:rPr>
              <a:t>not</a:t>
            </a:r>
            <a:r>
              <a:rPr lang="en-US" dirty="0">
                <a:solidFill>
                  <a:schemeClr val="tx2">
                    <a:lumMod val="75000"/>
                  </a:schemeClr>
                </a:solidFill>
              </a:rPr>
              <a:t> considered</a:t>
            </a:r>
          </a:p>
          <a:p>
            <a:r>
              <a:rPr lang="en-US" b="1" dirty="0">
                <a:solidFill>
                  <a:schemeClr val="tx2">
                    <a:lumMod val="75000"/>
                  </a:schemeClr>
                </a:solidFill>
              </a:rPr>
              <a:t>Keeping U.S. survey foot is an “anti-standard”</a:t>
            </a:r>
          </a:p>
          <a:p>
            <a:pPr lvl="1"/>
            <a:r>
              <a:rPr lang="en-US" dirty="0">
                <a:solidFill>
                  <a:schemeClr val="tx2">
                    <a:lumMod val="75000"/>
                  </a:schemeClr>
                </a:solidFill>
              </a:rPr>
              <a:t>U.S. survey foot currently in standards “limbo”</a:t>
            </a:r>
          </a:p>
          <a:p>
            <a:pPr lvl="1"/>
            <a:r>
              <a:rPr lang="en-US" dirty="0">
                <a:solidFill>
                  <a:schemeClr val="tx2">
                    <a:lumMod val="75000"/>
                  </a:schemeClr>
                </a:solidFill>
              </a:rPr>
              <a:t>Single definition efficient, clean, and </a:t>
            </a:r>
            <a:r>
              <a:rPr lang="en-US" b="1" i="1" dirty="0">
                <a:solidFill>
                  <a:schemeClr val="tx2">
                    <a:lumMod val="75000"/>
                  </a:schemeClr>
                </a:solidFill>
              </a:rPr>
              <a:t>right thing to do</a:t>
            </a:r>
          </a:p>
          <a:p>
            <a:r>
              <a:rPr lang="en-US" b="1" dirty="0">
                <a:solidFill>
                  <a:schemeClr val="tx2">
                    <a:lumMod val="75000"/>
                  </a:schemeClr>
                </a:solidFill>
              </a:rPr>
              <a:t>Issue an “order” to adopt single foot = 0.3048 m?</a:t>
            </a:r>
          </a:p>
          <a:p>
            <a:pPr lvl="1"/>
            <a:r>
              <a:rPr lang="en-US" dirty="0">
                <a:solidFill>
                  <a:schemeClr val="tx2">
                    <a:lumMod val="75000"/>
                  </a:schemeClr>
                </a:solidFill>
              </a:rPr>
              <a:t>That’s what it took to fix mess in 1893</a:t>
            </a:r>
          </a:p>
          <a:p>
            <a:pPr lvl="1"/>
            <a:r>
              <a:rPr lang="en-US" dirty="0">
                <a:solidFill>
                  <a:schemeClr val="tx2">
                    <a:lumMod val="75000"/>
                  </a:schemeClr>
                </a:solidFill>
              </a:rPr>
              <a:t>A long overdue solution</a:t>
            </a:r>
          </a:p>
          <a:p>
            <a:pPr lvl="1"/>
            <a:r>
              <a:rPr lang="en-US" dirty="0">
                <a:solidFill>
                  <a:schemeClr val="tx2">
                    <a:lumMod val="75000"/>
                  </a:schemeClr>
                </a:solidFill>
              </a:rPr>
              <a:t>Within legal authority of federal government…</a:t>
            </a:r>
          </a:p>
          <a:p>
            <a:pPr marL="457200" lvl="1" indent="0" algn="r">
              <a:buNone/>
            </a:pPr>
            <a:r>
              <a:rPr lang="en-US" i="1" dirty="0">
                <a:solidFill>
                  <a:schemeClr val="tx2">
                    <a:lumMod val="75000"/>
                  </a:schemeClr>
                </a:solidFill>
              </a:rPr>
              <a:t>…but prefer to persuade rather than coerce</a:t>
            </a:r>
          </a:p>
        </p:txBody>
      </p:sp>
      <p:sp>
        <p:nvSpPr>
          <p:cNvPr id="4" name="Slide Number Placeholder 3">
            <a:extLst>
              <a:ext uri="{FF2B5EF4-FFF2-40B4-BE49-F238E27FC236}">
                <a16:creationId xmlns:a16="http://schemas.microsoft.com/office/drawing/2014/main" id="{ADCDF359-2509-4678-8831-35BCE3E17F82}"/>
              </a:ext>
            </a:extLst>
          </p:cNvPr>
          <p:cNvSpPr>
            <a:spLocks noGrp="1"/>
          </p:cNvSpPr>
          <p:nvPr>
            <p:ph type="sldNum" sz="quarter" idx="12"/>
          </p:nvPr>
        </p:nvSpPr>
        <p:spPr/>
        <p:txBody>
          <a:bodyPr/>
          <a:lstStyle/>
          <a:p>
            <a:pPr>
              <a:defRPr/>
            </a:pPr>
            <a:fld id="{BF6EBFE9-79BB-431F-AEDF-EF334E7ED36B}" type="slidenum">
              <a:rPr lang="en-US" smtClean="0"/>
              <a:pPr>
                <a:defRPr/>
              </a:pPr>
              <a:t>35</a:t>
            </a:fld>
            <a:endParaRPr lang="en-US" dirty="0"/>
          </a:p>
        </p:txBody>
      </p:sp>
      <p:sp>
        <p:nvSpPr>
          <p:cNvPr id="7" name="Title 1">
            <a:extLst>
              <a:ext uri="{FF2B5EF4-FFF2-40B4-BE49-F238E27FC236}">
                <a16:creationId xmlns:a16="http://schemas.microsoft.com/office/drawing/2014/main" id="{79202733-C61A-D04A-8F2B-1605F78DB89B}"/>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Taking a stand for standards</a:t>
            </a:r>
          </a:p>
        </p:txBody>
      </p:sp>
    </p:spTree>
    <p:extLst>
      <p:ext uri="{BB962C8B-B14F-4D97-AF65-F5344CB8AC3E}">
        <p14:creationId xmlns:p14="http://schemas.microsoft.com/office/powerpoint/2010/main" val="141772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500"/>
                                        <p:tgtEl>
                                          <p:spTgt spid="3">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8C60E-F773-4BD1-80B1-67B673EF462B}"/>
              </a:ext>
            </a:extLst>
          </p:cNvPr>
          <p:cNvSpPr>
            <a:spLocks noGrp="1"/>
          </p:cNvSpPr>
          <p:nvPr>
            <p:ph idx="1"/>
          </p:nvPr>
        </p:nvSpPr>
        <p:spPr>
          <a:xfrm>
            <a:off x="457199" y="1463038"/>
            <a:ext cx="8450318" cy="3341718"/>
          </a:xfrm>
        </p:spPr>
        <p:txBody>
          <a:bodyPr>
            <a:normAutofit fontScale="92500" lnSpcReduction="10000"/>
          </a:bodyPr>
          <a:lstStyle/>
          <a:p>
            <a:r>
              <a:rPr lang="en-US" b="1" dirty="0">
                <a:solidFill>
                  <a:schemeClr val="tx2">
                    <a:lumMod val="75000"/>
                  </a:schemeClr>
                </a:solidFill>
              </a:rPr>
              <a:t>NGS created problem, will help fix it</a:t>
            </a:r>
          </a:p>
          <a:p>
            <a:pPr lvl="1"/>
            <a:r>
              <a:rPr lang="en-US" dirty="0">
                <a:solidFill>
                  <a:schemeClr val="tx2">
                    <a:lumMod val="75000"/>
                  </a:schemeClr>
                </a:solidFill>
              </a:rPr>
              <a:t>Fully support backward compatibility</a:t>
            </a:r>
          </a:p>
          <a:p>
            <a:pPr lvl="1"/>
            <a:r>
              <a:rPr lang="en-US" dirty="0">
                <a:solidFill>
                  <a:schemeClr val="tx2">
                    <a:lumMod val="75000"/>
                  </a:schemeClr>
                </a:solidFill>
              </a:rPr>
              <a:t>Will make simple and painless as possible</a:t>
            </a:r>
          </a:p>
          <a:p>
            <a:pPr lvl="1"/>
            <a:r>
              <a:rPr lang="en-US" dirty="0">
                <a:solidFill>
                  <a:schemeClr val="tx2">
                    <a:lumMod val="75000"/>
                  </a:schemeClr>
                </a:solidFill>
              </a:rPr>
              <a:t>Foot change minor compared to other 2022 changes</a:t>
            </a:r>
          </a:p>
          <a:p>
            <a:pPr lvl="1"/>
            <a:r>
              <a:rPr lang="en-US" dirty="0">
                <a:solidFill>
                  <a:schemeClr val="tx2">
                    <a:lumMod val="75000"/>
                  </a:schemeClr>
                </a:solidFill>
              </a:rPr>
              <a:t>Contact us at </a:t>
            </a:r>
            <a:r>
              <a:rPr lang="en-US" dirty="0">
                <a:solidFill>
                  <a:schemeClr val="tx2">
                    <a:lumMod val="75000"/>
                  </a:schemeClr>
                </a:solidFill>
                <a:hlinkClick r:id="rId3"/>
              </a:rPr>
              <a:t>NGS.Feedback@noaa.gov</a:t>
            </a:r>
            <a:r>
              <a:rPr lang="en-US" dirty="0">
                <a:solidFill>
                  <a:schemeClr val="tx2">
                    <a:lumMod val="75000"/>
                  </a:schemeClr>
                </a:solidFill>
              </a:rPr>
              <a:t> </a:t>
            </a:r>
          </a:p>
          <a:p>
            <a:r>
              <a:rPr lang="en-US" b="1" dirty="0">
                <a:solidFill>
                  <a:schemeClr val="tx2">
                    <a:lumMod val="75000"/>
                  </a:schemeClr>
                </a:solidFill>
              </a:rPr>
              <a:t>This is about the </a:t>
            </a:r>
            <a:r>
              <a:rPr lang="en-US" b="1" i="1" dirty="0">
                <a:solidFill>
                  <a:srgbClr val="C00000"/>
                </a:solidFill>
              </a:rPr>
              <a:t>future</a:t>
            </a:r>
          </a:p>
          <a:p>
            <a:pPr lvl="1"/>
            <a:r>
              <a:rPr lang="en-US" dirty="0">
                <a:solidFill>
                  <a:schemeClr val="tx2">
                    <a:lumMod val="75000"/>
                  </a:schemeClr>
                </a:solidFill>
              </a:rPr>
              <a:t>Remember our heroes and their hard-won victories…</a:t>
            </a:r>
          </a:p>
        </p:txBody>
      </p:sp>
      <p:sp>
        <p:nvSpPr>
          <p:cNvPr id="7" name="Title 1">
            <a:extLst>
              <a:ext uri="{FF2B5EF4-FFF2-40B4-BE49-F238E27FC236}">
                <a16:creationId xmlns:a16="http://schemas.microsoft.com/office/drawing/2014/main" id="{79202733-C61A-D04A-8F2B-1605F78DB89B}"/>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In closing…</a:t>
            </a:r>
          </a:p>
        </p:txBody>
      </p:sp>
      <p:pic>
        <p:nvPicPr>
          <p:cNvPr id="12" name="Picture 11" descr="Image result for george washington">
            <a:extLst>
              <a:ext uri="{FF2B5EF4-FFF2-40B4-BE49-F238E27FC236}">
                <a16:creationId xmlns:a16="http://schemas.microsoft.com/office/drawing/2014/main" id="{C314E03C-379A-4B8D-8687-284EFFE75B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4" b="8477"/>
          <a:stretch/>
        </p:blipFill>
        <p:spPr bwMode="auto">
          <a:xfrm>
            <a:off x="93270" y="4937760"/>
            <a:ext cx="1645920" cy="18703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3" name="Picture 9" descr="Image result for thomas jefferson">
            <a:extLst>
              <a:ext uri="{FF2B5EF4-FFF2-40B4-BE49-F238E27FC236}">
                <a16:creationId xmlns:a16="http://schemas.microsoft.com/office/drawing/2014/main" id="{78397A19-391F-49E6-AC5F-30B418D6BE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91" r="8346"/>
          <a:stretch/>
        </p:blipFill>
        <p:spPr bwMode="auto">
          <a:xfrm>
            <a:off x="1917826" y="4937760"/>
            <a:ext cx="1645920" cy="18703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A1524B34-B956-45E2-8FEF-071EEB14E3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6640" y="4937760"/>
            <a:ext cx="1645920" cy="1864683"/>
          </a:xfrm>
          <a:prstGeom prst="rect">
            <a:avLst/>
          </a:prstGeom>
          <a:effectLst>
            <a:softEdge rad="127000"/>
          </a:effectLst>
        </p:spPr>
      </p:pic>
      <p:pic>
        <p:nvPicPr>
          <p:cNvPr id="15" name="Picture 14">
            <a:extLst>
              <a:ext uri="{FF2B5EF4-FFF2-40B4-BE49-F238E27FC236}">
                <a16:creationId xmlns:a16="http://schemas.microsoft.com/office/drawing/2014/main" id="{13B61CA2-28CC-4278-A52D-240655EFED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692" t="8531" r="13854" b="32227"/>
          <a:stretch/>
        </p:blipFill>
        <p:spPr>
          <a:xfrm>
            <a:off x="5575426" y="4937760"/>
            <a:ext cx="1645920" cy="1870364"/>
          </a:xfrm>
          <a:prstGeom prst="rect">
            <a:avLst/>
          </a:prstGeom>
          <a:effectLst>
            <a:softEdge rad="127000"/>
          </a:effectLst>
        </p:spPr>
      </p:pic>
      <p:pic>
        <p:nvPicPr>
          <p:cNvPr id="16" name="Picture 15">
            <a:extLst>
              <a:ext uri="{FF2B5EF4-FFF2-40B4-BE49-F238E27FC236}">
                <a16:creationId xmlns:a16="http://schemas.microsoft.com/office/drawing/2014/main" id="{46D102FA-21BC-4827-BD28-0122BB4AEB90}"/>
              </a:ext>
            </a:extLst>
          </p:cNvPr>
          <p:cNvPicPr>
            <a:picLocks noChangeAspect="1"/>
          </p:cNvPicPr>
          <p:nvPr/>
        </p:nvPicPr>
        <p:blipFill rotWithShape="1">
          <a:blip r:embed="rId8">
            <a:extLst>
              <a:ext uri="{28A0092B-C50C-407E-A947-70E740481C1C}">
                <a14:useLocalDpi xmlns:a14="http://schemas.microsoft.com/office/drawing/2010/main" val="0"/>
              </a:ext>
            </a:extLst>
          </a:blip>
          <a:srcRect l="26410" t="1061" r="33669" b="64430"/>
          <a:stretch/>
        </p:blipFill>
        <p:spPr>
          <a:xfrm>
            <a:off x="3749040" y="4937760"/>
            <a:ext cx="1645920" cy="1870364"/>
          </a:xfrm>
          <a:prstGeom prst="rect">
            <a:avLst/>
          </a:prstGeom>
          <a:effectLst>
            <a:softEdge rad="127000"/>
          </a:effectLst>
        </p:spPr>
      </p:pic>
    </p:spTree>
    <p:extLst>
      <p:ext uri="{BB962C8B-B14F-4D97-AF65-F5344CB8AC3E}">
        <p14:creationId xmlns:p14="http://schemas.microsoft.com/office/powerpoint/2010/main" val="41408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457199" y="1463040"/>
            <a:ext cx="8686801" cy="5110288"/>
          </a:xfrm>
        </p:spPr>
        <p:txBody>
          <a:bodyPr>
            <a:normAutofit fontScale="92500" lnSpcReduction="10000"/>
          </a:bodyPr>
          <a:lstStyle/>
          <a:p>
            <a:r>
              <a:rPr lang="en-US" b="1" dirty="0">
                <a:solidFill>
                  <a:schemeClr val="tx2">
                    <a:lumMod val="75000"/>
                  </a:schemeClr>
                </a:solidFill>
              </a:rPr>
              <a:t>Two versions of same unit in current use</a:t>
            </a:r>
          </a:p>
          <a:p>
            <a:pPr lvl="1"/>
            <a:r>
              <a:rPr lang="en-US" dirty="0">
                <a:solidFill>
                  <a:schemeClr val="tx2">
                    <a:lumMod val="75000"/>
                  </a:schemeClr>
                </a:solidFill>
              </a:rPr>
              <a:t>“New” international foot and “old” U.S. survey foot</a:t>
            </a:r>
          </a:p>
          <a:p>
            <a:pPr lvl="1"/>
            <a:r>
              <a:rPr lang="en-US" dirty="0">
                <a:solidFill>
                  <a:schemeClr val="tx2">
                    <a:lumMod val="75000"/>
                  </a:schemeClr>
                </a:solidFill>
              </a:rPr>
              <a:t>“New” shorter than “old” by 2 ppm (</a:t>
            </a:r>
            <a:r>
              <a:rPr lang="en-US" b="1" dirty="0">
                <a:solidFill>
                  <a:schemeClr val="tx2">
                    <a:lumMod val="75000"/>
                  </a:schemeClr>
                </a:solidFill>
              </a:rPr>
              <a:t>0.01 ft per mile</a:t>
            </a:r>
            <a:r>
              <a:rPr lang="en-US" dirty="0">
                <a:solidFill>
                  <a:schemeClr val="tx2">
                    <a:lumMod val="75000"/>
                  </a:schemeClr>
                </a:solidFill>
              </a:rPr>
              <a:t>)</a:t>
            </a:r>
          </a:p>
          <a:p>
            <a:pPr lvl="1"/>
            <a:r>
              <a:rPr lang="en-US" dirty="0">
                <a:solidFill>
                  <a:schemeClr val="tx2">
                    <a:lumMod val="75000"/>
                  </a:schemeClr>
                </a:solidFill>
              </a:rPr>
              <a:t>A </a:t>
            </a:r>
            <a:r>
              <a:rPr lang="en-US" b="1" i="1" dirty="0">
                <a:solidFill>
                  <a:schemeClr val="tx2">
                    <a:lumMod val="75000"/>
                  </a:schemeClr>
                </a:solidFill>
              </a:rPr>
              <a:t>real</a:t>
            </a:r>
            <a:r>
              <a:rPr lang="en-US" dirty="0">
                <a:solidFill>
                  <a:schemeClr val="tx2">
                    <a:lumMod val="75000"/>
                  </a:schemeClr>
                </a:solidFill>
              </a:rPr>
              <a:t> problem with </a:t>
            </a:r>
            <a:r>
              <a:rPr lang="en-US" b="1" i="1" dirty="0">
                <a:solidFill>
                  <a:schemeClr val="tx2">
                    <a:lumMod val="75000"/>
                  </a:schemeClr>
                </a:solidFill>
              </a:rPr>
              <a:t>real</a:t>
            </a:r>
            <a:r>
              <a:rPr lang="en-US" dirty="0">
                <a:solidFill>
                  <a:schemeClr val="tx2">
                    <a:lumMod val="75000"/>
                  </a:schemeClr>
                </a:solidFill>
              </a:rPr>
              <a:t> costs</a:t>
            </a:r>
          </a:p>
          <a:p>
            <a:r>
              <a:rPr lang="en-US" b="1" dirty="0">
                <a:solidFill>
                  <a:schemeClr val="tx2">
                    <a:lumMod val="75000"/>
                  </a:schemeClr>
                </a:solidFill>
              </a:rPr>
              <a:t>What’s in a name?</a:t>
            </a:r>
          </a:p>
          <a:p>
            <a:pPr lvl="1"/>
            <a:r>
              <a:rPr lang="en-US" dirty="0">
                <a:solidFill>
                  <a:schemeClr val="tx2">
                    <a:lumMod val="75000"/>
                  </a:schemeClr>
                </a:solidFill>
              </a:rPr>
              <a:t>“U.S. survey” versus “international”</a:t>
            </a:r>
          </a:p>
          <a:p>
            <a:r>
              <a:rPr lang="en-US" b="1" dirty="0">
                <a:solidFill>
                  <a:schemeClr val="tx2">
                    <a:lumMod val="75000"/>
                  </a:schemeClr>
                </a:solidFill>
              </a:rPr>
              <a:t>Who is using U.S. survey feet?</a:t>
            </a:r>
          </a:p>
          <a:p>
            <a:pPr lvl="1"/>
            <a:r>
              <a:rPr lang="en-US" dirty="0">
                <a:solidFill>
                  <a:schemeClr val="tx2">
                    <a:lumMod val="75000"/>
                  </a:schemeClr>
                </a:solidFill>
              </a:rPr>
              <a:t>Surveyors exclusively, in most (</a:t>
            </a:r>
            <a:r>
              <a:rPr lang="en-US" i="1" dirty="0">
                <a:solidFill>
                  <a:schemeClr val="tx2">
                    <a:lumMod val="75000"/>
                  </a:schemeClr>
                </a:solidFill>
              </a:rPr>
              <a:t>not all</a:t>
            </a:r>
            <a:r>
              <a:rPr lang="en-US" dirty="0">
                <a:solidFill>
                  <a:schemeClr val="tx2">
                    <a:lumMod val="75000"/>
                  </a:schemeClr>
                </a:solidFill>
              </a:rPr>
              <a:t>) states</a:t>
            </a:r>
          </a:p>
          <a:p>
            <a:pPr lvl="1"/>
            <a:r>
              <a:rPr lang="en-US" dirty="0">
                <a:solidFill>
                  <a:schemeClr val="tx2">
                    <a:lumMod val="75000"/>
                  </a:schemeClr>
                </a:solidFill>
              </a:rPr>
              <a:t>But it impacts everyone</a:t>
            </a:r>
          </a:p>
          <a:p>
            <a:r>
              <a:rPr lang="en-US" b="1" dirty="0">
                <a:solidFill>
                  <a:schemeClr val="tx2">
                    <a:lumMod val="75000"/>
                  </a:schemeClr>
                </a:solidFill>
              </a:rPr>
              <a:t>What should we do?</a:t>
            </a:r>
          </a:p>
          <a:p>
            <a:pPr lvl="1"/>
            <a:r>
              <a:rPr lang="en-US" dirty="0">
                <a:solidFill>
                  <a:schemeClr val="tx2">
                    <a:lumMod val="75000"/>
                  </a:schemeClr>
                </a:solidFill>
              </a:rPr>
              <a:t>Begin with a </a:t>
            </a:r>
            <a:r>
              <a:rPr lang="en-US" b="1" i="1" dirty="0">
                <a:solidFill>
                  <a:schemeClr val="tx2">
                    <a:lumMod val="75000"/>
                  </a:schemeClr>
                </a:solidFill>
              </a:rPr>
              <a:t>conversation</a:t>
            </a:r>
          </a:p>
          <a:p>
            <a:endParaRPr lang="en-US" dirty="0">
              <a:solidFill>
                <a:schemeClr val="tx2">
                  <a:lumMod val="75000"/>
                </a:schemeClr>
              </a:solidFill>
            </a:endParaRPr>
          </a:p>
        </p:txBody>
      </p:sp>
      <p:sp>
        <p:nvSpPr>
          <p:cNvPr id="4" name="Slide Number Placeholder 3">
            <a:extLst>
              <a:ext uri="{FF2B5EF4-FFF2-40B4-BE49-F238E27FC236}">
                <a16:creationId xmlns:a16="http://schemas.microsoft.com/office/drawing/2014/main" id="{67382674-5729-4DB7-90A1-FCECBC0AEBE7}"/>
              </a:ext>
            </a:extLst>
          </p:cNvPr>
          <p:cNvSpPr>
            <a:spLocks noGrp="1"/>
          </p:cNvSpPr>
          <p:nvPr>
            <p:ph type="sldNum" sz="quarter" idx="12"/>
          </p:nvPr>
        </p:nvSpPr>
        <p:spPr/>
        <p:txBody>
          <a:bodyPr/>
          <a:lstStyle/>
          <a:p>
            <a:pPr>
              <a:defRPr/>
            </a:pPr>
            <a:fld id="{BF6EBFE9-79BB-431F-AEDF-EF334E7ED36B}" type="slidenum">
              <a:rPr lang="en-US" smtClean="0"/>
              <a:pPr>
                <a:defRPr/>
              </a:pPr>
              <a:t>4</a:t>
            </a:fld>
            <a:endParaRPr lang="en-US" dirty="0"/>
          </a:p>
        </p:txBody>
      </p:sp>
      <p:sp>
        <p:nvSpPr>
          <p:cNvPr id="7" name="Title 1">
            <a:extLst>
              <a:ext uri="{FF2B5EF4-FFF2-40B4-BE49-F238E27FC236}">
                <a16:creationId xmlns:a16="http://schemas.microsoft.com/office/drawing/2014/main" id="{A0406F13-EFFD-7044-8E42-B94EAFCC3BE8}"/>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The problem (and some questions)</a:t>
            </a:r>
          </a:p>
        </p:txBody>
      </p:sp>
      <p:pic>
        <p:nvPicPr>
          <p:cNvPr id="8194" name="Picture 2" descr="Image result for rose">
            <a:extLst>
              <a:ext uri="{FF2B5EF4-FFF2-40B4-BE49-F238E27FC236}">
                <a16:creationId xmlns:a16="http://schemas.microsoft.com/office/drawing/2014/main" id="{FE35E71D-EFC1-4C5B-BCB7-805C5BCBE91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7741994">
            <a:off x="6991783" y="2669101"/>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96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fade">
                                      <p:cBhvr>
                                        <p:cTn id="14" dur="5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fade">
                                      <p:cBhvr>
                                        <p:cTn id="30" dur="500"/>
                                        <p:tgtEl>
                                          <p:spTgt spid="3">
                                            <p:txEl>
                                              <p:pRg st="9" end="9"/>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D8876-2D14-4B57-8BEC-42F461226CAD}"/>
              </a:ext>
            </a:extLst>
          </p:cNvPr>
          <p:cNvSpPr>
            <a:spLocks noGrp="1"/>
          </p:cNvSpPr>
          <p:nvPr>
            <p:ph idx="1"/>
          </p:nvPr>
        </p:nvSpPr>
        <p:spPr>
          <a:xfrm>
            <a:off x="457199" y="1463039"/>
            <a:ext cx="8363607" cy="4825617"/>
          </a:xfrm>
        </p:spPr>
        <p:txBody>
          <a:bodyPr>
            <a:normAutofit fontScale="92500" lnSpcReduction="10000"/>
          </a:bodyPr>
          <a:lstStyle/>
          <a:p>
            <a:r>
              <a:rPr lang="en-US" b="1" dirty="0">
                <a:solidFill>
                  <a:schemeClr val="tx2">
                    <a:lumMod val="75000"/>
                  </a:schemeClr>
                </a:solidFill>
              </a:rPr>
              <a:t>Science + Industry = COMMERCE</a:t>
            </a:r>
          </a:p>
          <a:p>
            <a:pPr lvl="1"/>
            <a:r>
              <a:rPr lang="en-US" dirty="0">
                <a:solidFill>
                  <a:schemeClr val="tx2">
                    <a:lumMod val="75000"/>
                  </a:schemeClr>
                </a:solidFill>
              </a:rPr>
              <a:t>Standards </a:t>
            </a:r>
            <a:r>
              <a:rPr lang="en-US" b="1" i="1" dirty="0">
                <a:solidFill>
                  <a:schemeClr val="tx2">
                    <a:lumMod val="75000"/>
                  </a:schemeClr>
                </a:solidFill>
              </a:rPr>
              <a:t>essential</a:t>
            </a:r>
          </a:p>
          <a:p>
            <a:pPr lvl="1"/>
            <a:r>
              <a:rPr lang="en-US" dirty="0">
                <a:solidFill>
                  <a:schemeClr val="tx2">
                    <a:lumMod val="75000"/>
                  </a:schemeClr>
                </a:solidFill>
              </a:rPr>
              <a:t>Without them we are lost</a:t>
            </a:r>
          </a:p>
          <a:p>
            <a:r>
              <a:rPr lang="en-US" b="1" dirty="0">
                <a:solidFill>
                  <a:schemeClr val="tx2">
                    <a:lumMod val="75000"/>
                  </a:schemeClr>
                </a:solidFill>
              </a:rPr>
              <a:t>A history of change</a:t>
            </a:r>
          </a:p>
          <a:p>
            <a:pPr lvl="1"/>
            <a:r>
              <a:rPr lang="en-US" dirty="0">
                <a:solidFill>
                  <a:schemeClr val="tx2">
                    <a:lumMod val="75000"/>
                  </a:schemeClr>
                </a:solidFill>
              </a:rPr>
              <a:t>Not for own sake, but to make things </a:t>
            </a:r>
            <a:r>
              <a:rPr lang="en-US" b="1" i="1" dirty="0">
                <a:solidFill>
                  <a:schemeClr val="tx2">
                    <a:lumMod val="75000"/>
                  </a:schemeClr>
                </a:solidFill>
              </a:rPr>
              <a:t>better</a:t>
            </a:r>
          </a:p>
          <a:p>
            <a:pPr lvl="1"/>
            <a:r>
              <a:rPr lang="en-US" dirty="0">
                <a:solidFill>
                  <a:schemeClr val="tx2">
                    <a:lumMod val="75000"/>
                  </a:schemeClr>
                </a:solidFill>
              </a:rPr>
              <a:t>Vital component of </a:t>
            </a:r>
            <a:r>
              <a:rPr lang="en-US" b="1" i="1" dirty="0">
                <a:solidFill>
                  <a:schemeClr val="tx2">
                    <a:lumMod val="75000"/>
                  </a:schemeClr>
                </a:solidFill>
              </a:rPr>
              <a:t>progress</a:t>
            </a:r>
          </a:p>
          <a:p>
            <a:r>
              <a:rPr lang="en-US" b="1" dirty="0">
                <a:solidFill>
                  <a:schemeClr val="tx2">
                    <a:lumMod val="75000"/>
                  </a:schemeClr>
                </a:solidFill>
              </a:rPr>
              <a:t>The law, and </a:t>
            </a:r>
            <a:r>
              <a:rPr lang="en-US" b="1" i="1" cap="all" dirty="0">
                <a:solidFill>
                  <a:schemeClr val="tx2">
                    <a:lumMod val="75000"/>
                  </a:schemeClr>
                </a:solidFill>
              </a:rPr>
              <a:t>standards </a:t>
            </a:r>
            <a:r>
              <a:rPr lang="en-US" b="1" i="1" dirty="0">
                <a:solidFill>
                  <a:schemeClr val="tx2">
                    <a:lumMod val="75000"/>
                  </a:schemeClr>
                </a:solidFill>
              </a:rPr>
              <a:t>for weights &amp; measures</a:t>
            </a:r>
          </a:p>
          <a:p>
            <a:pPr lvl="1"/>
            <a:r>
              <a:rPr lang="en-US" dirty="0">
                <a:solidFill>
                  <a:schemeClr val="tx2">
                    <a:lumMod val="75000"/>
                  </a:schemeClr>
                </a:solidFill>
              </a:rPr>
              <a:t>Taken for granted because things just “work”</a:t>
            </a:r>
          </a:p>
          <a:p>
            <a:pPr lvl="1"/>
            <a:r>
              <a:rPr lang="en-US" dirty="0">
                <a:solidFill>
                  <a:schemeClr val="tx2">
                    <a:lumMod val="75000"/>
                  </a:schemeClr>
                </a:solidFill>
              </a:rPr>
              <a:t>Many years of effort behind what we have today</a:t>
            </a:r>
          </a:p>
          <a:p>
            <a:pPr lvl="1"/>
            <a:r>
              <a:rPr lang="en-US" dirty="0">
                <a:solidFill>
                  <a:schemeClr val="tx2">
                    <a:lumMod val="75000"/>
                  </a:schemeClr>
                </a:solidFill>
              </a:rPr>
              <a:t>Legally binding and critical to functioning of society</a:t>
            </a:r>
          </a:p>
          <a:p>
            <a:endParaRPr lang="en-US" dirty="0">
              <a:solidFill>
                <a:schemeClr val="tx2">
                  <a:lumMod val="75000"/>
                </a:schemeClr>
              </a:solidFill>
            </a:endParaRPr>
          </a:p>
        </p:txBody>
      </p:sp>
      <p:sp>
        <p:nvSpPr>
          <p:cNvPr id="4" name="Slide Number Placeholder 3">
            <a:extLst>
              <a:ext uri="{FF2B5EF4-FFF2-40B4-BE49-F238E27FC236}">
                <a16:creationId xmlns:a16="http://schemas.microsoft.com/office/drawing/2014/main" id="{92381E83-45D3-46E2-BEBB-8D4BFF3FB8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EBFE9-79BB-431F-AEDF-EF334E7ED36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1">
            <a:extLst>
              <a:ext uri="{FF2B5EF4-FFF2-40B4-BE49-F238E27FC236}">
                <a16:creationId xmlns:a16="http://schemas.microsoft.com/office/drawing/2014/main" id="{E0163A5E-6717-6448-B3C9-796B9766E3F3}"/>
              </a:ext>
            </a:extLst>
          </p:cNvPr>
          <p:cNvSpPr>
            <a:spLocks noGrp="1"/>
          </p:cNvSpPr>
          <p:nvPr>
            <p:ph type="title"/>
          </p:nvPr>
        </p:nvSpPr>
        <p:spPr>
          <a:xfrm>
            <a:off x="0" y="477794"/>
            <a:ext cx="9144000" cy="802365"/>
          </a:xfrm>
          <a:solidFill>
            <a:schemeClr val="accent1"/>
          </a:solidFill>
        </p:spPr>
        <p:txBody>
          <a:bodyPr/>
          <a:lstStyle/>
          <a:p>
            <a:r>
              <a:rPr lang="en-US" sz="4000" b="1" dirty="0">
                <a:solidFill>
                  <a:schemeClr val="bg1"/>
                </a:solidFill>
              </a:rPr>
              <a:t>What is this all about? </a:t>
            </a:r>
            <a:r>
              <a:rPr lang="en-US" sz="4000" b="1" i="1" dirty="0">
                <a:solidFill>
                  <a:schemeClr val="bg1"/>
                </a:solidFill>
              </a:rPr>
              <a:t>The Big Picture</a:t>
            </a:r>
            <a:endParaRPr lang="en-US" sz="4000" b="1" dirty="0">
              <a:solidFill>
                <a:schemeClr val="bg1"/>
              </a:solidFill>
            </a:endParaRPr>
          </a:p>
        </p:txBody>
      </p:sp>
    </p:spTree>
    <p:extLst>
      <p:ext uri="{BB962C8B-B14F-4D97-AF65-F5344CB8AC3E}">
        <p14:creationId xmlns:p14="http://schemas.microsoft.com/office/powerpoint/2010/main" val="215060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4455D5-F662-4A6D-8E39-94310101472A}"/>
              </a:ext>
            </a:extLst>
          </p:cNvPr>
          <p:cNvSpPr>
            <a:spLocks noGrp="1"/>
          </p:cNvSpPr>
          <p:nvPr>
            <p:ph type="sldNum" sz="quarter" idx="12"/>
          </p:nvPr>
        </p:nvSpPr>
        <p:spPr/>
        <p:txBody>
          <a:bodyPr/>
          <a:lstStyle/>
          <a:p>
            <a:fld id="{1EE7B93A-05D4-4E0E-9360-14272AE9C6F8}" type="slidenum">
              <a:rPr lang="en-US" smtClean="0"/>
              <a:t>6</a:t>
            </a:fld>
            <a:endParaRPr lang="en-US" dirty="0"/>
          </a:p>
        </p:txBody>
      </p:sp>
      <p:sp>
        <p:nvSpPr>
          <p:cNvPr id="3" name="Title 1">
            <a:extLst>
              <a:ext uri="{FF2B5EF4-FFF2-40B4-BE49-F238E27FC236}">
                <a16:creationId xmlns:a16="http://schemas.microsoft.com/office/drawing/2014/main" id="{1A896DFA-7A80-49F5-8C92-8D5F1E94B3A2}"/>
              </a:ext>
            </a:extLst>
          </p:cNvPr>
          <p:cNvSpPr txBox="1">
            <a:spLocks/>
          </p:cNvSpPr>
          <p:nvPr/>
        </p:nvSpPr>
        <p:spPr>
          <a:xfrm>
            <a:off x="0" y="477794"/>
            <a:ext cx="9144000" cy="802365"/>
          </a:xfrm>
          <a:prstGeom prst="rect">
            <a:avLst/>
          </a:prstGeom>
          <a:solidFill>
            <a:schemeClr val="accent1"/>
          </a:solid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sz="4000" b="1" dirty="0">
                <a:solidFill>
                  <a:schemeClr val="bg1"/>
                </a:solidFill>
              </a:rPr>
              <a:t>Who is responsible for standards?</a:t>
            </a:r>
          </a:p>
        </p:txBody>
      </p:sp>
      <p:cxnSp>
        <p:nvCxnSpPr>
          <p:cNvPr id="11" name="NGS Connector 10">
            <a:extLst>
              <a:ext uri="{FF2B5EF4-FFF2-40B4-BE49-F238E27FC236}">
                <a16:creationId xmlns:a16="http://schemas.microsoft.com/office/drawing/2014/main" id="{1EFF221F-9C2C-47FB-B912-CEC923E6192C}"/>
              </a:ext>
            </a:extLst>
          </p:cNvPr>
          <p:cNvCxnSpPr>
            <a:cxnSpLocks/>
          </p:cNvCxnSpPr>
          <p:nvPr/>
        </p:nvCxnSpPr>
        <p:spPr>
          <a:xfrm flipH="1">
            <a:off x="7142702" y="5179038"/>
            <a:ext cx="13" cy="18288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pic>
        <p:nvPicPr>
          <p:cNvPr id="7" name="NGS logo" descr="Image result for national geodetic survey">
            <a:extLst>
              <a:ext uri="{FF2B5EF4-FFF2-40B4-BE49-F238E27FC236}">
                <a16:creationId xmlns:a16="http://schemas.microsoft.com/office/drawing/2014/main" id="{4229D351-5C96-4FBF-AAF9-8E61A35D4B3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6902" y="5433199"/>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OAA connector">
            <a:extLst>
              <a:ext uri="{FF2B5EF4-FFF2-40B4-BE49-F238E27FC236}">
                <a16:creationId xmlns:a16="http://schemas.microsoft.com/office/drawing/2014/main" id="{CCBD645C-810C-43B8-9F27-6309FB71FC69}"/>
              </a:ext>
            </a:extLst>
          </p:cNvPr>
          <p:cNvGrpSpPr/>
          <p:nvPr/>
        </p:nvGrpSpPr>
        <p:grpSpPr>
          <a:xfrm>
            <a:off x="5496791" y="3302854"/>
            <a:ext cx="1645920" cy="182880"/>
            <a:chOff x="8412480" y="2468880"/>
            <a:chExt cx="182881" cy="370398"/>
          </a:xfrm>
        </p:grpSpPr>
        <p:cxnSp>
          <p:nvCxnSpPr>
            <p:cNvPr id="13" name="Straight Connector 12">
              <a:extLst>
                <a:ext uri="{FF2B5EF4-FFF2-40B4-BE49-F238E27FC236}">
                  <a16:creationId xmlns:a16="http://schemas.microsoft.com/office/drawing/2014/main" id="{26C529D3-3191-4303-81FA-4B95E2CBDD14}"/>
                </a:ext>
              </a:extLst>
            </p:cNvPr>
            <p:cNvCxnSpPr>
              <a:cxnSpLocks/>
            </p:cNvCxnSpPr>
            <p:nvPr/>
          </p:nvCxnSpPr>
          <p:spPr>
            <a:xfrm flipH="1">
              <a:off x="8595360" y="2473518"/>
              <a:ext cx="1" cy="36576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20C07E-3A9B-4B7C-ADB2-2CE88DEDA8D6}"/>
                </a:ext>
              </a:extLst>
            </p:cNvPr>
            <p:cNvCxnSpPr>
              <a:cxnSpLocks/>
            </p:cNvCxnSpPr>
            <p:nvPr/>
          </p:nvCxnSpPr>
          <p:spPr>
            <a:xfrm flipH="1">
              <a:off x="8412480" y="2468880"/>
              <a:ext cx="182880"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grpSp>
        <p:nvGrpSpPr>
          <p:cNvPr id="19" name="NIST connector">
            <a:extLst>
              <a:ext uri="{FF2B5EF4-FFF2-40B4-BE49-F238E27FC236}">
                <a16:creationId xmlns:a16="http://schemas.microsoft.com/office/drawing/2014/main" id="{8AC53BF7-E7A7-4C78-BDA1-DEC3AC398934}"/>
              </a:ext>
            </a:extLst>
          </p:cNvPr>
          <p:cNvGrpSpPr/>
          <p:nvPr/>
        </p:nvGrpSpPr>
        <p:grpSpPr>
          <a:xfrm>
            <a:off x="1808019" y="3302853"/>
            <a:ext cx="1713670" cy="640080"/>
            <a:chOff x="1943100" y="2262099"/>
            <a:chExt cx="1631373" cy="501883"/>
          </a:xfrm>
        </p:grpSpPr>
        <p:cxnSp>
          <p:nvCxnSpPr>
            <p:cNvPr id="9" name="Straight Connector 8">
              <a:extLst>
                <a:ext uri="{FF2B5EF4-FFF2-40B4-BE49-F238E27FC236}">
                  <a16:creationId xmlns:a16="http://schemas.microsoft.com/office/drawing/2014/main" id="{ED2E6A44-CE15-41E3-9421-B0C9D0BD4574}"/>
                </a:ext>
              </a:extLst>
            </p:cNvPr>
            <p:cNvCxnSpPr>
              <a:cxnSpLocks/>
            </p:cNvCxnSpPr>
            <p:nvPr/>
          </p:nvCxnSpPr>
          <p:spPr>
            <a:xfrm flipH="1">
              <a:off x="1943109" y="2263567"/>
              <a:ext cx="1631364"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B61366-DA54-4041-B4E1-03D856697FC1}"/>
                </a:ext>
              </a:extLst>
            </p:cNvPr>
            <p:cNvCxnSpPr>
              <a:cxnSpLocks/>
            </p:cNvCxnSpPr>
            <p:nvPr/>
          </p:nvCxnSpPr>
          <p:spPr>
            <a:xfrm flipH="1">
              <a:off x="1943100" y="2262099"/>
              <a:ext cx="9" cy="501883"/>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pic>
        <p:nvPicPr>
          <p:cNvPr id="5" name="NIST logo" descr="Image result for nist">
            <a:extLst>
              <a:ext uri="{FF2B5EF4-FFF2-40B4-BE49-F238E27FC236}">
                <a16:creationId xmlns:a16="http://schemas.microsoft.com/office/drawing/2014/main" id="{89F08F8A-9879-4621-8810-89AD30BF77B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2320" b="22317"/>
          <a:stretch/>
        </p:blipFill>
        <p:spPr bwMode="auto">
          <a:xfrm>
            <a:off x="573579" y="3920906"/>
            <a:ext cx="246888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 name="DOC logo" descr="Image result for department of commerce">
            <a:extLst>
              <a:ext uri="{FF2B5EF4-FFF2-40B4-BE49-F238E27FC236}">
                <a16:creationId xmlns:a16="http://schemas.microsoft.com/office/drawing/2014/main" id="{48F230E8-0015-40AD-A8CD-490A032E206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4840" y="238845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noaa">
            <a:extLst>
              <a:ext uri="{FF2B5EF4-FFF2-40B4-BE49-F238E27FC236}">
                <a16:creationId xmlns:a16="http://schemas.microsoft.com/office/drawing/2014/main" id="{8D73734E-740A-4116-A8F0-A780E21170E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5462" y="3555146"/>
            <a:ext cx="1554480" cy="155448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FAB565DB-C914-4F0F-8888-CBE4D34D7C01}"/>
              </a:ext>
            </a:extLst>
          </p:cNvPr>
          <p:cNvSpPr txBox="1">
            <a:spLocks/>
          </p:cNvSpPr>
          <p:nvPr/>
        </p:nvSpPr>
        <p:spPr>
          <a:xfrm>
            <a:off x="457200" y="1371600"/>
            <a:ext cx="8229582" cy="1186642"/>
          </a:xfrm>
          <a:prstGeom prst="rect">
            <a:avLst/>
          </a:prstGeom>
        </p:spPr>
        <p:txBody>
          <a:bodyPr>
            <a:norm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spcBef>
                <a:spcPts val="0"/>
              </a:spcBef>
              <a:buNone/>
            </a:pPr>
            <a:r>
              <a:rPr lang="en-US" b="1" i="1" dirty="0">
                <a:solidFill>
                  <a:schemeClr val="tx2">
                    <a:lumMod val="75000"/>
                  </a:schemeClr>
                </a:solidFill>
              </a:rPr>
              <a:t>Today:</a:t>
            </a:r>
          </a:p>
          <a:p>
            <a:pPr marL="0" indent="0" defTabSz="914400">
              <a:spcBef>
                <a:spcPts val="0"/>
              </a:spcBef>
              <a:buNone/>
            </a:pPr>
            <a:r>
              <a:rPr lang="en-US" b="1" dirty="0">
                <a:solidFill>
                  <a:schemeClr val="tx2">
                    <a:lumMod val="75000"/>
                  </a:schemeClr>
                </a:solidFill>
              </a:rPr>
              <a:t>National Institute of Standards and Technology</a:t>
            </a:r>
          </a:p>
        </p:txBody>
      </p:sp>
    </p:spTree>
    <p:extLst>
      <p:ext uri="{BB962C8B-B14F-4D97-AF65-F5344CB8AC3E}">
        <p14:creationId xmlns:p14="http://schemas.microsoft.com/office/powerpoint/2010/main" val="91949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fade">
                                      <p:cBhvr>
                                        <p:cTn id="22" dur="1000"/>
                                        <p:tgtEl>
                                          <p:spTgt spid="5122"/>
                                        </p:tgtEl>
                                      </p:cBhvr>
                                    </p:animEffect>
                                    <p:anim calcmode="lin" valueType="num">
                                      <p:cBhvr>
                                        <p:cTn id="23" dur="1000" fill="hold"/>
                                        <p:tgtEl>
                                          <p:spTgt spid="5122"/>
                                        </p:tgtEl>
                                        <p:attrNameLst>
                                          <p:attrName>ppt_x</p:attrName>
                                        </p:attrNameLst>
                                      </p:cBhvr>
                                      <p:tavLst>
                                        <p:tav tm="0">
                                          <p:val>
                                            <p:strVal val="#ppt_x"/>
                                          </p:val>
                                        </p:tav>
                                        <p:tav tm="100000">
                                          <p:val>
                                            <p:strVal val="#ppt_x"/>
                                          </p:val>
                                        </p:tav>
                                      </p:tavLst>
                                    </p:anim>
                                    <p:anim calcmode="lin" valueType="num">
                                      <p:cBhvr>
                                        <p:cTn id="24" dur="1000" fill="hold"/>
                                        <p:tgtEl>
                                          <p:spTgt spid="5122"/>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4455D5-F662-4A6D-8E39-94310101472A}"/>
              </a:ext>
            </a:extLst>
          </p:cNvPr>
          <p:cNvSpPr>
            <a:spLocks noGrp="1"/>
          </p:cNvSpPr>
          <p:nvPr>
            <p:ph type="sldNum" sz="quarter" idx="12"/>
          </p:nvPr>
        </p:nvSpPr>
        <p:spPr/>
        <p:txBody>
          <a:bodyPr/>
          <a:lstStyle/>
          <a:p>
            <a:fld id="{1EE7B93A-05D4-4E0E-9360-14272AE9C6F8}" type="slidenum">
              <a:rPr lang="en-US" smtClean="0"/>
              <a:t>7</a:t>
            </a:fld>
            <a:endParaRPr lang="en-US" dirty="0"/>
          </a:p>
        </p:txBody>
      </p:sp>
      <p:sp>
        <p:nvSpPr>
          <p:cNvPr id="3" name="Title 1">
            <a:extLst>
              <a:ext uri="{FF2B5EF4-FFF2-40B4-BE49-F238E27FC236}">
                <a16:creationId xmlns:a16="http://schemas.microsoft.com/office/drawing/2014/main" id="{1A896DFA-7A80-49F5-8C92-8D5F1E94B3A2}"/>
              </a:ext>
            </a:extLst>
          </p:cNvPr>
          <p:cNvSpPr txBox="1">
            <a:spLocks/>
          </p:cNvSpPr>
          <p:nvPr/>
        </p:nvSpPr>
        <p:spPr>
          <a:xfrm>
            <a:off x="0" y="477794"/>
            <a:ext cx="9144000" cy="802365"/>
          </a:xfrm>
          <a:prstGeom prst="rect">
            <a:avLst/>
          </a:prstGeom>
          <a:solidFill>
            <a:schemeClr val="accent1"/>
          </a:solid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sz="4000" b="1" dirty="0">
                <a:solidFill>
                  <a:schemeClr val="bg1"/>
                </a:solidFill>
              </a:rPr>
              <a:t>Who is responsible for standards?</a:t>
            </a:r>
          </a:p>
        </p:txBody>
      </p:sp>
      <p:pic>
        <p:nvPicPr>
          <p:cNvPr id="1026" name="Picture 2" descr="https://upload.wikimedia.org/wikipedia/commons/1/1d/U.S._Coast_and_Geodetic_Survey_emblem.jpg">
            <a:extLst>
              <a:ext uri="{FF2B5EF4-FFF2-40B4-BE49-F238E27FC236}">
                <a16:creationId xmlns:a16="http://schemas.microsoft.com/office/drawing/2014/main" id="{2FBC39C1-D77E-4260-8064-5438EB7826D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08762" y="3889003"/>
            <a:ext cx="173736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c/cb/Seal_of_the_United_States_Department_of_the_Treasury.svg/2000px-Seal_of_the_United_States_Department_of_the_Treasury.svg.png">
            <a:extLst>
              <a:ext uri="{FF2B5EF4-FFF2-40B4-BE49-F238E27FC236}">
                <a16:creationId xmlns:a16="http://schemas.microsoft.com/office/drawing/2014/main" id="{8CA7B7C7-BF9F-4F66-82C9-1319CBC90E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591" y="2417834"/>
            <a:ext cx="1828800" cy="1828800"/>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0FA54189-5388-4805-99F5-65921AD27A98}"/>
              </a:ext>
            </a:extLst>
          </p:cNvPr>
          <p:cNvGrpSpPr>
            <a:grpSpLocks noChangeAspect="1"/>
          </p:cNvGrpSpPr>
          <p:nvPr/>
        </p:nvGrpSpPr>
        <p:grpSpPr>
          <a:xfrm>
            <a:off x="5783577" y="3974579"/>
            <a:ext cx="1554480" cy="1554480"/>
            <a:chOff x="6120242" y="3875790"/>
            <a:chExt cx="2011680" cy="2011680"/>
          </a:xfrm>
        </p:grpSpPr>
        <p:sp>
          <p:nvSpPr>
            <p:cNvPr id="8" name="Oval 7">
              <a:extLst>
                <a:ext uri="{FF2B5EF4-FFF2-40B4-BE49-F238E27FC236}">
                  <a16:creationId xmlns:a16="http://schemas.microsoft.com/office/drawing/2014/main" id="{45A4B6A4-25F2-4B8C-9536-930E3FAEB8AA}"/>
                </a:ext>
              </a:extLst>
            </p:cNvPr>
            <p:cNvSpPr/>
            <p:nvPr/>
          </p:nvSpPr>
          <p:spPr>
            <a:xfrm rot="16200000">
              <a:off x="6120242" y="3875790"/>
              <a:ext cx="2011680" cy="20116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Circle">
                <a:avLst/>
              </a:prstTxWarp>
              <a:noAutofit/>
            </a:bodyPr>
            <a:lstStyle/>
            <a:p>
              <a:pPr algn="ctr"/>
              <a:r>
                <a:rPr lang="en-US" sz="4000" b="1" dirty="0"/>
                <a:t>    </a:t>
              </a:r>
            </a:p>
            <a:p>
              <a:pPr algn="ctr"/>
              <a:r>
                <a:rPr lang="en-US" sz="4000" b="1" dirty="0"/>
                <a:t>   Office of Standard Weights and Measures        </a:t>
              </a:r>
            </a:p>
          </p:txBody>
        </p:sp>
        <p:pic>
          <p:nvPicPr>
            <p:cNvPr id="17" name="Graphic 16" descr="Ruler">
              <a:extLst>
                <a:ext uri="{FF2B5EF4-FFF2-40B4-BE49-F238E27FC236}">
                  <a16:creationId xmlns:a16="http://schemas.microsoft.com/office/drawing/2014/main" id="{A7B51D0A-86EC-4AAC-8AC7-C228885523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68881" y="4424429"/>
              <a:ext cx="914400" cy="914400"/>
            </a:xfrm>
            <a:prstGeom prst="rect">
              <a:avLst/>
            </a:prstGeom>
          </p:spPr>
        </p:pic>
      </p:grpSp>
      <p:grpSp>
        <p:nvGrpSpPr>
          <p:cNvPr id="22" name="Group 21">
            <a:extLst>
              <a:ext uri="{FF2B5EF4-FFF2-40B4-BE49-F238E27FC236}">
                <a16:creationId xmlns:a16="http://schemas.microsoft.com/office/drawing/2014/main" id="{7C4B9822-38A8-4EB3-BC17-9A7BD0E3B976}"/>
              </a:ext>
            </a:extLst>
          </p:cNvPr>
          <p:cNvGrpSpPr/>
          <p:nvPr/>
        </p:nvGrpSpPr>
        <p:grpSpPr>
          <a:xfrm>
            <a:off x="2377442" y="3336976"/>
            <a:ext cx="1188720" cy="548640"/>
            <a:chOff x="1943109" y="2262099"/>
            <a:chExt cx="1631364" cy="1401549"/>
          </a:xfrm>
        </p:grpSpPr>
        <p:cxnSp>
          <p:nvCxnSpPr>
            <p:cNvPr id="20" name="Straight Connector 19">
              <a:extLst>
                <a:ext uri="{FF2B5EF4-FFF2-40B4-BE49-F238E27FC236}">
                  <a16:creationId xmlns:a16="http://schemas.microsoft.com/office/drawing/2014/main" id="{4E29E001-FD41-4998-BDD4-BCC3E001C3B4}"/>
                </a:ext>
              </a:extLst>
            </p:cNvPr>
            <p:cNvCxnSpPr>
              <a:cxnSpLocks/>
            </p:cNvCxnSpPr>
            <p:nvPr/>
          </p:nvCxnSpPr>
          <p:spPr>
            <a:xfrm flipH="1">
              <a:off x="1943109" y="2263567"/>
              <a:ext cx="1631364"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701EC12-A954-481D-87B5-EF6B7854267D}"/>
                </a:ext>
              </a:extLst>
            </p:cNvPr>
            <p:cNvCxnSpPr>
              <a:cxnSpLocks/>
            </p:cNvCxnSpPr>
            <p:nvPr/>
          </p:nvCxnSpPr>
          <p:spPr>
            <a:xfrm flipH="1">
              <a:off x="1943109" y="2262099"/>
              <a:ext cx="1" cy="1401549"/>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42A0CF6A-D619-49AF-AC4D-9C6847297C57}"/>
              </a:ext>
            </a:extLst>
          </p:cNvPr>
          <p:cNvGrpSpPr/>
          <p:nvPr/>
        </p:nvGrpSpPr>
        <p:grpSpPr>
          <a:xfrm flipH="1">
            <a:off x="5554978" y="3336976"/>
            <a:ext cx="1005840" cy="548640"/>
            <a:chOff x="1943109" y="2262099"/>
            <a:chExt cx="1631364" cy="1401549"/>
          </a:xfrm>
        </p:grpSpPr>
        <p:cxnSp>
          <p:nvCxnSpPr>
            <p:cNvPr id="26" name="Straight Connector 25">
              <a:extLst>
                <a:ext uri="{FF2B5EF4-FFF2-40B4-BE49-F238E27FC236}">
                  <a16:creationId xmlns:a16="http://schemas.microsoft.com/office/drawing/2014/main" id="{39740249-430C-42C4-8D55-9EED29FB1FC5}"/>
                </a:ext>
              </a:extLst>
            </p:cNvPr>
            <p:cNvCxnSpPr>
              <a:cxnSpLocks/>
            </p:cNvCxnSpPr>
            <p:nvPr/>
          </p:nvCxnSpPr>
          <p:spPr>
            <a:xfrm flipH="1">
              <a:off x="1943109" y="2263567"/>
              <a:ext cx="1631364"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FC9579-E46E-4422-AED7-804A3271E6A7}"/>
                </a:ext>
              </a:extLst>
            </p:cNvPr>
            <p:cNvCxnSpPr>
              <a:cxnSpLocks/>
            </p:cNvCxnSpPr>
            <p:nvPr/>
          </p:nvCxnSpPr>
          <p:spPr>
            <a:xfrm flipH="1">
              <a:off x="1943109" y="2262099"/>
              <a:ext cx="1" cy="1401549"/>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sp>
        <p:nvSpPr>
          <p:cNvPr id="15" name="Content Placeholder 2">
            <a:extLst>
              <a:ext uri="{FF2B5EF4-FFF2-40B4-BE49-F238E27FC236}">
                <a16:creationId xmlns:a16="http://schemas.microsoft.com/office/drawing/2014/main" id="{AE8D9764-7E7D-4BFE-8596-ADA8FE421732}"/>
              </a:ext>
            </a:extLst>
          </p:cNvPr>
          <p:cNvSpPr txBox="1">
            <a:spLocks/>
          </p:cNvSpPr>
          <p:nvPr/>
        </p:nvSpPr>
        <p:spPr>
          <a:xfrm>
            <a:off x="457200" y="1371600"/>
            <a:ext cx="8229582" cy="1186642"/>
          </a:xfrm>
          <a:prstGeom prst="rect">
            <a:avLst/>
          </a:prstGeom>
        </p:spPr>
        <p:txBody>
          <a:bodyPr>
            <a:norm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spcBef>
                <a:spcPts val="0"/>
              </a:spcBef>
              <a:buNone/>
            </a:pPr>
            <a:r>
              <a:rPr lang="en-US" b="1" i="1" dirty="0">
                <a:solidFill>
                  <a:schemeClr val="tx2">
                    <a:lumMod val="75000"/>
                  </a:schemeClr>
                </a:solidFill>
              </a:rPr>
              <a:t>Before 1901:</a:t>
            </a:r>
          </a:p>
          <a:p>
            <a:pPr marL="0" indent="0" defTabSz="914400">
              <a:spcBef>
                <a:spcPts val="0"/>
              </a:spcBef>
              <a:buNone/>
            </a:pPr>
            <a:r>
              <a:rPr lang="en-US" b="1" dirty="0">
                <a:solidFill>
                  <a:schemeClr val="tx2">
                    <a:lumMod val="75000"/>
                  </a:schemeClr>
                </a:solidFill>
              </a:rPr>
              <a:t>U.S. Coast and Geodetic Survey</a:t>
            </a:r>
          </a:p>
        </p:txBody>
      </p:sp>
      <p:sp>
        <p:nvSpPr>
          <p:cNvPr id="4" name="TextBox 3">
            <a:extLst>
              <a:ext uri="{FF2B5EF4-FFF2-40B4-BE49-F238E27FC236}">
                <a16:creationId xmlns:a16="http://schemas.microsoft.com/office/drawing/2014/main" id="{085D7FEB-3675-45D0-8DB3-A38372104A16}"/>
              </a:ext>
            </a:extLst>
          </p:cNvPr>
          <p:cNvSpPr txBox="1"/>
          <p:nvPr/>
        </p:nvSpPr>
        <p:spPr bwMode="auto">
          <a:xfrm>
            <a:off x="457200" y="5533614"/>
            <a:ext cx="7897091" cy="1077218"/>
          </a:xfrm>
          <a:prstGeom prst="rect">
            <a:avLst/>
          </a:prstGeom>
          <a:noFill/>
          <a:ln w="9525" algn="ctr">
            <a:noFill/>
            <a:miter lim="800000"/>
            <a:headEnd/>
            <a:tailEnd/>
          </a:ln>
          <a:effectLst/>
        </p:spPr>
        <p:txBody>
          <a:bodyPr wrap="square" rtlCol="0">
            <a:spAutoFit/>
          </a:bodyPr>
          <a:lstStyle/>
          <a:p>
            <a:pPr>
              <a:spcBef>
                <a:spcPct val="50000"/>
              </a:spcBef>
            </a:pPr>
            <a:r>
              <a:rPr lang="en-US" sz="3200" dirty="0">
                <a:solidFill>
                  <a:schemeClr val="tx2">
                    <a:lumMod val="75000"/>
                  </a:schemeClr>
                </a:solidFill>
              </a:rPr>
              <a:t>Superintendent of C&amp;GS also Superintendent </a:t>
            </a:r>
            <a:br>
              <a:rPr lang="en-US" sz="3200" dirty="0">
                <a:solidFill>
                  <a:schemeClr val="tx2">
                    <a:lumMod val="75000"/>
                  </a:schemeClr>
                </a:solidFill>
              </a:rPr>
            </a:br>
            <a:r>
              <a:rPr lang="en-US" sz="3200" dirty="0">
                <a:solidFill>
                  <a:schemeClr val="tx2">
                    <a:lumMod val="75000"/>
                  </a:schemeClr>
                </a:solidFill>
              </a:rPr>
              <a:t>of Office of Standard Weights &amp; Measures</a:t>
            </a:r>
          </a:p>
        </p:txBody>
      </p:sp>
    </p:spTree>
    <p:extLst>
      <p:ext uri="{BB962C8B-B14F-4D97-AF65-F5344CB8AC3E}">
        <p14:creationId xmlns:p14="http://schemas.microsoft.com/office/powerpoint/2010/main" val="3681214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EA30CF-2698-4A91-A098-81B3AE38F7E3}"/>
              </a:ext>
            </a:extLst>
          </p:cNvPr>
          <p:cNvSpPr>
            <a:spLocks noGrp="1"/>
          </p:cNvSpPr>
          <p:nvPr>
            <p:ph type="sldNum" sz="quarter" idx="12"/>
          </p:nvPr>
        </p:nvSpPr>
        <p:spPr/>
        <p:txBody>
          <a:bodyPr/>
          <a:lstStyle/>
          <a:p>
            <a:fld id="{1EE7B93A-05D4-4E0E-9360-14272AE9C6F8}" type="slidenum">
              <a:rPr lang="en-US" smtClean="0"/>
              <a:t>8</a:t>
            </a:fld>
            <a:endParaRPr lang="en-US" dirty="0"/>
          </a:p>
        </p:txBody>
      </p:sp>
      <p:sp>
        <p:nvSpPr>
          <p:cNvPr id="6" name="Title 1">
            <a:extLst>
              <a:ext uri="{FF2B5EF4-FFF2-40B4-BE49-F238E27FC236}">
                <a16:creationId xmlns:a16="http://schemas.microsoft.com/office/drawing/2014/main" id="{26D38F35-92A5-4E07-98BD-419162AC4596}"/>
              </a:ext>
            </a:extLst>
          </p:cNvPr>
          <p:cNvSpPr txBox="1">
            <a:spLocks/>
          </p:cNvSpPr>
          <p:nvPr/>
        </p:nvSpPr>
        <p:spPr>
          <a:xfrm>
            <a:off x="0" y="477794"/>
            <a:ext cx="9144000" cy="802365"/>
          </a:xfrm>
          <a:prstGeom prst="rect">
            <a:avLst/>
          </a:prstGeom>
          <a:solidFill>
            <a:schemeClr val="accent1"/>
          </a:solid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sz="4000" b="1" dirty="0">
                <a:solidFill>
                  <a:schemeClr val="bg1"/>
                </a:solidFill>
              </a:rPr>
              <a:t>Congress is the Authority</a:t>
            </a:r>
          </a:p>
        </p:txBody>
      </p:sp>
      <p:pic>
        <p:nvPicPr>
          <p:cNvPr id="2050" name="Picture 2" descr="https://libertarianinstitute.org/wp-content/uploads/2018/11/congress006-1.jpg">
            <a:extLst>
              <a:ext uri="{FF2B5EF4-FFF2-40B4-BE49-F238E27FC236}">
                <a16:creationId xmlns:a16="http://schemas.microsoft.com/office/drawing/2014/main" id="{1044EEE3-E7D9-4659-9373-B3F6214AE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80159"/>
            <a:ext cx="9144000"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68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EA30CF-2698-4A91-A098-81B3AE38F7E3}"/>
              </a:ext>
            </a:extLst>
          </p:cNvPr>
          <p:cNvSpPr>
            <a:spLocks noGrp="1"/>
          </p:cNvSpPr>
          <p:nvPr>
            <p:ph type="sldNum" sz="quarter" idx="12"/>
          </p:nvPr>
        </p:nvSpPr>
        <p:spPr/>
        <p:txBody>
          <a:bodyPr/>
          <a:lstStyle/>
          <a:p>
            <a:fld id="{1EE7B93A-05D4-4E0E-9360-14272AE9C6F8}" type="slidenum">
              <a:rPr lang="en-US" smtClean="0"/>
              <a:t>9</a:t>
            </a:fld>
            <a:endParaRPr lang="en-US" dirty="0"/>
          </a:p>
        </p:txBody>
      </p:sp>
      <p:sp>
        <p:nvSpPr>
          <p:cNvPr id="6" name="Title 1">
            <a:extLst>
              <a:ext uri="{FF2B5EF4-FFF2-40B4-BE49-F238E27FC236}">
                <a16:creationId xmlns:a16="http://schemas.microsoft.com/office/drawing/2014/main" id="{26D38F35-92A5-4E07-98BD-419162AC4596}"/>
              </a:ext>
            </a:extLst>
          </p:cNvPr>
          <p:cNvSpPr txBox="1">
            <a:spLocks/>
          </p:cNvSpPr>
          <p:nvPr/>
        </p:nvSpPr>
        <p:spPr>
          <a:xfrm>
            <a:off x="0" y="477794"/>
            <a:ext cx="9144000" cy="802365"/>
          </a:xfrm>
          <a:prstGeom prst="rect">
            <a:avLst/>
          </a:prstGeom>
          <a:solidFill>
            <a:schemeClr val="accent1"/>
          </a:solid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sz="4000" b="1" dirty="0">
                <a:solidFill>
                  <a:schemeClr val="bg1"/>
                </a:solidFill>
              </a:rPr>
              <a:t>Congress is the Authority</a:t>
            </a:r>
          </a:p>
        </p:txBody>
      </p:sp>
      <p:pic>
        <p:nvPicPr>
          <p:cNvPr id="2050" name="Picture 2" descr="https://libertarianinstitute.org/wp-content/uploads/2018/11/congress006-1.jpg">
            <a:extLst>
              <a:ext uri="{FF2B5EF4-FFF2-40B4-BE49-F238E27FC236}">
                <a16:creationId xmlns:a16="http://schemas.microsoft.com/office/drawing/2014/main" id="{1044EEE3-E7D9-4659-9373-B3F6214AE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80159"/>
            <a:ext cx="9144000" cy="5086350"/>
          </a:xfrm>
          <a:prstGeom prst="rect">
            <a:avLst/>
          </a:prstGeom>
          <a:solidFill>
            <a:schemeClr val="bg1"/>
          </a:solidFill>
          <a:ln>
            <a:noFill/>
          </a:ln>
        </p:spPr>
      </p:pic>
      <p:sp>
        <p:nvSpPr>
          <p:cNvPr id="4" name="Rectangle 3">
            <a:extLst>
              <a:ext uri="{FF2B5EF4-FFF2-40B4-BE49-F238E27FC236}">
                <a16:creationId xmlns:a16="http://schemas.microsoft.com/office/drawing/2014/main" id="{7F949963-8BBF-45CA-94E5-B74C96DC6AB9}"/>
              </a:ext>
            </a:extLst>
          </p:cNvPr>
          <p:cNvSpPr/>
          <p:nvPr/>
        </p:nvSpPr>
        <p:spPr>
          <a:xfrm>
            <a:off x="0" y="1280159"/>
            <a:ext cx="9144000" cy="5100047"/>
          </a:xfrm>
          <a:prstGeom prst="rect">
            <a:avLst/>
          </a:prstGeom>
          <a:solidFill>
            <a:schemeClr val="tx1">
              <a:lumMod val="50000"/>
              <a:lumOff val="5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D155260-DF62-4AD8-93FB-129EBD4BB1B7}"/>
              </a:ext>
            </a:extLst>
          </p:cNvPr>
          <p:cNvSpPr txBox="1"/>
          <p:nvPr/>
        </p:nvSpPr>
        <p:spPr bwMode="auto">
          <a:xfrm>
            <a:off x="415636" y="1555668"/>
            <a:ext cx="8443356" cy="3693319"/>
          </a:xfrm>
          <a:prstGeom prst="rect">
            <a:avLst/>
          </a:prstGeom>
          <a:noFill/>
          <a:ln w="9525" algn="ctr">
            <a:noFill/>
            <a:miter lim="800000"/>
            <a:headEnd/>
            <a:tailEnd/>
          </a:ln>
          <a:effectLst/>
        </p:spPr>
        <p:txBody>
          <a:bodyPr wrap="square" rtlCol="0">
            <a:spAutoFit/>
          </a:bodyPr>
          <a:lstStyle/>
          <a:p>
            <a:pPr algn="ctr">
              <a:spcBef>
                <a:spcPct val="50000"/>
              </a:spcBef>
            </a:pPr>
            <a:r>
              <a:rPr lang="en-US" sz="3200" b="1" dirty="0">
                <a:solidFill>
                  <a:schemeClr val="bg1"/>
                </a:solidFill>
                <a:effectLst>
                  <a:outerShdw blurRad="38100" dist="38100" dir="2700000" algn="tl">
                    <a:srgbClr val="000000"/>
                  </a:outerShdw>
                </a:effectLst>
                <a:cs typeface="Arial" pitchFamily="34" charset="0"/>
              </a:rPr>
              <a:t>Per the U.S. Constitution</a:t>
            </a:r>
            <a:br>
              <a:rPr lang="en-US" sz="3200" b="1" dirty="0">
                <a:solidFill>
                  <a:schemeClr val="bg1"/>
                </a:solidFill>
                <a:effectLst>
                  <a:outerShdw blurRad="38100" dist="38100" dir="2700000" algn="tl">
                    <a:srgbClr val="000000"/>
                  </a:outerShdw>
                </a:effectLst>
                <a:cs typeface="Arial" pitchFamily="34" charset="0"/>
              </a:rPr>
            </a:br>
            <a:r>
              <a:rPr lang="en-US" sz="3200" b="1" dirty="0">
                <a:solidFill>
                  <a:schemeClr val="bg1"/>
                </a:solidFill>
                <a:effectLst>
                  <a:outerShdw blurRad="38100" dist="38100" dir="2700000" algn="tl">
                    <a:srgbClr val="000000"/>
                  </a:outerShdw>
                </a:effectLst>
                <a:cs typeface="Arial" pitchFamily="34" charset="0"/>
              </a:rPr>
              <a:t>(Article I, Section 8, Clause 5)</a:t>
            </a:r>
          </a:p>
          <a:p>
            <a:pPr algn="ctr">
              <a:spcBef>
                <a:spcPct val="50000"/>
              </a:spcBef>
            </a:pPr>
            <a:r>
              <a:rPr lang="en-US" sz="3600" b="1" i="1" dirty="0">
                <a:solidFill>
                  <a:schemeClr val="bg1"/>
                </a:solidFill>
                <a:effectLst>
                  <a:outerShdw blurRad="38100" dist="38100" dir="2700000" algn="tl">
                    <a:srgbClr val="000000"/>
                  </a:outerShdw>
                </a:effectLst>
                <a:cs typeface="Arial" pitchFamily="34" charset="0"/>
              </a:rPr>
              <a:t>“The Congress shall have </a:t>
            </a:r>
            <a:br>
              <a:rPr lang="en-US" sz="3600" b="1" i="1" dirty="0">
                <a:solidFill>
                  <a:schemeClr val="bg1"/>
                </a:solidFill>
                <a:effectLst>
                  <a:outerShdw blurRad="38100" dist="38100" dir="2700000" algn="tl">
                    <a:srgbClr val="000000"/>
                  </a:outerShdw>
                </a:effectLst>
                <a:cs typeface="Arial" pitchFamily="34" charset="0"/>
              </a:rPr>
            </a:br>
            <a:r>
              <a:rPr lang="en-US" sz="3600" b="1" i="1" dirty="0">
                <a:solidFill>
                  <a:schemeClr val="bg1"/>
                </a:solidFill>
                <a:effectLst>
                  <a:outerShdw blurRad="38100" dist="38100" dir="2700000" algn="tl">
                    <a:srgbClr val="000000"/>
                  </a:outerShdw>
                </a:effectLst>
                <a:cs typeface="Arial" pitchFamily="34" charset="0"/>
              </a:rPr>
              <a:t>Power … To coin Money … </a:t>
            </a:r>
            <a:br>
              <a:rPr lang="en-US" sz="3600" b="1" i="1" dirty="0">
                <a:solidFill>
                  <a:schemeClr val="bg1"/>
                </a:solidFill>
                <a:effectLst>
                  <a:outerShdw blurRad="38100" dist="38100" dir="2700000" algn="tl">
                    <a:srgbClr val="000000"/>
                  </a:outerShdw>
                </a:effectLst>
                <a:cs typeface="Arial" pitchFamily="34" charset="0"/>
              </a:rPr>
            </a:br>
            <a:r>
              <a:rPr lang="en-US" sz="3600" b="1" i="1" dirty="0">
                <a:solidFill>
                  <a:schemeClr val="bg1"/>
                </a:solidFill>
                <a:effectLst>
                  <a:outerShdw blurRad="38100" dist="38100" dir="2700000" algn="tl">
                    <a:srgbClr val="000000"/>
                  </a:outerShdw>
                </a:effectLst>
                <a:cs typeface="Arial" pitchFamily="34" charset="0"/>
              </a:rPr>
              <a:t>and fix the Standard </a:t>
            </a:r>
            <a:br>
              <a:rPr lang="en-US" sz="3600" b="1" i="1" dirty="0">
                <a:solidFill>
                  <a:schemeClr val="bg1"/>
                </a:solidFill>
                <a:effectLst>
                  <a:outerShdw blurRad="38100" dist="38100" dir="2700000" algn="tl">
                    <a:srgbClr val="000000"/>
                  </a:outerShdw>
                </a:effectLst>
                <a:cs typeface="Arial" pitchFamily="34" charset="0"/>
              </a:rPr>
            </a:br>
            <a:r>
              <a:rPr lang="en-US" sz="3600" b="1" i="1" dirty="0">
                <a:solidFill>
                  <a:schemeClr val="bg1"/>
                </a:solidFill>
                <a:effectLst>
                  <a:outerShdw blurRad="38100" dist="38100" dir="2700000" algn="tl">
                    <a:srgbClr val="000000"/>
                  </a:outerShdw>
                </a:effectLst>
                <a:cs typeface="Arial" pitchFamily="34" charset="0"/>
              </a:rPr>
              <a:t>of Weights and Measures” </a:t>
            </a:r>
          </a:p>
        </p:txBody>
      </p:sp>
      <p:sp>
        <p:nvSpPr>
          <p:cNvPr id="3" name="TextBox 2">
            <a:extLst>
              <a:ext uri="{FF2B5EF4-FFF2-40B4-BE49-F238E27FC236}">
                <a16:creationId xmlns:a16="http://schemas.microsoft.com/office/drawing/2014/main" id="{E0670D5A-D9DE-40DD-8A6A-A4BB5F5FC6E1}"/>
              </a:ext>
            </a:extLst>
          </p:cNvPr>
          <p:cNvSpPr txBox="1"/>
          <p:nvPr/>
        </p:nvSpPr>
        <p:spPr bwMode="auto">
          <a:xfrm>
            <a:off x="670214" y="5577841"/>
            <a:ext cx="7803572" cy="584775"/>
          </a:xfrm>
          <a:prstGeom prst="rect">
            <a:avLst/>
          </a:prstGeom>
          <a:noFill/>
          <a:ln w="9525" algn="ctr">
            <a:noFill/>
            <a:miter lim="800000"/>
            <a:headEnd/>
            <a:tailEnd/>
          </a:ln>
          <a:effectLst/>
        </p:spPr>
        <p:txBody>
          <a:bodyPr wrap="square" rtlCol="0">
            <a:spAutoFit/>
          </a:bodyPr>
          <a:lstStyle/>
          <a:p>
            <a:pPr algn="ctr">
              <a:spcBef>
                <a:spcPct val="50000"/>
              </a:spcBef>
            </a:pPr>
            <a:r>
              <a:rPr lang="en-US" sz="3200" b="1" dirty="0">
                <a:solidFill>
                  <a:srgbClr val="FFFF00"/>
                </a:solidFill>
                <a:effectLst>
                  <a:outerShdw blurRad="38100" dist="38100" dir="2700000" algn="tl">
                    <a:srgbClr val="000000">
                      <a:alpha val="43137"/>
                    </a:srgbClr>
                  </a:outerShdw>
                </a:effectLst>
              </a:rPr>
              <a:t>Why?  To avoid the “toothbrush problem”</a:t>
            </a:r>
          </a:p>
        </p:txBody>
      </p:sp>
    </p:spTree>
    <p:extLst>
      <p:ext uri="{BB962C8B-B14F-4D97-AF65-F5344CB8AC3E}">
        <p14:creationId xmlns:p14="http://schemas.microsoft.com/office/powerpoint/2010/main" val="83871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NOAANG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lgn="ctr">
          <a:noFill/>
          <a:miter lim="800000"/>
          <a:headEnd/>
          <a:tailEnd/>
        </a:ln>
        <a:effectLst/>
      </a:spPr>
      <a:bodyPr>
        <a:spAutoFit/>
      </a:bodyPr>
      <a:lstStyle>
        <a:defPPr algn="l">
          <a:spcBef>
            <a:spcPct val="50000"/>
          </a:spcBef>
          <a:defRPr sz="3200" i="1" dirty="0">
            <a:solidFill>
              <a:schemeClr val="accent1"/>
            </a:solidFill>
            <a:effectLst>
              <a:outerShdw blurRad="38100" dist="38100" dir="2700000" algn="tl">
                <a:srgbClr val="000000"/>
              </a:outerShdw>
            </a:effectLst>
            <a:cs typeface="Arial" pitchFamily="34" charset="0"/>
          </a:defRPr>
        </a:defPPr>
      </a:lstStyle>
    </a:txDef>
  </a:objectDefaults>
  <a:extraClrSchemeLst/>
  <a:extLst>
    <a:ext uri="{05A4C25C-085E-4340-85A3-A5531E510DB2}">
      <thm15:themeFamily xmlns:thm15="http://schemas.microsoft.com/office/thememl/2012/main" name="NOAANGS" id="{617A1ADA-787F-324F-AB84-589AE8FC53E8}" vid="{436D93B9-24D6-2C4B-A52C-2B7C52C36F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NOAANGS</Template>
  <TotalTime>3704</TotalTime>
  <Words>10147</Words>
  <Application>Microsoft Office PowerPoint</Application>
  <PresentationFormat>On-screen Show (4:3)</PresentationFormat>
  <Paragraphs>584</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Old English Text MT</vt:lpstr>
      <vt:lpstr>Wingdings</vt:lpstr>
      <vt:lpstr>NOAANGS</vt:lpstr>
      <vt:lpstr>PowerPoint Presentation</vt:lpstr>
      <vt:lpstr>Putting our best “foot” forward</vt:lpstr>
      <vt:lpstr>The plan</vt:lpstr>
      <vt:lpstr>The problem (and some questions)</vt:lpstr>
      <vt:lpstr>What is this all about? The Big Picture</vt:lpstr>
      <vt:lpstr>PowerPoint Presentation</vt:lpstr>
      <vt:lpstr>PowerPoint Presentation</vt:lpstr>
      <vt:lpstr>PowerPoint Presentation</vt:lpstr>
      <vt:lpstr>PowerPoint Presentation</vt:lpstr>
      <vt:lpstr>The trouble with standards…</vt:lpstr>
      <vt:lpstr>An epic tale and impressive cast</vt:lpstr>
      <vt:lpstr>Weights &amp; Measures: the early years</vt:lpstr>
      <vt:lpstr>Hassler and the Empire</vt:lpstr>
      <vt:lpstr>Going metric, in fits and starts</vt:lpstr>
      <vt:lpstr>Out of chaos, order</vt:lpstr>
      <vt:lpstr>Gunter’s chain and retracement</vt:lpstr>
      <vt:lpstr>A new foot for a new century</vt:lpstr>
      <vt:lpstr>     Kicking the can (Federal Register)</vt:lpstr>
      <vt:lpstr>More Federal Register Notices</vt:lpstr>
      <vt:lpstr>PowerPoint Presentation</vt:lpstr>
      <vt:lpstr>PowerPoint Presentation</vt:lpstr>
      <vt:lpstr>Mea culpa</vt:lpstr>
      <vt:lpstr>PowerPoint Presentation</vt:lpstr>
      <vt:lpstr>What are the choices?</vt:lpstr>
      <vt:lpstr>An NGS proposal</vt:lpstr>
      <vt:lpstr>Why make the change?</vt:lpstr>
      <vt:lpstr>Map of error in mixing feet</vt:lpstr>
      <vt:lpstr>Why make the change?</vt:lpstr>
      <vt:lpstr>Reasons for adopting “new” foot</vt:lpstr>
      <vt:lpstr>PowerPoint Presentation</vt:lpstr>
      <vt:lpstr>Arguments for keeping “old” foot</vt:lpstr>
      <vt:lpstr>Coordinates, deeds, and distances</vt:lpstr>
      <vt:lpstr>Arguments for keeping “old” foot</vt:lpstr>
      <vt:lpstr>Supreme law of the land</vt:lpstr>
      <vt:lpstr>Taking a stand for standards</vt:lpstr>
      <vt:lpstr>In closing…</vt:lpstr>
    </vt:vector>
  </TitlesOfParts>
  <Company>Maricopa Association of Governments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 Dennis</dc:creator>
  <cp:lastModifiedBy>Michael Dennis</cp:lastModifiedBy>
  <cp:revision>356</cp:revision>
  <dcterms:created xsi:type="dcterms:W3CDTF">2019-04-12T03:40:25Z</dcterms:created>
  <dcterms:modified xsi:type="dcterms:W3CDTF">2019-05-31T01:02:53Z</dcterms:modified>
</cp:coreProperties>
</file>