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4"/>
  </p:notesMasterIdLst>
  <p:handoutMasterIdLst>
    <p:handoutMasterId r:id="rId105"/>
  </p:handoutMasterIdLst>
  <p:sldIdLst>
    <p:sldId id="261" r:id="rId2"/>
    <p:sldId id="642" r:id="rId3"/>
    <p:sldId id="633" r:id="rId4"/>
    <p:sldId id="634" r:id="rId5"/>
    <p:sldId id="635" r:id="rId6"/>
    <p:sldId id="636" r:id="rId7"/>
    <p:sldId id="666" r:id="rId8"/>
    <p:sldId id="369" r:id="rId9"/>
    <p:sldId id="370" r:id="rId10"/>
    <p:sldId id="510" r:id="rId11"/>
    <p:sldId id="511" r:id="rId12"/>
    <p:sldId id="512" r:id="rId13"/>
    <p:sldId id="371" r:id="rId14"/>
    <p:sldId id="372" r:id="rId15"/>
    <p:sldId id="629" r:id="rId16"/>
    <p:sldId id="631" r:id="rId17"/>
    <p:sldId id="630" r:id="rId18"/>
    <p:sldId id="632" r:id="rId19"/>
    <p:sldId id="373" r:id="rId20"/>
    <p:sldId id="374" r:id="rId21"/>
    <p:sldId id="375" r:id="rId22"/>
    <p:sldId id="517" r:id="rId23"/>
    <p:sldId id="681" r:id="rId24"/>
    <p:sldId id="560" r:id="rId25"/>
    <p:sldId id="561" r:id="rId26"/>
    <p:sldId id="521" r:id="rId27"/>
    <p:sldId id="562" r:id="rId28"/>
    <p:sldId id="518" r:id="rId29"/>
    <p:sldId id="682" r:id="rId30"/>
    <p:sldId id="578" r:id="rId31"/>
    <p:sldId id="579" r:id="rId32"/>
    <p:sldId id="580" r:id="rId33"/>
    <p:sldId id="585" r:id="rId34"/>
    <p:sldId id="586" r:id="rId35"/>
    <p:sldId id="587" r:id="rId36"/>
    <p:sldId id="588" r:id="rId37"/>
    <p:sldId id="589" r:id="rId38"/>
    <p:sldId id="590" r:id="rId39"/>
    <p:sldId id="591" r:id="rId40"/>
    <p:sldId id="592" r:id="rId41"/>
    <p:sldId id="593" r:id="rId42"/>
    <p:sldId id="594" r:id="rId43"/>
    <p:sldId id="595" r:id="rId44"/>
    <p:sldId id="596" r:id="rId45"/>
    <p:sldId id="597" r:id="rId46"/>
    <p:sldId id="598" r:id="rId47"/>
    <p:sldId id="599" r:id="rId48"/>
    <p:sldId id="600" r:id="rId49"/>
    <p:sldId id="601" r:id="rId50"/>
    <p:sldId id="602" r:id="rId51"/>
    <p:sldId id="603" r:id="rId52"/>
    <p:sldId id="604" r:id="rId53"/>
    <p:sldId id="605" r:id="rId54"/>
    <p:sldId id="606" r:id="rId55"/>
    <p:sldId id="607" r:id="rId56"/>
    <p:sldId id="608" r:id="rId57"/>
    <p:sldId id="609" r:id="rId58"/>
    <p:sldId id="610" r:id="rId59"/>
    <p:sldId id="611" r:id="rId60"/>
    <p:sldId id="612" r:id="rId61"/>
    <p:sldId id="613" r:id="rId62"/>
    <p:sldId id="678" r:id="rId63"/>
    <p:sldId id="614" r:id="rId64"/>
    <p:sldId id="671" r:id="rId65"/>
    <p:sldId id="672" r:id="rId66"/>
    <p:sldId id="673" r:id="rId67"/>
    <p:sldId id="674" r:id="rId68"/>
    <p:sldId id="675" r:id="rId69"/>
    <p:sldId id="676" r:id="rId70"/>
    <p:sldId id="677" r:id="rId71"/>
    <p:sldId id="667" r:id="rId72"/>
    <p:sldId id="668" r:id="rId73"/>
    <p:sldId id="669" r:id="rId74"/>
    <p:sldId id="670" r:id="rId75"/>
    <p:sldId id="615" r:id="rId76"/>
    <p:sldId id="639" r:id="rId77"/>
    <p:sldId id="640" r:id="rId78"/>
    <p:sldId id="641" r:id="rId79"/>
    <p:sldId id="618" r:id="rId80"/>
    <p:sldId id="619" r:id="rId81"/>
    <p:sldId id="620" r:id="rId82"/>
    <p:sldId id="650" r:id="rId83"/>
    <p:sldId id="651" r:id="rId84"/>
    <p:sldId id="652" r:id="rId85"/>
    <p:sldId id="653" r:id="rId86"/>
    <p:sldId id="654" r:id="rId87"/>
    <p:sldId id="655" r:id="rId88"/>
    <p:sldId id="656" r:id="rId89"/>
    <p:sldId id="657" r:id="rId90"/>
    <p:sldId id="658" r:id="rId91"/>
    <p:sldId id="659" r:id="rId92"/>
    <p:sldId id="660" r:id="rId93"/>
    <p:sldId id="664" r:id="rId94"/>
    <p:sldId id="665" r:id="rId95"/>
    <p:sldId id="569" r:id="rId96"/>
    <p:sldId id="570" r:id="rId97"/>
    <p:sldId id="571" r:id="rId98"/>
    <p:sldId id="572" r:id="rId99"/>
    <p:sldId id="566" r:id="rId100"/>
    <p:sldId id="567" r:id="rId101"/>
    <p:sldId id="568" r:id="rId102"/>
    <p:sldId id="680" r:id="rId103"/>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38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426"/>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5/16/2013</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16800"/>
            <a:fld id="{7931EFAF-D222-4757-9638-67D377280A27}" type="slidenum">
              <a:rPr lang="en-US" smtClean="0"/>
              <a:pPr defTabSz="916800"/>
              <a:t>12</a:t>
            </a:fld>
            <a:endParaRPr lang="en-US" dirty="0" smtClean="0"/>
          </a:p>
        </p:txBody>
      </p:sp>
      <p:sp>
        <p:nvSpPr>
          <p:cNvPr id="136195" name="Rectangle 2"/>
          <p:cNvSpPr>
            <a:spLocks noGrp="1" noRot="1" noChangeAspect="1" noChangeArrowheads="1" noTextEdit="1"/>
          </p:cNvSpPr>
          <p:nvPr>
            <p:ph type="sldImg"/>
          </p:nvPr>
        </p:nvSpPr>
        <p:spPr>
          <a:xfrm>
            <a:off x="2897188" y="527050"/>
            <a:ext cx="3508375" cy="2630488"/>
          </a:xfrm>
          <a:ln/>
        </p:spPr>
      </p:sp>
      <p:sp>
        <p:nvSpPr>
          <p:cNvPr id="136196" name="Rectangle 3"/>
          <p:cNvSpPr>
            <a:spLocks noGrp="1" noChangeArrowheads="1"/>
          </p:cNvSpPr>
          <p:nvPr>
            <p:ph type="body" idx="1"/>
          </p:nvPr>
        </p:nvSpPr>
        <p:spPr>
          <a:xfrm>
            <a:off x="1239107" y="3330654"/>
            <a:ext cx="6818193" cy="3153730"/>
          </a:xfrm>
          <a:noFill/>
          <a:ln/>
        </p:spPr>
        <p:txBody>
          <a:bodyPr/>
          <a:lstStyle/>
          <a:p>
            <a:r>
              <a:rPr lang="en-US" sz="800" b="1" dirty="0"/>
              <a:t>ITRF</a:t>
            </a:r>
            <a:r>
              <a:rPr lang="en-US" sz="800" dirty="0"/>
              <a:t> (International Terrestrial Reference Frame) just has an origin; take NAD83 shaped ellipsoid centered at the ITRF origin to derive ITRF97 ellipsoid heights.</a:t>
            </a:r>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a:t>
            </a:r>
            <a:r>
              <a:rPr lang="en-US" sz="800" dirty="0" err="1"/>
              <a:t>geocentricity</a:t>
            </a:r>
            <a:r>
              <a:rPr lang="en-US" sz="800" dirty="0"/>
              <a:t> of NAD83.</a:t>
            </a:r>
          </a:p>
          <a:p>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6BC40612-4C44-41C8-85F1-C099B83D1655}" type="slidenum">
              <a:rPr lang="en-US" smtClean="0">
                <a:latin typeface="Arial" pitchFamily="34" charset="0"/>
              </a:rPr>
              <a:pPr eaLnBrk="1" hangingPunct="1"/>
              <a:t>13</a:t>
            </a:fld>
            <a:endParaRPr lang="en-US" smtClean="0">
              <a:latin typeface="Arial" pitchFamily="34" charset="0"/>
            </a:endParaRPr>
          </a:p>
        </p:txBody>
      </p:sp>
      <p:sp>
        <p:nvSpPr>
          <p:cNvPr id="2938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4915" name="Notes Placeholder 2"/>
          <p:cNvSpPr>
            <a:spLocks noGrp="1"/>
          </p:cNvSpPr>
          <p:nvPr>
            <p:ph type="body" sz="quarter" idx="1"/>
          </p:nvPr>
        </p:nvSpPr>
        <p:spPr bwMode="auto">
          <a:xfrm>
            <a:off x="1250282" y="3022021"/>
            <a:ext cx="5706957" cy="14975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r>
              <a:rPr lang="en-US" smtClean="0">
                <a:latin typeface="Arial" pitchFamily="34" charset="0"/>
              </a:rPr>
              <a:t> Many of the sites contributing to the IGS08 also contributed to the ITRF2008, but because other space geodesy techniques contributed to the ITRF2008 and because the IGS08 contains sites not included in the ITRF2008, it should not be called the ITRF2008.</a:t>
            </a:r>
          </a:p>
          <a:p>
            <a:pPr eaLnBrk="1" hangingPunct="1">
              <a:buClr>
                <a:srgbClr val="000000"/>
              </a:buClr>
              <a:buFont typeface="Times New Roman" pitchFamily="18" charset="0"/>
              <a:buChar char="•"/>
            </a:pPr>
            <a:r>
              <a:rPr lang="en-US" smtClean="0">
                <a:latin typeface="Arial" pitchFamily="34" charset="0"/>
              </a:rPr>
              <a:t> Nonetheless, IGS08 has the same geocenter, orientation and scale as the ITRF2008. </a:t>
            </a:r>
          </a:p>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5939"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6963"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265" y="636537"/>
            <a:ext cx="4968840" cy="2173711"/>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97987" name="Notes Placeholder 2"/>
          <p:cNvSpPr>
            <a:spLocks noGrp="1"/>
          </p:cNvSpPr>
          <p:nvPr>
            <p:ph type="body" sz="quarter" idx="1"/>
          </p:nvPr>
        </p:nvSpPr>
        <p:spPr bwMode="auto">
          <a:xfrm>
            <a:off x="1250282" y="3022021"/>
            <a:ext cx="5706957" cy="27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FA093974-8B85-41E3-BAA6-37B8BB0558FD}" type="slidenum">
              <a:rPr lang="en-US" smtClean="0"/>
              <a:pPr eaLnBrk="1" hangingPunct="1"/>
              <a:t>25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704667DE-24E9-4881-B9B1-526AE2B64FB3}" type="slidenum">
              <a:rPr lang="en-US" smtClean="0"/>
              <a:pPr eaLnBrk="1" hangingPunct="1"/>
              <a:t>27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507DBC7-DD68-4742-90F0-E950567A6370}" type="slidenum">
              <a:rPr lang="en-US" smtClean="0"/>
              <a:pPr>
                <a:defRPr/>
              </a:pPr>
              <a:t>38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2</a:t>
            </a:fld>
            <a:endParaRPr lang="en-US"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80A518-3B0C-4F93-8490-2469E2AA78A2}" type="slidenum">
              <a:rPr lang="en-US" smtClean="0"/>
              <a:pPr>
                <a:defRPr/>
              </a:pPr>
              <a:t>47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According to Dave Doyle, the USACE still maintains data relative to the 1912 4</a:t>
            </a:r>
            <a:r>
              <a:rPr lang="en-US" baseline="30000" smtClean="0"/>
              <a:t>th</a:t>
            </a:r>
            <a:r>
              <a:rPr lang="en-US" smtClean="0"/>
              <a:t> General Adjustment!</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CC5466B3-D6AD-4AD6-AE84-1FFBC6C05723}" type="slidenum">
              <a:rPr lang="en-US" smtClean="0">
                <a:latin typeface="Times New Roman" pitchFamily="18" charset="0"/>
              </a:rPr>
              <a:pPr/>
              <a:t>64</a:t>
            </a:fld>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65</a:t>
            </a:fld>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66</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a:t>It turns out that MSL is a close approximation to another surface, defined by gravity, called the </a:t>
            </a:r>
            <a:r>
              <a:rPr lang="en-US" sz="1100" b="1"/>
              <a:t>geoid</a:t>
            </a:r>
            <a:r>
              <a:rPr lang="en-US" sz="1100"/>
              <a:t>, which is the </a:t>
            </a:r>
            <a:r>
              <a:rPr lang="en-US" sz="1100" i="1"/>
              <a:t>true zero surface for measuring elevations</a:t>
            </a:r>
            <a:r>
              <a:rPr lang="en-US" sz="110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a:p>
          <a:p>
            <a:r>
              <a:rPr lang="en-US" sz="1100"/>
              <a:t>Definition: NGVD29 – The National Geodetic Vertical Datum of 1929…</a:t>
            </a:r>
          </a:p>
          <a:p>
            <a:r>
              <a:rPr lang="en-US" sz="1100"/>
              <a:t>The </a:t>
            </a:r>
            <a:r>
              <a:rPr lang="en-US" sz="1100" b="1"/>
              <a:t>Sea Level Datum of 1929</a:t>
            </a:r>
            <a:r>
              <a:rPr lang="en-US" sz="110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67</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68</a:t>
            </a:fld>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43812E1C-1E22-49AB-B358-CAC22421C167}" type="slidenum">
              <a:rPr lang="en-US" smtClean="0">
                <a:latin typeface="Times New Roman" pitchFamily="18" charset="0"/>
              </a:rPr>
              <a:pPr/>
              <a:t>69</a:t>
            </a:fld>
            <a:endParaRPr lang="en-US" smtClean="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a:t>It turns out that MSL is a close approximation to another surface, defined by gravity, called the </a:t>
            </a:r>
            <a:r>
              <a:rPr lang="en-US" sz="1100" b="1"/>
              <a:t>geoid</a:t>
            </a:r>
            <a:r>
              <a:rPr lang="en-US" sz="1100"/>
              <a:t>, which is the </a:t>
            </a:r>
            <a:r>
              <a:rPr lang="en-US" sz="1100" i="1"/>
              <a:t>true zero surface for measuring elevations</a:t>
            </a:r>
            <a:r>
              <a:rPr lang="en-US" sz="110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a:p>
          <a:p>
            <a:r>
              <a:rPr lang="en-US" sz="1100"/>
              <a:t>Definition: NGVD29 – The National Geodetic Vertical Datum of 1929…</a:t>
            </a:r>
          </a:p>
          <a:p>
            <a:r>
              <a:rPr lang="en-US" sz="1100"/>
              <a:t>The </a:t>
            </a:r>
            <a:r>
              <a:rPr lang="en-US" sz="1100" b="1"/>
              <a:t>Sea Level Datum of 1929</a:t>
            </a:r>
            <a:r>
              <a:rPr lang="en-US" sz="110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F632E89-AF86-4759-A1FA-0E7E27566476}" type="slidenum">
              <a:rPr lang="en-US" smtClean="0">
                <a:latin typeface="Times New Roman" pitchFamily="18" charset="0"/>
              </a:rPr>
              <a:pPr/>
              <a:t>70</a:t>
            </a:fld>
            <a:endParaRPr lang="en-US" smtClean="0">
              <a:latin typeface="Times New Roman" pitchFamily="18" charset="0"/>
            </a:endParaRPr>
          </a:p>
        </p:txBody>
      </p:sp>
      <p:sp>
        <p:nvSpPr>
          <p:cNvPr id="82947" name="Rectangle 2"/>
          <p:cNvSpPr>
            <a:spLocks noGrp="1" noRot="1" noChangeAspect="1" noChangeArrowheads="1" noTextEdit="1"/>
          </p:cNvSpPr>
          <p:nvPr>
            <p:ph type="sldImg"/>
          </p:nvPr>
        </p:nvSpPr>
        <p:spPr>
          <a:xfrm>
            <a:off x="2900363" y="522288"/>
            <a:ext cx="3495675" cy="2620962"/>
          </a:xfrm>
          <a:ln/>
        </p:spPr>
      </p:sp>
      <p:sp>
        <p:nvSpPr>
          <p:cNvPr id="82948" name="Rectangle 3"/>
          <p:cNvSpPr>
            <a:spLocks noGrp="1" noChangeArrowheads="1"/>
          </p:cNvSpPr>
          <p:nvPr>
            <p:ph type="body" idx="1"/>
          </p:nvPr>
        </p:nvSpPr>
        <p:spPr>
          <a:xfrm>
            <a:off x="1238714" y="3319739"/>
            <a:ext cx="6818974" cy="31435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NGVD29 consisted of the national vertical network referenced to 26 tide stations along the coast of North America</a:t>
            </a:r>
          </a:p>
          <a:p>
            <a:r>
              <a:rPr lang="en-US" b="1" smtClean="0">
                <a:solidFill>
                  <a:srgbClr val="FF0000"/>
                </a:solidFill>
              </a:rPr>
              <a:t>Click</a:t>
            </a:r>
          </a:p>
          <a:p>
            <a:r>
              <a:rPr lang="en-US" smtClean="0"/>
              <a:t>That network was warped or twisted to fit those tide stations.  The difference between the geoid (what we run levels on) and LMSL is not the same for every tide station due to prevailing winds, ocean current, etc.  It is that difference that warped the network.</a:t>
            </a:r>
          </a:p>
          <a:p>
            <a:r>
              <a:rPr lang="en-US" b="1" smtClean="0">
                <a:solidFill>
                  <a:srgbClr val="FF0000"/>
                </a:solidFill>
              </a:rPr>
              <a:t>Click</a:t>
            </a:r>
            <a:endParaRPr lang="en-US" smtClean="0">
              <a:solidFill>
                <a:srgbClr val="FF0000"/>
              </a:solidFill>
            </a:endParaRPr>
          </a:p>
          <a:p>
            <a:r>
              <a:rPr lang="en-US" smtClean="0"/>
              <a:t>NAVD88 utilized additional leveling data along with gravity measurements (to measure the geoid) and was referenced to only one tide station on the St. Lawrence Seaway.  As you can see in the graphic, the network was unwarped which changes those reference mark’s elevations (differences between NAVD88 and the local mean sea level shown)  This is not the difference between NAVD88 and NGVD29 but it is a representation of what happened.</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CE2C352-4E46-4BF4-B346-1E4954E00BF1}" type="slidenum">
              <a:rPr lang="en-US" smtClean="0">
                <a:latin typeface="Times New Roman" pitchFamily="18" charset="0"/>
              </a:rPr>
              <a:pPr/>
              <a:t>71</a:t>
            </a:fld>
            <a:endParaRPr lang="en-US"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D0FEDB26-F56E-4F70-8D82-A3D53C66E241}" type="slidenum">
              <a:rPr lang="en-US" smtClean="0">
                <a:latin typeface="Times New Roman" pitchFamily="18" charset="0"/>
              </a:rPr>
              <a:pPr/>
              <a:t>72</a:t>
            </a:fld>
            <a:endParaRPr lang="en-US" smtClean="0">
              <a:latin typeface="Times New Roman" pitchFamily="18" charset="0"/>
            </a:endParaRPr>
          </a:p>
        </p:txBody>
      </p:sp>
      <p:sp>
        <p:nvSpPr>
          <p:cNvPr id="93187" name="Rectangle 2"/>
          <p:cNvSpPr>
            <a:spLocks noGrp="1" noRot="1" noChangeAspect="1" noChangeArrowheads="1" noTextEdit="1"/>
          </p:cNvSpPr>
          <p:nvPr>
            <p:ph type="sldImg"/>
          </p:nvPr>
        </p:nvSpPr>
        <p:spPr>
          <a:xfrm>
            <a:off x="2897188" y="527050"/>
            <a:ext cx="3505200" cy="2628900"/>
          </a:xfrm>
          <a:ln/>
        </p:spPr>
      </p:sp>
      <p:sp>
        <p:nvSpPr>
          <p:cNvPr id="9318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mtClean="0"/>
              <a:t>These are the control data used to make xGEOID06a, GEOID03 and GEOID99 (GPS on bench marks: GPSBM’s).</a:t>
            </a:r>
          </a:p>
          <a:p>
            <a:pPr>
              <a:buFontTx/>
              <a:buChar char="•"/>
            </a:pPr>
            <a:r>
              <a:rPr lang="en-US" smtClean="0"/>
              <a:t>Improvements in Distribution are primarily due to obtaining data in Canada.</a:t>
            </a:r>
          </a:p>
          <a:p>
            <a:pPr>
              <a:buFontTx/>
              <a:buChar char="•"/>
            </a:pPr>
            <a:r>
              <a:rPr lang="en-US" smtClean="0"/>
              <a:t>The bulk of the increase comes in one state: Minnesota (603 =&gt; 4161).</a:t>
            </a:r>
          </a:p>
          <a:p>
            <a:pPr>
              <a:buFontTx/>
              <a:buChar char="•"/>
            </a:pPr>
            <a:r>
              <a:rPr lang="en-US" smtClean="0"/>
              <a:t>Note the inequitable distribution.</a:t>
            </a:r>
          </a:p>
          <a:p>
            <a:pPr>
              <a:buFontTx/>
              <a:buChar char="•"/>
            </a:pPr>
            <a:r>
              <a:rPr lang="en-US" smtClean="0"/>
              <a:t>You could practically grid the GPSBM’s in South Carolina or Minnesota and get a good result.</a:t>
            </a:r>
          </a:p>
          <a:p>
            <a:pPr>
              <a:buFontTx/>
              <a:buChar char="•"/>
            </a:pPr>
            <a:r>
              <a:rPr lang="en-US" smtClean="0"/>
              <a:t>Other places are not so fortunate…</a:t>
            </a:r>
          </a:p>
          <a:p>
            <a:pPr>
              <a:buFontTx/>
              <a:buChar char="•"/>
            </a:pPr>
            <a:r>
              <a:rPr lang="en-US" smtClean="0"/>
              <a:t>Also note that this shows distribution but not quality of the points. </a:t>
            </a:r>
          </a:p>
          <a:p>
            <a:pPr>
              <a:buFontTx/>
              <a:buChar char="•"/>
            </a:pPr>
            <a:r>
              <a:rPr lang="en-US" smtClean="0"/>
              <a:t>Some regions (e.g., Texas) have systematic quality problems (due to subsidence) that impact the GPSBM’s and the derived hybrid geoids.</a:t>
            </a:r>
          </a:p>
          <a:p>
            <a:pPr>
              <a:buFontTx/>
              <a:buChar char="•"/>
            </a:pPr>
            <a:r>
              <a:rPr lang="en-US" smtClean="0"/>
              <a:t>Current techniques rely on creating models of the systematic effects at multiple wavelengths. If the spatial density doesn’t support the shorter wavelength models, then the quality of predictions will commensurately be reduced.</a:t>
            </a:r>
          </a:p>
          <a:p>
            <a:pPr>
              <a:buFontTx/>
              <a:buChar char="•"/>
            </a:pPr>
            <a:r>
              <a:rPr lang="en-US" smtClean="0"/>
              <a:t>Note that a hyper-dense survey isn’t necessary to achieve optimal results. Later discussion on Minnesota will emphasize this.</a:t>
            </a:r>
          </a:p>
          <a:p>
            <a:pPr>
              <a:buFontTx/>
              <a:buChar cha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5FCE1448-F191-440C-B798-03D88C292803}" type="slidenum">
              <a:rPr lang="en-US" smtClean="0">
                <a:solidFill>
                  <a:srgbClr val="000000"/>
                </a:solidFill>
                <a:latin typeface="Times New Roman" pitchFamily="18" charset="0"/>
              </a:rPr>
              <a:pPr/>
              <a:t>73</a:t>
            </a:fld>
            <a:endParaRPr lang="en-US" smtClean="0">
              <a:solidFill>
                <a:srgbClr val="000000"/>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934C2D00-3C5D-4D31-96E7-25C8E441B27F}" type="slidenum">
              <a:rPr lang="en-US" smtClean="0">
                <a:latin typeface="Times New Roman" pitchFamily="18" charset="0"/>
              </a:rPr>
              <a:pPr/>
              <a:t>76</a:t>
            </a:fld>
            <a:endParaRPr lang="en-US" smtClean="0">
              <a:latin typeface="Times New Roman" pitchFamily="18" charset="0"/>
            </a:endParaRPr>
          </a:p>
        </p:txBody>
      </p:sp>
      <p:sp>
        <p:nvSpPr>
          <p:cNvPr id="61443" name="Rectangle 2"/>
          <p:cNvSpPr>
            <a:spLocks noGrp="1" noRot="1" noChangeAspect="1" noChangeArrowheads="1" noTextEdit="1"/>
          </p:cNvSpPr>
          <p:nvPr>
            <p:ph type="sldImg"/>
          </p:nvPr>
        </p:nvSpPr>
        <p:spPr>
          <a:xfrm>
            <a:off x="2897188" y="527050"/>
            <a:ext cx="3505200" cy="2628900"/>
          </a:xfrm>
          <a:ln/>
        </p:spPr>
      </p:sp>
      <p:sp>
        <p:nvSpPr>
          <p:cNvPr id="614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77</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latin typeface="Times New Roman" pitchFamily="18" charset="0"/>
              </a:rPr>
              <a:pPr/>
              <a:t>78</a:t>
            </a:fld>
            <a:endParaRPr lang="en-US" smtClean="0">
              <a:latin typeface="Times New Roman" pitchFamily="18" charset="0"/>
            </a:endParaRPr>
          </a:p>
        </p:txBody>
      </p:sp>
      <p:sp>
        <p:nvSpPr>
          <p:cNvPr id="63491" name="Rectangle 2"/>
          <p:cNvSpPr>
            <a:spLocks noGrp="1" noRot="1" noChangeAspect="1" noChangeArrowheads="1" noTextEdit="1"/>
          </p:cNvSpPr>
          <p:nvPr>
            <p:ph type="sldImg"/>
          </p:nvPr>
        </p:nvSpPr>
        <p:spPr>
          <a:xfrm>
            <a:off x="2894013" y="527050"/>
            <a:ext cx="3505200" cy="2628900"/>
          </a:xfrm>
          <a:ln/>
        </p:spPr>
      </p:sp>
      <p:sp>
        <p:nvSpPr>
          <p:cNvPr id="63492" name="Rectangle 3"/>
          <p:cNvSpPr>
            <a:spLocks noGrp="1" noChangeArrowheads="1"/>
          </p:cNvSpPr>
          <p:nvPr>
            <p:ph type="body" idx="1"/>
          </p:nvPr>
        </p:nvSpPr>
        <p:spPr>
          <a:xfrm>
            <a:off x="1238714" y="3330175"/>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81</a:t>
            </a:fld>
            <a:endParaRPr lang="en-US" smtClean="0">
              <a:latin typeface="Calibri"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82</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2897188" y="527050"/>
            <a:ext cx="3505200" cy="2628900"/>
          </a:xfrm>
          <a:ln/>
        </p:spPr>
      </p:sp>
      <p:sp>
        <p:nvSpPr>
          <p:cNvPr id="83972"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83</a:t>
            </a:fld>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84</a:t>
            </a:fld>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659D348-7908-45B4-9D44-AD1765DE422D}" type="slidenum">
              <a:rPr lang="en-US" smtClean="0">
                <a:latin typeface="Times New Roman" pitchFamily="18" charset="0"/>
              </a:rPr>
              <a:pPr/>
              <a:t>88</a:t>
            </a:fld>
            <a:endParaRPr lang="en-US" smtClean="0">
              <a:latin typeface="Times New Roman" pitchFamily="18" charset="0"/>
            </a:endParaRPr>
          </a:p>
        </p:txBody>
      </p:sp>
      <p:sp>
        <p:nvSpPr>
          <p:cNvPr id="87043" name="Rectangle 2"/>
          <p:cNvSpPr>
            <a:spLocks noGrp="1" noRot="1" noChangeAspect="1" noChangeArrowheads="1" noTextEdit="1"/>
          </p:cNvSpPr>
          <p:nvPr>
            <p:ph type="sldImg"/>
          </p:nvPr>
        </p:nvSpPr>
        <p:spPr>
          <a:xfrm>
            <a:off x="2897188" y="527050"/>
            <a:ext cx="3505200" cy="2628900"/>
          </a:xfrm>
          <a:ln/>
        </p:spPr>
      </p:sp>
      <p:sp>
        <p:nvSpPr>
          <p:cNvPr id="87044"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89</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3765C297-D2D2-45EF-B9CA-A55639A88E0A}" type="slidenum">
              <a:rPr lang="en-US" smtClean="0">
                <a:latin typeface="Times New Roman" pitchFamily="18" charset="0"/>
              </a:rPr>
              <a:pPr/>
              <a:t>90</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map reflects the sort of height changes that users could expect if NAVD 88 were replaced with a geoid-based vertical datum.  </a:t>
            </a:r>
          </a:p>
          <a:p>
            <a:r>
              <a:rPr lang="en-US" smtClean="0"/>
              <a:t>This is only a large scale approximation and should not be used as an absolute guide.  Each benchmark might have its own level</a:t>
            </a:r>
          </a:p>
          <a:p>
            <a:r>
              <a:rPr lang="en-US" smtClean="0"/>
              <a:t>Of mismatch, say from uplift or subsidence, not captured by this broad brush.</a:t>
            </a:r>
          </a:p>
          <a:p>
            <a:endParaRPr lang="en-US" smtClean="0"/>
          </a:p>
          <a:p>
            <a:r>
              <a:rPr lang="en-US" smtClean="0"/>
              <a:t>Also, this is the difference between the zero level of NAVD 88 and the actual geoid.  The difference between NAD 83 ellipsoid heights and</a:t>
            </a:r>
          </a:p>
          <a:p>
            <a:r>
              <a:rPr lang="en-US" smtClean="0"/>
              <a:t>ITRF/GRS-80 ellipsoid heights has NO influence on this graph and should not be part of the story.</a:t>
            </a:r>
          </a:p>
          <a:p>
            <a:endParaRPr lang="en-US" smtClean="0"/>
          </a:p>
          <a:p>
            <a:r>
              <a:rPr lang="en-US"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91</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7AB7C0A-1C28-4AEE-8AD5-AD3F945A14ED}" type="slidenum">
              <a:rPr lang="en-US" smtClean="0">
                <a:latin typeface="Times New Roman" pitchFamily="18" charset="0"/>
              </a:rPr>
              <a:pPr/>
              <a:t>92</a:t>
            </a:fld>
            <a:endParaRPr lang="en-US"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777F56-1805-4044-AFF9-E1B9E899089A}" type="slidenum">
              <a:rPr lang="en-US" smtClean="0">
                <a:latin typeface="Calibri" pitchFamily="34" charset="0"/>
                <a:ea typeface="ＭＳ Ｐゴシック" pitchFamily="34" charset="-128"/>
              </a:rPr>
              <a:pPr/>
              <a:t>93</a:t>
            </a:fld>
            <a:endParaRPr lang="en-US" smtClean="0">
              <a:latin typeface="Calibri"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808B17-AA2C-4861-9281-84CD7D2CCF4B}" type="slidenum">
              <a:rPr lang="en-US" smtClean="0">
                <a:latin typeface="Calibri" pitchFamily="34" charset="0"/>
                <a:ea typeface="ＭＳ Ｐゴシック" pitchFamily="34" charset="-128"/>
              </a:rPr>
              <a:pPr/>
              <a:t>94</a:t>
            </a:fld>
            <a:endParaRPr lang="en-US" smtClean="0">
              <a:latin typeface="Calibri"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033" eaLnBrk="0" hangingPunct="0">
              <a:defRPr>
                <a:solidFill>
                  <a:schemeClr val="tx1"/>
                </a:solidFill>
                <a:latin typeface="Symbol" pitchFamily="18" charset="2"/>
              </a:defRPr>
            </a:lvl1pPr>
            <a:lvl2pPr marL="716065" indent="-275410" defTabSz="918033" eaLnBrk="0" hangingPunct="0">
              <a:defRPr>
                <a:solidFill>
                  <a:schemeClr val="tx1"/>
                </a:solidFill>
                <a:latin typeface="Symbol" pitchFamily="18" charset="2"/>
              </a:defRPr>
            </a:lvl2pPr>
            <a:lvl3pPr marL="1101639" indent="-220328" defTabSz="918033" eaLnBrk="0" hangingPunct="0">
              <a:defRPr>
                <a:solidFill>
                  <a:schemeClr val="tx1"/>
                </a:solidFill>
                <a:latin typeface="Symbol" pitchFamily="18" charset="2"/>
              </a:defRPr>
            </a:lvl3pPr>
            <a:lvl4pPr marL="1542295" indent="-220328" defTabSz="918033" eaLnBrk="0" hangingPunct="0">
              <a:defRPr>
                <a:solidFill>
                  <a:schemeClr val="tx1"/>
                </a:solidFill>
                <a:latin typeface="Symbol" pitchFamily="18" charset="2"/>
              </a:defRPr>
            </a:lvl4pPr>
            <a:lvl5pPr marL="1982951" indent="-220328" defTabSz="918033" eaLnBrk="0" hangingPunct="0">
              <a:defRPr>
                <a:solidFill>
                  <a:schemeClr val="tx1"/>
                </a:solidFill>
                <a:latin typeface="Symbol" pitchFamily="18" charset="2"/>
              </a:defRPr>
            </a:lvl5pPr>
            <a:lvl6pPr marL="2423607" indent="-220328" defTabSz="918033" eaLnBrk="0" fontAlgn="base" hangingPunct="0">
              <a:spcBef>
                <a:spcPct val="0"/>
              </a:spcBef>
              <a:spcAft>
                <a:spcPct val="0"/>
              </a:spcAft>
              <a:defRPr>
                <a:solidFill>
                  <a:schemeClr val="tx1"/>
                </a:solidFill>
                <a:latin typeface="Symbol" pitchFamily="18" charset="2"/>
              </a:defRPr>
            </a:lvl6pPr>
            <a:lvl7pPr marL="2864264" indent="-220328" defTabSz="918033" eaLnBrk="0" fontAlgn="base" hangingPunct="0">
              <a:spcBef>
                <a:spcPct val="0"/>
              </a:spcBef>
              <a:spcAft>
                <a:spcPct val="0"/>
              </a:spcAft>
              <a:defRPr>
                <a:solidFill>
                  <a:schemeClr val="tx1"/>
                </a:solidFill>
                <a:latin typeface="Symbol" pitchFamily="18" charset="2"/>
              </a:defRPr>
            </a:lvl7pPr>
            <a:lvl8pPr marL="3304918" indent="-220328" defTabSz="918033" eaLnBrk="0" fontAlgn="base" hangingPunct="0">
              <a:spcBef>
                <a:spcPct val="0"/>
              </a:spcBef>
              <a:spcAft>
                <a:spcPct val="0"/>
              </a:spcAft>
              <a:defRPr>
                <a:solidFill>
                  <a:schemeClr val="tx1"/>
                </a:solidFill>
                <a:latin typeface="Symbol" pitchFamily="18" charset="2"/>
              </a:defRPr>
            </a:lvl8pPr>
            <a:lvl9pPr marL="3745575" indent="-220328" defTabSz="918033" eaLnBrk="0" fontAlgn="base" hangingPunct="0">
              <a:spcBef>
                <a:spcPct val="0"/>
              </a:spcBef>
              <a:spcAft>
                <a:spcPct val="0"/>
              </a:spcAft>
              <a:defRPr>
                <a:solidFill>
                  <a:schemeClr val="tx1"/>
                </a:solidFill>
                <a:latin typeface="Symbol" pitchFamily="18" charset="2"/>
              </a:defRPr>
            </a:lvl9pPr>
          </a:lstStyle>
          <a:p>
            <a:fld id="{D5218204-137F-4DD2-8030-66CB430B448C}" type="slidenum">
              <a:rPr lang="en-US" smtClean="0">
                <a:latin typeface="Times New Roman" pitchFamily="18" charset="0"/>
              </a:rPr>
              <a:pPr/>
              <a:t>95</a:t>
            </a:fld>
            <a:endParaRPr lang="en-US" smtClean="0">
              <a:latin typeface="Times New Roman" pitchFamily="18" charset="0"/>
            </a:endParaRPr>
          </a:p>
        </p:txBody>
      </p:sp>
      <p:sp>
        <p:nvSpPr>
          <p:cNvPr id="95235" name="Rectangle 2"/>
          <p:cNvSpPr>
            <a:spLocks noGrp="1" noRot="1" noChangeAspect="1" noChangeArrowheads="1" noTextEdit="1"/>
          </p:cNvSpPr>
          <p:nvPr>
            <p:ph type="sldImg"/>
          </p:nvPr>
        </p:nvSpPr>
        <p:spPr>
          <a:xfrm>
            <a:off x="2897188" y="527050"/>
            <a:ext cx="3505200" cy="2628900"/>
          </a:xfrm>
          <a:ln/>
        </p:spPr>
      </p:sp>
      <p:sp>
        <p:nvSpPr>
          <p:cNvPr id="95236" name="Rectangle 3"/>
          <p:cNvSpPr>
            <a:spLocks noGrp="1" noChangeArrowheads="1"/>
          </p:cNvSpPr>
          <p:nvPr>
            <p:ph type="body" idx="1"/>
          </p:nvPr>
        </p:nvSpPr>
        <p:spPr>
          <a:xfrm>
            <a:off x="930049" y="3330176"/>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3" eaLnBrk="0" hangingPunct="0">
              <a:defRPr>
                <a:solidFill>
                  <a:schemeClr val="tx1"/>
                </a:solidFill>
                <a:latin typeface="Symbol" pitchFamily="18" charset="2"/>
              </a:defRPr>
            </a:lvl1pPr>
            <a:lvl2pPr marL="716065" indent="-275410" defTabSz="936393" eaLnBrk="0" hangingPunct="0">
              <a:defRPr>
                <a:solidFill>
                  <a:schemeClr val="tx1"/>
                </a:solidFill>
                <a:latin typeface="Symbol" pitchFamily="18" charset="2"/>
              </a:defRPr>
            </a:lvl2pPr>
            <a:lvl3pPr marL="1101639" indent="-220328" defTabSz="936393" eaLnBrk="0" hangingPunct="0">
              <a:defRPr>
                <a:solidFill>
                  <a:schemeClr val="tx1"/>
                </a:solidFill>
                <a:latin typeface="Symbol" pitchFamily="18" charset="2"/>
              </a:defRPr>
            </a:lvl3pPr>
            <a:lvl4pPr marL="1542295" indent="-220328" defTabSz="936393" eaLnBrk="0" hangingPunct="0">
              <a:defRPr>
                <a:solidFill>
                  <a:schemeClr val="tx1"/>
                </a:solidFill>
                <a:latin typeface="Symbol" pitchFamily="18" charset="2"/>
              </a:defRPr>
            </a:lvl4pPr>
            <a:lvl5pPr marL="1982951" indent="-220328" defTabSz="936393" eaLnBrk="0" hangingPunct="0">
              <a:defRPr>
                <a:solidFill>
                  <a:schemeClr val="tx1"/>
                </a:solidFill>
                <a:latin typeface="Symbol" pitchFamily="18" charset="2"/>
              </a:defRPr>
            </a:lvl5pPr>
            <a:lvl6pPr marL="2423607" indent="-220328" defTabSz="936393" eaLnBrk="0" fontAlgn="base" hangingPunct="0">
              <a:spcBef>
                <a:spcPct val="0"/>
              </a:spcBef>
              <a:spcAft>
                <a:spcPct val="0"/>
              </a:spcAft>
              <a:defRPr>
                <a:solidFill>
                  <a:schemeClr val="tx1"/>
                </a:solidFill>
                <a:latin typeface="Symbol" pitchFamily="18" charset="2"/>
              </a:defRPr>
            </a:lvl6pPr>
            <a:lvl7pPr marL="2864264" indent="-220328" defTabSz="936393" eaLnBrk="0" fontAlgn="base" hangingPunct="0">
              <a:spcBef>
                <a:spcPct val="0"/>
              </a:spcBef>
              <a:spcAft>
                <a:spcPct val="0"/>
              </a:spcAft>
              <a:defRPr>
                <a:solidFill>
                  <a:schemeClr val="tx1"/>
                </a:solidFill>
                <a:latin typeface="Symbol" pitchFamily="18" charset="2"/>
              </a:defRPr>
            </a:lvl7pPr>
            <a:lvl8pPr marL="3304918" indent="-220328" defTabSz="936393" eaLnBrk="0" fontAlgn="base" hangingPunct="0">
              <a:spcBef>
                <a:spcPct val="0"/>
              </a:spcBef>
              <a:spcAft>
                <a:spcPct val="0"/>
              </a:spcAft>
              <a:defRPr>
                <a:solidFill>
                  <a:schemeClr val="tx1"/>
                </a:solidFill>
                <a:latin typeface="Symbol" pitchFamily="18" charset="2"/>
              </a:defRPr>
            </a:lvl8pPr>
            <a:lvl9pPr marL="3745575" indent="-220328" defTabSz="936393" eaLnBrk="0" fontAlgn="base" hangingPunct="0">
              <a:spcBef>
                <a:spcPct val="0"/>
              </a:spcBef>
              <a:spcAft>
                <a:spcPct val="0"/>
              </a:spcAft>
              <a:defRPr>
                <a:solidFill>
                  <a:schemeClr val="tx1"/>
                </a:solidFill>
                <a:latin typeface="Symbol" pitchFamily="18" charset="2"/>
              </a:defRPr>
            </a:lvl9pPr>
          </a:lstStyle>
          <a:p>
            <a:fld id="{71EC5C6A-6E45-4251-ADE9-6EFDBA0B381C}" type="slidenum">
              <a:rPr lang="en-US" smtClean="0">
                <a:latin typeface="Times New Roman" pitchFamily="18" charset="0"/>
              </a:rPr>
              <a:pPr/>
              <a:t>96</a:t>
            </a:fld>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033" eaLnBrk="0" hangingPunct="0">
              <a:defRPr>
                <a:solidFill>
                  <a:schemeClr val="tx1"/>
                </a:solidFill>
                <a:latin typeface="Symbol" pitchFamily="18" charset="2"/>
              </a:defRPr>
            </a:lvl1pPr>
            <a:lvl2pPr marL="716065" indent="-275410" defTabSz="918033" eaLnBrk="0" hangingPunct="0">
              <a:defRPr>
                <a:solidFill>
                  <a:schemeClr val="tx1"/>
                </a:solidFill>
                <a:latin typeface="Symbol" pitchFamily="18" charset="2"/>
              </a:defRPr>
            </a:lvl2pPr>
            <a:lvl3pPr marL="1101639" indent="-220328" defTabSz="918033" eaLnBrk="0" hangingPunct="0">
              <a:defRPr>
                <a:solidFill>
                  <a:schemeClr val="tx1"/>
                </a:solidFill>
                <a:latin typeface="Symbol" pitchFamily="18" charset="2"/>
              </a:defRPr>
            </a:lvl3pPr>
            <a:lvl4pPr marL="1542295" indent="-220328" defTabSz="918033" eaLnBrk="0" hangingPunct="0">
              <a:defRPr>
                <a:solidFill>
                  <a:schemeClr val="tx1"/>
                </a:solidFill>
                <a:latin typeface="Symbol" pitchFamily="18" charset="2"/>
              </a:defRPr>
            </a:lvl4pPr>
            <a:lvl5pPr marL="1982951" indent="-220328" defTabSz="918033" eaLnBrk="0" hangingPunct="0">
              <a:defRPr>
                <a:solidFill>
                  <a:schemeClr val="tx1"/>
                </a:solidFill>
                <a:latin typeface="Symbol" pitchFamily="18" charset="2"/>
              </a:defRPr>
            </a:lvl5pPr>
            <a:lvl6pPr marL="2423607" indent="-220328" defTabSz="918033" eaLnBrk="0" fontAlgn="base" hangingPunct="0">
              <a:spcBef>
                <a:spcPct val="0"/>
              </a:spcBef>
              <a:spcAft>
                <a:spcPct val="0"/>
              </a:spcAft>
              <a:defRPr>
                <a:solidFill>
                  <a:schemeClr val="tx1"/>
                </a:solidFill>
                <a:latin typeface="Symbol" pitchFamily="18" charset="2"/>
              </a:defRPr>
            </a:lvl6pPr>
            <a:lvl7pPr marL="2864264" indent="-220328" defTabSz="918033" eaLnBrk="0" fontAlgn="base" hangingPunct="0">
              <a:spcBef>
                <a:spcPct val="0"/>
              </a:spcBef>
              <a:spcAft>
                <a:spcPct val="0"/>
              </a:spcAft>
              <a:defRPr>
                <a:solidFill>
                  <a:schemeClr val="tx1"/>
                </a:solidFill>
                <a:latin typeface="Symbol" pitchFamily="18" charset="2"/>
              </a:defRPr>
            </a:lvl7pPr>
            <a:lvl8pPr marL="3304918" indent="-220328" defTabSz="918033" eaLnBrk="0" fontAlgn="base" hangingPunct="0">
              <a:spcBef>
                <a:spcPct val="0"/>
              </a:spcBef>
              <a:spcAft>
                <a:spcPct val="0"/>
              </a:spcAft>
              <a:defRPr>
                <a:solidFill>
                  <a:schemeClr val="tx1"/>
                </a:solidFill>
                <a:latin typeface="Symbol" pitchFamily="18" charset="2"/>
              </a:defRPr>
            </a:lvl8pPr>
            <a:lvl9pPr marL="3745575" indent="-220328" defTabSz="918033"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97</a:t>
            </a:fld>
            <a:endParaRPr lang="en-US" smtClean="0">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3" eaLnBrk="0" hangingPunct="0">
              <a:defRPr>
                <a:solidFill>
                  <a:schemeClr val="tx1"/>
                </a:solidFill>
                <a:latin typeface="Symbol" pitchFamily="18" charset="2"/>
              </a:defRPr>
            </a:lvl1pPr>
            <a:lvl2pPr marL="716065" indent="-275410" defTabSz="936393" eaLnBrk="0" hangingPunct="0">
              <a:defRPr>
                <a:solidFill>
                  <a:schemeClr val="tx1"/>
                </a:solidFill>
                <a:latin typeface="Symbol" pitchFamily="18" charset="2"/>
              </a:defRPr>
            </a:lvl2pPr>
            <a:lvl3pPr marL="1101639" indent="-220328" defTabSz="936393" eaLnBrk="0" hangingPunct="0">
              <a:defRPr>
                <a:solidFill>
                  <a:schemeClr val="tx1"/>
                </a:solidFill>
                <a:latin typeface="Symbol" pitchFamily="18" charset="2"/>
              </a:defRPr>
            </a:lvl3pPr>
            <a:lvl4pPr marL="1542295" indent="-220328" defTabSz="936393" eaLnBrk="0" hangingPunct="0">
              <a:defRPr>
                <a:solidFill>
                  <a:schemeClr val="tx1"/>
                </a:solidFill>
                <a:latin typeface="Symbol" pitchFamily="18" charset="2"/>
              </a:defRPr>
            </a:lvl4pPr>
            <a:lvl5pPr marL="1982951" indent="-220328" defTabSz="936393" eaLnBrk="0" hangingPunct="0">
              <a:defRPr>
                <a:solidFill>
                  <a:schemeClr val="tx1"/>
                </a:solidFill>
                <a:latin typeface="Symbol" pitchFamily="18" charset="2"/>
              </a:defRPr>
            </a:lvl5pPr>
            <a:lvl6pPr marL="2423607" indent="-220328" defTabSz="936393" eaLnBrk="0" fontAlgn="base" hangingPunct="0">
              <a:spcBef>
                <a:spcPct val="0"/>
              </a:spcBef>
              <a:spcAft>
                <a:spcPct val="0"/>
              </a:spcAft>
              <a:defRPr>
                <a:solidFill>
                  <a:schemeClr val="tx1"/>
                </a:solidFill>
                <a:latin typeface="Symbol" pitchFamily="18" charset="2"/>
              </a:defRPr>
            </a:lvl6pPr>
            <a:lvl7pPr marL="2864264" indent="-220328" defTabSz="936393" eaLnBrk="0" fontAlgn="base" hangingPunct="0">
              <a:spcBef>
                <a:spcPct val="0"/>
              </a:spcBef>
              <a:spcAft>
                <a:spcPct val="0"/>
              </a:spcAft>
              <a:defRPr>
                <a:solidFill>
                  <a:schemeClr val="tx1"/>
                </a:solidFill>
                <a:latin typeface="Symbol" pitchFamily="18" charset="2"/>
              </a:defRPr>
            </a:lvl7pPr>
            <a:lvl8pPr marL="3304918" indent="-220328" defTabSz="936393" eaLnBrk="0" fontAlgn="base" hangingPunct="0">
              <a:spcBef>
                <a:spcPct val="0"/>
              </a:spcBef>
              <a:spcAft>
                <a:spcPct val="0"/>
              </a:spcAft>
              <a:defRPr>
                <a:solidFill>
                  <a:schemeClr val="tx1"/>
                </a:solidFill>
                <a:latin typeface="Symbol" pitchFamily="18" charset="2"/>
              </a:defRPr>
            </a:lvl8pPr>
            <a:lvl9pPr marL="3745575" indent="-220328" defTabSz="936393"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latin typeface="Times New Roman" pitchFamily="18" charset="0"/>
              </a:rPr>
              <a:pPr/>
              <a:t>98</a:t>
            </a:fld>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7</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9</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916800"/>
            <a:fld id="{A0790447-5ED0-4A7F-B473-2BE69ACE6F43}" type="slidenum">
              <a:rPr lang="en-US" smtClean="0"/>
              <a:pPr defTabSz="916800"/>
              <a:t>10</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16800"/>
            <a:fld id="{EE89630B-975D-4487-8B66-E435295A493C}" type="slidenum">
              <a:rPr lang="en-US" smtClean="0"/>
              <a:pPr defTabSz="916800"/>
              <a:t>11</a:t>
            </a:fld>
            <a:endParaRPr lang="en-US"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9369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1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4" r:id="rId12"/>
    <p:sldLayoutId id="2147483855" r:id="rId13"/>
    <p:sldLayoutId id="2147483856"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ier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9.w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200" y="128933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400" dirty="0" smtClean="0">
                <a:latin typeface="Times New Roman" pitchFamily="18" charset="0"/>
                <a:cs typeface="Times New Roman" pitchFamily="18" charset="0"/>
              </a:rPr>
              <a:t>Evolution of the NSRS</a:t>
            </a:r>
            <a:endParaRPr lang="en-US" sz="4400" dirty="0">
              <a:latin typeface="Times New Roman" pitchFamily="18" charset="0"/>
              <a:cs typeface="Times New Roman" pitchFamily="18" charset="0"/>
            </a:endParaRPr>
          </a:p>
        </p:txBody>
      </p:sp>
      <p:sp>
        <p:nvSpPr>
          <p:cNvPr id="30723" name="Content Placeholder 2"/>
          <p:cNvSpPr txBox="1">
            <a:spLocks/>
          </p:cNvSpPr>
          <p:nvPr/>
        </p:nvSpPr>
        <p:spPr bwMode="auto">
          <a:xfrm>
            <a:off x="457200" y="394278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b="1" dirty="0" smtClean="0">
                <a:solidFill>
                  <a:srgbClr val="000000"/>
                </a:solidFill>
                <a:latin typeface="Times New Roman" pitchFamily="18" charset="0"/>
              </a:rPr>
              <a:t>Connecticut Association of Land Surveyors</a:t>
            </a:r>
            <a:endParaRPr lang="en-GB" sz="2600" b="1" dirty="0">
              <a:solidFill>
                <a:srgbClr val="000000"/>
              </a:solidFill>
              <a:latin typeface="Times New Roman" pitchFamily="18" charset="0"/>
            </a:endParaRPr>
          </a:p>
          <a:p>
            <a:pPr algn="ctr">
              <a:lnSpc>
                <a:spcPct val="95000"/>
              </a:lnSpc>
              <a:buClr>
                <a:srgbClr val="000000"/>
              </a:buClr>
              <a:buSzPct val="45000"/>
            </a:pPr>
            <a:r>
              <a:rPr lang="en-GB" sz="2600" b="1" dirty="0" smtClean="0">
                <a:solidFill>
                  <a:srgbClr val="000000"/>
                </a:solidFill>
                <a:latin typeface="Times New Roman" pitchFamily="18" charset="0"/>
              </a:rPr>
              <a:t>May 21, 2013</a:t>
            </a:r>
            <a:endParaRPr lang="en-GB" sz="2600" b="1" dirty="0">
              <a:solidFill>
                <a:srgbClr val="000000"/>
              </a:solidFill>
              <a:latin typeface="Times New Roman" pitchFamily="18" charset="0"/>
            </a:endParaRPr>
          </a:p>
        </p:txBody>
      </p:sp>
      <p:pic>
        <p:nvPicPr>
          <p:cNvPr id="3072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5398" y="21367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Box 1"/>
          <p:cNvSpPr txBox="1">
            <a:spLocks noChangeArrowheads="1"/>
          </p:cNvSpPr>
          <p:nvPr/>
        </p:nvSpPr>
        <p:spPr bwMode="auto">
          <a:xfrm>
            <a:off x="1731963" y="5043488"/>
            <a:ext cx="59150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a:latin typeface="Times New Roman" pitchFamily="18" charset="0"/>
              </a:rPr>
              <a:t>NGS Vermont State Geodetic Advisor</a:t>
            </a:r>
          </a:p>
          <a:p>
            <a:pPr algn="ctr"/>
            <a:r>
              <a:rPr lang="en-GB" b="1" dirty="0">
                <a:latin typeface="Times New Roman" pitchFamily="18" charset="0"/>
              </a:rPr>
              <a:t>Dan.martin@noaa.gov</a:t>
            </a:r>
          </a:p>
          <a:p>
            <a:pPr algn="ctr"/>
            <a:r>
              <a:rPr lang="en-GB" b="1" dirty="0">
                <a:latin typeface="Times New Roman" pitchFamily="18" charset="0"/>
              </a:rPr>
              <a:t>802-828-2952</a:t>
            </a:r>
          </a:p>
          <a:p>
            <a:pPr algn="ctr"/>
            <a:r>
              <a:rPr lang="en-US" b="1" dirty="0">
                <a:solidFill>
                  <a:srgbClr val="FF0000"/>
                </a:solidFill>
                <a:latin typeface="Times New Roman" pitchFamily="18" charset="0"/>
                <a:cs typeface="Times New Roman" pitchFamily="18" charset="0"/>
              </a:rPr>
              <a:t>www.aot.state.vt.us/geodetic/Advisor/advisorpresent.htm</a:t>
            </a:r>
            <a:endParaRPr lang="en-GB"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2171" y="2136775"/>
            <a:ext cx="1446663" cy="14466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76200" y="609600"/>
            <a:ext cx="9144000" cy="1371600"/>
          </a:xfrm>
          <a:prstGeom prst="rect">
            <a:avLst/>
          </a:prstGeom>
          <a:noFill/>
          <a:ln w="9525">
            <a:noFill/>
            <a:miter lim="800000"/>
            <a:headEnd/>
            <a:tailEnd/>
          </a:ln>
        </p:spPr>
        <p:txBody>
          <a:bodyPr anchor="ctr"/>
          <a:lstStyle/>
          <a:p>
            <a:pPr algn="ctr"/>
            <a:r>
              <a:rPr lang="en-US" sz="3000" b="1">
                <a:solidFill>
                  <a:srgbClr val="000000"/>
                </a:solidFill>
                <a:latin typeface="Verdana" pitchFamily="34" charset="0"/>
              </a:rPr>
              <a:t>International Earth Rotation and </a:t>
            </a:r>
            <a:br>
              <a:rPr lang="en-US" sz="3000" b="1">
                <a:solidFill>
                  <a:srgbClr val="000000"/>
                </a:solidFill>
                <a:latin typeface="Verdana" pitchFamily="34" charset="0"/>
              </a:rPr>
            </a:br>
            <a:r>
              <a:rPr lang="en-US" sz="3000" b="1">
                <a:solidFill>
                  <a:srgbClr val="000000"/>
                </a:solidFill>
                <a:latin typeface="Verdana" pitchFamily="34" charset="0"/>
              </a:rPr>
              <a:t>Reference System Service</a:t>
            </a:r>
            <a:br>
              <a:rPr lang="en-US" sz="3000" b="1">
                <a:solidFill>
                  <a:srgbClr val="000000"/>
                </a:solidFill>
                <a:latin typeface="Verdana" pitchFamily="34" charset="0"/>
              </a:rPr>
            </a:br>
            <a:r>
              <a:rPr lang="en-US" sz="3000" b="1">
                <a:solidFill>
                  <a:srgbClr val="000000"/>
                </a:solidFill>
                <a:latin typeface="Verdana" pitchFamily="34" charset="0"/>
              </a:rPr>
              <a:t>(IERS)</a:t>
            </a:r>
            <a:br>
              <a:rPr lang="en-US" sz="3000" b="1">
                <a:solidFill>
                  <a:srgbClr val="000000"/>
                </a:solidFill>
                <a:latin typeface="Verdana" pitchFamily="34" charset="0"/>
              </a:rPr>
            </a:br>
            <a:r>
              <a:rPr lang="en-US" sz="2000" b="1">
                <a:solidFill>
                  <a:srgbClr val="000000"/>
                </a:solidFill>
                <a:latin typeface="Verdana" pitchFamily="34" charset="0"/>
                <a:hlinkClick r:id="rId3"/>
              </a:rPr>
              <a:t>(http://www.iers.org)</a:t>
            </a:r>
            <a:endParaRPr lang="en-US" sz="3000" b="1">
              <a:solidFill>
                <a:srgbClr val="000000"/>
              </a:solidFill>
              <a:latin typeface="Verdana" pitchFamily="34" charset="0"/>
            </a:endParaRPr>
          </a:p>
        </p:txBody>
      </p:sp>
      <p:sp>
        <p:nvSpPr>
          <p:cNvPr id="39939" name="Text Box 7"/>
          <p:cNvSpPr txBox="1">
            <a:spLocks noChangeArrowheads="1"/>
          </p:cNvSpPr>
          <p:nvPr/>
        </p:nvSpPr>
        <p:spPr bwMode="auto">
          <a:xfrm>
            <a:off x="0" y="2311400"/>
            <a:ext cx="9144000" cy="3937000"/>
          </a:xfrm>
          <a:prstGeom prst="rect">
            <a:avLst/>
          </a:prstGeom>
          <a:noFill/>
          <a:ln w="9525">
            <a:noFill/>
            <a:miter lim="800000"/>
            <a:headEnd/>
            <a:tailEnd/>
          </a:ln>
        </p:spPr>
        <p:txBody>
          <a:bodyPr>
            <a:spAutoFit/>
          </a:bodyPr>
          <a:lstStyle/>
          <a:p>
            <a:pPr eaLnBrk="0" hangingPunct="0"/>
            <a:r>
              <a:rPr lang="en-US">
                <a:latin typeface="Arial" pitchFamily="34" charset="0"/>
              </a:rPr>
              <a:t>The International Terrestrial Reference System </a:t>
            </a:r>
            <a:r>
              <a:rPr lang="en-US" b="1">
                <a:latin typeface="Arial" pitchFamily="34" charset="0"/>
              </a:rPr>
              <a:t>(ITRS)</a:t>
            </a:r>
            <a:r>
              <a:rPr lang="en-US">
                <a:latin typeface="Arial" pitchFamily="34" charset="0"/>
              </a:rPr>
              <a:t> constitutes a set of prescriptions and conventions together with the modeling required to define origin, scale, orientation and time evolution </a:t>
            </a:r>
          </a:p>
          <a:p>
            <a:pPr eaLnBrk="0" hangingPunct="0"/>
            <a:endParaRPr lang="en-US">
              <a:latin typeface="Arial" pitchFamily="34" charset="0"/>
            </a:endParaRPr>
          </a:p>
          <a:p>
            <a:pPr eaLnBrk="0" hangingPunct="0"/>
            <a:endParaRPr lang="en-US">
              <a:latin typeface="Arial" pitchFamily="34" charset="0"/>
            </a:endParaRPr>
          </a:p>
          <a:p>
            <a:pPr eaLnBrk="0" hangingPunct="0"/>
            <a:endParaRPr lang="en-US">
              <a:latin typeface="Arial" pitchFamily="34" charset="0"/>
            </a:endParaRPr>
          </a:p>
          <a:p>
            <a:pPr eaLnBrk="0" hangingPunct="0"/>
            <a:r>
              <a:rPr lang="en-US">
                <a:latin typeface="Arial" pitchFamily="34" charset="0"/>
              </a:rPr>
              <a:t>ITRS is realized by the International Terrestrial Reference Frame (</a:t>
            </a:r>
            <a:r>
              <a:rPr lang="en-US" b="1">
                <a:latin typeface="Arial" pitchFamily="34" charset="0"/>
              </a:rPr>
              <a:t>ITRF</a:t>
            </a:r>
            <a:r>
              <a:rPr lang="en-US">
                <a:latin typeface="Arial" pitchFamily="34" charset="0"/>
              </a:rPr>
              <a:t>) based upon estimated coordinates and velocities of a set of stations observed by Very Long Baseline Interferometry </a:t>
            </a:r>
            <a:r>
              <a:rPr lang="en-US">
                <a:solidFill>
                  <a:schemeClr val="tx2"/>
                </a:solidFill>
                <a:latin typeface="Arial" pitchFamily="34" charset="0"/>
              </a:rPr>
              <a:t>(</a:t>
            </a:r>
            <a:r>
              <a:rPr lang="en-US" b="1">
                <a:solidFill>
                  <a:schemeClr val="tx2"/>
                </a:solidFill>
                <a:latin typeface="Arial" pitchFamily="34" charset="0"/>
              </a:rPr>
              <a:t>VLBI</a:t>
            </a:r>
            <a:r>
              <a:rPr lang="en-US">
                <a:latin typeface="Arial" pitchFamily="34" charset="0"/>
              </a:rPr>
              <a:t>), Satellite Laser Ranging ( </a:t>
            </a:r>
            <a:r>
              <a:rPr lang="en-US" b="1">
                <a:latin typeface="Arial" pitchFamily="34" charset="0"/>
              </a:rPr>
              <a:t>SLR</a:t>
            </a:r>
            <a:r>
              <a:rPr lang="en-US">
                <a:latin typeface="Arial" pitchFamily="34" charset="0"/>
              </a:rPr>
              <a:t>), Global Positioning System and GLONASS (</a:t>
            </a:r>
            <a:r>
              <a:rPr lang="en-US" b="1">
                <a:latin typeface="Arial" pitchFamily="34" charset="0"/>
              </a:rPr>
              <a:t>GNSS</a:t>
            </a:r>
            <a:r>
              <a:rPr lang="en-US">
                <a:latin typeface="Arial" pitchFamily="34" charset="0"/>
              </a:rPr>
              <a:t>), and Doppler Orbitography and Radio- positioning Integrated by Satellite ( </a:t>
            </a:r>
            <a:r>
              <a:rPr lang="en-US" b="1">
                <a:latin typeface="Arial" pitchFamily="34" charset="0"/>
              </a:rPr>
              <a:t>DORIS</a:t>
            </a:r>
            <a:r>
              <a:rPr lang="en-US">
                <a:latin typeface="Arial" pitchFamily="34" charset="0"/>
              </a:rPr>
              <a:t>). </a:t>
            </a:r>
          </a:p>
          <a:p>
            <a:pPr eaLnBrk="0" hangingPunct="0"/>
            <a:endParaRPr lang="en-US">
              <a:latin typeface="Arial" pitchFamily="34" charset="0"/>
            </a:endParaRPr>
          </a:p>
          <a:p>
            <a:pPr algn="ctr" eaLnBrk="0" hangingPunct="0"/>
            <a:r>
              <a:rPr lang="en-US" b="1">
                <a:latin typeface="Arial" pitchFamily="34" charset="0"/>
              </a:rPr>
              <a:t>ITRF89, ITRF90, ITRF91, ITRF92, ITRF93, ITRF94, ITRF95, ITRF96, ITRF97, ITRF2000, ITRF2005, ITRF2008</a:t>
            </a:r>
          </a:p>
        </p:txBody>
      </p:sp>
    </p:spTree>
    <p:extLst>
      <p:ext uri="{BB962C8B-B14F-4D97-AF65-F5344CB8AC3E}">
        <p14:creationId xmlns:p14="http://schemas.microsoft.com/office/powerpoint/2010/main" val="4021931749"/>
      </p:ext>
    </p:extLst>
  </p:cSld>
  <p:clrMapOvr>
    <a:masterClrMapping/>
  </p:clrMapOvr>
  <p:transition spd="med">
    <p:wipe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GSVS11 Components</a:t>
            </a:r>
          </a:p>
        </p:txBody>
      </p:sp>
      <p:sp>
        <p:nvSpPr>
          <p:cNvPr id="76803" name="Content Placeholder 2"/>
          <p:cNvSpPr>
            <a:spLocks noGrp="1"/>
          </p:cNvSpPr>
          <p:nvPr>
            <p:ph idx="1"/>
          </p:nvPr>
        </p:nvSpPr>
        <p:spPr/>
        <p:txBody>
          <a:bodyPr/>
          <a:lstStyle/>
          <a:p>
            <a:r>
              <a:rPr lang="en-US" dirty="0" smtClean="0"/>
              <a:t>Differential Leveling </a:t>
            </a:r>
          </a:p>
          <a:p>
            <a:r>
              <a:rPr lang="en-US" dirty="0" smtClean="0"/>
              <a:t>Campaign GPS </a:t>
            </a:r>
          </a:p>
          <a:p>
            <a:r>
              <a:rPr lang="en-US" dirty="0" smtClean="0"/>
              <a:t>RTN-based and OPUS_RS </a:t>
            </a:r>
          </a:p>
          <a:p>
            <a:r>
              <a:rPr lang="en-US" dirty="0" smtClean="0"/>
              <a:t>Absolute Gravity </a:t>
            </a:r>
          </a:p>
          <a:p>
            <a:r>
              <a:rPr lang="en-US" dirty="0" smtClean="0"/>
              <a:t>Gravity Gradients </a:t>
            </a:r>
          </a:p>
          <a:p>
            <a:r>
              <a:rPr lang="en-US" dirty="0" smtClean="0"/>
              <a:t>Deflections of the Vertical </a:t>
            </a:r>
          </a:p>
          <a:p>
            <a:r>
              <a:rPr lang="en-US" dirty="0" smtClean="0"/>
              <a:t>Airborne LIDAR </a:t>
            </a:r>
          </a:p>
          <a:p>
            <a:r>
              <a:rPr lang="en-US" dirty="0" smtClean="0"/>
              <a:t>Airborne Imagery </a:t>
            </a:r>
          </a:p>
          <a:p>
            <a:endParaRPr lang="en-US" dirty="0" smtClean="0"/>
          </a:p>
        </p:txBody>
      </p:sp>
    </p:spTree>
    <p:extLst>
      <p:ext uri="{BB962C8B-B14F-4D97-AF65-F5344CB8AC3E}">
        <p14:creationId xmlns:p14="http://schemas.microsoft.com/office/powerpoint/2010/main" val="27498001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smtClean="0"/>
          </a:p>
        </p:txBody>
      </p:sp>
      <p:pic>
        <p:nvPicPr>
          <p:cNvPr id="149506" name="Picture 2" descr="http://www.ngs.noaa.gov/GEOID/GSVS11/images/ANT_FARM2.JPG"/>
          <p:cNvPicPr>
            <a:picLocks noChangeAspect="1" noChangeArrowheads="1"/>
          </p:cNvPicPr>
          <p:nvPr/>
        </p:nvPicPr>
        <p:blipFill>
          <a:blip r:embed="rId2" cstate="print"/>
          <a:srcRect/>
          <a:stretch>
            <a:fillRect/>
          </a:stretch>
        </p:blipFill>
        <p:spPr bwMode="auto">
          <a:xfrm>
            <a:off x="1143000" y="609600"/>
            <a:ext cx="7705725" cy="5781675"/>
          </a:xfrm>
          <a:prstGeom prst="rect">
            <a:avLst/>
          </a:prstGeom>
          <a:noFill/>
          <a:ln w="9525">
            <a:noFill/>
            <a:miter lim="800000"/>
            <a:headEnd/>
            <a:tailEnd/>
          </a:ln>
        </p:spPr>
      </p:pic>
      <p:pic>
        <p:nvPicPr>
          <p:cNvPr id="149510" name="Picture 6" descr="http://www.ngs.noaa.gov/GEOID/GSVS11/images/2011_08_19_GSVS11_045.jpg"/>
          <p:cNvPicPr>
            <a:picLocks noChangeAspect="1" noChangeArrowheads="1"/>
          </p:cNvPicPr>
          <p:nvPr/>
        </p:nvPicPr>
        <p:blipFill>
          <a:blip r:embed="rId3" cstate="print"/>
          <a:srcRect/>
          <a:stretch>
            <a:fillRect/>
          </a:stretch>
        </p:blipFill>
        <p:spPr bwMode="auto">
          <a:xfrm>
            <a:off x="1133475" y="609600"/>
            <a:ext cx="7705725" cy="5781675"/>
          </a:xfrm>
          <a:prstGeom prst="rect">
            <a:avLst/>
          </a:prstGeom>
          <a:noFill/>
          <a:ln w="9525">
            <a:noFill/>
            <a:miter lim="800000"/>
            <a:headEnd/>
            <a:tailEnd/>
          </a:ln>
        </p:spPr>
      </p:pic>
      <p:pic>
        <p:nvPicPr>
          <p:cNvPr id="149512" name="Picture 8" descr="http://www.ngs.noaa.gov/GEOID/GSVS11/images/2011_08_19_GSVS11_014.jpg"/>
          <p:cNvPicPr>
            <a:picLocks noChangeAspect="1" noChangeArrowheads="1"/>
          </p:cNvPicPr>
          <p:nvPr/>
        </p:nvPicPr>
        <p:blipFill>
          <a:blip r:embed="rId4" cstate="print"/>
          <a:srcRect/>
          <a:stretch>
            <a:fillRect/>
          </a:stretch>
        </p:blipFill>
        <p:spPr bwMode="auto">
          <a:xfrm>
            <a:off x="1133475" y="609600"/>
            <a:ext cx="7705725" cy="5781675"/>
          </a:xfrm>
          <a:prstGeom prst="rect">
            <a:avLst/>
          </a:prstGeom>
          <a:noFill/>
          <a:ln w="9525">
            <a:noFill/>
            <a:miter lim="800000"/>
            <a:headEnd/>
            <a:tailEnd/>
          </a:ln>
        </p:spPr>
      </p:pic>
      <p:pic>
        <p:nvPicPr>
          <p:cNvPr id="149508" name="Picture 4" descr="http://www.ngs.noaa.gov/GEOID/GSVS11/images/2011_08_19_GSVS11_066.jpg"/>
          <p:cNvPicPr>
            <a:picLocks noChangeAspect="1" noChangeArrowheads="1"/>
          </p:cNvPicPr>
          <p:nvPr/>
        </p:nvPicPr>
        <p:blipFill>
          <a:blip r:embed="rId5" cstate="print"/>
          <a:srcRect/>
          <a:stretch>
            <a:fillRect/>
          </a:stretch>
        </p:blipFill>
        <p:spPr bwMode="auto">
          <a:xfrm>
            <a:off x="1133475" y="609600"/>
            <a:ext cx="7705725" cy="5781675"/>
          </a:xfrm>
          <a:prstGeom prst="rect">
            <a:avLst/>
          </a:prstGeom>
          <a:noFill/>
          <a:ln w="9525">
            <a:noFill/>
            <a:miter lim="800000"/>
            <a:headEnd/>
            <a:tailEnd/>
          </a:ln>
        </p:spPr>
      </p:pic>
    </p:spTree>
    <p:extLst>
      <p:ext uri="{BB962C8B-B14F-4D97-AF65-F5344CB8AC3E}">
        <p14:creationId xmlns:p14="http://schemas.microsoft.com/office/powerpoint/2010/main" val="30258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9510"/>
                                        </p:tgtEl>
                                        <p:attrNameLst>
                                          <p:attrName>style.visibility</p:attrName>
                                        </p:attrNameLst>
                                      </p:cBhvr>
                                      <p:to>
                                        <p:strVal val="visible"/>
                                      </p:to>
                                    </p:set>
                                    <p:animEffect transition="in" filter="dissolve">
                                      <p:cBhvr>
                                        <p:cTn id="12" dur="500"/>
                                        <p:tgtEl>
                                          <p:spTgt spid="1495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9512"/>
                                        </p:tgtEl>
                                        <p:attrNameLst>
                                          <p:attrName>style.visibility</p:attrName>
                                        </p:attrNameLst>
                                      </p:cBhvr>
                                      <p:to>
                                        <p:strVal val="visible"/>
                                      </p:to>
                                    </p:set>
                                    <p:animEffect transition="in" filter="dissolve">
                                      <p:cBhvr>
                                        <p:cTn id="17" dur="500"/>
                                        <p:tgtEl>
                                          <p:spTgt spid="1495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9508"/>
                                        </p:tgtEl>
                                        <p:attrNameLst>
                                          <p:attrName>style.visibility</p:attrName>
                                        </p:attrNameLst>
                                      </p:cBhvr>
                                      <p:to>
                                        <p:strVal val="visible"/>
                                      </p:to>
                                    </p:set>
                                    <p:animEffect transition="in" filter="dissolve">
                                      <p:cBhvr>
                                        <p:cTn id="22"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862138"/>
          <a:ext cx="5867400" cy="3243262"/>
        </p:xfrm>
        <a:graphic>
          <a:graphicData uri="http://schemas.openxmlformats.org/presentationml/2006/ole">
            <mc:AlternateContent xmlns:mc="http://schemas.openxmlformats.org/markup-compatibility/2006">
              <mc:Choice xmlns:v="urn:schemas-microsoft-com:vml" Requires="v">
                <p:oleObj spid="_x0000_s1038" name="Clip" r:id="rId3" imgW="4671000" imgH="2583000" progId="MS_ClipArt_Gallery.2">
                  <p:embed/>
                </p:oleObj>
              </mc:Choice>
              <mc:Fallback>
                <p:oleObj name="Clip" r:id="rId3" imgW="4671000" imgH="25830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62138"/>
                        <a:ext cx="5867400"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Text Box 3"/>
          <p:cNvSpPr txBox="1">
            <a:spLocks noChangeArrowheads="1"/>
          </p:cNvSpPr>
          <p:nvPr/>
        </p:nvSpPr>
        <p:spPr bwMode="auto">
          <a:xfrm>
            <a:off x="739775" y="628650"/>
            <a:ext cx="7820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a:solidFill>
                  <a:srgbClr val="FF0000"/>
                </a:solidFill>
                <a:latin typeface="Times New Roman" pitchFamily="18" charset="0"/>
              </a:rPr>
              <a:t>GOOD COORDINATION BEGINS WITH </a:t>
            </a:r>
          </a:p>
          <a:p>
            <a:pPr algn="ctr"/>
            <a:r>
              <a:rPr lang="en-US" sz="3200">
                <a:solidFill>
                  <a:srgbClr val="FF0000"/>
                </a:solidFill>
                <a:latin typeface="Times New Roman" pitchFamily="18" charset="0"/>
              </a:rPr>
              <a:t>GOOD COORDINATES</a:t>
            </a:r>
            <a:endParaRPr lang="en-US" sz="2800">
              <a:solidFill>
                <a:srgbClr val="000000"/>
              </a:solidFill>
              <a:latin typeface="Times New Roman" pitchFamily="18" charset="0"/>
            </a:endParaRPr>
          </a:p>
        </p:txBody>
      </p:sp>
      <p:sp>
        <p:nvSpPr>
          <p:cNvPr id="48132" name="Text Box 4"/>
          <p:cNvSpPr txBox="1">
            <a:spLocks noChangeArrowheads="1"/>
          </p:cNvSpPr>
          <p:nvPr/>
        </p:nvSpPr>
        <p:spPr bwMode="auto">
          <a:xfrm>
            <a:off x="381000" y="5705475"/>
            <a:ext cx="8548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accent2"/>
                </a:solidFill>
                <a:latin typeface="Times New Roman" pitchFamily="18" charset="0"/>
              </a:rPr>
              <a:t>GEOGRAPHY WITHOUT GEODESY IS A FELONY</a:t>
            </a:r>
          </a:p>
        </p:txBody>
      </p:sp>
    </p:spTree>
    <p:extLst>
      <p:ext uri="{BB962C8B-B14F-4D97-AF65-F5344CB8AC3E}">
        <p14:creationId xmlns:p14="http://schemas.microsoft.com/office/powerpoint/2010/main" val="31254250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par>
                          <p:cTn id="8" fill="hold" nodeType="afterGroup">
                            <p:stCondLst>
                              <p:cond delay="500"/>
                            </p:stCondLst>
                            <p:childTnLst>
                              <p:par>
                                <p:cTn id="9" presetID="22" presetClass="entr" presetSubtype="4" fill="hold" grpId="0" nodeType="afterEffect">
                                  <p:stCondLst>
                                    <p:cond delay="2000"/>
                                  </p:stCondLst>
                                  <p:childTnLst>
                                    <p:set>
                                      <p:cBhvr>
                                        <p:cTn id="10" dur="1" fill="hold">
                                          <p:stCondLst>
                                            <p:cond delay="0"/>
                                          </p:stCondLst>
                                        </p:cTn>
                                        <p:tgtEl>
                                          <p:spTgt spid="48132"/>
                                        </p:tgtEl>
                                        <p:attrNameLst>
                                          <p:attrName>style.visibility</p:attrName>
                                        </p:attrNameLst>
                                      </p:cBhvr>
                                      <p:to>
                                        <p:strVal val="visible"/>
                                      </p:to>
                                    </p:set>
                                    <p:animEffect transition="in" filter="wipe(down)">
                                      <p:cBhvr>
                                        <p:cTn id="11"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Text Box 3"/>
          <p:cNvSpPr txBox="1">
            <a:spLocks noChangeArrowheads="1"/>
          </p:cNvSpPr>
          <p:nvPr/>
        </p:nvSpPr>
        <p:spPr bwMode="auto">
          <a:xfrm>
            <a:off x="1017588" y="2209800"/>
            <a:ext cx="7267575"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Arial" pitchFamily="34" charset="0"/>
              </a:rPr>
              <a:t>International Global Navigation Satellite Systems Service (IGS)</a:t>
            </a:r>
          </a:p>
        </p:txBody>
      </p:sp>
      <p:sp>
        <p:nvSpPr>
          <p:cNvPr id="972804" name="Text Box 4"/>
          <p:cNvSpPr txBox="1">
            <a:spLocks noChangeArrowheads="1"/>
          </p:cNvSpPr>
          <p:nvPr/>
        </p:nvSpPr>
        <p:spPr bwMode="auto">
          <a:xfrm>
            <a:off x="2139950" y="3276600"/>
            <a:ext cx="5024438" cy="396875"/>
          </a:xfrm>
          <a:prstGeom prst="rect">
            <a:avLst/>
          </a:prstGeom>
          <a:noFill/>
          <a:ln w="9525">
            <a:noFill/>
            <a:miter lim="800000"/>
            <a:headEnd/>
            <a:tailEnd/>
          </a:ln>
        </p:spPr>
        <p:txBody>
          <a:bodyPr wrap="none">
            <a:spAutoFit/>
          </a:bodyPr>
          <a:lstStyle/>
          <a:p>
            <a:pPr algn="ctr" eaLnBrk="0" hangingPunct="0"/>
            <a:r>
              <a:rPr lang="en-US" sz="2000">
                <a:solidFill>
                  <a:srgbClr val="663300"/>
                </a:solidFill>
                <a:latin typeface="Arial" pitchFamily="34" charset="0"/>
              </a:rPr>
              <a:t>International Laser Ranging Service (ILRS)</a:t>
            </a:r>
          </a:p>
        </p:txBody>
      </p:sp>
      <p:sp>
        <p:nvSpPr>
          <p:cNvPr id="972805" name="Text Box 5"/>
          <p:cNvSpPr txBox="1">
            <a:spLocks noChangeArrowheads="1"/>
          </p:cNvSpPr>
          <p:nvPr/>
        </p:nvSpPr>
        <p:spPr bwMode="auto">
          <a:xfrm>
            <a:off x="1941513" y="4302125"/>
            <a:ext cx="5419725" cy="396875"/>
          </a:xfrm>
          <a:prstGeom prst="rect">
            <a:avLst/>
          </a:prstGeom>
          <a:noFill/>
          <a:ln w="9525">
            <a:noFill/>
            <a:miter lim="800000"/>
            <a:headEnd/>
            <a:tailEnd/>
          </a:ln>
        </p:spPr>
        <p:txBody>
          <a:bodyPr wrap="none">
            <a:spAutoFit/>
          </a:bodyPr>
          <a:lstStyle/>
          <a:p>
            <a:pPr algn="ctr" eaLnBrk="0" hangingPunct="0"/>
            <a:r>
              <a:rPr lang="en-US" sz="2000">
                <a:solidFill>
                  <a:srgbClr val="CC0066"/>
                </a:solidFill>
                <a:latin typeface="Arial" pitchFamily="34" charset="0"/>
              </a:rPr>
              <a:t>International Very Long Baseline Service (IVS)</a:t>
            </a:r>
          </a:p>
        </p:txBody>
      </p:sp>
      <p:sp>
        <p:nvSpPr>
          <p:cNvPr id="972806" name="Text Box 6"/>
          <p:cNvSpPr txBox="1">
            <a:spLocks noChangeArrowheads="1"/>
          </p:cNvSpPr>
          <p:nvPr/>
        </p:nvSpPr>
        <p:spPr bwMode="auto">
          <a:xfrm>
            <a:off x="2633663" y="5334000"/>
            <a:ext cx="4035425" cy="396875"/>
          </a:xfrm>
          <a:prstGeom prst="rect">
            <a:avLst/>
          </a:prstGeom>
          <a:noFill/>
          <a:ln w="9525">
            <a:noFill/>
            <a:miter lim="800000"/>
            <a:headEnd/>
            <a:tailEnd/>
          </a:ln>
        </p:spPr>
        <p:txBody>
          <a:bodyPr wrap="none">
            <a:spAutoFit/>
          </a:bodyPr>
          <a:lstStyle/>
          <a:p>
            <a:pPr algn="ctr" eaLnBrk="0" hangingPunct="0"/>
            <a:r>
              <a:rPr lang="en-US" sz="2000">
                <a:solidFill>
                  <a:srgbClr val="A50021"/>
                </a:solidFill>
                <a:latin typeface="Arial" pitchFamily="34" charset="0"/>
              </a:rPr>
              <a:t>International DORIS Service (IDS)</a:t>
            </a:r>
          </a:p>
        </p:txBody>
      </p:sp>
      <p:pic>
        <p:nvPicPr>
          <p:cNvPr id="972807" name="Picture 7"/>
          <p:cNvPicPr>
            <a:picLocks noGrp="1" noChangeAspect="1" noChangeArrowheads="1"/>
          </p:cNvPicPr>
          <p:nvPr>
            <p:ph sz="quarter" idx="1"/>
          </p:nvPr>
        </p:nvPicPr>
        <p:blipFill>
          <a:blip r:embed="rId3" cstate="print"/>
          <a:srcRect/>
          <a:stretch>
            <a:fillRect/>
          </a:stretch>
        </p:blipFill>
        <p:spPr>
          <a:xfrm>
            <a:off x="2955925" y="1524000"/>
            <a:ext cx="3713163" cy="4951413"/>
          </a:xfrm>
        </p:spPr>
      </p:pic>
      <p:pic>
        <p:nvPicPr>
          <p:cNvPr id="972808" name="Picture 8"/>
          <p:cNvPicPr>
            <a:picLocks noGrp="1" noChangeAspect="1" noChangeArrowheads="1"/>
          </p:cNvPicPr>
          <p:nvPr>
            <p:ph sz="quarter" idx="2"/>
          </p:nvPr>
        </p:nvPicPr>
        <p:blipFill>
          <a:blip r:embed="rId4" cstate="print"/>
          <a:srcRect/>
          <a:stretch>
            <a:fillRect/>
          </a:stretch>
        </p:blipFill>
        <p:spPr>
          <a:xfrm>
            <a:off x="2438400" y="1524000"/>
            <a:ext cx="5168900" cy="5168900"/>
          </a:xfrm>
        </p:spPr>
      </p:pic>
      <p:pic>
        <p:nvPicPr>
          <p:cNvPr id="972809" name="Picture 9"/>
          <p:cNvPicPr>
            <a:picLocks noGrp="1" noChangeAspect="1" noChangeArrowheads="1"/>
          </p:cNvPicPr>
          <p:nvPr>
            <p:ph sz="quarter" idx="4"/>
          </p:nvPr>
        </p:nvPicPr>
        <p:blipFill>
          <a:blip r:embed="rId5" cstate="print"/>
          <a:srcRect/>
          <a:stretch>
            <a:fillRect/>
          </a:stretch>
        </p:blipFill>
        <p:spPr>
          <a:xfrm>
            <a:off x="762000" y="1524000"/>
            <a:ext cx="8115300" cy="5270500"/>
          </a:xfrm>
        </p:spPr>
      </p:pic>
      <p:sp>
        <p:nvSpPr>
          <p:cNvPr id="40969" name="Text Box 10"/>
          <p:cNvSpPr txBox="1">
            <a:spLocks noChangeArrowheads="1"/>
          </p:cNvSpPr>
          <p:nvPr/>
        </p:nvSpPr>
        <p:spPr bwMode="auto">
          <a:xfrm>
            <a:off x="0" y="593725"/>
            <a:ext cx="9144000" cy="930275"/>
          </a:xfrm>
          <a:prstGeom prst="rect">
            <a:avLst/>
          </a:prstGeom>
          <a:noFill/>
          <a:ln w="9525">
            <a:noFill/>
            <a:miter lim="800000"/>
            <a:headEnd/>
            <a:tailEnd/>
          </a:ln>
        </p:spPr>
        <p:txBody>
          <a:bodyPr>
            <a:spAutoFit/>
          </a:bodyPr>
          <a:lstStyle/>
          <a:p>
            <a:pPr algn="ctr" eaLnBrk="0" hangingPunct="0"/>
            <a:r>
              <a:rPr lang="en-US" sz="2800" b="1">
                <a:latin typeface="Arial" pitchFamily="34" charset="0"/>
              </a:rPr>
              <a:t>International Terrestrial Reference Frame</a:t>
            </a:r>
          </a:p>
          <a:p>
            <a:pPr algn="ctr" eaLnBrk="0" hangingPunct="0"/>
            <a:r>
              <a:rPr lang="en-US" sz="2700" b="1">
                <a:solidFill>
                  <a:schemeClr val="accent2"/>
                </a:solidFill>
                <a:latin typeface="Arial" pitchFamily="34" charset="0"/>
              </a:rPr>
              <a:t>4 Global Independent Positioning Technologies</a:t>
            </a:r>
          </a:p>
        </p:txBody>
      </p:sp>
      <p:pic>
        <p:nvPicPr>
          <p:cNvPr id="972812" name="Picture 12"/>
          <p:cNvPicPr>
            <a:picLocks noGrp="1" noChangeAspect="1" noChangeArrowheads="1"/>
          </p:cNvPicPr>
          <p:nvPr>
            <p:ph sz="quarter" idx="3"/>
          </p:nvPr>
        </p:nvPicPr>
        <p:blipFill>
          <a:blip r:embed="rId6" cstate="print"/>
          <a:srcRect/>
          <a:stretch>
            <a:fillRect/>
          </a:stretch>
        </p:blipFill>
        <p:spPr>
          <a:xfrm>
            <a:off x="2930525" y="1524000"/>
            <a:ext cx="4430713" cy="5168900"/>
          </a:xfrm>
        </p:spPr>
      </p:pic>
    </p:spTree>
    <p:extLst>
      <p:ext uri="{BB962C8B-B14F-4D97-AF65-F5344CB8AC3E}">
        <p14:creationId xmlns:p14="http://schemas.microsoft.com/office/powerpoint/2010/main" val="6166014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strips(down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72807"/>
                                        </p:tgtEl>
                                        <p:attrNameLst>
                                          <p:attrName>style.visibility</p:attrName>
                                        </p:attrNameLst>
                                      </p:cBhvr>
                                      <p:to>
                                        <p:strVal val="visible"/>
                                      </p:to>
                                    </p:set>
                                    <p:animEffect transition="in" filter="diamond(in)">
                                      <p:cBhvr>
                                        <p:cTn id="12" dur="500"/>
                                        <p:tgtEl>
                                          <p:spTgt spid="972807"/>
                                        </p:tgtEl>
                                      </p:cBhvr>
                                    </p:animEffect>
                                  </p:childTnLst>
                                  <p:subTnLst>
                                    <p:set>
                                      <p:cBhvr override="childStyle">
                                        <p:cTn dur="1" fill="hold" display="0" masterRel="nextClick" afterEffect="1"/>
                                        <p:tgtEl>
                                          <p:spTgt spid="97280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strips(downRight)">
                                      <p:cBhvr>
                                        <p:cTn id="17" dur="500"/>
                                        <p:tgtEl>
                                          <p:spTgt spid="9728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72812"/>
                                        </p:tgtEl>
                                        <p:attrNameLst>
                                          <p:attrName>style.visibility</p:attrName>
                                        </p:attrNameLst>
                                      </p:cBhvr>
                                      <p:to>
                                        <p:strVal val="visible"/>
                                      </p:to>
                                    </p:set>
                                    <p:animEffect transition="in" filter="box(in)">
                                      <p:cBhvr>
                                        <p:cTn id="22" dur="500"/>
                                        <p:tgtEl>
                                          <p:spTgt spid="972812"/>
                                        </p:tgtEl>
                                      </p:cBhvr>
                                    </p:animEffect>
                                  </p:childTnLst>
                                  <p:subTnLst>
                                    <p:set>
                                      <p:cBhvr override="childStyle">
                                        <p:cTn dur="1" fill="hold" display="0" masterRel="nextClick" afterEffect="1"/>
                                        <p:tgtEl>
                                          <p:spTgt spid="9728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72805"/>
                                        </p:tgtEl>
                                        <p:attrNameLst>
                                          <p:attrName>style.visibility</p:attrName>
                                        </p:attrNameLst>
                                      </p:cBhvr>
                                      <p:to>
                                        <p:strVal val="visible"/>
                                      </p:to>
                                    </p:set>
                                    <p:animEffect transition="in" filter="strips(downLeft)">
                                      <p:cBhvr>
                                        <p:cTn id="27" dur="500"/>
                                        <p:tgtEl>
                                          <p:spTgt spid="97280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72808"/>
                                        </p:tgtEl>
                                        <p:attrNameLst>
                                          <p:attrName>style.visibility</p:attrName>
                                        </p:attrNameLst>
                                      </p:cBhvr>
                                      <p:to>
                                        <p:strVal val="visible"/>
                                      </p:to>
                                    </p:set>
                                    <p:animEffect transition="in" filter="diamond(in)">
                                      <p:cBhvr>
                                        <p:cTn id="32" dur="500"/>
                                        <p:tgtEl>
                                          <p:spTgt spid="972808"/>
                                        </p:tgtEl>
                                      </p:cBhvr>
                                    </p:animEffect>
                                  </p:childTnLst>
                                  <p:subTnLst>
                                    <p:set>
                                      <p:cBhvr override="childStyle">
                                        <p:cTn dur="1" fill="hold" display="0" masterRel="nextClick" afterEffect="1"/>
                                        <p:tgtEl>
                                          <p:spTgt spid="97280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72806"/>
                                        </p:tgtEl>
                                        <p:attrNameLst>
                                          <p:attrName>style.visibility</p:attrName>
                                        </p:attrNameLst>
                                      </p:cBhvr>
                                      <p:to>
                                        <p:strVal val="visible"/>
                                      </p:to>
                                    </p:set>
                                    <p:animEffect transition="in" filter="strips(downRight)">
                                      <p:cBhvr>
                                        <p:cTn id="37" dur="500"/>
                                        <p:tgtEl>
                                          <p:spTgt spid="97280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972809"/>
                                        </p:tgtEl>
                                        <p:attrNameLst>
                                          <p:attrName>style.visibility</p:attrName>
                                        </p:attrNameLst>
                                      </p:cBhvr>
                                      <p:to>
                                        <p:strVal val="visible"/>
                                      </p:to>
                                    </p:set>
                                    <p:animEffect transition="in" filter="diamond(in)">
                                      <p:cBhvr>
                                        <p:cTn id="42" dur="500"/>
                                        <p:tgtEl>
                                          <p:spTgt spid="97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3" grpId="0"/>
      <p:bldP spid="972804" grpId="0"/>
      <p:bldP spid="972805" grpId="0"/>
      <p:bldP spid="9728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1250" y="381000"/>
            <a:ext cx="6667500" cy="519113"/>
          </a:xfrm>
          <a:prstGeom prst="rect">
            <a:avLst/>
          </a:prstGeom>
          <a:noFill/>
          <a:ln w="19050">
            <a:noFill/>
            <a:miter lim="800000"/>
            <a:headEnd/>
            <a:tailEnd/>
          </a:ln>
        </p:spPr>
        <p:txBody>
          <a:bodyPr wrap="none" anchor="ctr">
            <a:spAutoFit/>
          </a:bodyPr>
          <a:lstStyle/>
          <a:p>
            <a:pPr algn="ctr" eaLnBrk="0" hangingPunct="0"/>
            <a:r>
              <a:rPr lang="en-US" sz="2800" b="1" dirty="0">
                <a:latin typeface="Times New Roman" pitchFamily="18" charset="0"/>
                <a:cs typeface="Times New Roman" pitchFamily="18" charset="0"/>
              </a:rPr>
              <a:t>Simplified Concept of  NAD 83 vs. </a:t>
            </a:r>
            <a:r>
              <a:rPr lang="en-US" sz="2800" b="1" dirty="0" smtClean="0">
                <a:latin typeface="Times New Roman" pitchFamily="18" charset="0"/>
                <a:cs typeface="Times New Roman" pitchFamily="18" charset="0"/>
              </a:rPr>
              <a:t>ITRF08</a:t>
            </a:r>
            <a:endParaRPr lang="en-US" sz="2800" dirty="0">
              <a:latin typeface="Times New Roman" pitchFamily="18" charset="0"/>
              <a:cs typeface="Times New Roman" pitchFamily="18" charset="0"/>
            </a:endParaRPr>
          </a:p>
        </p:txBody>
      </p:sp>
      <p:sp>
        <p:nvSpPr>
          <p:cNvPr id="41987"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88"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p:spPr>
        <p:txBody>
          <a:bodyPr wrap="none" anchor="ctr"/>
          <a:lstStyle/>
          <a:p>
            <a:endParaRPr lang="en-US"/>
          </a:p>
        </p:txBody>
      </p:sp>
      <p:sp>
        <p:nvSpPr>
          <p:cNvPr id="41989"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41990"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41991"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41992"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41993" name="AutoShape 9"/>
          <p:cNvCxnSpPr>
            <a:cxnSpLocks noChangeShapeType="1"/>
            <a:stCxn id="41989" idx="2"/>
            <a:endCxn id="41992"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p:spPr>
      </p:cxnSp>
      <p:sp>
        <p:nvSpPr>
          <p:cNvPr id="41994"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p:spPr>
        <p:txBody>
          <a:bodyPr wrap="none" anchor="ctr"/>
          <a:lstStyle/>
          <a:p>
            <a:endParaRPr lang="en-US"/>
          </a:p>
        </p:txBody>
      </p:sp>
      <p:sp>
        <p:nvSpPr>
          <p:cNvPr id="41995"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p:spPr>
        <p:txBody>
          <a:bodyPr wrap="none" anchor="ctr"/>
          <a:lstStyle/>
          <a:p>
            <a:endParaRPr lang="en-US"/>
          </a:p>
        </p:txBody>
      </p:sp>
      <p:sp>
        <p:nvSpPr>
          <p:cNvPr id="41996"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7"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41998"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41999"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p>
            <a:pPr algn="ctr" eaLnBrk="0" hangingPunct="0"/>
            <a:endParaRPr lang="en-US"/>
          </a:p>
        </p:txBody>
      </p:sp>
      <p:sp>
        <p:nvSpPr>
          <p:cNvPr id="42000"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pPr algn="ctr" eaLnBrk="0" hangingPunct="0"/>
            <a:r>
              <a:rPr lang="en-US" sz="1400" b="1">
                <a:latin typeface="Times New Roman" pitchFamily="18" charset="0"/>
                <a:cs typeface="Times New Roman" pitchFamily="18" charset="0"/>
              </a:rPr>
              <a:t>2.2 meters</a:t>
            </a:r>
          </a:p>
        </p:txBody>
      </p:sp>
      <p:sp>
        <p:nvSpPr>
          <p:cNvPr id="42001"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NAD 83</a:t>
            </a:r>
          </a:p>
        </p:txBody>
      </p:sp>
      <p:sp>
        <p:nvSpPr>
          <p:cNvPr id="42002"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3" name="Text Box 19"/>
          <p:cNvSpPr txBox="1">
            <a:spLocks noChangeArrowheads="1"/>
          </p:cNvSpPr>
          <p:nvPr/>
        </p:nvSpPr>
        <p:spPr bwMode="auto">
          <a:xfrm>
            <a:off x="1595390" y="4521786"/>
            <a:ext cx="922432"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08</a:t>
            </a:r>
            <a:endParaRPr lang="en-US" sz="1600" b="1" dirty="0">
              <a:latin typeface="Times New Roman" pitchFamily="18" charset="0"/>
              <a:cs typeface="Times New Roman" pitchFamily="18" charset="0"/>
            </a:endParaRPr>
          </a:p>
        </p:txBody>
      </p:sp>
      <p:sp>
        <p:nvSpPr>
          <p:cNvPr id="42004"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Origin</a:t>
            </a:r>
          </a:p>
        </p:txBody>
      </p:sp>
      <p:sp>
        <p:nvSpPr>
          <p:cNvPr id="42005"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p:spPr>
        <p:txBody>
          <a:bodyPr wrap="none" anchor="ctr"/>
          <a:lstStyle/>
          <a:p>
            <a:endParaRPr lang="en-US"/>
          </a:p>
        </p:txBody>
      </p:sp>
      <p:sp>
        <p:nvSpPr>
          <p:cNvPr id="42006"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42007"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Earth’s</a:t>
            </a:r>
          </a:p>
        </p:txBody>
      </p:sp>
      <p:sp>
        <p:nvSpPr>
          <p:cNvPr id="42008"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pPr algn="ctr" eaLnBrk="0" hangingPunct="0"/>
            <a:r>
              <a:rPr lang="en-US" sz="1600" b="1">
                <a:latin typeface="Times New Roman" pitchFamily="18" charset="0"/>
                <a:cs typeface="Times New Roman" pitchFamily="18" charset="0"/>
              </a:rPr>
              <a:t>Surface</a:t>
            </a:r>
          </a:p>
        </p:txBody>
      </p:sp>
      <p:sp>
        <p:nvSpPr>
          <p:cNvPr id="42009" name="Text Box 25"/>
          <p:cNvSpPr txBox="1">
            <a:spLocks noChangeArrowheads="1"/>
          </p:cNvSpPr>
          <p:nvPr/>
        </p:nvSpPr>
        <p:spPr bwMode="auto">
          <a:xfrm>
            <a:off x="4762500" y="1606550"/>
            <a:ext cx="490538" cy="396875"/>
          </a:xfrm>
          <a:prstGeom prst="rect">
            <a:avLst/>
          </a:prstGeom>
          <a:noFill/>
          <a:ln w="19050">
            <a:noFill/>
            <a:miter lim="800000"/>
            <a:headEnd/>
            <a:tailEnd/>
          </a:ln>
        </p:spPr>
        <p:txBody>
          <a:bodyPr wrap="none" anchor="ctr">
            <a:spAutoFit/>
          </a:bodyPr>
          <a:lstStyle/>
          <a:p>
            <a:pPr algn="ctr" eaLnBrk="0" hangingPunct="0"/>
            <a:r>
              <a:rPr lang="en-US" sz="2000" b="1">
                <a:latin typeface="Times New Roman" pitchFamily="18" charset="0"/>
                <a:cs typeface="Times New Roman" pitchFamily="18" charset="0"/>
              </a:rPr>
              <a:t>h</a:t>
            </a:r>
            <a:r>
              <a:rPr lang="en-US" sz="2000" b="1" baseline="-25000">
                <a:latin typeface="Times New Roman" pitchFamily="18" charset="0"/>
                <a:cs typeface="Times New Roman" pitchFamily="18" charset="0"/>
              </a:rPr>
              <a:t>83</a:t>
            </a:r>
            <a:endParaRPr lang="en-US" sz="2000" b="1">
              <a:latin typeface="Times New Roman" pitchFamily="18" charset="0"/>
              <a:cs typeface="Times New Roman" pitchFamily="18" charset="0"/>
            </a:endParaRPr>
          </a:p>
        </p:txBody>
      </p:sp>
      <p:sp>
        <p:nvSpPr>
          <p:cNvPr id="42010" name="Text Box 26"/>
          <p:cNvSpPr txBox="1">
            <a:spLocks noChangeArrowheads="1"/>
          </p:cNvSpPr>
          <p:nvPr/>
        </p:nvSpPr>
        <p:spPr bwMode="auto">
          <a:xfrm>
            <a:off x="5378268" y="1893858"/>
            <a:ext cx="497252" cy="400110"/>
          </a:xfrm>
          <a:prstGeom prst="rect">
            <a:avLst/>
          </a:prstGeom>
          <a:noFill/>
          <a:ln w="19050">
            <a:noFill/>
            <a:miter lim="800000"/>
            <a:headEnd/>
            <a:tailEnd/>
          </a:ln>
        </p:spPr>
        <p:txBody>
          <a:bodyPr wrap="none" anchor="ctr">
            <a:spAutoFit/>
          </a:bodyPr>
          <a:lstStyle/>
          <a:p>
            <a:pPr algn="ctr" eaLnBrk="0" hangingPunct="0"/>
            <a:r>
              <a:rPr lang="en-US" sz="2000" b="1" dirty="0" smtClean="0">
                <a:latin typeface="Times New Roman" pitchFamily="18" charset="0"/>
                <a:cs typeface="Times New Roman" pitchFamily="18" charset="0"/>
              </a:rPr>
              <a:t>h</a:t>
            </a:r>
            <a:r>
              <a:rPr lang="en-US" sz="2000" b="1" baseline="-25000" dirty="0" smtClean="0">
                <a:latin typeface="Times New Roman" pitchFamily="18" charset="0"/>
                <a:cs typeface="Times New Roman" pitchFamily="18" charset="0"/>
              </a:rPr>
              <a:t>08</a:t>
            </a:r>
            <a:endParaRPr lang="en-US" sz="2000" b="1" dirty="0">
              <a:latin typeface="Times New Roman" pitchFamily="18" charset="0"/>
              <a:cs typeface="Times New Roman" pitchFamily="18" charset="0"/>
            </a:endParaRPr>
          </a:p>
        </p:txBody>
      </p:sp>
      <p:sp>
        <p:nvSpPr>
          <p:cNvPr id="42011" name="Text Box 27"/>
          <p:cNvSpPr txBox="1">
            <a:spLocks noChangeArrowheads="1"/>
          </p:cNvSpPr>
          <p:nvPr/>
        </p:nvSpPr>
        <p:spPr bwMode="auto">
          <a:xfrm>
            <a:off x="5562600" y="5562600"/>
            <a:ext cx="3416300" cy="730250"/>
          </a:xfrm>
          <a:prstGeom prst="rect">
            <a:avLst/>
          </a:prstGeom>
          <a:noFill/>
          <a:ln w="19050">
            <a:noFill/>
            <a:miter lim="800000"/>
            <a:headEnd/>
            <a:tailEnd/>
          </a:ln>
        </p:spPr>
        <p:txBody>
          <a:bodyPr wrap="none" anchor="ctr">
            <a:spAutoFit/>
          </a:bodyPr>
          <a:lstStyle/>
          <a:p>
            <a:pPr eaLnBrk="0" hangingPunct="0"/>
            <a:r>
              <a:rPr lang="en-US" sz="1400" b="1">
                <a:latin typeface="Times New Roman" pitchFamily="18" charset="0"/>
                <a:cs typeface="Times New Roman" pitchFamily="18" charset="0"/>
              </a:rPr>
              <a:t>Identically shaped ellipsoids (GRS-80)</a:t>
            </a:r>
          </a:p>
          <a:p>
            <a:pPr eaLnBrk="0" hangingPunct="0"/>
            <a:r>
              <a:rPr lang="en-US" sz="1400" b="1">
                <a:latin typeface="Times New Roman" pitchFamily="18" charset="0"/>
                <a:cs typeface="Times New Roman" pitchFamily="18" charset="0"/>
              </a:rPr>
              <a:t>a = 6,378,137.000 meters (semi-major axis)</a:t>
            </a:r>
          </a:p>
          <a:p>
            <a:pPr eaLnBrk="0" hangingPunct="0"/>
            <a:r>
              <a:rPr lang="en-US" sz="1400" b="1">
                <a:latin typeface="Times New Roman" pitchFamily="18" charset="0"/>
                <a:cs typeface="Times New Roman" pitchFamily="18" charset="0"/>
              </a:rPr>
              <a:t>1/f = 298.25722210088 (flattening)</a:t>
            </a:r>
          </a:p>
        </p:txBody>
      </p:sp>
    </p:spTree>
    <p:extLst>
      <p:ext uri="{BB962C8B-B14F-4D97-AF65-F5344CB8AC3E}">
        <p14:creationId xmlns:p14="http://schemas.microsoft.com/office/powerpoint/2010/main" val="41987838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3"/>
          <p:cNvSpPr>
            <a:spLocks noGrp="1"/>
          </p:cNvSpPr>
          <p:nvPr>
            <p:ph type="title"/>
          </p:nvPr>
        </p:nvSpPr>
        <p:spPr>
          <a:xfrm>
            <a:off x="2576238" y="449263"/>
            <a:ext cx="4087812" cy="609600"/>
          </a:xfrm>
        </p:spPr>
        <p:txBody>
          <a:bodyPr/>
          <a:lstStyle/>
          <a:p>
            <a:pPr algn="l"/>
            <a:r>
              <a:rPr lang="en-US" sz="4000" dirty="0" smtClean="0">
                <a:ea typeface="ＭＳ Ｐゴシック" pitchFamily="34" charset="-128"/>
              </a:rPr>
              <a:t>Densification</a:t>
            </a:r>
          </a:p>
        </p:txBody>
      </p:sp>
      <p:grpSp>
        <p:nvGrpSpPr>
          <p:cNvPr id="140291" name="Group 2"/>
          <p:cNvGrpSpPr>
            <a:grpSpLocks/>
          </p:cNvGrpSpPr>
          <p:nvPr/>
        </p:nvGrpSpPr>
        <p:grpSpPr bwMode="auto">
          <a:xfrm>
            <a:off x="174625" y="6562725"/>
            <a:ext cx="1460500" cy="277813"/>
            <a:chOff x="121" y="4559"/>
            <a:chExt cx="1014" cy="193"/>
          </a:xfrm>
        </p:grpSpPr>
        <p:sp>
          <p:nvSpPr>
            <p:cNvPr id="14029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9" name="Group 4"/>
            <p:cNvGrpSpPr>
              <a:grpSpLocks/>
            </p:cNvGrpSpPr>
            <p:nvPr/>
          </p:nvGrpSpPr>
          <p:grpSpPr bwMode="auto">
            <a:xfrm>
              <a:off x="121" y="4559"/>
              <a:ext cx="1014" cy="193"/>
              <a:chOff x="121" y="4559"/>
              <a:chExt cx="1014" cy="193"/>
            </a:xfrm>
          </p:grpSpPr>
          <p:sp>
            <p:nvSpPr>
              <p:cNvPr id="14030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0292" name="Group 7"/>
          <p:cNvGrpSpPr>
            <a:grpSpLocks/>
          </p:cNvGrpSpPr>
          <p:nvPr/>
        </p:nvGrpSpPr>
        <p:grpSpPr bwMode="auto">
          <a:xfrm>
            <a:off x="8505825" y="6540500"/>
            <a:ext cx="257175" cy="277813"/>
            <a:chOff x="5904" y="4543"/>
            <a:chExt cx="178" cy="193"/>
          </a:xfrm>
        </p:grpSpPr>
        <p:sp>
          <p:nvSpPr>
            <p:cNvPr id="140294"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0295" name="Group 9"/>
            <p:cNvGrpSpPr>
              <a:grpSpLocks/>
            </p:cNvGrpSpPr>
            <p:nvPr/>
          </p:nvGrpSpPr>
          <p:grpSpPr bwMode="auto">
            <a:xfrm>
              <a:off x="5904" y="4543"/>
              <a:ext cx="178" cy="193"/>
              <a:chOff x="5904" y="4543"/>
              <a:chExt cx="178" cy="193"/>
            </a:xfrm>
          </p:grpSpPr>
          <p:sp>
            <p:nvSpPr>
              <p:cNvPr id="140296"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3DE969B4-FEC1-47F6-BBBE-EE4FD561A909}"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13</a:t>
                </a:fld>
                <a:r>
                  <a:rPr lang="en-GB" b="1" dirty="0">
                    <a:solidFill>
                      <a:srgbClr val="282878"/>
                    </a:solidFill>
                  </a:rPr>
                  <a:t> </a:t>
                </a:r>
              </a:p>
            </p:txBody>
          </p:sp>
        </p:grpSp>
      </p:grpSp>
      <p:sp>
        <p:nvSpPr>
          <p:cNvPr id="140293" name="TextBox 16"/>
          <p:cNvSpPr txBox="1">
            <a:spLocks noChangeArrowheads="1"/>
          </p:cNvSpPr>
          <p:nvPr/>
        </p:nvSpPr>
        <p:spPr bwMode="auto">
          <a:xfrm>
            <a:off x="1168945" y="1476375"/>
            <a:ext cx="68357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400" dirty="0"/>
              <a:t>The ITRF2008 is expressed through the coordinates and velocities of marks on the ground plus ancillary data.</a:t>
            </a:r>
          </a:p>
          <a:p>
            <a:pPr eaLnBrk="1" hangingPunct="1"/>
            <a:endParaRPr lang="en-US" sz="2400" dirty="0"/>
          </a:p>
          <a:p>
            <a:pPr eaLnBrk="1" hangingPunct="1"/>
            <a:r>
              <a:rPr lang="en-US" sz="2400" dirty="0"/>
              <a:t>Other organizations can take that information, add additional marks, perform their own adjustment and align their results to the ITRF2008 (A.K.A. </a:t>
            </a:r>
            <a:r>
              <a:rPr lang="en-US" sz="2400" dirty="0" err="1"/>
              <a:t>densifying</a:t>
            </a:r>
            <a:r>
              <a:rPr lang="en-US" sz="2400" dirty="0"/>
              <a:t>).</a:t>
            </a:r>
          </a:p>
          <a:p>
            <a:pPr eaLnBrk="1" hangingPunct="1"/>
            <a:endParaRPr lang="en-US" sz="2400" dirty="0"/>
          </a:p>
          <a:p>
            <a:pPr eaLnBrk="1" hangingPunct="1"/>
            <a:r>
              <a:rPr lang="en-US" sz="2400" dirty="0"/>
              <a:t>The variants try to be as consistent with the ITRF2008 as possible, but in the most formal sense, they are unique from the ITRF2008. Therefore, they are given unique names.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561" y="1876425"/>
            <a:ext cx="6863170" cy="338246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200" dirty="0">
                <a:latin typeface="Arial" pitchFamily="34"/>
                <a:ea typeface="Gothic" pitchFamily="2"/>
                <a:cs typeface="Gothic" pitchFamily="2"/>
              </a:rPr>
              <a:t>The IGS has </a:t>
            </a:r>
            <a:r>
              <a:rPr lang="en-GB" sz="2200" dirty="0" err="1">
                <a:latin typeface="Arial" pitchFamily="34"/>
                <a:ea typeface="Gothic" pitchFamily="2"/>
                <a:cs typeface="Gothic" pitchFamily="2"/>
              </a:rPr>
              <a:t>densified</a:t>
            </a:r>
            <a:r>
              <a:rPr lang="en-GB" sz="2200" dirty="0">
                <a:latin typeface="Arial" pitchFamily="34"/>
                <a:ea typeface="Gothic" pitchFamily="2"/>
                <a:cs typeface="Gothic" pitchFamily="2"/>
              </a:rPr>
              <a:t> reference frame with much larger, global subset of GNSS tracking sites thereby creating a GNSS-only expression of the ITRF2008 called the IGS08. All IGS products have been recreated so as to be consistent with the IGS08 including GNSS ephemerides and antenna models. Information about the IGS08 can be found at the IGS web sites: igscb.jpl.nasa.gov. I would suggest starting with IGSMAIL</a:t>
            </a:r>
            <a:r>
              <a:rPr lang="en-GB" sz="2200" dirty="0">
                <a:latin typeface="Calibri"/>
                <a:ea typeface="Gothic" pitchFamily="2"/>
                <a:cs typeface="Gothic" pitchFamily="2"/>
              </a:rPr>
              <a:t>‐</a:t>
            </a:r>
            <a:r>
              <a:rPr lang="en-GB" sz="2200" dirty="0">
                <a:latin typeface="Arial" pitchFamily="34"/>
                <a:ea typeface="Gothic" pitchFamily="2"/>
                <a:cs typeface="Gothic" pitchFamily="2"/>
              </a:rPr>
              <a:t>6354, </a:t>
            </a:r>
            <a:r>
              <a:rPr lang="en-GB" sz="2200" dirty="0">
                <a:latin typeface="Calibri"/>
                <a:ea typeface="Gothic" pitchFamily="2"/>
                <a:cs typeface="Gothic" pitchFamily="2"/>
              </a:rPr>
              <a:t>‐</a:t>
            </a:r>
            <a:r>
              <a:rPr lang="en-GB" sz="2200" dirty="0">
                <a:latin typeface="Arial" pitchFamily="34"/>
                <a:ea typeface="Gothic" pitchFamily="2"/>
                <a:cs typeface="Gothic" pitchFamily="2"/>
              </a:rPr>
              <a:t>6355 and </a:t>
            </a:r>
            <a:r>
              <a:rPr lang="en-GB" sz="2200" dirty="0">
                <a:latin typeface="Calibri"/>
                <a:ea typeface="Gothic" pitchFamily="2"/>
                <a:cs typeface="Gothic" pitchFamily="2"/>
              </a:rPr>
              <a:t>‐</a:t>
            </a:r>
            <a:r>
              <a:rPr lang="en-GB" sz="2200" dirty="0">
                <a:latin typeface="Arial" pitchFamily="34"/>
                <a:ea typeface="Gothic" pitchFamily="2"/>
                <a:cs typeface="Gothic" pitchFamily="2"/>
              </a:rPr>
              <a:t>6356, all dated 2011</a:t>
            </a:r>
            <a:r>
              <a:rPr lang="en-GB" sz="2200" dirty="0">
                <a:latin typeface="Calibri"/>
                <a:ea typeface="Gothic" pitchFamily="2"/>
                <a:cs typeface="Gothic" pitchFamily="2"/>
              </a:rPr>
              <a:t>‐</a:t>
            </a:r>
            <a:r>
              <a:rPr lang="en-GB" sz="2200" dirty="0">
                <a:latin typeface="Arial" pitchFamily="34"/>
                <a:ea typeface="Gothic" pitchFamily="2"/>
                <a:cs typeface="Gothic" pitchFamily="2"/>
              </a:rPr>
              <a:t>03</a:t>
            </a:r>
            <a:r>
              <a:rPr lang="en-GB" sz="2200" dirty="0">
                <a:latin typeface="Calibri"/>
                <a:ea typeface="Gothic" pitchFamily="2"/>
                <a:cs typeface="Gothic" pitchFamily="2"/>
              </a:rPr>
              <a:t>‐</a:t>
            </a:r>
            <a:r>
              <a:rPr lang="en-GB" sz="2200" dirty="0">
                <a:latin typeface="Arial" pitchFamily="34"/>
                <a:ea typeface="Gothic" pitchFamily="2"/>
                <a:cs typeface="Gothic" pitchFamily="2"/>
              </a:rPr>
              <a:t>07.</a:t>
            </a:r>
          </a:p>
        </p:txBody>
      </p:sp>
      <p:grpSp>
        <p:nvGrpSpPr>
          <p:cNvPr id="141315" name="Group 2"/>
          <p:cNvGrpSpPr>
            <a:grpSpLocks/>
          </p:cNvGrpSpPr>
          <p:nvPr/>
        </p:nvGrpSpPr>
        <p:grpSpPr bwMode="auto">
          <a:xfrm>
            <a:off x="174625" y="6562725"/>
            <a:ext cx="1460500" cy="277813"/>
            <a:chOff x="121" y="4559"/>
            <a:chExt cx="1014" cy="193"/>
          </a:xfrm>
        </p:grpSpPr>
        <p:sp>
          <p:nvSpPr>
            <p:cNvPr id="14132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23" name="Group 4"/>
            <p:cNvGrpSpPr>
              <a:grpSpLocks/>
            </p:cNvGrpSpPr>
            <p:nvPr/>
          </p:nvGrpSpPr>
          <p:grpSpPr bwMode="auto">
            <a:xfrm>
              <a:off x="121" y="4559"/>
              <a:ext cx="1014" cy="193"/>
              <a:chOff x="121" y="4559"/>
              <a:chExt cx="1014" cy="193"/>
            </a:xfrm>
          </p:grpSpPr>
          <p:sp>
            <p:nvSpPr>
              <p:cNvPr id="14132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1316" name="Group 7"/>
          <p:cNvGrpSpPr>
            <a:grpSpLocks/>
          </p:cNvGrpSpPr>
          <p:nvPr/>
        </p:nvGrpSpPr>
        <p:grpSpPr bwMode="auto">
          <a:xfrm>
            <a:off x="8505825" y="6540500"/>
            <a:ext cx="257175" cy="277813"/>
            <a:chOff x="5904" y="4543"/>
            <a:chExt cx="178" cy="193"/>
          </a:xfrm>
        </p:grpSpPr>
        <p:sp>
          <p:nvSpPr>
            <p:cNvPr id="141318"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1319" name="Group 9"/>
            <p:cNvGrpSpPr>
              <a:grpSpLocks/>
            </p:cNvGrpSpPr>
            <p:nvPr/>
          </p:nvGrpSpPr>
          <p:grpSpPr bwMode="auto">
            <a:xfrm>
              <a:off x="5904" y="4543"/>
              <a:ext cx="178" cy="193"/>
              <a:chOff x="5904" y="4543"/>
              <a:chExt cx="178" cy="193"/>
            </a:xfrm>
          </p:grpSpPr>
          <p:sp>
            <p:nvSpPr>
              <p:cNvPr id="141320"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F6DDAB9-30B2-4298-B5F5-9C694DFB32EB}"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14</a:t>
                </a:fld>
                <a:r>
                  <a:rPr lang="en-GB" b="1" dirty="0">
                    <a:solidFill>
                      <a:srgbClr val="282878"/>
                    </a:solidFill>
                  </a:rPr>
                  <a:t> </a:t>
                </a:r>
              </a:p>
            </p:txBody>
          </p:sp>
        </p:grpSp>
      </p:grpSp>
      <p:sp>
        <p:nvSpPr>
          <p:cNvPr id="22" name="Title 3"/>
          <p:cNvSpPr txBox="1">
            <a:spLocks/>
          </p:cNvSpPr>
          <p:nvPr/>
        </p:nvSpPr>
        <p:spPr>
          <a:xfrm>
            <a:off x="2552573" y="457200"/>
            <a:ext cx="3307917" cy="593725"/>
          </a:xfrm>
          <a:prstGeom prst="rect">
            <a:avLst/>
          </a:prstGeom>
        </p:spPr>
        <p:txBody>
          <a:bodyPr/>
          <a:lstStyle/>
          <a:p>
            <a:pPr eaLnBrk="0" hangingPunct="0">
              <a:defRPr/>
            </a:pPr>
            <a:r>
              <a:rPr lang="en-US" sz="4000" dirty="0">
                <a:latin typeface="+mj-lt"/>
                <a:ea typeface="+mj-ea"/>
                <a:cs typeface="+mj-cs"/>
              </a:rPr>
              <a:t>The IGS08</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438150"/>
            <a:ext cx="120586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5"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274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902" y="806713"/>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577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2488" y="1549400"/>
            <a:ext cx="8291512" cy="4768850"/>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NGS used its contribution to the IGS08 plus the additional CORS to produce improved IGS08 coordinates and velocities for the CORS network. From this, improved CORS coordinates and velocities in the NAD 83 frame were defined.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To distinguish this from earlier realizations, this reference frame is called the NAD 83 (2011). </a:t>
            </a:r>
            <a:r>
              <a:rPr lang="en-US" sz="2400" dirty="0">
                <a:ea typeface="Gothic" pitchFamily="2"/>
              </a:rPr>
              <a:t>This is </a:t>
            </a:r>
            <a:r>
              <a:rPr lang="en-US" sz="2400" i="1" dirty="0">
                <a:ea typeface="Gothic" pitchFamily="2"/>
              </a:rPr>
              <a:t>not</a:t>
            </a:r>
            <a:r>
              <a:rPr lang="en-US" sz="2400" dirty="0">
                <a:ea typeface="Gothic" pitchFamily="2"/>
              </a:rPr>
              <a:t> a new datum: the </a:t>
            </a:r>
            <a:r>
              <a:rPr lang="en-US" sz="2400" dirty="0"/>
              <a:t>origin, scale and orientation are the same as in the previous realization.</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geodesy.noaa.gov/CORS/coords.shtml.</a:t>
            </a:r>
          </a:p>
        </p:txBody>
      </p:sp>
      <p:grpSp>
        <p:nvGrpSpPr>
          <p:cNvPr id="142339" name="Group 2"/>
          <p:cNvGrpSpPr>
            <a:grpSpLocks/>
          </p:cNvGrpSpPr>
          <p:nvPr/>
        </p:nvGrpSpPr>
        <p:grpSpPr bwMode="auto">
          <a:xfrm>
            <a:off x="174625" y="6562725"/>
            <a:ext cx="1460500" cy="277813"/>
            <a:chOff x="121" y="4559"/>
            <a:chExt cx="1014" cy="193"/>
          </a:xfrm>
        </p:grpSpPr>
        <p:sp>
          <p:nvSpPr>
            <p:cNvPr id="142346"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7" name="Group 4"/>
            <p:cNvGrpSpPr>
              <a:grpSpLocks/>
            </p:cNvGrpSpPr>
            <p:nvPr/>
          </p:nvGrpSpPr>
          <p:grpSpPr bwMode="auto">
            <a:xfrm>
              <a:off x="121" y="4559"/>
              <a:ext cx="1014" cy="193"/>
              <a:chOff x="121" y="4559"/>
              <a:chExt cx="1014" cy="193"/>
            </a:xfrm>
          </p:grpSpPr>
          <p:sp>
            <p:nvSpPr>
              <p:cNvPr id="142348"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2340" name="Group 7"/>
          <p:cNvGrpSpPr>
            <a:grpSpLocks/>
          </p:cNvGrpSpPr>
          <p:nvPr/>
        </p:nvGrpSpPr>
        <p:grpSpPr bwMode="auto">
          <a:xfrm>
            <a:off x="8505825" y="6540500"/>
            <a:ext cx="257175" cy="277813"/>
            <a:chOff x="5904" y="4543"/>
            <a:chExt cx="178" cy="193"/>
          </a:xfrm>
        </p:grpSpPr>
        <p:sp>
          <p:nvSpPr>
            <p:cNvPr id="142342"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2343" name="Group 9"/>
            <p:cNvGrpSpPr>
              <a:grpSpLocks/>
            </p:cNvGrpSpPr>
            <p:nvPr/>
          </p:nvGrpSpPr>
          <p:grpSpPr bwMode="auto">
            <a:xfrm>
              <a:off x="5904" y="4543"/>
              <a:ext cx="178" cy="193"/>
              <a:chOff x="5904" y="4543"/>
              <a:chExt cx="178" cy="193"/>
            </a:xfrm>
          </p:grpSpPr>
          <p:sp>
            <p:nvSpPr>
              <p:cNvPr id="142344"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DDB7C636-4A56-4E5C-9E45-97CF236BCC7C}"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19</a:t>
                </a:fld>
                <a:r>
                  <a:rPr lang="en-GB" b="1" dirty="0">
                    <a:solidFill>
                      <a:srgbClr val="282878"/>
                    </a:solidFill>
                  </a:rPr>
                  <a:t> </a:t>
                </a:r>
              </a:p>
            </p:txBody>
          </p:sp>
        </p:grpSp>
      </p:grpSp>
      <p:sp>
        <p:nvSpPr>
          <p:cNvPr id="22" name="Title 3"/>
          <p:cNvSpPr txBox="1">
            <a:spLocks/>
          </p:cNvSpPr>
          <p:nvPr/>
        </p:nvSpPr>
        <p:spPr>
          <a:xfrm>
            <a:off x="2692135" y="449263"/>
            <a:ext cx="3971925" cy="593725"/>
          </a:xfrm>
          <a:prstGeom prst="rect">
            <a:avLst/>
          </a:prstGeom>
        </p:spPr>
        <p:txBody>
          <a:bodyPr/>
          <a:lstStyle/>
          <a:p>
            <a:pPr eaLnBrk="0" hangingPunct="0">
              <a:defRPr/>
            </a:pPr>
            <a:r>
              <a:rPr lang="en-US" sz="4000" dirty="0">
                <a:latin typeface="+mj-lt"/>
                <a:ea typeface="+mj-ea"/>
                <a:cs typeface="+mj-cs"/>
              </a:rPr>
              <a:t>NAD 83 (2011)</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1143000"/>
          </a:xfrm>
          <a:noFill/>
        </p:spPr>
        <p:txBody>
          <a:bodyPr/>
          <a:lstStyle/>
          <a:p>
            <a:pPr eaLnBrk="1" hangingPunct="1"/>
            <a:r>
              <a:rPr lang="en-US" sz="4000" dirty="0" smtClean="0"/>
              <a:t>GEODETIC DATUMS</a:t>
            </a:r>
          </a:p>
        </p:txBody>
      </p:sp>
      <p:sp>
        <p:nvSpPr>
          <p:cNvPr id="17411"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sz="2800" b="1" u="sng" dirty="0" smtClean="0">
                <a:solidFill>
                  <a:srgbClr val="663300"/>
                </a:solidFill>
              </a:rPr>
              <a:t>HORIZONTA</a:t>
            </a:r>
            <a:r>
              <a:rPr lang="en-US" sz="2800" u="sng" dirty="0" smtClean="0">
                <a:solidFill>
                  <a:srgbClr val="663300"/>
                </a:solidFill>
              </a:rPr>
              <a:t>L</a:t>
            </a:r>
            <a:r>
              <a:rPr lang="en-US" dirty="0" smtClean="0">
                <a:solidFill>
                  <a:srgbClr val="663300"/>
                </a:solidFill>
              </a:rPr>
              <a:t> </a:t>
            </a:r>
          </a:p>
          <a:p>
            <a:pPr lvl="1" algn="ctr" eaLnBrk="1" hangingPunct="1">
              <a:lnSpc>
                <a:spcPct val="80000"/>
              </a:lnSpc>
              <a:buClr>
                <a:srgbClr val="003300"/>
              </a:buClr>
              <a:buFontTx/>
              <a:buChar char=" "/>
            </a:pPr>
            <a:r>
              <a:rPr lang="en-US" sz="1700" dirty="0" smtClean="0"/>
              <a:t>2 D (Latitude and Longitude) (e.g. NAD 27, NAD 83 (1986))</a:t>
            </a:r>
          </a:p>
          <a:p>
            <a:pPr lvl="1" algn="ctr" eaLnBrk="1" hangingPunct="1">
              <a:lnSpc>
                <a:spcPct val="80000"/>
              </a:lnSpc>
              <a:buClr>
                <a:srgbClr val="003300"/>
              </a:buClr>
              <a:buFontTx/>
              <a:buChar char=" "/>
            </a:pPr>
            <a:endParaRPr lang="en-US" sz="1700" dirty="0" smtClean="0">
              <a:solidFill>
                <a:schemeClr val="hlink"/>
              </a:solidFill>
            </a:endParaRPr>
          </a:p>
          <a:p>
            <a:pPr lvl="1" algn="ctr" eaLnBrk="1" hangingPunct="1">
              <a:lnSpc>
                <a:spcPct val="80000"/>
              </a:lnSpc>
              <a:buClr>
                <a:srgbClr val="003300"/>
              </a:buClr>
              <a:buFontTx/>
              <a:buChar char=" "/>
            </a:pPr>
            <a:r>
              <a:rPr lang="en-US" sz="2800" b="1" u="sng" dirty="0" smtClean="0">
                <a:solidFill>
                  <a:srgbClr val="663300"/>
                </a:solidFill>
              </a:rPr>
              <a:t>VERTICAL</a:t>
            </a:r>
            <a:r>
              <a:rPr lang="en-US" sz="2800" b="1" dirty="0" smtClean="0">
                <a:solidFill>
                  <a:schemeClr val="hlink"/>
                </a:solidFill>
              </a:rPr>
              <a:t> </a:t>
            </a:r>
          </a:p>
          <a:p>
            <a:pPr lvl="1" algn="ctr" eaLnBrk="1" hangingPunct="1">
              <a:lnSpc>
                <a:spcPct val="80000"/>
              </a:lnSpc>
              <a:buClr>
                <a:srgbClr val="003300"/>
              </a:buClr>
              <a:buFontTx/>
              <a:buChar char=" "/>
            </a:pPr>
            <a:r>
              <a:rPr lang="en-US" sz="1700" dirty="0" smtClean="0"/>
              <a:t>1 D (</a:t>
            </a:r>
            <a:r>
              <a:rPr lang="en-US" sz="1700" dirty="0" err="1" smtClean="0"/>
              <a:t>Orthometric</a:t>
            </a:r>
            <a:r>
              <a:rPr lang="en-US" sz="1700" dirty="0" smtClean="0"/>
              <a:t> Height) (e.g. NGVD 29, NAVD 88, Local Tidal)</a:t>
            </a:r>
          </a:p>
          <a:p>
            <a:pPr lvl="1" algn="ctr" eaLnBrk="1" hangingPunct="1">
              <a:lnSpc>
                <a:spcPct val="80000"/>
              </a:lnSpc>
              <a:buClr>
                <a:srgbClr val="003300"/>
              </a:buClr>
              <a:buFontTx/>
              <a:buChar char=" "/>
            </a:pPr>
            <a:endParaRPr lang="en-US" sz="1700" dirty="0" smtClean="0"/>
          </a:p>
          <a:p>
            <a:pPr lvl="1" algn="ctr" eaLnBrk="1" hangingPunct="1">
              <a:lnSpc>
                <a:spcPct val="80000"/>
              </a:lnSpc>
              <a:buClr>
                <a:srgbClr val="003300"/>
              </a:buClr>
              <a:buFontTx/>
              <a:buNone/>
            </a:pPr>
            <a:r>
              <a:rPr lang="en-US" dirty="0" smtClean="0">
                <a:solidFill>
                  <a:srgbClr val="663300"/>
                </a:solidFill>
              </a:rPr>
              <a:t>	</a:t>
            </a:r>
            <a:r>
              <a:rPr lang="en-US" sz="2800" b="1" u="sng" dirty="0" smtClean="0">
                <a:solidFill>
                  <a:srgbClr val="663300"/>
                </a:solidFill>
              </a:rPr>
              <a:t>GEOMETRIC</a:t>
            </a:r>
            <a:r>
              <a:rPr lang="en-US" sz="2800" b="1" dirty="0" smtClean="0">
                <a:solidFill>
                  <a:schemeClr val="hlink"/>
                </a:solidFill>
              </a:rPr>
              <a:t> </a:t>
            </a:r>
          </a:p>
          <a:p>
            <a:pPr lvl="1" algn="ctr" eaLnBrk="1" hangingPunct="1">
              <a:lnSpc>
                <a:spcPct val="80000"/>
              </a:lnSpc>
              <a:buClr>
                <a:srgbClr val="003300"/>
              </a:buClr>
              <a:buFontTx/>
              <a:buNone/>
            </a:pPr>
            <a:r>
              <a:rPr lang="en-US" dirty="0" smtClean="0">
                <a:solidFill>
                  <a:schemeClr val="hlink"/>
                </a:solidFill>
              </a:rPr>
              <a:t>	</a:t>
            </a:r>
            <a:r>
              <a:rPr lang="en-US" sz="1700" dirty="0" smtClean="0"/>
              <a:t>3 D (Latitude, Longitude and Ellipsoid Height) </a:t>
            </a:r>
          </a:p>
          <a:p>
            <a:pPr lvl="1" algn="ctr" eaLnBrk="1" hangingPunct="1">
              <a:lnSpc>
                <a:spcPct val="80000"/>
              </a:lnSpc>
              <a:buClr>
                <a:srgbClr val="003300"/>
              </a:buClr>
              <a:buFontTx/>
              <a:buNone/>
            </a:pPr>
            <a:r>
              <a:rPr lang="en-US" sz="1700" dirty="0" smtClean="0"/>
              <a:t>Fixed and Stable - Coordinates seldom change </a:t>
            </a:r>
          </a:p>
          <a:p>
            <a:pPr lvl="1" algn="ctr" eaLnBrk="1" hangingPunct="1">
              <a:lnSpc>
                <a:spcPct val="80000"/>
              </a:lnSpc>
              <a:buClr>
                <a:srgbClr val="003300"/>
              </a:buClr>
              <a:buFontTx/>
              <a:buNone/>
            </a:pPr>
            <a:r>
              <a:rPr lang="en-US" sz="1700" dirty="0" smtClean="0"/>
              <a:t>(e.g. NAD 83 (1996), NAD 83 (2007), NAD 83 (CORS96))</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also</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4 D (Latitude, Longitude, Ellipsoid Height, Velocities) Coordinates change with time </a:t>
            </a:r>
          </a:p>
          <a:p>
            <a:pPr lvl="1" algn="ctr" eaLnBrk="1" hangingPunct="1">
              <a:lnSpc>
                <a:spcPct val="80000"/>
              </a:lnSpc>
              <a:buClr>
                <a:srgbClr val="003300"/>
              </a:buClr>
              <a:buFontTx/>
              <a:buNone/>
            </a:pPr>
            <a:r>
              <a:rPr lang="en-US" sz="1700" dirty="0" smtClean="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174625" y="6562725"/>
            <a:ext cx="1460500" cy="277813"/>
            <a:chOff x="121" y="4559"/>
            <a:chExt cx="1014" cy="193"/>
          </a:xfrm>
        </p:grpSpPr>
        <p:sp>
          <p:nvSpPr>
            <p:cNvPr id="143371"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72" name="Group 4"/>
            <p:cNvGrpSpPr>
              <a:grpSpLocks/>
            </p:cNvGrpSpPr>
            <p:nvPr/>
          </p:nvGrpSpPr>
          <p:grpSpPr bwMode="auto">
            <a:xfrm>
              <a:off x="121" y="4559"/>
              <a:ext cx="1014" cy="193"/>
              <a:chOff x="121" y="4559"/>
              <a:chExt cx="1014" cy="193"/>
            </a:xfrm>
          </p:grpSpPr>
          <p:sp>
            <p:nvSpPr>
              <p:cNvPr id="143373"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3363" name="Group 7"/>
          <p:cNvGrpSpPr>
            <a:grpSpLocks/>
          </p:cNvGrpSpPr>
          <p:nvPr/>
        </p:nvGrpSpPr>
        <p:grpSpPr bwMode="auto">
          <a:xfrm>
            <a:off x="8505825" y="6540500"/>
            <a:ext cx="257175" cy="277813"/>
            <a:chOff x="5904" y="4543"/>
            <a:chExt cx="178" cy="193"/>
          </a:xfrm>
        </p:grpSpPr>
        <p:sp>
          <p:nvSpPr>
            <p:cNvPr id="143367"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3368" name="Group 9"/>
            <p:cNvGrpSpPr>
              <a:grpSpLocks/>
            </p:cNvGrpSpPr>
            <p:nvPr/>
          </p:nvGrpSpPr>
          <p:grpSpPr bwMode="auto">
            <a:xfrm>
              <a:off x="5904" y="4543"/>
              <a:ext cx="178" cy="193"/>
              <a:chOff x="5904" y="4543"/>
              <a:chExt cx="178" cy="193"/>
            </a:xfrm>
          </p:grpSpPr>
          <p:sp>
            <p:nvSpPr>
              <p:cNvPr id="143369"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A5D1C699-6AEB-4134-B578-473A2D994EB3}"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20</a:t>
                </a:fld>
                <a:r>
                  <a:rPr lang="en-GB" b="1" dirty="0">
                    <a:solidFill>
                      <a:srgbClr val="282878"/>
                    </a:solidFill>
                  </a:rPr>
                  <a:t> </a:t>
                </a:r>
              </a:p>
            </p:txBody>
          </p:sp>
        </p:grpSp>
      </p:grpSp>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143365"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04900"/>
            <a:ext cx="8026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Horizontal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p:cNvGrpSpPr>
            <a:grpSpLocks/>
          </p:cNvGrpSpPr>
          <p:nvPr/>
        </p:nvGrpSpPr>
        <p:grpSpPr bwMode="auto">
          <a:xfrm>
            <a:off x="174625" y="6562725"/>
            <a:ext cx="1460500" cy="277813"/>
            <a:chOff x="121" y="4559"/>
            <a:chExt cx="1014" cy="193"/>
          </a:xfrm>
        </p:grpSpPr>
        <p:sp>
          <p:nvSpPr>
            <p:cNvPr id="144395"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6" name="Group 4"/>
            <p:cNvGrpSpPr>
              <a:grpSpLocks/>
            </p:cNvGrpSpPr>
            <p:nvPr/>
          </p:nvGrpSpPr>
          <p:grpSpPr bwMode="auto">
            <a:xfrm>
              <a:off x="121" y="4559"/>
              <a:ext cx="1014" cy="193"/>
              <a:chOff x="121" y="4559"/>
              <a:chExt cx="1014" cy="193"/>
            </a:xfrm>
          </p:grpSpPr>
          <p:sp>
            <p:nvSpPr>
              <p:cNvPr id="144397"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44387" name="Group 7"/>
          <p:cNvGrpSpPr>
            <a:grpSpLocks/>
          </p:cNvGrpSpPr>
          <p:nvPr/>
        </p:nvGrpSpPr>
        <p:grpSpPr bwMode="auto">
          <a:xfrm>
            <a:off x="8505825" y="6540500"/>
            <a:ext cx="257175" cy="277813"/>
            <a:chOff x="5904" y="4543"/>
            <a:chExt cx="178" cy="193"/>
          </a:xfrm>
        </p:grpSpPr>
        <p:sp>
          <p:nvSpPr>
            <p:cNvPr id="144391"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44392" name="Group 9"/>
            <p:cNvGrpSpPr>
              <a:grpSpLocks/>
            </p:cNvGrpSpPr>
            <p:nvPr/>
          </p:nvGrpSpPr>
          <p:grpSpPr bwMode="auto">
            <a:xfrm>
              <a:off x="5904" y="4543"/>
              <a:ext cx="178" cy="193"/>
              <a:chOff x="5904" y="4543"/>
              <a:chExt cx="178" cy="193"/>
            </a:xfrm>
          </p:grpSpPr>
          <p:sp>
            <p:nvSpPr>
              <p:cNvPr id="144393"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C5D8DC89-9E55-4ABC-BDD7-FE64CAE0664E}"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21</a:t>
                </a:fld>
                <a:r>
                  <a:rPr lang="en-GB" b="1" dirty="0">
                    <a:solidFill>
                      <a:srgbClr val="282878"/>
                    </a:solidFill>
                  </a:rPr>
                  <a:t> </a:t>
                </a:r>
              </a:p>
            </p:txBody>
          </p:sp>
        </p:grpSp>
      </p:grpSp>
      <p:sp>
        <p:nvSpPr>
          <p:cNvPr id="22" name="Title 3"/>
          <p:cNvSpPr txBox="1">
            <a:spLocks/>
          </p:cNvSpPr>
          <p:nvPr/>
        </p:nvSpPr>
        <p:spPr>
          <a:xfrm>
            <a:off x="228600" y="471055"/>
            <a:ext cx="8686800" cy="593725"/>
          </a:xfrm>
          <a:prstGeom prst="rect">
            <a:avLst/>
          </a:prstGeom>
        </p:spPr>
        <p:txBody>
          <a:bodyPr/>
          <a:lstStyle/>
          <a:p>
            <a:pPr algn="ct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14438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104900"/>
            <a:ext cx="80391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t>Vertical difference in positions of NAD 83(2011) epoch 2002.00 minus NAD 83(CORS96) epoch 2002.00.</a:t>
            </a:r>
            <a:endParaRPr lang="en-GB" sz="1600" dirty="0">
              <a:latin typeface="Arial" pitchFamily="34"/>
              <a:ea typeface="Gothic" pitchFamily="2"/>
              <a:cs typeface="Gothic" pitchFamily="2"/>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000250"/>
            <a:ext cx="60579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2513" y="421827"/>
            <a:ext cx="7478974" cy="1384995"/>
          </a:xfrm>
          <a:prstGeom prst="rect">
            <a:avLst/>
          </a:prstGeom>
        </p:spPr>
        <p:txBody>
          <a:bodyPr wrap="square">
            <a:spAutoFit/>
          </a:bodyPr>
          <a:lstStyle/>
          <a:p>
            <a:pPr algn="ctr"/>
            <a:r>
              <a:rPr lang="en-US" sz="2800" dirty="0" smtClean="0"/>
              <a:t>Horizontal</a:t>
            </a:r>
          </a:p>
          <a:p>
            <a:pPr algn="ctr"/>
            <a:r>
              <a:rPr lang="pl-PL" sz="2800" dirty="0" smtClean="0"/>
              <a:t>NAD </a:t>
            </a:r>
            <a:r>
              <a:rPr lang="pl-PL" sz="2800" dirty="0"/>
              <a:t>83(2011) epoch 2002.00 </a:t>
            </a:r>
            <a:r>
              <a:rPr lang="pl-PL" sz="2800" dirty="0" smtClean="0"/>
              <a:t>minus</a:t>
            </a:r>
            <a:endParaRPr lang="en-US" sz="2800" dirty="0" smtClean="0"/>
          </a:p>
          <a:p>
            <a:pPr algn="ctr"/>
            <a:r>
              <a:rPr lang="pl-PL" sz="2800" dirty="0" smtClean="0"/>
              <a:t>NAD </a:t>
            </a:r>
            <a:r>
              <a:rPr lang="pl-PL" sz="2800" dirty="0"/>
              <a:t>83(CORS96) epoch </a:t>
            </a:r>
            <a:r>
              <a:rPr lang="pl-PL" sz="2800" dirty="0" smtClean="0"/>
              <a:t>2002.00</a:t>
            </a:r>
            <a:endParaRPr lang="en-US" sz="4000" dirty="0"/>
          </a:p>
        </p:txBody>
      </p:sp>
    </p:spTree>
    <p:extLst>
      <p:ext uri="{BB962C8B-B14F-4D97-AF65-F5344CB8AC3E}">
        <p14:creationId xmlns:p14="http://schemas.microsoft.com/office/powerpoint/2010/main" val="1393393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2024349"/>
            <a:ext cx="606742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2513" y="421827"/>
            <a:ext cx="7478974" cy="1384995"/>
          </a:xfrm>
          <a:prstGeom prst="rect">
            <a:avLst/>
          </a:prstGeom>
        </p:spPr>
        <p:txBody>
          <a:bodyPr wrap="square">
            <a:spAutoFit/>
          </a:bodyPr>
          <a:lstStyle/>
          <a:p>
            <a:pPr algn="ctr"/>
            <a:r>
              <a:rPr lang="en-US" sz="2800" dirty="0" smtClean="0"/>
              <a:t>Vertical</a:t>
            </a:r>
          </a:p>
          <a:p>
            <a:pPr algn="ctr"/>
            <a:r>
              <a:rPr lang="pl-PL" sz="2800" dirty="0" smtClean="0"/>
              <a:t>NAD </a:t>
            </a:r>
            <a:r>
              <a:rPr lang="pl-PL" sz="2800" dirty="0"/>
              <a:t>83(2011) epoch 2002.00 </a:t>
            </a:r>
            <a:r>
              <a:rPr lang="pl-PL" sz="2800" dirty="0" smtClean="0"/>
              <a:t>minus</a:t>
            </a:r>
            <a:endParaRPr lang="en-US" sz="2800" dirty="0" smtClean="0"/>
          </a:p>
          <a:p>
            <a:pPr algn="ctr"/>
            <a:r>
              <a:rPr lang="pl-PL" sz="2800" dirty="0" smtClean="0"/>
              <a:t>NAD </a:t>
            </a:r>
            <a:r>
              <a:rPr lang="pl-PL" sz="2800" dirty="0"/>
              <a:t>83(CORS96) epoch </a:t>
            </a:r>
            <a:r>
              <a:rPr lang="pl-PL" sz="2800" dirty="0" smtClean="0"/>
              <a:t>2002.00</a:t>
            </a:r>
            <a:endParaRPr lang="en-US" sz="4000" dirty="0"/>
          </a:p>
        </p:txBody>
      </p:sp>
    </p:spTree>
    <p:extLst>
      <p:ext uri="{BB962C8B-B14F-4D97-AF65-F5344CB8AC3E}">
        <p14:creationId xmlns:p14="http://schemas.microsoft.com/office/powerpoint/2010/main" val="2439639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103084195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ScreenHunter_01 Jan. 10 07.5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9361" y="-5973170"/>
            <a:ext cx="22831425" cy="170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84797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985"/>
            <a:ext cx="9118009" cy="565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275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ScreenHunter_02 Jan. 10 08.0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343400"/>
            <a:ext cx="20135850" cy="150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252747"/>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986904"/>
            <a:ext cx="60769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2513" y="421827"/>
            <a:ext cx="7478974" cy="1384995"/>
          </a:xfrm>
          <a:prstGeom prst="rect">
            <a:avLst/>
          </a:prstGeom>
        </p:spPr>
        <p:txBody>
          <a:bodyPr wrap="square">
            <a:spAutoFit/>
          </a:bodyPr>
          <a:lstStyle/>
          <a:p>
            <a:pPr algn="ctr"/>
            <a:r>
              <a:rPr lang="en-US" sz="2800" dirty="0" smtClean="0"/>
              <a:t>Horizontal</a:t>
            </a:r>
          </a:p>
          <a:p>
            <a:pPr algn="ctr"/>
            <a:r>
              <a:rPr lang="pl-PL" sz="2800" dirty="0" smtClean="0"/>
              <a:t>NAD </a:t>
            </a:r>
            <a:r>
              <a:rPr lang="pl-PL" sz="2800" dirty="0"/>
              <a:t>83(2011) epoch </a:t>
            </a:r>
            <a:r>
              <a:rPr lang="pl-PL" sz="2800" dirty="0" smtClean="0"/>
              <a:t>20</a:t>
            </a:r>
            <a:r>
              <a:rPr lang="en-US" sz="2800" dirty="0" smtClean="0"/>
              <a:t>10</a:t>
            </a:r>
            <a:r>
              <a:rPr lang="pl-PL" sz="2800" dirty="0" smtClean="0"/>
              <a:t>.00 minus</a:t>
            </a:r>
            <a:endParaRPr lang="en-US" sz="2800" dirty="0" smtClean="0"/>
          </a:p>
          <a:p>
            <a:pPr algn="ctr"/>
            <a:r>
              <a:rPr lang="pl-PL" sz="2800" dirty="0" smtClean="0"/>
              <a:t>NAD </a:t>
            </a:r>
            <a:r>
              <a:rPr lang="pl-PL" sz="2800" dirty="0"/>
              <a:t>83(CORS96) epoch </a:t>
            </a:r>
            <a:r>
              <a:rPr lang="pl-PL" sz="2800" dirty="0" smtClean="0"/>
              <a:t>2002.00</a:t>
            </a:r>
            <a:endParaRPr lang="en-US" sz="4000" dirty="0"/>
          </a:p>
        </p:txBody>
      </p:sp>
    </p:spTree>
    <p:extLst>
      <p:ext uri="{BB962C8B-B14F-4D97-AF65-F5344CB8AC3E}">
        <p14:creationId xmlns:p14="http://schemas.microsoft.com/office/powerpoint/2010/main" val="199779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38013"/>
            <a:ext cx="60960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2513" y="421827"/>
            <a:ext cx="7478974" cy="1384995"/>
          </a:xfrm>
          <a:prstGeom prst="rect">
            <a:avLst/>
          </a:prstGeom>
        </p:spPr>
        <p:txBody>
          <a:bodyPr wrap="square">
            <a:spAutoFit/>
          </a:bodyPr>
          <a:lstStyle/>
          <a:p>
            <a:pPr algn="ctr"/>
            <a:r>
              <a:rPr lang="en-US" sz="2800" dirty="0" smtClean="0"/>
              <a:t>Vertical</a:t>
            </a:r>
          </a:p>
          <a:p>
            <a:pPr algn="ctr"/>
            <a:r>
              <a:rPr lang="pl-PL" sz="2800" dirty="0" smtClean="0"/>
              <a:t>NAD </a:t>
            </a:r>
            <a:r>
              <a:rPr lang="pl-PL" sz="2800" dirty="0"/>
              <a:t>83(2011) epoch </a:t>
            </a:r>
            <a:r>
              <a:rPr lang="pl-PL" sz="2800" dirty="0" smtClean="0"/>
              <a:t>20</a:t>
            </a:r>
            <a:r>
              <a:rPr lang="en-US" sz="2800" dirty="0" smtClean="0"/>
              <a:t>10</a:t>
            </a:r>
            <a:r>
              <a:rPr lang="pl-PL" sz="2800" dirty="0" smtClean="0"/>
              <a:t>.00 minus</a:t>
            </a:r>
            <a:endParaRPr lang="en-US" sz="2800" dirty="0" smtClean="0"/>
          </a:p>
          <a:p>
            <a:pPr algn="ctr"/>
            <a:r>
              <a:rPr lang="pl-PL" sz="2800" dirty="0" smtClean="0"/>
              <a:t>NAD </a:t>
            </a:r>
            <a:r>
              <a:rPr lang="pl-PL" sz="2800" dirty="0"/>
              <a:t>83(CORS96) epoch </a:t>
            </a:r>
            <a:r>
              <a:rPr lang="pl-PL" sz="2800" dirty="0" smtClean="0"/>
              <a:t>2002.00</a:t>
            </a:r>
            <a:endParaRPr lang="en-US" sz="4000" dirty="0"/>
          </a:p>
        </p:txBody>
      </p:sp>
    </p:spTree>
    <p:extLst>
      <p:ext uri="{BB962C8B-B14F-4D97-AF65-F5344CB8AC3E}">
        <p14:creationId xmlns:p14="http://schemas.microsoft.com/office/powerpoint/2010/main" val="429062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6500\Pictures\2009_05_25\IMG_1227.JPG"/>
          <p:cNvPicPr>
            <a:picLocks noChangeAspect="1" noChangeArrowheads="1"/>
          </p:cNvPicPr>
          <p:nvPr/>
        </p:nvPicPr>
        <p:blipFill>
          <a:blip r:embed="rId2"/>
          <a:srcRect/>
          <a:stretch>
            <a:fillRect/>
          </a:stretch>
        </p:blipFill>
        <p:spPr bwMode="auto">
          <a:xfrm>
            <a:off x="547813" y="2651980"/>
            <a:ext cx="5213734" cy="2926080"/>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bwMode="auto">
          <a:xfrm>
            <a:off x="1234441" y="1783080"/>
            <a:ext cx="790956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100" b="1" dirty="0" smtClean="0">
              <a:solidFill>
                <a:prstClr val="black"/>
              </a:solidFill>
              <a:latin typeface="Times New Roman" charset="0"/>
              <a:cs typeface="Times New Roman" charset="0"/>
            </a:endParaRPr>
          </a:p>
          <a:p>
            <a:pPr algn="ctr" eaLnBrk="1" hangingPunct="1"/>
            <a:r>
              <a:rPr lang="en-US" sz="2800" b="1" dirty="0" smtClean="0">
                <a:solidFill>
                  <a:prstClr val="black"/>
                </a:solidFill>
                <a:latin typeface="Times New Roman" charset="0"/>
                <a:cs typeface="Times New Roman" charset="0"/>
              </a:rPr>
              <a:t>NAD 83(2011/PA11/MA11) epoch 2010.00</a:t>
            </a:r>
          </a:p>
        </p:txBody>
      </p:sp>
      <p:sp>
        <p:nvSpPr>
          <p:cNvPr id="12" name="Content Placeholder 2"/>
          <p:cNvSpPr txBox="1">
            <a:spLocks/>
          </p:cNvSpPr>
          <p:nvPr/>
        </p:nvSpPr>
        <p:spPr bwMode="auto">
          <a:xfrm>
            <a:off x="1234440" y="777240"/>
            <a:ext cx="79095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SzPct val="100000"/>
            </a:pPr>
            <a:r>
              <a:rPr lang="en-US" sz="3600" b="1" i="1" dirty="0" smtClean="0">
                <a:solidFill>
                  <a:prstClr val="black"/>
                </a:solidFill>
                <a:latin typeface="Arial" pitchFamily="34" charset="0"/>
                <a:cs typeface="Arial" pitchFamily="34" charset="0"/>
              </a:rPr>
              <a:t>Update and Refinement of the North American Datum of 1983</a:t>
            </a:r>
            <a:endParaRPr lang="en-US" sz="3600" b="1" i="1" dirty="0">
              <a:solidFill>
                <a:prstClr val="black"/>
              </a:solidFill>
              <a:latin typeface="Arial" pitchFamily="34" charset="0"/>
              <a:cs typeface="Arial" pitchFamily="34" charset="0"/>
            </a:endParaRPr>
          </a:p>
        </p:txBody>
      </p:sp>
      <p:sp>
        <p:nvSpPr>
          <p:cNvPr id="14" name="TextBox 13"/>
          <p:cNvSpPr txBox="1"/>
          <p:nvPr/>
        </p:nvSpPr>
        <p:spPr>
          <a:xfrm>
            <a:off x="5761547" y="5989320"/>
            <a:ext cx="3107397" cy="677108"/>
          </a:xfrm>
          <a:prstGeom prst="rect">
            <a:avLst/>
          </a:prstGeom>
          <a:noFill/>
        </p:spPr>
        <p:txBody>
          <a:bodyPr wrap="square" rtlCol="0">
            <a:spAutoFit/>
          </a:bodyPr>
          <a:lstStyle/>
          <a:p>
            <a:pPr algn="r"/>
            <a:r>
              <a:rPr lang="en-US" sz="2000" b="1" dirty="0" smtClean="0">
                <a:solidFill>
                  <a:prstClr val="black"/>
                </a:solidFill>
              </a:rPr>
              <a:t>Michael Dennis, RLS, PE</a:t>
            </a:r>
          </a:p>
          <a:p>
            <a:pPr algn="r"/>
            <a:r>
              <a:rPr lang="en-US" b="1" dirty="0" smtClean="0">
                <a:solidFill>
                  <a:srgbClr val="0000FF"/>
                </a:solidFill>
              </a:rPr>
              <a:t>michael.dennis@noaa.gov</a:t>
            </a:r>
            <a:endParaRPr lang="en-US" b="1" dirty="0">
              <a:solidFill>
                <a:srgbClr val="0000FF"/>
              </a:solidFill>
            </a:endParaRPr>
          </a:p>
        </p:txBody>
      </p:sp>
      <p:sp>
        <p:nvSpPr>
          <p:cNvPr id="9" name="TextBox 8"/>
          <p:cNvSpPr txBox="1"/>
          <p:nvPr/>
        </p:nvSpPr>
        <p:spPr>
          <a:xfrm>
            <a:off x="109728" y="5735955"/>
            <a:ext cx="5330952" cy="984885"/>
          </a:xfrm>
          <a:prstGeom prst="rect">
            <a:avLst/>
          </a:prstGeom>
          <a:noFill/>
        </p:spPr>
        <p:txBody>
          <a:bodyPr wrap="square" rtlCol="0">
            <a:spAutoFit/>
          </a:bodyPr>
          <a:lstStyle/>
          <a:p>
            <a:r>
              <a:rPr lang="en-US" sz="2200" b="1" dirty="0" smtClean="0">
                <a:solidFill>
                  <a:srgbClr val="006600"/>
                </a:solidFill>
              </a:rPr>
              <a:t>National Geodetic Survey</a:t>
            </a:r>
          </a:p>
          <a:p>
            <a:r>
              <a:rPr lang="en-US" sz="2000" b="1" dirty="0" smtClean="0">
                <a:solidFill>
                  <a:srgbClr val="006600"/>
                </a:solidFill>
              </a:rPr>
              <a:t>Height Modernization Program monthly meeting</a:t>
            </a:r>
          </a:p>
          <a:p>
            <a:r>
              <a:rPr lang="en-US" sz="1600" b="1" dirty="0" smtClean="0">
                <a:solidFill>
                  <a:schemeClr val="tx1">
                    <a:lumMod val="75000"/>
                    <a:lumOff val="25000"/>
                  </a:schemeClr>
                </a:solidFill>
              </a:rPr>
              <a:t>October 11, 2012  ●  Silver Spring, MD</a:t>
            </a:r>
          </a:p>
        </p:txBody>
      </p:sp>
      <p:sp>
        <p:nvSpPr>
          <p:cNvPr id="15" name="Content Placeholder 2"/>
          <p:cNvSpPr txBox="1">
            <a:spLocks/>
          </p:cNvSpPr>
          <p:nvPr/>
        </p:nvSpPr>
        <p:spPr bwMode="auto">
          <a:xfrm>
            <a:off x="5943600" y="3154900"/>
            <a:ext cx="269748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sz="2000" b="1" i="1" dirty="0" smtClean="0">
                <a:solidFill>
                  <a:prstClr val="black"/>
                </a:solidFill>
                <a:latin typeface="Arial" pitchFamily="34" charset="0"/>
                <a:cs typeface="Arial" pitchFamily="34" charset="0"/>
              </a:rPr>
              <a:t>The 2011 national adjustment of passive control and its impact on NGS products and services</a:t>
            </a:r>
            <a:endParaRPr lang="en-US" sz="2000" b="1" i="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1197523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405467"/>
            <a:ext cx="8573478" cy="5223933"/>
          </a:xfrm>
        </p:spPr>
        <p:txBody>
          <a:bodyPr>
            <a:normAutofit fontScale="85000" lnSpcReduction="20000"/>
          </a:bodyPr>
          <a:lstStyle/>
          <a:p>
            <a:pPr>
              <a:lnSpc>
                <a:spcPct val="105000"/>
              </a:lnSpc>
            </a:pPr>
            <a:r>
              <a:rPr lang="en-US" dirty="0" smtClean="0"/>
              <a:t>The </a:t>
            </a:r>
            <a:r>
              <a:rPr lang="en-US" b="1" i="1" dirty="0" smtClean="0"/>
              <a:t>National Spatial Reference System (NSRS)</a:t>
            </a:r>
          </a:p>
          <a:p>
            <a:pPr lvl="1">
              <a:lnSpc>
                <a:spcPct val="105000"/>
              </a:lnSpc>
            </a:pPr>
            <a:r>
              <a:rPr lang="en-US" dirty="0" smtClean="0"/>
              <a:t>A (very) brief history of NAD 83</a:t>
            </a:r>
          </a:p>
          <a:p>
            <a:pPr lvl="1">
              <a:lnSpc>
                <a:spcPct val="105000"/>
              </a:lnSpc>
            </a:pPr>
            <a:r>
              <a:rPr lang="en-US" dirty="0" smtClean="0"/>
              <a:t>The latest realization: </a:t>
            </a:r>
            <a:r>
              <a:rPr lang="en-US" b="1" i="1" dirty="0" smtClean="0"/>
              <a:t>NAD 83(2011/PA11/MA11) epoch 2010.00</a:t>
            </a:r>
          </a:p>
          <a:p>
            <a:pPr>
              <a:lnSpc>
                <a:spcPct val="105000"/>
              </a:lnSpc>
            </a:pPr>
            <a:r>
              <a:rPr lang="en-US" b="1" i="1" dirty="0" smtClean="0"/>
              <a:t>National adjustment of passive control</a:t>
            </a:r>
          </a:p>
          <a:p>
            <a:pPr>
              <a:lnSpc>
                <a:spcPct val="105000"/>
              </a:lnSpc>
            </a:pPr>
            <a:r>
              <a:rPr lang="en-US" dirty="0" smtClean="0"/>
              <a:t>Related and dependant NGS products &amp; services</a:t>
            </a:r>
          </a:p>
          <a:p>
            <a:pPr lvl="1">
              <a:lnSpc>
                <a:spcPct val="105000"/>
              </a:lnSpc>
            </a:pPr>
            <a:r>
              <a:rPr lang="en-US" dirty="0" smtClean="0"/>
              <a:t>The Multi-Year CORS Solution (MYCS)</a:t>
            </a:r>
          </a:p>
          <a:p>
            <a:pPr lvl="1">
              <a:lnSpc>
                <a:spcPct val="105000"/>
              </a:lnSpc>
            </a:pPr>
            <a:r>
              <a:rPr lang="en-US" dirty="0" smtClean="0"/>
              <a:t>Online Positioning User Service (OPUS)</a:t>
            </a:r>
          </a:p>
          <a:p>
            <a:pPr lvl="1">
              <a:lnSpc>
                <a:spcPct val="105000"/>
              </a:lnSpc>
            </a:pPr>
            <a:r>
              <a:rPr lang="en-US" dirty="0" smtClean="0"/>
              <a:t>New hybrid geoid model (GEOID12A)</a:t>
            </a:r>
          </a:p>
          <a:p>
            <a:pPr lvl="1">
              <a:lnSpc>
                <a:spcPct val="105000"/>
              </a:lnSpc>
            </a:pPr>
            <a:r>
              <a:rPr lang="en-US" dirty="0" smtClean="0">
                <a:sym typeface="Wingdings" pitchFamily="2" charset="2"/>
              </a:rPr>
              <a:t>New process for Bluebooking GPS project</a:t>
            </a:r>
            <a:endParaRPr lang="en-US" dirty="0" smtClean="0"/>
          </a:p>
          <a:p>
            <a:pPr lvl="1">
              <a:lnSpc>
                <a:spcPct val="105000"/>
              </a:lnSpc>
            </a:pPr>
            <a:r>
              <a:rPr lang="en-US" dirty="0" smtClean="0"/>
              <a:t>New NAD 83 coordinate transformations</a:t>
            </a:r>
          </a:p>
          <a:p>
            <a:pPr lvl="1">
              <a:lnSpc>
                <a:spcPct val="105000"/>
              </a:lnSpc>
            </a:pPr>
            <a:r>
              <a:rPr lang="en-US" dirty="0" smtClean="0"/>
              <a:t>Role of GIS in national adjustment (and leveling)</a:t>
            </a:r>
          </a:p>
          <a:p>
            <a:pPr>
              <a:lnSpc>
                <a:spcPct val="105000"/>
              </a:lnSpc>
            </a:pPr>
            <a:r>
              <a:rPr lang="en-US" dirty="0" smtClean="0"/>
              <a:t>What about </a:t>
            </a:r>
            <a:r>
              <a:rPr lang="en-US" i="1" dirty="0" smtClean="0"/>
              <a:t>orthometric</a:t>
            </a:r>
            <a:r>
              <a:rPr lang="en-US" dirty="0" smtClean="0"/>
              <a:t> heights (aka “elevations”)?</a:t>
            </a:r>
          </a:p>
          <a:p>
            <a:pPr lvl="1">
              <a:lnSpc>
                <a:spcPct val="105000"/>
              </a:lnSpc>
            </a:pPr>
            <a:endParaRPr lang="en-US" dirty="0" smtClean="0"/>
          </a:p>
          <a:p>
            <a:pPr lvl="1">
              <a:lnSpc>
                <a:spcPct val="105000"/>
              </a:lnSpc>
            </a:pPr>
            <a:endParaRPr lang="en-US" dirty="0" smtClean="0"/>
          </a:p>
        </p:txBody>
      </p:sp>
      <p:sp>
        <p:nvSpPr>
          <p:cNvPr id="6" name="Title 1"/>
          <p:cNvSpPr>
            <a:spLocks noGrp="1"/>
          </p:cNvSpPr>
          <p:nvPr>
            <p:ph type="title"/>
          </p:nvPr>
        </p:nvSpPr>
        <p:spPr>
          <a:xfrm>
            <a:off x="457200" y="586155"/>
            <a:ext cx="8229600" cy="582245"/>
          </a:xfrm>
        </p:spPr>
        <p:txBody>
          <a:bodyPr/>
          <a:lstStyle/>
          <a:p>
            <a:r>
              <a:rPr lang="en-US" dirty="0" smtClean="0"/>
              <a:t>The Plan</a:t>
            </a:r>
            <a:endParaRPr lang="en-US" dirty="0"/>
          </a:p>
        </p:txBody>
      </p:sp>
    </p:spTree>
    <p:extLst>
      <p:ext uri="{BB962C8B-B14F-4D97-AF65-F5344CB8AC3E}">
        <p14:creationId xmlns:p14="http://schemas.microsoft.com/office/powerpoint/2010/main" val="1725049337"/>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The Basics</a:t>
            </a:r>
            <a:endParaRPr lang="en-US" dirty="0"/>
          </a:p>
        </p:txBody>
      </p:sp>
      <p:sp>
        <p:nvSpPr>
          <p:cNvPr id="3" name="Content Placeholder 2"/>
          <p:cNvSpPr>
            <a:spLocks noGrp="1"/>
          </p:cNvSpPr>
          <p:nvPr>
            <p:ph idx="1"/>
          </p:nvPr>
        </p:nvSpPr>
        <p:spPr>
          <a:xfrm>
            <a:off x="242276" y="1051560"/>
            <a:ext cx="8901723" cy="4343400"/>
          </a:xfrm>
        </p:spPr>
        <p:txBody>
          <a:bodyPr>
            <a:normAutofit fontScale="92500" lnSpcReduction="20000"/>
          </a:bodyPr>
          <a:lstStyle/>
          <a:p>
            <a:pPr>
              <a:lnSpc>
                <a:spcPct val="120000"/>
              </a:lnSpc>
              <a:spcBef>
                <a:spcPts val="0"/>
              </a:spcBef>
            </a:pPr>
            <a:r>
              <a:rPr lang="en-US" sz="3400" dirty="0" smtClean="0"/>
              <a:t>When will it be done?</a:t>
            </a:r>
          </a:p>
          <a:p>
            <a:pPr lvl="1">
              <a:lnSpc>
                <a:spcPct val="120000"/>
              </a:lnSpc>
              <a:spcBef>
                <a:spcPts val="0"/>
              </a:spcBef>
            </a:pPr>
            <a:r>
              <a:rPr lang="en-US" dirty="0" smtClean="0"/>
              <a:t>Publication completed on </a:t>
            </a:r>
            <a:r>
              <a:rPr lang="en-US" sz="3600"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sz="3400" dirty="0" smtClean="0"/>
              <a:t>How many stations?  </a:t>
            </a:r>
            <a:r>
              <a:rPr lang="en-US" sz="3000" b="1" i="1" dirty="0" smtClean="0"/>
              <a:t>80,872</a:t>
            </a:r>
          </a:p>
          <a:p>
            <a:pPr>
              <a:lnSpc>
                <a:spcPct val="120000"/>
              </a:lnSpc>
              <a:spcBef>
                <a:spcPts val="0"/>
              </a:spcBef>
            </a:pPr>
            <a:r>
              <a:rPr lang="en-US" sz="3400" dirty="0" smtClean="0"/>
              <a:t>How much did the coordinates change?</a:t>
            </a:r>
          </a:p>
          <a:p>
            <a:pPr lvl="1">
              <a:lnSpc>
                <a:spcPct val="120000"/>
              </a:lnSpc>
              <a:spcBef>
                <a:spcPts val="0"/>
              </a:spcBef>
            </a:pPr>
            <a:r>
              <a:rPr lang="en-US" sz="3200" dirty="0" smtClean="0"/>
              <a:t>Median:  </a:t>
            </a:r>
            <a:r>
              <a:rPr lang="en-US" sz="3200" b="1" i="1" dirty="0" smtClean="0"/>
              <a:t>1.9 cm </a:t>
            </a:r>
            <a:r>
              <a:rPr lang="en-US" sz="3200" b="1" i="1" dirty="0" err="1" smtClean="0"/>
              <a:t>horiz</a:t>
            </a:r>
            <a:r>
              <a:rPr lang="en-US" sz="3200" b="1" i="1" dirty="0" smtClean="0"/>
              <a:t>, 2.1 cm vertical</a:t>
            </a:r>
            <a:endParaRPr lang="en-US" sz="3000" b="1" i="1" dirty="0" smtClean="0"/>
          </a:p>
          <a:p>
            <a:pPr>
              <a:lnSpc>
                <a:spcPct val="120000"/>
              </a:lnSpc>
              <a:spcBef>
                <a:spcPts val="0"/>
              </a:spcBef>
            </a:pPr>
            <a:r>
              <a:rPr lang="en-US" sz="3400" dirty="0" smtClean="0"/>
              <a:t>How accurate are the results?</a:t>
            </a:r>
          </a:p>
          <a:p>
            <a:pPr lvl="1">
              <a:lnSpc>
                <a:spcPct val="120000"/>
              </a:lnSpc>
              <a:spcBef>
                <a:spcPts val="0"/>
              </a:spcBef>
            </a:pPr>
            <a:r>
              <a:rPr lang="en-US" sz="3200" dirty="0" smtClean="0"/>
              <a:t>Median:  </a:t>
            </a:r>
            <a:r>
              <a:rPr lang="en-US" sz="3200" b="1" i="1" dirty="0" smtClean="0"/>
              <a:t>0.9 cm </a:t>
            </a:r>
            <a:r>
              <a:rPr lang="en-US" sz="3200" b="1" i="1" dirty="0" err="1" smtClean="0"/>
              <a:t>horiz</a:t>
            </a:r>
            <a:r>
              <a:rPr lang="en-US" sz="3200" b="1" i="1" dirty="0" smtClean="0"/>
              <a:t>, 1.5 cm vertical</a:t>
            </a:r>
            <a:br>
              <a:rPr lang="en-US" sz="3200" b="1" i="1" dirty="0" smtClean="0"/>
            </a:br>
            <a:r>
              <a:rPr lang="en-US" sz="3200" dirty="0" smtClean="0"/>
              <a:t>(at 95% confidence level)</a:t>
            </a:r>
          </a:p>
        </p:txBody>
      </p:sp>
      <p:pic>
        <p:nvPicPr>
          <p:cNvPr id="4" name="Picture 1" descr="C:\NGS\Presentations\2012\SurvCon_NJ 2012\groundhog1.jpg"/>
          <p:cNvPicPr>
            <a:picLocks noChangeAspect="1" noChangeArrowheads="1"/>
          </p:cNvPicPr>
          <p:nvPr/>
        </p:nvPicPr>
        <p:blipFill>
          <a:blip r:embed="rId2"/>
          <a:srcRect/>
          <a:stretch>
            <a:fillRect/>
          </a:stretch>
        </p:blipFill>
        <p:spPr bwMode="auto">
          <a:xfrm>
            <a:off x="7086600" y="5041900"/>
            <a:ext cx="1752600" cy="1816100"/>
          </a:xfrm>
          <a:prstGeom prst="rect">
            <a:avLst/>
          </a:prstGeom>
          <a:noFill/>
        </p:spPr>
      </p:pic>
      <p:sp>
        <p:nvSpPr>
          <p:cNvPr id="5" name="TextBox 4"/>
          <p:cNvSpPr txBox="1"/>
          <p:nvPr/>
        </p:nvSpPr>
        <p:spPr>
          <a:xfrm>
            <a:off x="5212080" y="6000690"/>
            <a:ext cx="1097280" cy="400110"/>
          </a:xfrm>
          <a:prstGeom prst="rect">
            <a:avLst/>
          </a:prstGeom>
          <a:noFill/>
        </p:spPr>
        <p:txBody>
          <a:bodyPr wrap="square" rtlCol="0">
            <a:spAutoFit/>
          </a:bodyPr>
          <a:lstStyle/>
          <a:p>
            <a:pPr algn="r"/>
            <a:r>
              <a:rPr lang="en-US" sz="2000" b="1" dirty="0" smtClean="0">
                <a:solidFill>
                  <a:srgbClr val="FF0000"/>
                </a:solidFill>
                <a:effectLst>
                  <a:outerShdw blurRad="38100" dist="38100" dir="2700000" algn="tl">
                    <a:srgbClr val="000000">
                      <a:alpha val="43137"/>
                    </a:srgbClr>
                  </a:outerShdw>
                </a:effectLst>
              </a:rPr>
              <a:t>Shadow</a:t>
            </a:r>
            <a:endParaRPr lang="en-US" sz="2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flipH="1">
            <a:off x="7414804" y="5486400"/>
            <a:ext cx="449036" cy="1022168"/>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 name="Down Arrow 7"/>
          <p:cNvSpPr/>
          <p:nvPr/>
        </p:nvSpPr>
        <p:spPr>
          <a:xfrm rot="16989902">
            <a:off x="6672578" y="5852340"/>
            <a:ext cx="174580" cy="978408"/>
          </a:xfrm>
          <a:prstGeom prst="downArrow">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06040" y="6337905"/>
            <a:ext cx="3977640" cy="400110"/>
          </a:xfrm>
          <a:prstGeom prst="rect">
            <a:avLst/>
          </a:prstGeom>
          <a:noFill/>
        </p:spPr>
        <p:txBody>
          <a:bodyPr wrap="square" rtlCol="0">
            <a:spAutoFit/>
          </a:bodyPr>
          <a:lstStyle/>
          <a:p>
            <a:pPr algn="ctr"/>
            <a:r>
              <a:rPr lang="en-US" sz="2000" b="1" i="1" dirty="0" smtClean="0">
                <a:solidFill>
                  <a:srgbClr val="0000FF"/>
                </a:solidFill>
                <a:effectLst>
                  <a:outerShdw blurRad="38100" dist="38100" dir="2700000" algn="tl">
                    <a:srgbClr val="000000">
                      <a:alpha val="43137"/>
                    </a:srgbClr>
                  </a:outerShdw>
                </a:effectLst>
              </a:rPr>
              <a:t>…6 more weeks until it’s done!</a:t>
            </a:r>
            <a:endParaRPr lang="en-US" sz="2000" b="1" i="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7635240" y="4526280"/>
            <a:ext cx="1371599" cy="646331"/>
          </a:xfrm>
          <a:prstGeom prst="rect">
            <a:avLst/>
          </a:prstGeom>
          <a:noFill/>
        </p:spPr>
        <p:txBody>
          <a:bodyPr wrap="square" rtlCol="0">
            <a:spAutoFit/>
          </a:bodyPr>
          <a:lstStyle/>
          <a:p>
            <a:pPr algn="ctr"/>
            <a:r>
              <a:rPr lang="en-US" b="1" dirty="0" smtClean="0">
                <a:solidFill>
                  <a:srgbClr val="7030A0"/>
                </a:solidFill>
                <a:effectLst>
                  <a:outerShdw blurRad="38100" dist="38100" dir="2700000" algn="tl">
                    <a:srgbClr val="000000">
                      <a:alpha val="43137"/>
                    </a:srgbClr>
                  </a:outerShdw>
                </a:effectLst>
              </a:rPr>
              <a:t>NGS Groundhog</a:t>
            </a:r>
            <a:endParaRPr lang="en-US" b="1" dirty="0">
              <a:solidFill>
                <a:srgbClr val="7030A0"/>
              </a:solidFill>
              <a:effectLst>
                <a:outerShdw blurRad="38100" dist="38100" dir="2700000" algn="tl">
                  <a:srgbClr val="000000">
                    <a:alpha val="43137"/>
                  </a:srgbClr>
                </a:outerShdw>
              </a:effectLst>
            </a:endParaRPr>
          </a:p>
        </p:txBody>
      </p:sp>
      <p:pic>
        <p:nvPicPr>
          <p:cNvPr id="13" name="Picture 1" descr="C:\NGS\Presentations\2012\SurvCon_NJ 2012\groundhog1.jpg"/>
          <p:cNvPicPr>
            <a:picLocks noChangeAspect="1" noChangeArrowheads="1"/>
          </p:cNvPicPr>
          <p:nvPr/>
        </p:nvPicPr>
        <p:blipFill>
          <a:blip r:embed="rId2"/>
          <a:srcRect t="5455" b="6740"/>
          <a:stretch>
            <a:fillRect/>
          </a:stretch>
        </p:blipFill>
        <p:spPr bwMode="auto">
          <a:xfrm rot="5400000">
            <a:off x="7729805" y="5296989"/>
            <a:ext cx="405227" cy="2423159"/>
          </a:xfrm>
          <a:prstGeom prst="rect">
            <a:avLst/>
          </a:prstGeom>
          <a:noFill/>
        </p:spPr>
      </p:pic>
      <p:sp>
        <p:nvSpPr>
          <p:cNvPr id="12" name="Cube 11"/>
          <p:cNvSpPr/>
          <p:nvPr/>
        </p:nvSpPr>
        <p:spPr>
          <a:xfrm>
            <a:off x="7086600" y="5041900"/>
            <a:ext cx="1920239" cy="1696115"/>
          </a:xfrm>
          <a:prstGeom prst="cube">
            <a:avLst/>
          </a:prstGeom>
          <a:gradFill>
            <a:gsLst>
              <a:gs pos="0">
                <a:schemeClr val="dk1">
                  <a:tint val="100000"/>
                  <a:shade val="100000"/>
                  <a:satMod val="130000"/>
                </a:schemeClr>
              </a:gs>
              <a:gs pos="100000">
                <a:schemeClr val="dk1">
                  <a:tint val="50000"/>
                  <a:shade val="100000"/>
                  <a:satMod val="350000"/>
                </a:schemeClr>
              </a:gs>
            </a:gsLst>
            <a:lin ang="13500000" scaled="1"/>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57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1"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accel="50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3000"/>
                                        <p:tgtEl>
                                          <p:spTgt spid="10"/>
                                        </p:tgtEl>
                                      </p:cBhvr>
                                    </p:animEffect>
                                    <p:set>
                                      <p:cBhvr>
                                        <p:cTn id="41" dur="1" fill="hold">
                                          <p:stCondLst>
                                            <p:cond delay="29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3000"/>
                                        <p:tgtEl>
                                          <p:spTgt spid="5"/>
                                        </p:tgtEl>
                                      </p:cBhvr>
                                    </p:animEffect>
                                    <p:set>
                                      <p:cBhvr>
                                        <p:cTn id="44" dur="1" fill="hold">
                                          <p:stCondLst>
                                            <p:cond delay="29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0"/>
                                        <p:tgtEl>
                                          <p:spTgt spid="8"/>
                                        </p:tgtEl>
                                      </p:cBhvr>
                                    </p:animEffect>
                                    <p:set>
                                      <p:cBhvr>
                                        <p:cTn id="47" dur="1" fill="hold">
                                          <p:stCondLst>
                                            <p:cond delay="29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3000"/>
                                        <p:tgtEl>
                                          <p:spTgt spid="9"/>
                                        </p:tgtEl>
                                      </p:cBhvr>
                                    </p:animEffect>
                                    <p:set>
                                      <p:cBhvr>
                                        <p:cTn id="50" dur="1" fill="hold">
                                          <p:stCondLst>
                                            <p:cond delay="2999"/>
                                          </p:stCondLst>
                                        </p:cTn>
                                        <p:tgtEl>
                                          <p:spTgt spid="9"/>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1000"/>
                                        <p:tgtEl>
                                          <p:spTgt spid="3">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fade">
                                      <p:cBhvr>
                                        <p:cTn id="56" dur="10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fade">
                                      <p:cBhvr>
                                        <p:cTn id="61" dur="1000"/>
                                        <p:tgtEl>
                                          <p:spTgt spid="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fade">
                                      <p:cBhvr>
                                        <p:cTn id="66" dur="1000"/>
                                        <p:tgtEl>
                                          <p:spTgt spid="3">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fade">
                                      <p:cBhvr>
                                        <p:cTn id="69" dur="10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fade">
                                      <p:cBhvr>
                                        <p:cTn id="74" dur="1000"/>
                                        <p:tgtEl>
                                          <p:spTgt spid="3">
                                            <p:txEl>
                                              <p:pRg st="6" end="6"/>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9" grpId="0"/>
      <p:bldP spid="9" grpId="1"/>
      <p:bldP spid="10" grpId="0"/>
      <p:bldP spid="10" grpId="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399678"/>
            <a:ext cx="8229600" cy="1143000"/>
          </a:xfrm>
        </p:spPr>
        <p:txBody>
          <a:bodyPr/>
          <a:lstStyle/>
          <a:p>
            <a:r>
              <a:rPr lang="en-US" sz="3600" b="1" i="1" dirty="0" smtClean="0"/>
              <a:t>Introducing…</a:t>
            </a:r>
            <a:r>
              <a:rPr lang="en-US" dirty="0" smtClean="0"/>
              <a:t/>
            </a:r>
            <a:br>
              <a:rPr lang="en-US" dirty="0" smtClean="0"/>
            </a:br>
            <a:r>
              <a:rPr lang="en-US" dirty="0" smtClean="0"/>
              <a:t>NAD 83(2011) epoch 2010.00</a:t>
            </a:r>
            <a:endParaRPr lang="en-US" dirty="0"/>
          </a:p>
        </p:txBody>
      </p:sp>
      <p:sp>
        <p:nvSpPr>
          <p:cNvPr id="3" name="Content Placeholder 2"/>
          <p:cNvSpPr>
            <a:spLocks noGrp="1"/>
          </p:cNvSpPr>
          <p:nvPr>
            <p:ph idx="1"/>
          </p:nvPr>
        </p:nvSpPr>
        <p:spPr>
          <a:xfrm>
            <a:off x="242276" y="1691640"/>
            <a:ext cx="6689969" cy="4935793"/>
          </a:xfrm>
        </p:spPr>
        <p:txBody>
          <a:bodyPr>
            <a:normAutofit fontScale="70000" lnSpcReduction="20000"/>
          </a:bodyPr>
          <a:lstStyle/>
          <a:p>
            <a:r>
              <a:rPr lang="en-US" b="1" dirty="0" smtClean="0"/>
              <a:t>Multi-Year CORS Solution (MYCS)</a:t>
            </a:r>
          </a:p>
          <a:p>
            <a:pPr lvl="1"/>
            <a:r>
              <a:rPr lang="en-US" dirty="0" smtClean="0"/>
              <a:t>Continuously Operating Reference Stations</a:t>
            </a:r>
          </a:p>
          <a:p>
            <a:pPr lvl="1"/>
            <a:r>
              <a:rPr lang="en-US" dirty="0" smtClean="0"/>
              <a:t>Reprocessed all CORS GPS data Jan 1994-Apr 2011</a:t>
            </a:r>
          </a:p>
          <a:p>
            <a:pPr lvl="1"/>
            <a:r>
              <a:rPr lang="en-US" dirty="0" smtClean="0"/>
              <a:t>2264 CORS &amp; global stations</a:t>
            </a:r>
          </a:p>
          <a:p>
            <a:pPr lvl="1"/>
            <a:r>
              <a:rPr lang="en-US" dirty="0" smtClean="0"/>
              <a:t>NAD 83 computed by </a:t>
            </a:r>
            <a:r>
              <a:rPr lang="en-US" i="1" dirty="0" smtClean="0"/>
              <a:t>transformation</a:t>
            </a:r>
            <a:r>
              <a:rPr lang="en-US" dirty="0" smtClean="0"/>
              <a:t> from IGS08</a:t>
            </a:r>
          </a:p>
          <a:p>
            <a:r>
              <a:rPr lang="en-US" b="1" dirty="0" smtClean="0"/>
              <a:t>2011 national adjustment of passive control</a:t>
            </a:r>
          </a:p>
          <a:p>
            <a:pPr lvl="1"/>
            <a:r>
              <a:rPr lang="en-US" dirty="0" smtClean="0"/>
              <a:t>New adjustment of GNSS passive control</a:t>
            </a:r>
          </a:p>
          <a:p>
            <a:pPr lvl="1"/>
            <a:r>
              <a:rPr lang="en-US" dirty="0" smtClean="0"/>
              <a:t>GNSS vectors tied (and constrained) to </a:t>
            </a:r>
            <a:br>
              <a:rPr lang="en-US" dirty="0" smtClean="0"/>
            </a:br>
            <a:r>
              <a:rPr lang="en-US" dirty="0" smtClean="0"/>
              <a:t>CORS NAD 83(2011) epoch 2010.00</a:t>
            </a:r>
          </a:p>
          <a:p>
            <a:pPr lvl="1"/>
            <a:r>
              <a:rPr lang="en-US" dirty="0" smtClean="0"/>
              <a:t>Over 80,000 stations and</a:t>
            </a:r>
            <a:br>
              <a:rPr lang="en-US" dirty="0" smtClean="0"/>
            </a:br>
            <a:r>
              <a:rPr lang="en-US" dirty="0" smtClean="0"/>
              <a:t>400,000 GNSS vectors</a:t>
            </a:r>
          </a:p>
          <a:p>
            <a:r>
              <a:rPr lang="en-US" b="1" dirty="0" smtClean="0"/>
              <a:t>Realization SAME for CORS</a:t>
            </a:r>
            <a:br>
              <a:rPr lang="en-US" b="1" dirty="0" smtClean="0"/>
            </a:br>
            <a:r>
              <a:rPr lang="en-US" b="1" i="1" dirty="0" smtClean="0"/>
              <a:t>and</a:t>
            </a:r>
            <a:r>
              <a:rPr lang="en-US" b="1" dirty="0" smtClean="0"/>
              <a:t> passive marks</a:t>
            </a:r>
          </a:p>
          <a:p>
            <a:r>
              <a:rPr lang="en-US" b="1" dirty="0" smtClean="0">
                <a:solidFill>
                  <a:srgbClr val="FF0000"/>
                </a:solidFill>
                <a:effectLst>
                  <a:outerShdw blurRad="38100" dist="38100" dir="2700000" algn="tl">
                    <a:srgbClr val="000000">
                      <a:alpha val="43137"/>
                    </a:srgbClr>
                  </a:outerShdw>
                </a:effectLst>
              </a:rPr>
              <a:t>This is </a:t>
            </a:r>
            <a:r>
              <a:rPr lang="en-US" b="1" i="1" dirty="0" smtClean="0">
                <a:solidFill>
                  <a:srgbClr val="FF0000"/>
                </a:solidFill>
                <a:effectLst>
                  <a:outerShdw blurRad="38100" dist="38100" dir="2700000" algn="tl">
                    <a:srgbClr val="000000">
                      <a:alpha val="43137"/>
                    </a:srgbClr>
                  </a:outerShdw>
                </a:effectLst>
              </a:rPr>
              <a:t>NOT</a:t>
            </a:r>
            <a:r>
              <a:rPr lang="en-US" b="1" dirty="0" smtClean="0">
                <a:solidFill>
                  <a:srgbClr val="FF0000"/>
                </a:solidFill>
                <a:effectLst>
                  <a:outerShdw blurRad="38100" dist="38100" dir="2700000" algn="tl">
                    <a:srgbClr val="000000">
                      <a:alpha val="43137"/>
                    </a:srgbClr>
                  </a:outerShdw>
                </a:effectLst>
              </a:rPr>
              <a:t> a new datum! (still NAD 83)</a:t>
            </a:r>
          </a:p>
          <a:p>
            <a:endParaRPr lang="en-US" dirty="0"/>
          </a:p>
        </p:txBody>
      </p:sp>
      <p:pic>
        <p:nvPicPr>
          <p:cNvPr id="4098" name="Picture 2" descr="C:\Survey\Control\Photographs\Monuments\FLAGSTAFF NCMN.JPG"/>
          <p:cNvPicPr>
            <a:picLocks noChangeAspect="1" noChangeArrowheads="1"/>
          </p:cNvPicPr>
          <p:nvPr/>
        </p:nvPicPr>
        <p:blipFill>
          <a:blip r:embed="rId3"/>
          <a:srcRect l="11174" t="528" r="15081" b="1928"/>
          <a:stretch>
            <a:fillRect/>
          </a:stretch>
        </p:blipFill>
        <p:spPr bwMode="auto">
          <a:xfrm>
            <a:off x="6248400" y="4288971"/>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611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10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iterate type="lt">
                                    <p:tmPct val="0"/>
                                  </p:iterate>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par>
                          <p:cTn id="35" fill="hold">
                            <p:stCondLst>
                              <p:cond delay="3000"/>
                            </p:stCondLst>
                            <p:childTnLst>
                              <p:par>
                                <p:cTn id="36" presetID="35" presetClass="emph" presetSubtype="0" repeatCount="indefinite" fill="hold" nodeType="afterEffect">
                                  <p:stCondLst>
                                    <p:cond delay="0"/>
                                  </p:stCondLst>
                                  <p:iterate type="lt">
                                    <p:tmPct val="0"/>
                                  </p:iterate>
                                  <p:childTnLst>
                                    <p:anim calcmode="discrete" valueType="str">
                                      <p:cBhvr>
                                        <p:cTn id="37" dur="1000" fill="hold"/>
                                        <p:tgtEl>
                                          <p:spTgt spid="3">
                                            <p:txEl>
                                              <p:pRg st="10" end="1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NAD 83 realization?</a:t>
            </a:r>
            <a:endParaRPr lang="en-US" dirty="0"/>
          </a:p>
        </p:txBody>
      </p:sp>
      <p:sp>
        <p:nvSpPr>
          <p:cNvPr id="3" name="Content Placeholder 2"/>
          <p:cNvSpPr>
            <a:spLocks noGrp="1"/>
          </p:cNvSpPr>
          <p:nvPr>
            <p:ph idx="1"/>
          </p:nvPr>
        </p:nvSpPr>
        <p:spPr>
          <a:xfrm>
            <a:off x="242276" y="1417639"/>
            <a:ext cx="8714155" cy="5257482"/>
          </a:xfrm>
        </p:spPr>
        <p:txBody>
          <a:bodyPr>
            <a:normAutofit fontScale="92500" lnSpcReduction="10000"/>
          </a:bodyPr>
          <a:lstStyle/>
          <a:p>
            <a:r>
              <a:rPr lang="en-US" sz="2800" dirty="0" smtClean="0"/>
              <a:t>Multi-Year CORS Solution</a:t>
            </a:r>
          </a:p>
          <a:p>
            <a:pPr lvl="1"/>
            <a:r>
              <a:rPr lang="en-US" sz="2400" dirty="0" smtClean="0"/>
              <a:t>Previous NAD 83 CORS realization needed many improvements</a:t>
            </a:r>
          </a:p>
          <a:p>
            <a:pPr lvl="1"/>
            <a:r>
              <a:rPr lang="en-US" sz="2400" dirty="0" smtClean="0"/>
              <a:t>Consistent coordinates </a:t>
            </a:r>
            <a:r>
              <a:rPr lang="en-US" sz="2400" i="1" dirty="0" smtClean="0"/>
              <a:t>and</a:t>
            </a:r>
            <a:r>
              <a:rPr lang="en-US" sz="2400" dirty="0" smtClean="0"/>
              <a:t> velocities from global solution</a:t>
            </a:r>
          </a:p>
          <a:p>
            <a:pPr lvl="1"/>
            <a:r>
              <a:rPr lang="en-US" sz="2400" dirty="0" smtClean="0"/>
              <a:t>Aligned with most recent realization of global frame (IGS 08)</a:t>
            </a:r>
          </a:p>
          <a:p>
            <a:pPr lvl="1"/>
            <a:r>
              <a:rPr lang="en-US" sz="2400" dirty="0" smtClean="0"/>
              <a:t>Major processing, modeling, and metadata improvements</a:t>
            </a:r>
          </a:p>
          <a:p>
            <a:pPr lvl="2"/>
            <a:r>
              <a:rPr lang="en-US" sz="2000" dirty="0" smtClean="0"/>
              <a:t>Including new </a:t>
            </a:r>
            <a:r>
              <a:rPr lang="en-US" sz="2000" b="1" i="1" dirty="0" smtClean="0"/>
              <a:t>absolute phase center antenna calibrations</a:t>
            </a:r>
          </a:p>
          <a:p>
            <a:r>
              <a:rPr lang="en-US" sz="2800" dirty="0" smtClean="0"/>
              <a:t>National adjustment of passive control</a:t>
            </a:r>
          </a:p>
          <a:p>
            <a:pPr lvl="1"/>
            <a:r>
              <a:rPr lang="en-US" sz="2400" dirty="0" smtClean="0"/>
              <a:t>Optimally align passive control with “active” CORS control</a:t>
            </a:r>
          </a:p>
          <a:p>
            <a:pPr lvl="2"/>
            <a:r>
              <a:rPr lang="en-US" sz="2000" b="1" i="1" dirty="0" smtClean="0"/>
              <a:t>Because CORS provide the geometric foundation of the NSRS</a:t>
            </a:r>
          </a:p>
          <a:p>
            <a:pPr lvl="1"/>
            <a:r>
              <a:rPr lang="en-US" sz="2400" dirty="0" smtClean="0"/>
              <a:t>Incorporate new data, compute accuracies on all stations</a:t>
            </a:r>
          </a:p>
          <a:p>
            <a:pPr lvl="1"/>
            <a:r>
              <a:rPr lang="en-US" sz="2400" dirty="0" smtClean="0"/>
              <a:t>Better results in tectonically active areas</a:t>
            </a:r>
          </a:p>
          <a:p>
            <a:r>
              <a:rPr lang="en-US" sz="2800" b="1" i="1" dirty="0" smtClean="0"/>
              <a:t>Bottom line</a:t>
            </a:r>
          </a:p>
          <a:p>
            <a:pPr lvl="1"/>
            <a:r>
              <a:rPr lang="en-US" sz="2400" b="1" dirty="0" smtClean="0"/>
              <a:t>Must meet needs of users for highly accurate </a:t>
            </a:r>
            <a:r>
              <a:rPr lang="en-US" sz="2400" b="1" i="1" dirty="0" smtClean="0"/>
              <a:t>and</a:t>
            </a:r>
            <a:r>
              <a:rPr lang="en-US" sz="2400" b="1" dirty="0" smtClean="0"/>
              <a:t> consistent coordinates (</a:t>
            </a:r>
            <a:r>
              <a:rPr lang="en-US" sz="2400" b="1" i="1" dirty="0" smtClean="0"/>
              <a:t>and</a:t>
            </a:r>
            <a:r>
              <a:rPr lang="en-US" sz="2400" b="1" dirty="0" smtClean="0"/>
              <a:t> velocities) using </a:t>
            </a:r>
            <a:r>
              <a:rPr lang="en-US" sz="2400" b="1" i="1" dirty="0" smtClean="0"/>
              <a:t>B</a:t>
            </a:r>
            <a:r>
              <a:rPr lang="en-US" sz="2400" b="1" dirty="0" smtClean="0"/>
              <a:t>est </a:t>
            </a:r>
            <a:r>
              <a:rPr lang="en-US" sz="2400" b="1" i="1" dirty="0" smtClean="0"/>
              <a:t>A</a:t>
            </a:r>
            <a:r>
              <a:rPr lang="en-US" sz="2400" b="1" dirty="0" smtClean="0"/>
              <a:t>vailable </a:t>
            </a:r>
            <a:r>
              <a:rPr lang="en-US" sz="2400" b="1" i="1" dirty="0" smtClean="0"/>
              <a:t>M</a:t>
            </a:r>
            <a:r>
              <a:rPr lang="en-US" sz="2400" b="1" dirty="0" smtClean="0"/>
              <a:t>ethods</a:t>
            </a:r>
          </a:p>
        </p:txBody>
      </p:sp>
    </p:spTree>
    <p:extLst>
      <p:ext uri="{BB962C8B-B14F-4D97-AF65-F5344CB8AC3E}">
        <p14:creationId xmlns:p14="http://schemas.microsoft.com/office/powerpoint/2010/main" val="411056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0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22960"/>
          </a:xfrm>
        </p:spPr>
        <p:txBody>
          <a:bodyPr/>
          <a:lstStyle/>
          <a:p>
            <a:r>
              <a:rPr lang="en-US" dirty="0" smtClean="0"/>
              <a:t>Approach</a:t>
            </a:r>
            <a:endParaRPr lang="en-US" dirty="0"/>
          </a:p>
        </p:txBody>
      </p:sp>
      <p:sp>
        <p:nvSpPr>
          <p:cNvPr id="3" name="Content Placeholder 2"/>
          <p:cNvSpPr>
            <a:spLocks noGrp="1"/>
          </p:cNvSpPr>
          <p:nvPr>
            <p:ph idx="1"/>
          </p:nvPr>
        </p:nvSpPr>
        <p:spPr>
          <a:xfrm>
            <a:off x="242277" y="1280160"/>
            <a:ext cx="8573478" cy="5577840"/>
          </a:xfrm>
        </p:spPr>
        <p:txBody>
          <a:bodyPr>
            <a:normAutofit fontScale="70000" lnSpcReduction="20000"/>
          </a:bodyPr>
          <a:lstStyle/>
          <a:p>
            <a:r>
              <a:rPr lang="en-US" dirty="0" smtClean="0"/>
              <a:t>Used a Helmert blocking strategy for CONUS</a:t>
            </a:r>
          </a:p>
          <a:p>
            <a:pPr lvl="1"/>
            <a:r>
              <a:rPr lang="en-US" dirty="0" smtClean="0"/>
              <a:t>Over 80,000 points (&gt; 240,000 unknowns)</a:t>
            </a:r>
          </a:p>
          <a:p>
            <a:pPr lvl="1"/>
            <a:r>
              <a:rPr lang="en-US" dirty="0" smtClean="0"/>
              <a:t>Over 400,000 GNSS vectors (&gt; 1.2 million observations)</a:t>
            </a:r>
          </a:p>
          <a:p>
            <a:r>
              <a:rPr lang="en-US" dirty="0" smtClean="0"/>
              <a:t>Individual projects weighted to account for variable error</a:t>
            </a:r>
          </a:p>
          <a:p>
            <a:pPr lvl="1"/>
            <a:r>
              <a:rPr lang="en-US" dirty="0" err="1" smtClean="0"/>
              <a:t>Horiz</a:t>
            </a:r>
            <a:r>
              <a:rPr lang="en-US" dirty="0" smtClean="0"/>
              <a:t> and vertical std deviation scale factors computed for all projects</a:t>
            </a:r>
          </a:p>
          <a:p>
            <a:r>
              <a:rPr lang="en-US" dirty="0" smtClean="0"/>
              <a:t>Outlier detection (for rejecting vectors)</a:t>
            </a:r>
          </a:p>
          <a:p>
            <a:pPr lvl="1"/>
            <a:r>
              <a:rPr lang="en-US" dirty="0" smtClean="0"/>
              <a:t>Used threshold 4 cm horizontal, 5 cm up</a:t>
            </a:r>
          </a:p>
          <a:p>
            <a:r>
              <a:rPr lang="en-US" dirty="0" smtClean="0"/>
              <a:t>Method for vector rejection</a:t>
            </a:r>
          </a:p>
          <a:p>
            <a:pPr lvl="1"/>
            <a:r>
              <a:rPr lang="en-US" dirty="0" smtClean="0"/>
              <a:t>Rejection by </a:t>
            </a:r>
            <a:r>
              <a:rPr lang="en-US" i="1" dirty="0" err="1" smtClean="0"/>
              <a:t>downweighting</a:t>
            </a:r>
            <a:r>
              <a:rPr lang="en-US" dirty="0" smtClean="0"/>
              <a:t>  vs. </a:t>
            </a:r>
            <a:r>
              <a:rPr lang="en-US" i="1" dirty="0" smtClean="0"/>
              <a:t>removal</a:t>
            </a:r>
          </a:p>
          <a:p>
            <a:r>
              <a:rPr lang="en-US" dirty="0" smtClean="0"/>
              <a:t>Challenges:</a:t>
            </a:r>
          </a:p>
          <a:p>
            <a:pPr lvl="1"/>
            <a:r>
              <a:rPr lang="en-US" dirty="0" smtClean="0"/>
              <a:t>Tectonic tribulations</a:t>
            </a:r>
          </a:p>
          <a:p>
            <a:pPr lvl="1"/>
            <a:r>
              <a:rPr lang="en-US" dirty="0" smtClean="0"/>
              <a:t>Mixing old and new observations (e.g., pre-1994)</a:t>
            </a:r>
          </a:p>
          <a:p>
            <a:pPr lvl="1"/>
            <a:r>
              <a:rPr lang="en-US" dirty="0" smtClean="0"/>
              <a:t>CORS complications</a:t>
            </a:r>
          </a:p>
          <a:p>
            <a:pPr lvl="1"/>
            <a:r>
              <a:rPr lang="en-US" dirty="0" smtClean="0"/>
              <a:t>Constraint conundrums (“weighted” vs. “rigid”)</a:t>
            </a:r>
          </a:p>
          <a:p>
            <a:pPr lvl="1"/>
            <a:r>
              <a:rPr lang="en-US" dirty="0" smtClean="0"/>
              <a:t>Subsidence</a:t>
            </a:r>
          </a:p>
          <a:p>
            <a:pPr lvl="1"/>
            <a:r>
              <a:rPr lang="en-US" dirty="0" smtClean="0"/>
              <a:t>No-check stations</a:t>
            </a:r>
          </a:p>
          <a:p>
            <a:pPr lvl="1"/>
            <a:r>
              <a:rPr lang="en-US" dirty="0" smtClean="0"/>
              <a:t>Duplicate stations, duplicate vectors</a:t>
            </a:r>
          </a:p>
          <a:p>
            <a:pPr lvl="1"/>
            <a:endParaRPr lang="en-US" dirty="0" smtClean="0"/>
          </a:p>
          <a:p>
            <a:endParaRPr lang="en-US" dirty="0"/>
          </a:p>
        </p:txBody>
      </p:sp>
      <p:pic>
        <p:nvPicPr>
          <p:cNvPr id="43009" name="Picture 1" descr="C:\NGS\Presentations\2012\SurvCon_NJ 2012\4477_easy_.png"/>
          <p:cNvPicPr>
            <a:picLocks noChangeAspect="1" noChangeArrowheads="1"/>
          </p:cNvPicPr>
          <p:nvPr/>
        </p:nvPicPr>
        <p:blipFill>
          <a:blip r:embed="rId2"/>
          <a:srcRect/>
          <a:stretch>
            <a:fillRect/>
          </a:stretch>
        </p:blipFill>
        <p:spPr bwMode="auto">
          <a:xfrm>
            <a:off x="6675120" y="4579815"/>
            <a:ext cx="1831975" cy="18288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1027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43009"/>
                                        </p:tgtEl>
                                      </p:cBhvr>
                                    </p:animEffect>
                                    <p:animScale>
                                      <p:cBhvr>
                                        <p:cTn id="12" dur="500" autoRev="1" fill="hold"/>
                                        <p:tgtEl>
                                          <p:spTgt spid="43009"/>
                                        </p:tgtEl>
                                      </p:cBhvr>
                                      <p:by x="105000" y="105000"/>
                                    </p:animScale>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100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fade">
                                      <p:cBhvr>
                                        <p:cTn id="19" dur="1000"/>
                                        <p:tgtEl>
                                          <p:spTgt spid="3">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1000"/>
                                        <p:tgtEl>
                                          <p:spTgt spid="3">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fade">
                                      <p:cBhvr>
                                        <p:cTn id="25" dur="1000"/>
                                        <p:tgtEl>
                                          <p:spTgt spid="3">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3" end="13"/>
                                            </p:txEl>
                                          </p:spTgt>
                                        </p:tgtEl>
                                        <p:attrNameLst>
                                          <p:attrName>style.visibility</p:attrName>
                                        </p:attrNameLst>
                                      </p:cBhvr>
                                      <p:to>
                                        <p:strVal val="visible"/>
                                      </p:to>
                                    </p:set>
                                    <p:animEffect transition="in" filter="fade">
                                      <p:cBhvr>
                                        <p:cTn id="28" dur="1000"/>
                                        <p:tgtEl>
                                          <p:spTgt spid="3">
                                            <p:txEl>
                                              <p:pRg st="13" end="1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Effect transition="in" filter="fade">
                                      <p:cBhvr>
                                        <p:cTn id="31" dur="1000"/>
                                        <p:tgtEl>
                                          <p:spTgt spid="3">
                                            <p:txEl>
                                              <p:pRg st="14" end="1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5" end="15"/>
                                            </p:txEl>
                                          </p:spTgt>
                                        </p:tgtEl>
                                        <p:attrNameLst>
                                          <p:attrName>style.visibility</p:attrName>
                                        </p:attrNameLst>
                                      </p:cBhvr>
                                      <p:to>
                                        <p:strVal val="visible"/>
                                      </p:to>
                                    </p:set>
                                    <p:animEffect transition="in" filter="fade">
                                      <p:cBhvr>
                                        <p:cTn id="34" dur="1000"/>
                                        <p:tgtEl>
                                          <p:spTgt spid="3">
                                            <p:txEl>
                                              <p:pRg st="15" end="1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Effect transition="in" filter="fade">
                                      <p:cBhvr>
                                        <p:cTn id="37"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3262"/>
          </a:xfrm>
        </p:spPr>
        <p:txBody>
          <a:bodyPr/>
          <a:lstStyle/>
          <a:p>
            <a:r>
              <a:rPr lang="en-US" dirty="0" smtClean="0"/>
              <a:t>What’s in a name?</a:t>
            </a:r>
            <a:endParaRPr lang="en-US" sz="3200" i="1" dirty="0"/>
          </a:p>
        </p:txBody>
      </p:sp>
      <p:sp>
        <p:nvSpPr>
          <p:cNvPr id="3" name="Content Placeholder 2"/>
          <p:cNvSpPr>
            <a:spLocks noGrp="1"/>
          </p:cNvSpPr>
          <p:nvPr>
            <p:ph idx="1"/>
          </p:nvPr>
        </p:nvSpPr>
        <p:spPr>
          <a:xfrm>
            <a:off x="242277" y="2301631"/>
            <a:ext cx="8589108" cy="3974124"/>
          </a:xfrm>
        </p:spPr>
        <p:txBody>
          <a:bodyPr>
            <a:normAutofit fontScale="77500" lnSpcReduction="20000"/>
          </a:bodyPr>
          <a:lstStyle/>
          <a:p>
            <a:r>
              <a:rPr lang="en-US" b="1" dirty="0" smtClean="0"/>
              <a:t>NAD 83(2011) epoch 2010.00</a:t>
            </a:r>
          </a:p>
          <a:p>
            <a:pPr lvl="1"/>
            <a:r>
              <a:rPr lang="en-US" dirty="0" smtClean="0"/>
              <a:t>“2011” is datum tag </a:t>
            </a:r>
            <a:r>
              <a:rPr lang="en-US" dirty="0" smtClean="0">
                <a:sym typeface="Wingdings" pitchFamily="2" charset="2"/>
              </a:rPr>
              <a:t> year adjustment complete</a:t>
            </a:r>
          </a:p>
          <a:p>
            <a:pPr lvl="1"/>
            <a:r>
              <a:rPr lang="en-US" dirty="0" smtClean="0">
                <a:sym typeface="Wingdings" pitchFamily="2" charset="2"/>
              </a:rPr>
              <a:t>“2010.00” is “epoch date” (January 1, 2010)</a:t>
            </a:r>
          </a:p>
          <a:p>
            <a:pPr lvl="2"/>
            <a:r>
              <a:rPr lang="en-US" dirty="0" smtClean="0">
                <a:sym typeface="Wingdings" pitchFamily="2" charset="2"/>
              </a:rPr>
              <a:t>Date associated with coordinates of control station</a:t>
            </a:r>
          </a:p>
          <a:p>
            <a:pPr lvl="1"/>
            <a:r>
              <a:rPr lang="en-US" dirty="0" smtClean="0"/>
              <a:t>Frame fixed to North America tectonic plate</a:t>
            </a:r>
          </a:p>
          <a:p>
            <a:pPr lvl="2"/>
            <a:r>
              <a:rPr lang="en-US" dirty="0" smtClean="0"/>
              <a:t>Includes California, Alaska, Puerto Rico, and US Virgin Islands</a:t>
            </a:r>
          </a:p>
          <a:p>
            <a:r>
              <a:rPr lang="en-US" b="1" dirty="0" smtClean="0"/>
              <a:t>NAD 83(PA11) epoch 2010.00</a:t>
            </a:r>
          </a:p>
          <a:p>
            <a:pPr lvl="1"/>
            <a:r>
              <a:rPr lang="en-US" dirty="0" smtClean="0"/>
              <a:t>Frame fixed to Pacific tectonic plate (Hawaii and American Samoa)</a:t>
            </a:r>
          </a:p>
          <a:p>
            <a:r>
              <a:rPr lang="en-US" b="1" dirty="0" smtClean="0"/>
              <a:t>NAD 83(MA11) epoch 2010.00</a:t>
            </a:r>
          </a:p>
          <a:p>
            <a:pPr lvl="1"/>
            <a:r>
              <a:rPr lang="en-US" dirty="0" smtClean="0"/>
              <a:t>Frame fixed to Mariana tectonic plate (Guam and CNMI)</a:t>
            </a:r>
          </a:p>
        </p:txBody>
      </p:sp>
      <p:sp>
        <p:nvSpPr>
          <p:cNvPr id="4" name="Title 1"/>
          <p:cNvSpPr txBox="1">
            <a:spLocks/>
          </p:cNvSpPr>
          <p:nvPr/>
        </p:nvSpPr>
        <p:spPr bwMode="auto">
          <a:xfrm>
            <a:off x="457200" y="844062"/>
            <a:ext cx="8229600" cy="145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That which we call a datum</a:t>
            </a:r>
            <a:b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br>
            <a:r>
              <a:rPr kumimoji="0" lang="en-US" sz="2800" b="0" i="1" u="none" strike="noStrike" kern="1200" cap="none" spc="0" normalizeH="0" baseline="0" noProof="0" dirty="0" smtClean="0">
                <a:ln>
                  <a:noFill/>
                </a:ln>
                <a:solidFill>
                  <a:schemeClr val="tx1"/>
                </a:solidFill>
                <a:effectLst/>
                <a:uLnTx/>
                <a:uFillTx/>
                <a:latin typeface="+mj-lt"/>
                <a:ea typeface="ＭＳ Ｐゴシック" charset="0"/>
                <a:cs typeface="ＭＳ Ｐゴシック" charset="0"/>
              </a:rPr>
              <a:t>By any other name would smell as sweet…</a:t>
            </a:r>
            <a:endParaRPr kumimoji="0" lang="en-US" sz="2800" b="0" i="1" u="none" strike="noStrike" kern="1200" cap="none" spc="0" normalizeH="0" baseline="0" noProof="0" dirty="0">
              <a:ln>
                <a:noFill/>
              </a:ln>
              <a:solidFill>
                <a:schemeClr val="tx1"/>
              </a:solidFill>
              <a:effectLst/>
              <a:uLnTx/>
              <a:uFillTx/>
              <a:latin typeface="+mj-lt"/>
              <a:ea typeface="ＭＳ Ｐゴシック" charset="0"/>
              <a:cs typeface="ＭＳ Ｐゴシック" charset="0"/>
            </a:endParaRPr>
          </a:p>
        </p:txBody>
      </p:sp>
    </p:spTree>
    <p:extLst>
      <p:ext uri="{BB962C8B-B14F-4D97-AF65-F5344CB8AC3E}">
        <p14:creationId xmlns:p14="http://schemas.microsoft.com/office/powerpoint/2010/main" val="224053331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405467"/>
            <a:ext cx="8901723" cy="5315373"/>
          </a:xfrm>
        </p:spPr>
        <p:txBody>
          <a:bodyPr>
            <a:normAutofit fontScale="77500" lnSpcReduction="20000"/>
          </a:bodyPr>
          <a:lstStyle/>
          <a:p>
            <a:pPr>
              <a:lnSpc>
                <a:spcPct val="110000"/>
              </a:lnSpc>
            </a:pPr>
            <a:r>
              <a:rPr lang="en-US" dirty="0" smtClean="0"/>
              <a:t>4267 GPS projects; 80,872 stations; 424,711 vectors</a:t>
            </a:r>
          </a:p>
          <a:p>
            <a:pPr lvl="1">
              <a:lnSpc>
                <a:spcPct val="110000"/>
              </a:lnSpc>
            </a:pPr>
            <a:r>
              <a:rPr lang="en-US" dirty="0" smtClean="0"/>
              <a:t>Observations from April 1983 thru Dec 2011</a:t>
            </a:r>
          </a:p>
          <a:p>
            <a:pPr lvl="1">
              <a:lnSpc>
                <a:spcPct val="110000"/>
              </a:lnSpc>
            </a:pPr>
            <a:r>
              <a:rPr lang="en-US" dirty="0" smtClean="0"/>
              <a:t>Includes 1195 CORS with Multi-Year CORS Solution coordinates</a:t>
            </a:r>
          </a:p>
          <a:p>
            <a:pPr>
              <a:lnSpc>
                <a:spcPct val="110000"/>
              </a:lnSpc>
            </a:pPr>
            <a:r>
              <a:rPr lang="en-US" dirty="0" smtClean="0"/>
              <a:t>CONUS and Caribbean adjusted together (79,364 stations)</a:t>
            </a:r>
          </a:p>
          <a:p>
            <a:pPr lvl="1">
              <a:lnSpc>
                <a:spcPct val="110000"/>
              </a:lnSpc>
            </a:pPr>
            <a:r>
              <a:rPr lang="en-US" dirty="0" smtClean="0"/>
              <a:t>Both referenced to North America tectonic plate</a:t>
            </a:r>
          </a:p>
          <a:p>
            <a:pPr lvl="1">
              <a:lnSpc>
                <a:spcPct val="110000"/>
              </a:lnSpc>
            </a:pPr>
            <a:r>
              <a:rPr lang="en-US" dirty="0" smtClean="0"/>
              <a:t>Split into Primary (62,024 stations) and Secondary (17,340 stations)</a:t>
            </a:r>
          </a:p>
          <a:p>
            <a:pPr>
              <a:lnSpc>
                <a:spcPct val="110000"/>
              </a:lnSpc>
            </a:pPr>
            <a:r>
              <a:rPr lang="en-US" dirty="0" smtClean="0"/>
              <a:t>AK adjusted separate from CONUS and Caribbean (968 stations)</a:t>
            </a:r>
          </a:p>
          <a:p>
            <a:pPr lvl="1">
              <a:lnSpc>
                <a:spcPct val="110000"/>
              </a:lnSpc>
            </a:pPr>
            <a:r>
              <a:rPr lang="en-US" dirty="0" smtClean="0"/>
              <a:t>No useable ties to CONUS</a:t>
            </a:r>
          </a:p>
          <a:p>
            <a:pPr lvl="1">
              <a:lnSpc>
                <a:spcPct val="110000"/>
              </a:lnSpc>
            </a:pPr>
            <a:r>
              <a:rPr lang="en-US" dirty="0" smtClean="0"/>
              <a:t>Also referenced to North America tectonic plate</a:t>
            </a:r>
          </a:p>
          <a:p>
            <a:pPr>
              <a:lnSpc>
                <a:spcPct val="110000"/>
              </a:lnSpc>
            </a:pPr>
            <a:r>
              <a:rPr lang="en-US" dirty="0" smtClean="0"/>
              <a:t>Pacific region also adjusted separately (540 stations)</a:t>
            </a:r>
          </a:p>
          <a:p>
            <a:pPr lvl="1">
              <a:lnSpc>
                <a:spcPct val="110000"/>
              </a:lnSpc>
            </a:pPr>
            <a:r>
              <a:rPr lang="en-US" dirty="0" smtClean="0"/>
              <a:t>Referenced to different tectonic plates</a:t>
            </a:r>
          </a:p>
          <a:p>
            <a:pPr lvl="2">
              <a:lnSpc>
                <a:spcPct val="110000"/>
              </a:lnSpc>
            </a:pPr>
            <a:r>
              <a:rPr lang="en-US" dirty="0" smtClean="0"/>
              <a:t>Hawaii, American Samoa, Marshall Is., etc. </a:t>
            </a:r>
            <a:r>
              <a:rPr lang="en-US" dirty="0" smtClean="0">
                <a:sym typeface="Wingdings" pitchFamily="2" charset="2"/>
              </a:rPr>
              <a:t> </a:t>
            </a:r>
            <a:r>
              <a:rPr lang="en-US" b="1" dirty="0" smtClean="0">
                <a:sym typeface="Wingdings" pitchFamily="2" charset="2"/>
              </a:rPr>
              <a:t>Pacific plate </a:t>
            </a:r>
            <a:r>
              <a:rPr lang="en-US" dirty="0" smtClean="0">
                <a:sym typeface="Wingdings" pitchFamily="2" charset="2"/>
              </a:rPr>
              <a:t>(363 stations)</a:t>
            </a:r>
            <a:endParaRPr lang="en-US" dirty="0" smtClean="0"/>
          </a:p>
          <a:p>
            <a:pPr lvl="2">
              <a:lnSpc>
                <a:spcPct val="110000"/>
              </a:lnSpc>
            </a:pPr>
            <a:r>
              <a:rPr lang="en-US" dirty="0" smtClean="0"/>
              <a:t>Guam, Northern Mariana Islands, Palau </a:t>
            </a:r>
            <a:r>
              <a:rPr lang="en-US" dirty="0" smtClean="0">
                <a:sym typeface="Wingdings" pitchFamily="2" charset="2"/>
              </a:rPr>
              <a:t> </a:t>
            </a:r>
            <a:r>
              <a:rPr lang="en-US" b="1" dirty="0" smtClean="0">
                <a:sym typeface="Wingdings" pitchFamily="2" charset="2"/>
              </a:rPr>
              <a:t>Mariana plate </a:t>
            </a:r>
            <a:r>
              <a:rPr lang="en-US" dirty="0" smtClean="0">
                <a:sym typeface="Wingdings" pitchFamily="2" charset="2"/>
              </a:rPr>
              <a:t>(177 stations)</a:t>
            </a:r>
          </a:p>
          <a:p>
            <a:pPr lvl="1">
              <a:lnSpc>
                <a:spcPct val="110000"/>
              </a:lnSpc>
            </a:pPr>
            <a:r>
              <a:rPr lang="en-US" sz="3000" b="1" i="1" dirty="0" smtClean="0"/>
              <a:t>Pacific not included in 2007 national adjustment</a:t>
            </a:r>
          </a:p>
        </p:txBody>
      </p:sp>
      <p:sp>
        <p:nvSpPr>
          <p:cNvPr id="6" name="Title 1"/>
          <p:cNvSpPr>
            <a:spLocks noGrp="1"/>
          </p:cNvSpPr>
          <p:nvPr>
            <p:ph type="title"/>
          </p:nvPr>
        </p:nvSpPr>
        <p:spPr>
          <a:xfrm>
            <a:off x="0" y="586155"/>
            <a:ext cx="9144000" cy="582245"/>
          </a:xfrm>
        </p:spPr>
        <p:txBody>
          <a:bodyPr/>
          <a:lstStyle/>
          <a:p>
            <a:r>
              <a:rPr lang="en-US" dirty="0" smtClean="0"/>
              <a:t>National adjustment of passive control</a:t>
            </a:r>
            <a:endParaRPr lang="en-US" dirty="0"/>
          </a:p>
        </p:txBody>
      </p:sp>
    </p:spTree>
    <p:extLst>
      <p:ext uri="{BB962C8B-B14F-4D97-AF65-F5344CB8AC3E}">
        <p14:creationId xmlns:p14="http://schemas.microsoft.com/office/powerpoint/2010/main" val="1512321800"/>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Oval 3"/>
          <p:cNvSpPr/>
          <p:nvPr/>
        </p:nvSpPr>
        <p:spPr>
          <a:xfrm rot="3066877">
            <a:off x="4834232" y="894660"/>
            <a:ext cx="4463333" cy="337510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21073751">
            <a:off x="2809875" y="290513"/>
            <a:ext cx="2381250" cy="139541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rot="18365453">
            <a:off x="30956"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5991811" y="3695709"/>
            <a:ext cx="1679627"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CONUS </a:t>
            </a:r>
            <a:r>
              <a:rPr lang="en-US" b="1" dirty="0" smtClean="0">
                <a:solidFill>
                  <a:srgbClr val="0000FF"/>
                </a:solidFill>
                <a:effectLst>
                  <a:outerShdw blurRad="38100" dist="38100" dir="2700000" algn="tl">
                    <a:srgbClr val="000000">
                      <a:alpha val="43137"/>
                    </a:srgbClr>
                  </a:outerShdw>
                </a:effectLst>
              </a:rPr>
              <a:t>Primary</a:t>
            </a:r>
            <a:endParaRPr lang="en-US" b="1"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611880" y="1234440"/>
            <a:ext cx="80701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Alaska</a:t>
            </a:r>
          </a:p>
        </p:txBody>
      </p:sp>
      <p:sp>
        <p:nvSpPr>
          <p:cNvPr id="10" name="TextBox 9"/>
          <p:cNvSpPr txBox="1"/>
          <p:nvPr/>
        </p:nvSpPr>
        <p:spPr>
          <a:xfrm>
            <a:off x="924385" y="2209800"/>
            <a:ext cx="904415" cy="646331"/>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a:t>
            </a:r>
            <a:br>
              <a:rPr lang="en-US" b="1" dirty="0">
                <a:solidFill>
                  <a:srgbClr val="0000FF"/>
                </a:solidFill>
                <a:effectLst>
                  <a:outerShdw blurRad="38100" dist="38100" dir="2700000" algn="tl">
                    <a:srgbClr val="000000">
                      <a:alpha val="43137"/>
                    </a:srgbClr>
                  </a:outerShdw>
                </a:effectLst>
              </a:rPr>
            </a:br>
            <a:r>
              <a:rPr lang="en-US" b="1" dirty="0">
                <a:solidFill>
                  <a:srgbClr val="0000FF"/>
                </a:solidFill>
                <a:effectLst>
                  <a:outerShdw blurRad="38100" dist="38100" dir="2700000" algn="tl">
                    <a:srgbClr val="000000">
                      <a:alpha val="43137"/>
                    </a:srgbClr>
                  </a:outerShdw>
                </a:effectLst>
              </a:rPr>
              <a:t>(MA11)</a:t>
            </a:r>
          </a:p>
        </p:txBody>
      </p:sp>
      <p:sp>
        <p:nvSpPr>
          <p:cNvPr id="11" name="TextBox 10"/>
          <p:cNvSpPr txBox="1"/>
          <p:nvPr/>
        </p:nvSpPr>
        <p:spPr>
          <a:xfrm>
            <a:off x="2667000" y="3962400"/>
            <a:ext cx="1474186" cy="369332"/>
          </a:xfrm>
          <a:prstGeom prst="rect">
            <a:avLst/>
          </a:prstGeom>
          <a:noFill/>
        </p:spPr>
        <p:txBody>
          <a:bodyPr wrap="none">
            <a:spAutoFit/>
          </a:bodyPr>
          <a:lstStyle/>
          <a:p>
            <a:pPr>
              <a:defRPr/>
            </a:pPr>
            <a:r>
              <a:rPr lang="en-US" b="1" dirty="0">
                <a:solidFill>
                  <a:srgbClr val="0000FF"/>
                </a:solidFill>
                <a:effectLst>
                  <a:outerShdw blurRad="38100" dist="38100" dir="2700000" algn="tl">
                    <a:srgbClr val="000000">
                      <a:alpha val="43137"/>
                    </a:srgbClr>
                  </a:outerShdw>
                </a:effectLst>
              </a:rPr>
              <a:t>Pacific (PA11)</a:t>
            </a:r>
          </a:p>
        </p:txBody>
      </p:sp>
      <p:sp>
        <p:nvSpPr>
          <p:cNvPr id="12" name="Oval 11"/>
          <p:cNvSpPr/>
          <p:nvPr/>
        </p:nvSpPr>
        <p:spPr>
          <a:xfrm rot="21272168">
            <a:off x="5031677" y="790640"/>
            <a:ext cx="3432237" cy="239329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5869062" y="1097120"/>
            <a:ext cx="1920526" cy="369332"/>
          </a:xfrm>
          <a:prstGeom prst="rect">
            <a:avLst/>
          </a:prstGeom>
          <a:noFill/>
        </p:spPr>
        <p:txBody>
          <a:bodyPr wrap="none">
            <a:spAutoFit/>
          </a:bodyPr>
          <a:lstStyle/>
          <a:p>
            <a:pPr>
              <a:defRPr/>
            </a:pPr>
            <a:r>
              <a:rPr lang="en-US" b="1" dirty="0" smtClean="0">
                <a:solidFill>
                  <a:srgbClr val="0000FF"/>
                </a:solidFill>
                <a:effectLst>
                  <a:outerShdw blurRad="38100" dist="38100" dir="2700000" algn="tl">
                    <a:srgbClr val="000000">
                      <a:alpha val="43137"/>
                    </a:srgbClr>
                  </a:outerShdw>
                </a:effectLst>
              </a:rPr>
              <a:t>CONUS Secondary</a:t>
            </a:r>
            <a:endParaRPr lang="en-U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659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7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D:\GIS\NGS\NA2011\All_NA2011\Export\CONUS_Carib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6963928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smtClean="0"/>
              <a:t>datums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NAD83(92) based on new and old observations and same system</a:t>
            </a:r>
          </a:p>
          <a:p>
            <a:r>
              <a:rPr lang="en-US" sz="2400" dirty="0" smtClean="0"/>
              <a:t>NAD83(96) based on better observations and same system</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GIS\NGS\NA2011\All_NA2011\Export\CONUS_FINAL.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spTree>
    <p:extLst>
      <p:ext uri="{BB962C8B-B14F-4D97-AF65-F5344CB8AC3E}">
        <p14:creationId xmlns:p14="http://schemas.microsoft.com/office/powerpoint/2010/main" val="2680381365"/>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IS\NGS\NA2011\All_NA2011\Export\CONUS_FINAL_no_vecs.jpg"/>
          <p:cNvPicPr>
            <a:picLocks noChangeAspect="1" noChangeArrowheads="1"/>
          </p:cNvPicPr>
          <p:nvPr/>
        </p:nvPicPr>
        <p:blipFill>
          <a:blip r:embed="rId2"/>
          <a:srcRect/>
          <a:stretch>
            <a:fillRect/>
          </a:stretch>
        </p:blipFill>
        <p:spPr bwMode="auto">
          <a:xfrm>
            <a:off x="0" y="0"/>
            <a:ext cx="9144001" cy="6858001"/>
          </a:xfrm>
          <a:prstGeom prst="rect">
            <a:avLst/>
          </a:prstGeom>
          <a:noFill/>
        </p:spPr>
      </p:pic>
    </p:spTree>
    <p:extLst>
      <p:ext uri="{BB962C8B-B14F-4D97-AF65-F5344CB8AC3E}">
        <p14:creationId xmlns:p14="http://schemas.microsoft.com/office/powerpoint/2010/main" val="2643973008"/>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D:\GIS\NGS\NA2011\All_NA2011\Export\Alaska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51084383"/>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descr="D:\GIS\NGS\NA2011\All_NA2011\Export\Pacific_FINAL.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0914693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network accuracies (95% confidence)</a:t>
            </a:r>
          </a:p>
          <a:p>
            <a:pPr marL="682625" lvl="1" indent="-282575">
              <a:defRPr/>
            </a:pPr>
            <a:r>
              <a:rPr lang="en-US" u="sng" dirty="0" smtClean="0"/>
              <a:t>Overall median</a:t>
            </a:r>
            <a:r>
              <a:rPr lang="en-US" dirty="0" smtClean="0"/>
              <a:t>:  </a:t>
            </a:r>
            <a:r>
              <a:rPr lang="en-US" b="1" i="1" dirty="0" smtClean="0"/>
              <a:t>0.9 cm </a:t>
            </a:r>
            <a:r>
              <a:rPr lang="en-US" b="1" i="1" dirty="0" err="1" smtClean="0"/>
              <a:t>horiz</a:t>
            </a:r>
            <a:r>
              <a:rPr lang="en-US" i="1" dirty="0" smtClean="0"/>
              <a:t>, </a:t>
            </a:r>
            <a:r>
              <a:rPr lang="en-US" b="1" i="1" dirty="0" smtClean="0"/>
              <a:t>1.5 cm height</a:t>
            </a:r>
            <a:r>
              <a:rPr lang="en-US" dirty="0" smtClean="0"/>
              <a:t> (78,709)</a:t>
            </a:r>
            <a:endParaRPr lang="en-US" b="1" i="1" dirty="0" smtClean="0"/>
          </a:p>
          <a:p>
            <a:pPr marL="1082675" lvl="2" indent="-282575">
              <a:defRPr/>
            </a:pPr>
            <a:r>
              <a:rPr lang="en-US" b="1" i="1" dirty="0" smtClean="0"/>
              <a:t>90% &lt; 2.3 cm horizontal and 4.8 cm ellipsoid height</a:t>
            </a:r>
          </a:p>
          <a:p>
            <a:pPr marL="1082675" lvl="2" indent="-282575">
              <a:defRPr/>
            </a:pPr>
            <a:r>
              <a:rPr lang="en-US" dirty="0" smtClean="0"/>
              <a:t>Does </a:t>
            </a:r>
            <a:r>
              <a:rPr lang="en-US" b="1" i="1" dirty="0" smtClean="0"/>
              <a:t>NOT</a:t>
            </a:r>
            <a:r>
              <a:rPr lang="en-US" dirty="0" smtClean="0"/>
              <a:t> include 2163 no-check stations</a:t>
            </a:r>
          </a:p>
          <a:p>
            <a:pPr marL="682625" lvl="1" indent="-282575">
              <a:defRPr/>
            </a:pPr>
            <a:r>
              <a:rPr lang="en-US" dirty="0" smtClean="0"/>
              <a:t>Median accuracies by network</a:t>
            </a:r>
          </a:p>
          <a:p>
            <a:pPr marL="1082675" lvl="2" indent="-282575">
              <a:defRPr/>
            </a:pPr>
            <a:r>
              <a:rPr lang="en-US" u="sng" dirty="0" smtClean="0"/>
              <a:t>CONUS Primary</a:t>
            </a:r>
            <a:r>
              <a:rPr lang="en-US" dirty="0" smtClean="0"/>
              <a:t>:  	</a:t>
            </a:r>
            <a:r>
              <a:rPr lang="en-US" b="1" i="1" dirty="0" smtClean="0"/>
              <a:t>0.7 cm </a:t>
            </a:r>
            <a:r>
              <a:rPr lang="en-US" b="1" i="1" dirty="0" err="1" smtClean="0"/>
              <a:t>horiz</a:t>
            </a:r>
            <a:r>
              <a:rPr lang="en-US" b="1" i="1" dirty="0" smtClean="0"/>
              <a:t>, 1.2 cm height</a:t>
            </a:r>
            <a:r>
              <a:rPr lang="en-US" dirty="0" smtClean="0"/>
              <a:t> (61,049)</a:t>
            </a:r>
          </a:p>
          <a:p>
            <a:pPr marL="1082675" lvl="2" indent="-282575">
              <a:defRPr/>
            </a:pPr>
            <a:r>
              <a:rPr lang="en-US" u="sng" dirty="0" smtClean="0"/>
              <a:t>CONUS Secondary</a:t>
            </a:r>
            <a:r>
              <a:rPr lang="en-US" dirty="0" smtClean="0"/>
              <a:t>: 	</a:t>
            </a:r>
            <a:r>
              <a:rPr lang="en-US" b="1" i="1" dirty="0" smtClean="0"/>
              <a:t>1.6 cm </a:t>
            </a:r>
            <a:r>
              <a:rPr lang="en-US" b="1" i="1" dirty="0" err="1" smtClean="0"/>
              <a:t>horiz</a:t>
            </a:r>
            <a:r>
              <a:rPr lang="en-US" b="1" i="1" dirty="0" smtClean="0"/>
              <a:t>, 3.4 cm height</a:t>
            </a:r>
            <a:r>
              <a:rPr lang="en-US" dirty="0" smtClean="0"/>
              <a:t> (16,441)</a:t>
            </a:r>
          </a:p>
          <a:p>
            <a:pPr marL="1082675" lvl="2" indent="-282575">
              <a:defRPr/>
            </a:pPr>
            <a:r>
              <a:rPr lang="en-US" u="sng" dirty="0" smtClean="0"/>
              <a:t>Alaska</a:t>
            </a:r>
            <a:r>
              <a:rPr lang="en-US" dirty="0" smtClean="0"/>
              <a:t>: 				</a:t>
            </a:r>
            <a:r>
              <a:rPr lang="en-US" b="1" i="1" dirty="0" smtClean="0"/>
              <a:t>3.2 cm </a:t>
            </a:r>
            <a:r>
              <a:rPr lang="en-US" b="1" i="1" dirty="0" err="1" smtClean="0"/>
              <a:t>horiz</a:t>
            </a:r>
            <a:r>
              <a:rPr lang="en-US" b="1" i="1" dirty="0" smtClean="0"/>
              <a:t>, 5.7 cm height</a:t>
            </a:r>
            <a:r>
              <a:rPr lang="en-US" dirty="0" smtClean="0"/>
              <a:t> (814)</a:t>
            </a:r>
            <a:endParaRPr lang="en-US" b="1" dirty="0" smtClean="0"/>
          </a:p>
          <a:p>
            <a:pPr marL="1082675" lvl="2" indent="-282575">
              <a:defRPr/>
            </a:pPr>
            <a:r>
              <a:rPr lang="en-US" u="sng" dirty="0" smtClean="0"/>
              <a:t>Pacific (PA11)</a:t>
            </a:r>
            <a:r>
              <a:rPr lang="en-US" dirty="0" smtClean="0"/>
              <a:t>: 		</a:t>
            </a:r>
            <a:r>
              <a:rPr lang="en-US" b="1" i="1" dirty="0" smtClean="0"/>
              <a:t>2.2 cm </a:t>
            </a:r>
            <a:r>
              <a:rPr lang="en-US" b="1" i="1" dirty="0" err="1" smtClean="0"/>
              <a:t>horiz</a:t>
            </a:r>
            <a:r>
              <a:rPr lang="en-US" b="1" i="1" dirty="0" smtClean="0"/>
              <a:t>, 5.0 cm height</a:t>
            </a:r>
            <a:r>
              <a:rPr lang="en-US" dirty="0" smtClean="0"/>
              <a:t> (282)</a:t>
            </a:r>
          </a:p>
          <a:p>
            <a:pPr marL="1082675" lvl="2" indent="-282575">
              <a:defRPr/>
            </a:pPr>
            <a:r>
              <a:rPr lang="en-US" u="sng" dirty="0" smtClean="0"/>
              <a:t>Pacific (MA11)</a:t>
            </a:r>
            <a:r>
              <a:rPr lang="en-US" dirty="0" smtClean="0"/>
              <a:t>: 		</a:t>
            </a:r>
            <a:r>
              <a:rPr lang="en-US" b="1" i="1" dirty="0" smtClean="0"/>
              <a:t>1.8 cm </a:t>
            </a:r>
            <a:r>
              <a:rPr lang="en-US" b="1" i="1" dirty="0" err="1" smtClean="0"/>
              <a:t>horiz</a:t>
            </a:r>
            <a:r>
              <a:rPr lang="en-US" b="1" i="1" dirty="0" smtClean="0"/>
              <a:t>, 3.8 cm height </a:t>
            </a:r>
            <a:r>
              <a:rPr lang="en-US" dirty="0" smtClean="0"/>
              <a:t>(123)</a:t>
            </a:r>
          </a:p>
        </p:txBody>
      </p:sp>
    </p:spTree>
    <p:extLst>
      <p:ext uri="{BB962C8B-B14F-4D97-AF65-F5344CB8AC3E}">
        <p14:creationId xmlns:p14="http://schemas.microsoft.com/office/powerpoint/2010/main" val="66698380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5698" name="Picture 2" descr="D:\GIS\NGS\NA2011\All_NA2011\Export\CONUS_const_FINAL_horz_accur_24x36_present.jpg"/>
          <p:cNvPicPr>
            <a:picLocks noChangeAspect="1" noChangeArrowheads="1"/>
          </p:cNvPicPr>
          <p:nvPr/>
        </p:nvPicPr>
        <p:blipFill>
          <a:blip r:embed="rId2"/>
          <a:srcRect l="1944" r="1944"/>
          <a:stretch>
            <a:fillRect/>
          </a:stretch>
        </p:blipFill>
        <p:spPr bwMode="auto">
          <a:xfrm>
            <a:off x="0" y="515455"/>
            <a:ext cx="9144000" cy="6342545"/>
          </a:xfrm>
          <a:prstGeom prst="rect">
            <a:avLst/>
          </a:prstGeom>
          <a:noFill/>
        </p:spPr>
      </p:pic>
    </p:spTree>
    <p:extLst>
      <p:ext uri="{BB962C8B-B14F-4D97-AF65-F5344CB8AC3E}">
        <p14:creationId xmlns:p14="http://schemas.microsoft.com/office/powerpoint/2010/main" val="3371430930"/>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86722" name="Picture 2" descr="D:\GIS\NGS\NA2011\All_NA2011\Export\CONUS_const_FINAL_vert_accur_24x36_present.jpg"/>
          <p:cNvPicPr>
            <a:picLocks noChangeAspect="1" noChangeArrowheads="1"/>
          </p:cNvPicPr>
          <p:nvPr/>
        </p:nvPicPr>
        <p:blipFill>
          <a:blip r:embed="rId2"/>
          <a:srcRect l="1944" r="1944"/>
          <a:stretch>
            <a:fillRect/>
          </a:stretch>
        </p:blipFill>
        <p:spPr bwMode="auto">
          <a:xfrm>
            <a:off x="0" y="515341"/>
            <a:ext cx="9144000" cy="6342659"/>
          </a:xfrm>
          <a:prstGeom prst="rect">
            <a:avLst/>
          </a:prstGeom>
          <a:noFill/>
        </p:spPr>
      </p:pic>
    </p:spTree>
    <p:extLst>
      <p:ext uri="{BB962C8B-B14F-4D97-AF65-F5344CB8AC3E}">
        <p14:creationId xmlns:p14="http://schemas.microsoft.com/office/powerpoint/2010/main" val="3558796893"/>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584200"/>
            <a:ext cx="9144000" cy="1153160"/>
          </a:xfrm>
        </p:spPr>
        <p:txBody>
          <a:bodyPr/>
          <a:lstStyle/>
          <a:p>
            <a:r>
              <a:rPr lang="en-US" sz="4000" dirty="0" smtClean="0"/>
              <a:t>NAD 83(2011/PA11/MA11) epoch 2010.00</a:t>
            </a:r>
            <a:br>
              <a:rPr lang="en-US" sz="4000" dirty="0" smtClean="0"/>
            </a:br>
            <a:r>
              <a:rPr lang="en-US" sz="4000" b="1" i="1" dirty="0" smtClean="0"/>
              <a:t> Passive control results summary</a:t>
            </a:r>
          </a:p>
        </p:txBody>
      </p:sp>
      <p:sp>
        <p:nvSpPr>
          <p:cNvPr id="3075" name="Content Placeholder 2"/>
          <p:cNvSpPr>
            <a:spLocks noGrp="1"/>
          </p:cNvSpPr>
          <p:nvPr>
            <p:ph idx="1"/>
          </p:nvPr>
        </p:nvSpPr>
        <p:spPr>
          <a:xfrm>
            <a:off x="228600" y="1874520"/>
            <a:ext cx="8763000" cy="4754880"/>
          </a:xfrm>
        </p:spPr>
        <p:txBody>
          <a:bodyPr>
            <a:normAutofit/>
          </a:bodyPr>
          <a:lstStyle/>
          <a:p>
            <a:pPr marL="282575" indent="-282575">
              <a:defRPr/>
            </a:pPr>
            <a:r>
              <a:rPr lang="en-US" dirty="0" smtClean="0"/>
              <a:t>Station coordinate and height changes</a:t>
            </a:r>
          </a:p>
          <a:p>
            <a:pPr marL="682625" lvl="1" indent="-282575">
              <a:defRPr/>
            </a:pPr>
            <a:r>
              <a:rPr lang="en-US" dirty="0" smtClean="0"/>
              <a:t>Overall median:  </a:t>
            </a:r>
            <a:r>
              <a:rPr lang="en-US" b="1" i="1" dirty="0" smtClean="0"/>
              <a:t>1.9 cm </a:t>
            </a:r>
            <a:r>
              <a:rPr lang="en-US" b="1" i="1" dirty="0" err="1" smtClean="0"/>
              <a:t>horiz</a:t>
            </a:r>
            <a:r>
              <a:rPr lang="en-US" i="1" dirty="0" smtClean="0"/>
              <a:t>, </a:t>
            </a:r>
            <a:r>
              <a:rPr lang="en-US" b="1" i="1" dirty="0" smtClean="0"/>
              <a:t>2.1 cm height</a:t>
            </a:r>
          </a:p>
          <a:p>
            <a:pPr marL="1082675" lvl="2" indent="-282575">
              <a:defRPr/>
            </a:pPr>
            <a:r>
              <a:rPr lang="en-US" b="1" i="1" dirty="0" smtClean="0"/>
              <a:t>97% changed &lt; 5 cm horizontally and vertically</a:t>
            </a:r>
          </a:p>
          <a:p>
            <a:pPr marL="682625" lvl="1" indent="-282575">
              <a:defRPr/>
            </a:pPr>
            <a:r>
              <a:rPr lang="en-US" dirty="0" smtClean="0"/>
              <a:t>Median accuracies by network</a:t>
            </a:r>
          </a:p>
          <a:p>
            <a:pPr marL="1082675" lvl="2" indent="-282575">
              <a:defRPr/>
            </a:pPr>
            <a:r>
              <a:rPr lang="en-US" u="sng" dirty="0" smtClean="0"/>
              <a:t>CONUS</a:t>
            </a:r>
            <a:r>
              <a:rPr lang="en-US" dirty="0" smtClean="0"/>
              <a:t>:  				</a:t>
            </a:r>
            <a:r>
              <a:rPr lang="en-US" b="1" i="1" dirty="0" smtClean="0"/>
              <a:t>1.9 cm </a:t>
            </a:r>
            <a:r>
              <a:rPr lang="en-US" b="1" i="1" dirty="0" err="1" smtClean="0"/>
              <a:t>horiz</a:t>
            </a:r>
            <a:r>
              <a:rPr lang="en-US" b="1" i="1" dirty="0" smtClean="0"/>
              <a:t>, 2.1 cm height</a:t>
            </a:r>
            <a:endParaRPr lang="en-US" dirty="0" smtClean="0"/>
          </a:p>
          <a:p>
            <a:pPr marL="1082675" lvl="2" indent="-282575">
              <a:defRPr/>
            </a:pPr>
            <a:r>
              <a:rPr lang="en-US" u="sng" dirty="0" smtClean="0"/>
              <a:t>Alaska</a:t>
            </a:r>
            <a:r>
              <a:rPr lang="en-US" dirty="0" smtClean="0"/>
              <a:t>: 				</a:t>
            </a:r>
            <a:r>
              <a:rPr lang="en-US" b="1" i="1" dirty="0" smtClean="0"/>
              <a:t>6.3 cm </a:t>
            </a:r>
            <a:r>
              <a:rPr lang="en-US" b="1" i="1" dirty="0" err="1" smtClean="0"/>
              <a:t>horiz</a:t>
            </a:r>
            <a:r>
              <a:rPr lang="en-US" b="1" i="1" dirty="0" smtClean="0"/>
              <a:t>, 2.8 cm height</a:t>
            </a:r>
          </a:p>
          <a:p>
            <a:pPr marL="1082675" lvl="2" indent="-282575">
              <a:defRPr/>
            </a:pPr>
            <a:r>
              <a:rPr lang="en-US" u="sng" dirty="0" smtClean="0"/>
              <a:t>Pacific (PA11)</a:t>
            </a:r>
            <a:r>
              <a:rPr lang="en-US" dirty="0" smtClean="0"/>
              <a:t>: 		</a:t>
            </a:r>
            <a:r>
              <a:rPr lang="en-US" b="1" i="1" dirty="0" smtClean="0"/>
              <a:t>2.1 cm </a:t>
            </a:r>
            <a:r>
              <a:rPr lang="en-US" b="1" i="1" dirty="0" err="1" smtClean="0"/>
              <a:t>horiz</a:t>
            </a:r>
            <a:r>
              <a:rPr lang="en-US" b="1" i="1" dirty="0" smtClean="0"/>
              <a:t>, 2.3 cm height</a:t>
            </a:r>
            <a:endParaRPr lang="en-US" dirty="0" smtClean="0"/>
          </a:p>
          <a:p>
            <a:pPr marL="1082675" lvl="2" indent="-282575">
              <a:defRPr/>
            </a:pPr>
            <a:r>
              <a:rPr lang="en-US" u="sng" dirty="0" smtClean="0"/>
              <a:t>Pacific (MA11)</a:t>
            </a:r>
            <a:r>
              <a:rPr lang="en-US" dirty="0" smtClean="0"/>
              <a:t>: 		</a:t>
            </a:r>
            <a:r>
              <a:rPr lang="en-US" b="1" i="1" dirty="0" smtClean="0"/>
              <a:t>2.5 cm </a:t>
            </a:r>
            <a:r>
              <a:rPr lang="en-US" b="1" i="1" dirty="0" err="1" smtClean="0"/>
              <a:t>horiz</a:t>
            </a:r>
            <a:r>
              <a:rPr lang="en-US" b="1" i="1" dirty="0" smtClean="0"/>
              <a:t>, 6.8 cm height </a:t>
            </a:r>
            <a:endParaRPr lang="en-US" dirty="0" smtClean="0"/>
          </a:p>
        </p:txBody>
      </p:sp>
    </p:spTree>
    <p:extLst>
      <p:ext uri="{BB962C8B-B14F-4D97-AF65-F5344CB8AC3E}">
        <p14:creationId xmlns:p14="http://schemas.microsoft.com/office/powerpoint/2010/main" val="3265501692"/>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3410" name="Picture 2" descr="D:\GIS\NGS\NA2011\All_NA2011\Export\CONUS_horz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05318146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4434" name="Picture 2" descr="D:\GIS\NGS\NA2011\All_NA2011\Export\CONUS_ellpsd_ht_shif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9544315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a:t>
            </a:r>
            <a:r>
              <a:rPr lang="en-US" sz="4000" dirty="0" smtClean="0"/>
              <a:t>CT?</a:t>
            </a:r>
            <a:endParaRPr lang="en-US" sz="4000" dirty="0" smtClean="0"/>
          </a:p>
        </p:txBody>
      </p:sp>
      <p:sp>
        <p:nvSpPr>
          <p:cNvPr id="11272" name="Rectangle 8"/>
          <p:cNvSpPr>
            <a:spLocks noGrp="1" noChangeArrowheads="1"/>
          </p:cNvSpPr>
          <p:nvPr>
            <p:ph type="body" sz="half" idx="1"/>
          </p:nvPr>
        </p:nvSpPr>
        <p:spPr>
          <a:xfrm>
            <a:off x="457200" y="1905000"/>
            <a:ext cx="4038600" cy="3962400"/>
          </a:xfrm>
        </p:spPr>
        <p:txBody>
          <a:bodyPr/>
          <a:lstStyle/>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(1992)</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a:t>
            </a:r>
          </a:p>
          <a:p>
            <a:r>
              <a:rPr lang="en-US" sz="2400" dirty="0" smtClean="0"/>
              <a:t>NAD 27</a:t>
            </a:r>
          </a:p>
        </p:txBody>
      </p:sp>
      <p:sp>
        <p:nvSpPr>
          <p:cNvPr id="11273" name="Rectangle 9"/>
          <p:cNvSpPr>
            <a:spLocks noGrp="1" noChangeArrowheads="1"/>
          </p:cNvSpPr>
          <p:nvPr>
            <p:ph type="body" sz="half" idx="2"/>
          </p:nvPr>
        </p:nvSpPr>
        <p:spPr>
          <a:xfrm>
            <a:off x="4876800"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r>
              <a:rPr lang="en-US" sz="2400" dirty="0" smtClean="0"/>
              <a:t>ITRF00 (epoch 97)</a:t>
            </a:r>
          </a:p>
          <a:p>
            <a:r>
              <a:rPr lang="en-US" sz="2400" dirty="0" smtClean="0"/>
              <a:t>IGS08</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272">
                                            <p:txEl>
                                              <p:pRg st="2" end="2"/>
                                            </p:txEl>
                                          </p:spTgt>
                                        </p:tgtEl>
                                        <p:attrNameLst>
                                          <p:attrName>style.visibility</p:attrName>
                                        </p:attrNameLst>
                                      </p:cBhvr>
                                      <p:to>
                                        <p:strVal val="visible"/>
                                      </p:to>
                                    </p:set>
                                    <p:anim calcmode="lin" valueType="num">
                                      <p:cBhvr additive="base">
                                        <p:cTn id="17"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272">
                                            <p:txEl>
                                              <p:pRg st="3" end="3"/>
                                            </p:txEl>
                                          </p:spTgt>
                                        </p:tgtEl>
                                        <p:attrNameLst>
                                          <p:attrName>style.visibility</p:attrName>
                                        </p:attrNameLst>
                                      </p:cBhvr>
                                      <p:to>
                                        <p:strVal val="visible"/>
                                      </p:to>
                                    </p:set>
                                    <p:anim calcmode="lin" valueType="num">
                                      <p:cBhvr additive="base">
                                        <p:cTn id="21"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272">
                                            <p:txEl>
                                              <p:pRg st="4" end="4"/>
                                            </p:txEl>
                                          </p:spTgt>
                                        </p:tgtEl>
                                        <p:attrNameLst>
                                          <p:attrName>style.visibility</p:attrName>
                                        </p:attrNameLst>
                                      </p:cBhvr>
                                      <p:to>
                                        <p:strVal val="visible"/>
                                      </p:to>
                                    </p:set>
                                    <p:anim calcmode="lin" valueType="num">
                                      <p:cBhvr additive="base">
                                        <p:cTn id="25"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272">
                                            <p:txEl>
                                              <p:pRg st="5" end="5"/>
                                            </p:txEl>
                                          </p:spTgt>
                                        </p:tgtEl>
                                        <p:attrNameLst>
                                          <p:attrName>style.visibility</p:attrName>
                                        </p:attrNameLst>
                                      </p:cBhvr>
                                      <p:to>
                                        <p:strVal val="visible"/>
                                      </p:to>
                                    </p:set>
                                    <p:anim calcmode="lin" valueType="num">
                                      <p:cBhvr additive="base">
                                        <p:cTn id="29"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272">
                                            <p:txEl>
                                              <p:pRg st="6" end="6"/>
                                            </p:txEl>
                                          </p:spTgt>
                                        </p:tgtEl>
                                        <p:attrNameLst>
                                          <p:attrName>style.visibility</p:attrName>
                                        </p:attrNameLst>
                                      </p:cBhvr>
                                      <p:to>
                                        <p:strVal val="visible"/>
                                      </p:to>
                                    </p:set>
                                    <p:anim calcmode="lin" valueType="num">
                                      <p:cBhvr additive="base">
                                        <p:cTn id="33"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272">
                                            <p:txEl>
                                              <p:pRg st="7" end="7"/>
                                            </p:txEl>
                                          </p:spTgt>
                                        </p:tgtEl>
                                        <p:attrNameLst>
                                          <p:attrName>style.visibility</p:attrName>
                                        </p:attrNameLst>
                                      </p:cBhvr>
                                      <p:to>
                                        <p:strVal val="visible"/>
                                      </p:to>
                                    </p:set>
                                    <p:anim calcmode="lin" valueType="num">
                                      <p:cBhvr additive="base">
                                        <p:cTn id="37"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7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1273">
                                            <p:txEl>
                                              <p:pRg st="7" end="7"/>
                                            </p:txEl>
                                          </p:spTgt>
                                        </p:tgtEl>
                                        <p:attrNameLst>
                                          <p:attrName>style.visibility</p:attrName>
                                        </p:attrNameLst>
                                      </p:cBhvr>
                                      <p:to>
                                        <p:strVal val="visible"/>
                                      </p:to>
                                    </p:set>
                                    <p:anim calcmode="lin" valueType="num">
                                      <p:cBhvr additive="base">
                                        <p:cTn id="81"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11273">
                                            <p:txEl>
                                              <p:pRg st="8" end="8"/>
                                            </p:txEl>
                                          </p:spTgt>
                                        </p:tgtEl>
                                        <p:attrNameLst>
                                          <p:attrName>style.visibility</p:attrName>
                                        </p:attrNameLst>
                                      </p:cBhvr>
                                      <p:to>
                                        <p:strVal val="visible"/>
                                      </p:to>
                                    </p:set>
                                    <p:anim calcmode="lin" valueType="num">
                                      <p:cBhvr additive="base">
                                        <p:cTn id="87"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Hunter_01 Jan. 10 07.59.gif"/>
          <p:cNvPicPr>
            <a:picLocks noChangeAspect="1"/>
          </p:cNvPicPr>
          <p:nvPr/>
        </p:nvPicPr>
        <p:blipFill>
          <a:blip r:embed="rId2" cstate="print"/>
          <a:stretch>
            <a:fillRect/>
          </a:stretch>
        </p:blipFill>
        <p:spPr>
          <a:xfrm>
            <a:off x="0" y="0"/>
            <a:ext cx="9144000" cy="6848062"/>
          </a:xfrm>
          <a:prstGeom prst="rect">
            <a:avLst/>
          </a:prstGeom>
        </p:spPr>
      </p:pic>
      <p:sp>
        <p:nvSpPr>
          <p:cNvPr id="3" name="TextBox 2"/>
          <p:cNvSpPr txBox="1"/>
          <p:nvPr/>
        </p:nvSpPr>
        <p:spPr>
          <a:xfrm>
            <a:off x="0" y="-1"/>
            <a:ext cx="9144000" cy="954107"/>
          </a:xfrm>
          <a:prstGeom prst="rect">
            <a:avLst/>
          </a:prstGeom>
          <a:solidFill>
            <a:schemeClr val="bg1"/>
          </a:solidFill>
        </p:spPr>
        <p:txBody>
          <a:bodyPr wrap="square" rtlCol="0">
            <a:spAutoFit/>
          </a:bodyPr>
          <a:lstStyle/>
          <a:p>
            <a:pPr algn="ctr"/>
            <a:r>
              <a:rPr lang="en-US" sz="3200" b="1" dirty="0" smtClean="0"/>
              <a:t>Change in horizontal NAD 83 CORS coordinates</a:t>
            </a:r>
          </a:p>
          <a:p>
            <a:pPr algn="ctr"/>
            <a:r>
              <a:rPr lang="en-US" sz="2400" dirty="0" smtClean="0"/>
              <a:t>NAD 83(CORS96) </a:t>
            </a:r>
            <a:r>
              <a:rPr lang="en-US" sz="2400" b="1" dirty="0" smtClean="0"/>
              <a:t>epoch 2002.00</a:t>
            </a:r>
            <a:r>
              <a:rPr lang="en-US" sz="2400" dirty="0" smtClean="0"/>
              <a:t> </a:t>
            </a:r>
            <a:r>
              <a:rPr lang="en-US" sz="2400" dirty="0" smtClean="0">
                <a:sym typeface="Wingdings" pitchFamily="2" charset="2"/>
              </a:rPr>
              <a:t></a:t>
            </a:r>
            <a:r>
              <a:rPr lang="en-US" sz="2400" dirty="0" smtClean="0"/>
              <a:t> NAD 83(2011) </a:t>
            </a:r>
            <a:r>
              <a:rPr lang="en-US" sz="2400" b="1" dirty="0" smtClean="0"/>
              <a:t>epoch 2010.00</a:t>
            </a:r>
            <a:endParaRPr lang="en-US" sz="2400" b="1" dirty="0"/>
          </a:p>
        </p:txBody>
      </p:sp>
      <p:sp>
        <p:nvSpPr>
          <p:cNvPr id="5" name="TextBox 4"/>
          <p:cNvSpPr txBox="1"/>
          <p:nvPr/>
        </p:nvSpPr>
        <p:spPr>
          <a:xfrm>
            <a:off x="0" y="868680"/>
            <a:ext cx="9144000" cy="400110"/>
          </a:xfrm>
          <a:prstGeom prst="rect">
            <a:avLst/>
          </a:prstGeom>
          <a:solidFill>
            <a:schemeClr val="bg1"/>
          </a:solidFill>
        </p:spPr>
        <p:txBody>
          <a:bodyPr wrap="square" rtlCol="0">
            <a:spAutoFit/>
          </a:bodyPr>
          <a:lstStyle/>
          <a:p>
            <a:pPr algn="ctr"/>
            <a:r>
              <a:rPr lang="en-US" sz="2000" b="1" dirty="0" err="1" smtClean="0">
                <a:solidFill>
                  <a:srgbClr val="FF0000"/>
                </a:solidFill>
              </a:rPr>
              <a:t>Avg</a:t>
            </a:r>
            <a:r>
              <a:rPr lang="en-US" sz="2000" b="1" dirty="0" smtClean="0">
                <a:solidFill>
                  <a:srgbClr val="FF0000"/>
                </a:solidFill>
              </a:rPr>
              <a:t> shifts (cm): </a:t>
            </a:r>
            <a:r>
              <a:rPr lang="en-US" sz="2000" b="1" dirty="0" smtClean="0"/>
              <a:t> </a:t>
            </a:r>
            <a:r>
              <a:rPr lang="el-GR" sz="2000" b="1" dirty="0" smtClean="0"/>
              <a:t>Δ</a:t>
            </a:r>
            <a:r>
              <a:rPr lang="en-US" sz="2000" b="1" dirty="0" smtClean="0"/>
              <a:t>N = 2.0 (±6.4);   </a:t>
            </a:r>
            <a:r>
              <a:rPr lang="el-GR" sz="2000" b="1" dirty="0" smtClean="0"/>
              <a:t>Δ</a:t>
            </a:r>
            <a:r>
              <a:rPr lang="en-US" sz="2000" b="1" dirty="0" smtClean="0"/>
              <a:t>E = 0.2 (±5.9);   </a:t>
            </a:r>
            <a:r>
              <a:rPr lang="el-GR" sz="2000" b="1" dirty="0" smtClean="0"/>
              <a:t>Δ</a:t>
            </a:r>
            <a:r>
              <a:rPr lang="en-US" sz="2000" b="1" dirty="0" smtClean="0"/>
              <a:t>U = -0.9 (±2.0)</a:t>
            </a:r>
            <a:endParaRPr lang="en-US" sz="2000" b="1" dirty="0"/>
          </a:p>
        </p:txBody>
      </p:sp>
    </p:spTree>
    <p:extLst>
      <p:ext uri="{BB962C8B-B14F-4D97-AF65-F5344CB8AC3E}">
        <p14:creationId xmlns:p14="http://schemas.microsoft.com/office/powerpoint/2010/main" val="3837045608"/>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554480"/>
            <a:ext cx="8901723" cy="5303520"/>
          </a:xfrm>
        </p:spPr>
        <p:txBody>
          <a:bodyPr>
            <a:normAutofit fontScale="77500" lnSpcReduction="20000"/>
          </a:bodyPr>
          <a:lstStyle/>
          <a:p>
            <a:pPr>
              <a:lnSpc>
                <a:spcPct val="120000"/>
              </a:lnSpc>
              <a:spcBef>
                <a:spcPts val="0"/>
              </a:spcBef>
            </a:pPr>
            <a:r>
              <a:rPr lang="en-US" dirty="0" smtClean="0"/>
              <a:t>OPUS (Online Positioning User Service)</a:t>
            </a:r>
          </a:p>
          <a:p>
            <a:pPr lvl="1">
              <a:lnSpc>
                <a:spcPct val="120000"/>
              </a:lnSpc>
              <a:spcBef>
                <a:spcPts val="0"/>
              </a:spcBef>
            </a:pPr>
            <a:r>
              <a:rPr lang="en-US" sz="3000" dirty="0" smtClean="0"/>
              <a:t>Solutions for NAD 83(2011/PA11/MA11) epoch 2010.00</a:t>
            </a:r>
          </a:p>
          <a:p>
            <a:pPr>
              <a:lnSpc>
                <a:spcPct val="120000"/>
              </a:lnSpc>
              <a:spcBef>
                <a:spcPts val="0"/>
              </a:spcBef>
            </a:pPr>
            <a:r>
              <a:rPr lang="en-US" dirty="0" smtClean="0"/>
              <a:t>New hybrid geoid model (GEOID12A)</a:t>
            </a:r>
          </a:p>
          <a:p>
            <a:pPr lvl="1">
              <a:lnSpc>
                <a:spcPct val="120000"/>
              </a:lnSpc>
              <a:spcBef>
                <a:spcPts val="0"/>
              </a:spcBef>
            </a:pPr>
            <a:r>
              <a:rPr lang="en-US" sz="3000" dirty="0" smtClean="0"/>
              <a:t>NAD 83(2011) ellipsoid heights on leveled NAVD 88 BMs</a:t>
            </a:r>
          </a:p>
          <a:p>
            <a:pPr>
              <a:lnSpc>
                <a:spcPct val="120000"/>
              </a:lnSpc>
              <a:spcBef>
                <a:spcPts val="0"/>
              </a:spcBef>
            </a:pPr>
            <a:r>
              <a:rPr lang="en-US" sz="3400" dirty="0" smtClean="0">
                <a:sym typeface="Wingdings" pitchFamily="2" charset="2"/>
              </a:rPr>
              <a:t>New process for Bluebooking GPS projects</a:t>
            </a:r>
          </a:p>
          <a:p>
            <a:pPr lvl="1">
              <a:lnSpc>
                <a:spcPct val="120000"/>
              </a:lnSpc>
              <a:spcBef>
                <a:spcPts val="0"/>
              </a:spcBef>
            </a:pPr>
            <a:r>
              <a:rPr lang="en-US" sz="3000" dirty="0" smtClean="0">
                <a:sym typeface="Wingdings" pitchFamily="2" charset="2"/>
              </a:rPr>
              <a:t>Currently under development</a:t>
            </a:r>
          </a:p>
          <a:p>
            <a:pPr lvl="1">
              <a:lnSpc>
                <a:spcPct val="120000"/>
              </a:lnSpc>
              <a:spcBef>
                <a:spcPts val="0"/>
              </a:spcBef>
            </a:pPr>
            <a:r>
              <a:rPr lang="en-US" sz="3000" dirty="0" smtClean="0">
                <a:sym typeface="Wingdings" pitchFamily="2" charset="2"/>
              </a:rPr>
              <a:t>New version of “ADJUST” program</a:t>
            </a:r>
          </a:p>
          <a:p>
            <a:pPr lvl="1">
              <a:lnSpc>
                <a:spcPct val="120000"/>
              </a:lnSpc>
              <a:spcBef>
                <a:spcPts val="0"/>
              </a:spcBef>
            </a:pPr>
            <a:r>
              <a:rPr lang="en-US" sz="3000" dirty="0" smtClean="0">
                <a:sym typeface="Wingdings" pitchFamily="2" charset="2"/>
              </a:rPr>
              <a:t>Includes new GIS tools as part of adjustment process</a:t>
            </a:r>
          </a:p>
          <a:p>
            <a:pPr>
              <a:lnSpc>
                <a:spcPct val="120000"/>
              </a:lnSpc>
              <a:spcBef>
                <a:spcPts val="0"/>
              </a:spcBef>
            </a:pPr>
            <a:r>
              <a:rPr lang="en-US" dirty="0" smtClean="0"/>
              <a:t>New NAD 83 coordinate transformation tools</a:t>
            </a:r>
          </a:p>
          <a:p>
            <a:pPr lvl="1">
              <a:lnSpc>
                <a:spcPct val="120000"/>
              </a:lnSpc>
              <a:spcBef>
                <a:spcPts val="0"/>
              </a:spcBef>
            </a:pPr>
            <a:r>
              <a:rPr lang="en-US" sz="3000" dirty="0" smtClean="0"/>
              <a:t>HARN </a:t>
            </a:r>
            <a:r>
              <a:rPr lang="en-US" sz="3000" dirty="0" smtClean="0">
                <a:sym typeface="Wingdings" pitchFamily="2" charset="2"/>
              </a:rPr>
              <a:t></a:t>
            </a:r>
            <a:r>
              <a:rPr lang="en-US" sz="3000" dirty="0" smtClean="0"/>
              <a:t> NSRS2007 </a:t>
            </a:r>
            <a:r>
              <a:rPr lang="en-US" sz="3000" dirty="0" smtClean="0">
                <a:sym typeface="Wingdings" pitchFamily="2" charset="2"/>
              </a:rPr>
              <a:t></a:t>
            </a:r>
            <a:r>
              <a:rPr lang="en-US" sz="3000" dirty="0" smtClean="0"/>
              <a:t> 2011</a:t>
            </a:r>
          </a:p>
          <a:p>
            <a:pPr lvl="1">
              <a:lnSpc>
                <a:spcPct val="120000"/>
              </a:lnSpc>
              <a:spcBef>
                <a:spcPts val="0"/>
              </a:spcBef>
            </a:pPr>
            <a:r>
              <a:rPr lang="en-US" sz="3000" dirty="0" smtClean="0">
                <a:sym typeface="Wingdings" pitchFamily="2" charset="2"/>
              </a:rPr>
              <a:t>Tools created but still needs to be implement</a:t>
            </a:r>
          </a:p>
          <a:p>
            <a:pPr lvl="1"/>
            <a:r>
              <a:rPr lang="en-US" dirty="0" smtClean="0">
                <a:sym typeface="Wingdings" pitchFamily="2" charset="2"/>
              </a:rPr>
              <a:t>Both horizontal AND “vertical” (i.e., ellipsoid height)</a:t>
            </a:r>
          </a:p>
          <a:p>
            <a:pPr lvl="1"/>
            <a:r>
              <a:rPr lang="en-US" dirty="0" smtClean="0">
                <a:sym typeface="Wingdings" pitchFamily="2" charset="2"/>
              </a:rPr>
              <a:t>Include output that indicates “quality” of transformation</a:t>
            </a:r>
          </a:p>
          <a:p>
            <a:pPr lvl="2"/>
            <a:r>
              <a:rPr lang="en-US" dirty="0" smtClean="0">
                <a:sym typeface="Wingdings" pitchFamily="2" charset="2"/>
              </a:rPr>
              <a:t>Quantified using station within grid cell that is worst match with model</a:t>
            </a:r>
          </a:p>
          <a:p>
            <a:pPr lvl="1">
              <a:lnSpc>
                <a:spcPct val="120000"/>
              </a:lnSpc>
              <a:spcBef>
                <a:spcPts val="0"/>
              </a:spcBef>
            </a:pPr>
            <a:endParaRPr lang="en-US" sz="3000" dirty="0" smtClean="0">
              <a:sym typeface="Wingdings" pitchFamily="2" charset="2"/>
            </a:endParaRPr>
          </a:p>
        </p:txBody>
      </p:sp>
      <p:sp>
        <p:nvSpPr>
          <p:cNvPr id="5"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2738299985"/>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6" y="1280160"/>
            <a:ext cx="8718843" cy="5053036"/>
          </a:xfrm>
        </p:spPr>
        <p:txBody>
          <a:bodyPr>
            <a:normAutofit fontScale="85000" lnSpcReduction="20000"/>
          </a:bodyPr>
          <a:lstStyle/>
          <a:p>
            <a:r>
              <a:rPr lang="en-US" dirty="0" smtClean="0"/>
              <a:t>New Geodetic GIS tools</a:t>
            </a:r>
          </a:p>
          <a:p>
            <a:pPr lvl="1"/>
            <a:r>
              <a:rPr lang="en-US" dirty="0" smtClean="0"/>
              <a:t>Use standard NGS ASCII output files as input</a:t>
            </a:r>
          </a:p>
          <a:p>
            <a:pPr lvl="1"/>
            <a:r>
              <a:rPr lang="en-US" dirty="0" smtClean="0"/>
              <a:t>Convert to point, line, and polygon features</a:t>
            </a:r>
          </a:p>
          <a:p>
            <a:pPr lvl="1"/>
            <a:r>
              <a:rPr lang="en-US" dirty="0" smtClean="0"/>
              <a:t>Attribute-rich features in standard GIS format</a:t>
            </a:r>
          </a:p>
          <a:p>
            <a:pPr lvl="1"/>
            <a:r>
              <a:rPr lang="en-US" dirty="0" smtClean="0"/>
              <a:t>Used for display and analysis of results</a:t>
            </a:r>
          </a:p>
          <a:p>
            <a:r>
              <a:rPr lang="en-US" dirty="0" smtClean="0"/>
              <a:t>Two new GIS tools in development</a:t>
            </a:r>
          </a:p>
          <a:p>
            <a:pPr lvl="1"/>
            <a:r>
              <a:rPr lang="en-US" dirty="0" smtClean="0"/>
              <a:t>GPS and leveling network adjustment </a:t>
            </a:r>
            <a:r>
              <a:rPr lang="en-US" dirty="0" smtClean="0">
                <a:sym typeface="Wingdings" pitchFamily="2" charset="2"/>
              </a:rPr>
              <a:t></a:t>
            </a:r>
            <a:r>
              <a:rPr lang="en-US" dirty="0" smtClean="0"/>
              <a:t> GIS features</a:t>
            </a:r>
          </a:p>
          <a:p>
            <a:pPr lvl="2"/>
            <a:r>
              <a:rPr lang="en-US" dirty="0" smtClean="0"/>
              <a:t>GPS files:  positions, vectors, error estimates, residuals</a:t>
            </a:r>
          </a:p>
          <a:p>
            <a:pPr lvl="2"/>
            <a:r>
              <a:rPr lang="en-US" dirty="0" smtClean="0"/>
              <a:t>Geodetic leveling:  adjusted elevations, loop misclosures, residuals, etc.</a:t>
            </a:r>
          </a:p>
          <a:p>
            <a:pPr lvl="1"/>
            <a:r>
              <a:rPr lang="en-US" dirty="0" smtClean="0"/>
              <a:t>Add more analysis and display functionality</a:t>
            </a:r>
          </a:p>
          <a:p>
            <a:pPr lvl="2"/>
            <a:r>
              <a:rPr lang="en-US" dirty="0" smtClean="0"/>
              <a:t>Error ellipses, spatial analysis, displacement vectors</a:t>
            </a:r>
          </a:p>
          <a:p>
            <a:r>
              <a:rPr lang="en-US" dirty="0" smtClean="0"/>
              <a:t>May provide other NGS products in GIS format</a:t>
            </a:r>
          </a:p>
          <a:p>
            <a:pPr lvl="1"/>
            <a:r>
              <a:rPr lang="en-US" dirty="0" smtClean="0"/>
              <a:t>Geoid models, transformation grids, variety of point datasets</a:t>
            </a:r>
          </a:p>
          <a:p>
            <a:endParaRPr lang="en-US" dirty="0" smtClean="0"/>
          </a:p>
          <a:p>
            <a:endParaRPr lang="en-US" dirty="0" smtClean="0"/>
          </a:p>
          <a:p>
            <a:endParaRPr lang="en-US" dirty="0"/>
          </a:p>
        </p:txBody>
      </p:sp>
      <p:sp>
        <p:nvSpPr>
          <p:cNvPr id="7"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Tree>
    <p:extLst>
      <p:ext uri="{BB962C8B-B14F-4D97-AF65-F5344CB8AC3E}">
        <p14:creationId xmlns:p14="http://schemas.microsoft.com/office/powerpoint/2010/main" val="420570039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57200"/>
            <a:ext cx="8229600" cy="731520"/>
          </a:xfrm>
        </p:spPr>
        <p:txBody>
          <a:bodyPr/>
          <a:lstStyle/>
          <a:p>
            <a:r>
              <a:rPr lang="en-US" sz="4000" dirty="0" smtClean="0"/>
              <a:t>Related Tasks, Products &amp; Deliverables</a:t>
            </a:r>
            <a:endParaRPr lang="en-US" sz="4000" dirty="0"/>
          </a:p>
        </p:txBody>
      </p:sp>
      <p:sp>
        <p:nvSpPr>
          <p:cNvPr id="12" name="Content Placeholder 2"/>
          <p:cNvSpPr>
            <a:spLocks noGrp="1"/>
          </p:cNvSpPr>
          <p:nvPr>
            <p:ph idx="1"/>
          </p:nvPr>
        </p:nvSpPr>
        <p:spPr>
          <a:xfrm>
            <a:off x="242276" y="1205048"/>
            <a:ext cx="8718843" cy="5053036"/>
          </a:xfrm>
        </p:spPr>
        <p:txBody>
          <a:bodyPr>
            <a:normAutofit/>
          </a:bodyPr>
          <a:lstStyle/>
          <a:p>
            <a:r>
              <a:rPr lang="en-US" sz="2700" dirty="0" smtClean="0"/>
              <a:t>New Geodetic GIS tools</a:t>
            </a:r>
          </a:p>
          <a:p>
            <a:endParaRPr lang="en-US" dirty="0" smtClean="0"/>
          </a:p>
          <a:p>
            <a:endParaRPr lang="en-US" dirty="0"/>
          </a:p>
        </p:txBody>
      </p:sp>
      <p:pic>
        <p:nvPicPr>
          <p:cNvPr id="12289" name="Picture 1"/>
          <p:cNvPicPr>
            <a:picLocks noChangeAspect="1" noChangeArrowheads="1"/>
          </p:cNvPicPr>
          <p:nvPr/>
        </p:nvPicPr>
        <p:blipFill>
          <a:blip r:embed="rId2"/>
          <a:srcRect/>
          <a:stretch>
            <a:fillRect/>
          </a:stretch>
        </p:blipFill>
        <p:spPr bwMode="auto">
          <a:xfrm>
            <a:off x="81640" y="1691640"/>
            <a:ext cx="8961120" cy="408988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290" name="Picture 2"/>
          <p:cNvPicPr>
            <a:picLocks noChangeAspect="1" noChangeArrowheads="1"/>
          </p:cNvPicPr>
          <p:nvPr/>
        </p:nvPicPr>
        <p:blipFill>
          <a:blip r:embed="rId3"/>
          <a:srcRect/>
          <a:stretch>
            <a:fillRect/>
          </a:stretch>
        </p:blipFill>
        <p:spPr bwMode="auto">
          <a:xfrm>
            <a:off x="1005839" y="3840480"/>
            <a:ext cx="7344918" cy="2921508"/>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5562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smtClean="0"/>
              <a:t>Network adjustment results as GIS features provide powerful analysis capabilities…</a:t>
            </a:r>
            <a:endParaRPr lang="en-US" sz="24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t="2400" b="4000"/>
          <a:stretch>
            <a:fillRect/>
          </a:stretch>
        </p:blipFill>
        <p:spPr bwMode="auto">
          <a:xfrm>
            <a:off x="0" y="1508760"/>
            <a:ext cx="9144000" cy="5349240"/>
          </a:xfrm>
          <a:prstGeom prst="rect">
            <a:avLst/>
          </a:prstGeom>
          <a:noFill/>
          <a:ln w="9525">
            <a:noFill/>
            <a:miter lim="800000"/>
            <a:headEnd/>
            <a:tailEnd/>
          </a:ln>
        </p:spPr>
      </p:pic>
    </p:spTree>
    <p:extLst>
      <p:ext uri="{BB962C8B-B14F-4D97-AF65-F5344CB8AC3E}">
        <p14:creationId xmlns:p14="http://schemas.microsoft.com/office/powerpoint/2010/main" val="1446436048"/>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7" name="Picture 3" descr="D:\GIS\NGS\NA2011\CONUS\CONUS_2012-01-24\Export\Residuals_included.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
        <p:nvSpPr>
          <p:cNvPr id="4" name="TextBox 3"/>
          <p:cNvSpPr txBox="1"/>
          <p:nvPr/>
        </p:nvSpPr>
        <p:spPr>
          <a:xfrm>
            <a:off x="3246120" y="5760720"/>
            <a:ext cx="2651760" cy="914400"/>
          </a:xfrm>
          <a:prstGeom prst="rect">
            <a:avLst/>
          </a:prstGeom>
          <a:solidFill>
            <a:schemeClr val="bg1"/>
          </a:solidFill>
          <a:ln w="19050">
            <a:solidFill>
              <a:schemeClr val="tx1"/>
            </a:solidFill>
          </a:ln>
        </p:spPr>
        <p:txBody>
          <a:bodyPr wrap="square" rtlCol="0">
            <a:spAutoFit/>
          </a:bodyPr>
          <a:lstStyle/>
          <a:p>
            <a:r>
              <a:rPr lang="en-US" b="1" i="1" dirty="0" smtClean="0"/>
              <a:t>Residuals statistics (cm)</a:t>
            </a:r>
          </a:p>
          <a:p>
            <a:r>
              <a:rPr lang="en-US" dirty="0" smtClean="0"/>
              <a:t>Max = 7.3		Mean = 1.1</a:t>
            </a:r>
          </a:p>
          <a:p>
            <a:r>
              <a:rPr lang="en-US" dirty="0" smtClean="0"/>
              <a:t>Std dev = 0.9	Med = 0.9</a:t>
            </a:r>
          </a:p>
        </p:txBody>
      </p:sp>
    </p:spTree>
    <p:extLst>
      <p:ext uri="{BB962C8B-B14F-4D97-AF65-F5344CB8AC3E}">
        <p14:creationId xmlns:p14="http://schemas.microsoft.com/office/powerpoint/2010/main" val="363563233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D:\GIS\NGS\NA2011\CONUS\CONUS_2012-01-24\Export\Vectors_1983-1989.jpg"/>
          <p:cNvPicPr>
            <a:picLocks noChangeAspect="1" noChangeArrowheads="1"/>
          </p:cNvPicPr>
          <p:nvPr/>
        </p:nvPicPr>
        <p:blipFill>
          <a:blip r:embed="rId2"/>
          <a:srcRect/>
          <a:stretch>
            <a:fillRect/>
          </a:stretch>
        </p:blipFill>
        <p:spPr bwMode="auto">
          <a:xfrm>
            <a:off x="0" y="7938"/>
            <a:ext cx="9144000" cy="6858000"/>
          </a:xfrm>
          <a:prstGeom prst="rect">
            <a:avLst/>
          </a:prstGeom>
          <a:noFill/>
        </p:spPr>
      </p:pic>
      <p:sp>
        <p:nvSpPr>
          <p:cNvPr id="7" name="TextBox 6"/>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1983-1989 (7 years) 12,803 vectors (3.0%)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66359399"/>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D:\GIS\NGS\NA2011\CONUS\CONUS_2012-01-24\Export\Vectors_1983-199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1983-1993 (11 years) 82,316 vectors (19.3%)</a:t>
            </a:r>
            <a:endParaRPr lang="en-US" b="1" dirty="0">
              <a:latin typeface="Arial" pitchFamily="34" charset="0"/>
              <a:cs typeface="Arial" pitchFamily="34" charset="0"/>
            </a:endParaRPr>
          </a:p>
        </p:txBody>
      </p:sp>
    </p:spTree>
    <p:extLst>
      <p:ext uri="{BB962C8B-B14F-4D97-AF65-F5344CB8AC3E}">
        <p14:creationId xmlns:p14="http://schemas.microsoft.com/office/powerpoint/2010/main" val="4131094076"/>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D:\GIS\NGS\NA2011\CONUS\CONUS_2012-01-24\Export\Vectors_1983-199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1983-1997 (15 years) 154,500 vectors (36.2%)</a:t>
            </a:r>
            <a:endParaRPr lang="en-US" b="1" dirty="0">
              <a:latin typeface="Arial" pitchFamily="34" charset="0"/>
              <a:cs typeface="Arial" pitchFamily="34" charset="0"/>
            </a:endParaRPr>
          </a:p>
        </p:txBody>
      </p:sp>
    </p:spTree>
    <p:extLst>
      <p:ext uri="{BB962C8B-B14F-4D97-AF65-F5344CB8AC3E}">
        <p14:creationId xmlns:p14="http://schemas.microsoft.com/office/powerpoint/2010/main" val="717564404"/>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D:\GIS\NGS\NA2011\CONUS\CONUS_2012-01-24\Export\Vectors_1983-2001.jpg"/>
          <p:cNvPicPr>
            <a:picLocks noChangeAspect="1" noChangeArrowheads="1"/>
          </p:cNvPicPr>
          <p:nvPr/>
        </p:nvPicPr>
        <p:blipFill>
          <a:blip r:embed="rId2"/>
          <a:srcRect/>
          <a:stretch>
            <a:fillRect/>
          </a:stretch>
        </p:blipFill>
        <p:spPr bwMode="auto">
          <a:xfrm>
            <a:off x="0" y="0"/>
            <a:ext cx="9144001"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1983-2001 (19 years) 227,940 vectors (53.4%)</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02086784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52400"/>
            <a:ext cx="9144000" cy="1447800"/>
          </a:xfrm>
          <a:noFill/>
        </p:spPr>
        <p:txBody>
          <a:bodyPr/>
          <a:lstStyle/>
          <a:p>
            <a:pPr algn="l"/>
            <a:r>
              <a:rPr lang="en-US" sz="3200" smtClean="0"/>
              <a:t>            COORDINATE CHANGES</a:t>
            </a:r>
          </a:p>
        </p:txBody>
      </p:sp>
      <p:sp>
        <p:nvSpPr>
          <p:cNvPr id="33795" name="Text Box 3"/>
          <p:cNvSpPr txBox="1">
            <a:spLocks noChangeArrowheads="1"/>
          </p:cNvSpPr>
          <p:nvPr/>
        </p:nvSpPr>
        <p:spPr bwMode="auto">
          <a:xfrm>
            <a:off x="0" y="1600200"/>
            <a:ext cx="9144000" cy="701675"/>
          </a:xfrm>
          <a:prstGeom prst="rect">
            <a:avLst/>
          </a:prstGeom>
          <a:noFill/>
          <a:ln w="9525">
            <a:noFill/>
            <a:miter lim="800000"/>
            <a:headEnd/>
            <a:tailEnd/>
          </a:ln>
        </p:spPr>
        <p:txBody>
          <a:bodyPr>
            <a:spAutoFit/>
          </a:bodyPr>
          <a:lstStyle/>
          <a:p>
            <a:pPr algn="ctr"/>
            <a:r>
              <a:rPr lang="en-US" sz="2000">
                <a:latin typeface="Times New Roman" pitchFamily="18" charset="0"/>
              </a:rPr>
              <a:t>ADJUSTMENT                          YEARS               LOCAL                NETWORK </a:t>
            </a:r>
          </a:p>
          <a:p>
            <a:pPr algn="ctr"/>
            <a:r>
              <a:rPr lang="en-US" sz="2000">
                <a:latin typeface="Times New Roman" pitchFamily="18" charset="0"/>
              </a:rPr>
              <a:t>                                                                              ACCURACY             ACCURACY</a:t>
            </a:r>
          </a:p>
        </p:txBody>
      </p:sp>
      <p:sp>
        <p:nvSpPr>
          <p:cNvPr id="33796" name="Text Box 4"/>
          <p:cNvSpPr txBox="1">
            <a:spLocks noChangeArrowheads="1"/>
          </p:cNvSpPr>
          <p:nvPr/>
        </p:nvSpPr>
        <p:spPr bwMode="auto">
          <a:xfrm>
            <a:off x="584200" y="2514600"/>
            <a:ext cx="8331200" cy="3693319"/>
          </a:xfrm>
          <a:prstGeom prst="rect">
            <a:avLst/>
          </a:prstGeom>
          <a:noFill/>
          <a:ln w="9525">
            <a:noFill/>
            <a:miter lim="800000"/>
            <a:headEnd/>
            <a:tailEnd/>
          </a:ln>
        </p:spPr>
        <p:txBody>
          <a:bodyPr>
            <a:spAutoFit/>
          </a:bodyPr>
          <a:lstStyle/>
          <a:p>
            <a:r>
              <a:rPr lang="en-US" dirty="0">
                <a:latin typeface="Times New Roman" pitchFamily="18" charset="0"/>
              </a:rPr>
              <a:t>NAD 27                                        1927 – 1986         1:100,000                    </a:t>
            </a:r>
            <a:r>
              <a:rPr lang="en-US" dirty="0" smtClean="0">
                <a:latin typeface="Times New Roman" pitchFamily="18" charset="0"/>
              </a:rPr>
              <a:t>10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(1986)                             1986 – 1990         1:100,000                  </a:t>
            </a:r>
            <a:r>
              <a:rPr lang="en-US" dirty="0" smtClean="0">
                <a:latin typeface="Times New Roman" pitchFamily="18" charset="0"/>
              </a:rPr>
              <a:t>    </a:t>
            </a:r>
            <a:r>
              <a:rPr lang="en-US" dirty="0">
                <a:latin typeface="Times New Roman" pitchFamily="18" charset="0"/>
              </a:rPr>
              <a:t>1 m</a:t>
            </a:r>
          </a:p>
          <a:p>
            <a:endParaRPr lang="en-US" dirty="0">
              <a:latin typeface="Times New Roman" pitchFamily="18" charset="0"/>
            </a:endParaRPr>
          </a:p>
          <a:p>
            <a:r>
              <a:rPr lang="en-US" dirty="0">
                <a:latin typeface="Times New Roman" pitchFamily="18" charset="0"/>
              </a:rPr>
              <a:t>NAD 83 (1992) (HARN)              1990 – 1997         1:10,000,000            </a:t>
            </a:r>
            <a:r>
              <a:rPr lang="en-US" dirty="0" smtClean="0">
                <a:latin typeface="Times New Roman" pitchFamily="18" charset="0"/>
              </a:rPr>
              <a:t>     </a:t>
            </a:r>
            <a:r>
              <a:rPr lang="en-US" dirty="0">
                <a:latin typeface="Times New Roman" pitchFamily="18" charset="0"/>
              </a:rPr>
              <a:t>0.1 m</a:t>
            </a:r>
          </a:p>
          <a:p>
            <a:endParaRPr lang="en-US" dirty="0">
              <a:latin typeface="Times New Roman" pitchFamily="18" charset="0"/>
            </a:endParaRPr>
          </a:p>
          <a:p>
            <a:r>
              <a:rPr lang="en-US" dirty="0">
                <a:latin typeface="Times New Roman" pitchFamily="18" charset="0"/>
              </a:rPr>
              <a:t>CORS                                            1994 --------          0.01/0.02 m            </a:t>
            </a:r>
            <a:r>
              <a:rPr lang="en-US" dirty="0" smtClean="0">
                <a:latin typeface="Times New Roman" pitchFamily="18" charset="0"/>
              </a:rPr>
              <a:t>      0.02/0.04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(1996) (FBN/CBN)        1997 – </a:t>
            </a:r>
            <a:r>
              <a:rPr lang="en-US" dirty="0" smtClean="0">
                <a:latin typeface="Times New Roman" pitchFamily="18" charset="0"/>
              </a:rPr>
              <a:t>2007          </a:t>
            </a:r>
            <a:r>
              <a:rPr lang="en-US" dirty="0">
                <a:latin typeface="Times New Roman" pitchFamily="18" charset="0"/>
              </a:rPr>
              <a:t>0.05/0.05 m           </a:t>
            </a:r>
            <a:r>
              <a:rPr lang="en-US" dirty="0" smtClean="0">
                <a:latin typeface="Times New Roman" pitchFamily="18" charset="0"/>
              </a:rPr>
              <a:t>       0.05/0.05 </a:t>
            </a:r>
            <a:r>
              <a:rPr lang="en-US" dirty="0">
                <a:latin typeface="Times New Roman" pitchFamily="18" charset="0"/>
              </a:rPr>
              <a:t>m</a:t>
            </a:r>
          </a:p>
          <a:p>
            <a:endParaRPr lang="en-US" dirty="0">
              <a:latin typeface="Times New Roman" pitchFamily="18" charset="0"/>
            </a:endParaRPr>
          </a:p>
          <a:p>
            <a:r>
              <a:rPr lang="en-US" dirty="0">
                <a:latin typeface="Times New Roman" pitchFamily="18" charset="0"/>
              </a:rPr>
              <a:t>NAD 83 (NSRS 2007)                  2007  - </a:t>
            </a:r>
            <a:r>
              <a:rPr lang="en-US" dirty="0" smtClean="0">
                <a:latin typeface="Times New Roman" pitchFamily="18" charset="0"/>
              </a:rPr>
              <a:t>2012          </a:t>
            </a:r>
            <a:r>
              <a:rPr lang="en-US" dirty="0">
                <a:latin typeface="Times New Roman" pitchFamily="18" charset="0"/>
              </a:rPr>
              <a:t>0.01/0.02 m          </a:t>
            </a:r>
            <a:r>
              <a:rPr lang="en-US" dirty="0" smtClean="0">
                <a:latin typeface="Times New Roman" pitchFamily="18" charset="0"/>
              </a:rPr>
              <a:t>        </a:t>
            </a:r>
            <a:r>
              <a:rPr lang="en-US" dirty="0">
                <a:latin typeface="Times New Roman" pitchFamily="18" charset="0"/>
              </a:rPr>
              <a:t>0.02/0.04 m</a:t>
            </a:r>
          </a:p>
          <a:p>
            <a:endParaRPr lang="en-US" dirty="0">
              <a:latin typeface="Times New Roman" pitchFamily="18" charset="0"/>
            </a:endParaRPr>
          </a:p>
          <a:p>
            <a:r>
              <a:rPr lang="en-US" dirty="0">
                <a:latin typeface="Times New Roman" pitchFamily="18" charset="0"/>
              </a:rPr>
              <a:t>NAD 83 (2011) epoch </a:t>
            </a:r>
            <a:r>
              <a:rPr lang="en-US" dirty="0" smtClean="0">
                <a:latin typeface="Times New Roman" pitchFamily="18" charset="0"/>
              </a:rPr>
              <a:t>2010.0      2012 </a:t>
            </a:r>
            <a:r>
              <a:rPr lang="en-US" dirty="0">
                <a:latin typeface="Times New Roman" pitchFamily="18" charset="0"/>
              </a:rPr>
              <a:t>- </a:t>
            </a:r>
            <a:r>
              <a:rPr lang="en-US" dirty="0" smtClean="0">
                <a:latin typeface="Times New Roman" pitchFamily="18" charset="0"/>
              </a:rPr>
              <a:t>-------                                             0.009/0.015m </a:t>
            </a:r>
            <a:endParaRPr lang="en-US" dirty="0">
              <a:latin typeface="Times New Roman" pitchFamily="18" charset="0"/>
            </a:endParaRPr>
          </a:p>
        </p:txBody>
      </p:sp>
    </p:spTree>
    <p:extLst>
      <p:ext uri="{BB962C8B-B14F-4D97-AF65-F5344CB8AC3E}">
        <p14:creationId xmlns:p14="http://schemas.microsoft.com/office/powerpoint/2010/main" val="1564322979"/>
      </p:ext>
    </p:extLst>
  </p:cSld>
  <p:clrMapOvr>
    <a:masterClrMapping/>
  </p:clrMapOvr>
  <p:transition>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D:\GIS\NGS\NA2011\CONUS\CONUS_2012-01-24\Export\Vectors_1983-200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1983-2005 (23 years) 327,154 vectors (76.6%)</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07948494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D:\GIS\NGS\NA2011\CONUS\CONUS_2012-01-24\Export\Vectors_all_new_on_top.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657598" y="182880"/>
            <a:ext cx="5303520" cy="369332"/>
          </a:xfrm>
          <a:prstGeom prst="rect">
            <a:avLst/>
          </a:prstGeom>
          <a:solidFill>
            <a:schemeClr val="bg1"/>
          </a:solidFill>
          <a:ln w="22225">
            <a:solidFill>
              <a:schemeClr val="tx1"/>
            </a:solidFill>
          </a:ln>
        </p:spPr>
        <p:txBody>
          <a:bodyPr wrap="square" rtlCol="0">
            <a:spAutoFit/>
          </a:bodyPr>
          <a:lstStyle/>
          <a:p>
            <a:pPr algn="ctr"/>
            <a:r>
              <a:rPr lang="en-US" b="1" dirty="0" smtClean="0">
                <a:latin typeface="Arial" pitchFamily="34" charset="0"/>
                <a:cs typeface="Arial" pitchFamily="34" charset="0"/>
              </a:rPr>
              <a:t>1983-2011 (29 years) 426,977 vectors (100.0%)</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713649903"/>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Recap: The fundamental questions</a:t>
            </a:r>
            <a:endParaRPr lang="en-US" dirty="0"/>
          </a:p>
        </p:txBody>
      </p:sp>
      <p:sp>
        <p:nvSpPr>
          <p:cNvPr id="3" name="Content Placeholder 2"/>
          <p:cNvSpPr>
            <a:spLocks noGrp="1"/>
          </p:cNvSpPr>
          <p:nvPr>
            <p:ph idx="1"/>
          </p:nvPr>
        </p:nvSpPr>
        <p:spPr>
          <a:xfrm>
            <a:off x="242276" y="1051559"/>
            <a:ext cx="8901723" cy="5806441"/>
          </a:xfrm>
        </p:spPr>
        <p:txBody>
          <a:bodyPr>
            <a:normAutofit fontScale="85000" lnSpcReduction="20000"/>
          </a:bodyPr>
          <a:lstStyle/>
          <a:p>
            <a:pPr>
              <a:lnSpc>
                <a:spcPct val="120000"/>
              </a:lnSpc>
              <a:spcBef>
                <a:spcPts val="0"/>
              </a:spcBef>
            </a:pPr>
            <a:r>
              <a:rPr lang="en-US" dirty="0" smtClean="0"/>
              <a:t>When was it done?</a:t>
            </a:r>
          </a:p>
          <a:p>
            <a:pPr lvl="1">
              <a:lnSpc>
                <a:spcPct val="120000"/>
              </a:lnSpc>
              <a:spcBef>
                <a:spcPts val="0"/>
              </a:spcBef>
            </a:pPr>
            <a:r>
              <a:rPr lang="en-US" dirty="0" smtClean="0"/>
              <a:t>Publication completed on </a:t>
            </a:r>
            <a:r>
              <a:rPr lang="en-US" b="1" i="1" dirty="0" smtClean="0"/>
              <a:t>June 30, 2012</a:t>
            </a:r>
          </a:p>
          <a:p>
            <a:pPr lvl="2">
              <a:lnSpc>
                <a:spcPct val="120000"/>
              </a:lnSpc>
              <a:spcBef>
                <a:spcPts val="0"/>
              </a:spcBef>
            </a:pPr>
            <a:r>
              <a:rPr lang="en-US" sz="2600" b="1" i="1" dirty="0" smtClean="0"/>
              <a:t>Intent:  Simultaneous with release of GEOID12A</a:t>
            </a:r>
          </a:p>
          <a:p>
            <a:pPr>
              <a:lnSpc>
                <a:spcPct val="120000"/>
              </a:lnSpc>
              <a:spcBef>
                <a:spcPts val="0"/>
              </a:spcBef>
            </a:pPr>
            <a:r>
              <a:rPr lang="en-US" dirty="0" smtClean="0"/>
              <a:t>How many control stations?  </a:t>
            </a:r>
            <a:r>
              <a:rPr lang="en-US" b="1" i="1" dirty="0" smtClean="0"/>
              <a:t>80,872</a:t>
            </a:r>
          </a:p>
          <a:p>
            <a:pPr>
              <a:lnSpc>
                <a:spcPct val="120000"/>
              </a:lnSpc>
              <a:spcBef>
                <a:spcPts val="0"/>
              </a:spcBef>
            </a:pPr>
            <a:r>
              <a:rPr lang="en-US" dirty="0" smtClean="0"/>
              <a:t>How much did the coordinates change?</a:t>
            </a:r>
          </a:p>
          <a:p>
            <a:pPr lvl="1">
              <a:lnSpc>
                <a:spcPct val="120000"/>
              </a:lnSpc>
              <a:spcBef>
                <a:spcPts val="0"/>
              </a:spcBef>
            </a:pPr>
            <a:r>
              <a:rPr lang="en-US" dirty="0" smtClean="0"/>
              <a:t>Median:  </a:t>
            </a:r>
            <a:r>
              <a:rPr lang="en-US" b="1" i="1" dirty="0" smtClean="0"/>
              <a:t>1.9 cm </a:t>
            </a:r>
            <a:r>
              <a:rPr lang="en-US" b="1" i="1" dirty="0" err="1" smtClean="0"/>
              <a:t>horiz</a:t>
            </a:r>
            <a:r>
              <a:rPr lang="en-US" b="1" i="1" dirty="0" smtClean="0"/>
              <a:t>, 2.1 cm vertical</a:t>
            </a:r>
          </a:p>
          <a:p>
            <a:pPr>
              <a:lnSpc>
                <a:spcPct val="120000"/>
              </a:lnSpc>
              <a:spcBef>
                <a:spcPts val="0"/>
              </a:spcBef>
            </a:pPr>
            <a:r>
              <a:rPr lang="en-US" dirty="0" smtClean="0"/>
              <a:t>How accurate are the results?</a:t>
            </a:r>
          </a:p>
          <a:p>
            <a:pPr lvl="1">
              <a:lnSpc>
                <a:spcPct val="120000"/>
              </a:lnSpc>
              <a:spcBef>
                <a:spcPts val="0"/>
              </a:spcBef>
            </a:pPr>
            <a:r>
              <a:rPr lang="en-US" dirty="0" smtClean="0"/>
              <a:t>Median:  </a:t>
            </a:r>
            <a:r>
              <a:rPr lang="en-US" b="1" i="1" dirty="0" smtClean="0"/>
              <a:t>0.9 cm </a:t>
            </a:r>
            <a:r>
              <a:rPr lang="en-US" b="1" i="1" dirty="0" err="1" smtClean="0"/>
              <a:t>horiz</a:t>
            </a:r>
            <a:r>
              <a:rPr lang="en-US" b="1" i="1" dirty="0" smtClean="0"/>
              <a:t>, 1.5 cm vertical</a:t>
            </a:r>
            <a:br>
              <a:rPr lang="en-US" b="1" i="1" dirty="0" smtClean="0"/>
            </a:br>
            <a:r>
              <a:rPr lang="en-US" dirty="0" smtClean="0"/>
              <a:t>(at 95% confidence level)</a:t>
            </a:r>
          </a:p>
          <a:p>
            <a:pPr>
              <a:lnSpc>
                <a:spcPct val="120000"/>
              </a:lnSpc>
              <a:spcBef>
                <a:spcPts val="0"/>
              </a:spcBef>
            </a:pPr>
            <a:r>
              <a:rPr lang="en-US" dirty="0" smtClean="0"/>
              <a:t>How do I make use of the results?</a:t>
            </a:r>
          </a:p>
          <a:p>
            <a:pPr lvl="1">
              <a:lnSpc>
                <a:spcPct val="120000"/>
              </a:lnSpc>
              <a:spcBef>
                <a:spcPts val="0"/>
              </a:spcBef>
            </a:pPr>
            <a:r>
              <a:rPr lang="en-US" dirty="0" smtClean="0"/>
              <a:t>Key is </a:t>
            </a:r>
            <a:r>
              <a:rPr lang="en-US" b="1" i="1" dirty="0" smtClean="0"/>
              <a:t>metadata: </a:t>
            </a:r>
            <a:r>
              <a:rPr lang="en-US" dirty="0" smtClean="0"/>
              <a:t> Know and identify what you have</a:t>
            </a:r>
          </a:p>
          <a:p>
            <a:pPr lvl="1">
              <a:lnSpc>
                <a:spcPct val="120000"/>
              </a:lnSpc>
              <a:spcBef>
                <a:spcPts val="0"/>
              </a:spcBef>
            </a:pPr>
            <a:r>
              <a:rPr lang="en-US" dirty="0" smtClean="0"/>
              <a:t>Be consistent (i.e., don’t mix realizations)</a:t>
            </a:r>
          </a:p>
          <a:p>
            <a:pPr lvl="1">
              <a:lnSpc>
                <a:spcPct val="120000"/>
              </a:lnSpc>
              <a:spcBef>
                <a:spcPts val="0"/>
              </a:spcBef>
            </a:pPr>
            <a:r>
              <a:rPr lang="en-US" dirty="0" smtClean="0"/>
              <a:t>Understand your software (e.g., relationship to “WGS 84”)</a:t>
            </a:r>
          </a:p>
          <a:p>
            <a:pPr lvl="2">
              <a:lnSpc>
                <a:spcPct val="120000"/>
              </a:lnSpc>
              <a:spcBef>
                <a:spcPts val="0"/>
              </a:spcBef>
            </a:pPr>
            <a:r>
              <a:rPr lang="en-US" dirty="0" smtClean="0"/>
              <a:t>Latest WGS 84 is G1674 (week of Feb 5, 2012), epoch 2005.00</a:t>
            </a:r>
          </a:p>
        </p:txBody>
      </p:sp>
    </p:spTree>
    <p:extLst>
      <p:ext uri="{BB962C8B-B14F-4D97-AF65-F5344CB8AC3E}">
        <p14:creationId xmlns:p14="http://schemas.microsoft.com/office/powerpoint/2010/main" val="1805432221"/>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1405467"/>
            <a:ext cx="8573478" cy="5343816"/>
          </a:xfrm>
        </p:spPr>
        <p:txBody>
          <a:bodyPr>
            <a:normAutofit fontScale="77500" lnSpcReduction="20000"/>
          </a:bodyPr>
          <a:lstStyle/>
          <a:p>
            <a:pPr>
              <a:lnSpc>
                <a:spcPct val="105000"/>
              </a:lnSpc>
            </a:pPr>
            <a:r>
              <a:rPr lang="en-US" dirty="0" smtClean="0">
                <a:sym typeface="Wingdings" pitchFamily="2" charset="2"/>
              </a:rPr>
              <a:t>National adjustment of passive control</a:t>
            </a:r>
          </a:p>
          <a:p>
            <a:pPr lvl="1">
              <a:lnSpc>
                <a:spcPct val="105000"/>
              </a:lnSpc>
            </a:pPr>
            <a:r>
              <a:rPr lang="en-US" dirty="0" smtClean="0"/>
              <a:t>NAD 83(2011/PA11/MA11) epoch 2010.00:</a:t>
            </a:r>
          </a:p>
          <a:p>
            <a:pPr lvl="2">
              <a:lnSpc>
                <a:spcPct val="105000"/>
              </a:lnSpc>
            </a:pPr>
            <a:r>
              <a:rPr lang="en-US" dirty="0" smtClean="0"/>
              <a:t>Latitude, longitude, and ellipsoid height</a:t>
            </a:r>
          </a:p>
          <a:p>
            <a:pPr lvl="2">
              <a:lnSpc>
                <a:spcPct val="105000"/>
              </a:lnSpc>
            </a:pPr>
            <a:r>
              <a:rPr lang="en-US" dirty="0" smtClean="0"/>
              <a:t>Network and “local” accuracies</a:t>
            </a:r>
          </a:p>
          <a:p>
            <a:pPr>
              <a:lnSpc>
                <a:spcPct val="105000"/>
              </a:lnSpc>
            </a:pPr>
            <a:r>
              <a:rPr lang="en-US" dirty="0" smtClean="0"/>
              <a:t>Orthometric heights (“elevations”) </a:t>
            </a:r>
            <a:r>
              <a:rPr lang="en-US" b="1" i="1" dirty="0" smtClean="0"/>
              <a:t>NOT</a:t>
            </a:r>
            <a:r>
              <a:rPr lang="en-US" dirty="0" smtClean="0"/>
              <a:t> determined</a:t>
            </a:r>
          </a:p>
          <a:p>
            <a:pPr lvl="1">
              <a:lnSpc>
                <a:spcPct val="105000"/>
              </a:lnSpc>
            </a:pPr>
            <a:r>
              <a:rPr lang="en-US" dirty="0" smtClean="0"/>
              <a:t>Question:  Will GPS-derived heights based on previous </a:t>
            </a:r>
            <a:br>
              <a:rPr lang="en-US" dirty="0" smtClean="0"/>
            </a:br>
            <a:r>
              <a:rPr lang="en-US" dirty="0" smtClean="0"/>
              <a:t>NAD 83 realizations and geoid models be consistent with those based on NAD 83(2011) and GEOID12A?</a:t>
            </a:r>
          </a:p>
          <a:p>
            <a:pPr lvl="2">
              <a:lnSpc>
                <a:spcPct val="105000"/>
              </a:lnSpc>
            </a:pPr>
            <a:r>
              <a:rPr lang="en-US" dirty="0" smtClean="0"/>
              <a:t>i.e., is the </a:t>
            </a:r>
            <a:r>
              <a:rPr lang="en-US" b="1" i="1" dirty="0" smtClean="0"/>
              <a:t>relative</a:t>
            </a:r>
            <a:r>
              <a:rPr lang="en-US" dirty="0" smtClean="0"/>
              <a:t> change in ellipsoid heights and/or geoid heights significant (too large to ignore)?</a:t>
            </a:r>
          </a:p>
          <a:p>
            <a:pPr>
              <a:lnSpc>
                <a:spcPct val="105000"/>
              </a:lnSpc>
            </a:pPr>
            <a:r>
              <a:rPr lang="en-US" dirty="0" smtClean="0"/>
              <a:t>Should NGS perform nationwide vertical adjustment?</a:t>
            </a:r>
          </a:p>
          <a:p>
            <a:pPr lvl="1">
              <a:lnSpc>
                <a:spcPct val="105000"/>
              </a:lnSpc>
            </a:pPr>
            <a:r>
              <a:rPr lang="en-US" dirty="0" smtClean="0"/>
              <a:t>Use GEOID12A model and national adjustment GNSS network</a:t>
            </a:r>
          </a:p>
          <a:p>
            <a:pPr lvl="1">
              <a:lnSpc>
                <a:spcPct val="105000"/>
              </a:lnSpc>
            </a:pPr>
            <a:r>
              <a:rPr lang="en-US" dirty="0" smtClean="0"/>
              <a:t>Constrain to leveled NAVD 88 benchmarks</a:t>
            </a:r>
          </a:p>
          <a:p>
            <a:pPr lvl="1">
              <a:lnSpc>
                <a:spcPct val="105000"/>
              </a:lnSpc>
            </a:pPr>
            <a:r>
              <a:rPr lang="en-US" dirty="0" smtClean="0"/>
              <a:t>Determine GPS-derived NAVD 88 heights on non-leveled marks</a:t>
            </a:r>
          </a:p>
          <a:p>
            <a:pPr lvl="1">
              <a:lnSpc>
                <a:spcPct val="105000"/>
              </a:lnSpc>
            </a:pPr>
            <a:r>
              <a:rPr lang="en-US" dirty="0" smtClean="0"/>
              <a:t>Will require significant analysis</a:t>
            </a:r>
          </a:p>
          <a:p>
            <a:pPr lvl="2">
              <a:lnSpc>
                <a:spcPct val="105000"/>
              </a:lnSpc>
            </a:pPr>
            <a:endParaRPr lang="en-US" dirty="0" smtClean="0"/>
          </a:p>
          <a:p>
            <a:pPr lvl="2">
              <a:lnSpc>
                <a:spcPct val="105000"/>
              </a:lnSpc>
            </a:pPr>
            <a:endParaRPr lang="en-US" dirty="0" smtClean="0"/>
          </a:p>
        </p:txBody>
      </p:sp>
      <p:sp>
        <p:nvSpPr>
          <p:cNvPr id="6" name="Title 1"/>
          <p:cNvSpPr>
            <a:spLocks noGrp="1"/>
          </p:cNvSpPr>
          <p:nvPr>
            <p:ph type="title"/>
          </p:nvPr>
        </p:nvSpPr>
        <p:spPr>
          <a:xfrm>
            <a:off x="457200" y="586155"/>
            <a:ext cx="8229600" cy="582245"/>
          </a:xfrm>
        </p:spPr>
        <p:txBody>
          <a:bodyPr/>
          <a:lstStyle/>
          <a:p>
            <a:r>
              <a:rPr lang="en-US" dirty="0" smtClean="0"/>
              <a:t>What about orthometric heights?</a:t>
            </a:r>
            <a:endParaRPr lang="en-US" dirty="0"/>
          </a:p>
        </p:txBody>
      </p:sp>
    </p:spTree>
    <p:extLst>
      <p:ext uri="{BB962C8B-B14F-4D97-AF65-F5344CB8AC3E}">
        <p14:creationId xmlns:p14="http://schemas.microsoft.com/office/powerpoint/2010/main" val="2995797859"/>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484188"/>
            <a:ext cx="9144000" cy="1143000"/>
          </a:xfrm>
        </p:spPr>
        <p:txBody>
          <a:bodyPr/>
          <a:lstStyle/>
          <a:p>
            <a:r>
              <a:rPr lang="en-US" sz="3200" smtClean="0"/>
              <a:t>History of vertical datums in the USA</a:t>
            </a:r>
          </a:p>
        </p:txBody>
      </p:sp>
      <p:sp>
        <p:nvSpPr>
          <p:cNvPr id="20483" name="Content Placeholder 2"/>
          <p:cNvSpPr>
            <a:spLocks noGrp="1"/>
          </p:cNvSpPr>
          <p:nvPr>
            <p:ph idx="1"/>
          </p:nvPr>
        </p:nvSpPr>
        <p:spPr>
          <a:xfrm>
            <a:off x="304800" y="1524000"/>
            <a:ext cx="8686800" cy="4525963"/>
          </a:xfrm>
        </p:spPr>
        <p:txBody>
          <a:bodyPr/>
          <a:lstStyle/>
          <a:p>
            <a:r>
              <a:rPr lang="en-US" sz="2800" b="1" dirty="0" smtClean="0"/>
              <a:t>Pre-National Geodetic Vertical Datum of 1929 (NGVD 29)</a:t>
            </a:r>
          </a:p>
          <a:p>
            <a:endParaRPr lang="en-US" sz="2800" b="1" dirty="0" smtClean="0"/>
          </a:p>
          <a:p>
            <a:pPr lvl="1"/>
            <a:r>
              <a:rPr lang="en-US" sz="2000" dirty="0" smtClean="0"/>
              <a:t>The first geodetic leveling project in the United States was surveyed by the Coast Survey from 1856 to 1857.</a:t>
            </a:r>
          </a:p>
          <a:p>
            <a:pPr lvl="1"/>
            <a:endParaRPr lang="en-US" sz="2000" b="1" dirty="0" smtClean="0"/>
          </a:p>
          <a:p>
            <a:pPr lvl="1"/>
            <a:r>
              <a:rPr lang="en-US" sz="2000" dirty="0" smtClean="0"/>
              <a:t>Transcontinental leveling commenced from Hagerstown, MD in 1877.</a:t>
            </a:r>
          </a:p>
          <a:p>
            <a:pPr lvl="1"/>
            <a:endParaRPr lang="en-US" sz="2000" b="1" dirty="0" smtClean="0"/>
          </a:p>
          <a:p>
            <a:pPr lvl="1"/>
            <a:r>
              <a:rPr lang="en-US" sz="2000" dirty="0" smtClean="0"/>
              <a:t>General Adjustments of leveling data yielded </a:t>
            </a:r>
            <a:r>
              <a:rPr lang="en-US" sz="2000" dirty="0" err="1" smtClean="0"/>
              <a:t>datums</a:t>
            </a:r>
            <a:r>
              <a:rPr lang="en-US" sz="2000" dirty="0" smtClean="0"/>
              <a:t> in 1900, 1903, 1907, and 1912. (Sometimes referenced as the Sandy Hook Datum) </a:t>
            </a:r>
          </a:p>
          <a:p>
            <a:pPr lvl="1"/>
            <a:endParaRPr lang="en-US" sz="2000" b="1" dirty="0" smtClean="0"/>
          </a:p>
          <a:p>
            <a:pPr lvl="1"/>
            <a:r>
              <a:rPr lang="en-US" sz="2000" dirty="0" smtClean="0"/>
              <a:t>NGS does not offer a utility which transforms from these older </a:t>
            </a:r>
            <a:r>
              <a:rPr lang="en-US" sz="2000" dirty="0" err="1" smtClean="0"/>
              <a:t>datums</a:t>
            </a:r>
            <a:r>
              <a:rPr lang="en-US" sz="2000" dirty="0" smtClean="0"/>
              <a:t> into newer ones (though some users still work in them!)</a:t>
            </a:r>
          </a:p>
          <a:p>
            <a:endParaRPr lang="en-US" b="1" dirty="0" smtClean="0"/>
          </a:p>
          <a:p>
            <a:pPr>
              <a:buFontTx/>
              <a:buNone/>
            </a:pPr>
            <a:endParaRPr lang="en-US" dirty="0" smtClean="0"/>
          </a:p>
        </p:txBody>
      </p:sp>
    </p:spTree>
    <p:extLst>
      <p:ext uri="{BB962C8B-B14F-4D97-AF65-F5344CB8AC3E}">
        <p14:creationId xmlns:p14="http://schemas.microsoft.com/office/powerpoint/2010/main" val="21991579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smtClean="0"/>
              <a:t>NGVD 29</a:t>
            </a:r>
            <a:endParaRPr lang="en-US" smtClean="0"/>
          </a:p>
          <a:p>
            <a:pPr lvl="1">
              <a:lnSpc>
                <a:spcPct val="90000"/>
              </a:lnSpc>
            </a:pPr>
            <a:r>
              <a:rPr lang="en-US" sz="2400" smtClean="0"/>
              <a:t>National Geodetic Vertical Datum of 1929</a:t>
            </a:r>
          </a:p>
          <a:p>
            <a:pPr lvl="1">
              <a:lnSpc>
                <a:spcPct val="90000"/>
              </a:lnSpc>
            </a:pPr>
            <a:endParaRPr lang="en-US" sz="2400" smtClean="0"/>
          </a:p>
          <a:p>
            <a:pPr lvl="1">
              <a:lnSpc>
                <a:spcPct val="90000"/>
              </a:lnSpc>
            </a:pPr>
            <a:r>
              <a:rPr lang="en-US" sz="2400" smtClean="0"/>
              <a:t>Original name: “Sea Level Datum of 1929”</a:t>
            </a:r>
          </a:p>
          <a:p>
            <a:pPr lvl="1">
              <a:lnSpc>
                <a:spcPct val="90000"/>
              </a:lnSpc>
              <a:buFontTx/>
              <a:buNone/>
            </a:pPr>
            <a:endParaRPr lang="en-US" sz="2400" smtClean="0"/>
          </a:p>
          <a:p>
            <a:pPr lvl="1">
              <a:lnSpc>
                <a:spcPct val="90000"/>
              </a:lnSpc>
            </a:pPr>
            <a:r>
              <a:rPr lang="en-US" sz="2400" smtClean="0"/>
              <a:t>“Zero height” held fixed at 26 tide gauges</a:t>
            </a:r>
          </a:p>
          <a:p>
            <a:pPr lvl="2">
              <a:lnSpc>
                <a:spcPct val="90000"/>
              </a:lnSpc>
            </a:pPr>
            <a:r>
              <a:rPr lang="en-US" smtClean="0"/>
              <a:t>Not all on the same tidal datum epoch (~ 19 yrs)</a:t>
            </a:r>
          </a:p>
          <a:p>
            <a:pPr lvl="1">
              <a:lnSpc>
                <a:spcPct val="90000"/>
              </a:lnSpc>
            </a:pPr>
            <a:endParaRPr lang="en-US" sz="2400" smtClean="0"/>
          </a:p>
          <a:p>
            <a:pPr lvl="1">
              <a:lnSpc>
                <a:spcPct val="90000"/>
              </a:lnSpc>
            </a:pPr>
            <a:r>
              <a:rPr lang="en-US" sz="2400" smtClean="0"/>
              <a:t>Did not account for Local Mean Sea Level variations from the geoid</a:t>
            </a:r>
            <a:endParaRPr lang="en-US" smtClean="0"/>
          </a:p>
          <a:p>
            <a:pPr lvl="2">
              <a:lnSpc>
                <a:spcPct val="90000"/>
              </a:lnSpc>
            </a:pPr>
            <a:r>
              <a:rPr lang="en-US" smtClean="0"/>
              <a:t>Thus, not truly a “geoid based” datum</a:t>
            </a:r>
          </a:p>
          <a:p>
            <a:pPr lvl="1"/>
            <a:endParaRPr lang="en-US" smtClean="0"/>
          </a:p>
        </p:txBody>
      </p:sp>
    </p:spTree>
    <p:extLst>
      <p:ext uri="{BB962C8B-B14F-4D97-AF65-F5344CB8AC3E}">
        <p14:creationId xmlns:p14="http://schemas.microsoft.com/office/powerpoint/2010/main" val="2901493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16743901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smtClean="0"/>
              <a:t>NAVD 88 </a:t>
            </a:r>
            <a:r>
              <a:rPr lang="en-US" sz="2800" smtClean="0"/>
              <a:t>(continued)</a:t>
            </a:r>
          </a:p>
          <a:p>
            <a:pPr>
              <a:buFontTx/>
              <a:buNone/>
            </a:pPr>
            <a:endParaRPr lang="en-US" smtClean="0"/>
          </a:p>
          <a:p>
            <a:pPr lvl="1"/>
            <a:r>
              <a:rPr lang="en-US" sz="2400" smtClean="0"/>
              <a:t>Use of one fixed height removed local sea level variation problem of NGVD 29</a:t>
            </a:r>
          </a:p>
          <a:p>
            <a:pPr lvl="1"/>
            <a:endParaRPr lang="en-US" sz="2400" smtClean="0"/>
          </a:p>
          <a:p>
            <a:pPr lvl="1"/>
            <a:r>
              <a:rPr lang="en-US" sz="2400" smtClean="0"/>
              <a:t>Use of one fixed height did open the possibility of unconstrained cross-continent error build up</a:t>
            </a:r>
          </a:p>
          <a:p>
            <a:endParaRPr lang="en-US" sz="2400" smtClean="0"/>
          </a:p>
          <a:p>
            <a:pPr lvl="1"/>
            <a:r>
              <a:rPr lang="en-US" sz="2400" smtClean="0"/>
              <a:t>But the H=0 surface of NAVD 88 was supposed to be parallel to the geoid…(close again)</a:t>
            </a:r>
          </a:p>
          <a:p>
            <a:pPr lvl="1"/>
            <a:endParaRPr lang="en-US"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66FF33"/>
                </a:solidFill>
                <a:effectLst>
                  <a:outerShdw dist="45791" dir="2021404" algn="ctr" rotWithShape="0">
                    <a:srgbClr val="808080">
                      <a:alpha val="79999"/>
                    </a:srgbClr>
                  </a:outerShdw>
                </a:effectLst>
                <a:latin typeface="Arial Black"/>
              </a:rPr>
              <a:t>NAVD88</a:t>
            </a:r>
          </a:p>
        </p:txBody>
      </p:sp>
      <p:sp>
        <p:nvSpPr>
          <p:cNvPr id="1418244" name="Text Box 4"/>
          <p:cNvSpPr txBox="1">
            <a:spLocks noChangeArrowheads="1"/>
          </p:cNvSpPr>
          <p:nvPr/>
        </p:nvSpPr>
        <p:spPr bwMode="auto">
          <a:xfrm>
            <a:off x="1676400" y="2286000"/>
            <a:ext cx="4648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3200" b="1">
                <a:solidFill>
                  <a:srgbClr val="66FF33"/>
                </a:solidFill>
                <a:latin typeface="Arial" charset="0"/>
              </a:rPr>
              <a:t>The North American Vertical Datum of 1988 is referenced to a single tide gauge in Canada</a:t>
            </a:r>
          </a:p>
        </p:txBody>
      </p:sp>
      <p:sp>
        <p:nvSpPr>
          <p:cNvPr id="25605" name="Line 5"/>
          <p:cNvSpPr>
            <a:spLocks noChangeShapeType="1"/>
          </p:cNvSpPr>
          <p:nvPr/>
        </p:nvSpPr>
        <p:spPr bwMode="auto">
          <a:xfrm>
            <a:off x="6324600" y="1219200"/>
            <a:ext cx="1509713" cy="8096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2810926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8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82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609600"/>
            <a:ext cx="7315200" cy="1143000"/>
          </a:xfrm>
        </p:spPr>
        <p:txBody>
          <a:bodyPr/>
          <a:lstStyle/>
          <a:p>
            <a:pPr eaLnBrk="1" hangingPunct="1"/>
            <a:r>
              <a:rPr lang="en-US" sz="3000" smtClean="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00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1 Million Monuments</a:t>
            </a:r>
          </a:p>
          <a:p>
            <a:pPr algn="ctr"/>
            <a:r>
              <a:rPr lang="en-US" sz="1200">
                <a:solidFill>
                  <a:srgbClr val="A50021"/>
                </a:solidFill>
                <a:latin typeface="Times New Roman" pitchFamily="18" charset="0"/>
                <a:cs typeface="Times New Roman" pitchFamily="18" charset="0"/>
              </a:rPr>
              <a:t>(Separate Horizontal and Vertical Systems) </a:t>
            </a:r>
            <a:endParaRPr lang="en-US" sz="120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4343400" y="259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13716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3048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2971800" y="58816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8752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4800600" y="20574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4800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dirty="0" smtClean="0">
                <a:solidFill>
                  <a:srgbClr val="A50021"/>
                </a:solidFill>
                <a:latin typeface="Times New Roman" pitchFamily="18" charset="0"/>
                <a:cs typeface="Times New Roman" pitchFamily="18" charset="0"/>
                <a:sym typeface="Wingdings" pitchFamily="2" charset="2"/>
              </a:rPr>
              <a:t>1,897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4343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343705659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55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25413" y="2209800"/>
            <a:ext cx="7512051" cy="3735388"/>
            <a:chOff x="-79" y="1392"/>
            <a:chExt cx="4732" cy="2353"/>
          </a:xfrm>
        </p:grpSpPr>
        <p:sp>
          <p:nvSpPr>
            <p:cNvPr id="26683" name="Text Box 4"/>
            <p:cNvSpPr txBox="1">
              <a:spLocks noChangeArrowheads="1"/>
            </p:cNvSpPr>
            <p:nvPr/>
          </p:nvSpPr>
          <p:spPr bwMode="auto">
            <a:xfrm>
              <a:off x="4176" y="201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4 cm</a:t>
              </a:r>
            </a:p>
          </p:txBody>
        </p:sp>
        <p:sp>
          <p:nvSpPr>
            <p:cNvPr id="26684"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85" name="Group 6"/>
            <p:cNvGrpSpPr>
              <a:grpSpLocks/>
            </p:cNvGrpSpPr>
            <p:nvPr/>
          </p:nvGrpSpPr>
          <p:grpSpPr bwMode="auto">
            <a:xfrm>
              <a:off x="-79" y="1392"/>
              <a:ext cx="1568" cy="2112"/>
              <a:chOff x="-79" y="1392"/>
              <a:chExt cx="1568" cy="2112"/>
            </a:xfrm>
          </p:grpSpPr>
          <p:sp>
            <p:nvSpPr>
              <p:cNvPr id="26686"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7" name="Text Box 8"/>
              <p:cNvSpPr txBox="1">
                <a:spLocks noChangeArrowheads="1"/>
              </p:cNvSpPr>
              <p:nvPr/>
            </p:nvSpPr>
            <p:spPr bwMode="auto">
              <a:xfrm>
                <a:off x="768" y="1392"/>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125 cm</a:t>
                </a:r>
              </a:p>
            </p:txBody>
          </p:sp>
          <p:sp>
            <p:nvSpPr>
              <p:cNvPr id="26688"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9"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0" name="Text Box 11"/>
              <p:cNvSpPr txBox="1">
                <a:spLocks noChangeArrowheads="1"/>
              </p:cNvSpPr>
              <p:nvPr/>
            </p:nvSpPr>
            <p:spPr bwMode="auto">
              <a:xfrm>
                <a:off x="-79" y="1968"/>
                <a:ext cx="4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70 cm</a:t>
                </a:r>
              </a:p>
            </p:txBody>
          </p:sp>
          <p:sp>
            <p:nvSpPr>
              <p:cNvPr id="26691" name="Text Box 12"/>
              <p:cNvSpPr txBox="1">
                <a:spLocks noChangeArrowheads="1"/>
              </p:cNvSpPr>
              <p:nvPr/>
            </p:nvSpPr>
            <p:spPr bwMode="auto">
              <a:xfrm>
                <a:off x="47" y="1776"/>
                <a:ext cx="7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85 cm</a:t>
                </a:r>
              </a:p>
            </p:txBody>
          </p:sp>
          <p:sp>
            <p:nvSpPr>
              <p:cNvPr id="26692"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93" name="Text Box 14"/>
              <p:cNvSpPr txBox="1">
                <a:spLocks noChangeArrowheads="1"/>
              </p:cNvSpPr>
              <p:nvPr/>
            </p:nvSpPr>
            <p:spPr bwMode="auto">
              <a:xfrm>
                <a:off x="480" y="1728"/>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FF99FF"/>
                    </a:solidFill>
                    <a:latin typeface="Arial" charset="0"/>
                  </a:rPr>
                  <a:t>102 cm</a:t>
                </a:r>
              </a:p>
            </p:txBody>
          </p:sp>
        </p:grpSp>
      </p:grpSp>
      <p:sp>
        <p:nvSpPr>
          <p:cNvPr id="1420303" name="Text Box 15"/>
          <p:cNvSpPr txBox="1">
            <a:spLocks noChangeArrowheads="1"/>
          </p:cNvSpPr>
          <p:nvPr/>
        </p:nvSpPr>
        <p:spPr bwMode="auto">
          <a:xfrm>
            <a:off x="2362200" y="822325"/>
            <a:ext cx="41290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NGVD 29</a:t>
            </a:r>
          </a:p>
          <a:p>
            <a:pPr algn="ctr">
              <a:spcBef>
                <a:spcPct val="50000"/>
              </a:spcBef>
            </a:pPr>
            <a:r>
              <a:rPr lang="en-US" sz="1600" b="1" i="1">
                <a:solidFill>
                  <a:srgbClr val="FFFF00"/>
                </a:solidFill>
                <a:latin typeface="Arial" charset="0"/>
              </a:rPr>
              <a:t>Referenced to 26 Tide Gages</a:t>
            </a:r>
          </a:p>
        </p:txBody>
      </p:sp>
      <p:sp>
        <p:nvSpPr>
          <p:cNvPr id="1420304" name="Text Box 16"/>
          <p:cNvSpPr txBox="1">
            <a:spLocks noChangeArrowheads="1"/>
          </p:cNvSpPr>
          <p:nvPr/>
        </p:nvSpPr>
        <p:spPr bwMode="auto">
          <a:xfrm>
            <a:off x="2347913" y="819150"/>
            <a:ext cx="41290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4000" b="1" i="1">
                <a:solidFill>
                  <a:srgbClr val="FFFF00"/>
                </a:solidFill>
                <a:latin typeface="Arial" charset="0"/>
              </a:rPr>
              <a:t>NAVD 88</a:t>
            </a:r>
          </a:p>
          <a:p>
            <a:pPr algn="ctr">
              <a:spcBef>
                <a:spcPct val="50000"/>
              </a:spcBef>
            </a:pPr>
            <a:r>
              <a:rPr lang="en-US" sz="1600" b="1" i="1">
                <a:solidFill>
                  <a:srgbClr val="FFFF00"/>
                </a:solidFill>
                <a:latin typeface="Arial" charset="0"/>
              </a:rPr>
              <a:t>Referenced to 1 Tide Gage</a:t>
            </a:r>
          </a:p>
          <a:p>
            <a:pPr algn="ctr">
              <a:spcBef>
                <a:spcPct val="50000"/>
              </a:spcBef>
            </a:pPr>
            <a:r>
              <a:rPr lang="en-US" sz="1600" b="1" i="1">
                <a:solidFill>
                  <a:srgbClr val="FFFF00"/>
                </a:solidFill>
                <a:latin typeface="Arial" charset="0"/>
              </a:rPr>
              <a:t>(Father’s Point)</a:t>
            </a:r>
          </a:p>
        </p:txBody>
      </p:sp>
      <p:sp>
        <p:nvSpPr>
          <p:cNvPr id="1420305" name="Text Box 17"/>
          <p:cNvSpPr txBox="1">
            <a:spLocks noChangeArrowheads="1"/>
          </p:cNvSpPr>
          <p:nvPr/>
        </p:nvSpPr>
        <p:spPr bwMode="auto">
          <a:xfrm>
            <a:off x="2276475" y="2757488"/>
            <a:ext cx="4048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a:solidFill>
                  <a:srgbClr val="FFFF00"/>
                </a:solidFill>
                <a:latin typeface="Arial" charset="0"/>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26674"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26675" name="Group 20"/>
            <p:cNvGrpSpPr>
              <a:grpSpLocks/>
            </p:cNvGrpSpPr>
            <p:nvPr/>
          </p:nvGrpSpPr>
          <p:grpSpPr bwMode="auto">
            <a:xfrm>
              <a:off x="4611" y="1200"/>
              <a:ext cx="1174" cy="2667"/>
              <a:chOff x="4611" y="1200"/>
              <a:chExt cx="1174" cy="2667"/>
            </a:xfrm>
          </p:grpSpPr>
          <p:sp>
            <p:nvSpPr>
              <p:cNvPr id="26676"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7" name="Text Box 22"/>
              <p:cNvSpPr txBox="1">
                <a:spLocks noChangeArrowheads="1"/>
              </p:cNvSpPr>
              <p:nvPr/>
            </p:nvSpPr>
            <p:spPr bwMode="auto">
              <a:xfrm>
                <a:off x="5308" y="2406"/>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78"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79" name="Text Box 24"/>
              <p:cNvSpPr txBox="1">
                <a:spLocks noChangeArrowheads="1"/>
              </p:cNvSpPr>
              <p:nvPr/>
            </p:nvSpPr>
            <p:spPr bwMode="auto">
              <a:xfrm>
                <a:off x="5187" y="148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-23 cm</a:t>
                </a:r>
              </a:p>
            </p:txBody>
          </p:sp>
          <p:sp>
            <p:nvSpPr>
              <p:cNvPr id="26680" name="Text Box 25"/>
              <p:cNvSpPr txBox="1">
                <a:spLocks noChangeArrowheads="1"/>
              </p:cNvSpPr>
              <p:nvPr/>
            </p:nvSpPr>
            <p:spPr bwMode="auto">
              <a:xfrm>
                <a:off x="4611" y="192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sp>
            <p:nvSpPr>
              <p:cNvPr id="26681"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82" name="Text Box 27"/>
              <p:cNvSpPr txBox="1">
                <a:spLocks noChangeArrowheads="1"/>
              </p:cNvSpPr>
              <p:nvPr/>
            </p:nvSpPr>
            <p:spPr bwMode="auto">
              <a:xfrm>
                <a:off x="5088" y="1200"/>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1400">
                    <a:solidFill>
                      <a:srgbClr val="99FF33"/>
                    </a:solidFill>
                    <a:latin typeface="Arial" charset="0"/>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26661"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2"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3"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4"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5"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6"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7"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8"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9"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0"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1"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2"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73"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42"/>
          <p:cNvGrpSpPr>
            <a:grpSpLocks/>
          </p:cNvGrpSpPr>
          <p:nvPr/>
        </p:nvGrpSpPr>
        <p:grpSpPr bwMode="auto">
          <a:xfrm>
            <a:off x="431800" y="3652838"/>
            <a:ext cx="8097838" cy="2789237"/>
            <a:chOff x="136" y="2384"/>
            <a:chExt cx="5481" cy="1744"/>
          </a:xfrm>
        </p:grpSpPr>
        <p:sp>
          <p:nvSpPr>
            <p:cNvPr id="26648"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49"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0"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1"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2"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3"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4"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5"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6"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7"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8"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59"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6660"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 name="Group 56"/>
          <p:cNvGrpSpPr>
            <a:grpSpLocks/>
          </p:cNvGrpSpPr>
          <p:nvPr/>
        </p:nvGrpSpPr>
        <p:grpSpPr bwMode="auto">
          <a:xfrm>
            <a:off x="430213" y="3678238"/>
            <a:ext cx="8097837" cy="2789237"/>
            <a:chOff x="136" y="2384"/>
            <a:chExt cx="5481" cy="1744"/>
          </a:xfrm>
        </p:grpSpPr>
        <p:sp>
          <p:nvSpPr>
            <p:cNvPr id="26635"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6"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p>
          </p:txBody>
        </p:sp>
        <p:sp>
          <p:nvSpPr>
            <p:cNvPr id="26637"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8"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39"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0"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1"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2"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3"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4"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5"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6"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sp>
          <p:nvSpPr>
            <p:cNvPr id="26647"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p>
          </p:txBody>
        </p:sp>
      </p:grpSp>
    </p:spTree>
    <p:extLst>
      <p:ext uri="{BB962C8B-B14F-4D97-AF65-F5344CB8AC3E}">
        <p14:creationId xmlns:p14="http://schemas.microsoft.com/office/powerpoint/2010/main" val="3040494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0303"/>
                                        </p:tgtEl>
                                        <p:attrNameLst>
                                          <p:attrName>style.visibility</p:attrName>
                                        </p:attrNameLst>
                                      </p:cBhvr>
                                      <p:to>
                                        <p:strVal val="visible"/>
                                      </p:to>
                                    </p:set>
                                    <p:animEffect transition="in" filter="fade">
                                      <p:cBhvr>
                                        <p:cTn id="10" dur="2000"/>
                                        <p:tgtEl>
                                          <p:spTgt spid="1420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1420303"/>
                                        </p:tgtEl>
                                      </p:cBhvr>
                                    </p:animEffect>
                                    <p:set>
                                      <p:cBhvr>
                                        <p:cTn id="15" dur="1" fill="hold">
                                          <p:stCondLst>
                                            <p:cond delay="1999"/>
                                          </p:stCondLst>
                                        </p:cTn>
                                        <p:tgtEl>
                                          <p:spTgt spid="142030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20304"/>
                                        </p:tgtEl>
                                        <p:attrNameLst>
                                          <p:attrName>style.visibility</p:attrName>
                                        </p:attrNameLst>
                                      </p:cBhvr>
                                      <p:to>
                                        <p:strVal val="visible"/>
                                      </p:to>
                                    </p:set>
                                    <p:animEffect transition="in" filter="fade">
                                      <p:cBhvr>
                                        <p:cTn id="18" dur="2000"/>
                                        <p:tgtEl>
                                          <p:spTgt spid="1420304"/>
                                        </p:tgtEl>
                                      </p:cBhvr>
                                    </p:animEffect>
                                  </p:childTnLst>
                                </p:cTn>
                              </p:par>
                              <p:par>
                                <p:cTn id="19" presetID="10" presetClass="exit" presetSubtype="0" fill="hold"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nodeType="afterGroup">
                            <p:stCondLst>
                              <p:cond delay="2000"/>
                            </p:stCondLst>
                            <p:childTnLst>
                              <p:par>
                                <p:cTn id="26" presetID="2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3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20305"/>
                                        </p:tgtEl>
                                        <p:attrNameLst>
                                          <p:attrName>style.visibility</p:attrName>
                                        </p:attrNameLst>
                                      </p:cBhvr>
                                      <p:to>
                                        <p:strVal val="visible"/>
                                      </p:to>
                                    </p:set>
                                    <p:animEffect transition="in" filter="fade">
                                      <p:cBhvr>
                                        <p:cTn id="40" dur="2000"/>
                                        <p:tgtEl>
                                          <p:spTgt spid="142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P spid="1420303" grpId="1"/>
      <p:bldP spid="1420304" grpId="0"/>
      <p:bldP spid="142030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Types and Uses of Geoid Height Models</a:t>
            </a:r>
          </a:p>
        </p:txBody>
      </p:sp>
      <p:sp>
        <p:nvSpPr>
          <p:cNvPr id="38915" name="Rectangle 3"/>
          <p:cNvSpPr>
            <a:spLocks noGrp="1" noChangeArrowheads="1"/>
          </p:cNvSpPr>
          <p:nvPr>
            <p:ph type="body" idx="1"/>
          </p:nvPr>
        </p:nvSpPr>
        <p:spPr>
          <a:xfrm>
            <a:off x="1130300" y="1485900"/>
            <a:ext cx="7162800" cy="4419600"/>
          </a:xfrm>
        </p:spPr>
        <p:txBody>
          <a:bodyPr/>
          <a:lstStyle/>
          <a:p>
            <a:pPr eaLnBrk="1" hangingPunct="1"/>
            <a:r>
              <a:rPr lang="en-US" sz="2800" dirty="0" smtClean="0"/>
              <a:t>Gravimetric (or Gravity) Geoid Height Models</a:t>
            </a:r>
          </a:p>
          <a:p>
            <a:pPr lvl="1" eaLnBrk="1" hangingPunct="1"/>
            <a:r>
              <a:rPr lang="en-US" sz="2400" dirty="0" smtClean="0"/>
              <a:t>Defined by gravity data crossing the geoid</a:t>
            </a:r>
          </a:p>
          <a:p>
            <a:pPr lvl="1" eaLnBrk="1" hangingPunct="1"/>
            <a:r>
              <a:rPr lang="en-US" sz="2400" dirty="0" smtClean="0"/>
              <a:t>Refined by terrain models (DEM’s)</a:t>
            </a:r>
          </a:p>
          <a:p>
            <a:pPr lvl="1" eaLnBrk="1" hangingPunct="1"/>
            <a:r>
              <a:rPr lang="en-US" sz="2400" dirty="0" smtClean="0"/>
              <a:t>Scientific and engineering applications</a:t>
            </a:r>
          </a:p>
          <a:p>
            <a:pPr eaLnBrk="1" hangingPunct="1"/>
            <a:r>
              <a:rPr lang="en-US" sz="2800" dirty="0" smtClean="0"/>
              <a:t>Composite (or Hybrid) Geoid Height Models</a:t>
            </a:r>
          </a:p>
          <a:p>
            <a:pPr lvl="1" eaLnBrk="1" hangingPunct="1"/>
            <a:r>
              <a:rPr lang="en-US" sz="2400" dirty="0" smtClean="0"/>
              <a:t>Gravimetric geoid defines most regions</a:t>
            </a:r>
          </a:p>
          <a:p>
            <a:pPr lvl="1" eaLnBrk="1" hangingPunct="1"/>
            <a:r>
              <a:rPr lang="en-US" sz="2400" dirty="0" smtClean="0"/>
              <a:t>Warped to fit available GPSBM control data</a:t>
            </a:r>
          </a:p>
          <a:p>
            <a:pPr lvl="1" eaLnBrk="1" hangingPunct="1"/>
            <a:r>
              <a:rPr lang="en-US" sz="2400" dirty="0" smtClean="0"/>
              <a:t>Defined by legislated ellipsoid (NAD 83) and local vertical datum (NAVD 88, PRVD02, etc.)</a:t>
            </a:r>
          </a:p>
          <a:p>
            <a:pPr lvl="1" eaLnBrk="1" hangingPunct="1"/>
            <a:r>
              <a:rPr lang="en-US" sz="2400" dirty="0" smtClean="0"/>
              <a:t>May be statutory for some surveying &amp;  mapping applications</a:t>
            </a:r>
          </a:p>
        </p:txBody>
      </p:sp>
    </p:spTree>
    <p:extLst>
      <p:ext uri="{BB962C8B-B14F-4D97-AF65-F5344CB8AC3E}">
        <p14:creationId xmlns:p14="http://schemas.microsoft.com/office/powerpoint/2010/main" val="27721573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Text Box 3"/>
          <p:cNvSpPr txBox="1">
            <a:spLocks noChangeArrowheads="1"/>
          </p:cNvSpPr>
          <p:nvPr/>
        </p:nvSpPr>
        <p:spPr bwMode="auto">
          <a:xfrm>
            <a:off x="1295400" y="6096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solidFill>
                  <a:srgbClr val="CC3300"/>
                </a:solidFill>
                <a:latin typeface="Times" pitchFamily="18" charset="0"/>
                <a:cs typeface="Times New Roman" pitchFamily="18" charset="0"/>
              </a:rPr>
              <a:t>  GGPSBM2003: 14,185 total  579 Canada  STDEV 4.8 cm (2 </a:t>
            </a:r>
            <a:r>
              <a:rPr lang="el-GR" dirty="0">
                <a:solidFill>
                  <a:srgbClr val="CC3300"/>
                </a:solidFill>
                <a:latin typeface="Arial" charset="0"/>
                <a:cs typeface="Times New Roman" pitchFamily="18" charset="0"/>
                <a:sym typeface="Math1" pitchFamily="2" charset="2"/>
              </a:rPr>
              <a:t>σ</a:t>
            </a:r>
            <a:r>
              <a:rPr lang="en-US" dirty="0">
                <a:solidFill>
                  <a:srgbClr val="CC3300"/>
                </a:solidFill>
                <a:latin typeface="Times" pitchFamily="18" charset="0"/>
                <a:cs typeface="Times New Roman" pitchFamily="18" charset="0"/>
                <a:sym typeface="Math1" pitchFamily="2" charset="2"/>
              </a:rPr>
              <a:t>)  </a:t>
            </a:r>
            <a:r>
              <a:rPr lang="en-US" dirty="0">
                <a:solidFill>
                  <a:srgbClr val="CC3300"/>
                </a:solidFill>
                <a:latin typeface="Times" pitchFamily="18" charset="0"/>
                <a:cs typeface="Times New Roman" pitchFamily="18" charset="0"/>
              </a:rPr>
              <a:t> </a:t>
            </a:r>
          </a:p>
        </p:txBody>
      </p:sp>
      <p:sp>
        <p:nvSpPr>
          <p:cNvPr id="39940" name="Text Box 4"/>
          <p:cNvSpPr txBox="1">
            <a:spLocks noChangeArrowheads="1"/>
          </p:cNvSpPr>
          <p:nvPr/>
        </p:nvSpPr>
        <p:spPr bwMode="auto">
          <a:xfrm>
            <a:off x="1295400" y="5715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a:latin typeface="Times" pitchFamily="18" charset="0"/>
                <a:cs typeface="Times New Roman" pitchFamily="18" charset="0"/>
              </a:rPr>
              <a:t>  GGPSBM1999:   6,169 total      0 Canada  STDEV 9.2 cm (2</a:t>
            </a:r>
            <a:r>
              <a:rPr lang="el-GR">
                <a:latin typeface="Times New Roman" pitchFamily="18" charset="0"/>
                <a:cs typeface="Times New Roman" pitchFamily="18" charset="0"/>
                <a:sym typeface="Math1" pitchFamily="2" charset="2"/>
              </a:rPr>
              <a:t>σ</a:t>
            </a:r>
            <a:r>
              <a:rPr lang="en-US">
                <a:latin typeface="Times" pitchFamily="18" charset="0"/>
                <a:cs typeface="Times New Roman" pitchFamily="18" charset="0"/>
                <a:sym typeface="Math1" pitchFamily="2" charset="2"/>
              </a:rPr>
              <a:t>)</a:t>
            </a:r>
            <a:r>
              <a:rPr lang="en-US">
                <a:latin typeface="Times" pitchFamily="18" charset="0"/>
                <a:cs typeface="Times New Roman" pitchFamily="18" charset="0"/>
              </a:rPr>
              <a:t>    </a:t>
            </a:r>
          </a:p>
        </p:txBody>
      </p:sp>
      <p:pic>
        <p:nvPicPr>
          <p:cNvPr id="39941" name="Picture 5" descr="gpsbm99"/>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75" y="0"/>
            <a:ext cx="9140825" cy="5624513"/>
          </a:xfrm>
        </p:spPr>
      </p:pic>
      <p:pic>
        <p:nvPicPr>
          <p:cNvPr id="1329158" name="Picture 6" descr="gpsbm2003_1999_Comb"/>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175" y="0"/>
            <a:ext cx="9140825" cy="5624513"/>
          </a:xfrm>
        </p:spPr>
      </p:pic>
    </p:spTree>
    <p:extLst>
      <p:ext uri="{BB962C8B-B14F-4D97-AF65-F5344CB8AC3E}">
        <p14:creationId xmlns:p14="http://schemas.microsoft.com/office/powerpoint/2010/main" val="549929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9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ngs.noaa.gov/GEOID/GPSonBM09/images/gpsbm2009_con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376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14925" y="2212654"/>
            <a:ext cx="3562350" cy="25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1295400" y="5715000"/>
            <a:ext cx="777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r>
              <a:rPr lang="en-US" dirty="0">
                <a:latin typeface="Times" pitchFamily="18" charset="0"/>
                <a:cs typeface="Times New Roman" pitchFamily="18" charset="0"/>
              </a:rPr>
              <a:t>  GGPSBM2009:   18,398 STDEV 2.8 cm (2</a:t>
            </a:r>
            <a:r>
              <a:rPr lang="el-GR" dirty="0">
                <a:latin typeface="Times New Roman" pitchFamily="18" charset="0"/>
                <a:cs typeface="Times New Roman" pitchFamily="18" charset="0"/>
                <a:sym typeface="Math1" pitchFamily="2" charset="2"/>
              </a:rPr>
              <a:t>σ</a:t>
            </a:r>
            <a:r>
              <a:rPr lang="en-US" dirty="0">
                <a:latin typeface="Times" pitchFamily="18" charset="0"/>
                <a:cs typeface="Times New Roman" pitchFamily="18" charset="0"/>
                <a:sym typeface="Math1" pitchFamily="2" charset="2"/>
              </a:rPr>
              <a:t>)</a:t>
            </a:r>
            <a:r>
              <a:rPr lang="en-US" dirty="0">
                <a:latin typeface="Times" pitchFamily="18" charset="0"/>
                <a:cs typeface="Times New Roman" pitchFamily="18" charset="0"/>
              </a:rPr>
              <a:t>    </a:t>
            </a:r>
          </a:p>
        </p:txBody>
      </p:sp>
    </p:spTree>
    <p:extLst>
      <p:ext uri="{BB962C8B-B14F-4D97-AF65-F5344CB8AC3E}">
        <p14:creationId xmlns:p14="http://schemas.microsoft.com/office/powerpoint/2010/main" val="235203784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1085850"/>
            <a:ext cx="72199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1279" y="1497775"/>
            <a:ext cx="3436157" cy="386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065" y="1985110"/>
            <a:ext cx="22669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47927" y="5789172"/>
            <a:ext cx="77724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lvl="4"/>
            <a:r>
              <a:rPr lang="en-US" sz="1600" dirty="0" smtClean="0">
                <a:latin typeface="Times" pitchFamily="18" charset="0"/>
                <a:cs typeface="Times New Roman" pitchFamily="18" charset="0"/>
              </a:rPr>
              <a:t>GGPSBM2012A:   23,961 (CONUS)</a:t>
            </a:r>
          </a:p>
          <a:p>
            <a:pPr lvl="4"/>
            <a:r>
              <a:rPr lang="en-US" sz="1600" dirty="0" smtClean="0">
                <a:latin typeface="Times" pitchFamily="18" charset="0"/>
                <a:cs typeface="Times New Roman" pitchFamily="18" charset="0"/>
              </a:rPr>
              <a:t>				     499 (OPUS on BM)</a:t>
            </a:r>
          </a:p>
          <a:p>
            <a:pPr lvl="4"/>
            <a:r>
              <a:rPr lang="en-US" sz="1600" dirty="0" smtClean="0">
                <a:latin typeface="Times" pitchFamily="18" charset="0"/>
                <a:cs typeface="Times New Roman" pitchFamily="18" charset="0"/>
              </a:rPr>
              <a:t>				     574 (Canada)</a:t>
            </a:r>
          </a:p>
          <a:p>
            <a:pPr lvl="4"/>
            <a:r>
              <a:rPr lang="en-US" sz="1600" dirty="0" smtClean="0">
                <a:latin typeface="Times" pitchFamily="18" charset="0"/>
                <a:cs typeface="Times New Roman" pitchFamily="18" charset="0"/>
              </a:rPr>
              <a:t>				     177 (Mexico)</a:t>
            </a:r>
            <a:endParaRPr lang="en-US" sz="1600" dirty="0">
              <a:latin typeface="Times" pitchFamily="18" charset="0"/>
              <a:cs typeface="Times New Roman" pitchFamily="18" charset="0"/>
            </a:endParaRPr>
          </a:p>
        </p:txBody>
      </p:sp>
    </p:spTree>
    <p:extLst>
      <p:ext uri="{BB962C8B-B14F-4D97-AF65-F5344CB8AC3E}">
        <p14:creationId xmlns:p14="http://schemas.microsoft.com/office/powerpoint/2010/main" val="30472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a:p>
            <a:r>
              <a:rPr lang="en-US" sz="2600" dirty="0" smtClean="0"/>
              <a:t>NAD 83(1992)</a:t>
            </a:r>
            <a:endParaRPr lang="en-US" sz="2600" dirty="0"/>
          </a:p>
        </p:txBody>
      </p:sp>
      <p:sp>
        <p:nvSpPr>
          <p:cNvPr id="11" name="Content Placeholder 10"/>
          <p:cNvSpPr>
            <a:spLocks noGrp="1"/>
          </p:cNvSpPr>
          <p:nvPr>
            <p:ph sz="half" idx="2"/>
          </p:nvPr>
        </p:nvSpPr>
        <p:spPr/>
        <p:txBody>
          <a:bodyPr/>
          <a:lstStyle/>
          <a:p>
            <a:r>
              <a:rPr lang="en-US" sz="2600" dirty="0" smtClean="0"/>
              <a:t>Geoid12A</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a:p>
            <a:r>
              <a:rPr lang="en-US" sz="2600" dirty="0" smtClean="0"/>
              <a:t>Geoid93</a:t>
            </a:r>
            <a:endParaRPr lang="en-US" sz="2600" dirty="0"/>
          </a:p>
        </p:txBody>
      </p:sp>
    </p:spTree>
    <p:extLst>
      <p:ext uri="{BB962C8B-B14F-4D97-AF65-F5344CB8AC3E}">
        <p14:creationId xmlns:p14="http://schemas.microsoft.com/office/powerpoint/2010/main" val="14216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anim calcmode="lin" valueType="num">
                                      <p:cBhvr additive="base">
                                        <p:cTn id="51" dur="500" fill="hold"/>
                                        <p:tgtEl>
                                          <p:spTgt spid="1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1">
                                            <p:txEl>
                                              <p:pRg st="10" end="10"/>
                                            </p:txEl>
                                          </p:spTgt>
                                        </p:tgtEl>
                                        <p:attrNameLst>
                                          <p:attrName>style.visibility</p:attrName>
                                        </p:attrNameLst>
                                      </p:cBhvr>
                                      <p:to>
                                        <p:strVal val="visible"/>
                                      </p:to>
                                    </p:set>
                                    <p:anim calcmode="lin" valueType="num">
                                      <p:cBhvr additive="base">
                                        <p:cTn id="55" dur="500" fill="hold"/>
                                        <p:tgtEl>
                                          <p:spTgt spid="11">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1563" y="481013"/>
            <a:ext cx="7162800" cy="685800"/>
          </a:xfrm>
        </p:spPr>
        <p:txBody>
          <a:bodyPr/>
          <a:lstStyle/>
          <a:p>
            <a:pPr eaLnBrk="1" hangingPunct="1"/>
            <a:r>
              <a:rPr lang="en-US" sz="3200" smtClean="0"/>
              <a:t>Mission and Vision of NGS</a:t>
            </a:r>
          </a:p>
        </p:txBody>
      </p:sp>
      <p:sp>
        <p:nvSpPr>
          <p:cNvPr id="5123" name="Rectangle 3"/>
          <p:cNvSpPr>
            <a:spLocks noGrp="1" noChangeArrowheads="1"/>
          </p:cNvSpPr>
          <p:nvPr>
            <p:ph type="body" idx="1"/>
          </p:nvPr>
        </p:nvSpPr>
        <p:spPr>
          <a:xfrm>
            <a:off x="568325" y="1319213"/>
            <a:ext cx="8167688" cy="5005387"/>
          </a:xfrm>
        </p:spPr>
        <p:txBody>
          <a:bodyPr/>
          <a:lstStyle/>
          <a:p>
            <a:pPr eaLnBrk="1" hangingPunct="1"/>
            <a:r>
              <a:rPr lang="en-US" sz="2400" smtClean="0"/>
              <a:t>To define, maintain and provide access to the National Spatial Reference System to meet our nation’s economic, social, and environmental needs</a:t>
            </a:r>
          </a:p>
          <a:p>
            <a:pPr eaLnBrk="1" hangingPunct="1"/>
            <a:endParaRPr lang="en-US" sz="2400" smtClean="0"/>
          </a:p>
          <a:p>
            <a:pPr eaLnBrk="1" hangingPunct="1"/>
            <a:r>
              <a:rPr lang="en-US" sz="2400" smtClean="0"/>
              <a:t>“Maintain the NSRS” means “NGS must </a:t>
            </a:r>
            <a:r>
              <a:rPr lang="en-US" sz="2400" i="1" u="sng" smtClean="0"/>
              <a:t>track all of the temporal changes</a:t>
            </a:r>
            <a:r>
              <a:rPr lang="en-US" sz="2400" smtClean="0"/>
              <a:t> to the defining points of the NSRS in such a way as to always maintain the accuracy in the NSRS definition.”</a:t>
            </a:r>
          </a:p>
          <a:p>
            <a:pPr eaLnBrk="1" hangingPunct="1"/>
            <a:endParaRPr lang="en-US" sz="2400" smtClean="0"/>
          </a:p>
          <a:p>
            <a:pPr eaLnBrk="1" hangingPunct="1"/>
            <a:r>
              <a:rPr lang="en-US" sz="2400" smtClean="0"/>
              <a:t>Vision - Modernize the Geopotential (“Vertical”) and Geometric (“Horizontal”) datums</a:t>
            </a:r>
          </a:p>
          <a:p>
            <a:pPr eaLnBrk="1" hangingPunct="1">
              <a:buFontTx/>
              <a:buNone/>
            </a:pPr>
            <a:endParaRPr lang="en-US" sz="2400" smtClean="0"/>
          </a:p>
        </p:txBody>
      </p:sp>
      <p:sp>
        <p:nvSpPr>
          <p:cNvPr id="5124"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13580675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157787"/>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Surveyors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a:t>
            </a:r>
            <a:r>
              <a:rPr lang="en-US" sz="2400" dirty="0" err="1" smtClean="0"/>
              <a:t>releveled</a:t>
            </a:r>
            <a:r>
              <a:rPr lang="en-US" sz="2400" dirty="0" smtClean="0"/>
              <a:t>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a:t>
            </a:r>
            <a:r>
              <a:rPr lang="en-US" sz="2000" dirty="0" err="1" smtClean="0"/>
              <a:t>isostatic</a:t>
            </a:r>
            <a:r>
              <a:rPr lang="en-US" sz="2000" dirty="0" smtClean="0"/>
              <a:t> readjustment</a:t>
            </a:r>
          </a:p>
          <a:p>
            <a:pPr lvl="1" eaLnBrk="1" hangingPunct="1">
              <a:buFont typeface="Wingdings" pitchFamily="2" charset="2"/>
              <a:buChar char="§"/>
            </a:pPr>
            <a:r>
              <a:rPr lang="en-US" sz="2000" dirty="0" smtClean="0"/>
              <a:t>Subsurface fluid withdrawal</a:t>
            </a:r>
          </a:p>
          <a:p>
            <a:pPr lvl="1" eaLnBrk="1" hangingPunct="1">
              <a:buFont typeface="Wingdings" pitchFamily="2" charset="2"/>
              <a:buChar char="§"/>
            </a:pPr>
            <a:r>
              <a:rPr lang="en-US" sz="2000" dirty="0" smtClean="0"/>
              <a:t>Sediment loading</a:t>
            </a:r>
          </a:p>
          <a:p>
            <a:pPr lvl="1" eaLnBrk="1" hangingPunct="1">
              <a:buFont typeface="Wingdings" pitchFamily="2" charset="2"/>
              <a:buChar char="§"/>
            </a:pPr>
            <a:r>
              <a:rPr lang="en-US" sz="2000" dirty="0" smtClean="0"/>
              <a:t>Sea level rise Ave in CT (0.79 </a:t>
            </a:r>
            <a:r>
              <a:rPr lang="en-US" sz="2000" dirty="0" err="1" smtClean="0"/>
              <a:t>ft</a:t>
            </a:r>
            <a:r>
              <a:rPr lang="en-US" sz="2000" dirty="0" smtClean="0"/>
              <a:t> per 100 years)</a:t>
            </a:r>
          </a:p>
          <a:p>
            <a:pPr lvl="2" eaLnBrk="1" hangingPunct="1">
              <a:buFont typeface="Wingdings" pitchFamily="2" charset="2"/>
              <a:buChar char="§"/>
            </a:pPr>
            <a:r>
              <a:rPr lang="en-US" sz="1800" b="1" dirty="0" smtClean="0"/>
              <a:t>Bridgeport, CT  2.56 mm/</a:t>
            </a:r>
            <a:r>
              <a:rPr lang="en-US" sz="1800" b="1" dirty="0" err="1" smtClean="0"/>
              <a:t>yr</a:t>
            </a:r>
            <a:r>
              <a:rPr lang="en-US" sz="1800" b="1" dirty="0" smtClean="0"/>
              <a:t>  (0.008 </a:t>
            </a:r>
            <a:r>
              <a:rPr lang="en-US" sz="1800" b="1" dirty="0" err="1" smtClean="0"/>
              <a:t>ft</a:t>
            </a:r>
            <a:r>
              <a:rPr lang="en-US" sz="1800" b="1" dirty="0" smtClean="0"/>
              <a:t>/</a:t>
            </a:r>
            <a:r>
              <a:rPr lang="en-US" sz="1800" b="1" dirty="0" err="1" smtClean="0"/>
              <a:t>yr</a:t>
            </a:r>
            <a:r>
              <a:rPr lang="en-US" sz="1800" b="1" dirty="0" smtClean="0"/>
              <a:t>) 1964-2006</a:t>
            </a:r>
          </a:p>
          <a:p>
            <a:pPr lvl="2" eaLnBrk="1" hangingPunct="1">
              <a:buFont typeface="Wingdings" pitchFamily="2" charset="2"/>
              <a:buChar char="§"/>
            </a:pPr>
            <a:r>
              <a:rPr lang="en-US" sz="1800" b="1" dirty="0" smtClean="0"/>
              <a:t>New London, CT 2.25 mm/</a:t>
            </a:r>
            <a:r>
              <a:rPr lang="en-US" sz="1800" b="1" dirty="0" err="1" smtClean="0"/>
              <a:t>yr</a:t>
            </a:r>
            <a:r>
              <a:rPr lang="en-US" sz="1800" b="1" dirty="0" smtClean="0"/>
              <a:t> (0.007 </a:t>
            </a:r>
            <a:r>
              <a:rPr lang="en-US" sz="1800" b="1" dirty="0" err="1" smtClean="0"/>
              <a:t>ft</a:t>
            </a:r>
            <a:r>
              <a:rPr lang="en-US" sz="1800" b="1" dirty="0" smtClean="0"/>
              <a:t>/</a:t>
            </a:r>
            <a:r>
              <a:rPr lang="en-US" sz="1800" b="1" dirty="0" err="1" smtClean="0"/>
              <a:t>yr</a:t>
            </a:r>
            <a:r>
              <a:rPr lang="en-US" sz="1800" b="1" dirty="0" smtClean="0"/>
              <a:t>) 1938-2006</a:t>
            </a:r>
          </a:p>
          <a:p>
            <a:pPr lvl="2" eaLnBrk="1" hangingPunct="1">
              <a:buFont typeface="Wingdings" pitchFamily="2" charset="2"/>
              <a:buChar char="§"/>
            </a:pPr>
            <a:endParaRPr lang="en-US" sz="1200" b="1" dirty="0" smtClean="0"/>
          </a:p>
          <a:p>
            <a:pPr eaLnBrk="1" hangingPunct="1">
              <a:buFont typeface="Wingdings" pitchFamily="2" charset="2"/>
              <a:buChar char="v"/>
            </a:pPr>
            <a:endParaRPr lang="en-US" sz="1600" dirty="0" smtClean="0"/>
          </a:p>
          <a:p>
            <a:pPr eaLnBrk="1" hangingPunct="1">
              <a:buFont typeface="Wingdings" pitchFamily="2" charset="2"/>
              <a:buChar char="v"/>
            </a:pPr>
            <a:endParaRPr lang="en-US" sz="1600" dirty="0" smtClean="0"/>
          </a:p>
          <a:p>
            <a:pPr eaLnBrk="1" hangingPunct="1">
              <a:buFontTx/>
              <a:buNone/>
            </a:pPr>
            <a:endParaRPr lang="en-US" sz="1600" dirty="0" smtClean="0"/>
          </a:p>
          <a:p>
            <a:pPr eaLnBrk="1" hangingPunct="1">
              <a:buFont typeface="Wingdings" pitchFamily="2" charset="2"/>
              <a:buChar char="v"/>
            </a:pP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latin typeface="Verdana" pitchFamily="34" charset="0"/>
            </a:endParaRPr>
          </a:p>
        </p:txBody>
      </p:sp>
      <p:sp>
        <p:nvSpPr>
          <p:cNvPr id="7171" name="Text Box 3"/>
          <p:cNvSpPr txBox="1">
            <a:spLocks noChangeArrowheads="1"/>
          </p:cNvSpPr>
          <p:nvPr/>
        </p:nvSpPr>
        <p:spPr bwMode="auto">
          <a:xfrm>
            <a:off x="0" y="336550"/>
            <a:ext cx="9077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dirty="0">
                <a:latin typeface="Verdana" pitchFamily="34" charset="0"/>
              </a:rPr>
              <a:t>The National Geodetic Survey 10 year plan</a:t>
            </a:r>
          </a:p>
          <a:p>
            <a:pPr algn="ctr"/>
            <a:r>
              <a:rPr lang="en-US" sz="2400" b="1" dirty="0">
                <a:latin typeface="Verdana" pitchFamily="34" charset="0"/>
              </a:rPr>
              <a:t>Mission, Vision and Strategy</a:t>
            </a:r>
          </a:p>
          <a:p>
            <a:pPr algn="ctr"/>
            <a:r>
              <a:rPr lang="en-US" sz="2400" b="1" dirty="0">
                <a:latin typeface="Verdana" pitchFamily="34" charset="0"/>
              </a:rPr>
              <a:t>2008 – 2018</a:t>
            </a:r>
          </a:p>
          <a:p>
            <a:pPr algn="ctr"/>
            <a:r>
              <a:rPr lang="en-US" sz="2000" b="1" dirty="0">
                <a:latin typeface="Verdana" pitchFamily="34" charset="0"/>
                <a:hlinkClick r:id="rId3"/>
              </a:rPr>
              <a:t>http://www.ngs.noaa.gov/INFO/NGS10yearplan.pdf</a:t>
            </a:r>
            <a:endParaRPr lang="en-US" sz="2000" b="1" dirty="0">
              <a:latin typeface="Verdana" pitchFamily="34" charset="0"/>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sz="2400">
              <a:latin typeface="Arial" charset="0"/>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1600" i="1" dirty="0">
                <a:latin typeface="Verdana" pitchFamily="34" charset="0"/>
              </a:rPr>
              <a:t>Official NGS policy as of Jan 9, 2008</a:t>
            </a:r>
          </a:p>
          <a:p>
            <a:pPr marL="742950" lvl="1" indent="-285750">
              <a:lnSpc>
                <a:spcPct val="90000"/>
              </a:lnSpc>
              <a:spcBef>
                <a:spcPct val="20000"/>
              </a:spcBef>
              <a:buFontTx/>
              <a:buChar char="–"/>
            </a:pPr>
            <a:r>
              <a:rPr lang="en-US" sz="1600" i="1" dirty="0">
                <a:latin typeface="Verdana" pitchFamily="34" charset="0"/>
              </a:rPr>
              <a:t>Modernized agency</a:t>
            </a:r>
          </a:p>
          <a:p>
            <a:pPr marL="742950" lvl="1" indent="-285750">
              <a:lnSpc>
                <a:spcPct val="90000"/>
              </a:lnSpc>
              <a:spcBef>
                <a:spcPct val="20000"/>
              </a:spcBef>
              <a:buFontTx/>
              <a:buChar char="–"/>
            </a:pPr>
            <a:r>
              <a:rPr lang="en-US" sz="1600" i="1" dirty="0">
                <a:latin typeface="Verdana" pitchFamily="34" charset="0"/>
              </a:rPr>
              <a:t>Attention to accuracy</a:t>
            </a:r>
          </a:p>
          <a:p>
            <a:pPr marL="742950" lvl="1" indent="-285750">
              <a:lnSpc>
                <a:spcPct val="90000"/>
              </a:lnSpc>
              <a:spcBef>
                <a:spcPct val="20000"/>
              </a:spcBef>
              <a:buFontTx/>
              <a:buChar char="–"/>
            </a:pPr>
            <a:r>
              <a:rPr lang="en-US" sz="1600" i="1" dirty="0">
                <a:latin typeface="Verdana" pitchFamily="34" charset="0"/>
              </a:rPr>
              <a:t>Attention to time-changes</a:t>
            </a:r>
          </a:p>
          <a:p>
            <a:pPr marL="742950" lvl="1" indent="-285750">
              <a:lnSpc>
                <a:spcPct val="90000"/>
              </a:lnSpc>
              <a:spcBef>
                <a:spcPct val="20000"/>
              </a:spcBef>
              <a:buFontTx/>
              <a:buChar char="–"/>
            </a:pPr>
            <a:r>
              <a:rPr lang="en-US" sz="1600" i="1" dirty="0">
                <a:latin typeface="Verdana" pitchFamily="34" charset="0"/>
              </a:rPr>
              <a:t>Improved products and services</a:t>
            </a:r>
          </a:p>
          <a:p>
            <a:pPr marL="742950" lvl="1" indent="-285750">
              <a:lnSpc>
                <a:spcPct val="90000"/>
              </a:lnSpc>
              <a:spcBef>
                <a:spcPct val="20000"/>
              </a:spcBef>
              <a:buFontTx/>
              <a:buChar char="–"/>
            </a:pPr>
            <a:r>
              <a:rPr lang="en-US" sz="1600" i="1" dirty="0">
                <a:latin typeface="Verdana" pitchFamily="34" charset="0"/>
              </a:rPr>
              <a:t>Integration with other fed missions</a:t>
            </a:r>
            <a:endParaRPr lang="en-US" sz="1600" b="1" i="1" dirty="0">
              <a:latin typeface="Verdana" pitchFamily="34" charset="0"/>
            </a:endParaRPr>
          </a:p>
          <a:p>
            <a:pPr marL="342900" indent="-342900">
              <a:lnSpc>
                <a:spcPct val="90000"/>
              </a:lnSpc>
              <a:spcBef>
                <a:spcPct val="20000"/>
              </a:spcBef>
            </a:pPr>
            <a:endParaRPr lang="en-US" sz="1600" b="1" i="1" dirty="0">
              <a:latin typeface="Verdana" pitchFamily="34" charset="0"/>
            </a:endParaRPr>
          </a:p>
          <a:p>
            <a:pPr marL="342900" indent="-342900">
              <a:lnSpc>
                <a:spcPct val="90000"/>
              </a:lnSpc>
              <a:spcBef>
                <a:spcPct val="20000"/>
              </a:spcBef>
              <a:buFontTx/>
              <a:buChar char="•"/>
            </a:pPr>
            <a:r>
              <a:rPr lang="en-US" sz="1600" i="1" dirty="0">
                <a:latin typeface="Verdana" pitchFamily="34" charset="0"/>
              </a:rPr>
              <a:t>2018 Targets: (now 2022)</a:t>
            </a:r>
          </a:p>
          <a:p>
            <a:pPr marL="742950" lvl="1" indent="-285750">
              <a:lnSpc>
                <a:spcPct val="90000"/>
              </a:lnSpc>
              <a:spcBef>
                <a:spcPct val="20000"/>
              </a:spcBef>
              <a:buFontTx/>
              <a:buChar char="–"/>
            </a:pPr>
            <a:r>
              <a:rPr lang="en-US" sz="1600" i="1" dirty="0">
                <a:latin typeface="Verdana" pitchFamily="34" charset="0"/>
              </a:rPr>
              <a:t>NAD 83 and NAVD 88 re-defined</a:t>
            </a:r>
          </a:p>
          <a:p>
            <a:pPr marL="742950" lvl="1" indent="-285750">
              <a:lnSpc>
                <a:spcPct val="90000"/>
              </a:lnSpc>
              <a:spcBef>
                <a:spcPct val="20000"/>
              </a:spcBef>
              <a:buFontTx/>
              <a:buChar char="–"/>
            </a:pPr>
            <a:r>
              <a:rPr lang="en-US" sz="1600" i="1" dirty="0">
                <a:latin typeface="Verdana" pitchFamily="34" charset="0"/>
              </a:rPr>
              <a:t>Cm-accuracy access to all coordinates</a:t>
            </a:r>
          </a:p>
          <a:p>
            <a:pPr marL="742950" lvl="1" indent="-285750">
              <a:lnSpc>
                <a:spcPct val="90000"/>
              </a:lnSpc>
              <a:spcBef>
                <a:spcPct val="20000"/>
              </a:spcBef>
              <a:buFontTx/>
              <a:buChar char="–"/>
            </a:pPr>
            <a:r>
              <a:rPr lang="en-US" sz="1600" i="1" dirty="0">
                <a:latin typeface="Verdana" pitchFamily="34" charset="0"/>
              </a:rPr>
              <a:t>Customer-focused agency</a:t>
            </a:r>
          </a:p>
          <a:p>
            <a:pPr marL="742950" lvl="1" indent="-285750">
              <a:lnSpc>
                <a:spcPct val="90000"/>
              </a:lnSpc>
              <a:spcBef>
                <a:spcPct val="20000"/>
              </a:spcBef>
              <a:buFontTx/>
              <a:buChar char="–"/>
            </a:pPr>
            <a:r>
              <a:rPr lang="en-US" sz="1600" i="1" dirty="0">
                <a:latin typeface="Verdana" pitchFamily="34" charset="0"/>
              </a:rPr>
              <a:t>Global scientific leadership</a:t>
            </a:r>
          </a:p>
        </p:txBody>
      </p:sp>
      <p:pic>
        <p:nvPicPr>
          <p:cNvPr id="7174" name="Picture 6" descr="10 year plan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284" y="1828800"/>
            <a:ext cx="3690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40625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smtClean="0">
                <a:ea typeface="ＭＳ Ｐゴシック" pitchFamily="34" charset="-128"/>
              </a:rPr>
              <a:t> Future Geometric (3-D) Datum </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buFont typeface="Wingdings" pitchFamily="2" charset="2"/>
              <a:buChar char="Ø"/>
            </a:pPr>
            <a:r>
              <a:rPr lang="en-US" sz="2400" b="1" smtClean="0">
                <a:ea typeface="ＭＳ Ｐゴシック" pitchFamily="34" charset="-128"/>
              </a:rPr>
              <a:t>replace NAD83 with new geometric datum – by 2022</a:t>
            </a:r>
          </a:p>
          <a:p>
            <a:pPr>
              <a:lnSpc>
                <a:spcPct val="150000"/>
              </a:lnSpc>
              <a:buFont typeface="Wingdings" pitchFamily="2" charset="2"/>
              <a:buChar char="Ø"/>
            </a:pPr>
            <a:r>
              <a:rPr lang="en-US" sz="2400" b="1" smtClean="0">
                <a:ea typeface="ＭＳ Ｐゴシック" pitchFamily="34" charset="-128"/>
              </a:rPr>
              <a:t>CORS-based, via GNSS</a:t>
            </a:r>
          </a:p>
          <a:p>
            <a:pPr>
              <a:lnSpc>
                <a:spcPct val="150000"/>
              </a:lnSpc>
              <a:buFont typeface="Wingdings" pitchFamily="2" charset="2"/>
              <a:buChar char="Ø"/>
            </a:pPr>
            <a:r>
              <a:rPr lang="en-US" sz="2400" b="1" smtClean="0">
                <a:ea typeface="ＭＳ Ｐゴシック" pitchFamily="34" charset="-128"/>
              </a:rPr>
              <a:t>coordinates &amp; velocities in ITRF and official US datum </a:t>
            </a:r>
          </a:p>
          <a:p>
            <a:pPr lvl="1">
              <a:lnSpc>
                <a:spcPct val="150000"/>
              </a:lnSpc>
              <a:buFont typeface="Arial" charset="0"/>
              <a:buNone/>
            </a:pPr>
            <a:r>
              <a:rPr lang="en-US" sz="2400" b="1" smtClean="0">
                <a:ea typeface="ＭＳ Ｐゴシック" pitchFamily="34" charset="-128"/>
              </a:rPr>
              <a:t>	(NAD83 replacement: plate-fixed or “ITRF-like”?) &amp; relationship</a:t>
            </a:r>
          </a:p>
          <a:p>
            <a:pPr>
              <a:lnSpc>
                <a:spcPct val="150000"/>
              </a:lnSpc>
              <a:buFont typeface="Wingdings" pitchFamily="2" charset="2"/>
              <a:buChar char="Ø"/>
            </a:pPr>
            <a:r>
              <a:rPr lang="en-US" sz="2400" b="1" smtClean="0">
                <a:ea typeface="ＭＳ Ｐゴシック" pitchFamily="34" charset="-128"/>
              </a:rPr>
              <a:t>passive control tied to new datum; not a component of new datum</a:t>
            </a:r>
          </a:p>
          <a:p>
            <a:pPr>
              <a:lnSpc>
                <a:spcPct val="150000"/>
              </a:lnSpc>
              <a:buFont typeface="Wingdings" pitchFamily="2" charset="2"/>
              <a:buChar char="Ø"/>
            </a:pPr>
            <a:r>
              <a:rPr lang="en-US" sz="2400" b="1" smtClean="0">
                <a:ea typeface="ＭＳ Ｐゴシック" pitchFamily="34" charset="-128"/>
              </a:rPr>
              <a:t>address user needs of datum coordinate </a:t>
            </a:r>
            <a:r>
              <a:rPr lang="en-US" sz="2400" b="1" i="1" u="sng" smtClean="0">
                <a:ea typeface="ＭＳ Ｐゴシック" pitchFamily="34" charset="-128"/>
              </a:rPr>
              <a:t>constancy vs. accuracy</a:t>
            </a:r>
          </a:p>
          <a:p>
            <a:pPr>
              <a:lnSpc>
                <a:spcPct val="150000"/>
              </a:lnSpc>
            </a:pPr>
            <a:r>
              <a:rPr lang="en-US" sz="2200" b="1" smtClean="0">
                <a:ea typeface="ＭＳ Ｐゴシック" pitchFamily="34" charset="-128"/>
              </a:rPr>
              <a:t>lat / long / ellipsoid height of defining points accurate to 1 mm, anytime</a:t>
            </a:r>
          </a:p>
          <a:p>
            <a:pPr>
              <a:lnSpc>
                <a:spcPct val="150000"/>
              </a:lnSpc>
            </a:pPr>
            <a:r>
              <a:rPr lang="en-US" sz="2200" b="1" smtClean="0">
                <a:ea typeface="ＭＳ Ｐゴシック" pitchFamily="34" charset="-128"/>
              </a:rPr>
              <a:t>CORS coordinates computed / published daily; track changes </a:t>
            </a:r>
          </a:p>
          <a:p>
            <a:pPr>
              <a:lnSpc>
                <a:spcPct val="150000"/>
              </a:lnSpc>
            </a:pPr>
            <a:r>
              <a:rPr lang="en-US" sz="2200" b="1" smtClean="0">
                <a:ea typeface="ＭＳ Ｐゴシック" pitchFamily="34" charset="-128"/>
              </a:rPr>
              <a:t>support development of real-time networks</a:t>
            </a:r>
          </a:p>
        </p:txBody>
      </p:sp>
    </p:spTree>
    <p:extLst>
      <p:ext uri="{BB962C8B-B14F-4D97-AF65-F5344CB8AC3E}">
        <p14:creationId xmlns:p14="http://schemas.microsoft.com/office/powerpoint/2010/main" val="185285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ITRF2008, IGS08 </a:t>
            </a:r>
            <a:br>
              <a:rPr lang="en-US" dirty="0" smtClean="0"/>
            </a:br>
            <a:r>
              <a:rPr lang="en-US" dirty="0" smtClean="0"/>
              <a:t>And NAD 83(2011)</a:t>
            </a:r>
            <a:endParaRPr lang="en-US" dirty="0"/>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smtClean="0">
                <a:ea typeface="ＭＳ Ｐゴシック" pitchFamily="34" charset="-128"/>
              </a:rPr>
              <a:t>Future Geopotential (Vertical) Datum </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buFont typeface="Wingdings" pitchFamily="2" charset="2"/>
              <a:buChar char="Ø"/>
            </a:pPr>
            <a:r>
              <a:rPr lang="en-US" sz="2400" b="1" dirty="0" smtClean="0">
                <a:ea typeface="ＭＳ Ｐゴシック" pitchFamily="34" charset="-128"/>
              </a:rPr>
              <a:t>replace NAVD88 with new </a:t>
            </a:r>
            <a:r>
              <a:rPr lang="en-US" sz="2400" b="1" dirty="0" err="1" smtClean="0">
                <a:ea typeface="ＭＳ Ｐゴシック" pitchFamily="34" charset="-128"/>
              </a:rPr>
              <a:t>geopotential</a:t>
            </a:r>
            <a:r>
              <a:rPr lang="en-US" sz="2400" b="1" dirty="0" smtClean="0">
                <a:ea typeface="ＭＳ Ｐゴシック" pitchFamily="34" charset="-128"/>
              </a:rPr>
              <a:t> datum – by 2022</a:t>
            </a:r>
          </a:p>
          <a:p>
            <a:pPr>
              <a:lnSpc>
                <a:spcPct val="150000"/>
              </a:lnSpc>
              <a:buFont typeface="Wingdings" pitchFamily="2" charset="2"/>
              <a:buChar char="Ø"/>
            </a:pPr>
            <a:r>
              <a:rPr lang="en-US" sz="2400" b="1" dirty="0" smtClean="0">
                <a:ea typeface="ＭＳ Ｐゴシック" pitchFamily="34" charset="-128"/>
              </a:rPr>
              <a:t>gravimetric geoid-based, in combination with GNSS</a:t>
            </a:r>
          </a:p>
          <a:p>
            <a:pPr>
              <a:lnSpc>
                <a:spcPct val="150000"/>
              </a:lnSpc>
              <a:buFont typeface="Wingdings" pitchFamily="2" charset="2"/>
              <a:buChar char="Ø"/>
            </a:pPr>
            <a:r>
              <a:rPr lang="en-US" sz="2400" b="1" dirty="0" smtClean="0">
                <a:ea typeface="ＭＳ Ｐゴシック" pitchFamily="34" charset="-128"/>
              </a:rPr>
              <a:t>monitor time-varying nature of gravity field</a:t>
            </a:r>
          </a:p>
          <a:p>
            <a:pPr>
              <a:lnSpc>
                <a:spcPct val="150000"/>
              </a:lnSpc>
              <a:buFont typeface="Wingdings" pitchFamily="2" charset="2"/>
              <a:buChar char="Ø"/>
            </a:pPr>
            <a:r>
              <a:rPr lang="en-US" sz="2400" b="1" dirty="0" smtClean="0">
                <a:ea typeface="ＭＳ Ｐゴシック" pitchFamily="34" charset="-128"/>
              </a:rPr>
              <a:t>develop transformation tools to relate to NAVD88</a:t>
            </a:r>
          </a:p>
          <a:p>
            <a:pPr>
              <a:lnSpc>
                <a:spcPct val="150000"/>
              </a:lnSpc>
            </a:pPr>
            <a:r>
              <a:rPr lang="en-US" sz="2200" b="1" dirty="0" smtClean="0">
                <a:ea typeface="ＭＳ Ｐゴシック" pitchFamily="34" charset="-128"/>
              </a:rPr>
              <a:t>build most accurate ever continental gravimetric geoid model (</a:t>
            </a:r>
            <a:r>
              <a:rPr lang="en-US" sz="1800" b="1" dirty="0" smtClean="0">
                <a:ea typeface="ＭＳ Ｐゴシック" pitchFamily="34" charset="-128"/>
              </a:rPr>
              <a:t>GRAV-D</a:t>
            </a:r>
            <a:r>
              <a:rPr lang="en-US" sz="2200" b="1" dirty="0" smtClean="0">
                <a:ea typeface="ＭＳ Ｐゴシック" pitchFamily="34" charset="-128"/>
              </a:rPr>
              <a:t>) </a:t>
            </a:r>
          </a:p>
          <a:p>
            <a:pPr>
              <a:lnSpc>
                <a:spcPct val="150000"/>
              </a:lnSpc>
            </a:pPr>
            <a:r>
              <a:rPr lang="en-US" sz="2200" b="1" dirty="0" smtClean="0">
                <a:ea typeface="ＭＳ Ｐゴシック" pitchFamily="34" charset="-128"/>
              </a:rPr>
              <a:t>determine gravity with accuracy of 10 </a:t>
            </a:r>
            <a:r>
              <a:rPr lang="en-US" sz="2200" b="1" dirty="0" err="1" smtClean="0">
                <a:ea typeface="ＭＳ Ｐゴシック" pitchFamily="34" charset="-128"/>
              </a:rPr>
              <a:t>microGals</a:t>
            </a:r>
            <a:r>
              <a:rPr lang="en-US" sz="2200" b="1" dirty="0" smtClean="0">
                <a:ea typeface="ＭＳ Ｐゴシック" pitchFamily="34" charset="-128"/>
              </a:rPr>
              <a:t>, anytime</a:t>
            </a:r>
          </a:p>
          <a:p>
            <a:pPr>
              <a:lnSpc>
                <a:spcPct val="150000"/>
              </a:lnSpc>
            </a:pPr>
            <a:r>
              <a:rPr lang="en-US" sz="2200" b="1" dirty="0" smtClean="0">
                <a:ea typeface="ＭＳ Ｐゴシック" pitchFamily="34" charset="-128"/>
              </a:rPr>
              <a:t>support both </a:t>
            </a:r>
            <a:r>
              <a:rPr lang="en-US" sz="2200" b="1" dirty="0" err="1" smtClean="0">
                <a:ea typeface="ＭＳ Ｐゴシック" pitchFamily="34" charset="-128"/>
              </a:rPr>
              <a:t>orthometric</a:t>
            </a:r>
            <a:r>
              <a:rPr lang="en-US" sz="2200" b="1" dirty="0" smtClean="0">
                <a:ea typeface="ＭＳ Ｐゴシック" pitchFamily="34" charset="-128"/>
              </a:rPr>
              <a:t> and dynamic heights</a:t>
            </a:r>
          </a:p>
          <a:p>
            <a:pPr>
              <a:lnSpc>
                <a:spcPct val="150000"/>
              </a:lnSpc>
            </a:pPr>
            <a:r>
              <a:rPr lang="en-US" sz="2200" b="1"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16842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smtClean="0">
                <a:ea typeface="ＭＳ Ｐゴシック" pitchFamily="34" charset="-128"/>
              </a:rPr>
              <a:t>Why New Datums?</a:t>
            </a: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itchFamily="2" charset="2"/>
              <a:buChar char="q"/>
            </a:pPr>
            <a:r>
              <a:rPr lang="en-US" sz="2000" b="1" u="sng" smtClean="0">
                <a:ea typeface="ＭＳ Ｐゴシック" pitchFamily="34" charset="-128"/>
              </a:rPr>
              <a:t>NAD 83</a:t>
            </a:r>
          </a:p>
          <a:p>
            <a:pPr lvl="1" eaLnBrk="1" hangingPunct="1">
              <a:buFont typeface="Courier New" pitchFamily="49" charset="0"/>
              <a:buChar char="o"/>
            </a:pPr>
            <a:r>
              <a:rPr lang="en-US" sz="1800" b="1" u="sng" smtClean="0">
                <a:ea typeface="ＭＳ Ｐゴシック" pitchFamily="34" charset="-128"/>
              </a:rPr>
              <a:t>non-geocentric, i.e. inconsistent with GNSS positioning</a:t>
            </a:r>
          </a:p>
          <a:p>
            <a:pPr lvl="1" eaLnBrk="1" hangingPunct="1">
              <a:buFont typeface="Courier New" pitchFamily="49" charset="0"/>
              <a:buChar char="o"/>
            </a:pPr>
            <a:r>
              <a:rPr lang="en-US" sz="1800" b="1" smtClean="0">
                <a:ea typeface="ＭＳ Ｐゴシック" pitchFamily="34" charset="-128"/>
              </a:rPr>
              <a:t>difficult to maintain consistency between CORS &amp; passive network NAD 83 coordinates </a:t>
            </a:r>
          </a:p>
          <a:p>
            <a:pPr lvl="1" eaLnBrk="1" hangingPunct="1">
              <a:buFont typeface="Courier New" pitchFamily="49" charset="0"/>
              <a:buChar char="o"/>
            </a:pPr>
            <a:r>
              <a:rPr lang="en-US" sz="1800" b="1" smtClean="0">
                <a:ea typeface="ＭＳ Ｐゴシック" pitchFamily="34" charset="-128"/>
              </a:rPr>
              <a:t>lack of velocities, i.e. NAD 83 does not report station motion for passive marks</a:t>
            </a:r>
          </a:p>
          <a:p>
            <a:pPr eaLnBrk="1" hangingPunct="1">
              <a:buFont typeface="Wingdings" pitchFamily="2" charset="2"/>
              <a:buChar char="q"/>
            </a:pPr>
            <a:r>
              <a:rPr lang="en-US" sz="2000" b="1" u="sng" smtClean="0">
                <a:ea typeface="ＭＳ Ｐゴシック" pitchFamily="34" charset="-128"/>
              </a:rPr>
              <a:t>NAVD 88 </a:t>
            </a:r>
          </a:p>
          <a:p>
            <a:pPr lvl="1" eaLnBrk="1" hangingPunct="1">
              <a:buFont typeface="Courier New" pitchFamily="49" charset="0"/>
              <a:buChar char="o"/>
            </a:pPr>
            <a:r>
              <a:rPr lang="en-US" sz="1800" b="1" smtClean="0">
                <a:ea typeface="ＭＳ Ｐゴシック" pitchFamily="34" charset="-128"/>
              </a:rPr>
              <a:t>cross-country build up of errors (“tilt” or “slope”) from geodetic leveling</a:t>
            </a:r>
          </a:p>
          <a:p>
            <a:pPr lvl="1" eaLnBrk="1" hangingPunct="1">
              <a:buFont typeface="Courier New" pitchFamily="49" charset="0"/>
              <a:buChar char="o"/>
            </a:pPr>
            <a:r>
              <a:rPr lang="en-US" sz="1800" b="1" u="sng" smtClean="0">
                <a:ea typeface="ＭＳ Ｐゴシック" pitchFamily="34" charset="-128"/>
              </a:rPr>
              <a:t>passive marks inconveniently located and vulnerable to disturbance and destruction</a:t>
            </a:r>
          </a:p>
          <a:p>
            <a:pPr lvl="1" eaLnBrk="1" hangingPunct="1">
              <a:buFont typeface="Courier New" pitchFamily="49" charset="0"/>
              <a:buChar char="o"/>
            </a:pPr>
            <a:r>
              <a:rPr lang="en-US" sz="1800" b="1" smtClean="0">
                <a:ea typeface="ＭＳ Ｐゴシック" pitchFamily="34" charset="-128"/>
              </a:rPr>
              <a:t>0.5 m bias in the NAVD 88 reference surface from the (best) geoid surface  	approximating global mean sea level</a:t>
            </a:r>
          </a:p>
          <a:p>
            <a:pPr lvl="1" eaLnBrk="1" hangingPunct="1">
              <a:buFont typeface="Courier New" pitchFamily="49" charset="0"/>
              <a:buChar char="o"/>
            </a:pPr>
            <a:r>
              <a:rPr lang="en-US" sz="1800" b="1" u="sng" smtClean="0">
                <a:ea typeface="ＭＳ Ｐゴシック" pitchFamily="34" charset="-128"/>
              </a:rPr>
              <a:t>subsidence, uplift, freeze/thaw, and other crustal motions invalidate heights of passive </a:t>
            </a:r>
            <a:r>
              <a:rPr lang="en-US" sz="1800" b="1" smtClean="0">
                <a:ea typeface="ＭＳ Ｐゴシック" pitchFamily="34" charset="-128"/>
              </a:rPr>
              <a:t>	</a:t>
            </a:r>
            <a:r>
              <a:rPr lang="en-US" sz="1800" b="1" u="sng" smtClean="0">
                <a:ea typeface="ＭＳ Ｐゴシック" pitchFamily="34" charset="-128"/>
              </a:rPr>
              <a:t>marks, and can make it difficult to detect such motions</a:t>
            </a:r>
          </a:p>
          <a:p>
            <a:pPr lvl="1" eaLnBrk="1" hangingPunct="1">
              <a:buFont typeface="Courier New" pitchFamily="49" charset="0"/>
              <a:buChar char="o"/>
            </a:pPr>
            <a:r>
              <a:rPr lang="en-US" sz="1800" b="1" smtClean="0">
                <a:ea typeface="ＭＳ Ｐゴシック" pitchFamily="34" charset="-128"/>
              </a:rPr>
              <a:t>marks lacking adequate geophysical models - complicate sea level change detection</a:t>
            </a:r>
          </a:p>
          <a:p>
            <a:pPr lvl="1" eaLnBrk="1" hangingPunct="1">
              <a:buFont typeface="Courier New" pitchFamily="49" charset="0"/>
              <a:buChar char="o"/>
            </a:pPr>
            <a:r>
              <a:rPr lang="en-US" sz="1800" b="1" smtClean="0">
                <a:ea typeface="ＭＳ Ｐゴシック" pitchFamily="34" charset="-128"/>
              </a:rPr>
              <a:t>changes to Earth’s gravity field cause changes in orthometric heights, but NAVD 88 	does not account for those changes (NAVD88 based on a static gravity model)</a:t>
            </a:r>
          </a:p>
          <a:p>
            <a:pPr lvl="1" eaLnBrk="1" hangingPunct="1">
              <a:buFont typeface="Courier New" pitchFamily="49" charset="0"/>
              <a:buChar char="o"/>
            </a:pPr>
            <a:r>
              <a:rPr lang="en-US" sz="1800" b="1" smtClean="0">
                <a:ea typeface="ＭＳ Ｐゴシック" pitchFamily="34" charset="-128"/>
              </a:rPr>
              <a:t>gravity model and modeling techniques used to determine NAVD 88 are not consistent 	with those currently used for geoid modeling</a:t>
            </a: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5723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(Estimated ~ $1B)</a:t>
            </a:r>
          </a:p>
          <a:p>
            <a:pPr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106766808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219200" y="2114550"/>
            <a:ext cx="7162800" cy="3933825"/>
          </a:xfrm>
        </p:spPr>
        <p:txBody>
          <a:bodyPr/>
          <a:lstStyle/>
          <a:p>
            <a:r>
              <a:rPr lang="en-US" sz="2100" b="1" dirty="0" smtClean="0"/>
              <a:t>NAVD 88 suffers from </a:t>
            </a:r>
            <a:r>
              <a:rPr lang="en-US" sz="2100" b="1" u="sng" dirty="0" smtClean="0"/>
              <a:t>use of bench marks </a:t>
            </a:r>
            <a:r>
              <a:rPr lang="en-US" sz="2100" b="1" dirty="0" smtClean="0"/>
              <a:t>that:</a:t>
            </a:r>
          </a:p>
          <a:p>
            <a:pPr lvl="1"/>
            <a:r>
              <a:rPr lang="en-US" sz="2100" dirty="0" smtClean="0"/>
              <a:t>Are almost never re-checked for movement</a:t>
            </a:r>
          </a:p>
          <a:p>
            <a:pPr lvl="1"/>
            <a:r>
              <a:rPr lang="en-US" sz="2100" dirty="0" smtClean="0"/>
              <a:t>Disappear by the thousands every year</a:t>
            </a:r>
          </a:p>
          <a:p>
            <a:pPr lvl="1"/>
            <a:r>
              <a:rPr lang="en-US" sz="2100" dirty="0" smtClean="0"/>
              <a:t>Are not funded for replacement</a:t>
            </a:r>
          </a:p>
          <a:p>
            <a:pPr lvl="1"/>
            <a:r>
              <a:rPr lang="en-US" sz="2100" dirty="0" smtClean="0"/>
              <a:t>Are not necessarily in convenient places</a:t>
            </a:r>
          </a:p>
          <a:p>
            <a:pPr lvl="1"/>
            <a:r>
              <a:rPr lang="en-US" sz="2100" dirty="0" smtClean="0"/>
              <a:t>Don’t exist in most of Alaska</a:t>
            </a:r>
          </a:p>
          <a:p>
            <a:pPr lvl="1"/>
            <a:r>
              <a:rPr lang="en-US" sz="2100" dirty="0" smtClean="0"/>
              <a:t>Weren’t adopted in Canada</a:t>
            </a:r>
          </a:p>
          <a:p>
            <a:pPr lvl="1"/>
            <a:r>
              <a:rPr lang="en-US" sz="21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36625408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2340327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cs typeface="Times New Roman" pitchFamily="18" charset="0"/>
              </a:rPr>
              <a:t>NGSIDB BM Status (1</a:t>
            </a:r>
            <a:r>
              <a:rPr lang="en-US" baseline="30000" smtClean="0">
                <a:cs typeface="Times New Roman" pitchFamily="18" charset="0"/>
              </a:rPr>
              <a:t>st</a:t>
            </a:r>
            <a:r>
              <a:rPr lang="en-US" smtClean="0">
                <a:cs typeface="Times New Roman" pitchFamily="18" charset="0"/>
              </a:rPr>
              <a:t>, 2</a:t>
            </a:r>
            <a:r>
              <a:rPr lang="en-US" baseline="30000" smtClean="0">
                <a:cs typeface="Times New Roman" pitchFamily="18" charset="0"/>
              </a:rPr>
              <a:t>nd</a:t>
            </a:r>
            <a:r>
              <a:rPr lang="en-US" smtClean="0">
                <a:cs typeface="Times New Roman" pitchFamily="18" charset="0"/>
              </a:rPr>
              <a:t> order)</a:t>
            </a:r>
          </a:p>
        </p:txBody>
      </p:sp>
      <p:graphicFrame>
        <p:nvGraphicFramePr>
          <p:cNvPr id="4" name="Content Placeholder 3"/>
          <p:cNvGraphicFramePr>
            <a:graphicFrameLocks noGrp="1"/>
          </p:cNvGraphicFramePr>
          <p:nvPr>
            <p:ph idx="1"/>
          </p:nvPr>
        </p:nvGraphicFramePr>
        <p:xfrm>
          <a:off x="457200" y="1600200"/>
          <a:ext cx="8229599" cy="3108834"/>
        </p:xfrm>
        <a:graphic>
          <a:graphicData uri="http://schemas.openxmlformats.org/drawingml/2006/table">
            <a:tbl>
              <a:tblPr firstRow="1" bandRow="1">
                <a:tableStyleId>{5C22544A-7EE6-4342-B048-85BDC9FD1C3A}</a:tableStyleId>
              </a:tblPr>
              <a:tblGrid>
                <a:gridCol w="1828800"/>
                <a:gridCol w="914400"/>
                <a:gridCol w="1066800"/>
                <a:gridCol w="1143000"/>
                <a:gridCol w="1295400"/>
                <a:gridCol w="1066800"/>
                <a:gridCol w="914399"/>
              </a:tblGrid>
              <a:tr h="365685">
                <a:tc>
                  <a:txBody>
                    <a:bodyPr/>
                    <a:lstStyle/>
                    <a:p>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CT</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MA</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ME</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NH</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RI</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VT</a:t>
                      </a:r>
                      <a:endParaRPr lang="en-US" sz="1800" baseline="0" dirty="0">
                        <a:latin typeface="Times New Roman" pitchFamily="18" charset="0"/>
                      </a:endParaRPr>
                    </a:p>
                  </a:txBody>
                  <a:tcPr marT="45711" marB="45711"/>
                </a:tc>
              </a:tr>
              <a:tr h="365685">
                <a:tc>
                  <a:txBody>
                    <a:bodyPr/>
                    <a:lstStyle/>
                    <a:p>
                      <a:r>
                        <a:rPr lang="en-US" sz="1800" baseline="0" dirty="0" smtClean="0">
                          <a:latin typeface="Times New Roman" pitchFamily="18" charset="0"/>
                        </a:rPr>
                        <a:t>In NGSIDB</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2599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1125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5401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1092</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1380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2158</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Poor</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31</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24</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118</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20</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19</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17</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Not Found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281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1048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196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363</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r>
                        <a:rPr lang="en-US" sz="1800" baseline="0" dirty="0" smtClean="0">
                          <a:latin typeface="Times New Roman" pitchFamily="18" charset="0"/>
                        </a:rPr>
                        <a:t>Not Rec since Monumented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533</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1659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461</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Last Rec ≤ 1990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1570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584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4475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689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857</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374</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Times New Roman" pitchFamily="18" charset="0"/>
                          <a:ea typeface="+mn-ea"/>
                          <a:cs typeface="+mn-cs"/>
                        </a:rPr>
                        <a:t>Last Rec ≤ 1980</a:t>
                      </a:r>
                    </a:p>
                    <a:p>
                      <a:pPr marL="0" algn="l" defTabSz="914400" rtl="0" eaLnBrk="1" latinLnBrk="0" hangingPunct="1"/>
                      <a:endParaRPr lang="en-US" sz="1800" kern="1200" baseline="0" dirty="0" smtClean="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160</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499</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3434</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531</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277</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331</a:t>
                      </a:r>
                    </a:p>
                  </a:txBody>
                  <a:tcPr marT="45711" marB="45711">
                    <a:solidFill>
                      <a:schemeClr val="tx2">
                        <a:lumMod val="20000"/>
                        <a:lumOff val="80000"/>
                      </a:schemeClr>
                    </a:solidFill>
                  </a:tcPr>
                </a:tc>
              </a:tr>
            </a:tbl>
          </a:graphicData>
        </a:graphic>
      </p:graphicFrame>
      <p:sp>
        <p:nvSpPr>
          <p:cNvPr id="6" name="Rectangle 5"/>
          <p:cNvSpPr/>
          <p:nvPr/>
        </p:nvSpPr>
        <p:spPr>
          <a:xfrm>
            <a:off x="457200" y="23622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457200" y="2667000"/>
            <a:ext cx="8229600" cy="381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457200" y="37338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457200" y="30480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457200" y="40386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9175"/>
            <a:ext cx="47244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7200" y="3048000"/>
            <a:ext cx="822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79358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grpId="0" nodeType="click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grpId="0" nodeType="click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0" nodeType="click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1622425"/>
            <a:ext cx="53355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US" smtClean="0"/>
              <a:t>NE Vertical Control</a:t>
            </a:r>
          </a:p>
        </p:txBody>
      </p:sp>
      <p:pic>
        <p:nvPicPr>
          <p:cNvPr id="4" name="Picture 3" descr="NEver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1676400"/>
            <a:ext cx="53435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99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Height-Mod means More Marks</a:t>
            </a:r>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916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9900" y="2044700"/>
            <a:ext cx="7569200" cy="3594100"/>
          </a:xfrm>
        </p:spPr>
        <p:txBody>
          <a:bodyPr/>
          <a:lstStyle/>
          <a:p>
            <a:pPr eaLnBrk="1" hangingPunct="1"/>
            <a:r>
              <a:rPr lang="en-US" sz="2800" smtClean="0"/>
              <a:t>1. Using GNSS is cheaper, easier than leveling</a:t>
            </a:r>
            <a:br>
              <a:rPr lang="en-US" sz="2800" smtClean="0"/>
            </a:br>
            <a:r>
              <a:rPr lang="en-US" sz="2800" smtClean="0"/>
              <a:t/>
            </a:r>
            <a:br>
              <a:rPr lang="en-US" sz="2800" smtClean="0"/>
            </a:br>
            <a:r>
              <a:rPr lang="en-US" sz="2800" smtClean="0"/>
              <a:t>2. To use GNSS we need a good geoid model</a:t>
            </a:r>
          </a:p>
        </p:txBody>
      </p:sp>
      <p:sp>
        <p:nvSpPr>
          <p:cNvPr id="33795" name="Text Box 3"/>
          <p:cNvSpPr txBox="1">
            <a:spLocks noChangeArrowheads="1"/>
          </p:cNvSpPr>
          <p:nvPr/>
        </p:nvSpPr>
        <p:spPr bwMode="auto">
          <a:xfrm>
            <a:off x="685800" y="7747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228600" indent="-228600"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eaLnBrk="1" hangingPunct="1">
              <a:spcBef>
                <a:spcPct val="50000"/>
              </a:spcBef>
            </a:pPr>
            <a:r>
              <a:rPr lang="en-US" sz="3600" b="1">
                <a:latin typeface="Verdana" pitchFamily="34" charset="0"/>
                <a:cs typeface="Times New Roman" pitchFamily="18" charset="0"/>
              </a:rPr>
              <a:t>Height Modernization Bottom line</a:t>
            </a:r>
          </a:p>
        </p:txBody>
      </p:sp>
    </p:spTree>
    <p:extLst>
      <p:ext uri="{BB962C8B-B14F-4D97-AF65-F5344CB8AC3E}">
        <p14:creationId xmlns:p14="http://schemas.microsoft.com/office/powerpoint/2010/main" val="347884497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465882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3111548" y="649667"/>
            <a:ext cx="4312835" cy="598488"/>
          </a:xfrm>
        </p:spPr>
        <p:txBody>
          <a:bodyPr/>
          <a:lstStyle/>
          <a:p>
            <a:pPr algn="l"/>
            <a:r>
              <a:rPr lang="en-US" sz="4000" dirty="0" smtClean="0">
                <a:ea typeface="ＭＳ Ｐゴシック" pitchFamily="34" charset="-128"/>
              </a:rPr>
              <a:t>ITRF2008</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9</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recently adopted an updated expression for the reference frame, the ITRF2008.</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2450"/>
            <a:ext cx="4762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6"/>
          <p:cNvSpPr txBox="1">
            <a:spLocks noChangeArrowheads="1"/>
          </p:cNvSpPr>
          <p:nvPr/>
        </p:nvSpPr>
        <p:spPr bwMode="auto">
          <a:xfrm>
            <a:off x="5334000" y="989013"/>
            <a:ext cx="36115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a:latin typeface="Times New Roman" pitchFamily="18" charset="0"/>
                <a:cs typeface="Times New Roman" pitchFamily="18" charset="0"/>
              </a:rPr>
              <a:t>GRACE – </a:t>
            </a:r>
            <a:r>
              <a:rPr lang="en-US" sz="2000" b="1">
                <a:latin typeface="Times New Roman" pitchFamily="18" charset="0"/>
                <a:cs typeface="Times New Roman" pitchFamily="18" charset="0"/>
              </a:rPr>
              <a:t>Gravity Recovery </a:t>
            </a:r>
          </a:p>
          <a:p>
            <a:pPr algn="ctr"/>
            <a:r>
              <a:rPr lang="en-US" sz="2000" b="1">
                <a:latin typeface="Times New Roman" pitchFamily="18" charset="0"/>
                <a:cs typeface="Times New Roman" pitchFamily="18" charset="0"/>
              </a:rPr>
              <a:t>and Climate Experiment</a:t>
            </a:r>
          </a:p>
        </p:txBody>
      </p:sp>
      <p:pic>
        <p:nvPicPr>
          <p:cNvPr id="35844" name="Picture 4" descr="ggm01-2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03438"/>
            <a:ext cx="34591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2238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3477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9450" y="585788"/>
            <a:ext cx="7988300" cy="534987"/>
          </a:xfrm>
        </p:spPr>
        <p:txBody>
          <a:bodyPr/>
          <a:lstStyle/>
          <a:p>
            <a:pPr eaLnBrk="1" hangingPunct="1"/>
            <a:r>
              <a:rPr lang="en-US" sz="4000" b="0" dirty="0" smtClean="0"/>
              <a:t>How accurate is a </a:t>
            </a:r>
            <a:br>
              <a:rPr lang="en-US" sz="4000" b="0" dirty="0" smtClean="0"/>
            </a:br>
            <a:r>
              <a:rPr lang="en-US" sz="4000" b="0" dirty="0" smtClean="0"/>
              <a:t>GPS-derived </a:t>
            </a:r>
            <a:r>
              <a:rPr lang="en-US" sz="4000" b="0" dirty="0" err="1" smtClean="0"/>
              <a:t>Orthometric</a:t>
            </a:r>
            <a:r>
              <a:rPr lang="en-US" sz="4000" b="0" dirty="0" smtClean="0"/>
              <a:t> Height?</a:t>
            </a:r>
            <a:endParaRPr lang="en-US" sz="4000" dirty="0" smtClean="0"/>
          </a:p>
        </p:txBody>
      </p:sp>
      <p:sp>
        <p:nvSpPr>
          <p:cNvPr id="37891" name="Rectangle 3"/>
          <p:cNvSpPr>
            <a:spLocks noGrp="1" noChangeArrowheads="1"/>
          </p:cNvSpPr>
          <p:nvPr>
            <p:ph type="body" idx="1"/>
          </p:nvPr>
        </p:nvSpPr>
        <p:spPr>
          <a:xfrm>
            <a:off x="0" y="1625600"/>
            <a:ext cx="9144000" cy="4648200"/>
          </a:xfrm>
        </p:spPr>
        <p:txBody>
          <a:bodyPr/>
          <a:lstStyle/>
          <a:p>
            <a:pPr eaLnBrk="1" hangingPunct="1">
              <a:lnSpc>
                <a:spcPct val="95000"/>
              </a:lnSpc>
              <a:spcBef>
                <a:spcPct val="40000"/>
              </a:spcBef>
            </a:pPr>
            <a:r>
              <a:rPr lang="en-US" sz="2800" dirty="0" smtClean="0"/>
              <a:t>Relative (local) accuracy in ellipsoid heights between adjacent points can be better than 2 cm, at 95% confidence level</a:t>
            </a:r>
          </a:p>
          <a:p>
            <a:pPr eaLnBrk="1" hangingPunct="1">
              <a:lnSpc>
                <a:spcPct val="95000"/>
              </a:lnSpc>
              <a:spcBef>
                <a:spcPct val="40000"/>
              </a:spcBef>
            </a:pPr>
            <a:r>
              <a:rPr lang="en-US" sz="2800" dirty="0" smtClean="0"/>
              <a:t>Network accuracy (relative to NSRS) in ellipsoid heights can be better than 5 cm, at 95% confidence level</a:t>
            </a:r>
          </a:p>
          <a:p>
            <a:pPr eaLnBrk="1" hangingPunct="1">
              <a:lnSpc>
                <a:spcPct val="95000"/>
              </a:lnSpc>
              <a:spcBef>
                <a:spcPct val="40000"/>
              </a:spcBef>
            </a:pPr>
            <a:r>
              <a:rPr lang="en-US" sz="2800" u="sng" dirty="0" smtClean="0"/>
              <a:t>Accuracy of </a:t>
            </a:r>
            <a:r>
              <a:rPr lang="en-US" sz="2800" u="sng" dirty="0" err="1" smtClean="0"/>
              <a:t>orthometric</a:t>
            </a:r>
            <a:r>
              <a:rPr lang="en-US" sz="2800" u="sng" dirty="0" smtClean="0"/>
              <a:t> height is dependent on accuracy of the geoid model</a:t>
            </a:r>
            <a:r>
              <a:rPr lang="en-US" sz="2800" dirty="0" smtClean="0"/>
              <a:t> – Currently NGS is improving the geoid model with more data, i.e. Gravity and GPS observations on leveled bench marks from Height Mod projects</a:t>
            </a:r>
          </a:p>
          <a:p>
            <a:pPr eaLnBrk="1" hangingPunct="1">
              <a:lnSpc>
                <a:spcPct val="95000"/>
              </a:lnSpc>
              <a:spcBef>
                <a:spcPct val="40000"/>
              </a:spcBef>
            </a:pPr>
            <a:r>
              <a:rPr lang="en-US" sz="2800" dirty="0" smtClean="0"/>
              <a:t>Geoid09 can have an uncertainty in the 2-5 cm range.</a:t>
            </a:r>
          </a:p>
        </p:txBody>
      </p:sp>
    </p:spTree>
    <p:extLst>
      <p:ext uri="{BB962C8B-B14F-4D97-AF65-F5344CB8AC3E}">
        <p14:creationId xmlns:p14="http://schemas.microsoft.com/office/powerpoint/2010/main" val="119740656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(horizontal)</a:t>
            </a:r>
          </a:p>
        </p:txBody>
      </p:sp>
      <p:pic>
        <p:nvPicPr>
          <p:cNvPr id="49155" name="Picture 2" descr="D:\GIS\General\US\Export\Horiz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45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a:t>
            </a:r>
            <a:br>
              <a:rPr lang="en-US" sz="3600"/>
            </a:br>
            <a:r>
              <a:rPr lang="en-US" sz="3600"/>
              <a:t>(ellipsoid height)</a:t>
            </a:r>
          </a:p>
        </p:txBody>
      </p:sp>
      <p:pic>
        <p:nvPicPr>
          <p:cNvPr id="50179" name="Picture 2" descr="D:\GIS\General\US\Export\Elpsd ht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5461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76200" y="2581275"/>
            <a:ext cx="5792788" cy="3781425"/>
          </a:xfrm>
        </p:spPr>
        <p:txBody>
          <a:bodyPr/>
          <a:lstStyle/>
          <a:p>
            <a:pPr eaLnBrk="1" hangingPunct="1">
              <a:lnSpc>
                <a:spcPct val="75000"/>
              </a:lnSpc>
            </a:pPr>
            <a:r>
              <a:rPr lang="en-US" sz="2200" smtClean="0"/>
              <a:t>Official NGS policy as of Nov 14, 2007</a:t>
            </a:r>
          </a:p>
          <a:p>
            <a:pPr lvl="1" eaLnBrk="1" hangingPunct="1">
              <a:lnSpc>
                <a:spcPct val="75000"/>
              </a:lnSpc>
            </a:pPr>
            <a:r>
              <a:rPr lang="en-US" sz="2200" smtClean="0"/>
              <a:t>$38.5M over 10 years</a:t>
            </a:r>
          </a:p>
          <a:p>
            <a:pPr eaLnBrk="1" hangingPunct="1">
              <a:lnSpc>
                <a:spcPct val="75000"/>
              </a:lnSpc>
              <a:buFontTx/>
              <a:buNone/>
            </a:pPr>
            <a:endParaRPr lang="en-US" sz="2200" smtClean="0"/>
          </a:p>
          <a:p>
            <a:pPr eaLnBrk="1" hangingPunct="1">
              <a:lnSpc>
                <a:spcPct val="75000"/>
              </a:lnSpc>
            </a:pPr>
            <a:r>
              <a:rPr lang="en-US" sz="2200" smtClean="0"/>
              <a:t>Airborne Gravity Snapshot</a:t>
            </a:r>
          </a:p>
          <a:p>
            <a:pPr eaLnBrk="1" hangingPunct="1">
              <a:lnSpc>
                <a:spcPct val="75000"/>
              </a:lnSpc>
            </a:pPr>
            <a:endParaRPr lang="en-US" sz="2200" smtClean="0"/>
          </a:p>
          <a:p>
            <a:pPr eaLnBrk="1" hangingPunct="1">
              <a:lnSpc>
                <a:spcPct val="75000"/>
              </a:lnSpc>
            </a:pPr>
            <a:r>
              <a:rPr lang="en-US" sz="2200" smtClean="0"/>
              <a:t>Absolute Gravity Tracking</a:t>
            </a:r>
          </a:p>
          <a:p>
            <a:pPr eaLnBrk="1" hangingPunct="1">
              <a:lnSpc>
                <a:spcPct val="75000"/>
              </a:lnSpc>
            </a:pPr>
            <a:endParaRPr lang="en-US" sz="2200" smtClean="0"/>
          </a:p>
          <a:p>
            <a:pPr eaLnBrk="1" hangingPunct="1">
              <a:lnSpc>
                <a:spcPct val="75000"/>
              </a:lnSpc>
            </a:pPr>
            <a:r>
              <a:rPr lang="en-US" sz="2200" smtClean="0"/>
              <a:t>Re-define the Vertical Datum of the USA by 2018</a:t>
            </a:r>
          </a:p>
          <a:p>
            <a:pPr eaLnBrk="1" hangingPunct="1">
              <a:lnSpc>
                <a:spcPct val="75000"/>
              </a:lnSpc>
              <a:buFontTx/>
              <a:buNone/>
            </a:pPr>
            <a:r>
              <a:rPr lang="en-US" sz="2400" smtClean="0"/>
              <a:t>	</a:t>
            </a:r>
            <a:r>
              <a:rPr lang="en-US" sz="1800" smtClean="0"/>
              <a:t>(2022 more likely due to funding issues)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990600"/>
            <a:ext cx="3500437"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auto">
          <a:xfrm>
            <a:off x="406400" y="482600"/>
            <a:ext cx="8458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a:latin typeface="Verdana" pitchFamily="34" charset="0"/>
              </a:rPr>
              <a:t>Transition to the Future – GRAV-D</a:t>
            </a:r>
          </a:p>
        </p:txBody>
      </p:sp>
      <p:sp>
        <p:nvSpPr>
          <p:cNvPr id="41989" name="Rectangle 5"/>
          <p:cNvSpPr>
            <a:spLocks noChangeArrowheads="1"/>
          </p:cNvSpPr>
          <p:nvPr/>
        </p:nvSpPr>
        <p:spPr bwMode="auto">
          <a:xfrm>
            <a:off x="152400" y="1155700"/>
            <a:ext cx="4914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50000"/>
              </a:spcBef>
            </a:pPr>
            <a:r>
              <a:rPr lang="en-US" sz="2400" b="1">
                <a:latin typeface="Verdana" pitchFamily="34" charset="0"/>
              </a:rPr>
              <a:t>Gravity for the Redefinition of the American Vertical Datum</a:t>
            </a:r>
          </a:p>
        </p:txBody>
      </p:sp>
    </p:spTree>
    <p:extLst>
      <p:ext uri="{BB962C8B-B14F-4D97-AF65-F5344CB8AC3E}">
        <p14:creationId xmlns:p14="http://schemas.microsoft.com/office/powerpoint/2010/main" val="24667353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olitical-world-map-2007 -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58750" y="3457575"/>
            <a:ext cx="1022350" cy="1400175"/>
            <a:chOff x="229" y="1911"/>
            <a:chExt cx="644" cy="882"/>
          </a:xfrm>
        </p:grpSpPr>
        <p:sp>
          <p:nvSpPr>
            <p:cNvPr id="43034" name="Freeform 5"/>
            <p:cNvSpPr>
              <a:spLocks/>
            </p:cNvSpPr>
            <p:nvPr/>
          </p:nvSpPr>
          <p:spPr bwMode="auto">
            <a:xfrm rot="3476790">
              <a:off x="127" y="2013"/>
              <a:ext cx="458" cy="254"/>
            </a:xfrm>
            <a:custGeom>
              <a:avLst/>
              <a:gdLst>
                <a:gd name="T0" fmla="*/ 32182 w 334"/>
                <a:gd name="T1" fmla="*/ 232 h 254"/>
                <a:gd name="T2" fmla="*/ 70838 w 334"/>
                <a:gd name="T3" fmla="*/ 46 h 254"/>
                <a:gd name="T4" fmla="*/ 27036 w 334"/>
                <a:gd name="T5" fmla="*/ 22 h 254"/>
                <a:gd name="T6" fmla="*/ 1285 w 334"/>
                <a:gd name="T7" fmla="*/ 178 h 254"/>
                <a:gd name="T8" fmla="*/ 32182 w 334"/>
                <a:gd name="T9" fmla="*/ 232 h 254"/>
                <a:gd name="T10" fmla="*/ 0 60000 65536"/>
                <a:gd name="T11" fmla="*/ 0 60000 65536"/>
                <a:gd name="T12" fmla="*/ 0 60000 65536"/>
                <a:gd name="T13" fmla="*/ 0 60000 65536"/>
                <a:gd name="T14" fmla="*/ 0 60000 65536"/>
                <a:gd name="T15" fmla="*/ 0 w 334"/>
                <a:gd name="T16" fmla="*/ 0 h 254"/>
                <a:gd name="T17" fmla="*/ 334 w 334"/>
                <a:gd name="T18" fmla="*/ 254 h 254"/>
              </a:gdLst>
              <a:ahLst/>
              <a:cxnLst>
                <a:cxn ang="T10">
                  <a:pos x="T0" y="T1"/>
                </a:cxn>
                <a:cxn ang="T11">
                  <a:pos x="T2" y="T3"/>
                </a:cxn>
                <a:cxn ang="T12">
                  <a:pos x="T4" y="T5"/>
                </a:cxn>
                <a:cxn ang="T13">
                  <a:pos x="T6" y="T7"/>
                </a:cxn>
                <a:cxn ang="T14">
                  <a:pos x="T8" y="T9"/>
                </a:cxn>
              </a:cxnLst>
              <a:rect l="T15" t="T16" r="T17" b="T18"/>
              <a:pathLst>
                <a:path w="334" h="254">
                  <a:moveTo>
                    <a:pt x="150" y="232"/>
                  </a:moveTo>
                  <a:cubicBezTo>
                    <a:pt x="204" y="210"/>
                    <a:pt x="334" y="81"/>
                    <a:pt x="330" y="46"/>
                  </a:cubicBezTo>
                  <a:cubicBezTo>
                    <a:pt x="326" y="11"/>
                    <a:pt x="180" y="0"/>
                    <a:pt x="126" y="22"/>
                  </a:cubicBezTo>
                  <a:cubicBezTo>
                    <a:pt x="72" y="44"/>
                    <a:pt x="0" y="147"/>
                    <a:pt x="6" y="178"/>
                  </a:cubicBezTo>
                  <a:cubicBezTo>
                    <a:pt x="12" y="209"/>
                    <a:pt x="96" y="254"/>
                    <a:pt x="150" y="232"/>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35" name="Text Box 6"/>
            <p:cNvSpPr txBox="1">
              <a:spLocks noChangeArrowheads="1"/>
            </p:cNvSpPr>
            <p:nvPr/>
          </p:nvSpPr>
          <p:spPr bwMode="auto">
            <a:xfrm>
              <a:off x="337" y="2560"/>
              <a:ext cx="536"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Hawaii</a:t>
              </a:r>
            </a:p>
          </p:txBody>
        </p:sp>
        <p:sp>
          <p:nvSpPr>
            <p:cNvPr id="43036" name="Line 7"/>
            <p:cNvSpPr>
              <a:spLocks noChangeShapeType="1"/>
            </p:cNvSpPr>
            <p:nvPr/>
          </p:nvSpPr>
          <p:spPr bwMode="auto">
            <a:xfrm flipH="1" flipV="1">
              <a:off x="462" y="2280"/>
              <a:ext cx="7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8"/>
          <p:cNvGrpSpPr>
            <a:grpSpLocks/>
          </p:cNvGrpSpPr>
          <p:nvPr/>
        </p:nvGrpSpPr>
        <p:grpSpPr bwMode="auto">
          <a:xfrm>
            <a:off x="684213" y="1773238"/>
            <a:ext cx="1162050" cy="1254125"/>
            <a:chOff x="431" y="490"/>
            <a:chExt cx="732" cy="790"/>
          </a:xfrm>
        </p:grpSpPr>
        <p:sp>
          <p:nvSpPr>
            <p:cNvPr id="43031" name="Freeform 9"/>
            <p:cNvSpPr>
              <a:spLocks/>
            </p:cNvSpPr>
            <p:nvPr/>
          </p:nvSpPr>
          <p:spPr bwMode="auto">
            <a:xfrm>
              <a:off x="431" y="874"/>
              <a:ext cx="732" cy="406"/>
            </a:xfrm>
            <a:custGeom>
              <a:avLst/>
              <a:gdLst>
                <a:gd name="T0" fmla="*/ 460 w 732"/>
                <a:gd name="T1" fmla="*/ 329 h 406"/>
                <a:gd name="T2" fmla="*/ 473 w 732"/>
                <a:gd name="T3" fmla="*/ 225 h 406"/>
                <a:gd name="T4" fmla="*/ 294 w 732"/>
                <a:gd name="T5" fmla="*/ 270 h 406"/>
                <a:gd name="T6" fmla="*/ 94 w 732"/>
                <a:gd name="T7" fmla="*/ 356 h 406"/>
                <a:gd name="T8" fmla="*/ 4 w 732"/>
                <a:gd name="T9" fmla="*/ 380 h 406"/>
                <a:gd name="T10" fmla="*/ 71 w 732"/>
                <a:gd name="T11" fmla="*/ 197 h 406"/>
                <a:gd name="T12" fmla="*/ 217 w 732"/>
                <a:gd name="T13" fmla="*/ 155 h 406"/>
                <a:gd name="T14" fmla="*/ 391 w 732"/>
                <a:gd name="T15" fmla="*/ 26 h 406"/>
                <a:gd name="T16" fmla="*/ 667 w 732"/>
                <a:gd name="T17" fmla="*/ 5 h 406"/>
                <a:gd name="T18" fmla="*/ 730 w 732"/>
                <a:gd name="T19" fmla="*/ 56 h 406"/>
                <a:gd name="T20" fmla="*/ 655 w 732"/>
                <a:gd name="T21" fmla="*/ 146 h 406"/>
                <a:gd name="T22" fmla="*/ 591 w 732"/>
                <a:gd name="T23" fmla="*/ 208 h 406"/>
                <a:gd name="T24" fmla="*/ 574 w 732"/>
                <a:gd name="T25" fmla="*/ 347 h 406"/>
                <a:gd name="T26" fmla="*/ 460 w 732"/>
                <a:gd name="T27" fmla="*/ 329 h 4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2"/>
                <a:gd name="T43" fmla="*/ 0 h 406"/>
                <a:gd name="T44" fmla="*/ 732 w 732"/>
                <a:gd name="T45" fmla="*/ 406 h 4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2" h="406">
                  <a:moveTo>
                    <a:pt x="460" y="329"/>
                  </a:moveTo>
                  <a:cubicBezTo>
                    <a:pt x="440" y="316"/>
                    <a:pt x="501" y="235"/>
                    <a:pt x="473" y="225"/>
                  </a:cubicBezTo>
                  <a:cubicBezTo>
                    <a:pt x="445" y="215"/>
                    <a:pt x="357" y="248"/>
                    <a:pt x="294" y="270"/>
                  </a:cubicBezTo>
                  <a:cubicBezTo>
                    <a:pt x="231" y="292"/>
                    <a:pt x="142" y="338"/>
                    <a:pt x="94" y="356"/>
                  </a:cubicBezTo>
                  <a:cubicBezTo>
                    <a:pt x="46" y="374"/>
                    <a:pt x="8" y="406"/>
                    <a:pt x="4" y="380"/>
                  </a:cubicBezTo>
                  <a:cubicBezTo>
                    <a:pt x="0" y="354"/>
                    <a:pt x="35" y="235"/>
                    <a:pt x="71" y="197"/>
                  </a:cubicBezTo>
                  <a:cubicBezTo>
                    <a:pt x="107" y="159"/>
                    <a:pt x="164" y="183"/>
                    <a:pt x="217" y="155"/>
                  </a:cubicBezTo>
                  <a:cubicBezTo>
                    <a:pt x="270" y="127"/>
                    <a:pt x="316" y="51"/>
                    <a:pt x="391" y="26"/>
                  </a:cubicBezTo>
                  <a:cubicBezTo>
                    <a:pt x="466" y="1"/>
                    <a:pt x="611" y="0"/>
                    <a:pt x="667" y="5"/>
                  </a:cubicBezTo>
                  <a:cubicBezTo>
                    <a:pt x="723" y="10"/>
                    <a:pt x="732" y="33"/>
                    <a:pt x="730" y="56"/>
                  </a:cubicBezTo>
                  <a:cubicBezTo>
                    <a:pt x="728" y="79"/>
                    <a:pt x="678" y="121"/>
                    <a:pt x="655" y="146"/>
                  </a:cubicBezTo>
                  <a:cubicBezTo>
                    <a:pt x="632" y="171"/>
                    <a:pt x="604" y="175"/>
                    <a:pt x="591" y="208"/>
                  </a:cubicBezTo>
                  <a:cubicBezTo>
                    <a:pt x="578" y="241"/>
                    <a:pt x="596" y="327"/>
                    <a:pt x="574" y="347"/>
                  </a:cubicBezTo>
                  <a:cubicBezTo>
                    <a:pt x="552" y="367"/>
                    <a:pt x="484" y="333"/>
                    <a:pt x="460" y="3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32" name="Text Box 10"/>
            <p:cNvSpPr txBox="1">
              <a:spLocks noChangeArrowheads="1"/>
            </p:cNvSpPr>
            <p:nvPr/>
          </p:nvSpPr>
          <p:spPr bwMode="auto">
            <a:xfrm>
              <a:off x="464" y="490"/>
              <a:ext cx="520"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Alaska</a:t>
              </a:r>
            </a:p>
          </p:txBody>
        </p:sp>
        <p:sp>
          <p:nvSpPr>
            <p:cNvPr id="43033" name="Line 11"/>
            <p:cNvSpPr>
              <a:spLocks noChangeShapeType="1"/>
            </p:cNvSpPr>
            <p:nvPr/>
          </p:nvSpPr>
          <p:spPr bwMode="auto">
            <a:xfrm>
              <a:off x="792" y="666"/>
              <a:ext cx="84" cy="2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2"/>
          <p:cNvGrpSpPr>
            <a:grpSpLocks/>
          </p:cNvGrpSpPr>
          <p:nvPr/>
        </p:nvGrpSpPr>
        <p:grpSpPr bwMode="auto">
          <a:xfrm>
            <a:off x="1363663" y="1739900"/>
            <a:ext cx="2287587" cy="2009775"/>
            <a:chOff x="859" y="469"/>
            <a:chExt cx="1441" cy="1266"/>
          </a:xfrm>
        </p:grpSpPr>
        <p:sp>
          <p:nvSpPr>
            <p:cNvPr id="43028" name="Freeform 13"/>
            <p:cNvSpPr>
              <a:spLocks/>
            </p:cNvSpPr>
            <p:nvPr/>
          </p:nvSpPr>
          <p:spPr bwMode="auto">
            <a:xfrm>
              <a:off x="859" y="1224"/>
              <a:ext cx="951" cy="511"/>
            </a:xfrm>
            <a:custGeom>
              <a:avLst/>
              <a:gdLst>
                <a:gd name="T0" fmla="*/ 110 w 951"/>
                <a:gd name="T1" fmla="*/ 39 h 511"/>
                <a:gd name="T2" fmla="*/ 11 w 951"/>
                <a:gd name="T3" fmla="*/ 201 h 511"/>
                <a:gd name="T4" fmla="*/ 42 w 951"/>
                <a:gd name="T5" fmla="*/ 326 h 511"/>
                <a:gd name="T6" fmla="*/ 228 w 951"/>
                <a:gd name="T7" fmla="*/ 411 h 511"/>
                <a:gd name="T8" fmla="*/ 341 w 951"/>
                <a:gd name="T9" fmla="*/ 498 h 511"/>
                <a:gd name="T10" fmla="*/ 464 w 951"/>
                <a:gd name="T11" fmla="*/ 405 h 511"/>
                <a:gd name="T12" fmla="*/ 581 w 951"/>
                <a:gd name="T13" fmla="*/ 510 h 511"/>
                <a:gd name="T14" fmla="*/ 651 w 951"/>
                <a:gd name="T15" fmla="*/ 411 h 511"/>
                <a:gd name="T16" fmla="*/ 724 w 951"/>
                <a:gd name="T17" fmla="*/ 332 h 511"/>
                <a:gd name="T18" fmla="*/ 845 w 951"/>
                <a:gd name="T19" fmla="*/ 186 h 511"/>
                <a:gd name="T20" fmla="*/ 944 w 951"/>
                <a:gd name="T21" fmla="*/ 117 h 511"/>
                <a:gd name="T22" fmla="*/ 888 w 951"/>
                <a:gd name="T23" fmla="*/ 39 h 511"/>
                <a:gd name="T24" fmla="*/ 747 w 951"/>
                <a:gd name="T25" fmla="*/ 78 h 511"/>
                <a:gd name="T26" fmla="*/ 600 w 951"/>
                <a:gd name="T27" fmla="*/ 11 h 511"/>
                <a:gd name="T28" fmla="*/ 350 w 951"/>
                <a:gd name="T29" fmla="*/ 12 h 511"/>
                <a:gd name="T30" fmla="*/ 110 w 951"/>
                <a:gd name="T31" fmla="*/ 39 h 5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1"/>
                <a:gd name="T49" fmla="*/ 0 h 511"/>
                <a:gd name="T50" fmla="*/ 951 w 951"/>
                <a:gd name="T51" fmla="*/ 511 h 5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1" h="511">
                  <a:moveTo>
                    <a:pt x="110" y="39"/>
                  </a:moveTo>
                  <a:cubicBezTo>
                    <a:pt x="53" y="71"/>
                    <a:pt x="22" y="153"/>
                    <a:pt x="11" y="201"/>
                  </a:cubicBezTo>
                  <a:cubicBezTo>
                    <a:pt x="0" y="249"/>
                    <a:pt x="6" y="291"/>
                    <a:pt x="42" y="326"/>
                  </a:cubicBezTo>
                  <a:cubicBezTo>
                    <a:pt x="78" y="361"/>
                    <a:pt x="178" y="382"/>
                    <a:pt x="228" y="411"/>
                  </a:cubicBezTo>
                  <a:cubicBezTo>
                    <a:pt x="278" y="440"/>
                    <a:pt x="302" y="499"/>
                    <a:pt x="341" y="498"/>
                  </a:cubicBezTo>
                  <a:cubicBezTo>
                    <a:pt x="380" y="497"/>
                    <a:pt x="424" y="403"/>
                    <a:pt x="464" y="405"/>
                  </a:cubicBezTo>
                  <a:cubicBezTo>
                    <a:pt x="504" y="407"/>
                    <a:pt x="550" y="509"/>
                    <a:pt x="581" y="510"/>
                  </a:cubicBezTo>
                  <a:cubicBezTo>
                    <a:pt x="612" y="511"/>
                    <a:pt x="627" y="441"/>
                    <a:pt x="651" y="411"/>
                  </a:cubicBezTo>
                  <a:cubicBezTo>
                    <a:pt x="675" y="381"/>
                    <a:pt x="692" y="369"/>
                    <a:pt x="724" y="332"/>
                  </a:cubicBezTo>
                  <a:cubicBezTo>
                    <a:pt x="756" y="295"/>
                    <a:pt x="808" y="222"/>
                    <a:pt x="845" y="186"/>
                  </a:cubicBezTo>
                  <a:cubicBezTo>
                    <a:pt x="882" y="150"/>
                    <a:pt x="937" y="141"/>
                    <a:pt x="944" y="117"/>
                  </a:cubicBezTo>
                  <a:cubicBezTo>
                    <a:pt x="951" y="93"/>
                    <a:pt x="921" y="46"/>
                    <a:pt x="888" y="39"/>
                  </a:cubicBezTo>
                  <a:cubicBezTo>
                    <a:pt x="855" y="32"/>
                    <a:pt x="795" y="83"/>
                    <a:pt x="747" y="78"/>
                  </a:cubicBezTo>
                  <a:cubicBezTo>
                    <a:pt x="699" y="74"/>
                    <a:pt x="666" y="22"/>
                    <a:pt x="600" y="11"/>
                  </a:cubicBezTo>
                  <a:cubicBezTo>
                    <a:pt x="534" y="0"/>
                    <a:pt x="432" y="7"/>
                    <a:pt x="350" y="12"/>
                  </a:cubicBezTo>
                  <a:cubicBezTo>
                    <a:pt x="268" y="17"/>
                    <a:pt x="171" y="9"/>
                    <a:pt x="110" y="39"/>
                  </a:cubicBezTo>
                  <a:close/>
                </a:path>
              </a:pathLst>
            </a:custGeom>
            <a:pattFill prst="ltDnDiag">
              <a:fgClr>
                <a:schemeClr val="tx1">
                  <a:alpha val="50195"/>
                </a:schemeClr>
              </a:fgClr>
              <a:bgClr>
                <a:schemeClr val="bg1">
                  <a:alpha val="50195"/>
                </a:schemeClr>
              </a:bgClr>
            </a:pattFill>
            <a:ln w="38100" cap="flat">
              <a:solidFill>
                <a:schemeClr val="tx1"/>
              </a:solidFill>
              <a:prstDash val="solid"/>
              <a:round/>
              <a:headEnd/>
              <a:tailEnd/>
            </a:ln>
          </p:spPr>
          <p:txBody>
            <a:bodyPr/>
            <a:lstStyle/>
            <a:p>
              <a:endParaRPr lang="en-US"/>
            </a:p>
          </p:txBody>
        </p:sp>
        <p:sp>
          <p:nvSpPr>
            <p:cNvPr id="43029" name="Text Box 14"/>
            <p:cNvSpPr txBox="1">
              <a:spLocks noChangeArrowheads="1"/>
            </p:cNvSpPr>
            <p:nvPr/>
          </p:nvSpPr>
          <p:spPr bwMode="auto">
            <a:xfrm>
              <a:off x="1562" y="469"/>
              <a:ext cx="738"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“CONUS”</a:t>
              </a:r>
            </a:p>
          </p:txBody>
        </p:sp>
        <p:sp>
          <p:nvSpPr>
            <p:cNvPr id="43030" name="Line 15"/>
            <p:cNvSpPr>
              <a:spLocks noChangeShapeType="1"/>
            </p:cNvSpPr>
            <p:nvPr/>
          </p:nvSpPr>
          <p:spPr bwMode="auto">
            <a:xfrm flipH="1">
              <a:off x="1458" y="621"/>
              <a:ext cx="324" cy="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16"/>
          <p:cNvGrpSpPr>
            <a:grpSpLocks/>
          </p:cNvGrpSpPr>
          <p:nvPr/>
        </p:nvGrpSpPr>
        <p:grpSpPr bwMode="auto">
          <a:xfrm>
            <a:off x="2552700" y="3795713"/>
            <a:ext cx="3492500" cy="1957387"/>
            <a:chOff x="1656" y="2130"/>
            <a:chExt cx="2200" cy="1233"/>
          </a:xfrm>
        </p:grpSpPr>
        <p:sp>
          <p:nvSpPr>
            <p:cNvPr id="43025" name="Rectangle 17"/>
            <p:cNvSpPr>
              <a:spLocks noChangeArrowheads="1"/>
            </p:cNvSpPr>
            <p:nvPr/>
          </p:nvSpPr>
          <p:spPr bwMode="auto">
            <a:xfrm>
              <a:off x="1656" y="2130"/>
              <a:ext cx="138" cy="96"/>
            </a:xfrm>
            <a:prstGeom prst="rect">
              <a:avLst/>
            </a:prstGeom>
            <a:pattFill prst="ltDnDiag">
              <a:fgClr>
                <a:schemeClr val="tx1">
                  <a:alpha val="50195"/>
                </a:schemeClr>
              </a:fgClr>
              <a:bgClr>
                <a:schemeClr val="bg1">
                  <a:alpha val="50195"/>
                </a:schemeClr>
              </a:bgClr>
            </a:pattFill>
            <a:ln w="38100">
              <a:solidFill>
                <a:schemeClr val="tx1"/>
              </a:solidFill>
              <a:miter lim="800000"/>
              <a:headEnd/>
              <a:tailEnd/>
            </a:ln>
          </p:spPr>
          <p:txBody>
            <a:bodyPr wrap="none" anchor="ctr"/>
            <a:lstStyle/>
            <a:p>
              <a:pPr algn="ctr" eaLnBrk="0" hangingPunct="0"/>
              <a:endParaRPr lang="en-US"/>
            </a:p>
          </p:txBody>
        </p:sp>
        <p:sp>
          <p:nvSpPr>
            <p:cNvPr id="43026" name="Text Box 18"/>
            <p:cNvSpPr txBox="1">
              <a:spLocks noChangeArrowheads="1"/>
            </p:cNvSpPr>
            <p:nvPr/>
          </p:nvSpPr>
          <p:spPr bwMode="auto">
            <a:xfrm>
              <a:off x="1861" y="3130"/>
              <a:ext cx="1995"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Puerto Rico / U.S.Virgin Islands</a:t>
              </a:r>
            </a:p>
          </p:txBody>
        </p:sp>
        <p:sp>
          <p:nvSpPr>
            <p:cNvPr id="43027" name="Line 19"/>
            <p:cNvSpPr>
              <a:spLocks noChangeShapeType="1"/>
            </p:cNvSpPr>
            <p:nvPr/>
          </p:nvSpPr>
          <p:spPr bwMode="auto">
            <a:xfrm flipH="1" flipV="1">
              <a:off x="1800" y="2226"/>
              <a:ext cx="918" cy="9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20"/>
          <p:cNvGrpSpPr>
            <a:grpSpLocks/>
          </p:cNvGrpSpPr>
          <p:nvPr/>
        </p:nvGrpSpPr>
        <p:grpSpPr bwMode="auto">
          <a:xfrm>
            <a:off x="5951538" y="1816100"/>
            <a:ext cx="2679700" cy="2649538"/>
            <a:chOff x="3749" y="517"/>
            <a:chExt cx="1688" cy="1669"/>
          </a:xfrm>
        </p:grpSpPr>
        <p:sp>
          <p:nvSpPr>
            <p:cNvPr id="43022" name="Freeform 21"/>
            <p:cNvSpPr>
              <a:spLocks/>
            </p:cNvSpPr>
            <p:nvPr/>
          </p:nvSpPr>
          <p:spPr bwMode="auto">
            <a:xfrm>
              <a:off x="4894" y="1886"/>
              <a:ext cx="179" cy="300"/>
            </a:xfrm>
            <a:custGeom>
              <a:avLst/>
              <a:gdLst>
                <a:gd name="T0" fmla="*/ 45 w 179"/>
                <a:gd name="T1" fmla="*/ 229 h 300"/>
                <a:gd name="T2" fmla="*/ 171 w 179"/>
                <a:gd name="T3" fmla="*/ 277 h 300"/>
                <a:gd name="T4" fmla="*/ 93 w 179"/>
                <a:gd name="T5" fmla="*/ 91 h 300"/>
                <a:gd name="T6" fmla="*/ 27 w 179"/>
                <a:gd name="T7" fmla="*/ 1 h 300"/>
                <a:gd name="T8" fmla="*/ 3 w 179"/>
                <a:gd name="T9" fmla="*/ 85 h 300"/>
                <a:gd name="T10" fmla="*/ 45 w 179"/>
                <a:gd name="T11" fmla="*/ 229 h 300"/>
                <a:gd name="T12" fmla="*/ 0 60000 65536"/>
                <a:gd name="T13" fmla="*/ 0 60000 65536"/>
                <a:gd name="T14" fmla="*/ 0 60000 65536"/>
                <a:gd name="T15" fmla="*/ 0 60000 65536"/>
                <a:gd name="T16" fmla="*/ 0 60000 65536"/>
                <a:gd name="T17" fmla="*/ 0 60000 65536"/>
                <a:gd name="T18" fmla="*/ 0 w 179"/>
                <a:gd name="T19" fmla="*/ 0 h 300"/>
                <a:gd name="T20" fmla="*/ 179 w 17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79" h="300">
                  <a:moveTo>
                    <a:pt x="45" y="229"/>
                  </a:moveTo>
                  <a:cubicBezTo>
                    <a:pt x="73" y="261"/>
                    <a:pt x="163" y="300"/>
                    <a:pt x="171" y="277"/>
                  </a:cubicBezTo>
                  <a:cubicBezTo>
                    <a:pt x="179" y="254"/>
                    <a:pt x="117" y="137"/>
                    <a:pt x="93" y="91"/>
                  </a:cubicBezTo>
                  <a:cubicBezTo>
                    <a:pt x="69" y="45"/>
                    <a:pt x="42" y="2"/>
                    <a:pt x="27" y="1"/>
                  </a:cubicBezTo>
                  <a:cubicBezTo>
                    <a:pt x="12" y="0"/>
                    <a:pt x="0" y="47"/>
                    <a:pt x="3" y="85"/>
                  </a:cubicBezTo>
                  <a:cubicBezTo>
                    <a:pt x="6" y="123"/>
                    <a:pt x="17" y="197"/>
                    <a:pt x="45" y="2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23" name="Text Box 22"/>
            <p:cNvSpPr txBox="1">
              <a:spLocks noChangeArrowheads="1"/>
            </p:cNvSpPr>
            <p:nvPr/>
          </p:nvSpPr>
          <p:spPr bwMode="auto">
            <a:xfrm>
              <a:off x="3749" y="517"/>
              <a:ext cx="1688"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Guam / Northern Marianas</a:t>
              </a:r>
            </a:p>
          </p:txBody>
        </p:sp>
        <p:sp>
          <p:nvSpPr>
            <p:cNvPr id="43024" name="Line 23"/>
            <p:cNvSpPr>
              <a:spLocks noChangeShapeType="1"/>
            </p:cNvSpPr>
            <p:nvPr/>
          </p:nvSpPr>
          <p:spPr bwMode="auto">
            <a:xfrm>
              <a:off x="4783" y="681"/>
              <a:ext cx="150" cy="12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24"/>
          <p:cNvGrpSpPr>
            <a:grpSpLocks/>
          </p:cNvGrpSpPr>
          <p:nvPr/>
        </p:nvGrpSpPr>
        <p:grpSpPr bwMode="auto">
          <a:xfrm>
            <a:off x="6335713" y="4619625"/>
            <a:ext cx="2660650" cy="1343025"/>
            <a:chOff x="4018" y="2733"/>
            <a:chExt cx="1676" cy="846"/>
          </a:xfrm>
        </p:grpSpPr>
        <p:sp>
          <p:nvSpPr>
            <p:cNvPr id="43019" name="Freeform 25"/>
            <p:cNvSpPr>
              <a:spLocks/>
            </p:cNvSpPr>
            <p:nvPr/>
          </p:nvSpPr>
          <p:spPr bwMode="auto">
            <a:xfrm>
              <a:off x="5532" y="2733"/>
              <a:ext cx="162" cy="240"/>
            </a:xfrm>
            <a:custGeom>
              <a:avLst/>
              <a:gdLst>
                <a:gd name="T0" fmla="*/ 66 w 162"/>
                <a:gd name="T1" fmla="*/ 219 h 240"/>
                <a:gd name="T2" fmla="*/ 156 w 162"/>
                <a:gd name="T3" fmla="*/ 39 h 240"/>
                <a:gd name="T4" fmla="*/ 30 w 162"/>
                <a:gd name="T5" fmla="*/ 21 h 240"/>
                <a:gd name="T6" fmla="*/ 6 w 162"/>
                <a:gd name="T7" fmla="*/ 165 h 240"/>
                <a:gd name="T8" fmla="*/ 66 w 162"/>
                <a:gd name="T9" fmla="*/ 219 h 240"/>
                <a:gd name="T10" fmla="*/ 0 60000 65536"/>
                <a:gd name="T11" fmla="*/ 0 60000 65536"/>
                <a:gd name="T12" fmla="*/ 0 60000 65536"/>
                <a:gd name="T13" fmla="*/ 0 60000 65536"/>
                <a:gd name="T14" fmla="*/ 0 60000 65536"/>
                <a:gd name="T15" fmla="*/ 0 w 162"/>
                <a:gd name="T16" fmla="*/ 0 h 240"/>
                <a:gd name="T17" fmla="*/ 162 w 162"/>
                <a:gd name="T18" fmla="*/ 240 h 240"/>
              </a:gdLst>
              <a:ahLst/>
              <a:cxnLst>
                <a:cxn ang="T10">
                  <a:pos x="T0" y="T1"/>
                </a:cxn>
                <a:cxn ang="T11">
                  <a:pos x="T2" y="T3"/>
                </a:cxn>
                <a:cxn ang="T12">
                  <a:pos x="T4" y="T5"/>
                </a:cxn>
                <a:cxn ang="T13">
                  <a:pos x="T6" y="T7"/>
                </a:cxn>
                <a:cxn ang="T14">
                  <a:pos x="T8" y="T9"/>
                </a:cxn>
              </a:cxnLst>
              <a:rect l="T15" t="T16" r="T17" b="T18"/>
              <a:pathLst>
                <a:path w="162" h="240">
                  <a:moveTo>
                    <a:pt x="66" y="219"/>
                  </a:moveTo>
                  <a:cubicBezTo>
                    <a:pt x="91" y="198"/>
                    <a:pt x="162" y="72"/>
                    <a:pt x="156" y="39"/>
                  </a:cubicBezTo>
                  <a:cubicBezTo>
                    <a:pt x="150" y="6"/>
                    <a:pt x="55" y="0"/>
                    <a:pt x="30" y="21"/>
                  </a:cubicBezTo>
                  <a:cubicBezTo>
                    <a:pt x="5" y="42"/>
                    <a:pt x="0" y="130"/>
                    <a:pt x="6" y="165"/>
                  </a:cubicBezTo>
                  <a:cubicBezTo>
                    <a:pt x="12" y="200"/>
                    <a:pt x="41" y="240"/>
                    <a:pt x="66" y="21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3020" name="Text Box 26"/>
            <p:cNvSpPr txBox="1">
              <a:spLocks noChangeArrowheads="1"/>
            </p:cNvSpPr>
            <p:nvPr/>
          </p:nvSpPr>
          <p:spPr bwMode="auto">
            <a:xfrm>
              <a:off x="4018" y="3346"/>
              <a:ext cx="1122"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American Samoa</a:t>
              </a:r>
            </a:p>
          </p:txBody>
        </p:sp>
        <p:sp>
          <p:nvSpPr>
            <p:cNvPr id="43021" name="Line 27"/>
            <p:cNvSpPr>
              <a:spLocks noChangeShapeType="1"/>
            </p:cNvSpPr>
            <p:nvPr/>
          </p:nvSpPr>
          <p:spPr bwMode="auto">
            <a:xfrm flipV="1">
              <a:off x="4662" y="2916"/>
              <a:ext cx="870" cy="4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7" name="TextBox 28"/>
          <p:cNvSpPr txBox="1">
            <a:spLocks noChangeArrowheads="1"/>
          </p:cNvSpPr>
          <p:nvPr/>
        </p:nvSpPr>
        <p:spPr bwMode="auto">
          <a:xfrm>
            <a:off x="22225" y="5940425"/>
            <a:ext cx="1082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i="1">
                <a:latin typeface="Times New Roman" pitchFamily="18" charset="0"/>
                <a:cs typeface="Times New Roman" pitchFamily="18" charset="0"/>
              </a:rPr>
              <a:t>GRAV-D </a:t>
            </a:r>
          </a:p>
          <a:p>
            <a:pPr algn="ctr"/>
            <a:r>
              <a:rPr lang="en-US" i="1">
                <a:latin typeface="Times New Roman" pitchFamily="18" charset="0"/>
                <a:cs typeface="Times New Roman" pitchFamily="18" charset="0"/>
              </a:rPr>
              <a:t>Planned </a:t>
            </a:r>
          </a:p>
          <a:p>
            <a:pPr algn="ctr"/>
            <a:r>
              <a:rPr lang="en-US" i="1">
                <a:latin typeface="Times New Roman" pitchFamily="18" charset="0"/>
                <a:cs typeface="Times New Roman" pitchFamily="18" charset="0"/>
              </a:rPr>
              <a:t>Coverage</a:t>
            </a:r>
          </a:p>
        </p:txBody>
      </p:sp>
      <p:sp>
        <p:nvSpPr>
          <p:cNvPr id="31"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b="1" kern="0" dirty="0">
                <a:latin typeface="Times New Roman" pitchFamily="18" charset="0"/>
                <a:ea typeface="+mj-ea"/>
                <a:cs typeface="Times New Roman" pitchFamily="18" charset="0"/>
              </a:rPr>
              <a:t>What is GRAV-D? </a:t>
            </a:r>
          </a:p>
        </p:txBody>
      </p:sp>
    </p:spTree>
    <p:extLst>
      <p:ext uri="{BB962C8B-B14F-4D97-AF65-F5344CB8AC3E}">
        <p14:creationId xmlns:p14="http://schemas.microsoft.com/office/powerpoint/2010/main" val="394175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3989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b="1" kern="0" dirty="0">
                <a:latin typeface="Times New Roman" pitchFamily="18" charset="0"/>
                <a:ea typeface="+mj-ea"/>
                <a:cs typeface="Times New Roman" pitchFamily="18" charset="0"/>
              </a:rPr>
              <a:t>What is GRAV-D? </a:t>
            </a:r>
          </a:p>
        </p:txBody>
      </p:sp>
    </p:spTree>
    <p:extLst>
      <p:ext uri="{BB962C8B-B14F-4D97-AF65-F5344CB8AC3E}">
        <p14:creationId xmlns:p14="http://schemas.microsoft.com/office/powerpoint/2010/main" val="6991603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43913"/>
            <a:ext cx="8229600" cy="1143000"/>
          </a:xfrm>
        </p:spPr>
        <p:txBody>
          <a:bodyPr/>
          <a:lstStyle/>
          <a:p>
            <a:r>
              <a:rPr lang="en-US" sz="4000" dirty="0" smtClean="0"/>
              <a:t>Geoid Slope Validation Survey of 2011</a:t>
            </a:r>
            <a:br>
              <a:rPr lang="en-US" sz="4000" dirty="0" smtClean="0"/>
            </a:br>
            <a:r>
              <a:rPr lang="en-US" sz="4000" dirty="0" smtClean="0"/>
              <a:t>(GSVS11)</a:t>
            </a:r>
          </a:p>
        </p:txBody>
      </p:sp>
      <p:pic>
        <p:nvPicPr>
          <p:cNvPr id="75779" name="Picture 2" descr="http://www.ngs.noaa.gov/GEOID/GSVS11/images/gsvs11_large.jpg"/>
          <p:cNvPicPr>
            <a:picLocks noChangeAspect="1" noChangeArrowheads="1"/>
          </p:cNvPicPr>
          <p:nvPr/>
        </p:nvPicPr>
        <p:blipFill>
          <a:blip r:embed="rId2" cstate="print"/>
          <a:srcRect/>
          <a:stretch>
            <a:fillRect/>
          </a:stretch>
        </p:blipFill>
        <p:spPr bwMode="auto">
          <a:xfrm>
            <a:off x="457200" y="1295400"/>
            <a:ext cx="2533650" cy="4791075"/>
          </a:xfrm>
          <a:prstGeom prst="rect">
            <a:avLst/>
          </a:prstGeom>
          <a:noFill/>
          <a:ln w="9525">
            <a:noFill/>
            <a:miter lim="800000"/>
            <a:headEnd/>
            <a:tailEnd/>
          </a:ln>
        </p:spPr>
      </p:pic>
      <p:pic>
        <p:nvPicPr>
          <p:cNvPr id="75780" name="Picture 4" descr="http://www.ngs.noaa.gov/GEOID/GSVS11/images/usgg2009_along_gsvs11_with_labels_large.jpg"/>
          <p:cNvPicPr>
            <a:picLocks noChangeAspect="1" noChangeArrowheads="1"/>
          </p:cNvPicPr>
          <p:nvPr/>
        </p:nvPicPr>
        <p:blipFill>
          <a:blip r:embed="rId3" cstate="print"/>
          <a:srcRect/>
          <a:stretch>
            <a:fillRect/>
          </a:stretch>
        </p:blipFill>
        <p:spPr bwMode="auto">
          <a:xfrm>
            <a:off x="3429000" y="2044700"/>
            <a:ext cx="5257800" cy="3594100"/>
          </a:xfrm>
          <a:prstGeom prst="rect">
            <a:avLst/>
          </a:prstGeom>
          <a:noFill/>
          <a:ln w="9525">
            <a:noFill/>
            <a:miter lim="800000"/>
            <a:headEnd/>
            <a:tailEnd/>
          </a:ln>
        </p:spPr>
      </p:pic>
    </p:spTree>
    <p:extLst>
      <p:ext uri="{BB962C8B-B14F-4D97-AF65-F5344CB8AC3E}">
        <p14:creationId xmlns:p14="http://schemas.microsoft.com/office/powerpoint/2010/main" val="4024959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4774</TotalTime>
  <Words>5290</Words>
  <Application>Microsoft Office PowerPoint</Application>
  <PresentationFormat>On-screen Show (4:3)</PresentationFormat>
  <Paragraphs>781</Paragraphs>
  <Slides>102</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04" baseType="lpstr">
      <vt:lpstr>NGS PowerPoint Template-geodesy.noaa.gov</vt:lpstr>
      <vt:lpstr>Clip</vt:lpstr>
      <vt:lpstr>PowerPoint Presentation</vt:lpstr>
      <vt:lpstr>GEODETIC DATUMS</vt:lpstr>
      <vt:lpstr>A (very) brief history of NAD 83</vt:lpstr>
      <vt:lpstr>Why change datums/Realizations</vt:lpstr>
      <vt:lpstr>Horizontal Datums/Coordinates…What do we (you) use in CT?</vt:lpstr>
      <vt:lpstr>            COORDINATE CHANGES</vt:lpstr>
      <vt:lpstr>The NSRS has evolved</vt:lpstr>
      <vt:lpstr>ITRF2008, IGS08  And NAD 83(2011)</vt:lpstr>
      <vt:lpstr>ITRF2008</vt:lpstr>
      <vt:lpstr>PowerPoint Presentation</vt:lpstr>
      <vt:lpstr>PowerPoint Presentation</vt:lpstr>
      <vt:lpstr>PowerPoint Presentation</vt:lpstr>
      <vt:lpstr>Densification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Plan</vt:lpstr>
      <vt:lpstr>The Basics</vt:lpstr>
      <vt:lpstr>Introducing… NAD 83(2011) epoch 2010.00</vt:lpstr>
      <vt:lpstr>Why a new NAD 83 realization?</vt:lpstr>
      <vt:lpstr>Approach</vt:lpstr>
      <vt:lpstr>What’s in a name?</vt:lpstr>
      <vt:lpstr>National adjustment of passive control</vt:lpstr>
      <vt:lpstr>PowerPoint Presentation</vt:lpstr>
      <vt:lpstr>PowerPoint Presentation</vt:lpstr>
      <vt:lpstr>PowerPoint Presentation</vt:lpstr>
      <vt:lpstr>PowerPoint Presentation</vt:lpstr>
      <vt:lpstr>PowerPoint Presentation</vt:lpstr>
      <vt:lpstr>PowerPoint Presentation</vt:lpstr>
      <vt:lpstr>NAD 83(2011/PA11/MA11) epoch 2010.00 Passive control results summary</vt:lpstr>
      <vt:lpstr>PowerPoint Presentation</vt:lpstr>
      <vt:lpstr>PowerPoint Presentation</vt:lpstr>
      <vt:lpstr>NAD 83(2011/PA11/MA11) epoch 2010.00  Passive control results summary</vt:lpstr>
      <vt:lpstr>PowerPoint Presentation</vt:lpstr>
      <vt:lpstr>PowerPoint Presentation</vt:lpstr>
      <vt:lpstr>PowerPoint Presentation</vt:lpstr>
      <vt:lpstr>Related Tasks, Products &amp; Deliverables</vt:lpstr>
      <vt:lpstr>Related Tasks, Products &amp; Deliverables</vt:lpstr>
      <vt:lpstr>Related Tasks, Products &amp; Deliverables</vt:lpstr>
      <vt:lpstr>Network adjustment results as GIS features provide powerful analysis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The fundamental questions</vt:lpstr>
      <vt:lpstr>What about orthometric heights?</vt:lpstr>
      <vt:lpstr>History of vertical datums in the USA</vt:lpstr>
      <vt:lpstr>History of vertical  datums in the USA</vt:lpstr>
      <vt:lpstr>PowerPoint Presentation</vt:lpstr>
      <vt:lpstr>History of vertical  datums in the USA</vt:lpstr>
      <vt:lpstr>History of vertical  datums in the USA</vt:lpstr>
      <vt:lpstr>PowerPoint Presentation</vt:lpstr>
      <vt:lpstr>PowerPoint Presentation</vt:lpstr>
      <vt:lpstr>Types and Uses of Geoid Height Models</vt:lpstr>
      <vt:lpstr>PowerPoint Presentation</vt:lpstr>
      <vt:lpstr>PowerPoint Presentation</vt:lpstr>
      <vt:lpstr>PowerPoint Presentation</vt:lpstr>
      <vt:lpstr>Which Geoid for Which NAD 83?</vt:lpstr>
      <vt:lpstr>Mission and Vision of NGS</vt:lpstr>
      <vt:lpstr>Problems with NAD 83 and NAVD 88</vt:lpstr>
      <vt:lpstr>PowerPoint Presentation</vt:lpstr>
      <vt:lpstr> Future Geometric (3-D) Datum </vt:lpstr>
      <vt:lpstr>Future Geopotential (Vertical) Datum </vt:lpstr>
      <vt:lpstr>Why New Datums?</vt:lpstr>
      <vt:lpstr>Problems using traditional leveling (to define a National Vertical Datum)</vt:lpstr>
      <vt:lpstr>PowerPoint Presentation</vt:lpstr>
      <vt:lpstr>PowerPoint Presentation</vt:lpstr>
      <vt:lpstr>NGSIDB BM Status (1st, 2nd order)</vt:lpstr>
      <vt:lpstr>NE Vertical Control</vt:lpstr>
      <vt:lpstr>Height-Mod means More Marks</vt:lpstr>
      <vt:lpstr>1. Using GNSS is cheaper, easier than leveling  2. To use GNSS we need a good geoid model</vt:lpstr>
      <vt:lpstr>PowerPoint Presentation</vt:lpstr>
      <vt:lpstr>PowerPoint Presentation</vt:lpstr>
      <vt:lpstr>PowerPoint Presentation</vt:lpstr>
      <vt:lpstr>How accurate is a  GPS-derived Orthometric Height?</vt:lpstr>
      <vt:lpstr>PowerPoint Presentation</vt:lpstr>
      <vt:lpstr>PowerPoint Presentation</vt:lpstr>
      <vt:lpstr>PowerPoint Presentation</vt:lpstr>
      <vt:lpstr>PowerPoint Presentation</vt:lpstr>
      <vt:lpstr>Gravity Survey Plan</vt:lpstr>
      <vt:lpstr>PowerPoint Presentation</vt:lpstr>
      <vt:lpstr>Geoid Slope Validation Survey of 2011 (GSVS11)</vt:lpstr>
      <vt:lpstr>GSVS11 Components</vt:lpstr>
      <vt:lpstr>PowerPoint Presentation</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179</cp:revision>
  <cp:lastPrinted>2013-01-23T17:44:58Z</cp:lastPrinted>
  <dcterms:created xsi:type="dcterms:W3CDTF">2012-09-06T12:10:23Z</dcterms:created>
  <dcterms:modified xsi:type="dcterms:W3CDTF">2013-05-16T15:56:51Z</dcterms:modified>
</cp:coreProperties>
</file>