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9377600" cy="31089600"/>
  <p:notesSz cx="30270450" cy="48558450"/>
  <p:defaultTextStyle>
    <a:defPPr>
      <a:defRPr lang="en-US"/>
    </a:defPPr>
    <a:lvl1pPr algn="l" defTabSz="4597400" rtl="0" eaLnBrk="0" fontAlgn="base" hangingPunct="0">
      <a:spcBef>
        <a:spcPct val="0"/>
      </a:spcBef>
      <a:spcAft>
        <a:spcPct val="0"/>
      </a:spcAft>
      <a:defRPr sz="9100" kern="1200">
        <a:solidFill>
          <a:schemeClr val="tx1"/>
        </a:solidFill>
        <a:latin typeface="Arial" panose="020B0604020202020204" pitchFamily="34" charset="0"/>
        <a:ea typeface="+mn-ea"/>
        <a:cs typeface="Arial" panose="020B0604020202020204" pitchFamily="34" charset="0"/>
      </a:defRPr>
    </a:lvl1pPr>
    <a:lvl2pPr marL="2298700" indent="-1841500" algn="l" defTabSz="4597400" rtl="0" eaLnBrk="0" fontAlgn="base" hangingPunct="0">
      <a:spcBef>
        <a:spcPct val="0"/>
      </a:spcBef>
      <a:spcAft>
        <a:spcPct val="0"/>
      </a:spcAft>
      <a:defRPr sz="9100" kern="1200">
        <a:solidFill>
          <a:schemeClr val="tx1"/>
        </a:solidFill>
        <a:latin typeface="Arial" panose="020B0604020202020204" pitchFamily="34" charset="0"/>
        <a:ea typeface="+mn-ea"/>
        <a:cs typeface="Arial" panose="020B0604020202020204" pitchFamily="34" charset="0"/>
      </a:defRPr>
    </a:lvl2pPr>
    <a:lvl3pPr marL="4597400" indent="-3683000" algn="l" defTabSz="4597400" rtl="0" eaLnBrk="0" fontAlgn="base" hangingPunct="0">
      <a:spcBef>
        <a:spcPct val="0"/>
      </a:spcBef>
      <a:spcAft>
        <a:spcPct val="0"/>
      </a:spcAft>
      <a:defRPr sz="9100" kern="1200">
        <a:solidFill>
          <a:schemeClr val="tx1"/>
        </a:solidFill>
        <a:latin typeface="Arial" panose="020B0604020202020204" pitchFamily="34" charset="0"/>
        <a:ea typeface="+mn-ea"/>
        <a:cs typeface="Arial" panose="020B0604020202020204" pitchFamily="34" charset="0"/>
      </a:defRPr>
    </a:lvl3pPr>
    <a:lvl4pPr marL="6896100" indent="-5524500" algn="l" defTabSz="4597400" rtl="0" eaLnBrk="0" fontAlgn="base" hangingPunct="0">
      <a:spcBef>
        <a:spcPct val="0"/>
      </a:spcBef>
      <a:spcAft>
        <a:spcPct val="0"/>
      </a:spcAft>
      <a:defRPr sz="9100" kern="1200">
        <a:solidFill>
          <a:schemeClr val="tx1"/>
        </a:solidFill>
        <a:latin typeface="Arial" panose="020B0604020202020204" pitchFamily="34" charset="0"/>
        <a:ea typeface="+mn-ea"/>
        <a:cs typeface="Arial" panose="020B0604020202020204" pitchFamily="34" charset="0"/>
      </a:defRPr>
    </a:lvl4pPr>
    <a:lvl5pPr marL="9194800" indent="-7366000" algn="l" defTabSz="4597400" rtl="0" eaLnBrk="0" fontAlgn="base" hangingPunct="0">
      <a:spcBef>
        <a:spcPct val="0"/>
      </a:spcBef>
      <a:spcAft>
        <a:spcPct val="0"/>
      </a:spcAft>
      <a:defRPr sz="9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91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91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91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91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9792">
          <p15:clr>
            <a:srgbClr val="A4A3A4"/>
          </p15:clr>
        </p15:guide>
        <p15:guide id="2" pos="155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75" autoAdjust="0"/>
    <p:restoredTop sz="93837" autoAdjust="0"/>
  </p:normalViewPr>
  <p:slideViewPr>
    <p:cSldViewPr>
      <p:cViewPr>
        <p:scale>
          <a:sx n="70" d="100"/>
          <a:sy n="70" d="100"/>
        </p:scale>
        <p:origin x="-5754" y="-4464"/>
      </p:cViewPr>
      <p:guideLst>
        <p:guide orient="horz" pos="9792"/>
        <p:guide pos="155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13117194" cy="2428003"/>
          </a:xfrm>
          <a:prstGeom prst="rect">
            <a:avLst/>
          </a:prstGeom>
        </p:spPr>
        <p:txBody>
          <a:bodyPr vert="horz" lIns="89600" tIns="44800" rIns="89600" bIns="44800" rtlCol="0"/>
          <a:lstStyle>
            <a:lvl1pPr algn="l" eaLnBrk="1" hangingPunct="1">
              <a:defRPr sz="1000">
                <a:latin typeface="Arial" charset="0"/>
                <a:cs typeface="Arial" charset="0"/>
              </a:defRPr>
            </a:lvl1pPr>
          </a:lstStyle>
          <a:p>
            <a:pPr>
              <a:defRPr/>
            </a:pPr>
            <a:endParaRPr lang="en-US"/>
          </a:p>
        </p:txBody>
      </p:sp>
      <p:sp>
        <p:nvSpPr>
          <p:cNvPr id="3" name="Date Placeholder 2"/>
          <p:cNvSpPr>
            <a:spLocks noGrp="1"/>
          </p:cNvSpPr>
          <p:nvPr>
            <p:ph type="dt" idx="1"/>
          </p:nvPr>
        </p:nvSpPr>
        <p:spPr>
          <a:xfrm>
            <a:off x="17145775" y="2"/>
            <a:ext cx="13117194" cy="2428003"/>
          </a:xfrm>
          <a:prstGeom prst="rect">
            <a:avLst/>
          </a:prstGeom>
        </p:spPr>
        <p:txBody>
          <a:bodyPr vert="horz" lIns="89600" tIns="44800" rIns="89600" bIns="44800" rtlCol="0"/>
          <a:lstStyle>
            <a:lvl1pPr algn="r" eaLnBrk="1" hangingPunct="1">
              <a:defRPr sz="1000">
                <a:latin typeface="Arial" charset="0"/>
                <a:cs typeface="Arial" charset="0"/>
              </a:defRPr>
            </a:lvl1pPr>
          </a:lstStyle>
          <a:p>
            <a:pPr>
              <a:defRPr/>
            </a:pPr>
            <a:fld id="{9A1CC6BB-362D-408D-AF16-FD530A8C1AD8}" type="datetimeFigureOut">
              <a:rPr lang="en-US"/>
              <a:pPr>
                <a:defRPr/>
              </a:pPr>
              <a:t>4/4/2019</a:t>
            </a:fld>
            <a:endParaRPr lang="en-US"/>
          </a:p>
        </p:txBody>
      </p:sp>
      <p:sp>
        <p:nvSpPr>
          <p:cNvPr id="4" name="Slide Image Placeholder 3"/>
          <p:cNvSpPr>
            <a:spLocks noGrp="1" noRot="1" noChangeAspect="1"/>
          </p:cNvSpPr>
          <p:nvPr>
            <p:ph type="sldImg" idx="2"/>
          </p:nvPr>
        </p:nvSpPr>
        <p:spPr>
          <a:xfrm>
            <a:off x="673100" y="3638550"/>
            <a:ext cx="28924250" cy="18211800"/>
          </a:xfrm>
          <a:prstGeom prst="rect">
            <a:avLst/>
          </a:prstGeom>
          <a:noFill/>
          <a:ln w="12700">
            <a:solidFill>
              <a:prstClr val="black"/>
            </a:solidFill>
          </a:ln>
        </p:spPr>
        <p:txBody>
          <a:bodyPr vert="horz" lIns="89600" tIns="44800" rIns="89600" bIns="44800" rtlCol="0" anchor="ctr"/>
          <a:lstStyle/>
          <a:p>
            <a:pPr lvl="0"/>
            <a:endParaRPr lang="en-US" noProof="0" smtClean="0"/>
          </a:p>
        </p:txBody>
      </p:sp>
      <p:sp>
        <p:nvSpPr>
          <p:cNvPr id="5" name="Notes Placeholder 4"/>
          <p:cNvSpPr>
            <a:spLocks noGrp="1"/>
          </p:cNvSpPr>
          <p:nvPr>
            <p:ph type="body" sz="quarter" idx="3"/>
          </p:nvPr>
        </p:nvSpPr>
        <p:spPr>
          <a:xfrm>
            <a:off x="3027047" y="23066025"/>
            <a:ext cx="24216360" cy="21850426"/>
          </a:xfrm>
          <a:prstGeom prst="rect">
            <a:avLst/>
          </a:prstGeom>
        </p:spPr>
        <p:txBody>
          <a:bodyPr vert="horz" lIns="89600" tIns="44800" rIns="89600" bIns="4480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46122474"/>
            <a:ext cx="13117194" cy="2428003"/>
          </a:xfrm>
          <a:prstGeom prst="rect">
            <a:avLst/>
          </a:prstGeom>
        </p:spPr>
        <p:txBody>
          <a:bodyPr vert="horz" lIns="89600" tIns="44800" rIns="89600" bIns="44800" rtlCol="0" anchor="b"/>
          <a:lstStyle>
            <a:lvl1pPr algn="l" eaLnBrk="1" hangingPunct="1">
              <a:defRPr sz="10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17145775" y="46122474"/>
            <a:ext cx="13117194" cy="2428003"/>
          </a:xfrm>
          <a:prstGeom prst="rect">
            <a:avLst/>
          </a:prstGeom>
        </p:spPr>
        <p:txBody>
          <a:bodyPr vert="horz" wrap="square" lIns="89600" tIns="44800" rIns="89600" bIns="44800" numCol="1" anchor="b" anchorCtr="0" compatLnSpc="1">
            <a:prstTxWarp prst="textNoShape">
              <a:avLst/>
            </a:prstTxWarp>
          </a:bodyPr>
          <a:lstStyle>
            <a:lvl1pPr algn="r" eaLnBrk="1" hangingPunct="1">
              <a:defRPr sz="1000"/>
            </a:lvl1pPr>
          </a:lstStyle>
          <a:p>
            <a:pPr>
              <a:defRPr/>
            </a:pPr>
            <a:fld id="{FC272C77-A0C7-4F62-836D-2259EBEBBF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27992" indent="-279997">
              <a:spcBef>
                <a:spcPct val="30000"/>
              </a:spcBef>
              <a:defRPr sz="1000">
                <a:solidFill>
                  <a:schemeClr val="tx1"/>
                </a:solidFill>
                <a:latin typeface="Calibri" panose="020F0502020204030204" pitchFamily="34" charset="0"/>
              </a:defRPr>
            </a:lvl2pPr>
            <a:lvl3pPr marL="1119987" indent="-223995">
              <a:spcBef>
                <a:spcPct val="30000"/>
              </a:spcBef>
              <a:defRPr sz="1000">
                <a:solidFill>
                  <a:schemeClr val="tx1"/>
                </a:solidFill>
                <a:latin typeface="Calibri" panose="020F0502020204030204" pitchFamily="34" charset="0"/>
              </a:defRPr>
            </a:lvl3pPr>
            <a:lvl4pPr marL="1567977" indent="-223995">
              <a:spcBef>
                <a:spcPct val="30000"/>
              </a:spcBef>
              <a:defRPr sz="1000">
                <a:solidFill>
                  <a:schemeClr val="tx1"/>
                </a:solidFill>
                <a:latin typeface="Calibri" panose="020F0502020204030204" pitchFamily="34" charset="0"/>
              </a:defRPr>
            </a:lvl4pPr>
            <a:lvl5pPr marL="2015973" indent="-223995">
              <a:spcBef>
                <a:spcPct val="30000"/>
              </a:spcBef>
              <a:defRPr sz="1000">
                <a:solidFill>
                  <a:schemeClr val="tx1"/>
                </a:solidFill>
                <a:latin typeface="Calibri" panose="020F0502020204030204" pitchFamily="34" charset="0"/>
              </a:defRPr>
            </a:lvl5pPr>
            <a:lvl6pPr marL="2463969" indent="-223995" defTabSz="4504828" eaLnBrk="0" fontAlgn="base" hangingPunct="0">
              <a:spcBef>
                <a:spcPct val="30000"/>
              </a:spcBef>
              <a:spcAft>
                <a:spcPct val="0"/>
              </a:spcAft>
              <a:defRPr sz="1000">
                <a:solidFill>
                  <a:schemeClr val="tx1"/>
                </a:solidFill>
                <a:latin typeface="Calibri" panose="020F0502020204030204" pitchFamily="34" charset="0"/>
              </a:defRPr>
            </a:lvl6pPr>
            <a:lvl7pPr marL="2911959" indent="-223995" defTabSz="4504828" eaLnBrk="0" fontAlgn="base" hangingPunct="0">
              <a:spcBef>
                <a:spcPct val="30000"/>
              </a:spcBef>
              <a:spcAft>
                <a:spcPct val="0"/>
              </a:spcAft>
              <a:defRPr sz="1000">
                <a:solidFill>
                  <a:schemeClr val="tx1"/>
                </a:solidFill>
                <a:latin typeface="Calibri" panose="020F0502020204030204" pitchFamily="34" charset="0"/>
              </a:defRPr>
            </a:lvl7pPr>
            <a:lvl8pPr marL="3359955" indent="-223995" defTabSz="4504828" eaLnBrk="0" fontAlgn="base" hangingPunct="0">
              <a:spcBef>
                <a:spcPct val="30000"/>
              </a:spcBef>
              <a:spcAft>
                <a:spcPct val="0"/>
              </a:spcAft>
              <a:defRPr sz="1000">
                <a:solidFill>
                  <a:schemeClr val="tx1"/>
                </a:solidFill>
                <a:latin typeface="Calibri" panose="020F0502020204030204" pitchFamily="34" charset="0"/>
              </a:defRPr>
            </a:lvl8pPr>
            <a:lvl9pPr marL="3807946" indent="-223995" defTabSz="4504828" eaLnBrk="0" fontAlgn="base" hangingPunct="0">
              <a:spcBef>
                <a:spcPct val="30000"/>
              </a:spcBef>
              <a:spcAft>
                <a:spcPct val="0"/>
              </a:spcAft>
              <a:defRPr sz="1000">
                <a:solidFill>
                  <a:schemeClr val="tx1"/>
                </a:solidFill>
                <a:latin typeface="Calibri" panose="020F0502020204030204" pitchFamily="34" charset="0"/>
              </a:defRPr>
            </a:lvl9pPr>
          </a:lstStyle>
          <a:p>
            <a:pPr>
              <a:spcBef>
                <a:spcPct val="0"/>
              </a:spcBef>
            </a:pPr>
            <a:fld id="{B6F184F8-D6B2-4BA2-8871-F8B41B7B1F0B}" type="slidenum">
              <a:rPr lang="en-US"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9657929"/>
            <a:ext cx="41970960" cy="6664113"/>
          </a:xfrm>
        </p:spPr>
        <p:txBody>
          <a:bodyPr/>
          <a:lstStyle/>
          <a:p>
            <a:r>
              <a:rPr lang="en-US" smtClean="0"/>
              <a:t>Click to edit Master title style</a:t>
            </a:r>
            <a:endParaRPr lang="en-US"/>
          </a:p>
        </p:txBody>
      </p:sp>
      <p:sp>
        <p:nvSpPr>
          <p:cNvPr id="3" name="Subtitle 2"/>
          <p:cNvSpPr>
            <a:spLocks noGrp="1"/>
          </p:cNvSpPr>
          <p:nvPr>
            <p:ph type="subTitle" idx="1"/>
          </p:nvPr>
        </p:nvSpPr>
        <p:spPr>
          <a:xfrm>
            <a:off x="7406640" y="17617440"/>
            <a:ext cx="34564320" cy="7945120"/>
          </a:xfrm>
        </p:spPr>
        <p:txBody>
          <a:bodyPr/>
          <a:lstStyle>
            <a:lvl1pPr marL="0" indent="0" algn="ctr">
              <a:buNone/>
              <a:defRPr>
                <a:solidFill>
                  <a:schemeClr val="tx1">
                    <a:tint val="75000"/>
                  </a:schemeClr>
                </a:solidFill>
              </a:defRPr>
            </a:lvl1pPr>
            <a:lvl2pPr marL="2299030" indent="0" algn="ctr">
              <a:buNone/>
              <a:defRPr>
                <a:solidFill>
                  <a:schemeClr val="tx1">
                    <a:tint val="75000"/>
                  </a:schemeClr>
                </a:solidFill>
              </a:defRPr>
            </a:lvl2pPr>
            <a:lvl3pPr marL="4598060" indent="0" algn="ctr">
              <a:buNone/>
              <a:defRPr>
                <a:solidFill>
                  <a:schemeClr val="tx1">
                    <a:tint val="75000"/>
                  </a:schemeClr>
                </a:solidFill>
              </a:defRPr>
            </a:lvl3pPr>
            <a:lvl4pPr marL="6897091" indent="0" algn="ctr">
              <a:buNone/>
              <a:defRPr>
                <a:solidFill>
                  <a:schemeClr val="tx1">
                    <a:tint val="75000"/>
                  </a:schemeClr>
                </a:solidFill>
              </a:defRPr>
            </a:lvl4pPr>
            <a:lvl5pPr marL="9196121" indent="0" algn="ctr">
              <a:buNone/>
              <a:defRPr>
                <a:solidFill>
                  <a:schemeClr val="tx1">
                    <a:tint val="75000"/>
                  </a:schemeClr>
                </a:solidFill>
              </a:defRPr>
            </a:lvl5pPr>
            <a:lvl6pPr marL="11495151" indent="0" algn="ctr">
              <a:buNone/>
              <a:defRPr>
                <a:solidFill>
                  <a:schemeClr val="tx1">
                    <a:tint val="75000"/>
                  </a:schemeClr>
                </a:solidFill>
              </a:defRPr>
            </a:lvl6pPr>
            <a:lvl7pPr marL="13794181" indent="0" algn="ctr">
              <a:buNone/>
              <a:defRPr>
                <a:solidFill>
                  <a:schemeClr val="tx1">
                    <a:tint val="75000"/>
                  </a:schemeClr>
                </a:solidFill>
              </a:defRPr>
            </a:lvl7pPr>
            <a:lvl8pPr marL="16093211" indent="0" algn="ctr">
              <a:buNone/>
              <a:defRPr>
                <a:solidFill>
                  <a:schemeClr val="tx1">
                    <a:tint val="75000"/>
                  </a:schemeClr>
                </a:solidFill>
              </a:defRPr>
            </a:lvl8pPr>
            <a:lvl9pPr marL="183922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2369AB-CD0C-4E62-B675-0DAAA6FF879C}" type="datetimeFigureOut">
              <a:rPr lang="en-US"/>
              <a:pPr>
                <a:defRPr/>
              </a:pPr>
              <a:t>4/4/2019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92E93B-8646-4A5F-B1CD-4464A71221F2}" type="slidenum">
              <a:rPr lang="en-US" altLang="en-US"/>
              <a:pPr>
                <a:defRPr/>
              </a:pPr>
              <a:t>‹#›</a:t>
            </a:fld>
            <a:endParaRPr lang="en-US" altLang="en-US"/>
          </a:p>
        </p:txBody>
      </p:sp>
    </p:spTree>
    <p:extLst>
      <p:ext uri="{BB962C8B-B14F-4D97-AF65-F5344CB8AC3E}">
        <p14:creationId xmlns:p14="http://schemas.microsoft.com/office/powerpoint/2010/main" val="359778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1E583B-081B-43EC-BC80-02631950595F}" type="datetimeFigureOut">
              <a:rPr lang="en-US"/>
              <a:pPr>
                <a:defRPr/>
              </a:pPr>
              <a:t>4/4/2019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043A32-0E7B-4905-9271-CE6575881370}" type="slidenum">
              <a:rPr lang="en-US" altLang="en-US"/>
              <a:pPr>
                <a:defRPr/>
              </a:pPr>
              <a:t>‹#›</a:t>
            </a:fld>
            <a:endParaRPr lang="en-US" altLang="en-US"/>
          </a:p>
        </p:txBody>
      </p:sp>
    </p:spTree>
    <p:extLst>
      <p:ext uri="{BB962C8B-B14F-4D97-AF65-F5344CB8AC3E}">
        <p14:creationId xmlns:p14="http://schemas.microsoft.com/office/powerpoint/2010/main" val="410980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3318453" y="5642189"/>
            <a:ext cx="59990355" cy="1202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330240" y="5642189"/>
            <a:ext cx="179165250" cy="1202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B9AA3D-C49C-48FF-8381-D9100F987B5C}" type="datetimeFigureOut">
              <a:rPr lang="en-US"/>
              <a:pPr>
                <a:defRPr/>
              </a:pPr>
              <a:t>4/4/2019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B386EA-592A-467F-9DA7-39AD2CDCBE1B}" type="slidenum">
              <a:rPr lang="en-US" altLang="en-US"/>
              <a:pPr>
                <a:defRPr/>
              </a:pPr>
              <a:t>‹#›</a:t>
            </a:fld>
            <a:endParaRPr lang="en-US" altLang="en-US"/>
          </a:p>
        </p:txBody>
      </p:sp>
    </p:spTree>
    <p:extLst>
      <p:ext uri="{BB962C8B-B14F-4D97-AF65-F5344CB8AC3E}">
        <p14:creationId xmlns:p14="http://schemas.microsoft.com/office/powerpoint/2010/main" val="28988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2E62FE-1879-47C1-889A-3411A7554D92}" type="datetimeFigureOut">
              <a:rPr lang="en-US"/>
              <a:pPr>
                <a:defRPr/>
              </a:pPr>
              <a:t>4/4/2019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DD3E68-6972-4CFB-BD13-8F52C38971C0}" type="slidenum">
              <a:rPr lang="en-US" altLang="en-US"/>
              <a:pPr>
                <a:defRPr/>
              </a:pPr>
              <a:t>‹#›</a:t>
            </a:fld>
            <a:endParaRPr lang="en-US" altLang="en-US"/>
          </a:p>
        </p:txBody>
      </p:sp>
    </p:spTree>
    <p:extLst>
      <p:ext uri="{BB962C8B-B14F-4D97-AF65-F5344CB8AC3E}">
        <p14:creationId xmlns:p14="http://schemas.microsoft.com/office/powerpoint/2010/main" val="293244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19977949"/>
            <a:ext cx="41970960" cy="6174740"/>
          </a:xfrm>
        </p:spPr>
        <p:txBody>
          <a:bodyPr anchor="t"/>
          <a:lstStyle>
            <a:lvl1pPr algn="l">
              <a:defRPr sz="20100" b="1" cap="all"/>
            </a:lvl1pPr>
          </a:lstStyle>
          <a:p>
            <a:r>
              <a:rPr lang="en-US" smtClean="0"/>
              <a:t>Click to edit Master title style</a:t>
            </a:r>
            <a:endParaRPr lang="en-US"/>
          </a:p>
        </p:txBody>
      </p:sp>
      <p:sp>
        <p:nvSpPr>
          <p:cNvPr id="3" name="Text Placeholder 2"/>
          <p:cNvSpPr>
            <a:spLocks noGrp="1"/>
          </p:cNvSpPr>
          <p:nvPr>
            <p:ph type="body" idx="1"/>
          </p:nvPr>
        </p:nvSpPr>
        <p:spPr>
          <a:xfrm>
            <a:off x="3900490" y="13177101"/>
            <a:ext cx="41970960" cy="6800848"/>
          </a:xfrm>
        </p:spPr>
        <p:txBody>
          <a:bodyPr anchor="b"/>
          <a:lstStyle>
            <a:lvl1pPr marL="0" indent="0">
              <a:buNone/>
              <a:defRPr sz="10100">
                <a:solidFill>
                  <a:schemeClr val="tx1">
                    <a:tint val="75000"/>
                  </a:schemeClr>
                </a:solidFill>
              </a:defRPr>
            </a:lvl1pPr>
            <a:lvl2pPr marL="2299030" indent="0">
              <a:buNone/>
              <a:defRPr sz="9100">
                <a:solidFill>
                  <a:schemeClr val="tx1">
                    <a:tint val="75000"/>
                  </a:schemeClr>
                </a:solidFill>
              </a:defRPr>
            </a:lvl2pPr>
            <a:lvl3pPr marL="4598060" indent="0">
              <a:buNone/>
              <a:defRPr sz="8000">
                <a:solidFill>
                  <a:schemeClr val="tx1">
                    <a:tint val="75000"/>
                  </a:schemeClr>
                </a:solidFill>
              </a:defRPr>
            </a:lvl3pPr>
            <a:lvl4pPr marL="6897091" indent="0">
              <a:buNone/>
              <a:defRPr sz="7000">
                <a:solidFill>
                  <a:schemeClr val="tx1">
                    <a:tint val="75000"/>
                  </a:schemeClr>
                </a:solidFill>
              </a:defRPr>
            </a:lvl4pPr>
            <a:lvl5pPr marL="9196121" indent="0">
              <a:buNone/>
              <a:defRPr sz="7000">
                <a:solidFill>
                  <a:schemeClr val="tx1">
                    <a:tint val="75000"/>
                  </a:schemeClr>
                </a:solidFill>
              </a:defRPr>
            </a:lvl5pPr>
            <a:lvl6pPr marL="11495151" indent="0">
              <a:buNone/>
              <a:defRPr sz="7000">
                <a:solidFill>
                  <a:schemeClr val="tx1">
                    <a:tint val="75000"/>
                  </a:schemeClr>
                </a:solidFill>
              </a:defRPr>
            </a:lvl6pPr>
            <a:lvl7pPr marL="13794181" indent="0">
              <a:buNone/>
              <a:defRPr sz="7000">
                <a:solidFill>
                  <a:schemeClr val="tx1">
                    <a:tint val="75000"/>
                  </a:schemeClr>
                </a:solidFill>
              </a:defRPr>
            </a:lvl7pPr>
            <a:lvl8pPr marL="16093211" indent="0">
              <a:buNone/>
              <a:defRPr sz="7000">
                <a:solidFill>
                  <a:schemeClr val="tx1">
                    <a:tint val="75000"/>
                  </a:schemeClr>
                </a:solidFill>
              </a:defRPr>
            </a:lvl8pPr>
            <a:lvl9pPr marL="18392242" indent="0">
              <a:buNone/>
              <a:defRPr sz="7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8D68CC-5B90-4847-A6C8-A010F4944734}" type="datetimeFigureOut">
              <a:rPr lang="en-US"/>
              <a:pPr>
                <a:defRPr/>
              </a:pPr>
              <a:t>4/4/2019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A93A7D-5311-472D-BBAE-F2C3E4D46526}" type="slidenum">
              <a:rPr lang="en-US" altLang="en-US"/>
              <a:pPr>
                <a:defRPr/>
              </a:pPr>
              <a:t>‹#›</a:t>
            </a:fld>
            <a:endParaRPr lang="en-US" altLang="en-US"/>
          </a:p>
        </p:txBody>
      </p:sp>
    </p:spTree>
    <p:extLst>
      <p:ext uri="{BB962C8B-B14F-4D97-AF65-F5344CB8AC3E}">
        <p14:creationId xmlns:p14="http://schemas.microsoft.com/office/powerpoint/2010/main" val="59356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330243" y="32888767"/>
            <a:ext cx="119577800" cy="93009720"/>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3731000" y="32888767"/>
            <a:ext cx="119577805" cy="93009720"/>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9509FD-5A6E-48A2-98D8-2F9B10324B43}" type="datetimeFigureOut">
              <a:rPr lang="en-US"/>
              <a:pPr>
                <a:defRPr/>
              </a:pPr>
              <a:t>4/4/2019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852276-EFAA-46E3-83D6-C90D2C727131}" type="slidenum">
              <a:rPr lang="en-US" altLang="en-US"/>
              <a:pPr>
                <a:defRPr/>
              </a:pPr>
              <a:t>‹#›</a:t>
            </a:fld>
            <a:endParaRPr lang="en-US" altLang="en-US"/>
          </a:p>
        </p:txBody>
      </p:sp>
    </p:spTree>
    <p:extLst>
      <p:ext uri="{BB962C8B-B14F-4D97-AF65-F5344CB8AC3E}">
        <p14:creationId xmlns:p14="http://schemas.microsoft.com/office/powerpoint/2010/main" val="309288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8880" y="1245026"/>
            <a:ext cx="44439840" cy="518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68880" y="6959179"/>
            <a:ext cx="21817015" cy="2900254"/>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4" name="Content Placeholder 3"/>
          <p:cNvSpPr>
            <a:spLocks noGrp="1"/>
          </p:cNvSpPr>
          <p:nvPr>
            <p:ph sz="half" idx="2"/>
          </p:nvPr>
        </p:nvSpPr>
        <p:spPr>
          <a:xfrm>
            <a:off x="2468880" y="9859433"/>
            <a:ext cx="21817015" cy="17912506"/>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083138" y="6959179"/>
            <a:ext cx="21825585" cy="2900254"/>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6" name="Content Placeholder 5"/>
          <p:cNvSpPr>
            <a:spLocks noGrp="1"/>
          </p:cNvSpPr>
          <p:nvPr>
            <p:ph sz="quarter" idx="4"/>
          </p:nvPr>
        </p:nvSpPr>
        <p:spPr>
          <a:xfrm>
            <a:off x="25083138" y="9859433"/>
            <a:ext cx="21825585" cy="17912506"/>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B4A421D-DEF3-4505-AB2E-CA00B6423294}" type="datetimeFigureOut">
              <a:rPr lang="en-US"/>
              <a:pPr>
                <a:defRPr/>
              </a:pPr>
              <a:t>4/4/2019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8285F8-65F8-4327-996F-0A1E6353ADB7}" type="slidenum">
              <a:rPr lang="en-US" altLang="en-US"/>
              <a:pPr>
                <a:defRPr/>
              </a:pPr>
              <a:t>‹#›</a:t>
            </a:fld>
            <a:endParaRPr lang="en-US" altLang="en-US"/>
          </a:p>
        </p:txBody>
      </p:sp>
    </p:spTree>
    <p:extLst>
      <p:ext uri="{BB962C8B-B14F-4D97-AF65-F5344CB8AC3E}">
        <p14:creationId xmlns:p14="http://schemas.microsoft.com/office/powerpoint/2010/main" val="152447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6AC2A70-5F7E-468E-86E0-B1C7028A8C71}" type="datetimeFigureOut">
              <a:rPr lang="en-US"/>
              <a:pPr>
                <a:defRPr/>
              </a:pPr>
              <a:t>4/4/2019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BA05279-17E1-4384-AB13-4013AF48D005}" type="slidenum">
              <a:rPr lang="en-US" altLang="en-US"/>
              <a:pPr>
                <a:defRPr/>
              </a:pPr>
              <a:t>‹#›</a:t>
            </a:fld>
            <a:endParaRPr lang="en-US" altLang="en-US"/>
          </a:p>
        </p:txBody>
      </p:sp>
    </p:spTree>
    <p:extLst>
      <p:ext uri="{BB962C8B-B14F-4D97-AF65-F5344CB8AC3E}">
        <p14:creationId xmlns:p14="http://schemas.microsoft.com/office/powerpoint/2010/main" val="164665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3B0825-74EB-44EC-B571-AF29E544454C}" type="datetimeFigureOut">
              <a:rPr lang="en-US"/>
              <a:pPr>
                <a:defRPr/>
              </a:pPr>
              <a:t>4/4/2019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3FFE97-EC7D-4E0E-BD37-5541AD4BAF71}" type="slidenum">
              <a:rPr lang="en-US" altLang="en-US"/>
              <a:pPr>
                <a:defRPr/>
              </a:pPr>
              <a:t>‹#›</a:t>
            </a:fld>
            <a:endParaRPr lang="en-US" altLang="en-US"/>
          </a:p>
        </p:txBody>
      </p:sp>
    </p:spTree>
    <p:extLst>
      <p:ext uri="{BB962C8B-B14F-4D97-AF65-F5344CB8AC3E}">
        <p14:creationId xmlns:p14="http://schemas.microsoft.com/office/powerpoint/2010/main" val="334126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237827"/>
            <a:ext cx="16244890" cy="5267960"/>
          </a:xfrm>
        </p:spPr>
        <p:txBody>
          <a:bodyPr anchor="b"/>
          <a:lstStyle>
            <a:lvl1pPr algn="l">
              <a:defRPr sz="10100" b="1"/>
            </a:lvl1pPr>
          </a:lstStyle>
          <a:p>
            <a:r>
              <a:rPr lang="en-US" smtClean="0"/>
              <a:t>Click to edit Master title style</a:t>
            </a:r>
            <a:endParaRPr lang="en-US"/>
          </a:p>
        </p:txBody>
      </p:sp>
      <p:sp>
        <p:nvSpPr>
          <p:cNvPr id="3" name="Content Placeholder 2"/>
          <p:cNvSpPr>
            <a:spLocks noGrp="1"/>
          </p:cNvSpPr>
          <p:nvPr>
            <p:ph idx="1"/>
          </p:nvPr>
        </p:nvSpPr>
        <p:spPr>
          <a:xfrm>
            <a:off x="19305270" y="1237829"/>
            <a:ext cx="27603450" cy="2653411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68883" y="6505789"/>
            <a:ext cx="16244890" cy="21266152"/>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3C501D-FD61-4BE0-A14E-C68E5D0C0F90}" type="datetimeFigureOut">
              <a:rPr lang="en-US"/>
              <a:pPr>
                <a:defRPr/>
              </a:pPr>
              <a:t>4/4/2019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975C02-DBE3-44CB-B23B-55057921AE03}" type="slidenum">
              <a:rPr lang="en-US" altLang="en-US"/>
              <a:pPr>
                <a:defRPr/>
              </a:pPr>
              <a:t>‹#›</a:t>
            </a:fld>
            <a:endParaRPr lang="en-US" altLang="en-US"/>
          </a:p>
        </p:txBody>
      </p:sp>
    </p:spTree>
    <p:extLst>
      <p:ext uri="{BB962C8B-B14F-4D97-AF65-F5344CB8AC3E}">
        <p14:creationId xmlns:p14="http://schemas.microsoft.com/office/powerpoint/2010/main" val="264042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1762720"/>
            <a:ext cx="29626560" cy="2569212"/>
          </a:xfrm>
        </p:spPr>
        <p:txBody>
          <a:bodyPr anchor="b"/>
          <a:lstStyle>
            <a:lvl1pPr algn="l">
              <a:defRPr sz="10100" b="1"/>
            </a:lvl1pPr>
          </a:lstStyle>
          <a:p>
            <a:r>
              <a:rPr lang="en-US" smtClean="0"/>
              <a:t>Click to edit Master title style</a:t>
            </a:r>
            <a:endParaRPr lang="en-US"/>
          </a:p>
        </p:txBody>
      </p:sp>
      <p:sp>
        <p:nvSpPr>
          <p:cNvPr id="3" name="Picture Placeholder 2"/>
          <p:cNvSpPr>
            <a:spLocks noGrp="1"/>
          </p:cNvSpPr>
          <p:nvPr>
            <p:ph type="pic" idx="1"/>
          </p:nvPr>
        </p:nvSpPr>
        <p:spPr>
          <a:xfrm>
            <a:off x="9678355" y="2777913"/>
            <a:ext cx="29626560" cy="18653760"/>
          </a:xfrm>
        </p:spPr>
        <p:txBody>
          <a:bodyPr rtlCol="0">
            <a:normAutofit/>
          </a:bodyPr>
          <a:lstStyle>
            <a:lvl1pPr marL="0" indent="0">
              <a:buNone/>
              <a:defRPr sz="16100"/>
            </a:lvl1pPr>
            <a:lvl2pPr marL="2299030" indent="0">
              <a:buNone/>
              <a:defRPr sz="14100"/>
            </a:lvl2pPr>
            <a:lvl3pPr marL="4598060" indent="0">
              <a:buNone/>
              <a:defRPr sz="12100"/>
            </a:lvl3pPr>
            <a:lvl4pPr marL="6897091" indent="0">
              <a:buNone/>
              <a:defRPr sz="10100"/>
            </a:lvl4pPr>
            <a:lvl5pPr marL="9196121" indent="0">
              <a:buNone/>
              <a:defRPr sz="10100"/>
            </a:lvl5pPr>
            <a:lvl6pPr marL="11495151" indent="0">
              <a:buNone/>
              <a:defRPr sz="10100"/>
            </a:lvl6pPr>
            <a:lvl7pPr marL="13794181" indent="0">
              <a:buNone/>
              <a:defRPr sz="10100"/>
            </a:lvl7pPr>
            <a:lvl8pPr marL="16093211" indent="0">
              <a:buNone/>
              <a:defRPr sz="10100"/>
            </a:lvl8pPr>
            <a:lvl9pPr marL="18392242" indent="0">
              <a:buNone/>
              <a:defRPr sz="10100"/>
            </a:lvl9pPr>
          </a:lstStyle>
          <a:p>
            <a:pPr lvl="0"/>
            <a:endParaRPr lang="en-US" noProof="0" smtClean="0"/>
          </a:p>
        </p:txBody>
      </p:sp>
      <p:sp>
        <p:nvSpPr>
          <p:cNvPr id="4" name="Text Placeholder 3"/>
          <p:cNvSpPr>
            <a:spLocks noGrp="1"/>
          </p:cNvSpPr>
          <p:nvPr>
            <p:ph type="body" sz="half" idx="2"/>
          </p:nvPr>
        </p:nvSpPr>
        <p:spPr>
          <a:xfrm>
            <a:off x="9678355" y="24331932"/>
            <a:ext cx="29626560" cy="3648708"/>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D7404F-11D7-4D9B-8521-6174CE20B438}" type="datetimeFigureOut">
              <a:rPr lang="en-US"/>
              <a:pPr>
                <a:defRPr/>
              </a:pPr>
              <a:t>4/4/2019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C57288-09D0-42EC-B7B5-C1A9936D54C7}" type="slidenum">
              <a:rPr lang="en-US" altLang="en-US"/>
              <a:pPr>
                <a:defRPr/>
              </a:pPr>
              <a:t>‹#›</a:t>
            </a:fld>
            <a:endParaRPr lang="en-US" altLang="en-US"/>
          </a:p>
        </p:txBody>
      </p:sp>
    </p:spTree>
    <p:extLst>
      <p:ext uri="{BB962C8B-B14F-4D97-AF65-F5344CB8AC3E}">
        <p14:creationId xmlns:p14="http://schemas.microsoft.com/office/powerpoint/2010/main" val="366024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68563" y="1244600"/>
            <a:ext cx="444404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9806" tIns="229903" rIns="459806" bIns="229903"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2468563" y="7254875"/>
            <a:ext cx="44440475" cy="2051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9806" tIns="229903" rIns="459806" bIns="22990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2468563" y="28814713"/>
            <a:ext cx="11522075" cy="1655762"/>
          </a:xfrm>
          <a:prstGeom prst="rect">
            <a:avLst/>
          </a:prstGeom>
        </p:spPr>
        <p:txBody>
          <a:bodyPr vert="horz" lIns="459806" tIns="229903" rIns="459806" bIns="229903" rtlCol="0" anchor="ctr"/>
          <a:lstStyle>
            <a:lvl1pPr algn="l" defTabSz="4598060" eaLnBrk="1" fontAlgn="auto" hangingPunct="1">
              <a:spcBef>
                <a:spcPts val="0"/>
              </a:spcBef>
              <a:spcAft>
                <a:spcPts val="0"/>
              </a:spcAft>
              <a:defRPr sz="6000">
                <a:solidFill>
                  <a:schemeClr val="tx1">
                    <a:tint val="75000"/>
                  </a:schemeClr>
                </a:solidFill>
                <a:latin typeface="+mn-lt"/>
                <a:cs typeface="+mn-cs"/>
              </a:defRPr>
            </a:lvl1pPr>
          </a:lstStyle>
          <a:p>
            <a:pPr>
              <a:defRPr/>
            </a:pPr>
            <a:fld id="{BC8686C0-8A35-4723-A105-38AE09382A8C}" type="datetimeFigureOut">
              <a:rPr lang="en-US"/>
              <a:pPr>
                <a:defRPr/>
              </a:pPr>
              <a:t>4/4/2019</a:t>
            </a:fld>
            <a:endParaRPr lang="en-US"/>
          </a:p>
        </p:txBody>
      </p:sp>
      <p:sp>
        <p:nvSpPr>
          <p:cNvPr id="5" name="Footer Placeholder 4"/>
          <p:cNvSpPr>
            <a:spLocks noGrp="1"/>
          </p:cNvSpPr>
          <p:nvPr>
            <p:ph type="ftr" sz="quarter" idx="3"/>
          </p:nvPr>
        </p:nvSpPr>
        <p:spPr>
          <a:xfrm>
            <a:off x="16870363" y="28814713"/>
            <a:ext cx="15636875" cy="1655762"/>
          </a:xfrm>
          <a:prstGeom prst="rect">
            <a:avLst/>
          </a:prstGeom>
        </p:spPr>
        <p:txBody>
          <a:bodyPr vert="horz" lIns="459806" tIns="229903" rIns="459806" bIns="229903" rtlCol="0" anchor="ctr"/>
          <a:lstStyle>
            <a:lvl1pPr algn="ctr" defTabSz="4598060" eaLnBrk="1" fontAlgn="auto" hangingPunct="1">
              <a:spcBef>
                <a:spcPts val="0"/>
              </a:spcBef>
              <a:spcAft>
                <a:spcPts val="0"/>
              </a:spcAft>
              <a:defRPr sz="60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5386963" y="28814713"/>
            <a:ext cx="11522075" cy="1655762"/>
          </a:xfrm>
          <a:prstGeom prst="rect">
            <a:avLst/>
          </a:prstGeom>
        </p:spPr>
        <p:txBody>
          <a:bodyPr vert="horz" wrap="square" lIns="459806" tIns="229903" rIns="459806" bIns="229903" numCol="1" anchor="ctr" anchorCtr="0" compatLnSpc="1">
            <a:prstTxWarp prst="textNoShape">
              <a:avLst/>
            </a:prstTxWarp>
          </a:bodyPr>
          <a:lstStyle>
            <a:lvl1pPr algn="r" eaLnBrk="1" hangingPunct="1">
              <a:defRPr sz="6000">
                <a:solidFill>
                  <a:srgbClr val="898989"/>
                </a:solidFill>
                <a:latin typeface="Calibri" panose="020F0502020204030204" pitchFamily="34" charset="0"/>
              </a:defRPr>
            </a:lvl1pPr>
          </a:lstStyle>
          <a:p>
            <a:pPr>
              <a:defRPr/>
            </a:pPr>
            <a:fld id="{1BF4827A-88EF-48F8-A35F-E6AA0ED87B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97400" rtl="0" eaLnBrk="0" fontAlgn="base" hangingPunct="0">
        <a:spcBef>
          <a:spcPct val="0"/>
        </a:spcBef>
        <a:spcAft>
          <a:spcPct val="0"/>
        </a:spcAft>
        <a:defRPr sz="22100" kern="1200">
          <a:solidFill>
            <a:schemeClr val="tx1"/>
          </a:solidFill>
          <a:latin typeface="+mj-lt"/>
          <a:ea typeface="+mj-ea"/>
          <a:cs typeface="+mj-cs"/>
        </a:defRPr>
      </a:lvl1pPr>
      <a:lvl2pPr algn="ctr" defTabSz="4597400" rtl="0" eaLnBrk="0" fontAlgn="base" hangingPunct="0">
        <a:spcBef>
          <a:spcPct val="0"/>
        </a:spcBef>
        <a:spcAft>
          <a:spcPct val="0"/>
        </a:spcAft>
        <a:defRPr sz="22100">
          <a:solidFill>
            <a:schemeClr val="tx1"/>
          </a:solidFill>
          <a:latin typeface="Calibri" pitchFamily="34" charset="0"/>
        </a:defRPr>
      </a:lvl2pPr>
      <a:lvl3pPr algn="ctr" defTabSz="4597400" rtl="0" eaLnBrk="0" fontAlgn="base" hangingPunct="0">
        <a:spcBef>
          <a:spcPct val="0"/>
        </a:spcBef>
        <a:spcAft>
          <a:spcPct val="0"/>
        </a:spcAft>
        <a:defRPr sz="22100">
          <a:solidFill>
            <a:schemeClr val="tx1"/>
          </a:solidFill>
          <a:latin typeface="Calibri" pitchFamily="34" charset="0"/>
        </a:defRPr>
      </a:lvl3pPr>
      <a:lvl4pPr algn="ctr" defTabSz="4597400" rtl="0" eaLnBrk="0" fontAlgn="base" hangingPunct="0">
        <a:spcBef>
          <a:spcPct val="0"/>
        </a:spcBef>
        <a:spcAft>
          <a:spcPct val="0"/>
        </a:spcAft>
        <a:defRPr sz="22100">
          <a:solidFill>
            <a:schemeClr val="tx1"/>
          </a:solidFill>
          <a:latin typeface="Calibri" pitchFamily="34" charset="0"/>
        </a:defRPr>
      </a:lvl4pPr>
      <a:lvl5pPr algn="ctr" defTabSz="4597400" rtl="0" eaLnBrk="0" fontAlgn="base" hangingPunct="0">
        <a:spcBef>
          <a:spcPct val="0"/>
        </a:spcBef>
        <a:spcAft>
          <a:spcPct val="0"/>
        </a:spcAft>
        <a:defRPr sz="22100">
          <a:solidFill>
            <a:schemeClr val="tx1"/>
          </a:solidFill>
          <a:latin typeface="Calibri" pitchFamily="34" charset="0"/>
        </a:defRPr>
      </a:lvl5pPr>
      <a:lvl6pPr marL="457200" algn="ctr" defTabSz="4597400" rtl="0" fontAlgn="base">
        <a:spcBef>
          <a:spcPct val="0"/>
        </a:spcBef>
        <a:spcAft>
          <a:spcPct val="0"/>
        </a:spcAft>
        <a:defRPr sz="22100">
          <a:solidFill>
            <a:schemeClr val="tx1"/>
          </a:solidFill>
          <a:latin typeface="Calibri" pitchFamily="34" charset="0"/>
        </a:defRPr>
      </a:lvl6pPr>
      <a:lvl7pPr marL="914400" algn="ctr" defTabSz="4597400" rtl="0" fontAlgn="base">
        <a:spcBef>
          <a:spcPct val="0"/>
        </a:spcBef>
        <a:spcAft>
          <a:spcPct val="0"/>
        </a:spcAft>
        <a:defRPr sz="22100">
          <a:solidFill>
            <a:schemeClr val="tx1"/>
          </a:solidFill>
          <a:latin typeface="Calibri" pitchFamily="34" charset="0"/>
        </a:defRPr>
      </a:lvl7pPr>
      <a:lvl8pPr marL="1371600" algn="ctr" defTabSz="4597400" rtl="0" fontAlgn="base">
        <a:spcBef>
          <a:spcPct val="0"/>
        </a:spcBef>
        <a:spcAft>
          <a:spcPct val="0"/>
        </a:spcAft>
        <a:defRPr sz="22100">
          <a:solidFill>
            <a:schemeClr val="tx1"/>
          </a:solidFill>
          <a:latin typeface="Calibri" pitchFamily="34" charset="0"/>
        </a:defRPr>
      </a:lvl8pPr>
      <a:lvl9pPr marL="1828800" algn="ctr" defTabSz="4597400" rtl="0" fontAlgn="base">
        <a:spcBef>
          <a:spcPct val="0"/>
        </a:spcBef>
        <a:spcAft>
          <a:spcPct val="0"/>
        </a:spcAft>
        <a:defRPr sz="22100">
          <a:solidFill>
            <a:schemeClr val="tx1"/>
          </a:solidFill>
          <a:latin typeface="Calibri" pitchFamily="34" charset="0"/>
        </a:defRPr>
      </a:lvl9pPr>
    </p:titleStyle>
    <p:bodyStyle>
      <a:lvl1pPr marL="1724025" indent="-1724025" algn="l" defTabSz="4597400" rtl="0" eaLnBrk="0" fontAlgn="base" hangingPunct="0">
        <a:spcBef>
          <a:spcPct val="20000"/>
        </a:spcBef>
        <a:spcAft>
          <a:spcPct val="0"/>
        </a:spcAft>
        <a:buFont typeface="Arial" panose="020B0604020202020204" pitchFamily="34" charset="0"/>
        <a:buChar char="•"/>
        <a:defRPr sz="16100" kern="1200">
          <a:solidFill>
            <a:schemeClr val="tx1"/>
          </a:solidFill>
          <a:latin typeface="+mn-lt"/>
          <a:ea typeface="+mn-ea"/>
          <a:cs typeface="+mn-cs"/>
        </a:defRPr>
      </a:lvl1pPr>
      <a:lvl2pPr marL="3735388" indent="-1436688" algn="l" defTabSz="4597400" rtl="0" eaLnBrk="0" fontAlgn="base" hangingPunct="0">
        <a:spcBef>
          <a:spcPct val="20000"/>
        </a:spcBef>
        <a:spcAft>
          <a:spcPct val="0"/>
        </a:spcAft>
        <a:buFont typeface="Arial" panose="020B0604020202020204" pitchFamily="34" charset="0"/>
        <a:buChar char="–"/>
        <a:defRPr sz="14100" kern="1200">
          <a:solidFill>
            <a:schemeClr val="tx1"/>
          </a:solidFill>
          <a:latin typeface="+mn-lt"/>
          <a:ea typeface="+mn-ea"/>
          <a:cs typeface="+mn-cs"/>
        </a:defRPr>
      </a:lvl2pPr>
      <a:lvl3pPr marL="5746750" indent="-1149350" algn="l" defTabSz="4597400" rtl="0" eaLnBrk="0" fontAlgn="base" hangingPunct="0">
        <a:spcBef>
          <a:spcPct val="20000"/>
        </a:spcBef>
        <a:spcAft>
          <a:spcPct val="0"/>
        </a:spcAft>
        <a:buFont typeface="Arial" panose="020B0604020202020204" pitchFamily="34" charset="0"/>
        <a:buChar char="•"/>
        <a:defRPr sz="12100" kern="1200">
          <a:solidFill>
            <a:schemeClr val="tx1"/>
          </a:solidFill>
          <a:latin typeface="+mn-lt"/>
          <a:ea typeface="+mn-ea"/>
          <a:cs typeface="+mn-cs"/>
        </a:defRPr>
      </a:lvl3pPr>
      <a:lvl4pPr marL="8045450" indent="-1149350" algn="l" defTabSz="4597400" rtl="0" eaLnBrk="0" fontAlgn="base" hangingPunct="0">
        <a:spcBef>
          <a:spcPct val="20000"/>
        </a:spcBef>
        <a:spcAft>
          <a:spcPct val="0"/>
        </a:spcAft>
        <a:buFont typeface="Arial" panose="020B0604020202020204" pitchFamily="34" charset="0"/>
        <a:buChar char="–"/>
        <a:defRPr sz="10100" kern="1200">
          <a:solidFill>
            <a:schemeClr val="tx1"/>
          </a:solidFill>
          <a:latin typeface="+mn-lt"/>
          <a:ea typeface="+mn-ea"/>
          <a:cs typeface="+mn-cs"/>
        </a:defRPr>
      </a:lvl4pPr>
      <a:lvl5pPr marL="10344150" indent="-1149350" algn="l" defTabSz="4597400" rtl="0" eaLnBrk="0" fontAlgn="base" hangingPunct="0">
        <a:spcBef>
          <a:spcPct val="20000"/>
        </a:spcBef>
        <a:spcAft>
          <a:spcPct val="0"/>
        </a:spcAft>
        <a:buFont typeface="Arial" panose="020B0604020202020204" pitchFamily="34"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598060" rtl="0" eaLnBrk="1" latinLnBrk="0" hangingPunct="1">
        <a:defRPr sz="9100" kern="1200">
          <a:solidFill>
            <a:schemeClr val="tx1"/>
          </a:solidFill>
          <a:latin typeface="+mn-lt"/>
          <a:ea typeface="+mn-ea"/>
          <a:cs typeface="+mn-cs"/>
        </a:defRPr>
      </a:lvl1pPr>
      <a:lvl2pPr marL="2299030" algn="l" defTabSz="4598060" rtl="0" eaLnBrk="1" latinLnBrk="0" hangingPunct="1">
        <a:defRPr sz="9100" kern="1200">
          <a:solidFill>
            <a:schemeClr val="tx1"/>
          </a:solidFill>
          <a:latin typeface="+mn-lt"/>
          <a:ea typeface="+mn-ea"/>
          <a:cs typeface="+mn-cs"/>
        </a:defRPr>
      </a:lvl2pPr>
      <a:lvl3pPr marL="4598060" algn="l" defTabSz="4598060" rtl="0" eaLnBrk="1" latinLnBrk="0" hangingPunct="1">
        <a:defRPr sz="9100" kern="1200">
          <a:solidFill>
            <a:schemeClr val="tx1"/>
          </a:solidFill>
          <a:latin typeface="+mn-lt"/>
          <a:ea typeface="+mn-ea"/>
          <a:cs typeface="+mn-cs"/>
        </a:defRPr>
      </a:lvl3pPr>
      <a:lvl4pPr marL="6897091" algn="l" defTabSz="4598060" rtl="0" eaLnBrk="1" latinLnBrk="0" hangingPunct="1">
        <a:defRPr sz="9100" kern="1200">
          <a:solidFill>
            <a:schemeClr val="tx1"/>
          </a:solidFill>
          <a:latin typeface="+mn-lt"/>
          <a:ea typeface="+mn-ea"/>
          <a:cs typeface="+mn-cs"/>
        </a:defRPr>
      </a:lvl4pPr>
      <a:lvl5pPr marL="9196121" algn="l" defTabSz="4598060" rtl="0" eaLnBrk="1" latinLnBrk="0" hangingPunct="1">
        <a:defRPr sz="9100" kern="1200">
          <a:solidFill>
            <a:schemeClr val="tx1"/>
          </a:solidFill>
          <a:latin typeface="+mn-lt"/>
          <a:ea typeface="+mn-ea"/>
          <a:cs typeface="+mn-cs"/>
        </a:defRPr>
      </a:lvl5pPr>
      <a:lvl6pPr marL="11495151" algn="l" defTabSz="4598060" rtl="0" eaLnBrk="1" latinLnBrk="0" hangingPunct="1">
        <a:defRPr sz="9100" kern="1200">
          <a:solidFill>
            <a:schemeClr val="tx1"/>
          </a:solidFill>
          <a:latin typeface="+mn-lt"/>
          <a:ea typeface="+mn-ea"/>
          <a:cs typeface="+mn-cs"/>
        </a:defRPr>
      </a:lvl6pPr>
      <a:lvl7pPr marL="13794181" algn="l" defTabSz="4598060" rtl="0" eaLnBrk="1" latinLnBrk="0" hangingPunct="1">
        <a:defRPr sz="9100" kern="1200">
          <a:solidFill>
            <a:schemeClr val="tx1"/>
          </a:solidFill>
          <a:latin typeface="+mn-lt"/>
          <a:ea typeface="+mn-ea"/>
          <a:cs typeface="+mn-cs"/>
        </a:defRPr>
      </a:lvl7pPr>
      <a:lvl8pPr marL="16093211" algn="l" defTabSz="4598060" rtl="0" eaLnBrk="1" latinLnBrk="0" hangingPunct="1">
        <a:defRPr sz="9100" kern="1200">
          <a:solidFill>
            <a:schemeClr val="tx1"/>
          </a:solidFill>
          <a:latin typeface="+mn-lt"/>
          <a:ea typeface="+mn-ea"/>
          <a:cs typeface="+mn-cs"/>
        </a:defRPr>
      </a:lvl8pPr>
      <a:lvl9pPr marL="18392242" algn="l" defTabSz="4598060"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72200" y="914400"/>
            <a:ext cx="37033200" cy="3352800"/>
          </a:xfrm>
          <a:prstGeom prst="rect">
            <a:avLst/>
          </a:prstGeom>
        </p:spPr>
        <p:txBody>
          <a:bodyPr/>
          <a:lstStyle/>
          <a:p>
            <a:pPr eaLnBrk="1" hangingPunct="1">
              <a:defRPr/>
            </a:pPr>
            <a:endParaRPr lang="en-US" sz="5400" dirty="0">
              <a:latin typeface="Arial" charset="0"/>
              <a:cs typeface="+mn-cs"/>
            </a:endParaRPr>
          </a:p>
          <a:p>
            <a:pPr algn="ctr" eaLnBrk="1" hangingPunct="1">
              <a:defRPr/>
            </a:pPr>
            <a:r>
              <a:rPr lang="en-US" sz="5400" dirty="0"/>
              <a:t>EGU2019-2315: Comparison of </a:t>
            </a:r>
            <a:r>
              <a:rPr lang="en-US" sz="5400" dirty="0" err="1"/>
              <a:t>Geopotentially</a:t>
            </a:r>
            <a:r>
              <a:rPr lang="en-US" sz="5400" dirty="0"/>
              <a:t> Implied Water Topography on the Great Lakes </a:t>
            </a:r>
          </a:p>
          <a:p>
            <a:pPr algn="ctr" eaLnBrk="1" hangingPunct="1">
              <a:defRPr/>
            </a:pPr>
            <a:r>
              <a:rPr lang="en-US" sz="3600" dirty="0">
                <a:ea typeface="+mj-ea"/>
              </a:rPr>
              <a:t>Daniel R. Roman</a:t>
            </a:r>
            <a:r>
              <a:rPr lang="en-US" sz="3600" baseline="30000" dirty="0">
                <a:ea typeface="+mj-ea"/>
              </a:rPr>
              <a:t>1</a:t>
            </a:r>
            <a:r>
              <a:rPr lang="en-US" sz="3600" dirty="0">
                <a:ea typeface="+mj-ea"/>
              </a:rPr>
              <a:t>,</a:t>
            </a:r>
            <a:r>
              <a:rPr lang="en-US" sz="3600" dirty="0"/>
              <a:t> </a:t>
            </a:r>
            <a:r>
              <a:rPr lang="en-US" sz="3600" dirty="0">
                <a:ea typeface="+mj-ea"/>
              </a:rPr>
              <a:t> </a:t>
            </a:r>
            <a:r>
              <a:rPr lang="en-US" sz="3600" dirty="0" err="1">
                <a:ea typeface="+mj-ea"/>
              </a:rPr>
              <a:t>Xiaopeng</a:t>
            </a:r>
            <a:r>
              <a:rPr lang="en-US" sz="3600" dirty="0">
                <a:ea typeface="+mj-ea"/>
              </a:rPr>
              <a:t> Li</a:t>
            </a:r>
            <a:r>
              <a:rPr lang="en-US" sz="3600" baseline="30000" dirty="0">
                <a:ea typeface="+mj-ea"/>
              </a:rPr>
              <a:t>2</a:t>
            </a:r>
            <a:br>
              <a:rPr lang="en-US" sz="3600" baseline="30000" dirty="0">
                <a:ea typeface="+mj-ea"/>
              </a:rPr>
            </a:br>
            <a:r>
              <a:rPr lang="en-US" sz="1800" dirty="0">
                <a:ea typeface="+mj-ea"/>
              </a:rPr>
              <a:t> 1. Headquarters, NOAA's National Geodetic Survey, Silver Spring, MD, United States.  </a:t>
            </a:r>
            <a:r>
              <a:rPr lang="en-US" sz="1800" dirty="0"/>
              <a:t>2. Geosciences Research Division, NOAA's National Geodetic Survey, Silver Spring, MD, United States. </a:t>
            </a:r>
          </a:p>
        </p:txBody>
      </p:sp>
      <p:pic>
        <p:nvPicPr>
          <p:cNvPr id="3075" name="Picture 35" descr="NOAA_Banner.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2590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6" descr="NGS_Banner.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96200" y="457200"/>
            <a:ext cx="27432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Box 66"/>
          <p:cNvSpPr txBox="1">
            <a:spLocks noChangeArrowheads="1"/>
          </p:cNvSpPr>
          <p:nvPr/>
        </p:nvSpPr>
        <p:spPr bwMode="auto">
          <a:xfrm>
            <a:off x="25581784" y="4019550"/>
            <a:ext cx="12746816" cy="26314896"/>
          </a:xfrm>
          <a:prstGeom prst="rect">
            <a:avLst/>
          </a:prstGeom>
          <a:noFill/>
          <a:ln w="9525">
            <a:noFill/>
            <a:miter lim="800000"/>
            <a:headEnd/>
            <a:tailEnd/>
          </a:ln>
        </p:spPr>
        <p:txBody>
          <a:bodyPr wrap="square">
            <a:spAutoFit/>
          </a:bodyPr>
          <a:lstStyle/>
          <a:p>
            <a:pPr eaLnBrk="1" hangingPunct="1">
              <a:defRPr/>
            </a:pPr>
            <a:r>
              <a:rPr lang="en-US" sz="2400" dirty="0" smtClean="0"/>
              <a:t>At a bout a dozen of the U.S. WLS, there are also collocated CORS. These provide an extra assessment on the quality of the GPS Campaign adjustment and leveling transfers. For these, an inverted rod measurement is made to connect the antenna ARP to the ETG datum. The CORS data were used as a part of the Campaign GPS adjustment and are, therefor part of a common solution. In many instances, the level of agreement was sub-cm. This will be highlighted in the comparisons later on.</a:t>
            </a:r>
          </a:p>
          <a:p>
            <a:pPr eaLnBrk="1" hangingPunct="1">
              <a:defRPr/>
            </a:pPr>
            <a:endParaRPr lang="en-US" sz="2400" dirty="0"/>
          </a:p>
          <a:p>
            <a:pPr eaLnBrk="1" hangingPunct="1">
              <a:defRPr/>
            </a:pPr>
            <a:r>
              <a:rPr lang="en-US" sz="2400" dirty="0" smtClean="0"/>
              <a:t>Either from the BM or CORS, the ITRF2008 ellipsoidal height was transferred to the ETG datum. From there, a mean distance from the ETG to the water surface was determined from the continuous water surface observations of the WLS. A Summer (June-September) mean was selected, because the water surface is quasi-stationary for that part of the year. It falls precipitously in the Fall and is subject to blockages from ice jams in the Winter. Hence, the most stable part of the observations occurs over the Summer months. Averages have been previously shown for 2015 and are shown again here. A recent adjustment of campaign GPS for 2010 was also completed allowing a comparison between the Summer 2015 and Summer 2010 for Lakes Superior and Erie.</a:t>
            </a:r>
          </a:p>
          <a:p>
            <a:pPr eaLnBrk="1" hangingPunct="1">
              <a:defRPr/>
            </a:pPr>
            <a:endParaRPr lang="en-US" sz="2400" dirty="0"/>
          </a:p>
          <a:p>
            <a:pPr eaLnBrk="1" hangingPunct="1">
              <a:defRPr/>
            </a:pPr>
            <a:r>
              <a:rPr lang="en-US" sz="2400" dirty="0" smtClean="0"/>
              <a:t>The Summer means are determined above the existing IGLD 85 datum for the U.S., Canada uses heights above the respective Lakes Low Water Datum, which is related but not the same. However, the ETG datum height is also given above IGLD 85, so the actual physical distance from the ETG datum to the mean water surface can be determined. When this is applied to the ellipsoidal height of the ETG datum, it yields the ellipsoidal height of the water surface in ITRF2008. Combining this with the handheld coordinates, permits the use of Reference EGM models to estimate components of the gravity field at five arcminutes. It also permits interpolation of the one arcminute geoid model. </a:t>
            </a:r>
          </a:p>
          <a:p>
            <a:pPr eaLnBrk="1" hangingPunct="1">
              <a:defRPr/>
            </a:pPr>
            <a:endParaRPr lang="en-US" sz="2400" dirty="0" smtClean="0"/>
          </a:p>
          <a:p>
            <a:pPr eaLnBrk="1" hangingPunct="1">
              <a:defRPr/>
            </a:pPr>
            <a:r>
              <a:rPr lang="en-US" sz="2400" dirty="0" smtClean="0"/>
              <a:t>In making xGEOID15 and xGEODI18, reference field models were necessarily generated. These models reflect the 5’ and longer gravity field. These are then used in a remove-compute-restore technique to generate the subsequent </a:t>
            </a:r>
            <a:r>
              <a:rPr lang="en-US" sz="2400" dirty="0" err="1" smtClean="0"/>
              <a:t>xGEOIDxx</a:t>
            </a:r>
            <a:r>
              <a:rPr lang="en-US" sz="2400" dirty="0" smtClean="0"/>
              <a:t> model at 1’ resolution. The </a:t>
            </a:r>
            <a:r>
              <a:rPr lang="en-US" sz="2400" dirty="0" err="1" smtClean="0"/>
              <a:t>xGEODI</a:t>
            </a:r>
            <a:r>
              <a:rPr lang="en-US" sz="2400" dirty="0" smtClean="0"/>
              <a:t> model then has the higher frequency component of the gravity field. By determining the residual geoid (</a:t>
            </a:r>
            <a:r>
              <a:rPr lang="en-US" sz="2400" dirty="0" err="1" smtClean="0"/>
              <a:t>dN</a:t>
            </a:r>
            <a:r>
              <a:rPr lang="en-US" sz="2400" dirty="0" smtClean="0"/>
              <a:t> = N[1’] – N[5’]) and converting that into a geopotential number base don the 5’ gravity value, a small correction (</a:t>
            </a:r>
            <a:r>
              <a:rPr lang="en-US" sz="2400" dirty="0" err="1" smtClean="0"/>
              <a:t>Dw</a:t>
            </a:r>
            <a:r>
              <a:rPr lang="en-US" sz="2400" dirty="0" smtClean="0"/>
              <a:t>) is determined for the 5’ geopotential number (W[5’]). Adding them together (yields an estimate of the complete geopotential number through 1’ (W[1’] =~ W[5’] + </a:t>
            </a:r>
            <a:r>
              <a:rPr lang="en-US" sz="2400" dirty="0" err="1" smtClean="0"/>
              <a:t>dW</a:t>
            </a:r>
            <a:r>
              <a:rPr lang="en-US" sz="2400" dirty="0" smtClean="0"/>
              <a:t>). This follows previous procedures. Use of interpolated 1’ gravity field data was also investigated, but no significant effects were noted from incorporating a better estimate of the local gravity field.</a:t>
            </a:r>
          </a:p>
          <a:p>
            <a:pPr eaLnBrk="1" hangingPunct="1">
              <a:defRPr/>
            </a:pPr>
            <a:endParaRPr lang="en-US" sz="2400" dirty="0"/>
          </a:p>
          <a:p>
            <a:pPr eaLnBrk="1" hangingPunct="1">
              <a:defRPr/>
            </a:pPr>
            <a:r>
              <a:rPr lang="en-US" sz="2400" dirty="0" smtClean="0"/>
              <a:t>With a geopotential number determined for the mean water surface at a WLS, the adopted geopotential datum for North America was used. The U.S. and Canada have both agreed to use 62,636,856.00 m</a:t>
            </a:r>
            <a:r>
              <a:rPr lang="en-US" sz="2400" baseline="30000" dirty="0" smtClean="0"/>
              <a:t>2</a:t>
            </a:r>
            <a:r>
              <a:rPr lang="en-US" sz="2400" dirty="0" smtClean="0"/>
              <a:t>/s</a:t>
            </a:r>
            <a:r>
              <a:rPr lang="en-US" sz="2400" baseline="30000" dirty="0" smtClean="0"/>
              <a:t>2</a:t>
            </a:r>
            <a:r>
              <a:rPr lang="en-US" sz="2400" dirty="0" smtClean="0"/>
              <a:t> based on a previous analysis of tide gauges around the U.S. and Canada. By removing the individual WLS geopotential values (W) from the W0 value, a geopotential number (C) was determined. Dividing by gamma at 45 degrees latitude using GRS-80 values yields the dynamic height at each WLS. Note that where CORS are collocated at the WLS, two values were estimated. The difference primarily comes from the ellipsoid height as all other changes common mode.</a:t>
            </a:r>
          </a:p>
          <a:p>
            <a:pPr eaLnBrk="1" hangingPunct="1">
              <a:defRPr/>
            </a:pPr>
            <a:endParaRPr lang="en-US" sz="2400" dirty="0"/>
          </a:p>
          <a:p>
            <a:pPr eaLnBrk="1" hangingPunct="1">
              <a:defRPr/>
            </a:pPr>
            <a:r>
              <a:rPr lang="en-US" sz="2400" b="1" u="sng" dirty="0"/>
              <a:t>DISCUSSION</a:t>
            </a:r>
          </a:p>
          <a:p>
            <a:pPr eaLnBrk="1" hangingPunct="1">
              <a:defRPr/>
            </a:pPr>
            <a:endParaRPr lang="en-US" sz="2400" dirty="0"/>
          </a:p>
          <a:p>
            <a:pPr eaLnBrk="1" hangingPunct="1">
              <a:defRPr/>
            </a:pPr>
            <a:r>
              <a:rPr lang="en-US" sz="2400" dirty="0" smtClean="0"/>
              <a:t>Figure 5 shows the Dynamic Heights on Lake Superior for the 2015 Campaign. The WLS heights shown are relative to the mean of 183.053 m. This reflects the dynamic heights above W0. There is a pronounced 0.3 m trend from West to east. This was concerning until the 2010 Campaign data were compared (Figure 2), where a 0.2 m trend is also seen. Canadian data (w.r.t. Lake datum not W0) are also shown. These are also given in a relative sense, and they generally agree with the trend seen in the U.S. data.</a:t>
            </a:r>
          </a:p>
          <a:p>
            <a:pPr eaLnBrk="1" hangingPunct="1">
              <a:defRPr/>
            </a:pPr>
            <a:endParaRPr lang="en-US" sz="2400" dirty="0"/>
          </a:p>
          <a:p>
            <a:pPr eaLnBrk="1" hangingPunct="1">
              <a:defRPr/>
            </a:pPr>
            <a:r>
              <a:rPr lang="en-US" sz="2400" dirty="0" smtClean="0"/>
              <a:t>Figure 7 shows </a:t>
            </a:r>
            <a:r>
              <a:rPr lang="en-US" sz="2400" dirty="0"/>
              <a:t>Dynamic Heights on Lake </a:t>
            </a:r>
            <a:r>
              <a:rPr lang="en-US" sz="2400" dirty="0" smtClean="0"/>
              <a:t>Erie </a:t>
            </a:r>
            <a:r>
              <a:rPr lang="en-US" sz="2400" dirty="0"/>
              <a:t>for the </a:t>
            </a:r>
            <a:r>
              <a:rPr lang="en-US" sz="2400" dirty="0" smtClean="0"/>
              <a:t>2015 </a:t>
            </a:r>
            <a:r>
              <a:rPr lang="en-US" sz="2400" dirty="0"/>
              <a:t>Campaign. The WLS heights shown are relative to the mean of </a:t>
            </a:r>
            <a:r>
              <a:rPr lang="en-US" sz="2400" dirty="0" smtClean="0"/>
              <a:t>174.150 m again reflecting heights above W0. There is very little trend to be observed in these data with variations generally +/- 0.02 m and consistent with GPS Campaign adjustment errors. Figure 8 shows the 2010 data for Lake Erie, where the mean surface is 173.761 m. A small west-to-East trend can potentially be seen though again largely within the GPS Campaign adjustment errors. The Canadian data here also support a similar trend surface. This analysis does seem to point to the ability to use a gravimetric geoid model to estimate dynamic heights and establish a new IGLD in 2020. </a:t>
            </a:r>
          </a:p>
          <a:p>
            <a:pPr eaLnBrk="1" hangingPunct="1">
              <a:defRPr/>
            </a:pPr>
            <a:endParaRPr lang="en-US" sz="2400" dirty="0" smtClean="0"/>
          </a:p>
          <a:p>
            <a:pPr eaLnBrk="1" hangingPunct="1">
              <a:defRPr/>
            </a:pPr>
            <a:r>
              <a:rPr lang="en-US" sz="2400" dirty="0" smtClean="0"/>
              <a:t>Finally, it is also worth noting the differences between the Lake mean surfaces between the years. On Lake Superior, the water surface went up 0.526 m between 2010 and 2015. On Lake Erie, it went up 0.389 m. It is valid to assume that WLS observations on Lake surfaces behave similarly to those at ocean tide gauges. Significant variability can occur between Campaigns but also over just a few days. This confounds determining a “mean” surface and requires special care – something that will continue to be examined.</a:t>
            </a:r>
          </a:p>
        </p:txBody>
      </p:sp>
      <p:sp>
        <p:nvSpPr>
          <p:cNvPr id="97" name="Content Placeholder 2"/>
          <p:cNvSpPr txBox="1">
            <a:spLocks/>
          </p:cNvSpPr>
          <p:nvPr/>
        </p:nvSpPr>
        <p:spPr bwMode="auto">
          <a:xfrm>
            <a:off x="11201399" y="3962400"/>
            <a:ext cx="13681885" cy="26517600"/>
          </a:xfrm>
          <a:prstGeom prst="rect">
            <a:avLst/>
          </a:prstGeom>
          <a:noFill/>
          <a:ln w="9525">
            <a:noFill/>
            <a:miter lim="800000"/>
            <a:headEnd/>
            <a:tailEnd/>
          </a:ln>
        </p:spPr>
        <p:txBody>
          <a:bodyPr/>
          <a:lstStyle/>
          <a:p>
            <a:pPr eaLnBrk="1" hangingPunct="1">
              <a:defRPr/>
            </a:pPr>
            <a:r>
              <a:rPr lang="en-US" sz="2400" b="1" u="sng" dirty="0">
                <a:solidFill>
                  <a:prstClr val="black"/>
                </a:solidFill>
              </a:rPr>
              <a:t>INTRODUCTION</a:t>
            </a:r>
          </a:p>
          <a:p>
            <a:pPr eaLnBrk="1" hangingPunct="1">
              <a:defRPr/>
            </a:pPr>
            <a:endParaRPr lang="en-US" sz="2400" dirty="0"/>
          </a:p>
          <a:p>
            <a:pPr eaLnBrk="1" hangingPunct="1">
              <a:defRPr/>
            </a:pPr>
            <a:r>
              <a:rPr lang="en-US" sz="2400" dirty="0"/>
              <a:t>The U.S. and Canada jointly maintain the Great Lakes through international treaty. The hydrologic and hydraulic signals are monitored via an established dynamic height datum, currently the International Great Lakes Datum of 1985. IGLD 85 was developed from the same geopotential numbers as the current vertical datum in the U.S., the North American Vertical Datum of 1988 (NAVD 88). NAVD 88 will be replaced in 2022 by a common geopotential model that will serve as the common vertical datum in North America - the North America-Pacific Geopotential Datum of 2022 (NAPGD 2022). Hence, IGLD 85 will be updated to IGLD 2020 in 2025. The US and Canada have entered into an intensive seven year program to collect data in order to develop the best model possible for this new dynamic height datum. However, this is not the only period in which data have been collected. Leveling data is collected every year at about half the sites. GPS data has been collected at five-year intervals to monitor regional deformation and to provide insight into the expected behaviors of the water surface of longer periods of time. GPS campaigns were conducted in 1997, 2005, 2010, and 2015 on bench marks in the vicinity of the approximate 100 water level stations (WLS) scattered around the Lakes. Comparisons will be made between the geometric coordinates over the four campaign epochs and compared to the recently completed Repro2 results to ensure consistency. Leveling is performed from these bench mark sites to connect to the WLS to the geometric frame. In turn, the WLS measurements of the water surface transfer the geometric heights to the water surface where geopotential models are applied to estimate the dynamic heights. The water surface of the Lakes can vary by many decimeters over the period of the year as water flows into and out of the Lakes. Additionally, significant storm events can trigger meter level shift of the water over a period of days. Hence, it is necessary to average over periods of time to mitigate these effects. Data gaps occur as the WLS sensors go down, and these must be taken into account when developing the smoothed average surface. Finally, a comparison is necessary at the four epochs to assess if the apparent water topography observed on a Lake is consistent at different Lake water level heights and over decades of observations.</a:t>
            </a:r>
          </a:p>
          <a:p>
            <a:pPr eaLnBrk="1" hangingPunct="1">
              <a:defRPr/>
            </a:pPr>
            <a:endParaRPr lang="en-US" sz="2400" dirty="0"/>
          </a:p>
          <a:p>
            <a:pPr eaLnBrk="1" hangingPunct="1">
              <a:defRPr/>
            </a:pPr>
            <a:r>
              <a:rPr lang="en-US" sz="2400" b="1" u="sng" dirty="0" smtClean="0">
                <a:solidFill>
                  <a:prstClr val="black"/>
                </a:solidFill>
              </a:rPr>
              <a:t>BACKGROUND</a:t>
            </a:r>
            <a:endParaRPr lang="en-US" sz="2400" dirty="0"/>
          </a:p>
          <a:p>
            <a:pPr eaLnBrk="1" hangingPunct="1">
              <a:defRPr/>
            </a:pPr>
            <a:endParaRPr lang="en-US" sz="2400" dirty="0"/>
          </a:p>
          <a:p>
            <a:pPr eaLnBrk="1" hangingPunct="1">
              <a:defRPr/>
            </a:pPr>
            <a:r>
              <a:rPr lang="en-US" sz="2400" dirty="0" smtClean="0"/>
              <a:t>The U.S. National Geodetic Survey (NGS) is responsible for maintaining the U.S. National Spatial Reference System (NSRS). The current version of the NSRS relies upon variants of the North American Datum of 1983 (NAD 83) and the North American Vertical Datum of 1988 (NAVD 88) for vertical control in the Conterminous United States (CONUS) and Alaska. NAVD 88 was completed as an adjustment of geopotential numbers, which were also used to define the International Great Lakes Datum of 1985 (IGLD 85). At the time that IGLD 85 was implemented, water level transfers determined that the dynamic heights developed for IGLD 85 had some type of systematic offset. Hydraulic Correctors (HC) were determined for each Lake to account for the non-uniformity of the Lake surfaces. </a:t>
            </a:r>
          </a:p>
          <a:p>
            <a:pPr eaLnBrk="1" hangingPunct="1">
              <a:defRPr/>
            </a:pPr>
            <a:endParaRPr lang="en-US" sz="2400" dirty="0"/>
          </a:p>
          <a:p>
            <a:pPr eaLnBrk="1" hangingPunct="1">
              <a:defRPr/>
            </a:pPr>
            <a:r>
              <a:rPr lang="en-US" sz="2400" dirty="0" smtClean="0"/>
              <a:t>In the past decade, the Gravity for the Redefinition of the American Vertical Datum (GRAV-D) project was instituted to better determine to provide more contemporary gravity field across the country. Most of the data used to build earlier models for heights were 50-70 years old. As a part of the analysis, the long wavelengths of the gravity field and datum surfaces were examined. Comparison of the NAVD 88 datum surface to that estimated from modern Earth Gravity Models including GRACE and GOCE data established that there were significant (meter-level) errors in the NAVD 88. This was primarily a meter-level trend surface but also included regions with 0.500 m departures. Figure 1 shows the national trend and also highlights the Great Lake region. Also shown in Figure 1 are the HC for each Lake. Noting that each Lakes HC are independent from each other, the relationship between the HC and the NAVD 88 errors is clear. Hence, the need for updating the gravity models and moving to a gravimetric geoid based vertical datum.</a:t>
            </a:r>
          </a:p>
          <a:p>
            <a:pPr eaLnBrk="1" hangingPunct="1">
              <a:defRPr/>
            </a:pPr>
            <a:endParaRPr lang="en-US" sz="2400" dirty="0"/>
          </a:p>
          <a:p>
            <a:pPr eaLnBrk="1" hangingPunct="1">
              <a:defRPr/>
            </a:pPr>
            <a:r>
              <a:rPr lang="en-US" sz="2400" dirty="0" smtClean="0"/>
              <a:t>Figure 2 shows the current experimental Geoid model for 2018 (xGEODI18). The white boxes highlight regions where GRAV-D was collected, processed and incorporated into the model. The Great Lakes. In this study, we actually relied upon xGEODI15. However, the Great Lakes GRAV-D were collected and used in that model as well, and there are no significant differences between them in the Great Lakes region. The use of xGEODI15 was based on collections of Campaign GPS in 2015 with the desire to have the geoid model be contemporary to the Campaign GPS. It should have no impact either way. Both xGEODI18 and xGEODI15 are based in ITRF2008.</a:t>
            </a:r>
          </a:p>
          <a:p>
            <a:pPr eaLnBrk="1" hangingPunct="1">
              <a:defRPr/>
            </a:pPr>
            <a:endParaRPr lang="en-US" sz="2400" dirty="0" smtClean="0"/>
          </a:p>
          <a:p>
            <a:pPr eaLnBrk="1" hangingPunct="1">
              <a:defRPr/>
            </a:pPr>
            <a:r>
              <a:rPr lang="en-US" sz="2400" b="1" u="sng" dirty="0" smtClean="0">
                <a:solidFill>
                  <a:prstClr val="black"/>
                </a:solidFill>
              </a:rPr>
              <a:t>APPROACH</a:t>
            </a:r>
            <a:endParaRPr lang="en-US" sz="2400" dirty="0"/>
          </a:p>
          <a:p>
            <a:pPr eaLnBrk="1" hangingPunct="1">
              <a:defRPr/>
            </a:pPr>
            <a:endParaRPr lang="en-US" sz="2400" dirty="0"/>
          </a:p>
          <a:p>
            <a:pPr eaLnBrk="1" hangingPunct="1">
              <a:defRPr/>
            </a:pPr>
            <a:r>
              <a:rPr lang="en-US" sz="2400" dirty="0" smtClean="0"/>
              <a:t>Campaign GPS were collected on bench marks (BM) adjacent to the Water Level Stations (WLS) shown in Figure 3. The U.S. and Canada coordinated collection on both sides of the border to maximize efficiency and decrease errors. Leveling from the BM’s to the datum in the WLS was also completed. The WLS datum is, in effect, the table surface the Electronic Tape Gauge (ETG) sits on in each WLS building. Figure 4 highlights the layout of a WLS. Geometric height determined from adjustment of the campaign GPS is transferred to the ETG datum surface. A handheld GPS provided the latitude and longitude of the WLS building. While this might seem a crude approximation, keep in mind that the finest geoid grid being interpolated is only one arc-minute in resolution – about 2 km. So any 30 m errors in positioning of the WLS is negligible.</a:t>
            </a:r>
            <a:endParaRPr lang="en-US" sz="2400" dirty="0"/>
          </a:p>
          <a:p>
            <a:pPr eaLnBrk="1" hangingPunct="1">
              <a:defRPr/>
            </a:pPr>
            <a:endParaRPr lang="en-US" sz="2400" dirty="0"/>
          </a:p>
          <a:p>
            <a:pPr eaLnBrk="1" hangingPunct="1">
              <a:defRPr/>
            </a:pPr>
            <a:r>
              <a:rPr lang="en-US" sz="2400" dirty="0"/>
              <a:t> </a:t>
            </a:r>
          </a:p>
          <a:p>
            <a:pPr eaLnBrk="1" hangingPunct="1">
              <a:defRPr/>
            </a:pPr>
            <a:endParaRPr lang="en-US" sz="2400" dirty="0"/>
          </a:p>
          <a:p>
            <a:pPr eaLnBrk="1" hangingPunct="1">
              <a:defRPr/>
            </a:pPr>
            <a:endParaRPr lang="en-US" sz="2400" dirty="0"/>
          </a:p>
        </p:txBody>
      </p:sp>
      <p:grpSp>
        <p:nvGrpSpPr>
          <p:cNvPr id="16" name="Group 15"/>
          <p:cNvGrpSpPr/>
          <p:nvPr/>
        </p:nvGrpSpPr>
        <p:grpSpPr>
          <a:xfrm>
            <a:off x="38598475" y="4019550"/>
            <a:ext cx="10779125" cy="4636560"/>
            <a:chOff x="38598475" y="4019550"/>
            <a:chExt cx="10779125" cy="4636560"/>
          </a:xfrm>
        </p:grpSpPr>
        <p:grpSp>
          <p:nvGrpSpPr>
            <p:cNvPr id="3080" name="Group 8"/>
            <p:cNvGrpSpPr>
              <a:grpSpLocks/>
            </p:cNvGrpSpPr>
            <p:nvPr/>
          </p:nvGrpSpPr>
          <p:grpSpPr bwMode="auto">
            <a:xfrm>
              <a:off x="38709600" y="4019550"/>
              <a:ext cx="10058400" cy="3787775"/>
              <a:chOff x="38709600" y="4019550"/>
              <a:chExt cx="10058400" cy="3788228"/>
            </a:xfrm>
          </p:grpSpPr>
          <p:pic>
            <p:nvPicPr>
              <p:cNvPr id="310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09600" y="4019550"/>
                <a:ext cx="10058400" cy="37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9" name="TextBox 7"/>
              <p:cNvSpPr txBox="1">
                <a:spLocks noChangeArrowheads="1"/>
              </p:cNvSpPr>
              <p:nvPr/>
            </p:nvSpPr>
            <p:spPr bwMode="auto">
              <a:xfrm>
                <a:off x="44176205" y="6096000"/>
                <a:ext cx="332494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dirty="0"/>
                  <a:t>Mean  </a:t>
                </a:r>
                <a:r>
                  <a:rPr lang="en-US" altLang="en-US" sz="2400" dirty="0" err="1"/>
                  <a:t>Hd</a:t>
                </a:r>
                <a:r>
                  <a:rPr lang="en-US" altLang="en-US" sz="2400" dirty="0"/>
                  <a:t> = 183.053 m</a:t>
                </a:r>
              </a:p>
            </p:txBody>
          </p:sp>
        </p:grpSp>
        <p:sp>
          <p:nvSpPr>
            <p:cNvPr id="3087" name="TextBox 21"/>
            <p:cNvSpPr txBox="1">
              <a:spLocks noChangeArrowheads="1"/>
            </p:cNvSpPr>
            <p:nvPr/>
          </p:nvSpPr>
          <p:spPr bwMode="auto">
            <a:xfrm>
              <a:off x="38598475" y="7825847"/>
              <a:ext cx="10779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dirty="0"/>
                <a:t>Figure 5. Residual dynamic heights for 2015 on Lake Superior about mean </a:t>
              </a:r>
            </a:p>
            <a:p>
              <a:r>
                <a:rPr lang="en-US" altLang="en-US" sz="2400" dirty="0"/>
                <a:t>of 183.053 m. Pronounced 0.30 m tilt to East possibly due to prevailing winds.</a:t>
              </a:r>
            </a:p>
          </p:txBody>
        </p:sp>
      </p:grpSp>
      <p:grpSp>
        <p:nvGrpSpPr>
          <p:cNvPr id="15" name="Group 14"/>
          <p:cNvGrpSpPr/>
          <p:nvPr/>
        </p:nvGrpSpPr>
        <p:grpSpPr>
          <a:xfrm>
            <a:off x="38709600" y="8915400"/>
            <a:ext cx="10440679" cy="5271710"/>
            <a:chOff x="38709600" y="9031288"/>
            <a:chExt cx="10440679" cy="5271710"/>
          </a:xfrm>
        </p:grpSpPr>
        <p:grpSp>
          <p:nvGrpSpPr>
            <p:cNvPr id="3083" name="Group 17"/>
            <p:cNvGrpSpPr>
              <a:grpSpLocks/>
            </p:cNvGrpSpPr>
            <p:nvPr/>
          </p:nvGrpSpPr>
          <p:grpSpPr bwMode="auto">
            <a:xfrm>
              <a:off x="38709600" y="9031288"/>
              <a:ext cx="10058400" cy="3763962"/>
              <a:chOff x="38709600" y="9030814"/>
              <a:chExt cx="10058400" cy="3764228"/>
            </a:xfrm>
          </p:grpSpPr>
          <p:grpSp>
            <p:nvGrpSpPr>
              <p:cNvPr id="3096" name="Group 16"/>
              <p:cNvGrpSpPr>
                <a:grpSpLocks/>
              </p:cNvGrpSpPr>
              <p:nvPr/>
            </p:nvGrpSpPr>
            <p:grpSpPr bwMode="auto">
              <a:xfrm>
                <a:off x="38709600" y="9030814"/>
                <a:ext cx="10058400" cy="3764228"/>
                <a:chOff x="38938200" y="10825350"/>
                <a:chExt cx="10058400" cy="3764228"/>
              </a:xfrm>
            </p:grpSpPr>
            <p:grpSp>
              <p:nvGrpSpPr>
                <p:cNvPr id="3098" name="Group 9"/>
                <p:cNvGrpSpPr>
                  <a:grpSpLocks/>
                </p:cNvGrpSpPr>
                <p:nvPr/>
              </p:nvGrpSpPr>
              <p:grpSpPr bwMode="auto">
                <a:xfrm>
                  <a:off x="38938200" y="10825350"/>
                  <a:ext cx="10058400" cy="3764228"/>
                  <a:chOff x="38938200" y="10825350"/>
                  <a:chExt cx="10058400" cy="3764228"/>
                </a:xfrm>
              </p:grpSpPr>
              <p:pic>
                <p:nvPicPr>
                  <p:cNvPr id="310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938200" y="10825350"/>
                    <a:ext cx="10058400" cy="376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3" name="TextBox 13"/>
                  <p:cNvSpPr txBox="1">
                    <a:spLocks noChangeArrowheads="1"/>
                  </p:cNvSpPr>
                  <p:nvPr/>
                </p:nvSpPr>
                <p:spPr bwMode="auto">
                  <a:xfrm>
                    <a:off x="44404805" y="12843536"/>
                    <a:ext cx="332494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a:t>Mean  Hd = 182.527 m</a:t>
                    </a:r>
                  </a:p>
                </p:txBody>
              </p:sp>
            </p:grpSp>
            <p:sp>
              <p:nvSpPr>
                <p:cNvPr id="13" name="TextBox 12"/>
                <p:cNvSpPr txBox="1"/>
                <p:nvPr/>
              </p:nvSpPr>
              <p:spPr>
                <a:xfrm>
                  <a:off x="42394188" y="11787443"/>
                  <a:ext cx="741362" cy="307997"/>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effectLst>
                        <a:outerShdw blurRad="50800" dist="50800" dir="5400000" algn="ctr" rotWithShape="0">
                          <a:schemeClr val="tx1"/>
                        </a:outerShdw>
                      </a:effectLst>
                    </a:rPr>
                    <a:t>- 0.088</a:t>
                  </a:r>
                </a:p>
              </p:txBody>
            </p:sp>
            <p:sp>
              <p:nvSpPr>
                <p:cNvPr id="23" name="TextBox 22"/>
                <p:cNvSpPr txBox="1"/>
                <p:nvPr/>
              </p:nvSpPr>
              <p:spPr>
                <a:xfrm>
                  <a:off x="43454638" y="11555652"/>
                  <a:ext cx="741362" cy="307997"/>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 </a:t>
                  </a:r>
                  <a:r>
                    <a:rPr lang="en-US" sz="1400" dirty="0">
                      <a:solidFill>
                        <a:srgbClr val="FF0000"/>
                      </a:solidFill>
                      <a:effectLst>
                        <a:outerShdw blurRad="50800" dist="50800" dir="5400000" algn="ctr" rotWithShape="0">
                          <a:schemeClr val="tx1"/>
                        </a:outerShdw>
                      </a:effectLst>
                    </a:rPr>
                    <a:t>0.002</a:t>
                  </a:r>
                </a:p>
              </p:txBody>
            </p:sp>
            <p:sp>
              <p:nvSpPr>
                <p:cNvPr id="24" name="TextBox 23"/>
                <p:cNvSpPr txBox="1"/>
                <p:nvPr/>
              </p:nvSpPr>
              <p:spPr>
                <a:xfrm>
                  <a:off x="48102838" y="13232170"/>
                  <a:ext cx="631825" cy="307997"/>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0.065</a:t>
                  </a:r>
                </a:p>
              </p:txBody>
            </p:sp>
          </p:grpSp>
          <p:sp>
            <p:nvSpPr>
              <p:cNvPr id="3097" name="TextBox 20"/>
              <p:cNvSpPr txBox="1">
                <a:spLocks noChangeArrowheads="1"/>
              </p:cNvSpPr>
              <p:nvPr/>
            </p:nvSpPr>
            <p:spPr bwMode="auto">
              <a:xfrm>
                <a:off x="44171825" y="9528935"/>
                <a:ext cx="332494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a:solidFill>
                      <a:srgbClr val="FF0000"/>
                    </a:solidFill>
                  </a:rPr>
                  <a:t>Mean  Hd = 183.650 m</a:t>
                </a:r>
              </a:p>
            </p:txBody>
          </p:sp>
        </p:grpSp>
        <p:sp>
          <p:nvSpPr>
            <p:cNvPr id="3088" name="TextBox 35"/>
            <p:cNvSpPr txBox="1">
              <a:spLocks noChangeArrowheads="1"/>
            </p:cNvSpPr>
            <p:nvPr/>
          </p:nvSpPr>
          <p:spPr bwMode="auto">
            <a:xfrm>
              <a:off x="38709600" y="12733338"/>
              <a:ext cx="104406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dirty="0"/>
                <a:t>Figure 6. Residual dynamic heights for 2010 on Lake Superior about mean </a:t>
              </a:r>
            </a:p>
            <a:p>
              <a:r>
                <a:rPr lang="en-US" altLang="en-US" sz="2400" dirty="0"/>
                <a:t>of 182.527 m. Pronounced 0.20 m tilt to East possibly due to prevailing </a:t>
              </a:r>
              <a:endParaRPr lang="en-US" altLang="en-US" sz="2400" dirty="0" smtClean="0"/>
            </a:p>
            <a:p>
              <a:r>
                <a:rPr lang="en-US" altLang="en-US" sz="2400" dirty="0" smtClean="0"/>
                <a:t>winds. </a:t>
              </a:r>
              <a:r>
                <a:rPr lang="en-US" altLang="en-US" sz="2400" dirty="0"/>
                <a:t>Canadian Data from CGS are available and overlaid. CGS uses </a:t>
              </a:r>
              <a:endParaRPr lang="en-US" altLang="en-US" sz="2400" dirty="0" smtClean="0"/>
            </a:p>
            <a:p>
              <a:r>
                <a:rPr lang="en-US" altLang="en-US" sz="2400" dirty="0" smtClean="0"/>
                <a:t>Lake </a:t>
              </a:r>
              <a:r>
                <a:rPr lang="en-US" altLang="en-US" sz="2400" dirty="0"/>
                <a:t>datum </a:t>
              </a:r>
              <a:r>
                <a:rPr lang="en-US" altLang="en-US" sz="2400" dirty="0" smtClean="0"/>
                <a:t>not </a:t>
              </a:r>
              <a:r>
                <a:rPr lang="en-US" altLang="en-US" sz="2400" dirty="0"/>
                <a:t>W0.</a:t>
              </a:r>
            </a:p>
          </p:txBody>
        </p:sp>
      </p:grpSp>
      <p:grpSp>
        <p:nvGrpSpPr>
          <p:cNvPr id="14" name="Group 13"/>
          <p:cNvGrpSpPr/>
          <p:nvPr/>
        </p:nvGrpSpPr>
        <p:grpSpPr>
          <a:xfrm>
            <a:off x="38709600" y="14401800"/>
            <a:ext cx="10164763" cy="5073650"/>
            <a:chOff x="38709600" y="14433550"/>
            <a:chExt cx="10164763" cy="5073650"/>
          </a:xfrm>
        </p:grpSpPr>
        <p:grpSp>
          <p:nvGrpSpPr>
            <p:cNvPr id="3082" name="Group 10"/>
            <p:cNvGrpSpPr>
              <a:grpSpLocks/>
            </p:cNvGrpSpPr>
            <p:nvPr/>
          </p:nvGrpSpPr>
          <p:grpSpPr bwMode="auto">
            <a:xfrm>
              <a:off x="38709600" y="14433550"/>
              <a:ext cx="10058400" cy="4083050"/>
              <a:chOff x="38709600" y="14433733"/>
              <a:chExt cx="10058400" cy="4082867"/>
            </a:xfrm>
          </p:grpSpPr>
          <p:pic>
            <p:nvPicPr>
              <p:cNvPr id="310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709600" y="14433733"/>
                <a:ext cx="10058400" cy="408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5" name="TextBox 15"/>
              <p:cNvSpPr txBox="1">
                <a:spLocks noChangeArrowheads="1"/>
              </p:cNvSpPr>
              <p:nvPr/>
            </p:nvSpPr>
            <p:spPr bwMode="auto">
              <a:xfrm>
                <a:off x="44223851" y="16611600"/>
                <a:ext cx="332494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a:t>Mean  Hd = 174.150 m</a:t>
                </a:r>
              </a:p>
            </p:txBody>
          </p:sp>
        </p:grpSp>
        <p:sp>
          <p:nvSpPr>
            <p:cNvPr id="3089" name="TextBox 36"/>
            <p:cNvSpPr txBox="1">
              <a:spLocks noChangeArrowheads="1"/>
            </p:cNvSpPr>
            <p:nvPr/>
          </p:nvSpPr>
          <p:spPr bwMode="auto">
            <a:xfrm>
              <a:off x="38709600" y="18676938"/>
              <a:ext cx="10164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dirty="0"/>
                <a:t>Figure 7. Residual dynamic heights for 2015 on Lake Erie about mean of </a:t>
              </a:r>
            </a:p>
            <a:p>
              <a:r>
                <a:rPr lang="en-US" altLang="en-US" sz="2400" dirty="0"/>
                <a:t>174.150 m. No significant tilt.</a:t>
              </a:r>
            </a:p>
          </p:txBody>
        </p:sp>
      </p:grpSp>
      <p:grpSp>
        <p:nvGrpSpPr>
          <p:cNvPr id="12" name="Group 11"/>
          <p:cNvGrpSpPr/>
          <p:nvPr/>
        </p:nvGrpSpPr>
        <p:grpSpPr>
          <a:xfrm>
            <a:off x="38709600" y="19735800"/>
            <a:ext cx="10344150" cy="5230813"/>
            <a:chOff x="38709600" y="19961225"/>
            <a:chExt cx="10344150" cy="5230813"/>
          </a:xfrm>
        </p:grpSpPr>
        <p:grpSp>
          <p:nvGrpSpPr>
            <p:cNvPr id="3081" name="Group 11"/>
            <p:cNvGrpSpPr>
              <a:grpSpLocks/>
            </p:cNvGrpSpPr>
            <p:nvPr/>
          </p:nvGrpSpPr>
          <p:grpSpPr bwMode="auto">
            <a:xfrm>
              <a:off x="38709600" y="19961225"/>
              <a:ext cx="10058400" cy="3736975"/>
              <a:chOff x="38709600" y="19961785"/>
              <a:chExt cx="10058400" cy="3736415"/>
            </a:xfrm>
          </p:grpSpPr>
          <p:pic>
            <p:nvPicPr>
              <p:cNvPr id="310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709600" y="19961785"/>
                <a:ext cx="10058400" cy="373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7" name="TextBox 14"/>
              <p:cNvSpPr txBox="1">
                <a:spLocks noChangeArrowheads="1"/>
              </p:cNvSpPr>
              <p:nvPr/>
            </p:nvSpPr>
            <p:spPr bwMode="auto">
              <a:xfrm>
                <a:off x="44196000" y="21941135"/>
                <a:ext cx="332494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dirty="0"/>
                  <a:t>Mean  </a:t>
                </a:r>
                <a:r>
                  <a:rPr lang="en-US" altLang="en-US" sz="2400" dirty="0" err="1"/>
                  <a:t>Hd</a:t>
                </a:r>
                <a:r>
                  <a:rPr lang="en-US" altLang="en-US" sz="2400" dirty="0"/>
                  <a:t> = 173.761 m</a:t>
                </a:r>
              </a:p>
            </p:txBody>
          </p:sp>
        </p:grpSp>
        <p:sp>
          <p:nvSpPr>
            <p:cNvPr id="3084" name="TextBox 26"/>
            <p:cNvSpPr txBox="1">
              <a:spLocks noChangeArrowheads="1"/>
            </p:cNvSpPr>
            <p:nvPr/>
          </p:nvSpPr>
          <p:spPr bwMode="auto">
            <a:xfrm>
              <a:off x="43757850" y="21162963"/>
              <a:ext cx="33242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a:solidFill>
                    <a:srgbClr val="FF0000"/>
                  </a:solidFill>
                </a:rPr>
                <a:t>Mean  Hd = 174.510 m</a:t>
              </a:r>
            </a:p>
          </p:txBody>
        </p:sp>
        <p:grpSp>
          <p:nvGrpSpPr>
            <p:cNvPr id="3085" name="Group 18"/>
            <p:cNvGrpSpPr>
              <a:grpSpLocks/>
            </p:cNvGrpSpPr>
            <p:nvPr/>
          </p:nvGrpSpPr>
          <p:grpSpPr bwMode="auto">
            <a:xfrm>
              <a:off x="40843200" y="20116800"/>
              <a:ext cx="6418263" cy="2286000"/>
              <a:chOff x="40843200" y="20116800"/>
              <a:chExt cx="6417689" cy="2286000"/>
            </a:xfrm>
          </p:grpSpPr>
          <p:sp>
            <p:nvSpPr>
              <p:cNvPr id="28" name="TextBox 27"/>
              <p:cNvSpPr txBox="1"/>
              <p:nvPr/>
            </p:nvSpPr>
            <p:spPr>
              <a:xfrm>
                <a:off x="40843200" y="22094825"/>
                <a:ext cx="741297" cy="307975"/>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 </a:t>
                </a:r>
                <a:r>
                  <a:rPr lang="en-US" sz="1400" dirty="0">
                    <a:solidFill>
                      <a:srgbClr val="FF0000"/>
                    </a:solidFill>
                    <a:effectLst>
                      <a:outerShdw blurRad="50800" dist="50800" dir="5400000" algn="ctr" rotWithShape="0">
                        <a:schemeClr val="tx1"/>
                      </a:outerShdw>
                    </a:effectLst>
                  </a:rPr>
                  <a:t>0.013</a:t>
                </a:r>
              </a:p>
            </p:txBody>
          </p:sp>
          <p:sp>
            <p:nvSpPr>
              <p:cNvPr id="29" name="TextBox 28"/>
              <p:cNvSpPr txBox="1"/>
              <p:nvPr/>
            </p:nvSpPr>
            <p:spPr>
              <a:xfrm>
                <a:off x="41784504" y="21470938"/>
                <a:ext cx="741296" cy="307975"/>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 </a:t>
                </a:r>
                <a:r>
                  <a:rPr lang="en-US" sz="1400" dirty="0">
                    <a:solidFill>
                      <a:srgbClr val="FF0000"/>
                    </a:solidFill>
                    <a:effectLst>
                      <a:outerShdw blurRad="50800" dist="50800" dir="5400000" algn="ctr" rotWithShape="0">
                        <a:schemeClr val="tx1"/>
                      </a:outerShdw>
                    </a:effectLst>
                  </a:rPr>
                  <a:t>0.008</a:t>
                </a:r>
              </a:p>
            </p:txBody>
          </p:sp>
          <p:sp>
            <p:nvSpPr>
              <p:cNvPr id="30" name="TextBox 29"/>
              <p:cNvSpPr txBox="1"/>
              <p:nvPr/>
            </p:nvSpPr>
            <p:spPr>
              <a:xfrm>
                <a:off x="43368687" y="20539075"/>
                <a:ext cx="741296" cy="307975"/>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 </a:t>
                </a:r>
                <a:r>
                  <a:rPr lang="en-US" sz="1400" dirty="0">
                    <a:solidFill>
                      <a:srgbClr val="FF0000"/>
                    </a:solidFill>
                    <a:effectLst>
                      <a:outerShdw blurRad="50800" dist="50800" dir="5400000" algn="ctr" rotWithShape="0">
                        <a:schemeClr val="tx1"/>
                      </a:outerShdw>
                    </a:effectLst>
                  </a:rPr>
                  <a:t>0.009</a:t>
                </a:r>
              </a:p>
            </p:txBody>
          </p:sp>
          <p:sp>
            <p:nvSpPr>
              <p:cNvPr id="31" name="TextBox 30"/>
              <p:cNvSpPr txBox="1"/>
              <p:nvPr/>
            </p:nvSpPr>
            <p:spPr>
              <a:xfrm>
                <a:off x="45665594" y="20116800"/>
                <a:ext cx="631768" cy="307975"/>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0.034</a:t>
                </a:r>
                <a:endParaRPr lang="en-US" sz="1400" dirty="0">
                  <a:solidFill>
                    <a:srgbClr val="FF0000"/>
                  </a:solidFill>
                  <a:effectLst>
                    <a:outerShdw blurRad="50800" dist="50800" dir="5400000" algn="ctr" rotWithShape="0">
                      <a:schemeClr val="tx1"/>
                    </a:outerShdw>
                  </a:effectLst>
                </a:endParaRPr>
              </a:p>
            </p:txBody>
          </p:sp>
          <p:sp>
            <p:nvSpPr>
              <p:cNvPr id="32" name="TextBox 31"/>
              <p:cNvSpPr txBox="1"/>
              <p:nvPr/>
            </p:nvSpPr>
            <p:spPr>
              <a:xfrm>
                <a:off x="46629121" y="20266025"/>
                <a:ext cx="631768" cy="307975"/>
              </a:xfrm>
              <a:prstGeom prst="rect">
                <a:avLst/>
              </a:prstGeom>
              <a:noFill/>
              <a:effectLst>
                <a:outerShdw blurRad="50800" dist="50800" dir="5400000" algn="ctr" rotWithShape="0">
                  <a:schemeClr val="tx1"/>
                </a:outerShdw>
              </a:effectLst>
            </p:spPr>
            <p:txBody>
              <a:bodyPr wrap="none">
                <a:spAutoFit/>
              </a:bodyPr>
              <a:lstStyle/>
              <a:p>
                <a:pPr>
                  <a:defRPr/>
                </a:pPr>
                <a:r>
                  <a:rPr lang="en-US" sz="1400" dirty="0">
                    <a:solidFill>
                      <a:srgbClr val="FF0000"/>
                    </a:solidFill>
                  </a:rPr>
                  <a:t>0.038</a:t>
                </a:r>
                <a:endParaRPr lang="en-US" sz="1400" dirty="0">
                  <a:solidFill>
                    <a:srgbClr val="FF0000"/>
                  </a:solidFill>
                  <a:effectLst>
                    <a:outerShdw blurRad="50800" dist="50800" dir="5400000" algn="ctr" rotWithShape="0">
                      <a:schemeClr val="tx1"/>
                    </a:outerShdw>
                  </a:effectLst>
                </a:endParaRPr>
              </a:p>
            </p:txBody>
          </p:sp>
        </p:grpSp>
        <p:sp>
          <p:nvSpPr>
            <p:cNvPr id="3090" name="TextBox 37"/>
            <p:cNvSpPr txBox="1">
              <a:spLocks noChangeArrowheads="1"/>
            </p:cNvSpPr>
            <p:nvPr/>
          </p:nvSpPr>
          <p:spPr bwMode="auto">
            <a:xfrm>
              <a:off x="38785800" y="23622000"/>
              <a:ext cx="10267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dirty="0"/>
                <a:t>Figure 8. Residual dynamic heights for 2010 on Lake </a:t>
              </a:r>
              <a:r>
                <a:rPr lang="en-US" altLang="en-US" sz="2400" dirty="0" smtClean="0"/>
                <a:t>Erie </a:t>
              </a:r>
              <a:r>
                <a:rPr lang="en-US" altLang="en-US" sz="2400" dirty="0"/>
                <a:t>about mean of </a:t>
              </a:r>
            </a:p>
            <a:p>
              <a:r>
                <a:rPr lang="en-US" altLang="en-US" sz="2400" dirty="0"/>
                <a:t>173.761 m</a:t>
              </a:r>
              <a:r>
                <a:rPr lang="en-US" altLang="en-US" sz="2400" dirty="0" smtClean="0"/>
                <a:t>. Some </a:t>
              </a:r>
              <a:r>
                <a:rPr lang="en-US" altLang="en-US" sz="2400" dirty="0"/>
                <a:t>possible tilt to East possibly due to prevailing winds.</a:t>
              </a:r>
            </a:p>
            <a:p>
              <a:r>
                <a:rPr lang="en-US" altLang="en-US" sz="2400" dirty="0" smtClean="0"/>
                <a:t>Canadian </a:t>
              </a:r>
              <a:r>
                <a:rPr lang="en-US" altLang="en-US" sz="2400" dirty="0"/>
                <a:t>Data from CGS are available and overlaid. CGS uses Lake </a:t>
              </a:r>
            </a:p>
            <a:p>
              <a:r>
                <a:rPr lang="en-US" altLang="en-US" sz="2400" dirty="0"/>
                <a:t>datum not W0.</a:t>
              </a:r>
            </a:p>
          </p:txBody>
        </p:sp>
      </p:grpSp>
      <p:grpSp>
        <p:nvGrpSpPr>
          <p:cNvPr id="2" name="Group 1"/>
          <p:cNvGrpSpPr/>
          <p:nvPr/>
        </p:nvGrpSpPr>
        <p:grpSpPr>
          <a:xfrm>
            <a:off x="739774" y="23457566"/>
            <a:ext cx="9740899" cy="7022434"/>
            <a:chOff x="739774" y="22905295"/>
            <a:chExt cx="9740899" cy="7022434"/>
          </a:xfrm>
        </p:grpSpPr>
        <p:grpSp>
          <p:nvGrpSpPr>
            <p:cNvPr id="135" name="Group 134"/>
            <p:cNvGrpSpPr/>
            <p:nvPr/>
          </p:nvGrpSpPr>
          <p:grpSpPr>
            <a:xfrm>
              <a:off x="933428" y="22905295"/>
              <a:ext cx="9201171" cy="5974506"/>
              <a:chOff x="635365" y="1942825"/>
              <a:chExt cx="6819914" cy="4534175"/>
            </a:xfrm>
          </p:grpSpPr>
          <p:sp>
            <p:nvSpPr>
              <p:cNvPr id="136" name="Rectangle 135"/>
              <p:cNvSpPr/>
              <p:nvPr/>
            </p:nvSpPr>
            <p:spPr>
              <a:xfrm>
                <a:off x="2468454" y="3558814"/>
                <a:ext cx="2603634" cy="136819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2684722" y="3808999"/>
                <a:ext cx="2201976" cy="953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3189296" y="4540008"/>
                <a:ext cx="332667" cy="1149286"/>
              </a:xfrm>
              <a:prstGeom prst="rect">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226637" y="5345290"/>
                <a:ext cx="2295326" cy="344004"/>
              </a:xfrm>
              <a:prstGeom prst="rect">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p:cNvCxnSpPr/>
              <p:nvPr/>
            </p:nvCxnSpPr>
            <p:spPr>
              <a:xfrm flipV="1">
                <a:off x="1224952" y="5353108"/>
                <a:ext cx="0" cy="336186"/>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41" name="Right Triangle 140"/>
              <p:cNvSpPr/>
              <p:nvPr/>
            </p:nvSpPr>
            <p:spPr>
              <a:xfrm rot="16200000">
                <a:off x="970554" y="5616671"/>
                <a:ext cx="178855" cy="372940"/>
              </a:xfrm>
              <a:prstGeom prst="r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2468454" y="4927012"/>
                <a:ext cx="700382" cy="40066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3542735" y="4927012"/>
                <a:ext cx="3095883" cy="96555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p:cNvSpPr/>
              <p:nvPr/>
            </p:nvSpPr>
            <p:spPr>
              <a:xfrm>
                <a:off x="1224952" y="5697112"/>
                <a:ext cx="2317784" cy="19545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ight Triangle 144"/>
              <p:cNvSpPr/>
              <p:nvPr/>
            </p:nvSpPr>
            <p:spPr>
              <a:xfrm rot="16200000">
                <a:off x="1704339" y="4553173"/>
                <a:ext cx="400662" cy="1148341"/>
              </a:xfrm>
              <a:prstGeom prst="r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3436213" y="2778942"/>
                <a:ext cx="565977" cy="101638"/>
              </a:xfrm>
              <a:prstGeom prst="ellipse">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Connector 146"/>
              <p:cNvCxnSpPr/>
              <p:nvPr/>
            </p:nvCxnSpPr>
            <p:spPr>
              <a:xfrm>
                <a:off x="2893834" y="4538053"/>
                <a:ext cx="1191515" cy="1954"/>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063896" y="4540008"/>
                <a:ext cx="0" cy="22282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942198" y="4532189"/>
                <a:ext cx="0" cy="22282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p:cNvSpPr/>
              <p:nvPr/>
            </p:nvSpPr>
            <p:spPr>
              <a:xfrm>
                <a:off x="3698428" y="2880579"/>
                <a:ext cx="62745" cy="1521631"/>
              </a:xfrm>
              <a:prstGeom prst="rect">
                <a:avLst/>
              </a:prstGeom>
              <a:solidFill>
                <a:schemeClr val="bg1">
                  <a:lumMod val="8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3247586" y="4311324"/>
                <a:ext cx="219785" cy="181775"/>
              </a:xfrm>
              <a:prstGeom prst="rect">
                <a:avLst/>
              </a:prstGeom>
              <a:solidFill>
                <a:schemeClr val="bg1">
                  <a:lumMod val="8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Arrow Connector 151"/>
              <p:cNvCxnSpPr/>
              <p:nvPr/>
            </p:nvCxnSpPr>
            <p:spPr>
              <a:xfrm flipH="1">
                <a:off x="3355630" y="4461825"/>
                <a:ext cx="1849" cy="634245"/>
              </a:xfrm>
              <a:prstGeom prst="straightConnector1">
                <a:avLst/>
              </a:prstGeom>
              <a:ln w="5080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1657432" y="3435692"/>
                <a:ext cx="2068195" cy="461665"/>
              </a:xfrm>
              <a:prstGeom prst="rect">
                <a:avLst/>
              </a:prstGeom>
              <a:noFill/>
            </p:spPr>
            <p:txBody>
              <a:bodyPr wrap="none" rtlCol="0">
                <a:spAutoFit/>
              </a:bodyPr>
              <a:lstStyle/>
              <a:p>
                <a:r>
                  <a:rPr lang="en-US" sz="2400" dirty="0" smtClean="0"/>
                  <a:t>WLS Housing</a:t>
                </a:r>
                <a:endParaRPr lang="en-US" sz="2400" dirty="0"/>
              </a:p>
            </p:txBody>
          </p:sp>
          <p:sp>
            <p:nvSpPr>
              <p:cNvPr id="154" name="TextBox 153"/>
              <p:cNvSpPr txBox="1"/>
              <p:nvPr/>
            </p:nvSpPr>
            <p:spPr>
              <a:xfrm>
                <a:off x="1666729" y="2459199"/>
                <a:ext cx="2290050" cy="461665"/>
              </a:xfrm>
              <a:prstGeom prst="rect">
                <a:avLst/>
              </a:prstGeom>
              <a:noFill/>
            </p:spPr>
            <p:txBody>
              <a:bodyPr wrap="none" rtlCol="0">
                <a:spAutoFit/>
              </a:bodyPr>
              <a:lstStyle/>
              <a:p>
                <a:r>
                  <a:rPr lang="en-US" sz="2400" dirty="0" smtClean="0"/>
                  <a:t>CORS Antenna</a:t>
                </a:r>
                <a:endParaRPr lang="en-US" sz="2400" dirty="0"/>
              </a:p>
            </p:txBody>
          </p:sp>
          <p:sp>
            <p:nvSpPr>
              <p:cNvPr id="155" name="Rectangle 154"/>
              <p:cNvSpPr/>
              <p:nvPr/>
            </p:nvSpPr>
            <p:spPr>
              <a:xfrm>
                <a:off x="3589437" y="4389555"/>
                <a:ext cx="319277" cy="104236"/>
              </a:xfrm>
              <a:prstGeom prst="rect">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3699675" y="3962400"/>
                <a:ext cx="1486304" cy="461665"/>
              </a:xfrm>
              <a:prstGeom prst="rect">
                <a:avLst/>
              </a:prstGeom>
              <a:noFill/>
            </p:spPr>
            <p:txBody>
              <a:bodyPr wrap="none" rtlCol="0">
                <a:spAutoFit/>
              </a:bodyPr>
              <a:lstStyle/>
              <a:p>
                <a:r>
                  <a:rPr lang="en-US" sz="2400" dirty="0" smtClean="0"/>
                  <a:t> Receiver</a:t>
                </a:r>
                <a:endParaRPr lang="en-US" sz="2400" dirty="0"/>
              </a:p>
            </p:txBody>
          </p:sp>
          <p:sp>
            <p:nvSpPr>
              <p:cNvPr id="157" name="Rectangle 156"/>
              <p:cNvSpPr/>
              <p:nvPr/>
            </p:nvSpPr>
            <p:spPr>
              <a:xfrm>
                <a:off x="3216429" y="5123758"/>
                <a:ext cx="279236" cy="267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2778445" y="3886220"/>
                <a:ext cx="816249" cy="461665"/>
              </a:xfrm>
              <a:prstGeom prst="rect">
                <a:avLst/>
              </a:prstGeom>
              <a:noFill/>
            </p:spPr>
            <p:txBody>
              <a:bodyPr wrap="none" rtlCol="0">
                <a:spAutoFit/>
              </a:bodyPr>
              <a:lstStyle/>
              <a:p>
                <a:r>
                  <a:rPr lang="en-US" sz="2400" dirty="0"/>
                  <a:t>E</a:t>
                </a:r>
                <a:r>
                  <a:rPr lang="en-US" sz="2400" dirty="0" smtClean="0"/>
                  <a:t>TG</a:t>
                </a:r>
                <a:endParaRPr lang="en-US" sz="2400" dirty="0"/>
              </a:p>
            </p:txBody>
          </p:sp>
          <p:cxnSp>
            <p:nvCxnSpPr>
              <p:cNvPr id="159" name="Straight Connector 158"/>
              <p:cNvCxnSpPr/>
              <p:nvPr/>
            </p:nvCxnSpPr>
            <p:spPr>
              <a:xfrm>
                <a:off x="635365" y="6211354"/>
                <a:ext cx="3063063" cy="1051"/>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3810000" y="6015335"/>
                <a:ext cx="3417923" cy="461665"/>
              </a:xfrm>
              <a:prstGeom prst="rect">
                <a:avLst/>
              </a:prstGeom>
              <a:noFill/>
            </p:spPr>
            <p:txBody>
              <a:bodyPr wrap="none" rtlCol="0">
                <a:spAutoFit/>
              </a:bodyPr>
              <a:lstStyle/>
              <a:p>
                <a:r>
                  <a:rPr lang="en-US" sz="2400" dirty="0" smtClean="0"/>
                  <a:t>IGLD 85 Datum surface</a:t>
                </a:r>
                <a:endParaRPr lang="en-US" sz="2400" dirty="0"/>
              </a:p>
            </p:txBody>
          </p:sp>
          <p:sp>
            <p:nvSpPr>
              <p:cNvPr id="161" name="Isosceles Triangle 160"/>
              <p:cNvSpPr/>
              <p:nvPr/>
            </p:nvSpPr>
            <p:spPr>
              <a:xfrm>
                <a:off x="5782543" y="4819420"/>
                <a:ext cx="228600" cy="17200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5573677" y="5095237"/>
                <a:ext cx="646331" cy="461665"/>
              </a:xfrm>
              <a:prstGeom prst="rect">
                <a:avLst/>
              </a:prstGeom>
              <a:noFill/>
            </p:spPr>
            <p:txBody>
              <a:bodyPr wrap="none" rtlCol="0">
                <a:spAutoFit/>
              </a:bodyPr>
              <a:lstStyle/>
              <a:p>
                <a:r>
                  <a:rPr lang="en-US" sz="2400" dirty="0" smtClean="0">
                    <a:solidFill>
                      <a:schemeClr val="bg1"/>
                    </a:solidFill>
                  </a:rPr>
                  <a:t>BM</a:t>
                </a:r>
                <a:endParaRPr lang="en-US" sz="2400" dirty="0">
                  <a:solidFill>
                    <a:schemeClr val="bg1"/>
                  </a:solidFill>
                </a:endParaRPr>
              </a:p>
            </p:txBody>
          </p:sp>
          <p:cxnSp>
            <p:nvCxnSpPr>
              <p:cNvPr id="163" name="Straight Connector 162"/>
              <p:cNvCxnSpPr/>
              <p:nvPr/>
            </p:nvCxnSpPr>
            <p:spPr>
              <a:xfrm>
                <a:off x="635365" y="4552559"/>
                <a:ext cx="6357100" cy="0"/>
              </a:xfrm>
              <a:prstGeom prst="line">
                <a:avLst/>
              </a:prstGeom>
              <a:ln w="317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802689" y="4137061"/>
                <a:ext cx="1717521" cy="830997"/>
              </a:xfrm>
              <a:prstGeom prst="rect">
                <a:avLst/>
              </a:prstGeom>
              <a:noFill/>
            </p:spPr>
            <p:txBody>
              <a:bodyPr wrap="none" rtlCol="0">
                <a:spAutoFit/>
              </a:bodyPr>
              <a:lstStyle/>
              <a:p>
                <a:r>
                  <a:rPr lang="en-US" sz="2400" dirty="0" smtClean="0"/>
                  <a:t>ETG Table </a:t>
                </a:r>
              </a:p>
              <a:p>
                <a:r>
                  <a:rPr lang="en-US" sz="2400" dirty="0" smtClean="0"/>
                  <a:t>(datum)</a:t>
                </a:r>
                <a:endParaRPr lang="en-US" sz="2400" dirty="0"/>
              </a:p>
            </p:txBody>
          </p:sp>
          <p:cxnSp>
            <p:nvCxnSpPr>
              <p:cNvPr id="165" name="Straight Arrow Connector 164"/>
              <p:cNvCxnSpPr/>
              <p:nvPr/>
            </p:nvCxnSpPr>
            <p:spPr>
              <a:xfrm>
                <a:off x="6519075" y="2849306"/>
                <a:ext cx="0" cy="168288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1229622" y="5341377"/>
                <a:ext cx="0" cy="346806"/>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67" name="Right Triangle 166"/>
              <p:cNvSpPr/>
              <p:nvPr/>
            </p:nvSpPr>
            <p:spPr>
              <a:xfrm rot="16200000">
                <a:off x="954718" y="5599172"/>
                <a:ext cx="184505" cy="412910"/>
              </a:xfrm>
              <a:prstGeom prst="r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a:xfrm>
                <a:off x="702523" y="5099419"/>
                <a:ext cx="1333909" cy="798461"/>
              </a:xfrm>
              <a:custGeom>
                <a:avLst/>
                <a:gdLst>
                  <a:gd name="connsiteX0" fmla="*/ 209550 w 2209800"/>
                  <a:gd name="connsiteY0" fmla="*/ 1885950 h 1885950"/>
                  <a:gd name="connsiteX1" fmla="*/ 0 w 2209800"/>
                  <a:gd name="connsiteY1" fmla="*/ 1885950 h 1885950"/>
                  <a:gd name="connsiteX2" fmla="*/ 0 w 2209800"/>
                  <a:gd name="connsiteY2" fmla="*/ 0 h 1885950"/>
                  <a:gd name="connsiteX3" fmla="*/ 2209800 w 2209800"/>
                  <a:gd name="connsiteY3" fmla="*/ 19050 h 1885950"/>
                  <a:gd name="connsiteX4" fmla="*/ 1047750 w 2209800"/>
                  <a:gd name="connsiteY4" fmla="*/ 514350 h 1885950"/>
                  <a:gd name="connsiteX5" fmla="*/ 819150 w 2209800"/>
                  <a:gd name="connsiteY5" fmla="*/ 552450 h 1885950"/>
                  <a:gd name="connsiteX6" fmla="*/ 838200 w 2209800"/>
                  <a:gd name="connsiteY6" fmla="*/ 1485900 h 1885950"/>
                  <a:gd name="connsiteX7" fmla="*/ 209550 w 2209800"/>
                  <a:gd name="connsiteY7"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9800" h="1885950">
                    <a:moveTo>
                      <a:pt x="209550" y="1885950"/>
                    </a:moveTo>
                    <a:lnTo>
                      <a:pt x="0" y="1885950"/>
                    </a:lnTo>
                    <a:lnTo>
                      <a:pt x="0" y="0"/>
                    </a:lnTo>
                    <a:lnTo>
                      <a:pt x="2209800" y="19050"/>
                    </a:lnTo>
                    <a:lnTo>
                      <a:pt x="1047750" y="514350"/>
                    </a:lnTo>
                    <a:lnTo>
                      <a:pt x="819150" y="552450"/>
                    </a:lnTo>
                    <a:lnTo>
                      <a:pt x="838200" y="1485900"/>
                    </a:lnTo>
                    <a:lnTo>
                      <a:pt x="209550" y="18859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673670" y="4963130"/>
                <a:ext cx="1039067" cy="830997"/>
              </a:xfrm>
              <a:prstGeom prst="rect">
                <a:avLst/>
              </a:prstGeom>
              <a:noFill/>
            </p:spPr>
            <p:txBody>
              <a:bodyPr wrap="none" rtlCol="0">
                <a:spAutoFit/>
              </a:bodyPr>
              <a:lstStyle/>
              <a:p>
                <a:r>
                  <a:rPr lang="en-US" sz="2400" dirty="0" smtClean="0"/>
                  <a:t>Great </a:t>
                </a:r>
              </a:p>
              <a:p>
                <a:r>
                  <a:rPr lang="en-US" sz="2400" dirty="0" smtClean="0"/>
                  <a:t>Lake</a:t>
                </a:r>
                <a:endParaRPr lang="en-US" sz="2400" dirty="0"/>
              </a:p>
            </p:txBody>
          </p:sp>
          <p:sp>
            <p:nvSpPr>
              <p:cNvPr id="170" name="Oval 169"/>
              <p:cNvSpPr/>
              <p:nvPr/>
            </p:nvSpPr>
            <p:spPr>
              <a:xfrm>
                <a:off x="3430878" y="2771102"/>
                <a:ext cx="565977" cy="101638"/>
              </a:xfrm>
              <a:prstGeom prst="ellipse">
                <a:avLst/>
              </a:prstGeom>
              <a:solidFill>
                <a:schemeClr val="bg1">
                  <a:lumMod val="9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p:cNvCxnSpPr/>
              <p:nvPr/>
            </p:nvCxnSpPr>
            <p:spPr>
              <a:xfrm flipV="1">
                <a:off x="5680875" y="4347885"/>
                <a:ext cx="99964" cy="579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5983000" y="4368803"/>
                <a:ext cx="120108" cy="5800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5604675" y="4241762"/>
                <a:ext cx="565977" cy="101638"/>
              </a:xfrm>
              <a:prstGeom prst="ellipse">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5617818" y="4241762"/>
                <a:ext cx="565977" cy="101638"/>
              </a:xfrm>
              <a:prstGeom prst="ellipse">
                <a:avLst/>
              </a:prstGeom>
              <a:solidFill>
                <a:schemeClr val="bg1">
                  <a:lumMod val="9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5" name="Straight Arrow Connector 174"/>
              <p:cNvCxnSpPr>
                <a:stCxn id="174" idx="4"/>
                <a:endCxn id="161" idx="3"/>
              </p:cNvCxnSpPr>
              <p:nvPr/>
            </p:nvCxnSpPr>
            <p:spPr>
              <a:xfrm flipH="1">
                <a:off x="5896843" y="4343400"/>
                <a:ext cx="3964" cy="6480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61" idx="2"/>
              </p:cNvCxnSpPr>
              <p:nvPr/>
            </p:nvCxnSpPr>
            <p:spPr>
              <a:xfrm flipH="1">
                <a:off x="3908714" y="4991422"/>
                <a:ext cx="1873829" cy="71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3935394" y="4637449"/>
                <a:ext cx="0" cy="302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38" idx="0"/>
              </p:cNvCxnSpPr>
              <p:nvPr/>
            </p:nvCxnSpPr>
            <p:spPr>
              <a:xfrm flipH="1">
                <a:off x="3355629" y="4540008"/>
                <a:ext cx="1" cy="5552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a:xfrm>
                <a:off x="5627535" y="2300745"/>
                <a:ext cx="1827744" cy="461665"/>
              </a:xfrm>
              <a:prstGeom prst="rect">
                <a:avLst/>
              </a:prstGeom>
            </p:spPr>
            <p:txBody>
              <a:bodyPr wrap="none">
                <a:spAutoFit/>
              </a:bodyPr>
              <a:lstStyle/>
              <a:p>
                <a:r>
                  <a:rPr lang="en-US" sz="2400" dirty="0">
                    <a:solidFill>
                      <a:srgbClr val="FF0000"/>
                    </a:solidFill>
                  </a:rPr>
                  <a:t>Inverted rod</a:t>
                </a:r>
              </a:p>
            </p:txBody>
          </p:sp>
          <p:sp>
            <p:nvSpPr>
              <p:cNvPr id="180" name="TextBox 179"/>
              <p:cNvSpPr txBox="1"/>
              <p:nvPr/>
            </p:nvSpPr>
            <p:spPr>
              <a:xfrm>
                <a:off x="4144648" y="5013263"/>
                <a:ext cx="1231427" cy="461665"/>
              </a:xfrm>
              <a:prstGeom prst="rect">
                <a:avLst/>
              </a:prstGeom>
              <a:noFill/>
            </p:spPr>
            <p:txBody>
              <a:bodyPr wrap="none" rtlCol="0">
                <a:spAutoFit/>
              </a:bodyPr>
              <a:lstStyle/>
              <a:p>
                <a:r>
                  <a:rPr lang="en-US" sz="2400" dirty="0" smtClean="0">
                    <a:solidFill>
                      <a:srgbClr val="FF0000"/>
                    </a:solidFill>
                  </a:rPr>
                  <a:t>leveling</a:t>
                </a:r>
                <a:endParaRPr lang="en-US" dirty="0">
                  <a:solidFill>
                    <a:srgbClr val="FF0000"/>
                  </a:solidFill>
                </a:endParaRPr>
              </a:p>
            </p:txBody>
          </p:sp>
          <p:sp>
            <p:nvSpPr>
              <p:cNvPr id="181" name="TextBox 180"/>
              <p:cNvSpPr txBox="1"/>
              <p:nvPr/>
            </p:nvSpPr>
            <p:spPr>
              <a:xfrm>
                <a:off x="1824603" y="1942825"/>
                <a:ext cx="5557932" cy="461665"/>
              </a:xfrm>
              <a:prstGeom prst="rect">
                <a:avLst/>
              </a:prstGeom>
              <a:noFill/>
            </p:spPr>
            <p:txBody>
              <a:bodyPr wrap="none" rtlCol="0">
                <a:spAutoFit/>
              </a:bodyPr>
              <a:lstStyle/>
              <a:p>
                <a:r>
                  <a:rPr lang="en-US" sz="2400" dirty="0" smtClean="0">
                    <a:solidFill>
                      <a:srgbClr val="FF0000"/>
                    </a:solidFill>
                  </a:rPr>
                  <a:t>Geometric coordinates of water surface</a:t>
                </a:r>
                <a:endParaRPr lang="en-US" dirty="0">
                  <a:solidFill>
                    <a:srgbClr val="FF0000"/>
                  </a:solidFill>
                </a:endParaRPr>
              </a:p>
            </p:txBody>
          </p:sp>
        </p:grpSp>
        <p:sp>
          <p:nvSpPr>
            <p:cNvPr id="182" name="TextBox 36"/>
            <p:cNvSpPr txBox="1">
              <a:spLocks noChangeArrowheads="1"/>
            </p:cNvSpPr>
            <p:nvPr/>
          </p:nvSpPr>
          <p:spPr bwMode="auto">
            <a:xfrm>
              <a:off x="739774" y="28727400"/>
              <a:ext cx="97408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Figure </a:t>
              </a:r>
              <a:r>
                <a:rPr lang="en-US" altLang="en-US" sz="2400" dirty="0" smtClean="0"/>
                <a:t>4.  Method for propagating geometric coordinates to the water surface. Leveling transfers are used to tie in the datum surface (ETG) and distances to the Summer mean Lake surfaces are applied.</a:t>
              </a:r>
              <a:endParaRPr lang="en-US" altLang="en-US" sz="2400" dirty="0"/>
            </a:p>
          </p:txBody>
        </p:sp>
      </p:grpSp>
      <p:grpSp>
        <p:nvGrpSpPr>
          <p:cNvPr id="3" name="Group 2"/>
          <p:cNvGrpSpPr/>
          <p:nvPr/>
        </p:nvGrpSpPr>
        <p:grpSpPr>
          <a:xfrm>
            <a:off x="609599" y="16661669"/>
            <a:ext cx="9893300" cy="6350731"/>
            <a:chOff x="609599" y="15804598"/>
            <a:chExt cx="9893300" cy="6350731"/>
          </a:xfrm>
        </p:grpSpPr>
        <p:pic>
          <p:nvPicPr>
            <p:cNvPr id="39"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 y="15804598"/>
              <a:ext cx="9503578" cy="5226602"/>
            </a:xfrm>
            <a:prstGeom prst="rect">
              <a:avLst/>
            </a:prstGeom>
          </p:spPr>
        </p:pic>
        <p:sp>
          <p:nvSpPr>
            <p:cNvPr id="183" name="TextBox 36"/>
            <p:cNvSpPr txBox="1">
              <a:spLocks noChangeArrowheads="1"/>
            </p:cNvSpPr>
            <p:nvPr/>
          </p:nvSpPr>
          <p:spPr bwMode="auto">
            <a:xfrm>
              <a:off x="762000" y="20955000"/>
              <a:ext cx="97408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Figure </a:t>
              </a:r>
              <a:r>
                <a:rPr lang="en-US" altLang="en-US" sz="2400" dirty="0" smtClean="0"/>
                <a:t>3.  Distribution of 53 U.S. (NOAA) and 34 Canadian (CHS) Water Level Stations  in the Great Lakes region. These sites collect continuous water level measurements. A few have collocated CORS.</a:t>
              </a:r>
              <a:endParaRPr lang="en-US" altLang="en-US" sz="2400" dirty="0"/>
            </a:p>
          </p:txBody>
        </p:sp>
      </p:grpSp>
      <p:grpSp>
        <p:nvGrpSpPr>
          <p:cNvPr id="5" name="Group 4"/>
          <p:cNvGrpSpPr/>
          <p:nvPr/>
        </p:nvGrpSpPr>
        <p:grpSpPr>
          <a:xfrm>
            <a:off x="609599" y="3962400"/>
            <a:ext cx="9893300" cy="5315129"/>
            <a:chOff x="609599" y="3962400"/>
            <a:chExt cx="9893300" cy="5315129"/>
          </a:xfrm>
        </p:grpSpPr>
        <p:pic>
          <p:nvPicPr>
            <p:cNvPr id="3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2555"/>
            <a:stretch/>
          </p:blipFill>
          <p:spPr>
            <a:xfrm>
              <a:off x="609599" y="3962400"/>
              <a:ext cx="9871075" cy="4191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TextBox 36"/>
            <p:cNvSpPr txBox="1">
              <a:spLocks noChangeArrowheads="1"/>
            </p:cNvSpPr>
            <p:nvPr/>
          </p:nvSpPr>
          <p:spPr bwMode="auto">
            <a:xfrm>
              <a:off x="762000" y="8077200"/>
              <a:ext cx="97408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Figure 1</a:t>
              </a:r>
              <a:r>
                <a:rPr lang="en-US" altLang="en-US" sz="2400" dirty="0" smtClean="0"/>
                <a:t>.  NAVD 88 trend with respect to GRACE-based EGM (bottom-left) with Great Lakes region detail (upper left) highlights datum defect in NAVD 88. Hydraulic Correctors (HC) correspond to these trends.</a:t>
              </a:r>
              <a:endParaRPr lang="en-US" altLang="en-US" sz="2400" dirty="0"/>
            </a:p>
          </p:txBody>
        </p:sp>
      </p:grpSp>
      <p:grpSp>
        <p:nvGrpSpPr>
          <p:cNvPr id="7" name="Group 6"/>
          <p:cNvGrpSpPr/>
          <p:nvPr/>
        </p:nvGrpSpPr>
        <p:grpSpPr>
          <a:xfrm>
            <a:off x="609599" y="9509974"/>
            <a:ext cx="10134601" cy="6808494"/>
            <a:chOff x="609599" y="9509974"/>
            <a:chExt cx="10134601" cy="6808494"/>
          </a:xfrm>
        </p:grpSpPr>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0" y="9509974"/>
              <a:ext cx="9441923" cy="6010159"/>
            </a:xfrm>
            <a:prstGeom prst="rect">
              <a:avLst/>
            </a:prstGeom>
          </p:spPr>
        </p:pic>
        <p:sp>
          <p:nvSpPr>
            <p:cNvPr id="188" name="TextBox 36"/>
            <p:cNvSpPr txBox="1">
              <a:spLocks noChangeArrowheads="1"/>
            </p:cNvSpPr>
            <p:nvPr/>
          </p:nvSpPr>
          <p:spPr bwMode="auto">
            <a:xfrm>
              <a:off x="609599" y="15487471"/>
              <a:ext cx="10134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Figure </a:t>
              </a:r>
              <a:r>
                <a:rPr lang="en-US" altLang="en-US" sz="2400" dirty="0" smtClean="0"/>
                <a:t>2.Experimental Geoid 2018 (xGEOID18). White boxes show regions where GRAV-D has been incorporated including the Great Lakes.</a:t>
              </a:r>
              <a:endParaRPr lang="en-US" altLang="en-US" sz="2400" dirty="0"/>
            </a:p>
          </p:txBody>
        </p:sp>
      </p:grpSp>
      <p:sp>
        <p:nvSpPr>
          <p:cNvPr id="199" name="TextBox 66"/>
          <p:cNvSpPr txBox="1">
            <a:spLocks noChangeArrowheads="1"/>
          </p:cNvSpPr>
          <p:nvPr/>
        </p:nvSpPr>
        <p:spPr bwMode="auto">
          <a:xfrm>
            <a:off x="38647771" y="25146000"/>
            <a:ext cx="10502508" cy="5632311"/>
          </a:xfrm>
          <a:prstGeom prst="rect">
            <a:avLst/>
          </a:prstGeom>
          <a:noFill/>
          <a:ln w="9525">
            <a:noFill/>
            <a:miter lim="800000"/>
            <a:headEnd/>
            <a:tailEnd/>
          </a:ln>
        </p:spPr>
        <p:txBody>
          <a:bodyPr wrap="square">
            <a:spAutoFit/>
          </a:bodyPr>
          <a:lstStyle/>
          <a:p>
            <a:pPr eaLnBrk="1" hangingPunct="1">
              <a:defRPr/>
            </a:pPr>
            <a:r>
              <a:rPr lang="en-US" sz="2400" b="1" u="sng" dirty="0" smtClean="0"/>
              <a:t>REFERENCES</a:t>
            </a:r>
          </a:p>
          <a:p>
            <a:pPr eaLnBrk="1" hangingPunct="1">
              <a:defRPr/>
            </a:pPr>
            <a:endParaRPr lang="en-US" sz="2400" dirty="0"/>
          </a:p>
          <a:p>
            <a:pPr eaLnBrk="1" hangingPunct="1">
              <a:defRPr/>
            </a:pPr>
            <a:r>
              <a:rPr lang="en-US" sz="2400" dirty="0"/>
              <a:t>Gruber T, </a:t>
            </a:r>
            <a:r>
              <a:rPr lang="en-US" sz="2400" dirty="0" err="1"/>
              <a:t>Visser</a:t>
            </a:r>
            <a:r>
              <a:rPr lang="en-US" sz="2400" dirty="0"/>
              <a:t> PNAM, Ackermann C, and </a:t>
            </a:r>
            <a:r>
              <a:rPr lang="en-US" sz="2400" dirty="0" err="1"/>
              <a:t>Hosse</a:t>
            </a:r>
            <a:r>
              <a:rPr lang="en-US" sz="2400" dirty="0"/>
              <a:t> M (2011) Validation of GOCE gravity field models by means of orbit residuals and geoid comparisons, Journal of Geodesy, 85(11):845-860.  </a:t>
            </a:r>
            <a:endParaRPr lang="en-US" sz="2400" dirty="0" smtClean="0"/>
          </a:p>
          <a:p>
            <a:pPr eaLnBrk="1" hangingPunct="1">
              <a:defRPr/>
            </a:pPr>
            <a:endParaRPr lang="en-US" sz="2400" dirty="0" smtClean="0"/>
          </a:p>
          <a:p>
            <a:pPr eaLnBrk="1" hangingPunct="1">
              <a:defRPr/>
            </a:pPr>
            <a:r>
              <a:rPr lang="en-US" sz="2400" dirty="0" smtClean="0"/>
              <a:t>Mayer-</a:t>
            </a:r>
            <a:r>
              <a:rPr lang="en-US" sz="2400" dirty="0" err="1" smtClean="0"/>
              <a:t>Gürr</a:t>
            </a:r>
            <a:r>
              <a:rPr lang="en-US" sz="2400" dirty="0" smtClean="0"/>
              <a:t> </a:t>
            </a:r>
            <a:r>
              <a:rPr lang="en-US" sz="2400" dirty="0"/>
              <a:t>T, </a:t>
            </a:r>
            <a:r>
              <a:rPr lang="en-US" sz="2400" dirty="0" err="1"/>
              <a:t>Eicker</a:t>
            </a:r>
            <a:r>
              <a:rPr lang="en-US" sz="2400" dirty="0"/>
              <a:t> A, </a:t>
            </a:r>
            <a:r>
              <a:rPr lang="en-US" sz="2400" dirty="0" err="1"/>
              <a:t>Kurtenbach</a:t>
            </a:r>
            <a:r>
              <a:rPr lang="en-US" sz="2400" dirty="0"/>
              <a:t> E, and Ilk KH (2010) ITG-GRACE: Global Static and Temporal Gravity Field Models from GRACE Data, System Earth via Geodetic-Geophysical Space Techniques </a:t>
            </a:r>
          </a:p>
          <a:p>
            <a:pPr eaLnBrk="1" hangingPunct="1">
              <a:defRPr/>
            </a:pPr>
            <a:r>
              <a:rPr lang="en-US" sz="2400" dirty="0"/>
              <a:t>Advanced Technologies in Earth Sciences 2010, pp 159-168. </a:t>
            </a:r>
          </a:p>
          <a:p>
            <a:pPr eaLnBrk="1" hangingPunct="1">
              <a:defRPr/>
            </a:pPr>
            <a:endParaRPr lang="en-US" sz="2400" dirty="0" smtClean="0"/>
          </a:p>
          <a:p>
            <a:pPr eaLnBrk="1" hangingPunct="1">
              <a:defRPr/>
            </a:pPr>
            <a:r>
              <a:rPr lang="en-US" sz="2400" dirty="0" err="1"/>
              <a:t>Pavlis</a:t>
            </a:r>
            <a:r>
              <a:rPr lang="en-US" sz="2400" dirty="0"/>
              <a:t> NK, Holmes SA, Kenyon SC, Factor JK (2008) An Earth Gravitational Model to degree 2160: EGM2008. Presented at the 2008 General Assembly of the European Geosciences Union, Vienna, Austria, April 13-18. </a:t>
            </a:r>
          </a:p>
          <a:p>
            <a:pPr eaLnBrk="1" hangingPunct="1">
              <a:defRPr/>
            </a:pPr>
            <a:endParaRPr lang="en-US" sz="24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8345</TotalTime>
  <Words>2435</Words>
  <Application>Microsoft Office PowerPoint</Application>
  <PresentationFormat>Custom</PresentationFormat>
  <Paragraphs>89</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 Roman</dc:creator>
  <cp:lastModifiedBy>Dan Roman</cp:lastModifiedBy>
  <cp:revision>357</cp:revision>
  <cp:lastPrinted>2019-04-04T19:15:55Z</cp:lastPrinted>
  <dcterms:created xsi:type="dcterms:W3CDTF">2010-08-05T23:20:29Z</dcterms:created>
  <dcterms:modified xsi:type="dcterms:W3CDTF">2019-04-04T19:16:47Z</dcterms:modified>
</cp:coreProperties>
</file>