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60" r:id="rId2"/>
    <p:sldId id="261" r:id="rId3"/>
    <p:sldId id="266" r:id="rId4"/>
    <p:sldId id="267" r:id="rId5"/>
    <p:sldId id="265" r:id="rId6"/>
    <p:sldId id="297" r:id="rId7"/>
    <p:sldId id="290" r:id="rId8"/>
    <p:sldId id="268" r:id="rId9"/>
    <p:sldId id="273" r:id="rId10"/>
    <p:sldId id="276" r:id="rId11"/>
    <p:sldId id="277" r:id="rId12"/>
    <p:sldId id="286" r:id="rId13"/>
    <p:sldId id="287" r:id="rId14"/>
    <p:sldId id="289" r:id="rId15"/>
    <p:sldId id="278" r:id="rId16"/>
    <p:sldId id="279" r:id="rId17"/>
    <p:sldId id="280" r:id="rId18"/>
    <p:sldId id="281" r:id="rId19"/>
    <p:sldId id="295" r:id="rId20"/>
    <p:sldId id="296" r:id="rId21"/>
    <p:sldId id="294" r:id="rId22"/>
    <p:sldId id="270" r:id="rId23"/>
    <p:sldId id="298" r:id="rId24"/>
    <p:sldId id="271"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8"/>
    <a:srgbClr val="395C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4660"/>
  </p:normalViewPr>
  <p:slideViewPr>
    <p:cSldViewPr snapToGrid="0" snapToObjects="1">
      <p:cViewPr varScale="1">
        <p:scale>
          <a:sx n="132" d="100"/>
          <a:sy n="132" d="100"/>
        </p:scale>
        <p:origin x="96"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951B3-CCF9-4236-BBE7-B1FCA1928090}" type="datetimeFigureOut">
              <a:rPr lang="en-US" smtClean="0"/>
              <a:t>5/29/2019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7EFA0-2453-4AE3-A18B-F9D2C3A4C522}" type="slidenum">
              <a:rPr lang="en-US" smtClean="0"/>
              <a:t>‹#›</a:t>
            </a:fld>
            <a:endParaRPr lang="en-US"/>
          </a:p>
        </p:txBody>
      </p:sp>
    </p:spTree>
    <p:extLst>
      <p:ext uri="{BB962C8B-B14F-4D97-AF65-F5344CB8AC3E}">
        <p14:creationId xmlns:p14="http://schemas.microsoft.com/office/powerpoint/2010/main" val="63227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2</a:t>
            </a:fld>
            <a:endParaRPr lang="en-US"/>
          </a:p>
        </p:txBody>
      </p:sp>
    </p:spTree>
    <p:extLst>
      <p:ext uri="{BB962C8B-B14F-4D97-AF65-F5344CB8AC3E}">
        <p14:creationId xmlns:p14="http://schemas.microsoft.com/office/powerpoint/2010/main" val="86078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Special use zones were not included in the draft SPCS2022 policy &amp; procedures, but were asked about in the FRN</a:t>
            </a:r>
          </a:p>
          <a:p>
            <a:pPr marL="628650" lvl="1" indent="-171450">
              <a:buFont typeface="Arial" panose="020B0604020202020204" pitchFamily="34" charset="0"/>
              <a:buChar char="•"/>
            </a:pPr>
            <a:r>
              <a:rPr lang="en-US" dirty="0"/>
              <a:t>Most FRN responses indicated this zone type was desirable.  Some had no preference, but none were opposed</a:t>
            </a:r>
          </a:p>
          <a:p>
            <a:pPr marL="628650" lvl="1" indent="-171450">
              <a:buFont typeface="Arial" panose="020B0604020202020204" pitchFamily="34" charset="0"/>
              <a:buChar char="•"/>
            </a:pPr>
            <a:r>
              <a:rPr lang="en-US" dirty="0"/>
              <a:t>Specification restricted to areas in more than 1 state (since 3 zone layers allowed in new policy &amp; procedures)</a:t>
            </a:r>
          </a:p>
          <a:p>
            <a:pPr marL="171450" lvl="0" indent="-171450">
              <a:buFont typeface="Arial" panose="020B0604020202020204" pitchFamily="34" charset="0"/>
              <a:buChar char="•"/>
            </a:pPr>
            <a:r>
              <a:rPr lang="en-US" dirty="0"/>
              <a:t>Allowed for large urban areas in more than one zone under initial (1977) SPCS 83 policy (but never used)</a:t>
            </a:r>
          </a:p>
          <a:p>
            <a:pPr marL="171450" lvl="0" indent="-171450">
              <a:buFont typeface="Arial" panose="020B0604020202020204" pitchFamily="34" charset="0"/>
              <a:buChar char="•"/>
            </a:pPr>
            <a:r>
              <a:rPr lang="en-US" dirty="0"/>
              <a:t>Requires approval of NGS Director on case-by-case basis</a:t>
            </a:r>
          </a:p>
          <a:p>
            <a:pPr marL="628650" lvl="1" indent="-171450">
              <a:buFont typeface="Arial" panose="020B0604020202020204" pitchFamily="34" charset="0"/>
              <a:buChar char="•"/>
            </a:pPr>
            <a:r>
              <a:rPr lang="en-US" dirty="0"/>
              <a:t>Mainly because if more than 1 state, difficult to deal with under state stakeholder structure of all other SPCS2022 zones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20</a:t>
            </a:fld>
            <a:endParaRPr lang="en-US"/>
          </a:p>
        </p:txBody>
      </p:sp>
    </p:spTree>
    <p:extLst>
      <p:ext uri="{BB962C8B-B14F-4D97-AF65-F5344CB8AC3E}">
        <p14:creationId xmlns:p14="http://schemas.microsoft.com/office/powerpoint/2010/main" val="391176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Deadlines for requests, proposals, and submittal of approved designs</a:t>
            </a:r>
          </a:p>
          <a:p>
            <a:pPr marL="171450" indent="-171450">
              <a:buFont typeface="Arial" panose="020B0604020202020204" pitchFamily="34" charset="0"/>
              <a:buChar char="•"/>
            </a:pPr>
            <a:r>
              <a:rPr lang="en-US" dirty="0"/>
              <a:t>Designs by “contributing partners” must first be approved as proposals by NGS</a:t>
            </a:r>
          </a:p>
          <a:p>
            <a:pPr marL="628650" lvl="1" indent="-171450">
              <a:buFont typeface="Arial" panose="020B0604020202020204" pitchFamily="34" charset="0"/>
              <a:buChar char="•"/>
            </a:pPr>
            <a:r>
              <a:rPr lang="en-US" dirty="0"/>
              <a:t>Contributing partners can be the stakeholders, or an individuals or organizations designing the zones for the stakeholders</a:t>
            </a:r>
          </a:p>
          <a:p>
            <a:pPr marL="628650" lvl="1" indent="-171450">
              <a:buFont typeface="Arial" panose="020B0604020202020204" pitchFamily="34" charset="0"/>
              <a:buChar char="•"/>
            </a:pPr>
            <a:r>
              <a:rPr lang="en-US" dirty="0"/>
              <a:t>It is expected that most (all?) proposed designs will be for LDP systems (with design criterion &lt; ±50 ppm), since NGS will not design those</a:t>
            </a:r>
          </a:p>
          <a:p>
            <a:pPr marL="171450" lvl="0" indent="-171450">
              <a:buFont typeface="Arial" panose="020B0604020202020204" pitchFamily="34" charset="0"/>
              <a:buChar char="•"/>
            </a:pPr>
            <a:r>
              <a:rPr lang="en-US" dirty="0"/>
              <a:t>Any requests, proposals, or submittals that are not received by the deadlines will not be included in the initial release of SPCS2022 (in 2022)</a:t>
            </a:r>
          </a:p>
          <a:p>
            <a:pPr marL="628650" lvl="1" indent="-171450">
              <a:buFont typeface="Arial" panose="020B0604020202020204" pitchFamily="34" charset="0"/>
              <a:buChar char="•"/>
            </a:pPr>
            <a:r>
              <a:rPr lang="en-US" dirty="0"/>
              <a:t>However, these could still become part of SPCS2022 at a later time</a:t>
            </a:r>
          </a:p>
          <a:p>
            <a:pPr marL="628650" lvl="1" indent="-171450">
              <a:buFont typeface="Arial" panose="020B0604020202020204" pitchFamily="34" charset="0"/>
              <a:buChar char="•"/>
            </a:pPr>
            <a:r>
              <a:rPr lang="en-US" dirty="0"/>
              <a:t>Policy &amp; procedures provide mechanism for changing SPCS2022, so there will still be an opportunity to change/add SPCS2022 layers even after 2022</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74915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162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12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7</a:t>
            </a:fld>
            <a:endParaRPr lang="en-US" dirty="0"/>
          </a:p>
        </p:txBody>
      </p:sp>
    </p:spTree>
    <p:extLst>
      <p:ext uri="{BB962C8B-B14F-4D97-AF65-F5344CB8AC3E}">
        <p14:creationId xmlns:p14="http://schemas.microsoft.com/office/powerpoint/2010/main" val="348008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9</a:t>
            </a:fld>
            <a:endParaRPr lang="en-US"/>
          </a:p>
        </p:txBody>
      </p:sp>
    </p:spTree>
    <p:extLst>
      <p:ext uri="{BB962C8B-B14F-4D97-AF65-F5344CB8AC3E}">
        <p14:creationId xmlns:p14="http://schemas.microsoft.com/office/powerpoint/2010/main" val="3256346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to previous slide, but showing statewide SPCS2022 zones that have preliminary designs and maps available for download.</a:t>
            </a:r>
          </a:p>
          <a:p>
            <a:pPr marL="171450" indent="-171450">
              <a:buFont typeface="Arial" panose="020B0604020202020204" pitchFamily="34" charset="0"/>
              <a:buChar char="•"/>
            </a:pPr>
            <a:r>
              <a:rPr lang="en-US" dirty="0"/>
              <a:t>Note that some of the statewide zones are the same as the default zones in the previous slide</a:t>
            </a:r>
          </a:p>
          <a:p>
            <a:pPr marL="171450" indent="-171450">
              <a:buFont typeface="Arial" panose="020B0604020202020204" pitchFamily="34" charset="0"/>
              <a:buChar char="•"/>
            </a:pPr>
            <a:r>
              <a:rPr lang="en-US" dirty="0"/>
              <a:t>Note also that some states have a preliminary statewide zone design but no default zone design (e.g., Iowa).</a:t>
            </a:r>
          </a:p>
          <a:p>
            <a:pPr marL="628650" lvl="1" indent="-171450">
              <a:buFont typeface="Arial" panose="020B0604020202020204" pitchFamily="34" charset="0"/>
              <a:buChar char="•"/>
            </a:pPr>
            <a:r>
              <a:rPr lang="en-US" dirty="0"/>
              <a:t>States with no default design are ones that will design their own LDP system that provides statewide coverage and will not use the NGS default designs (that correspond to the existing SPCS 83 zones)</a:t>
            </a:r>
          </a:p>
          <a:p>
            <a:pPr marL="171450" lvl="0" indent="-171450">
              <a:buFont typeface="Arial" panose="020B0604020202020204" pitchFamily="34" charset="0"/>
              <a:buChar char="•"/>
            </a:pPr>
            <a:r>
              <a:rPr lang="en-US" dirty="0"/>
              <a:t>Reminder:  All sates will get a statewide zone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12</a:t>
            </a:fld>
            <a:endParaRPr lang="en-US" dirty="0"/>
          </a:p>
        </p:txBody>
      </p:sp>
    </p:spTree>
    <p:extLst>
      <p:ext uri="{BB962C8B-B14F-4D97-AF65-F5344CB8AC3E}">
        <p14:creationId xmlns:p14="http://schemas.microsoft.com/office/powerpoint/2010/main" val="111244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Larger scale maps of the areas included in the NSRS where SPCS2022 zones will be established</a:t>
            </a:r>
          </a:p>
          <a:p>
            <a:pPr marL="171450" indent="-171450">
              <a:buFont typeface="Arial" panose="020B0604020202020204" pitchFamily="34" charset="0"/>
              <a:buChar char="•"/>
            </a:pPr>
            <a:r>
              <a:rPr lang="en-US" dirty="0"/>
              <a:t>Yellow zones are preliminary designs of SPCS2022 default zones that have been completed.</a:t>
            </a:r>
          </a:p>
          <a:p>
            <a:pPr marL="171450" indent="-171450">
              <a:buFont typeface="Arial" panose="020B0604020202020204" pitchFamily="34" charset="0"/>
              <a:buChar char="•"/>
            </a:pPr>
            <a:r>
              <a:rPr lang="en-US" dirty="0"/>
              <a:t>Some of the default zones are statewide (or territory-wide, as the case may be)</a:t>
            </a:r>
          </a:p>
          <a:p>
            <a:pPr marL="171450" indent="-171450">
              <a:buFont typeface="Arial" panose="020B0604020202020204" pitchFamily="34" charset="0"/>
              <a:buChar char="•"/>
            </a:pPr>
            <a:r>
              <a:rPr lang="en-US" dirty="0"/>
              <a:t>Maps for (most of) these designs are currently available for download, along with maps of the corresponding SPCS 83 zones for comparison (will show examples).</a:t>
            </a:r>
          </a:p>
        </p:txBody>
      </p:sp>
      <p:sp>
        <p:nvSpPr>
          <p:cNvPr id="4" name="Slide Number Placeholder 3"/>
          <p:cNvSpPr>
            <a:spLocks noGrp="1"/>
          </p:cNvSpPr>
          <p:nvPr>
            <p:ph type="sldNum" sz="quarter" idx="5"/>
          </p:nvPr>
        </p:nvSpPr>
        <p:spPr/>
        <p:txBody>
          <a:bodyPr/>
          <a:lstStyle/>
          <a:p>
            <a:fld id="{0D46DE8B-F250-4584-83EE-1EA3792DC8CC}" type="slidenum">
              <a:rPr lang="en-US" smtClean="0"/>
              <a:t>13</a:t>
            </a:fld>
            <a:endParaRPr lang="en-US" dirty="0"/>
          </a:p>
        </p:txBody>
      </p:sp>
    </p:spTree>
    <p:extLst>
      <p:ext uri="{BB962C8B-B14F-4D97-AF65-F5344CB8AC3E}">
        <p14:creationId xmlns:p14="http://schemas.microsoft.com/office/powerpoint/2010/main" val="425108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15</a:t>
            </a:fld>
            <a:endParaRPr lang="en-US"/>
          </a:p>
        </p:txBody>
      </p:sp>
    </p:spTree>
    <p:extLst>
      <p:ext uri="{BB962C8B-B14F-4D97-AF65-F5344CB8AC3E}">
        <p14:creationId xmlns:p14="http://schemas.microsoft.com/office/powerpoint/2010/main" val="206866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18</a:t>
            </a:fld>
            <a:endParaRPr lang="en-US"/>
          </a:p>
        </p:txBody>
      </p:sp>
    </p:spTree>
    <p:extLst>
      <p:ext uri="{BB962C8B-B14F-4D97-AF65-F5344CB8AC3E}">
        <p14:creationId xmlns:p14="http://schemas.microsoft.com/office/powerpoint/2010/main" val="233541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LDP systems adopted by government agencies and currently in use throughout the U.S. (there are likely quite a few others).</a:t>
            </a:r>
          </a:p>
          <a:p>
            <a:pPr marL="628650" lvl="1" indent="-171450">
              <a:buFont typeface="Arial" panose="020B0604020202020204" pitchFamily="34" charset="0"/>
              <a:buChar char="•"/>
            </a:pPr>
            <a:r>
              <a:rPr lang="en-US" dirty="0"/>
              <a:t>Note that discontinuous systems like that in Montana exist in other states, most notably Alaska</a:t>
            </a:r>
          </a:p>
          <a:p>
            <a:pPr marL="628650" lvl="1" indent="-171450">
              <a:buFont typeface="Arial" panose="020B0604020202020204" pitchFamily="34" charset="0"/>
              <a:buChar char="•"/>
            </a:pPr>
            <a:r>
              <a:rPr lang="en-US" dirty="0"/>
              <a:t>States with compete LDP zone coverage also exist, and it is expected that all shown will propose an LDP SPCS2022 layer, with no default layer corresponding to their existing SPCS 83 zones (i.e., they will have only 2 layers, statewide and LDP)</a:t>
            </a:r>
          </a:p>
          <a:p>
            <a:pPr marL="171450" lvl="0" indent="-171450">
              <a:buFont typeface="Arial" panose="020B0604020202020204" pitchFamily="34" charset="0"/>
              <a:buChar char="•"/>
            </a:pPr>
            <a:r>
              <a:rPr lang="en-US" dirty="0"/>
              <a:t>One zone shown is for the Navajo Nation</a:t>
            </a:r>
          </a:p>
          <a:p>
            <a:pPr marL="628650" lvl="1" indent="-171450">
              <a:buFont typeface="Arial" panose="020B0604020202020204" pitchFamily="34" charset="0"/>
              <a:buChar char="•"/>
            </a:pPr>
            <a:r>
              <a:rPr lang="en-US" dirty="0"/>
              <a:t>Too large (with too much distortion) to realistically be considered an LDP zone</a:t>
            </a:r>
          </a:p>
          <a:p>
            <a:pPr marL="628650" lvl="1" indent="-171450">
              <a:buFont typeface="Arial" panose="020B0604020202020204" pitchFamily="34" charset="0"/>
              <a:buChar char="•"/>
            </a:pPr>
            <a:r>
              <a:rPr lang="en-US" dirty="0"/>
              <a:t>Falls in 3 states (Arizona, New Mexico, and Utah)</a:t>
            </a:r>
          </a:p>
          <a:p>
            <a:pPr marL="628650" lvl="1" indent="-171450">
              <a:buFont typeface="Arial" panose="020B0604020202020204" pitchFamily="34" charset="0"/>
              <a:buChar char="•"/>
            </a:pPr>
            <a:r>
              <a:rPr lang="en-US" dirty="0"/>
              <a:t>Because it is in more than 1 state, it is a candidate for a “special purpose” zone, which is the topic of the next slide…</a:t>
            </a:r>
          </a:p>
        </p:txBody>
      </p:sp>
      <p:sp>
        <p:nvSpPr>
          <p:cNvPr id="4" name="Slide Number Placeholder 3"/>
          <p:cNvSpPr>
            <a:spLocks noGrp="1"/>
          </p:cNvSpPr>
          <p:nvPr>
            <p:ph type="sldNum" sz="quarter" idx="5"/>
          </p:nvPr>
        </p:nvSpPr>
        <p:spPr/>
        <p:txBody>
          <a:bodyPr/>
          <a:lstStyle/>
          <a:p>
            <a:fld id="{0D46DE8B-F250-4584-83EE-1EA3792DC8CC}" type="slidenum">
              <a:rPr lang="en-US" smtClean="0"/>
              <a:t>19</a:t>
            </a:fld>
            <a:endParaRPr lang="en-US"/>
          </a:p>
        </p:txBody>
      </p:sp>
    </p:spTree>
    <p:extLst>
      <p:ext uri="{BB962C8B-B14F-4D97-AF65-F5344CB8AC3E}">
        <p14:creationId xmlns:p14="http://schemas.microsoft.com/office/powerpoint/2010/main" val="2255860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noAutofit/>
          </a:bodyPr>
          <a:lstStyle>
            <a:lvl1pPr marL="0" indent="0" algn="ctr">
              <a:buNone/>
              <a:defRPr b="1">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May 6, 2019</a:t>
            </a:r>
          </a:p>
        </p:txBody>
      </p:sp>
      <p:sp>
        <p:nvSpPr>
          <p:cNvPr id="5" name="Footer Placeholder 4"/>
          <p:cNvSpPr>
            <a:spLocks noGrp="1"/>
          </p:cNvSpPr>
          <p:nvPr>
            <p:ph type="ftr" sz="quarter" idx="11"/>
          </p:nvPr>
        </p:nvSpPr>
        <p:spPr/>
        <p:txBody>
          <a:bodyPr/>
          <a:lstStyle/>
          <a:p>
            <a:r>
              <a:rPr lang="en-US"/>
              <a:t>2019 Geospatial Summit</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May 6, 2019</a:t>
            </a:r>
          </a:p>
        </p:txBody>
      </p:sp>
      <p:sp>
        <p:nvSpPr>
          <p:cNvPr id="5" name="Footer Placeholder 4"/>
          <p:cNvSpPr>
            <a:spLocks noGrp="1"/>
          </p:cNvSpPr>
          <p:nvPr>
            <p:ph type="ftr" sz="quarter" idx="11"/>
          </p:nvPr>
        </p:nvSpPr>
        <p:spPr/>
        <p:txBody>
          <a:bodyPr/>
          <a:lstStyle/>
          <a:p>
            <a:r>
              <a:rPr lang="en-US"/>
              <a:t>2019 Geospatial Summit</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dirty="0"/>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8720"/>
            <a:ext cx="4038600" cy="3474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88720"/>
            <a:ext cx="4038600" cy="3474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May 6, 2019</a:t>
            </a:r>
          </a:p>
        </p:txBody>
      </p:sp>
      <p:sp>
        <p:nvSpPr>
          <p:cNvPr id="6" name="Footer Placeholder 5"/>
          <p:cNvSpPr>
            <a:spLocks noGrp="1"/>
          </p:cNvSpPr>
          <p:nvPr>
            <p:ph type="ftr" sz="quarter" idx="11"/>
          </p:nvPr>
        </p:nvSpPr>
        <p:spPr/>
        <p:txBody>
          <a:bodyPr/>
          <a:lstStyle/>
          <a:p>
            <a:r>
              <a:rPr lang="en-US"/>
              <a:t>2019 Geospatial Summit</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May 6, 2019</a:t>
            </a:r>
          </a:p>
        </p:txBody>
      </p:sp>
      <p:sp>
        <p:nvSpPr>
          <p:cNvPr id="4" name="Footer Placeholder 3"/>
          <p:cNvSpPr>
            <a:spLocks noGrp="1"/>
          </p:cNvSpPr>
          <p:nvPr>
            <p:ph type="ftr" sz="quarter" idx="11"/>
          </p:nvPr>
        </p:nvSpPr>
        <p:spPr/>
        <p:txBody>
          <a:bodyPr/>
          <a:lstStyle/>
          <a:p>
            <a:r>
              <a:rPr lang="en-US"/>
              <a:t>2019 Geospatial Summit</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6711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May 6, 2019</a:t>
            </a:r>
          </a:p>
        </p:txBody>
      </p:sp>
      <p:sp>
        <p:nvSpPr>
          <p:cNvPr id="3" name="Footer Placeholder 2"/>
          <p:cNvSpPr>
            <a:spLocks noGrp="1"/>
          </p:cNvSpPr>
          <p:nvPr>
            <p:ph type="ftr" sz="quarter" idx="11"/>
          </p:nvPr>
        </p:nvSpPr>
        <p:spPr/>
        <p:txBody>
          <a:bodyPr/>
          <a:lstStyle/>
          <a:p>
            <a:r>
              <a:rPr lang="en-US"/>
              <a:t>2019 Geospatial Summit</a:t>
            </a:r>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May 6, 2019</a:t>
            </a:r>
          </a:p>
        </p:txBody>
      </p:sp>
      <p:sp>
        <p:nvSpPr>
          <p:cNvPr id="4" name="Footer Placeholder 3"/>
          <p:cNvSpPr>
            <a:spLocks noGrp="1"/>
          </p:cNvSpPr>
          <p:nvPr>
            <p:ph type="ftr" sz="quarter" idx="11"/>
          </p:nvPr>
        </p:nvSpPr>
        <p:spPr/>
        <p:txBody>
          <a:bodyPr/>
          <a:lstStyle/>
          <a:p>
            <a:r>
              <a:rPr lang="en-US"/>
              <a:t>2019 Geospatial Summit</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484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May 6, 2019</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2019 Geospatial Summit</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151643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5760"/>
            <a:ext cx="9144000" cy="73152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188720"/>
            <a:ext cx="8229600" cy="34747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May 6, 2019</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2019 Geospatial Summit</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5" r:id="rId5"/>
    <p:sldLayoutId id="2147483657" r:id="rId6"/>
    <p:sldLayoutId id="214748365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8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chael.Dennis@noaa.gov"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ninjaworldamouthfulofmanythings.blogspot.com/2012/01/big-deals-and-great-discounts.html"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13" r="4713" b="5262"/>
          <a:stretch/>
        </p:blipFill>
        <p:spPr>
          <a:xfrm>
            <a:off x="4114800" y="823769"/>
            <a:ext cx="5029200" cy="3176336"/>
          </a:xfrm>
          <a:prstGeom prst="rect">
            <a:avLst/>
          </a:prstGeom>
        </p:spPr>
      </p:pic>
      <p:sp>
        <p:nvSpPr>
          <p:cNvPr id="2" name="Title 1"/>
          <p:cNvSpPr>
            <a:spLocks noGrp="1"/>
          </p:cNvSpPr>
          <p:nvPr>
            <p:ph type="ctrTitle"/>
          </p:nvPr>
        </p:nvSpPr>
        <p:spPr>
          <a:xfrm>
            <a:off x="0" y="1927591"/>
            <a:ext cx="5268664" cy="1631216"/>
          </a:xfrm>
        </p:spPr>
        <p:txBody>
          <a:bodyPr wrap="square">
            <a:spAutoFit/>
          </a:bodyPr>
          <a:lstStyle/>
          <a:p>
            <a:pPr algn="l"/>
            <a:r>
              <a:rPr lang="en-US" sz="2800" dirty="0">
                <a:solidFill>
                  <a:schemeClr val="tx1"/>
                </a:solidFill>
              </a:rPr>
              <a:t>The State Plane </a:t>
            </a:r>
            <a:br>
              <a:rPr lang="en-US" sz="2800" dirty="0">
                <a:solidFill>
                  <a:schemeClr val="tx1"/>
                </a:solidFill>
              </a:rPr>
            </a:br>
            <a:r>
              <a:rPr lang="en-US" sz="2800" dirty="0">
                <a:solidFill>
                  <a:schemeClr val="tx1"/>
                </a:solidFill>
              </a:rPr>
              <a:t>Coordinate System of 2022</a:t>
            </a:r>
            <a:br>
              <a:rPr lang="en-US" sz="2800" dirty="0">
                <a:solidFill>
                  <a:schemeClr val="tx1"/>
                </a:solidFill>
              </a:rPr>
            </a:br>
            <a:r>
              <a:rPr lang="en-US" sz="4400" i="1" dirty="0"/>
              <a:t>Making It Your Way</a:t>
            </a:r>
            <a:endParaRPr lang="en-US" sz="4400" dirty="0">
              <a:solidFill>
                <a:schemeClr val="tx1"/>
              </a:solidFill>
            </a:endParaRPr>
          </a:p>
        </p:txBody>
      </p:sp>
      <p:sp>
        <p:nvSpPr>
          <p:cNvPr id="4" name="Content Placeholder 2"/>
          <p:cNvSpPr txBox="1">
            <a:spLocks/>
          </p:cNvSpPr>
          <p:nvPr/>
        </p:nvSpPr>
        <p:spPr>
          <a:xfrm>
            <a:off x="5268664" y="4000105"/>
            <a:ext cx="3660682" cy="1034129"/>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800" dirty="0">
                <a:latin typeface="Arial" panose="020B0604020202020204" pitchFamily="34" charset="0"/>
                <a:cs typeface="Arial" panose="020B0604020202020204" pitchFamily="34" charset="0"/>
              </a:rPr>
              <a:t>Michael Dennis, PhD, RLS, PE</a:t>
            </a:r>
          </a:p>
          <a:p>
            <a:pPr algn="r"/>
            <a:r>
              <a:rPr lang="en-US" sz="1800" b="0" dirty="0">
                <a:latin typeface="Arial" panose="020B0604020202020204" pitchFamily="34" charset="0"/>
                <a:cs typeface="Arial" panose="020B0604020202020204" pitchFamily="34" charset="0"/>
              </a:rPr>
              <a:t>SPCS2022 Project Manager</a:t>
            </a:r>
          </a:p>
          <a:p>
            <a:pPr algn="r"/>
            <a:r>
              <a:rPr lang="en-US" sz="1800" b="0" dirty="0">
                <a:latin typeface="Arial" panose="020B0604020202020204" pitchFamily="34" charset="0"/>
                <a:cs typeface="Arial" panose="020B0604020202020204" pitchFamily="34" charset="0"/>
                <a:hlinkClick r:id="rId3"/>
              </a:rPr>
              <a:t>Michael.Dennis@noaa.gov</a:t>
            </a:r>
            <a:r>
              <a:rPr lang="en-US" sz="1800" b="0" dirty="0">
                <a:latin typeface="Arial" panose="020B0604020202020204" pitchFamily="34" charset="0"/>
                <a:cs typeface="Arial" panose="020B0604020202020204" pitchFamily="34" charset="0"/>
              </a:rPr>
              <a:t> </a:t>
            </a:r>
          </a:p>
        </p:txBody>
      </p:sp>
      <p:sp>
        <p:nvSpPr>
          <p:cNvPr id="7" name="Content Placeholder 2"/>
          <p:cNvSpPr txBox="1">
            <a:spLocks/>
          </p:cNvSpPr>
          <p:nvPr/>
        </p:nvSpPr>
        <p:spPr>
          <a:xfrm>
            <a:off x="154403" y="3998577"/>
            <a:ext cx="3960397" cy="1034129"/>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b="1"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dirty="0">
                <a:latin typeface="Arial" panose="020B0604020202020204" pitchFamily="34" charset="0"/>
                <a:cs typeface="Arial" panose="020B0604020202020204" pitchFamily="34" charset="0"/>
              </a:rPr>
              <a:t>2019 Geospatial Summit</a:t>
            </a:r>
          </a:p>
          <a:p>
            <a:pPr algn="l"/>
            <a:r>
              <a:rPr lang="en-US" sz="1800" b="0" dirty="0">
                <a:latin typeface="Arial" panose="020B0604020202020204" pitchFamily="34" charset="0"/>
                <a:cs typeface="Arial" panose="020B0604020202020204" pitchFamily="34" charset="0"/>
              </a:rPr>
              <a:t>Silver Spring, Maryland</a:t>
            </a:r>
          </a:p>
          <a:p>
            <a:pPr algn="l"/>
            <a:r>
              <a:rPr lang="en-US" sz="1800" b="0" dirty="0">
                <a:latin typeface="Arial" panose="020B0604020202020204" pitchFamily="34" charset="0"/>
                <a:cs typeface="Arial" panose="020B0604020202020204" pitchFamily="34" charset="0"/>
              </a:rPr>
              <a:t>May 6, 2019</a:t>
            </a:r>
          </a:p>
        </p:txBody>
      </p:sp>
    </p:spTree>
    <p:extLst>
      <p:ext uri="{BB962C8B-B14F-4D97-AF65-F5344CB8AC3E}">
        <p14:creationId xmlns:p14="http://schemas.microsoft.com/office/powerpoint/2010/main" val="392323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C6285-8CC2-4CF7-B788-CA51AA3EF2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5" t="988" r="3125" b="988"/>
          <a:stretch/>
        </p:blipFill>
        <p:spPr>
          <a:xfrm>
            <a:off x="0" y="22860"/>
            <a:ext cx="7315200" cy="5120640"/>
          </a:xfrm>
          <a:prstGeom prst="rect">
            <a:avLst/>
          </a:prstGeom>
        </p:spPr>
      </p:pic>
      <p:sp>
        <p:nvSpPr>
          <p:cNvPr id="9" name="TextBox 8">
            <a:extLst>
              <a:ext uri="{FF2B5EF4-FFF2-40B4-BE49-F238E27FC236}">
                <a16:creationId xmlns:a16="http://schemas.microsoft.com/office/drawing/2014/main" id="{E8790A3A-0355-4426-9022-8C383AEA3004}"/>
              </a:ext>
            </a:extLst>
          </p:cNvPr>
          <p:cNvSpPr txBox="1"/>
          <p:nvPr/>
        </p:nvSpPr>
        <p:spPr>
          <a:xfrm>
            <a:off x="7223760" y="0"/>
            <a:ext cx="1920240" cy="1477328"/>
          </a:xfrm>
          <a:prstGeom prst="rect">
            <a:avLst/>
          </a:prstGeom>
          <a:noFill/>
        </p:spPr>
        <p:txBody>
          <a:bodyPr wrap="square" rtlCol="0">
            <a:spAutoFit/>
          </a:bodyPr>
          <a:lstStyle/>
          <a:p>
            <a:pPr defTabSz="342900">
              <a:defRPr/>
            </a:pPr>
            <a:r>
              <a:rPr lang="en-US" sz="3000" b="1" dirty="0">
                <a:solidFill>
                  <a:srgbClr val="003298"/>
                </a:solidFill>
                <a:latin typeface="Calibri" panose="020F0502020204030204"/>
              </a:rPr>
              <a:t>Responses to FRN questions</a:t>
            </a:r>
          </a:p>
        </p:txBody>
      </p:sp>
      <p:sp>
        <p:nvSpPr>
          <p:cNvPr id="12" name="Slide Number Placeholder 11"/>
          <p:cNvSpPr>
            <a:spLocks noGrp="1"/>
          </p:cNvSpPr>
          <p:nvPr>
            <p:ph type="sldNum" sz="quarter" idx="12"/>
          </p:nvPr>
        </p:nvSpPr>
        <p:spPr/>
        <p:txBody>
          <a:bodyPr/>
          <a:lstStyle/>
          <a:p>
            <a:fld id="{D3D538F9-49A3-B84F-B36B-A7030CDE5D5B}" type="slidenum">
              <a:rPr lang="en-US" smtClean="0"/>
              <a:t>10</a:t>
            </a:fld>
            <a:endParaRPr lang="en-US"/>
          </a:p>
        </p:txBody>
      </p:sp>
    </p:spTree>
    <p:extLst>
      <p:ext uri="{BB962C8B-B14F-4D97-AF65-F5344CB8AC3E}">
        <p14:creationId xmlns:p14="http://schemas.microsoft.com/office/powerpoint/2010/main" val="46965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C6285-8CC2-4CF7-B788-CA51AA3EF2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5" t="-7470" r="625" b="9946"/>
          <a:stretch/>
        </p:blipFill>
        <p:spPr>
          <a:xfrm>
            <a:off x="0" y="0"/>
            <a:ext cx="7315200" cy="5120640"/>
          </a:xfrm>
          <a:prstGeom prst="rect">
            <a:avLst/>
          </a:prstGeom>
        </p:spPr>
      </p:pic>
      <p:sp>
        <p:nvSpPr>
          <p:cNvPr id="9" name="TextBox 8">
            <a:extLst>
              <a:ext uri="{FF2B5EF4-FFF2-40B4-BE49-F238E27FC236}">
                <a16:creationId xmlns:a16="http://schemas.microsoft.com/office/drawing/2014/main" id="{E8790A3A-0355-4426-9022-8C383AEA3004}"/>
              </a:ext>
            </a:extLst>
          </p:cNvPr>
          <p:cNvSpPr txBox="1"/>
          <p:nvPr/>
        </p:nvSpPr>
        <p:spPr>
          <a:xfrm>
            <a:off x="7223760" y="0"/>
            <a:ext cx="1920240" cy="1477328"/>
          </a:xfrm>
          <a:prstGeom prst="rect">
            <a:avLst/>
          </a:prstGeom>
          <a:noFill/>
        </p:spPr>
        <p:txBody>
          <a:bodyPr wrap="square" rtlCol="0">
            <a:spAutoFit/>
          </a:bodyPr>
          <a:lstStyle/>
          <a:p>
            <a:pPr defTabSz="342900">
              <a:defRPr/>
            </a:pPr>
            <a:r>
              <a:rPr lang="en-US" sz="3000" b="1" dirty="0">
                <a:solidFill>
                  <a:srgbClr val="003298"/>
                </a:solidFill>
                <a:latin typeface="Calibri" panose="020F0502020204030204"/>
              </a:rPr>
              <a:t>Summary of other FRN input</a:t>
            </a:r>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114210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734-25E6-4313-A45F-B6E2E97A91D7}"/>
              </a:ext>
            </a:extLst>
          </p:cNvPr>
          <p:cNvSpPr>
            <a:spLocks noGrp="1"/>
          </p:cNvSpPr>
          <p:nvPr>
            <p:ph type="title"/>
          </p:nvPr>
        </p:nvSpPr>
        <p:spPr>
          <a:xfrm>
            <a:off x="7040880" y="0"/>
            <a:ext cx="2103120" cy="3108543"/>
          </a:xfrm>
        </p:spPr>
        <p:txBody>
          <a:bodyPr wrap="square">
            <a:spAutoFit/>
          </a:bodyPr>
          <a:lstStyle/>
          <a:p>
            <a:pPr algn="l">
              <a:spcBef>
                <a:spcPts val="0"/>
              </a:spcBef>
            </a:pPr>
            <a:r>
              <a:rPr lang="en-US" sz="3200" dirty="0"/>
              <a:t>Statewide zones</a:t>
            </a:r>
            <a:br>
              <a:rPr lang="en-US" sz="3200" dirty="0"/>
            </a:br>
            <a:r>
              <a:rPr lang="en-US" sz="1200" dirty="0"/>
              <a:t> </a:t>
            </a:r>
            <a:br>
              <a:rPr lang="en-US" sz="3200" dirty="0"/>
            </a:br>
            <a:r>
              <a:rPr lang="en-US" sz="2400" i="1" dirty="0">
                <a:solidFill>
                  <a:schemeClr val="tx1"/>
                </a:solidFill>
              </a:rPr>
              <a:t>Preliminary design maps </a:t>
            </a:r>
            <a:br>
              <a:rPr lang="en-US" sz="2400" i="1" dirty="0">
                <a:solidFill>
                  <a:schemeClr val="tx1"/>
                </a:solidFill>
              </a:rPr>
            </a:br>
            <a:r>
              <a:rPr lang="en-US" sz="1200" i="1" dirty="0">
                <a:solidFill>
                  <a:schemeClr val="tx1"/>
                </a:solidFill>
              </a:rPr>
              <a:t> </a:t>
            </a:r>
            <a:br>
              <a:rPr lang="en-US" sz="2400" i="1" dirty="0">
                <a:solidFill>
                  <a:schemeClr val="tx1"/>
                </a:solidFill>
              </a:rPr>
            </a:br>
            <a:r>
              <a:rPr lang="en-US" sz="2000" b="0" dirty="0">
                <a:solidFill>
                  <a:schemeClr val="tx1"/>
                </a:solidFill>
              </a:rPr>
              <a:t>Show projection axis and linear distortion</a:t>
            </a:r>
          </a:p>
        </p:txBody>
      </p:sp>
      <p:pic>
        <p:nvPicPr>
          <p:cNvPr id="5" name="Picture 4">
            <a:extLst>
              <a:ext uri="{FF2B5EF4-FFF2-40B4-BE49-F238E27FC236}">
                <a16:creationId xmlns:a16="http://schemas.microsoft.com/office/drawing/2014/main" id="{5DDF6944-F0DD-45C5-97FB-91F84B964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2" name="Slide Number Placeholder 11"/>
          <p:cNvSpPr>
            <a:spLocks noGrp="1"/>
          </p:cNvSpPr>
          <p:nvPr>
            <p:ph type="sldNum" sz="quarter" idx="12"/>
          </p:nvPr>
        </p:nvSpPr>
        <p:spPr/>
        <p:txBody>
          <a:bodyPr/>
          <a:lstStyle/>
          <a:p>
            <a:pPr>
              <a:defRPr/>
            </a:pPr>
            <a:fld id="{DBBAD978-2583-3440-BBC6-16DB090D697E}" type="slidenum">
              <a:rPr lang="en-US" smtClean="0"/>
              <a:pPr>
                <a:defRPr/>
              </a:pPr>
              <a:t>12</a:t>
            </a:fld>
            <a:endParaRPr lang="en-US" dirty="0"/>
          </a:p>
        </p:txBody>
      </p:sp>
    </p:spTree>
    <p:extLst>
      <p:ext uri="{BB962C8B-B14F-4D97-AF65-F5344CB8AC3E}">
        <p14:creationId xmlns:p14="http://schemas.microsoft.com/office/powerpoint/2010/main" val="150150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6035-2A84-4EEA-9569-11A7D16089D4}"/>
              </a:ext>
            </a:extLst>
          </p:cNvPr>
          <p:cNvSpPr>
            <a:spLocks noGrp="1"/>
          </p:cNvSpPr>
          <p:nvPr>
            <p:ph type="title"/>
          </p:nvPr>
        </p:nvSpPr>
        <p:spPr/>
        <p:txBody>
          <a:bodyPr/>
          <a:lstStyle/>
          <a:p>
            <a:r>
              <a:rPr lang="en-US" dirty="0"/>
              <a:t>Default zones</a:t>
            </a:r>
          </a:p>
        </p:txBody>
      </p:sp>
      <p:pic>
        <p:nvPicPr>
          <p:cNvPr id="6" name="Picture 5">
            <a:extLst>
              <a:ext uri="{FF2B5EF4-FFF2-40B4-BE49-F238E27FC236}">
                <a16:creationId xmlns:a16="http://schemas.microsoft.com/office/drawing/2014/main" id="{CBCB3258-FC73-4C18-804B-2DE0F12FF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8" name="Title 1">
            <a:extLst>
              <a:ext uri="{FF2B5EF4-FFF2-40B4-BE49-F238E27FC236}">
                <a16:creationId xmlns:a16="http://schemas.microsoft.com/office/drawing/2014/main" id="{390C8734-25E6-4313-A45F-B6E2E97A91D7}"/>
              </a:ext>
            </a:extLst>
          </p:cNvPr>
          <p:cNvSpPr txBox="1">
            <a:spLocks/>
          </p:cNvSpPr>
          <p:nvPr/>
        </p:nvSpPr>
        <p:spPr>
          <a:xfrm>
            <a:off x="7040880" y="0"/>
            <a:ext cx="2103120" cy="3108543"/>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lgn="l">
              <a:spcBef>
                <a:spcPts val="0"/>
              </a:spcBef>
            </a:pPr>
            <a:r>
              <a:rPr lang="en-US" sz="3200" dirty="0"/>
              <a:t>Default zones</a:t>
            </a:r>
            <a:br>
              <a:rPr lang="en-US" sz="3200" dirty="0"/>
            </a:br>
            <a:r>
              <a:rPr lang="en-US" sz="1200" dirty="0"/>
              <a:t> </a:t>
            </a:r>
            <a:br>
              <a:rPr lang="en-US" sz="3200" dirty="0"/>
            </a:br>
            <a:r>
              <a:rPr lang="en-US" sz="2400" i="1" dirty="0">
                <a:solidFill>
                  <a:schemeClr val="tx1"/>
                </a:solidFill>
              </a:rPr>
              <a:t>Preliminary design maps </a:t>
            </a:r>
            <a:br>
              <a:rPr lang="en-US" sz="2400" i="1" dirty="0">
                <a:solidFill>
                  <a:schemeClr val="tx1"/>
                </a:solidFill>
              </a:rPr>
            </a:br>
            <a:r>
              <a:rPr lang="en-US" sz="1200" i="1" dirty="0">
                <a:solidFill>
                  <a:schemeClr val="tx1"/>
                </a:solidFill>
              </a:rPr>
              <a:t> </a:t>
            </a:r>
            <a:br>
              <a:rPr lang="en-US" sz="2400" i="1" dirty="0">
                <a:solidFill>
                  <a:schemeClr val="tx1"/>
                </a:solidFill>
              </a:rPr>
            </a:br>
            <a:r>
              <a:rPr lang="en-US" sz="2000" b="0" dirty="0">
                <a:solidFill>
                  <a:schemeClr val="tx1"/>
                </a:solidFill>
              </a:rPr>
              <a:t>Show projection axis and linear distortion</a:t>
            </a:r>
          </a:p>
        </p:txBody>
      </p:sp>
      <p:sp>
        <p:nvSpPr>
          <p:cNvPr id="15" name="Slide Number Placeholder 14"/>
          <p:cNvSpPr>
            <a:spLocks noGrp="1"/>
          </p:cNvSpPr>
          <p:nvPr>
            <p:ph type="sldNum" sz="quarter" idx="12"/>
          </p:nvPr>
        </p:nvSpPr>
        <p:spPr/>
        <p:txBody>
          <a:bodyPr/>
          <a:lstStyle/>
          <a:p>
            <a:pPr>
              <a:defRPr/>
            </a:pPr>
            <a:fld id="{DBBAD978-2583-3440-BBC6-16DB090D697E}" type="slidenum">
              <a:rPr lang="en-US" smtClean="0"/>
              <a:pPr>
                <a:defRPr/>
              </a:pPr>
              <a:t>13</a:t>
            </a:fld>
            <a:endParaRPr lang="en-US" dirty="0"/>
          </a:p>
        </p:txBody>
      </p:sp>
    </p:spTree>
    <p:extLst>
      <p:ext uri="{BB962C8B-B14F-4D97-AF65-F5344CB8AC3E}">
        <p14:creationId xmlns:p14="http://schemas.microsoft.com/office/powerpoint/2010/main" val="67739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Plane Zone Layers</a:t>
            </a:r>
          </a:p>
        </p:txBody>
      </p:sp>
      <p:sp>
        <p:nvSpPr>
          <p:cNvPr id="3" name="Content Placeholder 2"/>
          <p:cNvSpPr>
            <a:spLocks noGrp="1"/>
          </p:cNvSpPr>
          <p:nvPr>
            <p:ph idx="1"/>
          </p:nvPr>
        </p:nvSpPr>
        <p:spPr>
          <a:xfrm>
            <a:off x="457200" y="1188720"/>
            <a:ext cx="8686800" cy="3474720"/>
          </a:xfrm>
        </p:spPr>
        <p:txBody>
          <a:bodyPr>
            <a:normAutofit fontScale="92500" lnSpcReduction="10000"/>
          </a:bodyPr>
          <a:lstStyle/>
          <a:p>
            <a:r>
              <a:rPr lang="en-US" dirty="0"/>
              <a:t>Allow maximum of THREE layers</a:t>
            </a:r>
          </a:p>
          <a:p>
            <a:pPr lvl="1"/>
            <a:r>
              <a:rPr lang="en-US" dirty="0"/>
              <a:t>One must be statewide layer (designed by NGS)</a:t>
            </a:r>
          </a:p>
          <a:p>
            <a:r>
              <a:rPr lang="en-US" dirty="0"/>
              <a:t>0, 1, or 2 multiple-zone layers can exist  </a:t>
            </a:r>
          </a:p>
          <a:p>
            <a:pPr marL="0" indent="0" defTabSz="344488">
              <a:buNone/>
            </a:pPr>
            <a:r>
              <a:rPr lang="en-US" i="1" dirty="0"/>
              <a:t>	However:</a:t>
            </a:r>
          </a:p>
          <a:p>
            <a:pPr lvl="1"/>
            <a:r>
              <a:rPr lang="en-US" dirty="0"/>
              <a:t>Only </a:t>
            </a:r>
            <a:r>
              <a:rPr lang="en-US" b="1" dirty="0"/>
              <a:t>ONE</a:t>
            </a:r>
            <a:r>
              <a:rPr lang="en-US" dirty="0"/>
              <a:t> layer can have complete state coverage</a:t>
            </a:r>
          </a:p>
          <a:p>
            <a:pPr lvl="1"/>
            <a:r>
              <a:rPr lang="en-US" dirty="0"/>
              <a:t>Only </a:t>
            </a:r>
            <a:r>
              <a:rPr lang="en-US" b="1" dirty="0"/>
              <a:t>ONE</a:t>
            </a:r>
            <a:r>
              <a:rPr lang="en-US" dirty="0"/>
              <a:t> layer can have partial state coverage</a:t>
            </a:r>
          </a:p>
          <a:p>
            <a:r>
              <a:rPr lang="en-US" i="1" dirty="0"/>
              <a:t>Result:  </a:t>
            </a:r>
            <a:r>
              <a:rPr lang="en-US" dirty="0"/>
              <a:t>ONE multi-zone layer in most states</a:t>
            </a:r>
          </a:p>
          <a:p>
            <a:pPr lvl="1"/>
            <a:r>
              <a:rPr lang="en-US" dirty="0"/>
              <a:t>Partial coverage layer intended for mountainous states</a:t>
            </a:r>
          </a:p>
          <a:p>
            <a:endParaRPr lang="en-US" dirty="0"/>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14</a:t>
            </a:fld>
            <a:endParaRPr lang="en-US" dirty="0"/>
          </a:p>
        </p:txBody>
      </p:sp>
    </p:spTree>
    <p:extLst>
      <p:ext uri="{BB962C8B-B14F-4D97-AF65-F5344CB8AC3E}">
        <p14:creationId xmlns:p14="http://schemas.microsoft.com/office/powerpoint/2010/main" val="4585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EA12564-02C6-4447-9402-4B1005CB0C9A}"/>
              </a:ext>
            </a:extLst>
          </p:cNvPr>
          <p:cNvPicPr>
            <a:picLocks noChangeAspect="1"/>
          </p:cNvPicPr>
          <p:nvPr/>
        </p:nvPicPr>
        <p:blipFill rotWithShape="1">
          <a:blip r:embed="rId3"/>
          <a:srcRect l="66000" t="72627" r="2353"/>
          <a:stretch/>
        </p:blipFill>
        <p:spPr>
          <a:xfrm>
            <a:off x="6583679" y="3291840"/>
            <a:ext cx="2377440" cy="1542209"/>
          </a:xfrm>
          <a:prstGeom prst="rect">
            <a:avLst/>
          </a:prstGeom>
        </p:spPr>
      </p:pic>
      <p:sp>
        <p:nvSpPr>
          <p:cNvPr id="2" name="Title 1"/>
          <p:cNvSpPr>
            <a:spLocks noGrp="1"/>
          </p:cNvSpPr>
          <p:nvPr>
            <p:ph type="title" idx="4294967295"/>
          </p:nvPr>
        </p:nvSpPr>
        <p:spPr>
          <a:xfrm>
            <a:off x="1167" y="5554"/>
            <a:ext cx="9144000" cy="731838"/>
          </a:xfrm>
        </p:spPr>
        <p:txBody>
          <a:bodyPr/>
          <a:lstStyle/>
          <a:p>
            <a:r>
              <a:rPr lang="en-US" dirty="0"/>
              <a:t>Iowa SPCS2022 layers</a:t>
            </a:r>
          </a:p>
        </p:txBody>
      </p:sp>
      <p:pic>
        <p:nvPicPr>
          <p:cNvPr id="22" name="Picture 21">
            <a:extLst>
              <a:ext uri="{FF2B5EF4-FFF2-40B4-BE49-F238E27FC236}">
                <a16:creationId xmlns:a16="http://schemas.microsoft.com/office/drawing/2014/main" id="{75A2FF94-E0A7-4734-B1A3-C184C0EC6D45}"/>
              </a:ext>
            </a:extLst>
          </p:cNvPr>
          <p:cNvPicPr>
            <a:picLocks noChangeAspect="1"/>
          </p:cNvPicPr>
          <p:nvPr/>
        </p:nvPicPr>
        <p:blipFill rotWithShape="1">
          <a:blip r:embed="rId4">
            <a:clrChange>
              <a:clrFrom>
                <a:srgbClr val="FFFFFF"/>
              </a:clrFrom>
              <a:clrTo>
                <a:srgbClr val="FFFFFF">
                  <a:alpha val="0"/>
                </a:srgbClr>
              </a:clrTo>
            </a:clrChange>
          </a:blip>
          <a:srcRect t="41" b="27290"/>
          <a:stretch/>
        </p:blipFill>
        <p:spPr>
          <a:xfrm>
            <a:off x="0" y="1188719"/>
            <a:ext cx="3657600" cy="1993389"/>
          </a:xfrm>
          <a:prstGeom prst="rect">
            <a:avLst/>
          </a:prstGeom>
          <a:effectLst/>
        </p:spPr>
      </p:pic>
      <p:pic>
        <p:nvPicPr>
          <p:cNvPr id="23" name="Picture 22">
            <a:extLst>
              <a:ext uri="{FF2B5EF4-FFF2-40B4-BE49-F238E27FC236}">
                <a16:creationId xmlns:a16="http://schemas.microsoft.com/office/drawing/2014/main" id="{35F3B219-2310-4B78-96C6-0EE656497AEF}"/>
              </a:ext>
            </a:extLst>
          </p:cNvPr>
          <p:cNvPicPr>
            <a:picLocks noChangeAspect="1"/>
          </p:cNvPicPr>
          <p:nvPr/>
        </p:nvPicPr>
        <p:blipFill rotWithShape="1">
          <a:blip r:embed="rId3">
            <a:clrChange>
              <a:clrFrom>
                <a:srgbClr val="FFFFFF"/>
              </a:clrFrom>
              <a:clrTo>
                <a:srgbClr val="FFFFFF">
                  <a:alpha val="0"/>
                </a:srgbClr>
              </a:clrTo>
            </a:clrChange>
          </a:blip>
          <a:srcRect t="-1" b="27334"/>
          <a:stretch/>
        </p:blipFill>
        <p:spPr>
          <a:xfrm>
            <a:off x="5486400" y="1188720"/>
            <a:ext cx="3657600" cy="1993389"/>
          </a:xfrm>
          <a:prstGeom prst="rect">
            <a:avLst/>
          </a:prstGeom>
          <a:effectLst/>
        </p:spPr>
      </p:pic>
      <p:sp>
        <p:nvSpPr>
          <p:cNvPr id="24" name="TextBox 23">
            <a:extLst>
              <a:ext uri="{FF2B5EF4-FFF2-40B4-BE49-F238E27FC236}">
                <a16:creationId xmlns:a16="http://schemas.microsoft.com/office/drawing/2014/main" id="{3442637B-A411-4426-BF08-50F16E9E41A6}"/>
              </a:ext>
            </a:extLst>
          </p:cNvPr>
          <p:cNvSpPr txBox="1"/>
          <p:nvPr/>
        </p:nvSpPr>
        <p:spPr>
          <a:xfrm>
            <a:off x="999596" y="3540488"/>
            <a:ext cx="1742845" cy="120032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charset="0"/>
                <a:ea typeface="ＭＳ Ｐゴシック" charset="0"/>
              </a:rPr>
              <a:t>Statewide layer </a:t>
            </a:r>
            <a:r>
              <a:rPr lang="en-US" sz="2400" b="1" dirty="0">
                <a:solidFill>
                  <a:prstClr val="black"/>
                </a:solidFill>
                <a:latin typeface="Calibri" charset="0"/>
                <a:ea typeface="ＭＳ Ｐゴシック" charset="0"/>
              </a:rPr>
              <a:t>for EVERY state</a:t>
            </a:r>
            <a:endParaRPr kumimoji="0" lang="en-US" sz="2400" b="1"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5" name="TextBox 24">
            <a:extLst>
              <a:ext uri="{FF2B5EF4-FFF2-40B4-BE49-F238E27FC236}">
                <a16:creationId xmlns:a16="http://schemas.microsoft.com/office/drawing/2014/main" id="{F35BCB29-F685-406F-A9CD-A021B7195083}"/>
              </a:ext>
            </a:extLst>
          </p:cNvPr>
          <p:cNvSpPr txBox="1"/>
          <p:nvPr/>
        </p:nvSpPr>
        <p:spPr>
          <a:xfrm>
            <a:off x="0" y="548640"/>
            <a:ext cx="3657600" cy="644880"/>
          </a:xfrm>
          <a:prstGeom prst="rect">
            <a:avLst/>
          </a:prstGeom>
          <a:no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LDP multiple-zone layer</a:t>
            </a:r>
            <a:b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br>
            <a:r>
              <a:rPr kumimoji="0" lang="en-US" sz="1800" b="1" i="1" u="none" strike="noStrike" kern="1200" cap="none" spc="0" normalizeH="0" baseline="0" noProof="0" dirty="0">
                <a:ln>
                  <a:noFill/>
                </a:ln>
                <a:solidFill>
                  <a:prstClr val="black"/>
                </a:solidFill>
                <a:effectLst/>
                <a:uLnTx/>
                <a:uFillTx/>
                <a:latin typeface="Calibri" charset="0"/>
                <a:ea typeface="ＭＳ Ｐゴシック" charset="0"/>
              </a:rPr>
              <a:t>(COMPLETE state coverage)</a:t>
            </a:r>
          </a:p>
        </p:txBody>
      </p:sp>
      <p:sp>
        <p:nvSpPr>
          <p:cNvPr id="26" name="TextBox 25">
            <a:extLst>
              <a:ext uri="{FF2B5EF4-FFF2-40B4-BE49-F238E27FC236}">
                <a16:creationId xmlns:a16="http://schemas.microsoft.com/office/drawing/2014/main" id="{9CFEAD6F-A8D4-4BA9-8DBC-9A04BF6FFF0D}"/>
              </a:ext>
            </a:extLst>
          </p:cNvPr>
          <p:cNvSpPr txBox="1"/>
          <p:nvPr/>
        </p:nvSpPr>
        <p:spPr>
          <a:xfrm>
            <a:off x="5486400" y="640080"/>
            <a:ext cx="3657537" cy="650707"/>
          </a:xfrm>
          <a:prstGeom prst="rect">
            <a:avLst/>
          </a:prstGeom>
          <a:no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t>SPCS 83-like multiple-zone layer</a:t>
            </a:r>
            <a:b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rPr>
            </a:br>
            <a:r>
              <a:rPr kumimoji="0" lang="en-US" sz="1800" b="1" i="1" u="none" strike="noStrike" kern="1200" cap="none" spc="0" normalizeH="0" baseline="0" noProof="0" dirty="0">
                <a:ln>
                  <a:noFill/>
                </a:ln>
                <a:solidFill>
                  <a:prstClr val="black"/>
                </a:solidFill>
                <a:effectLst/>
                <a:uLnTx/>
                <a:uFillTx/>
                <a:latin typeface="Calibri" charset="0"/>
                <a:ea typeface="ＭＳ Ｐゴシック" charset="0"/>
              </a:rPr>
              <a:t>(COMPLETE state coverage)</a:t>
            </a:r>
          </a:p>
        </p:txBody>
      </p:sp>
      <p:sp>
        <p:nvSpPr>
          <p:cNvPr id="27" name="TextBox 26">
            <a:extLst>
              <a:ext uri="{FF2B5EF4-FFF2-40B4-BE49-F238E27FC236}">
                <a16:creationId xmlns:a16="http://schemas.microsoft.com/office/drawing/2014/main" id="{FA8F474E-4A9D-4CEA-A91B-26640508AB15}"/>
              </a:ext>
            </a:extLst>
          </p:cNvPr>
          <p:cNvSpPr txBox="1"/>
          <p:nvPr/>
        </p:nvSpPr>
        <p:spPr>
          <a:xfrm>
            <a:off x="3925104" y="640080"/>
            <a:ext cx="1289304"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charset="0"/>
                <a:ea typeface="ＭＳ Ｐゴシック" charset="0"/>
              </a:rPr>
              <a:t>OR</a:t>
            </a:r>
          </a:p>
        </p:txBody>
      </p:sp>
      <p:sp>
        <p:nvSpPr>
          <p:cNvPr id="28" name="Rectangle 27">
            <a:extLst>
              <a:ext uri="{FF2B5EF4-FFF2-40B4-BE49-F238E27FC236}">
                <a16:creationId xmlns:a16="http://schemas.microsoft.com/office/drawing/2014/main" id="{8478E84C-9CCD-44FD-9958-0114D615EFD1}"/>
              </a:ext>
            </a:extLst>
          </p:cNvPr>
          <p:cNvSpPr>
            <a:spLocks noChangeAspect="1"/>
          </p:cNvSpPr>
          <p:nvPr/>
        </p:nvSpPr>
        <p:spPr>
          <a:xfrm>
            <a:off x="5484882" y="640080"/>
            <a:ext cx="3657600" cy="254202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ross 29">
            <a:extLst>
              <a:ext uri="{FF2B5EF4-FFF2-40B4-BE49-F238E27FC236}">
                <a16:creationId xmlns:a16="http://schemas.microsoft.com/office/drawing/2014/main" id="{C785A7EC-07F2-4488-8394-BE40A4C45B8D}"/>
              </a:ext>
            </a:extLst>
          </p:cNvPr>
          <p:cNvSpPr/>
          <p:nvPr/>
        </p:nvSpPr>
        <p:spPr>
          <a:xfrm rot="2700000">
            <a:off x="6398556" y="1352210"/>
            <a:ext cx="1828800" cy="1828800"/>
          </a:xfrm>
          <a:prstGeom prst="plus">
            <a:avLst>
              <a:gd name="adj" fmla="val 40743"/>
            </a:avLst>
          </a:prstGeom>
          <a:gradFill flip="none" rotWithShape="1">
            <a:gsLst>
              <a:gs pos="0">
                <a:srgbClr val="C00000"/>
              </a:gs>
              <a:gs pos="100000">
                <a:srgbClr val="FF0000"/>
              </a:gs>
            </a:gsLst>
            <a:lin ang="2700000" scaled="1"/>
            <a:tileRect/>
          </a:gra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2E45A2E-1EFC-4B59-8DF3-FA4FFB246E90}"/>
              </a:ext>
            </a:extLst>
          </p:cNvPr>
          <p:cNvPicPr>
            <a:picLocks noChangeAspect="1"/>
          </p:cNvPicPr>
          <p:nvPr/>
        </p:nvPicPr>
        <p:blipFill rotWithShape="1">
          <a:blip r:embed="rId5">
            <a:clrChange>
              <a:clrFrom>
                <a:srgbClr val="FFFFFF"/>
              </a:clrFrom>
              <a:clrTo>
                <a:srgbClr val="FFFFFF">
                  <a:alpha val="0"/>
                </a:srgbClr>
              </a:clrTo>
            </a:clrChange>
          </a:blip>
          <a:srcRect t="3" b="27329"/>
          <a:stretch/>
        </p:blipFill>
        <p:spPr>
          <a:xfrm>
            <a:off x="2742441" y="3143958"/>
            <a:ext cx="3657600" cy="1993390"/>
          </a:xfrm>
          <a:prstGeom prst="rect">
            <a:avLst/>
          </a:prstGeom>
          <a:effectLst/>
        </p:spPr>
      </p:pic>
      <p:sp>
        <p:nvSpPr>
          <p:cNvPr id="32" name="TextBox 31">
            <a:extLst>
              <a:ext uri="{FF2B5EF4-FFF2-40B4-BE49-F238E27FC236}">
                <a16:creationId xmlns:a16="http://schemas.microsoft.com/office/drawing/2014/main" id="{FA8F474E-4A9D-4CEA-A91B-26640508AB15}"/>
              </a:ext>
            </a:extLst>
          </p:cNvPr>
          <p:cNvSpPr txBox="1"/>
          <p:nvPr/>
        </p:nvSpPr>
        <p:spPr>
          <a:xfrm>
            <a:off x="3657600" y="1319376"/>
            <a:ext cx="1824312" cy="1824582"/>
          </a:xfrm>
          <a:prstGeom prst="rect">
            <a:avLst/>
          </a:prstGeom>
          <a:noFill/>
        </p:spPr>
        <p:txBody>
          <a:bodyPr wrap="square" rtlCol="0" anchor="ctr" anchorCtr="0">
            <a:normAutofit fontScale="92500" lnSpcReduction="10000"/>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3298"/>
                </a:solidFill>
                <a:effectLst/>
                <a:uLnTx/>
                <a:uFillTx/>
                <a:latin typeface="Calibri" charset="0"/>
                <a:ea typeface="ＭＳ Ｐゴシック" charset="0"/>
              </a:rPr>
              <a:t>Only </a:t>
            </a:r>
            <a:r>
              <a:rPr kumimoji="0" lang="en-US" sz="2800" b="1" i="1" u="none" strike="noStrike" kern="1200" cap="none" spc="0" normalizeH="0" baseline="0" noProof="0" dirty="0">
                <a:ln>
                  <a:noFill/>
                </a:ln>
                <a:solidFill>
                  <a:srgbClr val="FF0000"/>
                </a:solidFill>
                <a:effectLst/>
                <a:uLnTx/>
                <a:uFillTx/>
                <a:latin typeface="Calibri" charset="0"/>
                <a:ea typeface="ＭＳ Ｐゴシック" charset="0"/>
              </a:rPr>
              <a:t>ONE</a:t>
            </a:r>
            <a:r>
              <a:rPr kumimoji="0" lang="en-US" sz="2800" b="1" u="none" strike="noStrike" kern="1200" cap="none" spc="0" normalizeH="0" noProof="0" dirty="0">
                <a:ln>
                  <a:noFill/>
                </a:ln>
                <a:solidFill>
                  <a:srgbClr val="003298"/>
                </a:solidFill>
                <a:effectLst/>
                <a:uLnTx/>
                <a:uFillTx/>
                <a:latin typeface="Calibri" charset="0"/>
                <a:ea typeface="ＭＳ Ｐゴシック" charset="0"/>
              </a:rPr>
              <a:t> multi-zone layer</a:t>
            </a:r>
            <a:r>
              <a:rPr kumimoji="0" lang="en-US" sz="2800" b="1" u="none" strike="noStrike" kern="1200" cap="none" spc="0" normalizeH="0" baseline="0" noProof="0" dirty="0">
                <a:ln>
                  <a:noFill/>
                </a:ln>
                <a:solidFill>
                  <a:srgbClr val="003298"/>
                </a:solidFill>
                <a:effectLst/>
                <a:uLnTx/>
                <a:uFillTx/>
                <a:latin typeface="Calibri" charset="0"/>
                <a:ea typeface="ＭＳ Ｐゴシック" charset="0"/>
              </a:rPr>
              <a:t> with complete state coverage</a:t>
            </a:r>
          </a:p>
        </p:txBody>
      </p:sp>
      <p:sp>
        <p:nvSpPr>
          <p:cNvPr id="36" name="Date Placeholder 35"/>
          <p:cNvSpPr>
            <a:spLocks noGrp="1"/>
          </p:cNvSpPr>
          <p:nvPr>
            <p:ph type="dt" sz="half" idx="10"/>
          </p:nvPr>
        </p:nvSpPr>
        <p:spPr/>
        <p:txBody>
          <a:bodyPr/>
          <a:lstStyle/>
          <a:p>
            <a:r>
              <a:rPr lang="en-US"/>
              <a:t>May 6, 2019</a:t>
            </a:r>
          </a:p>
        </p:txBody>
      </p:sp>
      <p:sp>
        <p:nvSpPr>
          <p:cNvPr id="38" name="Slide Number Placeholder 37"/>
          <p:cNvSpPr>
            <a:spLocks noGrp="1"/>
          </p:cNvSpPr>
          <p:nvPr>
            <p:ph type="sldNum" sz="quarter" idx="12"/>
          </p:nvPr>
        </p:nvSpPr>
        <p:spPr/>
        <p:txBody>
          <a:bodyPr/>
          <a:lstStyle/>
          <a:p>
            <a:fld id="{D3D538F9-49A3-B84F-B36B-A7030CDE5D5B}" type="slidenum">
              <a:rPr lang="en-US" smtClean="0"/>
              <a:t>15</a:t>
            </a:fld>
            <a:endParaRPr lang="en-US"/>
          </a:p>
        </p:txBody>
      </p:sp>
    </p:spTree>
    <p:extLst>
      <p:ext uri="{BB962C8B-B14F-4D97-AF65-F5344CB8AC3E}">
        <p14:creationId xmlns:p14="http://schemas.microsoft.com/office/powerpoint/2010/main" val="339880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75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75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par>
                          <p:cTn id="24" fill="hold">
                            <p:stCondLst>
                              <p:cond delay="1000"/>
                            </p:stCondLst>
                            <p:childTnLst>
                              <p:par>
                                <p:cTn id="25" presetID="10" presetClass="entr" presetSubtype="0" fill="hold" grpId="0" nodeType="after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30"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7"/>
          <p:cNvSpPr>
            <a:spLocks noGrp="1"/>
          </p:cNvSpPr>
          <p:nvPr>
            <p:ph type="dt" sz="half" idx="10"/>
          </p:nvPr>
        </p:nvSpPr>
        <p:spPr/>
        <p:txBody>
          <a:bodyPr/>
          <a:lstStyle/>
          <a:p>
            <a:pPr>
              <a:defRPr/>
            </a:pPr>
            <a:r>
              <a:rPr lang="en-US"/>
              <a:t>May 6, 2019</a:t>
            </a:r>
            <a:endParaRPr lang="en-US" dirty="0"/>
          </a:p>
        </p:txBody>
      </p:sp>
      <p:sp>
        <p:nvSpPr>
          <p:cNvPr id="19" name="Footer Placeholder 18"/>
          <p:cNvSpPr>
            <a:spLocks noGrp="1"/>
          </p:cNvSpPr>
          <p:nvPr>
            <p:ph type="ftr" sz="quarter" idx="11"/>
          </p:nvPr>
        </p:nvSpPr>
        <p:spPr/>
        <p:txBody>
          <a:bodyPr/>
          <a:lstStyle/>
          <a:p>
            <a:pPr>
              <a:defRPr/>
            </a:pPr>
            <a:r>
              <a:rPr lang="en-US"/>
              <a:t>2019 Geospatial Summit</a:t>
            </a:r>
            <a:endParaRPr lang="en-US" dirty="0"/>
          </a:p>
        </p:txBody>
      </p:sp>
      <p:sp>
        <p:nvSpPr>
          <p:cNvPr id="20" name="Slide Number Placeholder 19"/>
          <p:cNvSpPr>
            <a:spLocks noGrp="1"/>
          </p:cNvSpPr>
          <p:nvPr>
            <p:ph type="sldNum" sz="quarter" idx="12"/>
          </p:nvPr>
        </p:nvSpPr>
        <p:spPr/>
        <p:txBody>
          <a:bodyPr/>
          <a:lstStyle/>
          <a:p>
            <a:pPr>
              <a:defRPr/>
            </a:pPr>
            <a:fld id="{DBBAD978-2583-3440-BBC6-16DB090D697E}" type="slidenum">
              <a:rPr lang="en-US" smtClean="0"/>
              <a:pPr>
                <a:defRPr/>
              </a:pPr>
              <a:t>16</a:t>
            </a:fld>
            <a:endParaRPr lang="en-US" dirty="0"/>
          </a:p>
        </p:txBody>
      </p:sp>
      <p:pic>
        <p:nvPicPr>
          <p:cNvPr id="6" name="Picture 5">
            <a:extLst>
              <a:ext uri="{FF2B5EF4-FFF2-40B4-BE49-F238E27FC236}">
                <a16:creationId xmlns:a16="http://schemas.microsoft.com/office/drawing/2014/main" id="{07C49557-A2E6-4F89-9BA5-9B6AF30E899F}"/>
              </a:ext>
            </a:extLst>
          </p:cNvPr>
          <p:cNvPicPr>
            <a:picLocks noChangeAspect="1"/>
          </p:cNvPicPr>
          <p:nvPr/>
        </p:nvPicPr>
        <p:blipFill>
          <a:blip r:embed="rId2"/>
          <a:stretch>
            <a:fillRect/>
          </a:stretch>
        </p:blipFill>
        <p:spPr>
          <a:xfrm>
            <a:off x="0" y="0"/>
            <a:ext cx="6858000" cy="5143500"/>
          </a:xfrm>
          <a:prstGeom prst="rect">
            <a:avLst/>
          </a:prstGeom>
        </p:spPr>
      </p:pic>
      <p:sp>
        <p:nvSpPr>
          <p:cNvPr id="8" name="TextBox 7">
            <a:extLst>
              <a:ext uri="{FF2B5EF4-FFF2-40B4-BE49-F238E27FC236}">
                <a16:creationId xmlns:a16="http://schemas.microsoft.com/office/drawing/2014/main" id="{F8F6416B-085E-4049-8EEC-64D4C5B4154B}"/>
              </a:ext>
            </a:extLst>
          </p:cNvPr>
          <p:cNvSpPr txBox="1"/>
          <p:nvPr/>
        </p:nvSpPr>
        <p:spPr>
          <a:xfrm>
            <a:off x="142582" y="135278"/>
            <a:ext cx="1941399" cy="1061829"/>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2100" b="1" i="1" dirty="0">
                <a:solidFill>
                  <a:prstClr val="black"/>
                </a:solidFill>
                <a:latin typeface="Calibri" charset="0"/>
                <a:ea typeface="ＭＳ Ｐゴシック" charset="0"/>
              </a:rPr>
              <a:t>Possible  Alaska zone layer configuration</a:t>
            </a:r>
          </a:p>
        </p:txBody>
      </p:sp>
      <p:sp>
        <p:nvSpPr>
          <p:cNvPr id="10" name="Title 1">
            <a:extLst>
              <a:ext uri="{FF2B5EF4-FFF2-40B4-BE49-F238E27FC236}">
                <a16:creationId xmlns:a16="http://schemas.microsoft.com/office/drawing/2014/main" id="{C65F1D1D-E293-4111-8E92-9181323899BA}"/>
              </a:ext>
            </a:extLst>
          </p:cNvPr>
          <p:cNvSpPr txBox="1">
            <a:spLocks/>
          </p:cNvSpPr>
          <p:nvPr/>
        </p:nvSpPr>
        <p:spPr>
          <a:xfrm>
            <a:off x="6858000" y="135277"/>
            <a:ext cx="2286000" cy="963422"/>
          </a:xfrm>
          <a:prstGeom prst="rect">
            <a:avLst/>
          </a:prstGeom>
        </p:spPr>
        <p:txBody>
          <a:bodyPr vert="horz" wrap="square" lIns="91440" tIns="45720" rIns="91440" bIns="45720" rtlCol="0" anchor="t" anchorCtr="0">
            <a:normAutofit fontScale="62500" lnSpcReduction="20000"/>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spcBef>
                <a:spcPts val="600"/>
              </a:spcBef>
            </a:pPr>
            <a:r>
              <a:rPr lang="en-US" dirty="0"/>
              <a:t>Alaska statewide </a:t>
            </a:r>
            <a:br>
              <a:rPr lang="en-US" dirty="0"/>
            </a:br>
            <a:r>
              <a:rPr lang="en-US" dirty="0"/>
              <a:t>layer</a:t>
            </a:r>
          </a:p>
        </p:txBody>
      </p:sp>
    </p:spTree>
    <p:extLst>
      <p:ext uri="{BB962C8B-B14F-4D97-AF65-F5344CB8AC3E}">
        <p14:creationId xmlns:p14="http://schemas.microsoft.com/office/powerpoint/2010/main" val="5141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p:cNvSpPr>
            <a:spLocks noGrp="1"/>
          </p:cNvSpPr>
          <p:nvPr>
            <p:ph type="dt" sz="half" idx="10"/>
          </p:nvPr>
        </p:nvSpPr>
        <p:spPr/>
        <p:txBody>
          <a:bodyPr/>
          <a:lstStyle/>
          <a:p>
            <a:pPr>
              <a:defRPr/>
            </a:pPr>
            <a:r>
              <a:rPr lang="en-US"/>
              <a:t>May 6, 2019</a:t>
            </a:r>
            <a:endParaRPr lang="en-US" dirty="0"/>
          </a:p>
        </p:txBody>
      </p:sp>
      <p:sp>
        <p:nvSpPr>
          <p:cNvPr id="23" name="Footer Placeholder 22"/>
          <p:cNvSpPr>
            <a:spLocks noGrp="1"/>
          </p:cNvSpPr>
          <p:nvPr>
            <p:ph type="ftr" sz="quarter" idx="11"/>
          </p:nvPr>
        </p:nvSpPr>
        <p:spPr/>
        <p:txBody>
          <a:bodyPr/>
          <a:lstStyle/>
          <a:p>
            <a:pPr>
              <a:defRPr/>
            </a:pPr>
            <a:r>
              <a:rPr lang="en-US"/>
              <a:t>2019 Geospatial Summit</a:t>
            </a:r>
            <a:endParaRPr lang="en-US" dirty="0"/>
          </a:p>
        </p:txBody>
      </p:sp>
      <p:sp>
        <p:nvSpPr>
          <p:cNvPr id="24" name="Slide Number Placeholder 23"/>
          <p:cNvSpPr>
            <a:spLocks noGrp="1"/>
          </p:cNvSpPr>
          <p:nvPr>
            <p:ph type="sldNum" sz="quarter" idx="12"/>
          </p:nvPr>
        </p:nvSpPr>
        <p:spPr/>
        <p:txBody>
          <a:bodyPr/>
          <a:lstStyle/>
          <a:p>
            <a:pPr>
              <a:defRPr/>
            </a:pPr>
            <a:fld id="{DBBAD978-2583-3440-BBC6-16DB090D697E}" type="slidenum">
              <a:rPr lang="en-US" smtClean="0"/>
              <a:pPr>
                <a:defRPr/>
              </a:pPr>
              <a:t>17</a:t>
            </a:fld>
            <a:endParaRPr lang="en-US" dirty="0"/>
          </a:p>
        </p:txBody>
      </p:sp>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05979"/>
            <a:ext cx="6858000" cy="857250"/>
          </a:xfrm>
        </p:spPr>
        <p:txBody>
          <a:bodyPr/>
          <a:lstStyle/>
          <a:p>
            <a:r>
              <a:rPr lang="en-US" dirty="0"/>
              <a:t>Alaska complete “intermediate” layer</a:t>
            </a:r>
          </a:p>
        </p:txBody>
      </p:sp>
      <p:pic>
        <p:nvPicPr>
          <p:cNvPr id="5" name="Picture 4">
            <a:extLst>
              <a:ext uri="{FF2B5EF4-FFF2-40B4-BE49-F238E27FC236}">
                <a16:creationId xmlns:a16="http://schemas.microsoft.com/office/drawing/2014/main" id="{E19FAC64-7A9B-4907-8759-CB391450357D}"/>
              </a:ext>
            </a:extLst>
          </p:cNvPr>
          <p:cNvPicPr>
            <a:picLocks noChangeAspect="1"/>
          </p:cNvPicPr>
          <p:nvPr/>
        </p:nvPicPr>
        <p:blipFill>
          <a:blip r:embed="rId2"/>
          <a:stretch>
            <a:fillRect/>
          </a:stretch>
        </p:blipFill>
        <p:spPr>
          <a:xfrm>
            <a:off x="0" y="0"/>
            <a:ext cx="6858000" cy="5143500"/>
          </a:xfrm>
          <a:prstGeom prst="rect">
            <a:avLst/>
          </a:prstGeom>
        </p:spPr>
      </p:pic>
      <p:sp>
        <p:nvSpPr>
          <p:cNvPr id="13" name="TextBox 12">
            <a:extLst>
              <a:ext uri="{FF2B5EF4-FFF2-40B4-BE49-F238E27FC236}">
                <a16:creationId xmlns:a16="http://schemas.microsoft.com/office/drawing/2014/main" id="{F8F6416B-085E-4049-8EEC-64D4C5B4154B}"/>
              </a:ext>
            </a:extLst>
          </p:cNvPr>
          <p:cNvSpPr txBox="1"/>
          <p:nvPr/>
        </p:nvSpPr>
        <p:spPr>
          <a:xfrm>
            <a:off x="142582" y="135278"/>
            <a:ext cx="1941399" cy="1061829"/>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2100" b="1" i="1" dirty="0">
                <a:solidFill>
                  <a:prstClr val="black"/>
                </a:solidFill>
                <a:latin typeface="Calibri" charset="0"/>
                <a:ea typeface="ＭＳ Ｐゴシック" charset="0"/>
              </a:rPr>
              <a:t>Possible  Alaska zone layer configuration</a:t>
            </a:r>
          </a:p>
        </p:txBody>
      </p:sp>
      <p:sp>
        <p:nvSpPr>
          <p:cNvPr id="14" name="Title 1">
            <a:extLst>
              <a:ext uri="{FF2B5EF4-FFF2-40B4-BE49-F238E27FC236}">
                <a16:creationId xmlns:a16="http://schemas.microsoft.com/office/drawing/2014/main" id="{C65F1D1D-E293-4111-8E92-9181323899BA}"/>
              </a:ext>
            </a:extLst>
          </p:cNvPr>
          <p:cNvSpPr txBox="1">
            <a:spLocks/>
          </p:cNvSpPr>
          <p:nvPr/>
        </p:nvSpPr>
        <p:spPr>
          <a:xfrm>
            <a:off x="6858000" y="135279"/>
            <a:ext cx="2286000" cy="2827662"/>
          </a:xfrm>
          <a:prstGeom prst="rect">
            <a:avLst/>
          </a:prstGeom>
        </p:spPr>
        <p:txBody>
          <a:bodyPr vert="horz" wrap="square" lIns="91440" tIns="45720" rIns="91440" bIns="45720" rtlCol="0" anchor="t" anchorCtr="0">
            <a:normAutofit fontScale="62500" lnSpcReduction="20000"/>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spcBef>
                <a:spcPts val="600"/>
              </a:spcBef>
            </a:pPr>
            <a:r>
              <a:rPr lang="en-US" dirty="0"/>
              <a:t>Alaska statewide </a:t>
            </a:r>
            <a:br>
              <a:rPr lang="en-US" dirty="0"/>
            </a:br>
            <a:r>
              <a:rPr lang="en-US" dirty="0"/>
              <a:t>layer</a:t>
            </a:r>
          </a:p>
          <a:p>
            <a:pPr>
              <a:spcBef>
                <a:spcPts val="600"/>
              </a:spcBef>
            </a:pPr>
            <a:r>
              <a:rPr lang="en-US" sz="6400" dirty="0"/>
              <a:t>+</a:t>
            </a:r>
          </a:p>
          <a:p>
            <a:pPr>
              <a:spcBef>
                <a:spcPts val="600"/>
              </a:spcBef>
            </a:pPr>
            <a:r>
              <a:rPr lang="en-US" dirty="0"/>
              <a:t>Multi-zone layer with </a:t>
            </a:r>
            <a:r>
              <a:rPr lang="en-US" i="1" dirty="0">
                <a:solidFill>
                  <a:srgbClr val="FF0000"/>
                </a:solidFill>
              </a:rPr>
              <a:t>complete </a:t>
            </a:r>
            <a:r>
              <a:rPr lang="en-US" dirty="0"/>
              <a:t>coverage</a:t>
            </a:r>
          </a:p>
        </p:txBody>
      </p:sp>
    </p:spTree>
    <p:extLst>
      <p:ext uri="{BB962C8B-B14F-4D97-AF65-F5344CB8AC3E}">
        <p14:creationId xmlns:p14="http://schemas.microsoft.com/office/powerpoint/2010/main" val="307819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9"/>
          <p:cNvSpPr>
            <a:spLocks noGrp="1"/>
          </p:cNvSpPr>
          <p:nvPr>
            <p:ph type="dt" sz="half" idx="10"/>
          </p:nvPr>
        </p:nvSpPr>
        <p:spPr/>
        <p:txBody>
          <a:bodyPr/>
          <a:lstStyle/>
          <a:p>
            <a:pPr>
              <a:defRPr/>
            </a:pPr>
            <a:r>
              <a:rPr lang="en-US"/>
              <a:t>May 6, 2019</a:t>
            </a:r>
            <a:endParaRPr lang="en-US" dirty="0"/>
          </a:p>
        </p:txBody>
      </p:sp>
      <p:sp>
        <p:nvSpPr>
          <p:cNvPr id="21" name="Footer Placeholder 20"/>
          <p:cNvSpPr>
            <a:spLocks noGrp="1"/>
          </p:cNvSpPr>
          <p:nvPr>
            <p:ph type="ftr" sz="quarter" idx="11"/>
          </p:nvPr>
        </p:nvSpPr>
        <p:spPr/>
        <p:txBody>
          <a:bodyPr/>
          <a:lstStyle/>
          <a:p>
            <a:pPr>
              <a:defRPr/>
            </a:pPr>
            <a:r>
              <a:rPr lang="en-US"/>
              <a:t>2019 Geospatial Summit</a:t>
            </a:r>
            <a:endParaRPr lang="en-US" dirty="0"/>
          </a:p>
        </p:txBody>
      </p:sp>
      <p:sp>
        <p:nvSpPr>
          <p:cNvPr id="22" name="Slide Number Placeholder 21"/>
          <p:cNvSpPr>
            <a:spLocks noGrp="1"/>
          </p:cNvSpPr>
          <p:nvPr>
            <p:ph type="sldNum" sz="quarter" idx="12"/>
          </p:nvPr>
        </p:nvSpPr>
        <p:spPr/>
        <p:txBody>
          <a:bodyPr/>
          <a:lstStyle/>
          <a:p>
            <a:pPr>
              <a:defRPr/>
            </a:pPr>
            <a:fld id="{DBBAD978-2583-3440-BBC6-16DB090D697E}" type="slidenum">
              <a:rPr lang="en-US" smtClean="0"/>
              <a:pPr>
                <a:defRPr/>
              </a:pPr>
              <a:t>18</a:t>
            </a:fld>
            <a:endParaRPr lang="en-US" dirty="0"/>
          </a:p>
        </p:txBody>
      </p:sp>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05979"/>
            <a:ext cx="6858000" cy="857250"/>
          </a:xfrm>
        </p:spPr>
        <p:txBody>
          <a:bodyPr/>
          <a:lstStyle/>
          <a:p>
            <a:r>
              <a:rPr lang="en-US" dirty="0"/>
              <a:t>Alaska with </a:t>
            </a:r>
            <a:r>
              <a:rPr lang="en-US" b="1" dirty="0"/>
              <a:t>THREE</a:t>
            </a:r>
            <a:r>
              <a:rPr lang="en-US" dirty="0"/>
              <a:t> SPCS2022 layers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10" name="TextBox 9">
            <a:extLst>
              <a:ext uri="{FF2B5EF4-FFF2-40B4-BE49-F238E27FC236}">
                <a16:creationId xmlns:a16="http://schemas.microsoft.com/office/drawing/2014/main" id="{F8F6416B-085E-4049-8EEC-64D4C5B4154B}"/>
              </a:ext>
            </a:extLst>
          </p:cNvPr>
          <p:cNvSpPr txBox="1"/>
          <p:nvPr/>
        </p:nvSpPr>
        <p:spPr>
          <a:xfrm>
            <a:off x="142582" y="135278"/>
            <a:ext cx="1941399" cy="1061829"/>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2100" b="1" i="1" dirty="0">
                <a:solidFill>
                  <a:prstClr val="black"/>
                </a:solidFill>
                <a:latin typeface="Calibri" charset="0"/>
                <a:ea typeface="ＭＳ Ｐゴシック" charset="0"/>
              </a:rPr>
              <a:t>Possible  Alaska zone layer configuration</a:t>
            </a:r>
          </a:p>
        </p:txBody>
      </p:sp>
      <p:sp>
        <p:nvSpPr>
          <p:cNvPr id="11" name="Title 1">
            <a:extLst>
              <a:ext uri="{FF2B5EF4-FFF2-40B4-BE49-F238E27FC236}">
                <a16:creationId xmlns:a16="http://schemas.microsoft.com/office/drawing/2014/main" id="{C65F1D1D-E293-4111-8E92-9181323899BA}"/>
              </a:ext>
            </a:extLst>
          </p:cNvPr>
          <p:cNvSpPr txBox="1">
            <a:spLocks/>
          </p:cNvSpPr>
          <p:nvPr/>
        </p:nvSpPr>
        <p:spPr>
          <a:xfrm>
            <a:off x="6858000" y="135277"/>
            <a:ext cx="2286000" cy="4854938"/>
          </a:xfrm>
          <a:prstGeom prst="rect">
            <a:avLst/>
          </a:prstGeom>
        </p:spPr>
        <p:txBody>
          <a:bodyPr vert="horz" wrap="square" lIns="91440" tIns="45720" rIns="91440" bIns="45720" rtlCol="0" anchor="t" anchorCtr="0">
            <a:normAutofit fontScale="62500" lnSpcReduction="20000"/>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spcBef>
                <a:spcPts val="600"/>
              </a:spcBef>
            </a:pPr>
            <a:r>
              <a:rPr lang="en-US" dirty="0"/>
              <a:t>Alaska statewide </a:t>
            </a:r>
            <a:br>
              <a:rPr lang="en-US" dirty="0"/>
            </a:br>
            <a:r>
              <a:rPr lang="en-US" dirty="0"/>
              <a:t>layer</a:t>
            </a:r>
          </a:p>
          <a:p>
            <a:pPr>
              <a:spcBef>
                <a:spcPts val="600"/>
              </a:spcBef>
            </a:pPr>
            <a:r>
              <a:rPr lang="en-US" sz="6400" dirty="0"/>
              <a:t>+</a:t>
            </a:r>
          </a:p>
          <a:p>
            <a:pPr>
              <a:spcBef>
                <a:spcPts val="600"/>
              </a:spcBef>
            </a:pPr>
            <a:r>
              <a:rPr lang="en-US" dirty="0"/>
              <a:t>Multi-zone layer with </a:t>
            </a:r>
            <a:r>
              <a:rPr lang="en-US" i="1" dirty="0">
                <a:solidFill>
                  <a:srgbClr val="FF0000"/>
                </a:solidFill>
              </a:rPr>
              <a:t>complete </a:t>
            </a:r>
            <a:r>
              <a:rPr lang="en-US" dirty="0"/>
              <a:t>coverage</a:t>
            </a:r>
          </a:p>
          <a:p>
            <a:pPr>
              <a:spcBef>
                <a:spcPts val="600"/>
              </a:spcBef>
            </a:pPr>
            <a:r>
              <a:rPr lang="en-US" sz="6400" dirty="0"/>
              <a:t>+</a:t>
            </a:r>
          </a:p>
          <a:p>
            <a:pPr>
              <a:spcBef>
                <a:spcPts val="600"/>
              </a:spcBef>
            </a:pPr>
            <a:r>
              <a:rPr lang="en-US" dirty="0"/>
              <a:t>LDP </a:t>
            </a:r>
            <a:br>
              <a:rPr lang="en-US" dirty="0"/>
            </a:br>
            <a:r>
              <a:rPr lang="en-US" dirty="0"/>
              <a:t>multi-zone layer with </a:t>
            </a:r>
            <a:r>
              <a:rPr lang="en-US" i="1" dirty="0">
                <a:solidFill>
                  <a:srgbClr val="FF0000"/>
                </a:solidFill>
              </a:rPr>
              <a:t>partial </a:t>
            </a:r>
            <a:r>
              <a:rPr lang="en-US" dirty="0"/>
              <a:t>coverage</a:t>
            </a:r>
          </a:p>
        </p:txBody>
      </p:sp>
      <p:sp>
        <p:nvSpPr>
          <p:cNvPr id="16" name="TextBox 15">
            <a:extLst>
              <a:ext uri="{FF2B5EF4-FFF2-40B4-BE49-F238E27FC236}">
                <a16:creationId xmlns:a16="http://schemas.microsoft.com/office/drawing/2014/main" id="{FA8F474E-4A9D-4CEA-A91B-26640508AB15}"/>
              </a:ext>
            </a:extLst>
          </p:cNvPr>
          <p:cNvSpPr txBox="1"/>
          <p:nvPr/>
        </p:nvSpPr>
        <p:spPr>
          <a:xfrm>
            <a:off x="2510118" y="3889948"/>
            <a:ext cx="4177554" cy="1170612"/>
          </a:xfrm>
          <a:prstGeom prst="rect">
            <a:avLst/>
          </a:prstGeom>
          <a:noFill/>
        </p:spPr>
        <p:txBody>
          <a:bodyPr wrap="square" rtlCol="0" anchor="ctr" anchorCtr="0">
            <a:normAutofit fontScale="92500"/>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lang="en-US" sz="2800" b="1" dirty="0">
                <a:solidFill>
                  <a:srgbClr val="FF0000"/>
                </a:solidFill>
                <a:latin typeface="Calibri" charset="0"/>
                <a:ea typeface="ＭＳ Ｐゴシック" charset="0"/>
              </a:rPr>
              <a:t>M</a:t>
            </a:r>
            <a:r>
              <a:rPr kumimoji="0" lang="en-US" sz="2800" b="1" u="none" strike="noStrike" kern="1200" cap="none" spc="0" normalizeH="0" noProof="0" dirty="0" err="1">
                <a:ln>
                  <a:noFill/>
                </a:ln>
                <a:solidFill>
                  <a:srgbClr val="FF0000"/>
                </a:solidFill>
                <a:effectLst/>
                <a:uLnTx/>
                <a:uFillTx/>
                <a:latin typeface="Calibri" charset="0"/>
                <a:ea typeface="ＭＳ Ｐゴシック" charset="0"/>
              </a:rPr>
              <a:t>ulti</a:t>
            </a:r>
            <a:r>
              <a:rPr kumimoji="0" lang="en-US" sz="2800" b="1" u="none" strike="noStrike" kern="1200" cap="none" spc="0" normalizeH="0" noProof="0" dirty="0">
                <a:ln>
                  <a:noFill/>
                </a:ln>
                <a:solidFill>
                  <a:srgbClr val="FF0000"/>
                </a:solidFill>
                <a:effectLst/>
                <a:uLnTx/>
                <a:uFillTx/>
                <a:latin typeface="Calibri" charset="0"/>
                <a:ea typeface="ＭＳ Ｐゴシック" charset="0"/>
              </a:rPr>
              <a:t>-zone layers:</a:t>
            </a:r>
            <a:r>
              <a:rPr kumimoji="0" lang="en-US" sz="2800" b="1" u="none" strike="noStrike" kern="1200" cap="none" spc="0" normalizeH="0" baseline="0" noProof="0" dirty="0">
                <a:ln>
                  <a:noFill/>
                </a:ln>
                <a:solidFill>
                  <a:srgbClr val="FF0000"/>
                </a:solidFill>
                <a:effectLst/>
                <a:uLnTx/>
                <a:uFillTx/>
                <a:latin typeface="Calibri" charset="0"/>
                <a:ea typeface="ＭＳ Ｐゴシック" charset="0"/>
              </a:rPr>
              <a:t> </a:t>
            </a:r>
            <a:br>
              <a:rPr kumimoji="0" lang="en-US" sz="2800" b="1" u="none" strike="noStrike" kern="1200" cap="none" spc="0" normalizeH="0" baseline="0" noProof="0" dirty="0">
                <a:ln>
                  <a:noFill/>
                </a:ln>
                <a:solidFill>
                  <a:srgbClr val="FF0000"/>
                </a:solidFill>
                <a:effectLst/>
                <a:uLnTx/>
                <a:uFillTx/>
                <a:latin typeface="Calibri" charset="0"/>
                <a:ea typeface="ＭＳ Ｐゴシック" charset="0"/>
              </a:rPr>
            </a:br>
            <a:r>
              <a:rPr kumimoji="0" lang="en-US" sz="2800" b="1" u="none" strike="noStrike" kern="1200" cap="none" spc="0" normalizeH="0" baseline="0" noProof="0" dirty="0">
                <a:ln>
                  <a:noFill/>
                </a:ln>
                <a:solidFill>
                  <a:srgbClr val="FF0000"/>
                </a:solidFill>
                <a:effectLst/>
                <a:uLnTx/>
                <a:uFillTx/>
                <a:latin typeface="Calibri" charset="0"/>
                <a:ea typeface="ＭＳ Ｐゴシック" charset="0"/>
              </a:rPr>
              <a:t>ONE with complete coverage ONE with partial</a:t>
            </a:r>
            <a:r>
              <a:rPr kumimoji="0" lang="en-US" sz="2800" b="1" u="none" strike="noStrike" kern="1200" cap="none" spc="0" normalizeH="0" noProof="0" dirty="0">
                <a:ln>
                  <a:noFill/>
                </a:ln>
                <a:solidFill>
                  <a:srgbClr val="FF0000"/>
                </a:solidFill>
                <a:effectLst/>
                <a:uLnTx/>
                <a:uFillTx/>
                <a:latin typeface="Calibri" charset="0"/>
                <a:ea typeface="ＭＳ Ｐゴシック" charset="0"/>
              </a:rPr>
              <a:t> coverage</a:t>
            </a:r>
            <a:endParaRPr kumimoji="0" lang="en-US" sz="2800" b="1" u="none" strike="noStrike" kern="1200" cap="none" spc="0" normalizeH="0" baseline="0" noProof="0" dirty="0">
              <a:ln>
                <a:noFill/>
              </a:ln>
              <a:solidFill>
                <a:srgbClr val="FF0000"/>
              </a:solidFill>
              <a:effectLst/>
              <a:uLnTx/>
              <a:uFillTx/>
              <a:latin typeface="Calibri" charset="0"/>
              <a:ea typeface="ＭＳ Ｐゴシック" charset="0"/>
            </a:endParaRPr>
          </a:p>
        </p:txBody>
      </p:sp>
    </p:spTree>
    <p:extLst>
      <p:ext uri="{BB962C8B-B14F-4D97-AF65-F5344CB8AC3E}">
        <p14:creationId xmlns:p14="http://schemas.microsoft.com/office/powerpoint/2010/main" val="125657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sz="half" idx="10"/>
          </p:nvPr>
        </p:nvSpPr>
        <p:spPr/>
        <p:txBody>
          <a:bodyPr/>
          <a:lstStyle/>
          <a:p>
            <a:pPr>
              <a:defRPr/>
            </a:pPr>
            <a:r>
              <a:rPr lang="en-US"/>
              <a:t>May 6, 2019</a:t>
            </a:r>
            <a:endParaRPr lang="en-US" dirty="0"/>
          </a:p>
        </p:txBody>
      </p:sp>
      <p:sp>
        <p:nvSpPr>
          <p:cNvPr id="14" name="Footer Placeholder 13"/>
          <p:cNvSpPr>
            <a:spLocks noGrp="1"/>
          </p:cNvSpPr>
          <p:nvPr>
            <p:ph type="ftr" sz="quarter" idx="11"/>
          </p:nvPr>
        </p:nvSpPr>
        <p:spPr/>
        <p:txBody>
          <a:bodyPr/>
          <a:lstStyle/>
          <a:p>
            <a:pPr>
              <a:defRPr/>
            </a:pPr>
            <a:r>
              <a:rPr lang="en-US"/>
              <a:t>2019 Geospatial Summit</a:t>
            </a:r>
            <a:endParaRPr lang="en-US" dirty="0"/>
          </a:p>
        </p:txBody>
      </p:sp>
      <p:pic>
        <p:nvPicPr>
          <p:cNvPr id="21" name="Picture 20">
            <a:extLst>
              <a:ext uri="{FF2B5EF4-FFF2-40B4-BE49-F238E27FC236}">
                <a16:creationId xmlns:a16="http://schemas.microsoft.com/office/drawing/2014/main" id="{B2AEEB8C-B98C-4DB7-A3F9-66DA540BB1BE}"/>
              </a:ext>
            </a:extLst>
          </p:cNvPr>
          <p:cNvPicPr>
            <a:picLocks noChangeAspect="1"/>
          </p:cNvPicPr>
          <p:nvPr/>
        </p:nvPicPr>
        <p:blipFill>
          <a:blip r:embed="rId3"/>
          <a:stretch>
            <a:fillRect/>
          </a:stretch>
        </p:blipFill>
        <p:spPr>
          <a:xfrm>
            <a:off x="0" y="0"/>
            <a:ext cx="6858000" cy="5143500"/>
          </a:xfrm>
          <a:prstGeom prst="rect">
            <a:avLst/>
          </a:prstGeom>
        </p:spPr>
      </p:pic>
      <p:pic>
        <p:nvPicPr>
          <p:cNvPr id="8" name="Picture 7">
            <a:extLst>
              <a:ext uri="{FF2B5EF4-FFF2-40B4-BE49-F238E27FC236}">
                <a16:creationId xmlns:a16="http://schemas.microsoft.com/office/drawing/2014/main" id="{F26FDDCC-ACEE-4659-8BF5-979C029FA7F9}"/>
              </a:ext>
            </a:extLst>
          </p:cNvPr>
          <p:cNvPicPr>
            <a:picLocks noChangeAspect="1"/>
          </p:cNvPicPr>
          <p:nvPr/>
        </p:nvPicPr>
        <p:blipFill>
          <a:blip r:embed="rId4"/>
          <a:stretch>
            <a:fillRect/>
          </a:stretch>
        </p:blipFill>
        <p:spPr>
          <a:xfrm>
            <a:off x="0" y="0"/>
            <a:ext cx="6858000" cy="5143500"/>
          </a:xfrm>
          <a:prstGeom prst="rect">
            <a:avLst/>
          </a:prstGeom>
        </p:spPr>
      </p:pic>
      <p:pic>
        <p:nvPicPr>
          <p:cNvPr id="12" name="Picture 11">
            <a:extLst>
              <a:ext uri="{FF2B5EF4-FFF2-40B4-BE49-F238E27FC236}">
                <a16:creationId xmlns:a16="http://schemas.microsoft.com/office/drawing/2014/main" id="{3D713A3F-0A30-458D-842E-661C0560EFC1}"/>
              </a:ext>
            </a:extLst>
          </p:cNvPr>
          <p:cNvPicPr>
            <a:picLocks noChangeAspect="1"/>
          </p:cNvPicPr>
          <p:nvPr/>
        </p:nvPicPr>
        <p:blipFill>
          <a:blip r:embed="rId5"/>
          <a:stretch>
            <a:fillRect/>
          </a:stretch>
        </p:blipFill>
        <p:spPr>
          <a:xfrm>
            <a:off x="0" y="0"/>
            <a:ext cx="6858000" cy="5143500"/>
          </a:xfrm>
          <a:prstGeom prst="rect">
            <a:avLst/>
          </a:prstGeom>
        </p:spPr>
      </p:pic>
      <p:sp>
        <p:nvSpPr>
          <p:cNvPr id="15" name="Slide Number Placeholder 14"/>
          <p:cNvSpPr>
            <a:spLocks noGrp="1"/>
          </p:cNvSpPr>
          <p:nvPr>
            <p:ph type="sldNum" sz="quarter" idx="12"/>
          </p:nvPr>
        </p:nvSpPr>
        <p:spPr/>
        <p:txBody>
          <a:bodyPr/>
          <a:lstStyle/>
          <a:p>
            <a:pPr>
              <a:defRPr/>
            </a:pPr>
            <a:fld id="{DBBAD978-2583-3440-BBC6-16DB090D697E}" type="slidenum">
              <a:rPr lang="en-US" smtClean="0"/>
              <a:pPr>
                <a:defRPr/>
              </a:pPr>
              <a:t>19</a:t>
            </a:fld>
            <a:endParaRPr lang="en-US" dirty="0"/>
          </a:p>
        </p:txBody>
      </p:sp>
      <p:sp>
        <p:nvSpPr>
          <p:cNvPr id="3" name="Oval 2">
            <a:extLst>
              <a:ext uri="{FF2B5EF4-FFF2-40B4-BE49-F238E27FC236}">
                <a16:creationId xmlns:a16="http://schemas.microsoft.com/office/drawing/2014/main" id="{B230F360-62D2-4A74-9264-E7CF281EA902}"/>
              </a:ext>
            </a:extLst>
          </p:cNvPr>
          <p:cNvSpPr/>
          <p:nvPr/>
        </p:nvSpPr>
        <p:spPr>
          <a:xfrm>
            <a:off x="3035553" y="3840480"/>
            <a:ext cx="617220" cy="411480"/>
          </a:xfrm>
          <a:prstGeom prst="ellipse">
            <a:avLst/>
          </a:prstGeom>
          <a:noFill/>
          <a:ln w="50800">
            <a:solidFill>
              <a:srgbClr val="FFFF00"/>
            </a:solidFill>
          </a:ln>
          <a:effectLst>
            <a:outerShdw blurRad="63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4" name="TextBox 3">
            <a:extLst>
              <a:ext uri="{FF2B5EF4-FFF2-40B4-BE49-F238E27FC236}">
                <a16:creationId xmlns:a16="http://schemas.microsoft.com/office/drawing/2014/main" id="{07BA65FE-8FBB-44E1-A1EB-5BA043AE4588}"/>
              </a:ext>
            </a:extLst>
          </p:cNvPr>
          <p:cNvSpPr txBox="1"/>
          <p:nvPr/>
        </p:nvSpPr>
        <p:spPr bwMode="auto">
          <a:xfrm>
            <a:off x="136176" y="1907450"/>
            <a:ext cx="2266982" cy="2246769"/>
          </a:xfrm>
          <a:prstGeom prst="rect">
            <a:avLst/>
          </a:prstGeom>
          <a:noFill/>
          <a:ln w="9525" algn="ctr">
            <a:noFill/>
            <a:miter lim="800000"/>
            <a:headEnd/>
            <a:tailEnd/>
          </a:ln>
          <a:effectLst/>
        </p:spPr>
        <p:txBody>
          <a:bodyPr wrap="square" rtlCol="0">
            <a:spAutoFit/>
          </a:bodyPr>
          <a:lstStyle/>
          <a:p>
            <a:pPr algn="l">
              <a:spcBef>
                <a:spcPct val="50000"/>
              </a:spcBef>
            </a:pPr>
            <a:r>
              <a:rPr lang="en-US" sz="2000" b="1" i="1" dirty="0">
                <a:cs typeface="Arial" pitchFamily="34" charset="0"/>
              </a:rPr>
              <a:t>Navajo Nation Coordinate System </a:t>
            </a:r>
            <a:r>
              <a:rPr lang="en-US" sz="2000" b="1" dirty="0">
                <a:cs typeface="Arial" pitchFamily="34" charset="0"/>
              </a:rPr>
              <a:t>not actually an LDP, and it falls in </a:t>
            </a:r>
            <a:br>
              <a:rPr lang="en-US" sz="2000" b="1" dirty="0">
                <a:cs typeface="Arial" pitchFamily="34" charset="0"/>
              </a:rPr>
            </a:br>
            <a:r>
              <a:rPr lang="en-US" sz="2000" b="1" dirty="0">
                <a:cs typeface="Arial" pitchFamily="34" charset="0"/>
              </a:rPr>
              <a:t>3 states.  It is something “special”… </a:t>
            </a:r>
          </a:p>
        </p:txBody>
      </p:sp>
      <p:cxnSp>
        <p:nvCxnSpPr>
          <p:cNvPr id="6" name="Straight Arrow Connector 5">
            <a:extLst>
              <a:ext uri="{FF2B5EF4-FFF2-40B4-BE49-F238E27FC236}">
                <a16:creationId xmlns:a16="http://schemas.microsoft.com/office/drawing/2014/main" id="{3E077064-7C27-4997-9C82-B2645B677F08}"/>
              </a:ext>
            </a:extLst>
          </p:cNvPr>
          <p:cNvCxnSpPr>
            <a:cxnSpLocks/>
          </p:cNvCxnSpPr>
          <p:nvPr/>
        </p:nvCxnSpPr>
        <p:spPr>
          <a:xfrm>
            <a:off x="1737670" y="3030834"/>
            <a:ext cx="1322682" cy="883283"/>
          </a:xfrm>
          <a:prstGeom prst="straightConnector1">
            <a:avLst/>
          </a:prstGeom>
          <a:ln w="44450">
            <a:solidFill>
              <a:srgbClr val="FFFF00"/>
            </a:solidFill>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46D258-C863-4904-BF94-01E7DF23E01E}"/>
              </a:ext>
            </a:extLst>
          </p:cNvPr>
          <p:cNvSpPr txBox="1"/>
          <p:nvPr/>
        </p:nvSpPr>
        <p:spPr bwMode="auto">
          <a:xfrm>
            <a:off x="6858000" y="1692368"/>
            <a:ext cx="2193132" cy="3074895"/>
          </a:xfrm>
          <a:prstGeom prst="rect">
            <a:avLst/>
          </a:prstGeom>
          <a:noFill/>
          <a:ln w="9525" algn="ctr">
            <a:noFill/>
            <a:miter lim="800000"/>
            <a:headEnd/>
            <a:tailEnd/>
          </a:ln>
          <a:effectLst/>
        </p:spPr>
        <p:txBody>
          <a:bodyPr wrap="square" rtlCol="0">
            <a:noAutofit/>
          </a:bodyPr>
          <a:lstStyle/>
          <a:p>
            <a:pPr>
              <a:spcBef>
                <a:spcPct val="50000"/>
              </a:spcBef>
            </a:pPr>
            <a:r>
              <a:rPr lang="en-US" sz="2000" b="1" dirty="0">
                <a:cs typeface="Arial" pitchFamily="34" charset="0"/>
              </a:rPr>
              <a:t>Versions of most of the LDP systems shown (as well as others) will likely become part of SPCS2022, both with complete and partial state coverage.</a:t>
            </a:r>
          </a:p>
        </p:txBody>
      </p:sp>
      <p:sp>
        <p:nvSpPr>
          <p:cNvPr id="11" name="Title 10"/>
          <p:cNvSpPr>
            <a:spLocks noGrp="1"/>
          </p:cNvSpPr>
          <p:nvPr>
            <p:ph type="title"/>
          </p:nvPr>
        </p:nvSpPr>
        <p:spPr>
          <a:xfrm>
            <a:off x="6857999" y="10461"/>
            <a:ext cx="2286001" cy="1612151"/>
          </a:xfrm>
        </p:spPr>
        <p:txBody>
          <a:bodyPr>
            <a:noAutofit/>
          </a:bodyPr>
          <a:lstStyle/>
          <a:p>
            <a:pPr algn="l"/>
            <a:r>
              <a:rPr lang="en-US" sz="3000" dirty="0"/>
              <a:t>Low distortion projections</a:t>
            </a:r>
          </a:p>
        </p:txBody>
      </p:sp>
    </p:spTree>
    <p:extLst>
      <p:ext uri="{BB962C8B-B14F-4D97-AF65-F5344CB8AC3E}">
        <p14:creationId xmlns:p14="http://schemas.microsoft.com/office/powerpoint/2010/main" val="20477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New State Plane for 2022</a:t>
            </a:r>
          </a:p>
        </p:txBody>
      </p:sp>
      <p:sp>
        <p:nvSpPr>
          <p:cNvPr id="3" name="Content Placeholder 2"/>
          <p:cNvSpPr>
            <a:spLocks noGrp="1"/>
          </p:cNvSpPr>
          <p:nvPr>
            <p:ph idx="1"/>
          </p:nvPr>
        </p:nvSpPr>
        <p:spPr>
          <a:xfrm>
            <a:off x="457200" y="1188721"/>
            <a:ext cx="8495211" cy="2132663"/>
          </a:xfrm>
        </p:spPr>
        <p:txBody>
          <a:bodyPr>
            <a:normAutofit fontScale="85000" lnSpcReduction="10000"/>
          </a:bodyPr>
          <a:lstStyle/>
          <a:p>
            <a:pPr>
              <a:lnSpc>
                <a:spcPct val="120000"/>
              </a:lnSpc>
            </a:pPr>
            <a:r>
              <a:rPr lang="en-US" dirty="0"/>
              <a:t>State Plane Coordinate System of 2022 (SPCS2022)</a:t>
            </a:r>
          </a:p>
          <a:p>
            <a:pPr lvl="1">
              <a:lnSpc>
                <a:spcPct val="120000"/>
              </a:lnSpc>
            </a:pPr>
            <a:r>
              <a:rPr lang="en-US" dirty="0"/>
              <a:t>Referenced to 2022 Terrestrial Reference Frames (TRFs)</a:t>
            </a:r>
          </a:p>
          <a:p>
            <a:pPr lvl="1">
              <a:lnSpc>
                <a:spcPct val="120000"/>
              </a:lnSpc>
            </a:pPr>
            <a:r>
              <a:rPr lang="en-US" dirty="0"/>
              <a:t>Based on same reference ellipsoid as SPCS 83 (GRS 80)</a:t>
            </a:r>
          </a:p>
          <a:p>
            <a:pPr lvl="1">
              <a:lnSpc>
                <a:spcPct val="120000"/>
              </a:lnSpc>
            </a:pPr>
            <a:r>
              <a:rPr lang="en-US" dirty="0"/>
              <a:t>Same 3 conformal projection types as SPCS 83 and 27:</a:t>
            </a:r>
          </a:p>
          <a:p>
            <a:endParaRPr lang="en-US" dirty="0"/>
          </a:p>
        </p:txBody>
      </p:sp>
      <p:grpSp>
        <p:nvGrpSpPr>
          <p:cNvPr id="7" name="Group 6">
            <a:extLst>
              <a:ext uri="{FF2B5EF4-FFF2-40B4-BE49-F238E27FC236}">
                <a16:creationId xmlns:a16="http://schemas.microsoft.com/office/drawing/2014/main" id="{D67F0BB5-B7D1-4341-90A5-895E77CA660B}"/>
              </a:ext>
            </a:extLst>
          </p:cNvPr>
          <p:cNvGrpSpPr>
            <a:grpSpLocks noChangeAspect="1"/>
          </p:cNvGrpSpPr>
          <p:nvPr/>
        </p:nvGrpSpPr>
        <p:grpSpPr>
          <a:xfrm>
            <a:off x="1079865" y="3023737"/>
            <a:ext cx="1536685" cy="1737360"/>
            <a:chOff x="7325342" y="2752292"/>
            <a:chExt cx="2970729" cy="3358676"/>
          </a:xfrm>
        </p:grpSpPr>
        <p:sp>
          <p:nvSpPr>
            <p:cNvPr id="8" name="Oval 7">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pic>
          <p:nvPicPr>
            <p:cNvPr id="9"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0"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sp>
          <p:nvSpPr>
            <p:cNvPr id="11" name="Arc 10">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grpSp>
      <p:grpSp>
        <p:nvGrpSpPr>
          <p:cNvPr id="12" name="Group 11">
            <a:extLst>
              <a:ext uri="{FF2B5EF4-FFF2-40B4-BE49-F238E27FC236}">
                <a16:creationId xmlns:a16="http://schemas.microsoft.com/office/drawing/2014/main" id="{4B4C0544-FB89-4E21-B9BA-4E8A85C8C45F}"/>
              </a:ext>
            </a:extLst>
          </p:cNvPr>
          <p:cNvGrpSpPr>
            <a:grpSpLocks noChangeAspect="1"/>
          </p:cNvGrpSpPr>
          <p:nvPr/>
        </p:nvGrpSpPr>
        <p:grpSpPr>
          <a:xfrm>
            <a:off x="4147644" y="3166825"/>
            <a:ext cx="1494171" cy="1737360"/>
            <a:chOff x="3146775" y="2376862"/>
            <a:chExt cx="2566588" cy="2984325"/>
          </a:xfrm>
        </p:grpSpPr>
        <p:sp>
          <p:nvSpPr>
            <p:cNvPr id="13" name="Oval 12">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pic>
          <p:nvPicPr>
            <p:cNvPr id="14"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5"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algn="ctr" defTabSz="514350" eaLnBrk="0" fontAlgn="base" hangingPunct="0">
                <a:spcBef>
                  <a:spcPct val="0"/>
                </a:spcBef>
                <a:spcAft>
                  <a:spcPct val="0"/>
                </a:spcAft>
                <a:defRPr/>
              </a:pPr>
              <a:endParaRPr lang="en-US" sz="788" b="1" kern="0" dirty="0">
                <a:solidFill>
                  <a:srgbClr val="000000"/>
                </a:solidFill>
                <a:latin typeface="Arial"/>
                <a:ea typeface="ＭＳ Ｐゴシック"/>
              </a:endParaRPr>
            </a:p>
          </p:txBody>
        </p:sp>
        <p:grpSp>
          <p:nvGrpSpPr>
            <p:cNvPr id="16"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17" name="Arc 16">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sp>
            <p:nvSpPr>
              <p:cNvPr id="18" name="Arc 17">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grpSp>
      </p:grpSp>
      <p:grpSp>
        <p:nvGrpSpPr>
          <p:cNvPr id="19" name="Group 18">
            <a:extLst>
              <a:ext uri="{FF2B5EF4-FFF2-40B4-BE49-F238E27FC236}">
                <a16:creationId xmlns:a16="http://schemas.microsoft.com/office/drawing/2014/main" id="{6A1CF75B-E240-4921-A41E-0C043DADCF8D}"/>
              </a:ext>
            </a:extLst>
          </p:cNvPr>
          <p:cNvGrpSpPr>
            <a:grpSpLocks noChangeAspect="1"/>
          </p:cNvGrpSpPr>
          <p:nvPr/>
        </p:nvGrpSpPr>
        <p:grpSpPr>
          <a:xfrm>
            <a:off x="7371604" y="3239832"/>
            <a:ext cx="1315196" cy="1463040"/>
            <a:chOff x="6278958" y="2234374"/>
            <a:chExt cx="2307227" cy="2566588"/>
          </a:xfrm>
        </p:grpSpPr>
        <p:sp>
          <p:nvSpPr>
            <p:cNvPr id="20" name="Oval 19">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pic>
          <p:nvPicPr>
            <p:cNvPr id="21"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22"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algn="ctr" defTabSz="514350" eaLnBrk="0" fontAlgn="base" hangingPunct="0">
                <a:spcBef>
                  <a:spcPct val="0"/>
                </a:spcBef>
                <a:spcAft>
                  <a:spcPct val="0"/>
                </a:spcAft>
                <a:defRPr/>
              </a:pPr>
              <a:endParaRPr lang="en-US" sz="788" b="1" kern="0" dirty="0">
                <a:solidFill>
                  <a:srgbClr val="000000"/>
                </a:solidFill>
                <a:latin typeface="Arial"/>
                <a:ea typeface="ＭＳ Ｐゴシック"/>
              </a:endParaRPr>
            </a:p>
          </p:txBody>
        </p:sp>
        <p:sp>
          <p:nvSpPr>
            <p:cNvPr id="23" name="Arc 22">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grpSp>
      <p:sp>
        <p:nvSpPr>
          <p:cNvPr id="24" name="TextBox 23">
            <a:extLst>
              <a:ext uri="{FF2B5EF4-FFF2-40B4-BE49-F238E27FC236}">
                <a16:creationId xmlns:a16="http://schemas.microsoft.com/office/drawing/2014/main" id="{E07AC1D6-2966-45F5-8424-15169C15DC0C}"/>
              </a:ext>
            </a:extLst>
          </p:cNvPr>
          <p:cNvSpPr txBox="1"/>
          <p:nvPr/>
        </p:nvSpPr>
        <p:spPr>
          <a:xfrm>
            <a:off x="2890429" y="3079847"/>
            <a:ext cx="1128132" cy="738664"/>
          </a:xfrm>
          <a:prstGeom prst="rect">
            <a:avLst/>
          </a:prstGeom>
          <a:noFill/>
          <a:effectLst/>
        </p:spPr>
        <p:txBody>
          <a:bodyPr wrap="square" lIns="0" tIns="0" rIns="0" bIns="0" rtlCol="0">
            <a:spAutoFit/>
          </a:bodyPr>
          <a:lstStyle/>
          <a:p>
            <a:pPr algn="r" defTabSz="257175" eaLnBrk="0" fontAlgn="base" hangingPunct="0">
              <a:spcBef>
                <a:spcPct val="0"/>
              </a:spcBef>
              <a:spcAft>
                <a:spcPct val="0"/>
              </a:spcAft>
              <a:defRPr/>
            </a:pPr>
            <a:r>
              <a:rPr lang="en-US" sz="1600" b="1" dirty="0">
                <a:solidFill>
                  <a:prstClr val="black"/>
                </a:solidFill>
                <a:latin typeface="Arial"/>
                <a:ea typeface="ＭＳ Ｐゴシック"/>
                <a:cs typeface="Arial" charset="0"/>
              </a:rPr>
              <a:t>Transverse Mercator (TM)</a:t>
            </a:r>
          </a:p>
        </p:txBody>
      </p:sp>
      <p:sp>
        <p:nvSpPr>
          <p:cNvPr id="25" name="TextBox 24">
            <a:extLst>
              <a:ext uri="{FF2B5EF4-FFF2-40B4-BE49-F238E27FC236}">
                <a16:creationId xmlns:a16="http://schemas.microsoft.com/office/drawing/2014/main" id="{B22077A9-1B53-40B1-A16E-BAF57D251AE6}"/>
              </a:ext>
            </a:extLst>
          </p:cNvPr>
          <p:cNvSpPr txBox="1"/>
          <p:nvPr/>
        </p:nvSpPr>
        <p:spPr>
          <a:xfrm>
            <a:off x="6617802" y="3081155"/>
            <a:ext cx="948871" cy="738664"/>
          </a:xfrm>
          <a:prstGeom prst="rect">
            <a:avLst/>
          </a:prstGeom>
          <a:noFill/>
          <a:effectLst/>
        </p:spPr>
        <p:txBody>
          <a:bodyPr wrap="square" lIns="0" tIns="0" rIns="0" bIns="0" rtlCol="0">
            <a:spAutoFit/>
          </a:bodyPr>
          <a:lstStyle/>
          <a:p>
            <a:pPr defTabSz="257175" eaLnBrk="0" fontAlgn="base" hangingPunct="0">
              <a:spcBef>
                <a:spcPct val="0"/>
              </a:spcBef>
              <a:spcAft>
                <a:spcPct val="0"/>
              </a:spcAft>
              <a:defRPr/>
            </a:pPr>
            <a:r>
              <a:rPr lang="en-US" sz="1600" b="1" dirty="0">
                <a:solidFill>
                  <a:prstClr val="black"/>
                </a:solidFill>
                <a:latin typeface="Arial"/>
                <a:ea typeface="ＭＳ Ｐゴシック"/>
                <a:cs typeface="Arial" charset="0"/>
              </a:rPr>
              <a:t>Oblique Mercator (OM)</a:t>
            </a:r>
          </a:p>
        </p:txBody>
      </p:sp>
      <p:sp>
        <p:nvSpPr>
          <p:cNvPr id="26" name="TextBox 25">
            <a:extLst>
              <a:ext uri="{FF2B5EF4-FFF2-40B4-BE49-F238E27FC236}">
                <a16:creationId xmlns:a16="http://schemas.microsoft.com/office/drawing/2014/main" id="{E096D85D-0587-45C8-BDF2-4969C434C507}"/>
              </a:ext>
            </a:extLst>
          </p:cNvPr>
          <p:cNvSpPr txBox="1"/>
          <p:nvPr/>
        </p:nvSpPr>
        <p:spPr>
          <a:xfrm>
            <a:off x="372111" y="3081511"/>
            <a:ext cx="1136364" cy="984885"/>
          </a:xfrm>
          <a:prstGeom prst="rect">
            <a:avLst/>
          </a:prstGeom>
          <a:noFill/>
          <a:effectLst/>
        </p:spPr>
        <p:txBody>
          <a:bodyPr wrap="square" lIns="0" tIns="0" rIns="0" bIns="0" rtlCol="0">
            <a:spAutoFit/>
          </a:bodyPr>
          <a:lstStyle/>
          <a:p>
            <a:pPr defTabSz="257175" eaLnBrk="0" hangingPunct="0">
              <a:defRPr/>
            </a:pPr>
            <a:r>
              <a:rPr lang="en-US" sz="1600" b="1" dirty="0">
                <a:solidFill>
                  <a:prstClr val="black"/>
                </a:solidFill>
                <a:latin typeface="Arial"/>
                <a:ea typeface="ＭＳ Ｐゴシック"/>
                <a:cs typeface="Arial" charset="0"/>
              </a:rPr>
              <a:t>Lambert Conformal Conic (LCC)</a:t>
            </a:r>
          </a:p>
        </p:txBody>
      </p:sp>
      <p:sp>
        <p:nvSpPr>
          <p:cNvPr id="30" name="Date Placeholder 29"/>
          <p:cNvSpPr>
            <a:spLocks noGrp="1"/>
          </p:cNvSpPr>
          <p:nvPr>
            <p:ph type="dt" sz="half" idx="10"/>
          </p:nvPr>
        </p:nvSpPr>
        <p:spPr/>
        <p:txBody>
          <a:bodyPr/>
          <a:lstStyle/>
          <a:p>
            <a:r>
              <a:rPr lang="en-US"/>
              <a:t>May 6, 2019</a:t>
            </a:r>
          </a:p>
        </p:txBody>
      </p:sp>
      <p:sp>
        <p:nvSpPr>
          <p:cNvPr id="31" name="Footer Placeholder 30"/>
          <p:cNvSpPr>
            <a:spLocks noGrp="1"/>
          </p:cNvSpPr>
          <p:nvPr>
            <p:ph type="ftr" sz="quarter" idx="11"/>
          </p:nvPr>
        </p:nvSpPr>
        <p:spPr/>
        <p:txBody>
          <a:bodyPr/>
          <a:lstStyle/>
          <a:p>
            <a:r>
              <a:rPr lang="en-US"/>
              <a:t>2019 Geospatial Summit</a:t>
            </a:r>
          </a:p>
        </p:txBody>
      </p:sp>
      <p:sp>
        <p:nvSpPr>
          <p:cNvPr id="32" name="Slide Number Placeholder 31"/>
          <p:cNvSpPr>
            <a:spLocks noGrp="1"/>
          </p:cNvSpPr>
          <p:nvPr>
            <p:ph type="sldNum" sz="quarter" idx="12"/>
          </p:nvPr>
        </p:nvSpPr>
        <p:spPr/>
        <p:txBody>
          <a:bodyPr/>
          <a:lstStyle/>
          <a:p>
            <a:fld id="{D3D538F9-49A3-B84F-B36B-A7030CDE5D5B}" type="slidenum">
              <a:rPr lang="en-US" smtClean="0"/>
              <a:t>2</a:t>
            </a:fld>
            <a:endParaRPr lang="en-US" dirty="0"/>
          </a:p>
        </p:txBody>
      </p:sp>
    </p:spTree>
    <p:extLst>
      <p:ext uri="{BB962C8B-B14F-4D97-AF65-F5344CB8AC3E}">
        <p14:creationId xmlns:p14="http://schemas.microsoft.com/office/powerpoint/2010/main" val="34425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5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FAA7-CCC6-44E6-B2A8-1CC7C86E748A}"/>
              </a:ext>
            </a:extLst>
          </p:cNvPr>
          <p:cNvSpPr>
            <a:spLocks noGrp="1"/>
          </p:cNvSpPr>
          <p:nvPr>
            <p:ph type="title"/>
          </p:nvPr>
        </p:nvSpPr>
        <p:spPr/>
        <p:txBody>
          <a:bodyPr/>
          <a:lstStyle/>
          <a:p>
            <a:r>
              <a:rPr lang="en-US" dirty="0"/>
              <a:t>“Special use” SPCS2022 zones</a:t>
            </a:r>
          </a:p>
        </p:txBody>
      </p:sp>
      <p:sp>
        <p:nvSpPr>
          <p:cNvPr id="3" name="Content Placeholder 2">
            <a:extLst>
              <a:ext uri="{FF2B5EF4-FFF2-40B4-BE49-F238E27FC236}">
                <a16:creationId xmlns:a16="http://schemas.microsoft.com/office/drawing/2014/main" id="{E9291C89-B8BB-496C-BB27-4850DB1BC6A3}"/>
              </a:ext>
            </a:extLst>
          </p:cNvPr>
          <p:cNvSpPr>
            <a:spLocks noGrp="1"/>
          </p:cNvSpPr>
          <p:nvPr>
            <p:ph idx="1"/>
          </p:nvPr>
        </p:nvSpPr>
        <p:spPr>
          <a:xfrm>
            <a:off x="457199" y="1188720"/>
            <a:ext cx="8390965" cy="3390596"/>
          </a:xfrm>
        </p:spPr>
        <p:txBody>
          <a:bodyPr>
            <a:normAutofit fontScale="85000" lnSpcReduction="10000"/>
          </a:bodyPr>
          <a:lstStyle/>
          <a:p>
            <a:r>
              <a:rPr lang="en-US" dirty="0"/>
              <a:t>Formerly “special purpose” zones</a:t>
            </a:r>
          </a:p>
          <a:p>
            <a:r>
              <a:rPr lang="en-US" dirty="0"/>
              <a:t>Zones for regions in </a:t>
            </a:r>
            <a:r>
              <a:rPr lang="en-US" b="1" i="1" dirty="0"/>
              <a:t>more than one state</a:t>
            </a:r>
          </a:p>
          <a:p>
            <a:r>
              <a:rPr lang="en-US" dirty="0"/>
              <a:t>Categories:</a:t>
            </a:r>
          </a:p>
          <a:p>
            <a:pPr lvl="1"/>
            <a:r>
              <a:rPr lang="en-US" dirty="0"/>
              <a:t>Major urban areas (e.g., New York, Chicago, St. Louis)</a:t>
            </a:r>
          </a:p>
          <a:p>
            <a:pPr lvl="1"/>
            <a:r>
              <a:rPr lang="en-US" dirty="0"/>
              <a:t>Large American Indian reservations (e.g., Navajo Nation)</a:t>
            </a:r>
          </a:p>
          <a:p>
            <a:pPr lvl="1"/>
            <a:r>
              <a:rPr lang="en-US" dirty="0"/>
              <a:t>Large federal jurisdictions or applications (e.g., Yellowstone National Park, mapping of Atlantic Coast)</a:t>
            </a:r>
          </a:p>
          <a:p>
            <a:r>
              <a:rPr lang="en-US" b="1" i="1" dirty="0"/>
              <a:t>Requires NGS Director approval </a:t>
            </a:r>
            <a:r>
              <a:rPr lang="en-US" dirty="0"/>
              <a:t>(case-by-case basis)</a:t>
            </a:r>
          </a:p>
        </p:txBody>
      </p:sp>
      <p:sp>
        <p:nvSpPr>
          <p:cNvPr id="8" name="Date Placeholder 7"/>
          <p:cNvSpPr>
            <a:spLocks noGrp="1"/>
          </p:cNvSpPr>
          <p:nvPr>
            <p:ph type="dt" sz="half" idx="10"/>
          </p:nvPr>
        </p:nvSpPr>
        <p:spPr/>
        <p:txBody>
          <a:bodyPr/>
          <a:lstStyle/>
          <a:p>
            <a:r>
              <a:rPr lang="en-US"/>
              <a:t>May 6, 2019</a:t>
            </a:r>
          </a:p>
        </p:txBody>
      </p:sp>
      <p:sp>
        <p:nvSpPr>
          <p:cNvPr id="9" name="Footer Placeholder 8"/>
          <p:cNvSpPr>
            <a:spLocks noGrp="1"/>
          </p:cNvSpPr>
          <p:nvPr>
            <p:ph type="ftr" sz="quarter" idx="11"/>
          </p:nvPr>
        </p:nvSpPr>
        <p:spPr/>
        <p:txBody>
          <a:bodyPr/>
          <a:lstStyle/>
          <a:p>
            <a:r>
              <a:rPr lang="en-US"/>
              <a:t>2019 Geospatial Summit</a:t>
            </a:r>
          </a:p>
        </p:txBody>
      </p:sp>
      <p:sp>
        <p:nvSpPr>
          <p:cNvPr id="10" name="Slide Number Placeholder 9"/>
          <p:cNvSpPr>
            <a:spLocks noGrp="1"/>
          </p:cNvSpPr>
          <p:nvPr>
            <p:ph type="sldNum" sz="quarter" idx="12"/>
          </p:nvPr>
        </p:nvSpPr>
        <p:spPr/>
        <p:txBody>
          <a:bodyPr/>
          <a:lstStyle/>
          <a:p>
            <a:fld id="{D3D538F9-49A3-B84F-B36B-A7030CDE5D5B}" type="slidenum">
              <a:rPr lang="en-US" smtClean="0"/>
              <a:t>20</a:t>
            </a:fld>
            <a:endParaRPr lang="en-US" dirty="0"/>
          </a:p>
        </p:txBody>
      </p:sp>
    </p:spTree>
    <p:extLst>
      <p:ext uri="{BB962C8B-B14F-4D97-AF65-F5344CB8AC3E}">
        <p14:creationId xmlns:p14="http://schemas.microsoft.com/office/powerpoint/2010/main" val="9768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a:t>
            </a:r>
          </a:p>
        </p:txBody>
      </p:sp>
      <p:sp>
        <p:nvSpPr>
          <p:cNvPr id="3" name="Content Placeholder 2"/>
          <p:cNvSpPr>
            <a:spLocks noGrp="1"/>
          </p:cNvSpPr>
          <p:nvPr>
            <p:ph idx="1"/>
          </p:nvPr>
        </p:nvSpPr>
        <p:spPr>
          <a:xfrm>
            <a:off x="457199" y="1188721"/>
            <a:ext cx="8390965" cy="2872292"/>
          </a:xfrm>
        </p:spPr>
        <p:txBody>
          <a:bodyPr>
            <a:normAutofit fontScale="92500"/>
          </a:bodyPr>
          <a:lstStyle/>
          <a:p>
            <a:pPr marL="0" lvl="0" indent="0">
              <a:buNone/>
            </a:pPr>
            <a:r>
              <a:rPr lang="en-US" dirty="0"/>
              <a:t>Do you expect your state to propose and design a low distortion projection (LDP) layer for SPCS2022?</a:t>
            </a:r>
          </a:p>
          <a:p>
            <a:pPr marL="690563" lvl="1" indent="-457200">
              <a:buFont typeface="+mj-lt"/>
              <a:buAutoNum type="alphaLcPeriod"/>
            </a:pPr>
            <a:r>
              <a:rPr lang="en-US" dirty="0"/>
              <a:t>Yes, with complete coverage of the entire state</a:t>
            </a:r>
          </a:p>
          <a:p>
            <a:pPr marL="690563" lvl="1" indent="-457200">
              <a:buFont typeface="+mj-lt"/>
              <a:buAutoNum type="alphaLcPeriod"/>
            </a:pPr>
            <a:r>
              <a:rPr lang="en-US" dirty="0"/>
              <a:t>Yes, with only partial coverage of the state</a:t>
            </a:r>
          </a:p>
          <a:p>
            <a:pPr marL="690563" lvl="1" indent="-457200">
              <a:buFont typeface="+mj-lt"/>
              <a:buAutoNum type="alphaLcPeriod"/>
            </a:pPr>
            <a:r>
              <a:rPr lang="en-US" dirty="0"/>
              <a:t>No</a:t>
            </a:r>
          </a:p>
          <a:p>
            <a:pPr marL="690563" lvl="1" indent="-457200">
              <a:buFont typeface="+mj-lt"/>
              <a:buAutoNum type="alphaLcPeriod"/>
            </a:pPr>
            <a:r>
              <a:rPr lang="en-US" dirty="0"/>
              <a:t>Not sure</a:t>
            </a:r>
          </a:p>
          <a:p>
            <a:pPr marL="0" indent="0">
              <a:buNone/>
            </a:pPr>
            <a:endParaRPr lang="en-US" dirty="0"/>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21</a:t>
            </a:fld>
            <a:endParaRPr lang="en-US" dirty="0"/>
          </a:p>
        </p:txBody>
      </p:sp>
    </p:spTree>
    <p:extLst>
      <p:ext uri="{BB962C8B-B14F-4D97-AF65-F5344CB8AC3E}">
        <p14:creationId xmlns:p14="http://schemas.microsoft.com/office/powerpoint/2010/main" val="33985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p:txBody>
          <a:bodyPr/>
          <a:lstStyle/>
          <a:p>
            <a:r>
              <a:rPr lang="en-US" dirty="0"/>
              <a:t>SPCS2022 deadlines</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200" y="1188720"/>
            <a:ext cx="8229600" cy="3474720"/>
          </a:xfrm>
        </p:spPr>
        <p:txBody>
          <a:bodyPr>
            <a:normAutofit fontScale="70000" lnSpcReduction="20000"/>
          </a:bodyPr>
          <a:lstStyle/>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contributing partners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lvl="1"/>
            <a:endParaRPr lang="en-US" dirty="0"/>
          </a:p>
          <a:p>
            <a:pPr lvl="1"/>
            <a:endParaRPr lang="en-US" dirty="0"/>
          </a:p>
          <a:p>
            <a:pPr lvl="1"/>
            <a:endParaRPr lang="en-US" dirty="0"/>
          </a:p>
          <a:p>
            <a:pPr lvl="1"/>
            <a:endParaRPr lang="en-US" dirty="0"/>
          </a:p>
          <a:p>
            <a:pPr lvl="1"/>
            <a:endParaRPr lang="en-US" dirty="0"/>
          </a:p>
          <a:p>
            <a:pPr>
              <a:lnSpc>
                <a:spcPct val="110000"/>
              </a:lnSpc>
            </a:pPr>
            <a:r>
              <a:rPr lang="en-US" dirty="0"/>
              <a:t>Later requests will be for </a:t>
            </a:r>
            <a:r>
              <a:rPr lang="en-US" b="1" i="1" dirty="0"/>
              <a:t>changes</a:t>
            </a:r>
            <a:r>
              <a:rPr lang="en-US" i="1" dirty="0"/>
              <a:t> </a:t>
            </a:r>
            <a:r>
              <a:rPr lang="en-US" dirty="0"/>
              <a:t>to SPCS2022</a:t>
            </a:r>
          </a:p>
        </p:txBody>
      </p:sp>
      <p:sp>
        <p:nvSpPr>
          <p:cNvPr id="5" name="TextBox 4">
            <a:extLst>
              <a:ext uri="{FF2B5EF4-FFF2-40B4-BE49-F238E27FC236}">
                <a16:creationId xmlns:a16="http://schemas.microsoft.com/office/drawing/2014/main" id="{94F3ED2F-1903-4742-BC3B-170B11FB72DE}"/>
              </a:ext>
            </a:extLst>
          </p:cNvPr>
          <p:cNvSpPr txBox="1"/>
          <p:nvPr/>
        </p:nvSpPr>
        <p:spPr>
          <a:xfrm>
            <a:off x="891533" y="2985344"/>
            <a:ext cx="7022621" cy="1200329"/>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defTabSz="342900" fontAlgn="base">
              <a:spcBef>
                <a:spcPct val="0"/>
              </a:spcBef>
              <a:spcAft>
                <a:spcPct val="0"/>
              </a:spcAft>
              <a:defRPr/>
            </a:pPr>
            <a:r>
              <a:rPr lang="en-US" sz="2400" b="1" dirty="0">
                <a:solidFill>
                  <a:srgbClr val="C00000"/>
                </a:solidFill>
                <a:latin typeface="Calibri" charset="0"/>
                <a:ea typeface="ＭＳ Ｐゴシック" charset="0"/>
                <a:hlinkClick r:id="rId3"/>
              </a:rPr>
              <a:t>NGS.SPCS@noaa.gov</a:t>
            </a:r>
            <a:endParaRPr lang="en-US" sz="2400" b="1" dirty="0">
              <a:solidFill>
                <a:srgbClr val="C00000"/>
              </a:solidFill>
              <a:latin typeface="Calibri" charset="0"/>
              <a:ea typeface="ＭＳ Ｐゴシック" charset="0"/>
            </a:endParaRPr>
          </a:p>
          <a:p>
            <a:pPr defTabSz="342900" fontAlgn="base">
              <a:spcBef>
                <a:spcPct val="0"/>
              </a:spcBef>
              <a:spcAft>
                <a:spcPct val="0"/>
              </a:spcAft>
              <a:defRPr/>
            </a:pPr>
            <a:r>
              <a:rPr lang="en-US" sz="2400" dirty="0">
                <a:solidFill>
                  <a:srgbClr val="C00000"/>
                </a:solidFill>
                <a:latin typeface="Calibri" charset="0"/>
                <a:ea typeface="ＭＳ Ｐゴシック" charset="0"/>
              </a:rPr>
              <a:t>by</a:t>
            </a:r>
            <a:r>
              <a:rPr lang="en-US" sz="2400" b="1" dirty="0">
                <a:solidFill>
                  <a:srgbClr val="C00000"/>
                </a:solidFill>
                <a:latin typeface="Calibri" charset="0"/>
                <a:ea typeface="ＭＳ Ｐゴシック" charset="0"/>
              </a:rPr>
              <a:t> March 31, 2020 </a:t>
            </a:r>
            <a:r>
              <a:rPr lang="en-US" sz="2400" dirty="0">
                <a:solidFill>
                  <a:srgbClr val="C00000"/>
                </a:solidFill>
                <a:latin typeface="Calibri" charset="0"/>
                <a:ea typeface="ＭＳ Ｐゴシック" charset="0"/>
              </a:rPr>
              <a:t>for </a:t>
            </a:r>
            <a:r>
              <a:rPr lang="en-US" sz="2400" b="1" i="1" dirty="0">
                <a:solidFill>
                  <a:srgbClr val="C00000"/>
                </a:solidFill>
                <a:latin typeface="Calibri" charset="0"/>
                <a:ea typeface="ＭＳ Ｐゴシック" charset="0"/>
              </a:rPr>
              <a:t>requests</a:t>
            </a:r>
            <a:r>
              <a:rPr lang="en-US" sz="2400" dirty="0">
                <a:solidFill>
                  <a:srgbClr val="C00000"/>
                </a:solidFill>
                <a:latin typeface="Calibri" charset="0"/>
                <a:ea typeface="ＭＳ Ｐゴシック" charset="0"/>
              </a:rPr>
              <a:t> and </a:t>
            </a:r>
            <a:r>
              <a:rPr lang="en-US" sz="2400" b="1" i="1" dirty="0">
                <a:solidFill>
                  <a:srgbClr val="C00000"/>
                </a:solidFill>
                <a:latin typeface="Calibri" charset="0"/>
                <a:ea typeface="ＭＳ Ｐゴシック" charset="0"/>
              </a:rPr>
              <a:t>proposals</a:t>
            </a:r>
          </a:p>
          <a:p>
            <a:pPr defTabSz="342900" fontAlgn="base">
              <a:spcBef>
                <a:spcPct val="0"/>
              </a:spcBef>
              <a:spcAft>
                <a:spcPct val="0"/>
              </a:spcAft>
              <a:defRPr/>
            </a:pPr>
            <a:r>
              <a:rPr lang="en-US" sz="2400" dirty="0">
                <a:solidFill>
                  <a:srgbClr val="C00000"/>
                </a:solidFill>
                <a:latin typeface="Calibri" charset="0"/>
                <a:ea typeface="ＭＳ Ｐゴシック" charset="0"/>
              </a:rPr>
              <a:t>by</a:t>
            </a:r>
            <a:r>
              <a:rPr lang="en-US" sz="2400" b="1" dirty="0">
                <a:solidFill>
                  <a:srgbClr val="C00000"/>
                </a:solidFill>
                <a:latin typeface="Calibri" charset="0"/>
                <a:ea typeface="ＭＳ Ｐゴシック" charset="0"/>
              </a:rPr>
              <a:t> March 31, 2021 </a:t>
            </a:r>
            <a:r>
              <a:rPr lang="en-US" sz="2400" dirty="0">
                <a:solidFill>
                  <a:srgbClr val="C00000"/>
                </a:solidFill>
                <a:latin typeface="Calibri" charset="0"/>
                <a:ea typeface="ＭＳ Ｐゴシック" charset="0"/>
              </a:rPr>
              <a:t>for </a:t>
            </a:r>
            <a:r>
              <a:rPr lang="en-US" sz="2400" b="1" i="1" dirty="0">
                <a:solidFill>
                  <a:srgbClr val="C00000"/>
                </a:solidFill>
                <a:latin typeface="Calibri" charset="0"/>
                <a:ea typeface="ＭＳ Ｐゴシック" charset="0"/>
              </a:rPr>
              <a:t>submittal </a:t>
            </a:r>
            <a:r>
              <a:rPr lang="en-US" sz="2400" dirty="0">
                <a:solidFill>
                  <a:srgbClr val="C00000"/>
                </a:solidFill>
                <a:latin typeface="Calibri" charset="0"/>
                <a:ea typeface="ＭＳ Ｐゴシック" charset="0"/>
              </a:rPr>
              <a:t>of </a:t>
            </a:r>
            <a:r>
              <a:rPr lang="en-US" sz="2400" b="1" i="1" dirty="0">
                <a:solidFill>
                  <a:srgbClr val="C00000"/>
                </a:solidFill>
                <a:latin typeface="Calibri" charset="0"/>
                <a:ea typeface="ＭＳ Ｐゴシック" charset="0"/>
              </a:rPr>
              <a:t>approved</a:t>
            </a:r>
            <a:r>
              <a:rPr lang="en-US" sz="2400" dirty="0">
                <a:solidFill>
                  <a:srgbClr val="C00000"/>
                </a:solidFill>
                <a:latin typeface="Calibri" charset="0"/>
                <a:ea typeface="ＭＳ Ｐゴシック" charset="0"/>
              </a:rPr>
              <a:t> designs</a:t>
            </a:r>
          </a:p>
        </p:txBody>
      </p:sp>
      <p:sp>
        <p:nvSpPr>
          <p:cNvPr id="15" name="Date Placeholder 14"/>
          <p:cNvSpPr>
            <a:spLocks noGrp="1"/>
          </p:cNvSpPr>
          <p:nvPr>
            <p:ph type="dt" sz="half" idx="10"/>
          </p:nvPr>
        </p:nvSpPr>
        <p:spPr/>
        <p:txBody>
          <a:bodyPr/>
          <a:lstStyle/>
          <a:p>
            <a:r>
              <a:rPr lang="en-US"/>
              <a:t>May 6, 2019</a:t>
            </a:r>
          </a:p>
        </p:txBody>
      </p:sp>
      <p:sp>
        <p:nvSpPr>
          <p:cNvPr id="16" name="Footer Placeholder 15"/>
          <p:cNvSpPr>
            <a:spLocks noGrp="1"/>
          </p:cNvSpPr>
          <p:nvPr>
            <p:ph type="ftr" sz="quarter" idx="11"/>
          </p:nvPr>
        </p:nvSpPr>
        <p:spPr/>
        <p:txBody>
          <a:bodyPr/>
          <a:lstStyle/>
          <a:p>
            <a:r>
              <a:rPr lang="en-US"/>
              <a:t>2019 Geospatial Summit</a:t>
            </a:r>
          </a:p>
        </p:txBody>
      </p:sp>
      <p:sp>
        <p:nvSpPr>
          <p:cNvPr id="17" name="Slide Number Placeholder 16"/>
          <p:cNvSpPr>
            <a:spLocks noGrp="1"/>
          </p:cNvSpPr>
          <p:nvPr>
            <p:ph type="sldNum" sz="quarter" idx="12"/>
          </p:nvPr>
        </p:nvSpPr>
        <p:spPr/>
        <p:txBody>
          <a:bodyPr/>
          <a:lstStyle/>
          <a:p>
            <a:fld id="{D3D538F9-49A3-B84F-B36B-A7030CDE5D5B}" type="slidenum">
              <a:rPr lang="en-US" smtClean="0"/>
              <a:t>22</a:t>
            </a:fld>
            <a:endParaRPr lang="en-US" dirty="0"/>
          </a:p>
        </p:txBody>
      </p:sp>
      <p:grpSp>
        <p:nvGrpSpPr>
          <p:cNvPr id="18" name="Group 17">
            <a:extLst>
              <a:ext uri="{FF2B5EF4-FFF2-40B4-BE49-F238E27FC236}">
                <a16:creationId xmlns:a16="http://schemas.microsoft.com/office/drawing/2014/main" id="{06126713-61F0-4BA7-B940-59B479B5EDE5}"/>
              </a:ext>
            </a:extLst>
          </p:cNvPr>
          <p:cNvGrpSpPr/>
          <p:nvPr/>
        </p:nvGrpSpPr>
        <p:grpSpPr>
          <a:xfrm>
            <a:off x="6188942" y="1359224"/>
            <a:ext cx="2955058" cy="707886"/>
            <a:chOff x="6188942" y="1359224"/>
            <a:chExt cx="2955058" cy="707886"/>
          </a:xfrm>
        </p:grpSpPr>
        <p:sp>
          <p:nvSpPr>
            <p:cNvPr id="19" name="Left Brace 18">
              <a:extLst>
                <a:ext uri="{FF2B5EF4-FFF2-40B4-BE49-F238E27FC236}">
                  <a16:creationId xmlns:a16="http://schemas.microsoft.com/office/drawing/2014/main" id="{88E910E4-F2DE-4E75-99B2-2B6C08CF7D28}"/>
                </a:ext>
              </a:extLst>
            </p:cNvPr>
            <p:cNvSpPr/>
            <p:nvPr/>
          </p:nvSpPr>
          <p:spPr>
            <a:xfrm>
              <a:off x="6188942" y="1414238"/>
              <a:ext cx="265646" cy="64390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20" name="TextBox 19">
              <a:extLst>
                <a:ext uri="{FF2B5EF4-FFF2-40B4-BE49-F238E27FC236}">
                  <a16:creationId xmlns:a16="http://schemas.microsoft.com/office/drawing/2014/main" id="{41A90CDC-88CC-426E-AE23-12567120D4AD}"/>
                </a:ext>
              </a:extLst>
            </p:cNvPr>
            <p:cNvSpPr txBox="1"/>
            <p:nvPr/>
          </p:nvSpPr>
          <p:spPr bwMode="auto">
            <a:xfrm>
              <a:off x="6454587" y="1359224"/>
              <a:ext cx="2689413" cy="707886"/>
            </a:xfrm>
            <a:prstGeom prst="rect">
              <a:avLst/>
            </a:prstGeom>
            <a:noFill/>
            <a:ln w="9525" algn="ctr">
              <a:noFill/>
              <a:miter lim="800000"/>
              <a:headEnd/>
              <a:tailEnd/>
            </a:ln>
            <a:effectLst/>
          </p:spPr>
          <p:txBody>
            <a:bodyPr wrap="square" rtlCol="0">
              <a:spAutoFit/>
            </a:bodyPr>
            <a:lstStyle/>
            <a:p>
              <a:pPr algn="l"/>
              <a:r>
                <a:rPr lang="en-US" sz="2000" b="1" i="1" dirty="0">
                  <a:solidFill>
                    <a:srgbClr val="FF0000"/>
                  </a:solidFill>
                  <a:cs typeface="Arial" pitchFamily="34" charset="0"/>
                </a:rPr>
                <a:t>Form for making requests and proposals</a:t>
              </a:r>
            </a:p>
          </p:txBody>
        </p:sp>
      </p:grpSp>
      <p:grpSp>
        <p:nvGrpSpPr>
          <p:cNvPr id="21" name="Group 20">
            <a:extLst>
              <a:ext uri="{FF2B5EF4-FFF2-40B4-BE49-F238E27FC236}">
                <a16:creationId xmlns:a16="http://schemas.microsoft.com/office/drawing/2014/main" id="{D88D1E6E-36C6-45E8-8454-08C54783E63F}"/>
              </a:ext>
            </a:extLst>
          </p:cNvPr>
          <p:cNvGrpSpPr/>
          <p:nvPr/>
        </p:nvGrpSpPr>
        <p:grpSpPr>
          <a:xfrm>
            <a:off x="6188943" y="2167801"/>
            <a:ext cx="2955058" cy="707886"/>
            <a:chOff x="6188943" y="2167801"/>
            <a:chExt cx="2955058" cy="707886"/>
          </a:xfrm>
        </p:grpSpPr>
        <p:sp>
          <p:nvSpPr>
            <p:cNvPr id="22" name="Left Brace 21">
              <a:extLst>
                <a:ext uri="{FF2B5EF4-FFF2-40B4-BE49-F238E27FC236}">
                  <a16:creationId xmlns:a16="http://schemas.microsoft.com/office/drawing/2014/main" id="{15E99511-3133-4AE4-A99F-DAA6789DFDBA}"/>
                </a:ext>
              </a:extLst>
            </p:cNvPr>
            <p:cNvSpPr/>
            <p:nvPr/>
          </p:nvSpPr>
          <p:spPr>
            <a:xfrm>
              <a:off x="6188943" y="2222815"/>
              <a:ext cx="265646" cy="64390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23" name="TextBox 22">
              <a:extLst>
                <a:ext uri="{FF2B5EF4-FFF2-40B4-BE49-F238E27FC236}">
                  <a16:creationId xmlns:a16="http://schemas.microsoft.com/office/drawing/2014/main" id="{908717A0-FEC3-436C-9F31-1FDD05FEA07F}"/>
                </a:ext>
              </a:extLst>
            </p:cNvPr>
            <p:cNvSpPr txBox="1"/>
            <p:nvPr/>
          </p:nvSpPr>
          <p:spPr bwMode="auto">
            <a:xfrm>
              <a:off x="6454588" y="2167801"/>
              <a:ext cx="2689413" cy="707886"/>
            </a:xfrm>
            <a:prstGeom prst="rect">
              <a:avLst/>
            </a:prstGeom>
            <a:noFill/>
            <a:ln w="9525" algn="ctr">
              <a:noFill/>
              <a:miter lim="800000"/>
              <a:headEnd/>
              <a:tailEnd/>
            </a:ln>
            <a:effectLst/>
          </p:spPr>
          <p:txBody>
            <a:bodyPr wrap="square" rtlCol="0">
              <a:spAutoFit/>
            </a:bodyPr>
            <a:lstStyle/>
            <a:p>
              <a:pPr algn="l"/>
              <a:r>
                <a:rPr lang="en-US" sz="2000" b="1" i="1" dirty="0">
                  <a:solidFill>
                    <a:srgbClr val="FF0000"/>
                  </a:solidFill>
                  <a:cs typeface="Arial" pitchFamily="34" charset="0"/>
                </a:rPr>
                <a:t>Form for submitting stakeholder designs</a:t>
              </a:r>
            </a:p>
          </p:txBody>
        </p:sp>
      </p:grpSp>
    </p:spTree>
    <p:extLst>
      <p:ext uri="{BB962C8B-B14F-4D97-AF65-F5344CB8AC3E}">
        <p14:creationId xmlns:p14="http://schemas.microsoft.com/office/powerpoint/2010/main" val="273407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fade">
                                      <p:cBhvr>
                                        <p:cTn id="12" dur="500"/>
                                        <p:tgtEl>
                                          <p:spTgt spid="3">
                                            <p:txEl>
                                              <p:pRg st="11" end="1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par>
                          <p:cTn id="18" fill="hold">
                            <p:stCondLst>
                              <p:cond delay="1000"/>
                            </p:stCondLst>
                            <p:childTnLst>
                              <p:par>
                                <p:cTn id="19" presetID="22" presetClass="entr" presetSubtype="8" fill="hold" nodeType="after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C1F965-18CE-42FD-BDA7-A832044F84CA}"/>
              </a:ext>
            </a:extLst>
          </p:cNvPr>
          <p:cNvSpPr>
            <a:spLocks noGrp="1"/>
          </p:cNvSpPr>
          <p:nvPr>
            <p:ph type="dt" sz="half" idx="10"/>
          </p:nvPr>
        </p:nvSpPr>
        <p:spPr/>
        <p:txBody>
          <a:bodyPr/>
          <a:lstStyle/>
          <a:p>
            <a:r>
              <a:rPr lang="en-US"/>
              <a:t>May 6, 2019</a:t>
            </a:r>
          </a:p>
        </p:txBody>
      </p:sp>
      <p:sp>
        <p:nvSpPr>
          <p:cNvPr id="4" name="Footer Placeholder 3">
            <a:extLst>
              <a:ext uri="{FF2B5EF4-FFF2-40B4-BE49-F238E27FC236}">
                <a16:creationId xmlns:a16="http://schemas.microsoft.com/office/drawing/2014/main" id="{3C3D14A0-21C4-41EC-AD9E-720964919450}"/>
              </a:ext>
            </a:extLst>
          </p:cNvPr>
          <p:cNvSpPr>
            <a:spLocks noGrp="1"/>
          </p:cNvSpPr>
          <p:nvPr>
            <p:ph type="ftr" sz="quarter" idx="11"/>
          </p:nvPr>
        </p:nvSpPr>
        <p:spPr/>
        <p:txBody>
          <a:bodyPr/>
          <a:lstStyle/>
          <a:p>
            <a:r>
              <a:rPr lang="en-US"/>
              <a:t>2019 Geospatial Summit</a:t>
            </a:r>
          </a:p>
        </p:txBody>
      </p:sp>
      <p:sp>
        <p:nvSpPr>
          <p:cNvPr id="5" name="Slide Number Placeholder 4">
            <a:extLst>
              <a:ext uri="{FF2B5EF4-FFF2-40B4-BE49-F238E27FC236}">
                <a16:creationId xmlns:a16="http://schemas.microsoft.com/office/drawing/2014/main" id="{9F3EBD7C-60AF-457B-B82D-54B8829BA155}"/>
              </a:ext>
            </a:extLst>
          </p:cNvPr>
          <p:cNvSpPr>
            <a:spLocks noGrp="1"/>
          </p:cNvSpPr>
          <p:nvPr>
            <p:ph type="sldNum" sz="quarter" idx="12"/>
          </p:nvPr>
        </p:nvSpPr>
        <p:spPr/>
        <p:txBody>
          <a:bodyPr/>
          <a:lstStyle/>
          <a:p>
            <a:fld id="{D3D538F9-49A3-B84F-B36B-A7030CDE5D5B}" type="slidenum">
              <a:rPr lang="en-US" smtClean="0"/>
              <a:t>23</a:t>
            </a:fld>
            <a:endParaRPr lang="en-US"/>
          </a:p>
        </p:txBody>
      </p:sp>
      <p:pic>
        <p:nvPicPr>
          <p:cNvPr id="7" name="Picture 6">
            <a:extLst>
              <a:ext uri="{FF2B5EF4-FFF2-40B4-BE49-F238E27FC236}">
                <a16:creationId xmlns:a16="http://schemas.microsoft.com/office/drawing/2014/main" id="{D67BB6BE-7C5E-4FD5-92F4-3C4510820EC3}"/>
              </a:ext>
            </a:extLst>
          </p:cNvPr>
          <p:cNvPicPr>
            <a:picLocks noChangeAspect="1"/>
          </p:cNvPicPr>
          <p:nvPr/>
        </p:nvPicPr>
        <p:blipFill>
          <a:blip r:embed="rId2"/>
          <a:stretch>
            <a:fillRect/>
          </a:stretch>
        </p:blipFill>
        <p:spPr>
          <a:xfrm>
            <a:off x="457200" y="57150"/>
            <a:ext cx="3887448" cy="5029200"/>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8622363-6A27-4BA0-B780-E6036765B83C}"/>
              </a:ext>
            </a:extLst>
          </p:cNvPr>
          <p:cNvPicPr>
            <a:picLocks noChangeAspect="1"/>
          </p:cNvPicPr>
          <p:nvPr/>
        </p:nvPicPr>
        <p:blipFill>
          <a:blip r:embed="rId3"/>
          <a:stretch>
            <a:fillRect/>
          </a:stretch>
        </p:blipFill>
        <p:spPr>
          <a:xfrm>
            <a:off x="4878048" y="57150"/>
            <a:ext cx="3887448" cy="50292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7939298-714F-4D97-8400-788CEC864F9A}"/>
              </a:ext>
            </a:extLst>
          </p:cNvPr>
          <p:cNvPicPr>
            <a:picLocks noChangeAspect="1"/>
          </p:cNvPicPr>
          <p:nvPr/>
        </p:nvPicPr>
        <p:blipFill rotWithShape="1">
          <a:blip r:embed="rId4"/>
          <a:srcRect l="42028" t="50466" r="35027" b="20897"/>
          <a:stretch/>
        </p:blipFill>
        <p:spPr>
          <a:xfrm>
            <a:off x="2326958" y="2265711"/>
            <a:ext cx="1060704" cy="717105"/>
          </a:xfrm>
          <a:prstGeom prst="rect">
            <a:avLst/>
          </a:prstGeom>
        </p:spPr>
      </p:pic>
      <p:pic>
        <p:nvPicPr>
          <p:cNvPr id="6" name="Picture 5">
            <a:extLst>
              <a:ext uri="{FF2B5EF4-FFF2-40B4-BE49-F238E27FC236}">
                <a16:creationId xmlns:a16="http://schemas.microsoft.com/office/drawing/2014/main" id="{6B6F98AC-D871-413E-9D10-48FEE1E0DF65}"/>
              </a:ext>
            </a:extLst>
          </p:cNvPr>
          <p:cNvPicPr>
            <a:picLocks noChangeAspect="1"/>
          </p:cNvPicPr>
          <p:nvPr/>
        </p:nvPicPr>
        <p:blipFill rotWithShape="1">
          <a:blip r:embed="rId5"/>
          <a:srcRect l="57955" t="60406" r="32954" b="18111"/>
          <a:stretch/>
        </p:blipFill>
        <p:spPr>
          <a:xfrm>
            <a:off x="3052647" y="4562438"/>
            <a:ext cx="429768" cy="550103"/>
          </a:xfrm>
          <a:prstGeom prst="rect">
            <a:avLst/>
          </a:prstGeom>
        </p:spPr>
      </p:pic>
      <p:sp>
        <p:nvSpPr>
          <p:cNvPr id="8" name="Oval 7">
            <a:extLst>
              <a:ext uri="{FF2B5EF4-FFF2-40B4-BE49-F238E27FC236}">
                <a16:creationId xmlns:a16="http://schemas.microsoft.com/office/drawing/2014/main" id="{5A7B0338-1E3F-40BA-81C4-69206FA288C5}"/>
              </a:ext>
            </a:extLst>
          </p:cNvPr>
          <p:cNvSpPr>
            <a:spLocks noChangeAspect="1"/>
          </p:cNvSpPr>
          <p:nvPr/>
        </p:nvSpPr>
        <p:spPr>
          <a:xfrm>
            <a:off x="932307" y="3870771"/>
            <a:ext cx="45720" cy="4572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DA124F-398D-48E6-998E-927D38D1A47E}"/>
              </a:ext>
            </a:extLst>
          </p:cNvPr>
          <p:cNvPicPr>
            <a:picLocks noChangeAspect="1"/>
          </p:cNvPicPr>
          <p:nvPr/>
        </p:nvPicPr>
        <p:blipFill rotWithShape="1">
          <a:blip r:embed="rId4"/>
          <a:srcRect l="42028" t="50466" r="35027" b="20897"/>
          <a:stretch/>
        </p:blipFill>
        <p:spPr>
          <a:xfrm>
            <a:off x="6746786" y="2263336"/>
            <a:ext cx="1060704" cy="717105"/>
          </a:xfrm>
          <a:prstGeom prst="rect">
            <a:avLst/>
          </a:prstGeom>
        </p:spPr>
      </p:pic>
      <p:pic>
        <p:nvPicPr>
          <p:cNvPr id="12" name="Picture 11">
            <a:extLst>
              <a:ext uri="{FF2B5EF4-FFF2-40B4-BE49-F238E27FC236}">
                <a16:creationId xmlns:a16="http://schemas.microsoft.com/office/drawing/2014/main" id="{946940B1-9706-4FFC-936E-9A74D03EEEBF}"/>
              </a:ext>
            </a:extLst>
          </p:cNvPr>
          <p:cNvPicPr>
            <a:picLocks noChangeAspect="1"/>
          </p:cNvPicPr>
          <p:nvPr/>
        </p:nvPicPr>
        <p:blipFill rotWithShape="1">
          <a:blip r:embed="rId6"/>
          <a:srcRect l="63830" t="61179" r="25832" b="13181"/>
          <a:stretch/>
        </p:blipFill>
        <p:spPr>
          <a:xfrm>
            <a:off x="7741444" y="4466245"/>
            <a:ext cx="484632" cy="651060"/>
          </a:xfrm>
          <a:prstGeom prst="rect">
            <a:avLst/>
          </a:prstGeom>
        </p:spPr>
      </p:pic>
    </p:spTree>
    <p:extLst>
      <p:ext uri="{BB962C8B-B14F-4D97-AF65-F5344CB8AC3E}">
        <p14:creationId xmlns:p14="http://schemas.microsoft.com/office/powerpoint/2010/main" val="259931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250"/>
                            </p:stCondLst>
                            <p:childTnLst>
                              <p:par>
                                <p:cTn id="22" presetID="22" presetClass="entr" presetSubtype="1" fill="hold" nodeType="afterEffect">
                                  <p:stCondLst>
                                    <p:cond delay="25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000"/>
                            </p:stCondLst>
                            <p:childTnLst>
                              <p:par>
                                <p:cTn id="26" presetID="22" presetClass="entr" presetSubtype="1" fill="hold" nodeType="afterEffect">
                                  <p:stCondLst>
                                    <p:cond delay="25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par>
                          <p:cTn id="29" fill="hold">
                            <p:stCondLst>
                              <p:cond delay="2750"/>
                            </p:stCondLst>
                            <p:childTnLst>
                              <p:par>
                                <p:cTn id="30" presetID="22" presetClass="entr" presetSubtype="1" fill="hold" nodeType="afterEffect">
                                  <p:stCondLst>
                                    <p:cond delay="25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lstStyle/>
          <a:p>
            <a:r>
              <a:rPr lang="en-US" dirty="0"/>
              <a:t>SPCS2022 design with you in mind</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188720"/>
            <a:ext cx="8229600" cy="3578543"/>
          </a:xfrm>
        </p:spPr>
        <p:txBody>
          <a:bodyPr>
            <a:normAutofit fontScale="85000" lnSpcReduction="10000"/>
          </a:bodyPr>
          <a:lstStyle/>
          <a:p>
            <a:r>
              <a:rPr lang="en-US" b="1" dirty="0"/>
              <a:t>Characteristics based on customer input</a:t>
            </a:r>
          </a:p>
          <a:p>
            <a:pPr lvl="1"/>
            <a:r>
              <a:rPr lang="en-US" dirty="0"/>
              <a:t>Minimize distortion at </a:t>
            </a:r>
            <a:r>
              <a:rPr lang="en-US" b="1" i="1" dirty="0"/>
              <a:t>ground</a:t>
            </a:r>
            <a:r>
              <a:rPr lang="en-US" dirty="0"/>
              <a:t>, </a:t>
            </a:r>
            <a:r>
              <a:rPr lang="en-US" i="1" dirty="0"/>
              <a:t>not</a:t>
            </a:r>
            <a:r>
              <a:rPr lang="en-US" dirty="0"/>
              <a:t> ellipsoid</a:t>
            </a:r>
          </a:p>
          <a:p>
            <a:pPr lvl="1"/>
            <a:r>
              <a:rPr lang="en-US" dirty="0"/>
              <a:t>NGS will design </a:t>
            </a:r>
            <a:r>
              <a:rPr lang="en-US" b="1" i="1" dirty="0"/>
              <a:t>statewide</a:t>
            </a:r>
            <a:r>
              <a:rPr lang="en-US" dirty="0"/>
              <a:t> and </a:t>
            </a:r>
            <a:r>
              <a:rPr lang="en-US" b="1" i="1" dirty="0"/>
              <a:t>default</a:t>
            </a:r>
            <a:r>
              <a:rPr lang="en-US" dirty="0"/>
              <a:t> zones</a:t>
            </a:r>
          </a:p>
          <a:p>
            <a:pPr lvl="1"/>
            <a:r>
              <a:rPr lang="en-US" dirty="0"/>
              <a:t>2 or 3</a:t>
            </a:r>
            <a:r>
              <a:rPr lang="en-US" b="1" i="1" dirty="0"/>
              <a:t> zone “layers” </a:t>
            </a:r>
            <a:r>
              <a:rPr lang="en-US" dirty="0"/>
              <a:t>allowed (including an </a:t>
            </a:r>
            <a:r>
              <a:rPr lang="en-US" b="1" i="1" dirty="0"/>
              <a:t>LDP layer</a:t>
            </a:r>
            <a:r>
              <a:rPr lang="en-US" dirty="0"/>
              <a:t>)</a:t>
            </a:r>
          </a:p>
          <a:p>
            <a:pPr lvl="1"/>
            <a:r>
              <a:rPr lang="en-US" dirty="0"/>
              <a:t>Allow </a:t>
            </a:r>
            <a:r>
              <a:rPr lang="en-US" b="1" i="1" dirty="0"/>
              <a:t>“special use” zones </a:t>
            </a:r>
            <a:r>
              <a:rPr lang="en-US" dirty="0"/>
              <a:t>(if in multiple states)</a:t>
            </a:r>
          </a:p>
          <a:p>
            <a:r>
              <a:rPr lang="en-US" dirty="0"/>
              <a:t>Stakeholders can request and propose preferences</a:t>
            </a:r>
          </a:p>
          <a:p>
            <a:pPr lvl="1"/>
            <a:r>
              <a:rPr lang="en-US" dirty="0"/>
              <a:t>For SPCS2022 zone requests, proposals, and designs</a:t>
            </a:r>
            <a:endParaRPr lang="en-US" b="1" i="1" dirty="0"/>
          </a:p>
          <a:p>
            <a:pPr lvl="1"/>
            <a:r>
              <a:rPr lang="en-US" b="1" i="1" dirty="0"/>
              <a:t>Consensus</a:t>
            </a:r>
            <a:r>
              <a:rPr lang="en-US" dirty="0"/>
              <a:t> state stakeholder input </a:t>
            </a:r>
            <a:r>
              <a:rPr lang="en-US" b="1" i="1" dirty="0"/>
              <a:t>required</a:t>
            </a:r>
            <a:endParaRPr lang="en-US" dirty="0"/>
          </a:p>
          <a:p>
            <a:pPr>
              <a:lnSpc>
                <a:spcPct val="100000"/>
              </a:lnSpc>
            </a:pPr>
            <a:r>
              <a:rPr lang="en-US" b="1" i="1" dirty="0"/>
              <a:t>Can still change/add/remove zones after 2022</a:t>
            </a:r>
          </a:p>
          <a:p>
            <a:pPr>
              <a:lnSpc>
                <a:spcPct val="100000"/>
              </a:lnSpc>
            </a:pPr>
            <a:endParaRPr lang="en-US" dirty="0"/>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24</a:t>
            </a:fld>
            <a:endParaRPr lang="en-US" dirty="0"/>
          </a:p>
        </p:txBody>
      </p:sp>
    </p:spTree>
    <p:extLst>
      <p:ext uri="{BB962C8B-B14F-4D97-AF65-F5344CB8AC3E}">
        <p14:creationId xmlns:p14="http://schemas.microsoft.com/office/powerpoint/2010/main" val="162670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SPCS2022 for You</a:t>
            </a:r>
          </a:p>
        </p:txBody>
      </p:sp>
      <p:sp>
        <p:nvSpPr>
          <p:cNvPr id="3" name="Content Placeholder 2"/>
          <p:cNvSpPr>
            <a:spLocks noGrp="1"/>
          </p:cNvSpPr>
          <p:nvPr>
            <p:ph idx="1"/>
          </p:nvPr>
        </p:nvSpPr>
        <p:spPr>
          <a:xfrm>
            <a:off x="457200" y="1188720"/>
            <a:ext cx="8229600" cy="3474720"/>
          </a:xfrm>
        </p:spPr>
        <p:txBody>
          <a:bodyPr>
            <a:normAutofit fontScale="92500" lnSpcReduction="10000"/>
          </a:bodyPr>
          <a:lstStyle/>
          <a:p>
            <a:r>
              <a:rPr lang="en-US" dirty="0"/>
              <a:t>Like existing State Plane, but </a:t>
            </a:r>
            <a:r>
              <a:rPr lang="en-US" i="1" dirty="0"/>
              <a:t>different</a:t>
            </a:r>
          </a:p>
          <a:p>
            <a:pPr lvl="1"/>
            <a:r>
              <a:rPr lang="en-US" dirty="0"/>
              <a:t>Zones designed </a:t>
            </a:r>
            <a:r>
              <a:rPr lang="en-US" b="1" i="1" dirty="0"/>
              <a:t>“at ground”</a:t>
            </a:r>
          </a:p>
          <a:p>
            <a:pPr lvl="1"/>
            <a:r>
              <a:rPr lang="en-US" dirty="0"/>
              <a:t>Can have zone </a:t>
            </a:r>
            <a:r>
              <a:rPr lang="en-US" b="1" i="1" dirty="0"/>
              <a:t>“layers”</a:t>
            </a:r>
            <a:r>
              <a:rPr lang="en-US" dirty="0"/>
              <a:t> </a:t>
            </a:r>
          </a:p>
          <a:p>
            <a:pPr lvl="2"/>
            <a:r>
              <a:rPr lang="en-US" b="1" i="1" dirty="0"/>
              <a:t>Statewide zone </a:t>
            </a:r>
            <a:r>
              <a:rPr lang="en-US" dirty="0"/>
              <a:t>for every state</a:t>
            </a:r>
          </a:p>
          <a:p>
            <a:pPr lvl="2"/>
            <a:r>
              <a:rPr lang="en-US" dirty="0"/>
              <a:t>Allow </a:t>
            </a:r>
            <a:r>
              <a:rPr lang="en-US" b="1" i="1" dirty="0"/>
              <a:t>“low distortion projections” </a:t>
            </a:r>
            <a:r>
              <a:rPr lang="en-US" dirty="0"/>
              <a:t>(LDPs)</a:t>
            </a:r>
          </a:p>
          <a:p>
            <a:r>
              <a:rPr lang="en-US" i="1" dirty="0"/>
              <a:t>You</a:t>
            </a:r>
            <a:r>
              <a:rPr lang="en-US" dirty="0"/>
              <a:t> are the users of State Plane</a:t>
            </a:r>
          </a:p>
          <a:p>
            <a:pPr lvl="1"/>
            <a:r>
              <a:rPr lang="en-US" dirty="0"/>
              <a:t>Make SPCS2022 useful as possible</a:t>
            </a:r>
          </a:p>
          <a:p>
            <a:pPr lvl="1"/>
            <a:r>
              <a:rPr lang="en-US" dirty="0"/>
              <a:t>Design zones based on </a:t>
            </a:r>
            <a:r>
              <a:rPr lang="en-US" b="1" i="1" dirty="0"/>
              <a:t>stakeholder</a:t>
            </a:r>
            <a:r>
              <a:rPr lang="en-US" dirty="0"/>
              <a:t> input</a:t>
            </a:r>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3</a:t>
            </a:fld>
            <a:endParaRPr lang="en-US" dirty="0"/>
          </a:p>
        </p:txBody>
      </p:sp>
    </p:spTree>
    <p:extLst>
      <p:ext uri="{BB962C8B-B14F-4D97-AF65-F5344CB8AC3E}">
        <p14:creationId xmlns:p14="http://schemas.microsoft.com/office/powerpoint/2010/main" val="296034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SPCS2022 Stakeholders</a:t>
            </a:r>
          </a:p>
        </p:txBody>
      </p:sp>
      <p:sp>
        <p:nvSpPr>
          <p:cNvPr id="3" name="Content Placeholder 2"/>
          <p:cNvSpPr>
            <a:spLocks noGrp="1"/>
          </p:cNvSpPr>
          <p:nvPr>
            <p:ph idx="1"/>
          </p:nvPr>
        </p:nvSpPr>
        <p:spPr/>
        <p:txBody>
          <a:bodyPr>
            <a:normAutofit fontScale="85000" lnSpcReduction="20000"/>
          </a:bodyPr>
          <a:lstStyle/>
          <a:p>
            <a:r>
              <a:rPr lang="en-US" dirty="0"/>
              <a:t>State groups that formally interface with NGS</a:t>
            </a:r>
          </a:p>
          <a:p>
            <a:pPr lvl="1"/>
            <a:r>
              <a:rPr lang="en-US" dirty="0"/>
              <a:t>Departments of transportation, Cartographer/GIS office</a:t>
            </a:r>
          </a:p>
          <a:p>
            <a:pPr lvl="1"/>
            <a:r>
              <a:rPr lang="en-US" dirty="0"/>
              <a:t>Professional surveying, engineering, GIS societies</a:t>
            </a:r>
          </a:p>
          <a:p>
            <a:pPr lvl="1"/>
            <a:r>
              <a:rPr lang="en-US" dirty="0"/>
              <a:t>Colleges/universities with geospatial curriculum</a:t>
            </a:r>
          </a:p>
          <a:p>
            <a:pPr lvl="1"/>
            <a:r>
              <a:rPr lang="en-US" dirty="0"/>
              <a:t>Federal agencies can “sign on” with states</a:t>
            </a:r>
          </a:p>
          <a:p>
            <a:r>
              <a:rPr lang="en-US" dirty="0"/>
              <a:t>Can submit requests and proposals for designs</a:t>
            </a:r>
          </a:p>
          <a:p>
            <a:pPr lvl="1"/>
            <a:r>
              <a:rPr lang="en-US" b="1" i="1" dirty="0"/>
              <a:t>Requests</a:t>
            </a:r>
            <a:r>
              <a:rPr lang="en-US" dirty="0"/>
              <a:t> are for designs by NGS</a:t>
            </a:r>
          </a:p>
          <a:p>
            <a:pPr lvl="1"/>
            <a:r>
              <a:rPr lang="en-US" b="1" i="1" dirty="0"/>
              <a:t>Proposals</a:t>
            </a:r>
            <a:r>
              <a:rPr lang="en-US" b="1" dirty="0"/>
              <a:t> </a:t>
            </a:r>
            <a:r>
              <a:rPr lang="en-US" dirty="0"/>
              <a:t>are designs by stakeholders</a:t>
            </a:r>
          </a:p>
          <a:p>
            <a:r>
              <a:rPr lang="en-US" dirty="0"/>
              <a:t>Stakeholder input must be </a:t>
            </a:r>
            <a:r>
              <a:rPr lang="en-US" i="1" dirty="0"/>
              <a:t>unanimous</a:t>
            </a:r>
          </a:p>
          <a:p>
            <a:pPr lvl="1"/>
            <a:r>
              <a:rPr lang="en-US" dirty="0"/>
              <a:t>Not all must provide input, but all who do must agree</a:t>
            </a:r>
          </a:p>
          <a:p>
            <a:endParaRPr lang="en-US" dirty="0"/>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4</a:t>
            </a:fld>
            <a:endParaRPr lang="en-US" dirty="0"/>
          </a:p>
        </p:txBody>
      </p:sp>
    </p:spTree>
    <p:extLst>
      <p:ext uri="{BB962C8B-B14F-4D97-AF65-F5344CB8AC3E}">
        <p14:creationId xmlns:p14="http://schemas.microsoft.com/office/powerpoint/2010/main" val="136595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a:t>
            </a:r>
          </a:p>
        </p:txBody>
      </p:sp>
      <p:sp>
        <p:nvSpPr>
          <p:cNvPr id="3" name="Content Placeholder 2"/>
          <p:cNvSpPr>
            <a:spLocks noGrp="1"/>
          </p:cNvSpPr>
          <p:nvPr>
            <p:ph idx="1"/>
          </p:nvPr>
        </p:nvSpPr>
        <p:spPr>
          <a:xfrm>
            <a:off x="457200" y="1188717"/>
            <a:ext cx="8229600" cy="3578545"/>
          </a:xfrm>
        </p:spPr>
        <p:txBody>
          <a:bodyPr>
            <a:normAutofit fontScale="92500" lnSpcReduction="20000"/>
          </a:bodyPr>
          <a:lstStyle/>
          <a:p>
            <a:pPr marL="0" lvl="0" indent="0">
              <a:lnSpc>
                <a:spcPct val="120000"/>
              </a:lnSpc>
              <a:buNone/>
            </a:pPr>
            <a:r>
              <a:rPr lang="en-US" dirty="0"/>
              <a:t>Are you associated with any state stakeholder groups that can provide SPCS2022 input to NGS? (select all that apply)</a:t>
            </a:r>
          </a:p>
          <a:p>
            <a:pPr marL="690563" lvl="1" indent="-457200">
              <a:lnSpc>
                <a:spcPct val="120000"/>
              </a:lnSpc>
              <a:buFont typeface="+mj-lt"/>
              <a:buAutoNum type="alphaLcPeriod"/>
            </a:pPr>
            <a:r>
              <a:rPr lang="en-US" dirty="0"/>
              <a:t>Department of transportation</a:t>
            </a:r>
          </a:p>
          <a:p>
            <a:pPr marL="690563" lvl="1" indent="-457200">
              <a:lnSpc>
                <a:spcPct val="120000"/>
              </a:lnSpc>
              <a:buFont typeface="+mj-lt"/>
              <a:buAutoNum type="alphaLcPeriod"/>
            </a:pPr>
            <a:r>
              <a:rPr lang="en-US" dirty="0"/>
              <a:t>Office of GIS (or equivalent)</a:t>
            </a:r>
          </a:p>
          <a:p>
            <a:pPr marL="690563" lvl="1" indent="-457200">
              <a:lnSpc>
                <a:spcPct val="120000"/>
              </a:lnSpc>
              <a:buFont typeface="+mj-lt"/>
              <a:buAutoNum type="alphaLcPeriod"/>
            </a:pPr>
            <a:r>
              <a:rPr lang="en-US" dirty="0"/>
              <a:t>Professional surveyor, engineer, or GIS society</a:t>
            </a:r>
          </a:p>
          <a:p>
            <a:pPr marL="690563" lvl="1" indent="-457200">
              <a:lnSpc>
                <a:spcPct val="120000"/>
              </a:lnSpc>
              <a:buFont typeface="+mj-lt"/>
              <a:buAutoNum type="alphaLcPeriod"/>
            </a:pPr>
            <a:r>
              <a:rPr lang="en-US" dirty="0"/>
              <a:t>University or college with geospatial focus</a:t>
            </a:r>
          </a:p>
          <a:p>
            <a:pPr marL="690563" lvl="1" indent="-457200">
              <a:lnSpc>
                <a:spcPct val="120000"/>
              </a:lnSpc>
              <a:buFont typeface="+mj-lt"/>
              <a:buAutoNum type="alphaLcPeriod"/>
            </a:pPr>
            <a:r>
              <a:rPr lang="en-US" dirty="0"/>
              <a:t>Not associated with any of these groups</a:t>
            </a:r>
          </a:p>
          <a:p>
            <a:endParaRPr lang="en-US" dirty="0"/>
          </a:p>
          <a:p>
            <a:endParaRPr lang="en-US" dirty="0"/>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5</a:t>
            </a:fld>
            <a:endParaRPr lang="en-US" dirty="0"/>
          </a:p>
        </p:txBody>
      </p:sp>
    </p:spTree>
    <p:extLst>
      <p:ext uri="{BB962C8B-B14F-4D97-AF65-F5344CB8AC3E}">
        <p14:creationId xmlns:p14="http://schemas.microsoft.com/office/powerpoint/2010/main" val="12077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ular Callout 19">
            <a:extLst>
              <a:ext uri="{FF2B5EF4-FFF2-40B4-BE49-F238E27FC236}">
                <a16:creationId xmlns:a16="http://schemas.microsoft.com/office/drawing/2014/main" id="{FBC4E692-8C26-F241-981F-1EF8F863981E}"/>
              </a:ext>
            </a:extLst>
          </p:cNvPr>
          <p:cNvSpPr/>
          <p:nvPr/>
        </p:nvSpPr>
        <p:spPr>
          <a:xfrm>
            <a:off x="5988424" y="1202849"/>
            <a:ext cx="2815133" cy="956111"/>
          </a:xfrm>
          <a:custGeom>
            <a:avLst/>
            <a:gdLst>
              <a:gd name="connsiteX0" fmla="*/ 0 w 3055135"/>
              <a:gd name="connsiteY0" fmla="*/ 225876 h 1355229"/>
              <a:gd name="connsiteX1" fmla="*/ 225876 w 3055135"/>
              <a:gd name="connsiteY1" fmla="*/ 0 h 1355229"/>
              <a:gd name="connsiteX2" fmla="*/ 1782162 w 3055135"/>
              <a:gd name="connsiteY2" fmla="*/ 0 h 1355229"/>
              <a:gd name="connsiteX3" fmla="*/ 1782162 w 3055135"/>
              <a:gd name="connsiteY3" fmla="*/ 0 h 1355229"/>
              <a:gd name="connsiteX4" fmla="*/ 2545946 w 3055135"/>
              <a:gd name="connsiteY4" fmla="*/ 0 h 1355229"/>
              <a:gd name="connsiteX5" fmla="*/ 2829259 w 3055135"/>
              <a:gd name="connsiteY5" fmla="*/ 0 h 1355229"/>
              <a:gd name="connsiteX6" fmla="*/ 3055135 w 3055135"/>
              <a:gd name="connsiteY6" fmla="*/ 225876 h 1355229"/>
              <a:gd name="connsiteX7" fmla="*/ 3055135 w 3055135"/>
              <a:gd name="connsiteY7" fmla="*/ 790550 h 1355229"/>
              <a:gd name="connsiteX8" fmla="*/ 3055135 w 3055135"/>
              <a:gd name="connsiteY8" fmla="*/ 790550 h 1355229"/>
              <a:gd name="connsiteX9" fmla="*/ 3055135 w 3055135"/>
              <a:gd name="connsiteY9" fmla="*/ 1129358 h 1355229"/>
              <a:gd name="connsiteX10" fmla="*/ 3055135 w 3055135"/>
              <a:gd name="connsiteY10" fmla="*/ 1129353 h 1355229"/>
              <a:gd name="connsiteX11" fmla="*/ 2829259 w 3055135"/>
              <a:gd name="connsiteY11" fmla="*/ 1355229 h 1355229"/>
              <a:gd name="connsiteX12" fmla="*/ 2545946 w 3055135"/>
              <a:gd name="connsiteY12" fmla="*/ 1355229 h 1355229"/>
              <a:gd name="connsiteX13" fmla="*/ 2102055 w 3055135"/>
              <a:gd name="connsiteY13" fmla="*/ 1648202 h 1355229"/>
              <a:gd name="connsiteX14" fmla="*/ 1782162 w 3055135"/>
              <a:gd name="connsiteY14" fmla="*/ 1355229 h 1355229"/>
              <a:gd name="connsiteX15" fmla="*/ 225876 w 3055135"/>
              <a:gd name="connsiteY15" fmla="*/ 1355229 h 1355229"/>
              <a:gd name="connsiteX16" fmla="*/ 0 w 3055135"/>
              <a:gd name="connsiteY16" fmla="*/ 1129353 h 1355229"/>
              <a:gd name="connsiteX17" fmla="*/ 0 w 3055135"/>
              <a:gd name="connsiteY17" fmla="*/ 1129358 h 1355229"/>
              <a:gd name="connsiteX18" fmla="*/ 0 w 3055135"/>
              <a:gd name="connsiteY18" fmla="*/ 790550 h 1355229"/>
              <a:gd name="connsiteX19" fmla="*/ 0 w 3055135"/>
              <a:gd name="connsiteY19" fmla="*/ 790550 h 1355229"/>
              <a:gd name="connsiteX20" fmla="*/ 0 w 3055135"/>
              <a:gd name="connsiteY20" fmla="*/ 225876 h 1355229"/>
              <a:gd name="connsiteX0" fmla="*/ 0 w 3055135"/>
              <a:gd name="connsiteY0" fmla="*/ 225876 h 1648202"/>
              <a:gd name="connsiteX1" fmla="*/ 225876 w 3055135"/>
              <a:gd name="connsiteY1" fmla="*/ 0 h 1648202"/>
              <a:gd name="connsiteX2" fmla="*/ 1782162 w 3055135"/>
              <a:gd name="connsiteY2" fmla="*/ 0 h 1648202"/>
              <a:gd name="connsiteX3" fmla="*/ 1782162 w 3055135"/>
              <a:gd name="connsiteY3" fmla="*/ 0 h 1648202"/>
              <a:gd name="connsiteX4" fmla="*/ 2545946 w 3055135"/>
              <a:gd name="connsiteY4" fmla="*/ 0 h 1648202"/>
              <a:gd name="connsiteX5" fmla="*/ 2829259 w 3055135"/>
              <a:gd name="connsiteY5" fmla="*/ 0 h 1648202"/>
              <a:gd name="connsiteX6" fmla="*/ 3055135 w 3055135"/>
              <a:gd name="connsiteY6" fmla="*/ 225876 h 1648202"/>
              <a:gd name="connsiteX7" fmla="*/ 3055135 w 3055135"/>
              <a:gd name="connsiteY7" fmla="*/ 790550 h 1648202"/>
              <a:gd name="connsiteX8" fmla="*/ 3055135 w 3055135"/>
              <a:gd name="connsiteY8" fmla="*/ 790550 h 1648202"/>
              <a:gd name="connsiteX9" fmla="*/ 3055135 w 3055135"/>
              <a:gd name="connsiteY9" fmla="*/ 1129358 h 1648202"/>
              <a:gd name="connsiteX10" fmla="*/ 3055135 w 3055135"/>
              <a:gd name="connsiteY10" fmla="*/ 1129353 h 1648202"/>
              <a:gd name="connsiteX11" fmla="*/ 2829259 w 3055135"/>
              <a:gd name="connsiteY11" fmla="*/ 1355229 h 1648202"/>
              <a:gd name="connsiteX12" fmla="*/ 2545946 w 3055135"/>
              <a:gd name="connsiteY12" fmla="*/ 1355229 h 1648202"/>
              <a:gd name="connsiteX13" fmla="*/ 2102055 w 3055135"/>
              <a:gd name="connsiteY13" fmla="*/ 1648202 h 1648202"/>
              <a:gd name="connsiteX14" fmla="*/ 1938681 w 3055135"/>
              <a:gd name="connsiteY14" fmla="*/ 1355229 h 1648202"/>
              <a:gd name="connsiteX15" fmla="*/ 225876 w 3055135"/>
              <a:gd name="connsiteY15" fmla="*/ 1355229 h 1648202"/>
              <a:gd name="connsiteX16" fmla="*/ 0 w 3055135"/>
              <a:gd name="connsiteY16" fmla="*/ 1129353 h 1648202"/>
              <a:gd name="connsiteX17" fmla="*/ 0 w 3055135"/>
              <a:gd name="connsiteY17" fmla="*/ 1129358 h 1648202"/>
              <a:gd name="connsiteX18" fmla="*/ 0 w 3055135"/>
              <a:gd name="connsiteY18" fmla="*/ 790550 h 1648202"/>
              <a:gd name="connsiteX19" fmla="*/ 0 w 3055135"/>
              <a:gd name="connsiteY19" fmla="*/ 790550 h 1648202"/>
              <a:gd name="connsiteX20" fmla="*/ 0 w 3055135"/>
              <a:gd name="connsiteY20" fmla="*/ 225876 h 1648202"/>
              <a:gd name="connsiteX0" fmla="*/ 0 w 3055135"/>
              <a:gd name="connsiteY0" fmla="*/ 225876 h 1648202"/>
              <a:gd name="connsiteX1" fmla="*/ 225876 w 3055135"/>
              <a:gd name="connsiteY1" fmla="*/ 0 h 1648202"/>
              <a:gd name="connsiteX2" fmla="*/ 1782162 w 3055135"/>
              <a:gd name="connsiteY2" fmla="*/ 0 h 1648202"/>
              <a:gd name="connsiteX3" fmla="*/ 1782162 w 3055135"/>
              <a:gd name="connsiteY3" fmla="*/ 0 h 1648202"/>
              <a:gd name="connsiteX4" fmla="*/ 2545946 w 3055135"/>
              <a:gd name="connsiteY4" fmla="*/ 0 h 1648202"/>
              <a:gd name="connsiteX5" fmla="*/ 2829259 w 3055135"/>
              <a:gd name="connsiteY5" fmla="*/ 0 h 1648202"/>
              <a:gd name="connsiteX6" fmla="*/ 3055135 w 3055135"/>
              <a:gd name="connsiteY6" fmla="*/ 225876 h 1648202"/>
              <a:gd name="connsiteX7" fmla="*/ 3055135 w 3055135"/>
              <a:gd name="connsiteY7" fmla="*/ 790550 h 1648202"/>
              <a:gd name="connsiteX8" fmla="*/ 3055135 w 3055135"/>
              <a:gd name="connsiteY8" fmla="*/ 790550 h 1648202"/>
              <a:gd name="connsiteX9" fmla="*/ 3055135 w 3055135"/>
              <a:gd name="connsiteY9" fmla="*/ 1129358 h 1648202"/>
              <a:gd name="connsiteX10" fmla="*/ 3055135 w 3055135"/>
              <a:gd name="connsiteY10" fmla="*/ 1129353 h 1648202"/>
              <a:gd name="connsiteX11" fmla="*/ 2829259 w 3055135"/>
              <a:gd name="connsiteY11" fmla="*/ 1355229 h 1648202"/>
              <a:gd name="connsiteX12" fmla="*/ 2422378 w 3055135"/>
              <a:gd name="connsiteY12" fmla="*/ 1363467 h 1648202"/>
              <a:gd name="connsiteX13" fmla="*/ 2102055 w 3055135"/>
              <a:gd name="connsiteY13" fmla="*/ 1648202 h 1648202"/>
              <a:gd name="connsiteX14" fmla="*/ 1938681 w 3055135"/>
              <a:gd name="connsiteY14" fmla="*/ 1355229 h 1648202"/>
              <a:gd name="connsiteX15" fmla="*/ 225876 w 3055135"/>
              <a:gd name="connsiteY15" fmla="*/ 1355229 h 1648202"/>
              <a:gd name="connsiteX16" fmla="*/ 0 w 3055135"/>
              <a:gd name="connsiteY16" fmla="*/ 1129353 h 1648202"/>
              <a:gd name="connsiteX17" fmla="*/ 0 w 3055135"/>
              <a:gd name="connsiteY17" fmla="*/ 1129358 h 1648202"/>
              <a:gd name="connsiteX18" fmla="*/ 0 w 3055135"/>
              <a:gd name="connsiteY18" fmla="*/ 790550 h 1648202"/>
              <a:gd name="connsiteX19" fmla="*/ 0 w 3055135"/>
              <a:gd name="connsiteY19" fmla="*/ 790550 h 1648202"/>
              <a:gd name="connsiteX20" fmla="*/ 0 w 3055135"/>
              <a:gd name="connsiteY20" fmla="*/ 225876 h 164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5135" h="1648202">
                <a:moveTo>
                  <a:pt x="0" y="225876"/>
                </a:moveTo>
                <a:cubicBezTo>
                  <a:pt x="0" y="101128"/>
                  <a:pt x="101128" y="0"/>
                  <a:pt x="225876" y="0"/>
                </a:cubicBezTo>
                <a:lnTo>
                  <a:pt x="1782162" y="0"/>
                </a:lnTo>
                <a:lnTo>
                  <a:pt x="1782162" y="0"/>
                </a:lnTo>
                <a:lnTo>
                  <a:pt x="2545946" y="0"/>
                </a:lnTo>
                <a:lnTo>
                  <a:pt x="2829259" y="0"/>
                </a:lnTo>
                <a:cubicBezTo>
                  <a:pt x="2954007" y="0"/>
                  <a:pt x="3055135" y="101128"/>
                  <a:pt x="3055135" y="225876"/>
                </a:cubicBezTo>
                <a:lnTo>
                  <a:pt x="3055135" y="790550"/>
                </a:lnTo>
                <a:lnTo>
                  <a:pt x="3055135" y="790550"/>
                </a:lnTo>
                <a:lnTo>
                  <a:pt x="3055135" y="1129358"/>
                </a:lnTo>
                <a:lnTo>
                  <a:pt x="3055135" y="1129353"/>
                </a:lnTo>
                <a:cubicBezTo>
                  <a:pt x="3055135" y="1254101"/>
                  <a:pt x="2954007" y="1355229"/>
                  <a:pt x="2829259" y="1355229"/>
                </a:cubicBezTo>
                <a:lnTo>
                  <a:pt x="2422378" y="1363467"/>
                </a:lnTo>
                <a:lnTo>
                  <a:pt x="2102055" y="1648202"/>
                </a:lnTo>
                <a:lnTo>
                  <a:pt x="1938681" y="1355229"/>
                </a:lnTo>
                <a:lnTo>
                  <a:pt x="225876" y="1355229"/>
                </a:lnTo>
                <a:cubicBezTo>
                  <a:pt x="101128" y="1355229"/>
                  <a:pt x="0" y="1254101"/>
                  <a:pt x="0" y="1129353"/>
                </a:cubicBezTo>
                <a:lnTo>
                  <a:pt x="0" y="1129358"/>
                </a:lnTo>
                <a:lnTo>
                  <a:pt x="0" y="790550"/>
                </a:lnTo>
                <a:lnTo>
                  <a:pt x="0" y="790550"/>
                </a:lnTo>
                <a:lnTo>
                  <a:pt x="0" y="225876"/>
                </a:ln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6" name="Rounded Rectangle 5">
            <a:extLst>
              <a:ext uri="{FF2B5EF4-FFF2-40B4-BE49-F238E27FC236}">
                <a16:creationId xmlns:a16="http://schemas.microsoft.com/office/drawing/2014/main" id="{283AC72B-D0CC-3446-8433-8144716C1D79}"/>
              </a:ext>
            </a:extLst>
          </p:cNvPr>
          <p:cNvSpPr/>
          <p:nvPr/>
        </p:nvSpPr>
        <p:spPr>
          <a:xfrm>
            <a:off x="182880" y="2743200"/>
            <a:ext cx="8778240" cy="73152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3" name="TextBox 12"/>
          <p:cNvSpPr txBox="1"/>
          <p:nvPr/>
        </p:nvSpPr>
        <p:spPr>
          <a:xfrm>
            <a:off x="0" y="1691640"/>
            <a:ext cx="2103120" cy="784830"/>
          </a:xfrm>
          <a:prstGeom prst="rect">
            <a:avLst/>
          </a:prstGeom>
          <a:noFill/>
        </p:spPr>
        <p:txBody>
          <a:bodyPr wrap="square" rtlCol="0">
            <a:spAutoFit/>
          </a:bodyPr>
          <a:lstStyle/>
          <a:p>
            <a:pPr marL="169863" indent="-169863" defTabSz="342900">
              <a:lnSpc>
                <a:spcPts val="1800"/>
              </a:lnSpc>
              <a:buFont typeface="Arial" panose="020B0604020202020204" pitchFamily="34" charset="0"/>
              <a:buChar char="•"/>
            </a:pPr>
            <a:r>
              <a:rPr lang="en-US" b="1" dirty="0">
                <a:solidFill>
                  <a:srgbClr val="1F497D"/>
                </a:solidFill>
                <a:latin typeface="Calibri"/>
              </a:rPr>
              <a:t>State Plane report</a:t>
            </a:r>
          </a:p>
          <a:p>
            <a:pPr marL="169863" indent="-169863" defTabSz="342900">
              <a:lnSpc>
                <a:spcPts val="1800"/>
              </a:lnSpc>
              <a:buFont typeface="Arial" panose="020B0604020202020204" pitchFamily="34" charset="0"/>
              <a:buChar char="•"/>
            </a:pPr>
            <a:r>
              <a:rPr lang="en-US" b="1" dirty="0">
                <a:solidFill>
                  <a:srgbClr val="1F497D"/>
                </a:solidFill>
                <a:latin typeface="Calibri"/>
              </a:rPr>
              <a:t>1</a:t>
            </a:r>
            <a:r>
              <a:rPr lang="en-US" b="1" baseline="30000" dirty="0">
                <a:solidFill>
                  <a:srgbClr val="1F497D"/>
                </a:solidFill>
                <a:latin typeface="Calibri"/>
              </a:rPr>
              <a:t>st</a:t>
            </a:r>
            <a:r>
              <a:rPr lang="en-US" b="1" dirty="0">
                <a:solidFill>
                  <a:srgbClr val="1F497D"/>
                </a:solidFill>
                <a:latin typeface="Calibri"/>
              </a:rPr>
              <a:t> webinar</a:t>
            </a:r>
          </a:p>
          <a:p>
            <a:pPr marL="169863" indent="-169863" defTabSz="342900">
              <a:lnSpc>
                <a:spcPts val="1800"/>
              </a:lnSpc>
              <a:buFont typeface="Arial" panose="020B0604020202020204" pitchFamily="34" charset="0"/>
              <a:buChar char="•"/>
            </a:pPr>
            <a:r>
              <a:rPr lang="en-US" b="1" dirty="0">
                <a:solidFill>
                  <a:srgbClr val="1F497D"/>
                </a:solidFill>
                <a:latin typeface="Calibri"/>
              </a:rPr>
              <a:t>New web pages</a:t>
            </a:r>
          </a:p>
        </p:txBody>
      </p:sp>
      <p:sp>
        <p:nvSpPr>
          <p:cNvPr id="4" name="Oval 3"/>
          <p:cNvSpPr>
            <a:spLocks noChangeAspect="1"/>
          </p:cNvSpPr>
          <p:nvPr/>
        </p:nvSpPr>
        <p:spPr>
          <a:xfrm>
            <a:off x="457200" y="2743200"/>
            <a:ext cx="731520" cy="73152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575" b="1" dirty="0">
              <a:solidFill>
                <a:prstClr val="black">
                  <a:lumMod val="75000"/>
                  <a:lumOff val="25000"/>
                </a:prstClr>
              </a:solidFill>
              <a:effectLst>
                <a:outerShdw blurRad="38100" dist="38100" dir="2700000" algn="tl">
                  <a:srgbClr val="000000">
                    <a:alpha val="43137"/>
                  </a:srgbClr>
                </a:outerShdw>
              </a:effectLst>
              <a:latin typeface="Calibri"/>
            </a:endParaRPr>
          </a:p>
        </p:txBody>
      </p:sp>
      <p:sp>
        <p:nvSpPr>
          <p:cNvPr id="19" name="TextBox 18"/>
          <p:cNvSpPr txBox="1"/>
          <p:nvPr/>
        </p:nvSpPr>
        <p:spPr>
          <a:xfrm flipH="1">
            <a:off x="457200" y="2926080"/>
            <a:ext cx="731520" cy="365760"/>
          </a:xfrm>
          <a:prstGeom prst="rect">
            <a:avLst/>
          </a:prstGeom>
          <a:noFill/>
        </p:spPr>
        <p:txBody>
          <a:bodyPr wrap="square" rtlCol="0" anchor="ctr" anchorCtr="0">
            <a:noAutofit/>
          </a:bodyPr>
          <a:lstStyle/>
          <a:p>
            <a:pPr algn="ctr" defTabSz="342900"/>
            <a:r>
              <a:rPr lang="en-US" sz="2200" b="1" dirty="0">
                <a:solidFill>
                  <a:srgbClr val="FEFEFE"/>
                </a:solidFill>
                <a:latin typeface="Calibri"/>
              </a:rPr>
              <a:t>Mar</a:t>
            </a:r>
          </a:p>
        </p:txBody>
      </p:sp>
      <p:sp>
        <p:nvSpPr>
          <p:cNvPr id="22" name="Oval 21"/>
          <p:cNvSpPr>
            <a:spLocks noChangeAspect="1"/>
          </p:cNvSpPr>
          <p:nvPr/>
        </p:nvSpPr>
        <p:spPr>
          <a:xfrm>
            <a:off x="4297680" y="2743200"/>
            <a:ext cx="731520" cy="73152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575" b="1" dirty="0">
              <a:solidFill>
                <a:prstClr val="black">
                  <a:lumMod val="75000"/>
                  <a:lumOff val="25000"/>
                </a:prstClr>
              </a:solidFill>
              <a:effectLst>
                <a:outerShdw blurRad="38100" dist="38100" dir="2700000" algn="tl">
                  <a:srgbClr val="000000">
                    <a:alpha val="43137"/>
                  </a:srgbClr>
                </a:outerShdw>
              </a:effectLst>
              <a:latin typeface="Calibri"/>
            </a:endParaRPr>
          </a:p>
        </p:txBody>
      </p:sp>
      <p:sp>
        <p:nvSpPr>
          <p:cNvPr id="25" name="Oval 24"/>
          <p:cNvSpPr>
            <a:spLocks noChangeAspect="1"/>
          </p:cNvSpPr>
          <p:nvPr/>
        </p:nvSpPr>
        <p:spPr>
          <a:xfrm>
            <a:off x="1188720" y="2743200"/>
            <a:ext cx="731520" cy="73152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575" b="1" dirty="0">
              <a:solidFill>
                <a:prstClr val="black">
                  <a:lumMod val="75000"/>
                  <a:lumOff val="25000"/>
                </a:prstClr>
              </a:solidFill>
              <a:effectLst>
                <a:outerShdw blurRad="38100" dist="38100" dir="2700000" algn="tl">
                  <a:srgbClr val="000000">
                    <a:alpha val="43137"/>
                  </a:srgbClr>
                </a:outerShdw>
              </a:effectLst>
              <a:latin typeface="Calibri"/>
            </a:endParaRPr>
          </a:p>
        </p:txBody>
      </p:sp>
      <p:sp>
        <p:nvSpPr>
          <p:cNvPr id="26" name="TextBox 25"/>
          <p:cNvSpPr txBox="1"/>
          <p:nvPr/>
        </p:nvSpPr>
        <p:spPr>
          <a:xfrm flipH="1">
            <a:off x="1188720" y="2926080"/>
            <a:ext cx="731520" cy="365760"/>
          </a:xfrm>
          <a:prstGeom prst="rect">
            <a:avLst/>
          </a:prstGeom>
          <a:noFill/>
        </p:spPr>
        <p:txBody>
          <a:bodyPr wrap="square" rtlCol="0" anchor="ctr" anchorCtr="0">
            <a:noAutofit/>
          </a:bodyPr>
          <a:lstStyle/>
          <a:p>
            <a:pPr algn="ctr" defTabSz="342900"/>
            <a:r>
              <a:rPr lang="en-US" sz="2200" b="1" dirty="0">
                <a:solidFill>
                  <a:srgbClr val="FEFEFE"/>
                </a:solidFill>
                <a:latin typeface="Calibri"/>
              </a:rPr>
              <a:t>Apr</a:t>
            </a:r>
          </a:p>
        </p:txBody>
      </p:sp>
      <p:sp>
        <p:nvSpPr>
          <p:cNvPr id="28" name="Oval 27"/>
          <p:cNvSpPr>
            <a:spLocks noChangeAspect="1"/>
          </p:cNvSpPr>
          <p:nvPr/>
        </p:nvSpPr>
        <p:spPr>
          <a:xfrm>
            <a:off x="3108960" y="2743200"/>
            <a:ext cx="731520" cy="73152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575" b="1" dirty="0">
              <a:solidFill>
                <a:prstClr val="black">
                  <a:lumMod val="75000"/>
                  <a:lumOff val="25000"/>
                </a:prstClr>
              </a:solidFill>
              <a:effectLst>
                <a:outerShdw blurRad="38100" dist="38100" dir="2700000" algn="tl">
                  <a:srgbClr val="000000">
                    <a:alpha val="43137"/>
                  </a:srgbClr>
                </a:outerShdw>
              </a:effectLst>
              <a:latin typeface="Calibri"/>
            </a:endParaRPr>
          </a:p>
        </p:txBody>
      </p:sp>
      <p:sp>
        <p:nvSpPr>
          <p:cNvPr id="37" name="Isosceles Triangle 36"/>
          <p:cNvSpPr/>
          <p:nvPr/>
        </p:nvSpPr>
        <p:spPr>
          <a:xfrm flipV="1">
            <a:off x="673488" y="2524760"/>
            <a:ext cx="341581" cy="1327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srgbClr val="1F497D"/>
              </a:solidFill>
              <a:latin typeface="Calibri"/>
            </a:endParaRPr>
          </a:p>
        </p:txBody>
      </p:sp>
      <p:sp>
        <p:nvSpPr>
          <p:cNvPr id="8" name="Rectangle 7">
            <a:extLst>
              <a:ext uri="{FF2B5EF4-FFF2-40B4-BE49-F238E27FC236}">
                <a16:creationId xmlns:a16="http://schemas.microsoft.com/office/drawing/2014/main" id="{F1070CB3-E0FA-9946-9E3E-7615A2159DF3}"/>
              </a:ext>
            </a:extLst>
          </p:cNvPr>
          <p:cNvSpPr/>
          <p:nvPr/>
        </p:nvSpPr>
        <p:spPr>
          <a:xfrm>
            <a:off x="444779" y="2477729"/>
            <a:ext cx="1234440" cy="47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30" name="Isosceles Triangle 36">
            <a:extLst>
              <a:ext uri="{FF2B5EF4-FFF2-40B4-BE49-F238E27FC236}">
                <a16:creationId xmlns:a16="http://schemas.microsoft.com/office/drawing/2014/main" id="{BB2060F4-41D2-714B-B70F-00898365E010}"/>
              </a:ext>
            </a:extLst>
          </p:cNvPr>
          <p:cNvSpPr/>
          <p:nvPr/>
        </p:nvSpPr>
        <p:spPr>
          <a:xfrm>
            <a:off x="1383575" y="3540933"/>
            <a:ext cx="341581" cy="1327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srgbClr val="1F497D"/>
              </a:solidFill>
              <a:latin typeface="Calibri"/>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937144" y="3673662"/>
            <a:ext cx="1234440" cy="47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3314373" y="2521451"/>
            <a:ext cx="341581" cy="1327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srgbClr val="1F497D"/>
              </a:solidFill>
              <a:latin typeface="Calibri"/>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2867942" y="2474420"/>
            <a:ext cx="1234440" cy="47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41" name="Isosceles Triangle 36">
            <a:extLst>
              <a:ext uri="{FF2B5EF4-FFF2-40B4-BE49-F238E27FC236}">
                <a16:creationId xmlns:a16="http://schemas.microsoft.com/office/drawing/2014/main" id="{C0714DBE-E89C-F74A-88A6-9E292950AB66}"/>
              </a:ext>
            </a:extLst>
          </p:cNvPr>
          <p:cNvSpPr/>
          <p:nvPr/>
        </p:nvSpPr>
        <p:spPr>
          <a:xfrm>
            <a:off x="4517448" y="3540084"/>
            <a:ext cx="341581" cy="1327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srgbClr val="1F497D"/>
              </a:solidFill>
              <a:latin typeface="Calibri"/>
            </a:endParaRPr>
          </a:p>
        </p:txBody>
      </p:sp>
      <p:sp>
        <p:nvSpPr>
          <p:cNvPr id="42" name="Rectangle 41">
            <a:extLst>
              <a:ext uri="{FF2B5EF4-FFF2-40B4-BE49-F238E27FC236}">
                <a16:creationId xmlns:a16="http://schemas.microsoft.com/office/drawing/2014/main" id="{5D6DBC51-C3DB-E64A-B5FF-7E3CB3A17A3D}"/>
              </a:ext>
            </a:extLst>
          </p:cNvPr>
          <p:cNvSpPr/>
          <p:nvPr/>
        </p:nvSpPr>
        <p:spPr>
          <a:xfrm flipV="1">
            <a:off x="4071018" y="3672813"/>
            <a:ext cx="1234440" cy="47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12" name="Rectangle 11">
            <a:extLst>
              <a:ext uri="{FF2B5EF4-FFF2-40B4-BE49-F238E27FC236}">
                <a16:creationId xmlns:a16="http://schemas.microsoft.com/office/drawing/2014/main" id="{C59EFBD9-01B2-3048-9D30-DB7176CE957C}"/>
              </a:ext>
            </a:extLst>
          </p:cNvPr>
          <p:cNvSpPr/>
          <p:nvPr/>
        </p:nvSpPr>
        <p:spPr>
          <a:xfrm>
            <a:off x="6034014" y="1276009"/>
            <a:ext cx="2733683" cy="646331"/>
          </a:xfrm>
          <a:prstGeom prst="rect">
            <a:avLst/>
          </a:prstGeom>
        </p:spPr>
        <p:txBody>
          <a:bodyPr wrap="square">
            <a:spAutoFit/>
          </a:bodyPr>
          <a:lstStyle/>
          <a:p>
            <a:pPr defTabSz="342900"/>
            <a:r>
              <a:rPr lang="en-US" i="1" dirty="0">
                <a:solidFill>
                  <a:srgbClr val="1F497D"/>
                </a:solidFill>
                <a:latin typeface="Calibri"/>
              </a:rPr>
              <a:t>About 2500 attendees for the 3 State Plane webinars</a:t>
            </a:r>
          </a:p>
        </p:txBody>
      </p:sp>
      <p:sp>
        <p:nvSpPr>
          <p:cNvPr id="7" name="Title 6"/>
          <p:cNvSpPr>
            <a:spLocks noGrp="1"/>
          </p:cNvSpPr>
          <p:nvPr>
            <p:ph type="title"/>
          </p:nvPr>
        </p:nvSpPr>
        <p:spPr/>
        <p:txBody>
          <a:bodyPr/>
          <a:lstStyle/>
          <a:p>
            <a:r>
              <a:rPr lang="en-US" dirty="0"/>
              <a:t>SPCS2022 outreach activity</a:t>
            </a:r>
          </a:p>
        </p:txBody>
      </p:sp>
      <p:sp>
        <p:nvSpPr>
          <p:cNvPr id="34" name="TextBox 33"/>
          <p:cNvSpPr txBox="1"/>
          <p:nvPr/>
        </p:nvSpPr>
        <p:spPr>
          <a:xfrm>
            <a:off x="594244" y="3749040"/>
            <a:ext cx="1920240" cy="784830"/>
          </a:xfrm>
          <a:prstGeom prst="rect">
            <a:avLst/>
          </a:prstGeom>
          <a:noFill/>
        </p:spPr>
        <p:txBody>
          <a:bodyPr wrap="square" rtlCol="0">
            <a:spAutoFit/>
          </a:bodyPr>
          <a:lstStyle/>
          <a:p>
            <a:pPr marL="169863" indent="-169863" defTabSz="342900">
              <a:lnSpc>
                <a:spcPts val="1800"/>
              </a:lnSpc>
              <a:buFont typeface="Arial" panose="020B0604020202020204" pitchFamily="34" charset="0"/>
              <a:buChar char="•"/>
            </a:pPr>
            <a:r>
              <a:rPr lang="en-US" b="1" dirty="0">
                <a:solidFill>
                  <a:srgbClr val="1F497D"/>
                </a:solidFill>
                <a:latin typeface="Calibri"/>
              </a:rPr>
              <a:t>2</a:t>
            </a:r>
            <a:r>
              <a:rPr lang="en-US" b="1" baseline="30000" dirty="0">
                <a:solidFill>
                  <a:srgbClr val="1F497D"/>
                </a:solidFill>
                <a:latin typeface="Calibri"/>
              </a:rPr>
              <a:t>nd</a:t>
            </a:r>
            <a:r>
              <a:rPr lang="en-US" b="1" dirty="0">
                <a:solidFill>
                  <a:srgbClr val="1F497D"/>
                </a:solidFill>
                <a:latin typeface="Calibri"/>
              </a:rPr>
              <a:t> webinar</a:t>
            </a:r>
          </a:p>
          <a:p>
            <a:pPr marL="169863" indent="-169863" defTabSz="342900">
              <a:lnSpc>
                <a:spcPts val="1800"/>
              </a:lnSpc>
              <a:buFont typeface="Arial" panose="020B0604020202020204" pitchFamily="34" charset="0"/>
              <a:buChar char="•"/>
            </a:pPr>
            <a:r>
              <a:rPr lang="en-US" b="1" dirty="0">
                <a:solidFill>
                  <a:srgbClr val="1F497D"/>
                </a:solidFill>
                <a:latin typeface="Calibri"/>
              </a:rPr>
              <a:t>Federal Register Notice issued</a:t>
            </a:r>
          </a:p>
        </p:txBody>
      </p:sp>
      <p:sp>
        <p:nvSpPr>
          <p:cNvPr id="38" name="TextBox 37"/>
          <p:cNvSpPr txBox="1"/>
          <p:nvPr/>
        </p:nvSpPr>
        <p:spPr>
          <a:xfrm>
            <a:off x="2479320" y="1691640"/>
            <a:ext cx="2011680" cy="784830"/>
          </a:xfrm>
          <a:prstGeom prst="rect">
            <a:avLst/>
          </a:prstGeom>
          <a:noFill/>
        </p:spPr>
        <p:txBody>
          <a:bodyPr wrap="square" rtlCol="0">
            <a:spAutoFit/>
          </a:bodyPr>
          <a:lstStyle/>
          <a:p>
            <a:pPr marL="169863" indent="-169863" defTabSz="342900">
              <a:lnSpc>
                <a:spcPts val="1800"/>
              </a:lnSpc>
              <a:buFont typeface="Arial" panose="020B0604020202020204" pitchFamily="34" charset="0"/>
              <a:buChar char="•"/>
            </a:pPr>
            <a:r>
              <a:rPr lang="en-US" b="1" dirty="0">
                <a:solidFill>
                  <a:srgbClr val="1F497D"/>
                </a:solidFill>
                <a:latin typeface="Calibri"/>
              </a:rPr>
              <a:t>Federal Register Notice responses received</a:t>
            </a:r>
          </a:p>
        </p:txBody>
      </p:sp>
      <p:sp>
        <p:nvSpPr>
          <p:cNvPr id="39" name="TextBox 38"/>
          <p:cNvSpPr txBox="1"/>
          <p:nvPr/>
        </p:nvSpPr>
        <p:spPr>
          <a:xfrm>
            <a:off x="3819558" y="3749040"/>
            <a:ext cx="1737360" cy="788036"/>
          </a:xfrm>
          <a:prstGeom prst="rect">
            <a:avLst/>
          </a:prstGeom>
          <a:noFill/>
        </p:spPr>
        <p:txBody>
          <a:bodyPr wrap="square" rtlCol="0">
            <a:spAutoFit/>
          </a:bodyPr>
          <a:lstStyle/>
          <a:p>
            <a:pPr marL="169863" indent="-169863" defTabSz="342900">
              <a:lnSpc>
                <a:spcPts val="1800"/>
              </a:lnSpc>
              <a:buFont typeface="Arial" panose="020B0604020202020204" pitchFamily="34" charset="0"/>
              <a:buChar char="•"/>
            </a:pPr>
            <a:r>
              <a:rPr lang="en-US" b="1" dirty="0">
                <a:solidFill>
                  <a:srgbClr val="1F497D"/>
                </a:solidFill>
                <a:latin typeface="Calibri"/>
              </a:rPr>
              <a:t>1</a:t>
            </a:r>
            <a:r>
              <a:rPr lang="en-US" b="1" baseline="30000" dirty="0">
                <a:solidFill>
                  <a:srgbClr val="1F497D"/>
                </a:solidFill>
                <a:latin typeface="Calibri"/>
              </a:rPr>
              <a:t>st</a:t>
            </a:r>
            <a:r>
              <a:rPr lang="en-US" b="1" dirty="0">
                <a:solidFill>
                  <a:srgbClr val="1F497D"/>
                </a:solidFill>
                <a:latin typeface="Calibri"/>
              </a:rPr>
              <a:t> preliminary design maps released</a:t>
            </a:r>
          </a:p>
        </p:txBody>
      </p:sp>
      <p:sp>
        <p:nvSpPr>
          <p:cNvPr id="40" name="TextBox 39"/>
          <p:cNvSpPr txBox="1"/>
          <p:nvPr/>
        </p:nvSpPr>
        <p:spPr>
          <a:xfrm>
            <a:off x="6856730" y="2146597"/>
            <a:ext cx="1479117" cy="326371"/>
          </a:xfrm>
          <a:prstGeom prst="rect">
            <a:avLst/>
          </a:prstGeom>
          <a:noFill/>
        </p:spPr>
        <p:txBody>
          <a:bodyPr wrap="square" rtlCol="0">
            <a:spAutoFit/>
          </a:bodyPr>
          <a:lstStyle/>
          <a:p>
            <a:pPr marL="169863" indent="-169863" defTabSz="342900">
              <a:lnSpc>
                <a:spcPts val="1800"/>
              </a:lnSpc>
              <a:buFont typeface="Arial" panose="020B0604020202020204" pitchFamily="34" charset="0"/>
              <a:buChar char="•"/>
            </a:pPr>
            <a:r>
              <a:rPr lang="en-US" b="1" dirty="0">
                <a:solidFill>
                  <a:srgbClr val="1F497D"/>
                </a:solidFill>
                <a:latin typeface="Calibri"/>
              </a:rPr>
              <a:t>3</a:t>
            </a:r>
            <a:r>
              <a:rPr lang="en-US" b="1" baseline="30000" dirty="0">
                <a:solidFill>
                  <a:srgbClr val="1F497D"/>
                </a:solidFill>
                <a:latin typeface="Calibri"/>
              </a:rPr>
              <a:t>rd</a:t>
            </a:r>
            <a:r>
              <a:rPr lang="en-US" b="1" dirty="0">
                <a:solidFill>
                  <a:srgbClr val="1F497D"/>
                </a:solidFill>
                <a:latin typeface="Calibri"/>
              </a:rPr>
              <a:t> webinar</a:t>
            </a:r>
          </a:p>
        </p:txBody>
      </p:sp>
      <p:sp>
        <p:nvSpPr>
          <p:cNvPr id="44" name="Oval 43"/>
          <p:cNvSpPr>
            <a:spLocks noChangeAspect="1"/>
          </p:cNvSpPr>
          <p:nvPr/>
        </p:nvSpPr>
        <p:spPr>
          <a:xfrm>
            <a:off x="7223760" y="2743200"/>
            <a:ext cx="731520" cy="73152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575" b="1" dirty="0">
              <a:solidFill>
                <a:prstClr val="black">
                  <a:lumMod val="75000"/>
                  <a:lumOff val="25000"/>
                </a:prstClr>
              </a:solidFill>
              <a:effectLst>
                <a:outerShdw blurRad="38100" dist="38100" dir="2700000" algn="tl">
                  <a:srgbClr val="000000">
                    <a:alpha val="43137"/>
                  </a:srgbClr>
                </a:outerShdw>
              </a:effectLst>
              <a:latin typeface="Calibri"/>
            </a:endParaRPr>
          </a:p>
        </p:txBody>
      </p:sp>
      <p:sp>
        <p:nvSpPr>
          <p:cNvPr id="46" name="Isosceles Triangle 45"/>
          <p:cNvSpPr/>
          <p:nvPr/>
        </p:nvSpPr>
        <p:spPr>
          <a:xfrm flipV="1">
            <a:off x="7425499" y="2524760"/>
            <a:ext cx="341581" cy="1327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srgbClr val="1F497D"/>
              </a:solidFill>
              <a:latin typeface="Calibri"/>
            </a:endParaRPr>
          </a:p>
        </p:txBody>
      </p:sp>
      <p:sp>
        <p:nvSpPr>
          <p:cNvPr id="50" name="Rectangle 49">
            <a:extLst>
              <a:ext uri="{FF2B5EF4-FFF2-40B4-BE49-F238E27FC236}">
                <a16:creationId xmlns:a16="http://schemas.microsoft.com/office/drawing/2014/main" id="{F1070CB3-E0FA-9946-9E3E-7615A2159DF3}"/>
              </a:ext>
            </a:extLst>
          </p:cNvPr>
          <p:cNvSpPr/>
          <p:nvPr/>
        </p:nvSpPr>
        <p:spPr>
          <a:xfrm>
            <a:off x="6979069" y="2477729"/>
            <a:ext cx="1234440" cy="47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51" name="Oval 50"/>
          <p:cNvSpPr>
            <a:spLocks noChangeAspect="1"/>
          </p:cNvSpPr>
          <p:nvPr/>
        </p:nvSpPr>
        <p:spPr>
          <a:xfrm>
            <a:off x="7955280" y="2743200"/>
            <a:ext cx="731520" cy="73152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575" b="1" dirty="0">
              <a:solidFill>
                <a:prstClr val="black">
                  <a:lumMod val="75000"/>
                  <a:lumOff val="25000"/>
                </a:prstClr>
              </a:solidFill>
              <a:effectLst>
                <a:outerShdw blurRad="38100" dist="38100" dir="2700000" algn="tl">
                  <a:srgbClr val="000000">
                    <a:alpha val="43137"/>
                  </a:srgbClr>
                </a:outerShdw>
              </a:effectLst>
              <a:latin typeface="Calibri"/>
            </a:endParaRPr>
          </a:p>
        </p:txBody>
      </p:sp>
      <p:sp>
        <p:nvSpPr>
          <p:cNvPr id="53" name="Isosceles Triangle 36">
            <a:extLst>
              <a:ext uri="{FF2B5EF4-FFF2-40B4-BE49-F238E27FC236}">
                <a16:creationId xmlns:a16="http://schemas.microsoft.com/office/drawing/2014/main" id="{BB2060F4-41D2-714B-B70F-00898365E010}"/>
              </a:ext>
            </a:extLst>
          </p:cNvPr>
          <p:cNvSpPr/>
          <p:nvPr/>
        </p:nvSpPr>
        <p:spPr>
          <a:xfrm>
            <a:off x="8172310" y="3540933"/>
            <a:ext cx="341581" cy="13273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13">
              <a:solidFill>
                <a:srgbClr val="1F497D"/>
              </a:solidFill>
              <a:latin typeface="Calibri"/>
            </a:endParaRPr>
          </a:p>
        </p:txBody>
      </p:sp>
      <p:sp>
        <p:nvSpPr>
          <p:cNvPr id="54" name="Rectangle 53">
            <a:extLst>
              <a:ext uri="{FF2B5EF4-FFF2-40B4-BE49-F238E27FC236}">
                <a16:creationId xmlns:a16="http://schemas.microsoft.com/office/drawing/2014/main" id="{4B1C46E1-5865-E147-8218-54993BCC0E44}"/>
              </a:ext>
            </a:extLst>
          </p:cNvPr>
          <p:cNvSpPr>
            <a:spLocks/>
          </p:cNvSpPr>
          <p:nvPr/>
        </p:nvSpPr>
        <p:spPr>
          <a:xfrm flipV="1">
            <a:off x="7569117" y="3673662"/>
            <a:ext cx="1234440" cy="470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55" name="TextBox 54"/>
          <p:cNvSpPr txBox="1"/>
          <p:nvPr/>
        </p:nvSpPr>
        <p:spPr>
          <a:xfrm>
            <a:off x="7226217" y="3749040"/>
            <a:ext cx="1920240" cy="1249701"/>
          </a:xfrm>
          <a:prstGeom prst="rect">
            <a:avLst/>
          </a:prstGeom>
          <a:noFill/>
        </p:spPr>
        <p:txBody>
          <a:bodyPr wrap="square" rtlCol="0">
            <a:spAutoFit/>
          </a:bodyPr>
          <a:lstStyle/>
          <a:p>
            <a:pPr marL="169863" indent="-169863" defTabSz="342900">
              <a:lnSpc>
                <a:spcPts val="1800"/>
              </a:lnSpc>
              <a:buFont typeface="Arial" panose="020B0604020202020204" pitchFamily="34" charset="0"/>
              <a:buChar char="•"/>
            </a:pPr>
            <a:r>
              <a:rPr lang="en-US" b="1" dirty="0">
                <a:solidFill>
                  <a:srgbClr val="1F497D"/>
                </a:solidFill>
                <a:latin typeface="Calibri"/>
              </a:rPr>
              <a:t>Final policy, procedures, and forms </a:t>
            </a:r>
          </a:p>
          <a:p>
            <a:pPr marL="169863" indent="-169863" defTabSz="342900">
              <a:lnSpc>
                <a:spcPts val="1800"/>
              </a:lnSpc>
              <a:buFont typeface="Arial" panose="020B0604020202020204" pitchFamily="34" charset="0"/>
              <a:buChar char="•"/>
            </a:pPr>
            <a:r>
              <a:rPr lang="en-US" b="1" dirty="0">
                <a:solidFill>
                  <a:srgbClr val="1F497D"/>
                </a:solidFill>
                <a:latin typeface="Calibri"/>
              </a:rPr>
              <a:t>U.S. survey foot webinar</a:t>
            </a:r>
          </a:p>
        </p:txBody>
      </p:sp>
      <p:sp>
        <p:nvSpPr>
          <p:cNvPr id="56" name="TextBox 55"/>
          <p:cNvSpPr txBox="1"/>
          <p:nvPr/>
        </p:nvSpPr>
        <p:spPr>
          <a:xfrm flipH="1">
            <a:off x="3108960" y="2926080"/>
            <a:ext cx="731520" cy="365760"/>
          </a:xfrm>
          <a:prstGeom prst="rect">
            <a:avLst/>
          </a:prstGeom>
          <a:noFill/>
        </p:spPr>
        <p:txBody>
          <a:bodyPr wrap="square" rtlCol="0" anchor="ctr" anchorCtr="0">
            <a:noAutofit/>
          </a:bodyPr>
          <a:lstStyle/>
          <a:p>
            <a:pPr algn="ctr" defTabSz="342900"/>
            <a:r>
              <a:rPr lang="en-US" sz="2200" b="1" dirty="0">
                <a:solidFill>
                  <a:srgbClr val="FEFEFE"/>
                </a:solidFill>
                <a:latin typeface="Calibri"/>
              </a:rPr>
              <a:t>Aug</a:t>
            </a:r>
          </a:p>
        </p:txBody>
      </p:sp>
      <p:sp>
        <p:nvSpPr>
          <p:cNvPr id="57" name="TextBox 56"/>
          <p:cNvSpPr txBox="1"/>
          <p:nvPr/>
        </p:nvSpPr>
        <p:spPr>
          <a:xfrm flipH="1">
            <a:off x="4297680" y="2926080"/>
            <a:ext cx="731520" cy="365760"/>
          </a:xfrm>
          <a:prstGeom prst="rect">
            <a:avLst/>
          </a:prstGeom>
          <a:noFill/>
        </p:spPr>
        <p:txBody>
          <a:bodyPr wrap="square" rtlCol="0" anchor="ctr" anchorCtr="0">
            <a:noAutofit/>
          </a:bodyPr>
          <a:lstStyle/>
          <a:p>
            <a:pPr algn="ctr" defTabSz="342900"/>
            <a:r>
              <a:rPr lang="en-US" sz="2200" b="1" dirty="0">
                <a:solidFill>
                  <a:srgbClr val="FEFEFE"/>
                </a:solidFill>
                <a:latin typeface="Calibri"/>
              </a:rPr>
              <a:t>Oct</a:t>
            </a:r>
          </a:p>
        </p:txBody>
      </p:sp>
      <p:sp>
        <p:nvSpPr>
          <p:cNvPr id="58" name="TextBox 57"/>
          <p:cNvSpPr txBox="1"/>
          <p:nvPr/>
        </p:nvSpPr>
        <p:spPr>
          <a:xfrm flipH="1">
            <a:off x="7223760" y="2926080"/>
            <a:ext cx="731520" cy="365760"/>
          </a:xfrm>
          <a:prstGeom prst="rect">
            <a:avLst/>
          </a:prstGeom>
          <a:noFill/>
        </p:spPr>
        <p:txBody>
          <a:bodyPr wrap="square" rtlCol="0" anchor="ctr" anchorCtr="0">
            <a:noAutofit/>
          </a:bodyPr>
          <a:lstStyle/>
          <a:p>
            <a:pPr algn="ctr" defTabSz="342900"/>
            <a:r>
              <a:rPr lang="en-US" sz="2200" b="1" dirty="0">
                <a:solidFill>
                  <a:srgbClr val="FEFEFE"/>
                </a:solidFill>
                <a:latin typeface="Calibri"/>
              </a:rPr>
              <a:t>Mar</a:t>
            </a:r>
          </a:p>
        </p:txBody>
      </p:sp>
      <p:sp>
        <p:nvSpPr>
          <p:cNvPr id="59" name="TextBox 58"/>
          <p:cNvSpPr txBox="1"/>
          <p:nvPr/>
        </p:nvSpPr>
        <p:spPr>
          <a:xfrm flipH="1">
            <a:off x="7955280" y="2926080"/>
            <a:ext cx="731520" cy="365760"/>
          </a:xfrm>
          <a:prstGeom prst="rect">
            <a:avLst/>
          </a:prstGeom>
          <a:noFill/>
        </p:spPr>
        <p:txBody>
          <a:bodyPr wrap="square" rtlCol="0" anchor="ctr" anchorCtr="0">
            <a:noAutofit/>
          </a:bodyPr>
          <a:lstStyle/>
          <a:p>
            <a:pPr algn="ctr" defTabSz="342900"/>
            <a:r>
              <a:rPr lang="en-US" sz="2200" b="1" dirty="0">
                <a:solidFill>
                  <a:srgbClr val="FEFEFE"/>
                </a:solidFill>
                <a:latin typeface="Calibri"/>
              </a:rPr>
              <a:t>Apr</a:t>
            </a:r>
          </a:p>
        </p:txBody>
      </p:sp>
      <p:sp>
        <p:nvSpPr>
          <p:cNvPr id="60" name="TextBox 59"/>
          <p:cNvSpPr txBox="1"/>
          <p:nvPr/>
        </p:nvSpPr>
        <p:spPr>
          <a:xfrm flipH="1">
            <a:off x="5212080" y="2926080"/>
            <a:ext cx="914400" cy="365760"/>
          </a:xfrm>
          <a:prstGeom prst="rect">
            <a:avLst/>
          </a:prstGeom>
          <a:noFill/>
        </p:spPr>
        <p:txBody>
          <a:bodyPr wrap="square" rtlCol="0" anchor="ctr" anchorCtr="0">
            <a:noAutofit/>
          </a:bodyPr>
          <a:lstStyle/>
          <a:p>
            <a:pPr algn="r" defTabSz="342900"/>
            <a:r>
              <a:rPr lang="en-US" sz="2800" b="1" i="1" dirty="0">
                <a:solidFill>
                  <a:srgbClr val="FEFEFE"/>
                </a:solidFill>
                <a:latin typeface="Calibri"/>
              </a:rPr>
              <a:t>2018</a:t>
            </a:r>
          </a:p>
        </p:txBody>
      </p:sp>
      <p:sp>
        <p:nvSpPr>
          <p:cNvPr id="61" name="TextBox 60"/>
          <p:cNvSpPr txBox="1"/>
          <p:nvPr/>
        </p:nvSpPr>
        <p:spPr>
          <a:xfrm flipH="1">
            <a:off x="6126480" y="2926080"/>
            <a:ext cx="914400" cy="365760"/>
          </a:xfrm>
          <a:prstGeom prst="rect">
            <a:avLst/>
          </a:prstGeom>
          <a:noFill/>
        </p:spPr>
        <p:txBody>
          <a:bodyPr wrap="square" rtlCol="0" anchor="ctr" anchorCtr="0">
            <a:noAutofit/>
          </a:bodyPr>
          <a:lstStyle/>
          <a:p>
            <a:pPr defTabSz="342900"/>
            <a:r>
              <a:rPr lang="en-US" sz="2800" b="1" i="1" dirty="0">
                <a:solidFill>
                  <a:srgbClr val="FEFEFE"/>
                </a:solidFill>
                <a:latin typeface="Calibri"/>
              </a:rPr>
              <a:t>2019</a:t>
            </a:r>
          </a:p>
        </p:txBody>
      </p:sp>
      <p:cxnSp>
        <p:nvCxnSpPr>
          <p:cNvPr id="10" name="Straight Connector 9"/>
          <p:cNvCxnSpPr/>
          <p:nvPr/>
        </p:nvCxnSpPr>
        <p:spPr>
          <a:xfrm>
            <a:off x="6126480" y="2697480"/>
            <a:ext cx="0" cy="82296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Date Placeholder 10"/>
          <p:cNvSpPr>
            <a:spLocks noGrp="1"/>
          </p:cNvSpPr>
          <p:nvPr>
            <p:ph type="dt" sz="half" idx="10"/>
          </p:nvPr>
        </p:nvSpPr>
        <p:spPr/>
        <p:txBody>
          <a:bodyPr/>
          <a:lstStyle/>
          <a:p>
            <a:r>
              <a:rPr lang="en-US"/>
              <a:t>May 6, 2019</a:t>
            </a:r>
          </a:p>
        </p:txBody>
      </p:sp>
      <p:sp>
        <p:nvSpPr>
          <p:cNvPr id="14" name="Footer Placeholder 13"/>
          <p:cNvSpPr>
            <a:spLocks noGrp="1"/>
          </p:cNvSpPr>
          <p:nvPr>
            <p:ph type="ftr" sz="quarter" idx="11"/>
          </p:nvPr>
        </p:nvSpPr>
        <p:spPr/>
        <p:txBody>
          <a:bodyPr/>
          <a:lstStyle/>
          <a:p>
            <a:r>
              <a:rPr lang="en-US"/>
              <a:t>2019 Geospatial Summit</a:t>
            </a:r>
          </a:p>
        </p:txBody>
      </p:sp>
      <p:sp>
        <p:nvSpPr>
          <p:cNvPr id="16" name="Slide Number Placeholder 15"/>
          <p:cNvSpPr>
            <a:spLocks noGrp="1"/>
          </p:cNvSpPr>
          <p:nvPr>
            <p:ph type="sldNum" sz="quarter" idx="12"/>
          </p:nvPr>
        </p:nvSpPr>
        <p:spPr/>
        <p:txBody>
          <a:bodyPr/>
          <a:lstStyle/>
          <a:p>
            <a:fld id="{D3D538F9-49A3-B84F-B36B-A7030CDE5D5B}" type="slidenum">
              <a:rPr lang="en-US" smtClean="0"/>
              <a:t>6</a:t>
            </a:fld>
            <a:endParaRPr lang="en-US"/>
          </a:p>
        </p:txBody>
      </p:sp>
    </p:spTree>
    <p:extLst>
      <p:ext uri="{BB962C8B-B14F-4D97-AF65-F5344CB8AC3E}">
        <p14:creationId xmlns:p14="http://schemas.microsoft.com/office/powerpoint/2010/main" val="218803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500"/>
                                        <p:tgtEl>
                                          <p:spTgt spid="1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fade">
                                      <p:cBhvr>
                                        <p:cTn id="100" dur="500"/>
                                        <p:tgtEl>
                                          <p:spTgt spid="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500"/>
                                        <p:tgtEl>
                                          <p:spTgt spid="5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fade">
                                      <p:cBhvr>
                                        <p:cTn id="106" dur="500"/>
                                        <p:tgtEl>
                                          <p:spTgt spid="5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500"/>
                                        <p:tgtEl>
                                          <p:spTgt spid="5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4" grpId="0" animBg="1"/>
      <p:bldP spid="19" grpId="0"/>
      <p:bldP spid="22" grpId="0" animBg="1"/>
      <p:bldP spid="25" grpId="0" animBg="1"/>
      <p:bldP spid="26" grpId="0"/>
      <p:bldP spid="28" grpId="0" animBg="1"/>
      <p:bldP spid="37" grpId="0" animBg="1"/>
      <p:bldP spid="8" grpId="0" animBg="1"/>
      <p:bldP spid="30" grpId="0" animBg="1"/>
      <p:bldP spid="31" grpId="0" animBg="1"/>
      <p:bldP spid="35" grpId="0" animBg="1"/>
      <p:bldP spid="36" grpId="0" animBg="1"/>
      <p:bldP spid="41" grpId="0" animBg="1"/>
      <p:bldP spid="42" grpId="0" animBg="1"/>
      <p:bldP spid="12" grpId="0"/>
      <p:bldP spid="34" grpId="0"/>
      <p:bldP spid="38" grpId="0"/>
      <p:bldP spid="39" grpId="0"/>
      <p:bldP spid="40" grpId="0"/>
      <p:bldP spid="44" grpId="0" animBg="1"/>
      <p:bldP spid="46" grpId="0" animBg="1"/>
      <p:bldP spid="50" grpId="0" animBg="1"/>
      <p:bldP spid="51" grpId="0" animBg="1"/>
      <p:bldP spid="53" grpId="0" animBg="1"/>
      <p:bldP spid="54" grpId="0" animBg="1"/>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9059F-0062-4893-A97F-6586D909D4CB}"/>
              </a:ext>
            </a:extLst>
          </p:cNvPr>
          <p:cNvPicPr>
            <a:picLocks noChangeAspect="1"/>
          </p:cNvPicPr>
          <p:nvPr/>
        </p:nvPicPr>
        <p:blipFill>
          <a:blip r:embed="rId3"/>
          <a:stretch>
            <a:fillRect/>
          </a:stretch>
        </p:blipFill>
        <p:spPr>
          <a:xfrm>
            <a:off x="45720" y="41207"/>
            <a:ext cx="4484486" cy="507492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79166910-4E45-453E-B823-CB846DBD5DFD}"/>
              </a:ext>
            </a:extLst>
          </p:cNvPr>
          <p:cNvPicPr>
            <a:picLocks noChangeAspect="1"/>
          </p:cNvPicPr>
          <p:nvPr/>
        </p:nvPicPr>
        <p:blipFill>
          <a:blip r:embed="rId4"/>
          <a:stretch>
            <a:fillRect/>
          </a:stretch>
        </p:blipFill>
        <p:spPr>
          <a:xfrm>
            <a:off x="1128075" y="324426"/>
            <a:ext cx="4480560" cy="5086423"/>
          </a:xfrm>
          <a:prstGeom prst="rect">
            <a:avLst/>
          </a:prstGeom>
          <a:effectLst>
            <a:outerShdw blurRad="63500" sx="102000" sy="102000" algn="ctr" rotWithShape="0">
              <a:prstClr val="black">
                <a:alpha val="40000"/>
              </a:prstClr>
            </a:outerShdw>
          </a:effectLst>
        </p:spPr>
      </p:pic>
      <p:sp>
        <p:nvSpPr>
          <p:cNvPr id="13" name="Date Placeholder 12"/>
          <p:cNvSpPr>
            <a:spLocks noGrp="1"/>
          </p:cNvSpPr>
          <p:nvPr>
            <p:ph type="dt" sz="half" idx="10"/>
          </p:nvPr>
        </p:nvSpPr>
        <p:spPr/>
        <p:txBody>
          <a:bodyPr/>
          <a:lstStyle/>
          <a:p>
            <a:r>
              <a:rPr lang="en-US"/>
              <a:t>May 6, 2019</a:t>
            </a:r>
          </a:p>
        </p:txBody>
      </p:sp>
      <p:sp>
        <p:nvSpPr>
          <p:cNvPr id="14" name="Footer Placeholder 13"/>
          <p:cNvSpPr>
            <a:spLocks noGrp="1"/>
          </p:cNvSpPr>
          <p:nvPr>
            <p:ph type="ftr" sz="quarter" idx="11"/>
          </p:nvPr>
        </p:nvSpPr>
        <p:spPr/>
        <p:txBody>
          <a:bodyPr/>
          <a:lstStyle/>
          <a:p>
            <a:r>
              <a:rPr lang="en-US"/>
              <a:t>2019 Geospatial Summit</a:t>
            </a:r>
          </a:p>
        </p:txBody>
      </p:sp>
      <p:sp>
        <p:nvSpPr>
          <p:cNvPr id="16" name="Slide Number Placeholder 15"/>
          <p:cNvSpPr>
            <a:spLocks noGrp="1"/>
          </p:cNvSpPr>
          <p:nvPr>
            <p:ph type="sldNum" sz="quarter" idx="12"/>
          </p:nvPr>
        </p:nvSpPr>
        <p:spPr/>
        <p:txBody>
          <a:bodyPr/>
          <a:lstStyle/>
          <a:p>
            <a:fld id="{D3D538F9-49A3-B84F-B36B-A7030CDE5D5B}" type="slidenum">
              <a:rPr lang="en-US" smtClean="0"/>
              <a:t>7</a:t>
            </a:fld>
            <a:endParaRPr lang="en-US"/>
          </a:p>
        </p:txBody>
      </p:sp>
      <p:pic>
        <p:nvPicPr>
          <p:cNvPr id="23" name="Picture 22">
            <a:extLst>
              <a:ext uri="{FF2B5EF4-FFF2-40B4-BE49-F238E27FC236}">
                <a16:creationId xmlns:a16="http://schemas.microsoft.com/office/drawing/2014/main" id="{2ED564FE-D2F3-4AD4-8278-DD09E6E5558F}"/>
              </a:ext>
            </a:extLst>
          </p:cNvPr>
          <p:cNvPicPr>
            <a:picLocks noChangeAspect="1"/>
          </p:cNvPicPr>
          <p:nvPr/>
        </p:nvPicPr>
        <p:blipFill>
          <a:blip r:embed="rId5"/>
          <a:stretch>
            <a:fillRect/>
          </a:stretch>
        </p:blipFill>
        <p:spPr>
          <a:xfrm>
            <a:off x="4617720" y="41207"/>
            <a:ext cx="4480560" cy="3193747"/>
          </a:xfrm>
          <a:prstGeom prst="rect">
            <a:avLst/>
          </a:prstGeom>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9FDC09AA-AC5C-4F34-BE3F-E14042B8CEC8}"/>
              </a:ext>
            </a:extLst>
          </p:cNvPr>
          <p:cNvSpPr/>
          <p:nvPr/>
        </p:nvSpPr>
        <p:spPr>
          <a:xfrm>
            <a:off x="5837040" y="2803258"/>
            <a:ext cx="914400" cy="365760"/>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sp>
        <p:nvSpPr>
          <p:cNvPr id="2" name="TextBox 1">
            <a:extLst>
              <a:ext uri="{FF2B5EF4-FFF2-40B4-BE49-F238E27FC236}">
                <a16:creationId xmlns:a16="http://schemas.microsoft.com/office/drawing/2014/main" id="{EFEDDE52-243A-4158-A509-AFDEAF77C79E}"/>
              </a:ext>
            </a:extLst>
          </p:cNvPr>
          <p:cNvSpPr txBox="1"/>
          <p:nvPr/>
        </p:nvSpPr>
        <p:spPr>
          <a:xfrm>
            <a:off x="560968" y="-25427"/>
            <a:ext cx="2278682" cy="415498"/>
          </a:xfrm>
          <a:prstGeom prst="rect">
            <a:avLst/>
          </a:prstGeom>
          <a:noFill/>
        </p:spPr>
        <p:txBody>
          <a:bodyPr wrap="square" rtlCol="0">
            <a:spAutoFit/>
          </a:bodyPr>
          <a:lstStyle/>
          <a:p>
            <a:pPr defTabSz="342900" fontAlgn="base">
              <a:spcBef>
                <a:spcPct val="0"/>
              </a:spcBef>
              <a:spcAft>
                <a:spcPct val="0"/>
              </a:spcAft>
              <a:defRPr/>
            </a:pPr>
            <a:r>
              <a:rPr lang="en-US" sz="2100" b="1" dirty="0">
                <a:solidFill>
                  <a:srgbClr val="C00000"/>
                </a:solidFill>
                <a:latin typeface="Calibri"/>
                <a:ea typeface="ＭＳ Ｐゴシック" charset="0"/>
              </a:rPr>
              <a:t>geodesy.noaa.gov</a:t>
            </a:r>
          </a:p>
        </p:txBody>
      </p:sp>
      <p:pic>
        <p:nvPicPr>
          <p:cNvPr id="32" name="Picture 31">
            <a:extLst>
              <a:ext uri="{FF2B5EF4-FFF2-40B4-BE49-F238E27FC236}">
                <a16:creationId xmlns:a16="http://schemas.microsoft.com/office/drawing/2014/main" id="{1E98ACF2-0ECC-4F65-88E4-9812DCCF368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862308" y="1332311"/>
            <a:ext cx="207112" cy="274320"/>
          </a:xfrm>
          <a:prstGeom prst="rect">
            <a:avLst/>
          </a:prstGeom>
        </p:spPr>
      </p:pic>
      <p:pic>
        <p:nvPicPr>
          <p:cNvPr id="12" name="Picture 11">
            <a:extLst>
              <a:ext uri="{FF2B5EF4-FFF2-40B4-BE49-F238E27FC236}">
                <a16:creationId xmlns:a16="http://schemas.microsoft.com/office/drawing/2014/main" id="{AFEC26C2-F6BB-41A3-BFC5-996C8DF13F34}"/>
              </a:ext>
            </a:extLst>
          </p:cNvPr>
          <p:cNvPicPr>
            <a:picLocks noChangeAspect="1"/>
          </p:cNvPicPr>
          <p:nvPr/>
        </p:nvPicPr>
        <p:blipFill rotWithShape="1">
          <a:blip r:embed="rId8"/>
          <a:srcRect b="29430"/>
          <a:stretch/>
        </p:blipFill>
        <p:spPr>
          <a:xfrm>
            <a:off x="93403" y="1185387"/>
            <a:ext cx="4480560" cy="38055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5B1CF846-118C-48A6-8D30-F8079AF9D920}"/>
              </a:ext>
            </a:extLst>
          </p:cNvPr>
          <p:cNvSpPr/>
          <p:nvPr/>
        </p:nvSpPr>
        <p:spPr>
          <a:xfrm>
            <a:off x="1344281" y="2703182"/>
            <a:ext cx="2011680" cy="274320"/>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sp>
        <p:nvSpPr>
          <p:cNvPr id="27" name="Rectangle 26">
            <a:extLst>
              <a:ext uri="{FF2B5EF4-FFF2-40B4-BE49-F238E27FC236}">
                <a16:creationId xmlns:a16="http://schemas.microsoft.com/office/drawing/2014/main" id="{0C40D597-B7FC-48D6-9AE8-6BDF5E3B2B7B}"/>
              </a:ext>
            </a:extLst>
          </p:cNvPr>
          <p:cNvSpPr/>
          <p:nvPr/>
        </p:nvSpPr>
        <p:spPr>
          <a:xfrm>
            <a:off x="1344281" y="3985008"/>
            <a:ext cx="2011680" cy="274320"/>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pic>
        <p:nvPicPr>
          <p:cNvPr id="30" name="Picture 29">
            <a:extLst>
              <a:ext uri="{FF2B5EF4-FFF2-40B4-BE49-F238E27FC236}">
                <a16:creationId xmlns:a16="http://schemas.microsoft.com/office/drawing/2014/main" id="{DF69EF4B-0646-4E81-BDD5-EBE60DADDA7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44282" y="1852153"/>
            <a:ext cx="207112" cy="274320"/>
          </a:xfrm>
          <a:prstGeom prst="rect">
            <a:avLst/>
          </a:prstGeom>
        </p:spPr>
      </p:pic>
      <p:pic>
        <p:nvPicPr>
          <p:cNvPr id="18" name="Picture 17">
            <a:extLst>
              <a:ext uri="{FF2B5EF4-FFF2-40B4-BE49-F238E27FC236}">
                <a16:creationId xmlns:a16="http://schemas.microsoft.com/office/drawing/2014/main" id="{CC5DC2D5-7B37-42DF-94B2-41CCE947D4E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7556" y="1870734"/>
            <a:ext cx="207112" cy="274320"/>
          </a:xfrm>
          <a:prstGeom prst="rect">
            <a:avLst/>
          </a:prstGeom>
        </p:spPr>
      </p:pic>
      <p:pic>
        <p:nvPicPr>
          <p:cNvPr id="28" name="Picture 27">
            <a:extLst>
              <a:ext uri="{FF2B5EF4-FFF2-40B4-BE49-F238E27FC236}">
                <a16:creationId xmlns:a16="http://schemas.microsoft.com/office/drawing/2014/main" id="{5FCFA261-CA18-4D95-BDF9-27C2D4970162}"/>
              </a:ext>
            </a:extLst>
          </p:cNvPr>
          <p:cNvPicPr>
            <a:picLocks noChangeAspect="1"/>
          </p:cNvPicPr>
          <p:nvPr/>
        </p:nvPicPr>
        <p:blipFill>
          <a:blip r:embed="rId9"/>
          <a:stretch>
            <a:fillRect/>
          </a:stretch>
        </p:blipFill>
        <p:spPr>
          <a:xfrm>
            <a:off x="2681792" y="88389"/>
            <a:ext cx="3532910" cy="4572000"/>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28BCAF00-885B-44FA-BAC0-8A58151A67D2}"/>
              </a:ext>
            </a:extLst>
          </p:cNvPr>
          <p:cNvPicPr>
            <a:picLocks noChangeAspect="1"/>
          </p:cNvPicPr>
          <p:nvPr/>
        </p:nvPicPr>
        <p:blipFill>
          <a:blip r:embed="rId10"/>
          <a:stretch>
            <a:fillRect/>
          </a:stretch>
        </p:blipFill>
        <p:spPr>
          <a:xfrm>
            <a:off x="5534900" y="483111"/>
            <a:ext cx="3532910" cy="4572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9039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500" fill="hold"/>
                                        <p:tgtEl>
                                          <p:spTgt spid="18"/>
                                        </p:tgtEl>
                                        <p:attrNameLst>
                                          <p:attrName>ppt_w</p:attrName>
                                        </p:attrNameLst>
                                      </p:cBhvr>
                                      <p:tavLst>
                                        <p:tav tm="0">
                                          <p:val>
                                            <p:fltVal val="0"/>
                                          </p:val>
                                        </p:tav>
                                        <p:tav tm="100000">
                                          <p:val>
                                            <p:strVal val="#ppt_w"/>
                                          </p:val>
                                        </p:tav>
                                      </p:tavLst>
                                    </p:anim>
                                    <p:anim calcmode="lin" valueType="num">
                                      <p:cBhvr>
                                        <p:cTn id="17" dur="1500" fill="hold"/>
                                        <p:tgtEl>
                                          <p:spTgt spid="18"/>
                                        </p:tgtEl>
                                        <p:attrNameLst>
                                          <p:attrName>ppt_h</p:attrName>
                                        </p:attrNameLst>
                                      </p:cBhvr>
                                      <p:tavLst>
                                        <p:tav tm="0">
                                          <p:val>
                                            <p:fltVal val="0"/>
                                          </p:val>
                                        </p:tav>
                                        <p:tav tm="100000">
                                          <p:val>
                                            <p:strVal val="#ppt_h"/>
                                          </p:val>
                                        </p:tav>
                                      </p:tavLst>
                                    </p:anim>
                                    <p:anim calcmode="lin" valueType="num">
                                      <p:cBhvr>
                                        <p:cTn id="18" dur="1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Scale>
                                      <p:cBhvr>
                                        <p:cTn id="32" dur="1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500" decel="50000" fill="hold">
                                          <p:stCondLst>
                                            <p:cond delay="0"/>
                                          </p:stCondLst>
                                        </p:cTn>
                                        <p:tgtEl>
                                          <p:spTgt spid="30"/>
                                        </p:tgtEl>
                                        <p:attrNameLst>
                                          <p:attrName>ppt_x</p:attrName>
                                          <p:attrName>ppt_y</p:attrName>
                                        </p:attrNameLst>
                                      </p:cBhvr>
                                    </p:animMotion>
                                    <p:animEffect transition="in" filter="fade">
                                      <p:cBhvr>
                                        <p:cTn id="34" dur="1500"/>
                                        <p:tgtEl>
                                          <p:spTgt spid="30"/>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2000"/>
                            </p:stCondLst>
                            <p:childTnLst>
                              <p:par>
                                <p:cTn id="40" presetID="10" presetClass="entr" presetSubtype="0" fill="hold" grpId="0" nodeType="afterEffect">
                                  <p:stCondLst>
                                    <p:cond delay="5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3000"/>
                            </p:stCondLst>
                            <p:childTnLst>
                              <p:par>
                                <p:cTn id="44" presetID="10" presetClass="exit" presetSubtype="0" fill="hold" nodeType="after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000" fill="hold"/>
                                        <p:tgtEl>
                                          <p:spTgt spid="32"/>
                                        </p:tgtEl>
                                        <p:attrNameLst>
                                          <p:attrName>ppt_x</p:attrName>
                                        </p:attrNameLst>
                                      </p:cBhvr>
                                      <p:tavLst>
                                        <p:tav tm="0">
                                          <p:val>
                                            <p:strVal val="#ppt_x"/>
                                          </p:val>
                                        </p:tav>
                                        <p:tav tm="100000">
                                          <p:val>
                                            <p:strVal val="#ppt_x"/>
                                          </p:val>
                                        </p:tav>
                                      </p:tavLst>
                                    </p:anim>
                                    <p:anim calcmode="lin" valueType="num">
                                      <p:cBhvr additive="base">
                                        <p:cTn id="52" dur="10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1000"/>
                            </p:stCondLst>
                            <p:childTnLst>
                              <p:par>
                                <p:cTn id="54" presetID="10" presetClass="entr" presetSubtype="0" fill="hold" nodeType="after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2000"/>
                            </p:stCondLst>
                            <p:childTnLst>
                              <p:par>
                                <p:cTn id="58" presetID="10" presetClass="entr" presetSubtype="0" fill="hold" grpId="0" nodeType="after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2" grpId="1"/>
      <p:bldP spid="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Register Notice Feedback</a:t>
            </a:r>
          </a:p>
        </p:txBody>
      </p:sp>
      <p:sp>
        <p:nvSpPr>
          <p:cNvPr id="3" name="Content Placeholder 2"/>
          <p:cNvSpPr>
            <a:spLocks noGrp="1"/>
          </p:cNvSpPr>
          <p:nvPr>
            <p:ph idx="1"/>
          </p:nvPr>
        </p:nvSpPr>
        <p:spPr>
          <a:xfrm>
            <a:off x="5669280" y="1188719"/>
            <a:ext cx="3474720" cy="3578543"/>
          </a:xfrm>
        </p:spPr>
        <p:txBody>
          <a:bodyPr>
            <a:normAutofit fontScale="92500" lnSpcReduction="20000"/>
          </a:bodyPr>
          <a:lstStyle/>
          <a:p>
            <a:r>
              <a:rPr lang="en-US" dirty="0">
                <a:cs typeface="Times New Roman" panose="02020603050405020304" pitchFamily="18" charset="0"/>
              </a:rPr>
              <a:t>41 responses:</a:t>
            </a:r>
          </a:p>
          <a:p>
            <a:pPr lvl="1"/>
            <a:r>
              <a:rPr lang="en-US" dirty="0">
                <a:cs typeface="Times New Roman" panose="02020603050405020304" pitchFamily="18" charset="0"/>
              </a:rPr>
              <a:t>1 federal agency (USGS)</a:t>
            </a:r>
          </a:p>
          <a:p>
            <a:pPr lvl="1"/>
            <a:r>
              <a:rPr lang="en-US" dirty="0">
                <a:cs typeface="Times New Roman" panose="02020603050405020304" pitchFamily="18" charset="0"/>
              </a:rPr>
              <a:t>10 Native American tribes</a:t>
            </a:r>
          </a:p>
          <a:p>
            <a:pPr lvl="1"/>
            <a:r>
              <a:rPr lang="en-US" dirty="0">
                <a:cs typeface="Times New Roman" panose="02020603050405020304" pitchFamily="18" charset="0"/>
              </a:rPr>
              <a:t>23 states (includes state and private organizations)</a:t>
            </a:r>
          </a:p>
          <a:p>
            <a:r>
              <a:rPr lang="en-US" dirty="0">
                <a:cs typeface="Times New Roman" panose="02020603050405020304" pitchFamily="18" charset="0"/>
              </a:rPr>
              <a:t>105 people</a:t>
            </a:r>
          </a:p>
          <a:p>
            <a:r>
              <a:rPr lang="en-US" dirty="0">
                <a:cs typeface="Times New Roman" panose="02020603050405020304" pitchFamily="18" charset="0"/>
              </a:rPr>
              <a:t>97 organizations</a:t>
            </a:r>
          </a:p>
          <a:p>
            <a:endParaRPr lang="en-US" dirty="0"/>
          </a:p>
        </p:txBody>
      </p:sp>
      <p:pic>
        <p:nvPicPr>
          <p:cNvPr id="7" name="Picture 6">
            <a:extLst>
              <a:ext uri="{FF2B5EF4-FFF2-40B4-BE49-F238E27FC236}">
                <a16:creationId xmlns:a16="http://schemas.microsoft.com/office/drawing/2014/main" id="{6573B140-539B-4477-86DF-49BCE30B6A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891540"/>
            <a:ext cx="5669280" cy="4251960"/>
          </a:xfrm>
          <a:prstGeom prst="rect">
            <a:avLst/>
          </a:prstGeom>
        </p:spPr>
      </p:pic>
      <p:sp>
        <p:nvSpPr>
          <p:cNvPr id="13" name="Slide Number Placeholder 12"/>
          <p:cNvSpPr>
            <a:spLocks noGrp="1"/>
          </p:cNvSpPr>
          <p:nvPr>
            <p:ph type="sldNum" sz="quarter" idx="12"/>
          </p:nvPr>
        </p:nvSpPr>
        <p:spPr/>
        <p:txBody>
          <a:bodyPr/>
          <a:lstStyle/>
          <a:p>
            <a:fld id="{D3D538F9-49A3-B84F-B36B-A7030CDE5D5B}" type="slidenum">
              <a:rPr lang="en-US" smtClean="0"/>
              <a:t>8</a:t>
            </a:fld>
            <a:endParaRPr lang="en-US" dirty="0"/>
          </a:p>
        </p:txBody>
      </p:sp>
    </p:spTree>
    <p:extLst>
      <p:ext uri="{BB962C8B-B14F-4D97-AF65-F5344CB8AC3E}">
        <p14:creationId xmlns:p14="http://schemas.microsoft.com/office/powerpoint/2010/main" val="284324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SPCS2022 characteristics</a:t>
            </a:r>
          </a:p>
        </p:txBody>
      </p:sp>
      <p:sp>
        <p:nvSpPr>
          <p:cNvPr id="3" name="Content Placeholder 2"/>
          <p:cNvSpPr>
            <a:spLocks noGrp="1"/>
          </p:cNvSpPr>
          <p:nvPr>
            <p:ph idx="1"/>
          </p:nvPr>
        </p:nvSpPr>
        <p:spPr/>
        <p:txBody>
          <a:bodyPr>
            <a:normAutofit fontScale="77500" lnSpcReduction="20000"/>
          </a:bodyPr>
          <a:lstStyle/>
          <a:p>
            <a:r>
              <a:rPr lang="en-US" dirty="0"/>
              <a:t>Default zone designs</a:t>
            </a:r>
          </a:p>
          <a:p>
            <a:pPr lvl="1"/>
            <a:r>
              <a:rPr lang="en-US" dirty="0"/>
              <a:t>Created by NGS if get no input; similar to SPCS 83</a:t>
            </a:r>
          </a:p>
          <a:p>
            <a:r>
              <a:rPr lang="en-US" dirty="0"/>
              <a:t>Layered zones </a:t>
            </a:r>
            <a:r>
              <a:rPr lang="en-US" b="0" dirty="0"/>
              <a:t>(e.g., Kentucky in existing State Plane)</a:t>
            </a:r>
          </a:p>
          <a:p>
            <a:pPr lvl="1"/>
            <a:r>
              <a:rPr lang="en-US" dirty="0"/>
              <a:t>A statewide zone plus 1 or 2 layers of multiple zones</a:t>
            </a:r>
          </a:p>
          <a:p>
            <a:r>
              <a:rPr lang="en-US" dirty="0"/>
              <a:t>Low distortion projections (LDPs)</a:t>
            </a:r>
          </a:p>
          <a:p>
            <a:pPr lvl="1"/>
            <a:r>
              <a:rPr lang="en-US" dirty="0"/>
              <a:t>Can be part of SPCS2022, but with minimum size limits</a:t>
            </a:r>
          </a:p>
          <a:p>
            <a:pPr lvl="1"/>
            <a:r>
              <a:rPr lang="en-US" dirty="0"/>
              <a:t>Must be designed by others (not by NGS)</a:t>
            </a:r>
          </a:p>
          <a:p>
            <a:r>
              <a:rPr lang="en-US" dirty="0"/>
              <a:t>Special purpose zones</a:t>
            </a:r>
          </a:p>
          <a:p>
            <a:pPr lvl="1"/>
            <a:r>
              <a:rPr lang="en-US" dirty="0"/>
              <a:t>For regions that span multiple states/zones</a:t>
            </a:r>
          </a:p>
          <a:p>
            <a:pPr lvl="1"/>
            <a:r>
              <a:rPr lang="en-US" dirty="0"/>
              <a:t>e.g., Navajo Nation (3 states, 5 SPCS 83 zones)</a:t>
            </a:r>
          </a:p>
        </p:txBody>
      </p:sp>
      <p:sp>
        <p:nvSpPr>
          <p:cNvPr id="10" name="Date Placeholder 9"/>
          <p:cNvSpPr>
            <a:spLocks noGrp="1"/>
          </p:cNvSpPr>
          <p:nvPr>
            <p:ph type="dt" sz="half" idx="10"/>
          </p:nvPr>
        </p:nvSpPr>
        <p:spPr/>
        <p:txBody>
          <a:bodyPr/>
          <a:lstStyle/>
          <a:p>
            <a:r>
              <a:rPr lang="en-US"/>
              <a:t>May 6, 2019</a:t>
            </a:r>
          </a:p>
        </p:txBody>
      </p:sp>
      <p:sp>
        <p:nvSpPr>
          <p:cNvPr id="11" name="Footer Placeholder 10"/>
          <p:cNvSpPr>
            <a:spLocks noGrp="1"/>
          </p:cNvSpPr>
          <p:nvPr>
            <p:ph type="ftr" sz="quarter" idx="11"/>
          </p:nvPr>
        </p:nvSpPr>
        <p:spPr/>
        <p:txBody>
          <a:bodyPr/>
          <a:lstStyle/>
          <a:p>
            <a:r>
              <a:rPr lang="en-US"/>
              <a:t>2019 Geospatial Summit</a:t>
            </a:r>
          </a:p>
        </p:txBody>
      </p:sp>
      <p:sp>
        <p:nvSpPr>
          <p:cNvPr id="12" name="Slide Number Placeholder 11"/>
          <p:cNvSpPr>
            <a:spLocks noGrp="1"/>
          </p:cNvSpPr>
          <p:nvPr>
            <p:ph type="sldNum" sz="quarter" idx="12"/>
          </p:nvPr>
        </p:nvSpPr>
        <p:spPr/>
        <p:txBody>
          <a:bodyPr/>
          <a:lstStyle/>
          <a:p>
            <a:fld id="{D3D538F9-49A3-B84F-B36B-A7030CDE5D5B}" type="slidenum">
              <a:rPr lang="en-US" smtClean="0"/>
              <a:t>9</a:t>
            </a:fld>
            <a:endParaRPr lang="en-US" dirty="0"/>
          </a:p>
        </p:txBody>
      </p:sp>
    </p:spTree>
    <p:extLst>
      <p:ext uri="{BB962C8B-B14F-4D97-AF65-F5344CB8AC3E}">
        <p14:creationId xmlns:p14="http://schemas.microsoft.com/office/powerpoint/2010/main" val="380911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1189</TotalTime>
  <Words>1717</Words>
  <Application>Microsoft Office PowerPoint</Application>
  <PresentationFormat>On-screen Show (16:9)</PresentationFormat>
  <Paragraphs>268</Paragraphs>
  <Slides>24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Office Theme</vt:lpstr>
      <vt:lpstr>The State Plane  Coordinate System of 2022 Making It Your Way</vt:lpstr>
      <vt:lpstr>A New State Plane for 2022</vt:lpstr>
      <vt:lpstr>Creating SPCS2022 for You</vt:lpstr>
      <vt:lpstr>SPCS2022 Stakeholders</vt:lpstr>
      <vt:lpstr>Poll Question</vt:lpstr>
      <vt:lpstr>SPCS2022 outreach activity</vt:lpstr>
      <vt:lpstr>PowerPoint Presentation</vt:lpstr>
      <vt:lpstr>Federal Register Notice Feedback</vt:lpstr>
      <vt:lpstr>SPCS2022 characteristics</vt:lpstr>
      <vt:lpstr>PowerPoint Presentation</vt:lpstr>
      <vt:lpstr>PowerPoint Presentation</vt:lpstr>
      <vt:lpstr>Statewide zones   Preliminary design maps    Show projection axis and linear distortion</vt:lpstr>
      <vt:lpstr>Default zones</vt:lpstr>
      <vt:lpstr>State Plane Zone Layers</vt:lpstr>
      <vt:lpstr>Iowa SPCS2022 layers</vt:lpstr>
      <vt:lpstr>PowerPoint Presentation</vt:lpstr>
      <vt:lpstr>Alaska complete “intermediate” layer</vt:lpstr>
      <vt:lpstr>Alaska with THREE SPCS2022 layers</vt:lpstr>
      <vt:lpstr>Low distortion projections</vt:lpstr>
      <vt:lpstr>“Special use” SPCS2022 zones</vt:lpstr>
      <vt:lpstr>Poll Question</vt:lpstr>
      <vt:lpstr>SPCS2022 deadlines</vt:lpstr>
      <vt:lpstr>PowerPoint Presentation</vt:lpstr>
      <vt:lpstr>SPCS2022 design with you in mind</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Michael Dennis</cp:lastModifiedBy>
  <cp:revision>138</cp:revision>
  <dcterms:created xsi:type="dcterms:W3CDTF">2017-02-03T22:38:58Z</dcterms:created>
  <dcterms:modified xsi:type="dcterms:W3CDTF">2019-05-29T15:45:59Z</dcterms:modified>
</cp:coreProperties>
</file>