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tags/tag2.xml" ContentType="application/vnd.openxmlformats-officedocument.presentationml.tags+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113"/>
  </p:notesMasterIdLst>
  <p:sldIdLst>
    <p:sldId id="256" r:id="rId3"/>
    <p:sldId id="330" r:id="rId4"/>
    <p:sldId id="345" r:id="rId5"/>
    <p:sldId id="258" r:id="rId6"/>
    <p:sldId id="259" r:id="rId7"/>
    <p:sldId id="333" r:id="rId8"/>
    <p:sldId id="334" r:id="rId9"/>
    <p:sldId id="331" r:id="rId10"/>
    <p:sldId id="260" r:id="rId11"/>
    <p:sldId id="261" r:id="rId12"/>
    <p:sldId id="263" r:id="rId13"/>
    <p:sldId id="267" r:id="rId14"/>
    <p:sldId id="379" r:id="rId15"/>
    <p:sldId id="380" r:id="rId16"/>
    <p:sldId id="268" r:id="rId17"/>
    <p:sldId id="275" r:id="rId18"/>
    <p:sldId id="277" r:id="rId19"/>
    <p:sldId id="347" r:id="rId20"/>
    <p:sldId id="362" r:id="rId21"/>
    <p:sldId id="363" r:id="rId22"/>
    <p:sldId id="346" r:id="rId23"/>
    <p:sldId id="365" r:id="rId24"/>
    <p:sldId id="324" r:id="rId25"/>
    <p:sldId id="348" r:id="rId26"/>
    <p:sldId id="327" r:id="rId27"/>
    <p:sldId id="366" r:id="rId28"/>
    <p:sldId id="283" r:id="rId29"/>
    <p:sldId id="272" r:id="rId30"/>
    <p:sldId id="307" r:id="rId31"/>
    <p:sldId id="308" r:id="rId32"/>
    <p:sldId id="369" r:id="rId33"/>
    <p:sldId id="335" r:id="rId34"/>
    <p:sldId id="336" r:id="rId35"/>
    <p:sldId id="337" r:id="rId36"/>
    <p:sldId id="338" r:id="rId37"/>
    <p:sldId id="339" r:id="rId38"/>
    <p:sldId id="340" r:id="rId39"/>
    <p:sldId id="341" r:id="rId40"/>
    <p:sldId id="342" r:id="rId41"/>
    <p:sldId id="343" r:id="rId42"/>
    <p:sldId id="296" r:id="rId43"/>
    <p:sldId id="344" r:id="rId44"/>
    <p:sldId id="364" r:id="rId45"/>
    <p:sldId id="298" r:id="rId46"/>
    <p:sldId id="351" r:id="rId47"/>
    <p:sldId id="284" r:id="rId48"/>
    <p:sldId id="352" r:id="rId49"/>
    <p:sldId id="353" r:id="rId50"/>
    <p:sldId id="354" r:id="rId51"/>
    <p:sldId id="368" r:id="rId52"/>
    <p:sldId id="355" r:id="rId53"/>
    <p:sldId id="358" r:id="rId54"/>
    <p:sldId id="309" r:id="rId55"/>
    <p:sldId id="310" r:id="rId56"/>
    <p:sldId id="359" r:id="rId57"/>
    <p:sldId id="311" r:id="rId58"/>
    <p:sldId id="312" r:id="rId59"/>
    <p:sldId id="313" r:id="rId60"/>
    <p:sldId id="360" r:id="rId61"/>
    <p:sldId id="325" r:id="rId62"/>
    <p:sldId id="326" r:id="rId63"/>
    <p:sldId id="377" r:id="rId64"/>
    <p:sldId id="378" r:id="rId65"/>
    <p:sldId id="349" r:id="rId66"/>
    <p:sldId id="350" r:id="rId67"/>
    <p:sldId id="356" r:id="rId68"/>
    <p:sldId id="304" r:id="rId69"/>
    <p:sldId id="357" r:id="rId70"/>
    <p:sldId id="361" r:id="rId71"/>
    <p:sldId id="381" r:id="rId72"/>
    <p:sldId id="382" r:id="rId73"/>
    <p:sldId id="383" r:id="rId74"/>
    <p:sldId id="384" r:id="rId75"/>
    <p:sldId id="385" r:id="rId76"/>
    <p:sldId id="386" r:id="rId77"/>
    <p:sldId id="387" r:id="rId78"/>
    <p:sldId id="388" r:id="rId79"/>
    <p:sldId id="389" r:id="rId80"/>
    <p:sldId id="390" r:id="rId81"/>
    <p:sldId id="391" r:id="rId82"/>
    <p:sldId id="392" r:id="rId83"/>
    <p:sldId id="393" r:id="rId84"/>
    <p:sldId id="394" r:id="rId85"/>
    <p:sldId id="395" r:id="rId86"/>
    <p:sldId id="396" r:id="rId87"/>
    <p:sldId id="397" r:id="rId88"/>
    <p:sldId id="398" r:id="rId89"/>
    <p:sldId id="399" r:id="rId90"/>
    <p:sldId id="400" r:id="rId91"/>
    <p:sldId id="401" r:id="rId92"/>
    <p:sldId id="402" r:id="rId93"/>
    <p:sldId id="403" r:id="rId94"/>
    <p:sldId id="404" r:id="rId95"/>
    <p:sldId id="405" r:id="rId96"/>
    <p:sldId id="406" r:id="rId97"/>
    <p:sldId id="407" r:id="rId98"/>
    <p:sldId id="408" r:id="rId99"/>
    <p:sldId id="409" r:id="rId100"/>
    <p:sldId id="410" r:id="rId101"/>
    <p:sldId id="411" r:id="rId102"/>
    <p:sldId id="412" r:id="rId103"/>
    <p:sldId id="413" r:id="rId104"/>
    <p:sldId id="414" r:id="rId105"/>
    <p:sldId id="415" r:id="rId106"/>
    <p:sldId id="416" r:id="rId107"/>
    <p:sldId id="417" r:id="rId108"/>
    <p:sldId id="418" r:id="rId109"/>
    <p:sldId id="419" r:id="rId110"/>
    <p:sldId id="420" r:id="rId111"/>
    <p:sldId id="421" r:id="rId1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0" autoAdjust="0"/>
    <p:restoredTop sz="91364" autoAdjust="0"/>
  </p:normalViewPr>
  <p:slideViewPr>
    <p:cSldViewPr>
      <p:cViewPr>
        <p:scale>
          <a:sx n="62" d="100"/>
          <a:sy n="62" d="100"/>
        </p:scale>
        <p:origin x="-1134" y="-402"/>
      </p:cViewPr>
      <p:guideLst>
        <p:guide orient="horz" pos="2160"/>
        <p:guide pos="2880"/>
      </p:guideLst>
    </p:cSldViewPr>
  </p:slideViewPr>
  <p:notesTextViewPr>
    <p:cViewPr>
      <p:scale>
        <a:sx n="100" d="100"/>
        <a:sy n="100" d="100"/>
      </p:scale>
      <p:origin x="0" y="0"/>
    </p:cViewPr>
  </p:notesTextViewPr>
  <p:sorterViewPr>
    <p:cViewPr>
      <p:scale>
        <a:sx n="78" d="100"/>
        <a:sy n="78"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file:///G:\GSVS11%20-%20From%20Brunswick%20for%20AGU%20prep\Processed%20Data\AGU%20stuff\AGU%20ba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GSVS11%20-%20From%20Brunswick%20for%20AGU%20prep\Processed%20Data\AGU%20stuff\AGU%20ba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a:pPr>
            <a:r>
              <a:rPr lang="en-US" sz="2400"/>
              <a:t>RMSE (h-H-N) over GSVS11 </a:t>
            </a:r>
            <a:r>
              <a:rPr lang="en-US" sz="2400" baseline="0"/>
              <a:t> </a:t>
            </a:r>
            <a:endParaRPr lang="en-US" sz="2400"/>
          </a:p>
        </c:rich>
      </c:tx>
    </c:title>
    <c:plotArea>
      <c:layout/>
      <c:barChart>
        <c:barDir val="col"/>
        <c:grouping val="clustered"/>
        <c:ser>
          <c:idx val="0"/>
          <c:order val="0"/>
          <c:tx>
            <c:strRef>
              <c:f>Sheet1!$D$1</c:f>
              <c:strCache>
                <c:ptCount val="1"/>
                <c:pt idx="0">
                  <c:v>h/H error budget 
RMS (cm)
 </c:v>
                </c:pt>
              </c:strCache>
            </c:strRef>
          </c:tx>
          <c:spPr>
            <a:solidFill>
              <a:schemeClr val="tx1"/>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Sheet1!$D$2:$D$13</c:f>
              <c:numCache>
                <c:formatCode>General</c:formatCode>
                <c:ptCount val="12"/>
                <c:pt idx="0">
                  <c:v>0.4</c:v>
                </c:pt>
                <c:pt idx="1">
                  <c:v>0.5</c:v>
                </c:pt>
                <c:pt idx="2">
                  <c:v>0.60000000000000064</c:v>
                </c:pt>
                <c:pt idx="3">
                  <c:v>0.60000000000000064</c:v>
                </c:pt>
                <c:pt idx="4">
                  <c:v>0.70000000000000062</c:v>
                </c:pt>
                <c:pt idx="5">
                  <c:v>0.8</c:v>
                </c:pt>
                <c:pt idx="6">
                  <c:v>0.8</c:v>
                </c:pt>
                <c:pt idx="7">
                  <c:v>0.9</c:v>
                </c:pt>
                <c:pt idx="8">
                  <c:v>1</c:v>
                </c:pt>
                <c:pt idx="9">
                  <c:v>1</c:v>
                </c:pt>
                <c:pt idx="10">
                  <c:v>1.1000000000000001</c:v>
                </c:pt>
                <c:pt idx="11">
                  <c:v>1.4</c:v>
                </c:pt>
              </c:numCache>
            </c:numRef>
          </c:val>
        </c:ser>
        <c:ser>
          <c:idx val="1"/>
          <c:order val="1"/>
          <c:tx>
            <c:strRef>
              <c:f>Sheet1!$G$1</c:f>
              <c:strCache>
                <c:ptCount val="1"/>
                <c:pt idx="0">
                  <c:v>USGG2009 (1'x1')
RMS (cm)</c:v>
                </c:pt>
              </c:strCache>
            </c:strRef>
          </c:tx>
          <c:spPr>
            <a:solidFill>
              <a:srgbClr val="92D05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Sheet1!$G$2:$G$13</c:f>
              <c:numCache>
                <c:formatCode>General</c:formatCode>
                <c:ptCount val="12"/>
                <c:pt idx="0">
                  <c:v>1</c:v>
                </c:pt>
                <c:pt idx="1">
                  <c:v>1</c:v>
                </c:pt>
                <c:pt idx="2">
                  <c:v>1.5033296378372885</c:v>
                </c:pt>
                <c:pt idx="3">
                  <c:v>1.7262676501632075</c:v>
                </c:pt>
                <c:pt idx="4">
                  <c:v>2.0396078054371141</c:v>
                </c:pt>
                <c:pt idx="5">
                  <c:v>2.3769728648009423</c:v>
                </c:pt>
                <c:pt idx="6">
                  <c:v>2.6925824035672523</c:v>
                </c:pt>
                <c:pt idx="7">
                  <c:v>2.846049894151538</c:v>
                </c:pt>
                <c:pt idx="8">
                  <c:v>2.9732137494637008</c:v>
                </c:pt>
                <c:pt idx="9">
                  <c:v>2.9546573405388283</c:v>
                </c:pt>
                <c:pt idx="10">
                  <c:v>2.7784887978899611</c:v>
                </c:pt>
                <c:pt idx="11">
                  <c:v>1.8867962264113209</c:v>
                </c:pt>
              </c:numCache>
            </c:numRef>
          </c:val>
        </c:ser>
        <c:ser>
          <c:idx val="2"/>
          <c:order val="2"/>
          <c:tx>
            <c:strRef>
              <c:f>Sheet1!$K$1</c:f>
              <c:strCache>
                <c:ptCount val="1"/>
                <c:pt idx="0">
                  <c:v>EGM2008  (5'x5')
RMS (cm)</c:v>
                </c:pt>
              </c:strCache>
            </c:strRef>
          </c:tx>
          <c:spPr>
            <a:solidFill>
              <a:srgbClr val="FFC00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Sheet1!$K$2:$K$13</c:f>
              <c:numCache>
                <c:formatCode>General</c:formatCode>
                <c:ptCount val="12"/>
                <c:pt idx="0">
                  <c:v>1</c:v>
                </c:pt>
                <c:pt idx="1">
                  <c:v>1.3</c:v>
                </c:pt>
                <c:pt idx="2">
                  <c:v>1.7000000000000006</c:v>
                </c:pt>
                <c:pt idx="3">
                  <c:v>2.0024984394500756</c:v>
                </c:pt>
                <c:pt idx="4">
                  <c:v>2.1095023109728985</c:v>
                </c:pt>
                <c:pt idx="5">
                  <c:v>2.2360679774997871</c:v>
                </c:pt>
                <c:pt idx="6">
                  <c:v>2.3769728648009423</c:v>
                </c:pt>
                <c:pt idx="7">
                  <c:v>2.5298221281347009</c:v>
                </c:pt>
                <c:pt idx="8">
                  <c:v>2.7856776554368241</c:v>
                </c:pt>
                <c:pt idx="9">
                  <c:v>2.7730849247724092</c:v>
                </c:pt>
                <c:pt idx="10">
                  <c:v>2.9966648127543394</c:v>
                </c:pt>
                <c:pt idx="11">
                  <c:v>2.3086792761230388</c:v>
                </c:pt>
              </c:numCache>
            </c:numRef>
          </c:val>
        </c:ser>
        <c:ser>
          <c:idx val="3"/>
          <c:order val="3"/>
          <c:tx>
            <c:strRef>
              <c:f>Sheet1!$O$1</c:f>
              <c:strCache>
                <c:ptCount val="1"/>
                <c:pt idx="0">
                  <c:v>USGG2012x01 (1’x1’) 
New software
RMS(cm)</c:v>
                </c:pt>
              </c:strCache>
            </c:strRef>
          </c:tx>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Sheet1!$O$2:$O$13</c:f>
              <c:numCache>
                <c:formatCode>General</c:formatCode>
                <c:ptCount val="12"/>
                <c:pt idx="0">
                  <c:v>1</c:v>
                </c:pt>
                <c:pt idx="1">
                  <c:v>1.4</c:v>
                </c:pt>
                <c:pt idx="2">
                  <c:v>1.8110770276274835</c:v>
                </c:pt>
                <c:pt idx="3">
                  <c:v>2.1377558326431947</c:v>
                </c:pt>
                <c:pt idx="4">
                  <c:v>2.5709920264364881</c:v>
                </c:pt>
                <c:pt idx="5">
                  <c:v>2.8861739379323619</c:v>
                </c:pt>
                <c:pt idx="6">
                  <c:v>3.1048349392520049</c:v>
                </c:pt>
                <c:pt idx="7">
                  <c:v>2.9832867780352612</c:v>
                </c:pt>
                <c:pt idx="8">
                  <c:v>2.6683328128252692</c:v>
                </c:pt>
                <c:pt idx="9">
                  <c:v>2.2847319317591763</c:v>
                </c:pt>
                <c:pt idx="10">
                  <c:v>2.2022715545545242</c:v>
                </c:pt>
                <c:pt idx="11">
                  <c:v>2.3600847442411892</c:v>
                </c:pt>
              </c:numCache>
            </c:numRef>
          </c:val>
        </c:ser>
        <c:ser>
          <c:idx val="4"/>
          <c:order val="4"/>
          <c:tx>
            <c:strRef>
              <c:f>Sheet1!$S$1</c:f>
              <c:strCache>
                <c:ptCount val="1"/>
                <c:pt idx="0">
                  <c:v>USGG2012x02 (1’x1’) New software + Airborne data 
RMS (cm)</c:v>
                </c:pt>
              </c:strCache>
            </c:strRef>
          </c:tx>
          <c:spPr>
            <a:solidFill>
              <a:srgbClr val="FF000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Sheet1!$S$2:$S$13</c:f>
              <c:numCache>
                <c:formatCode>General</c:formatCode>
                <c:ptCount val="12"/>
                <c:pt idx="0">
                  <c:v>0.9</c:v>
                </c:pt>
                <c:pt idx="1">
                  <c:v>1.1000000000000001</c:v>
                </c:pt>
                <c:pt idx="2">
                  <c:v>1.1180339887498949</c:v>
                </c:pt>
                <c:pt idx="3">
                  <c:v>1.2369316876852965</c:v>
                </c:pt>
                <c:pt idx="4">
                  <c:v>1.3341664064126335</c:v>
                </c:pt>
                <c:pt idx="5">
                  <c:v>1.4560219778561034</c:v>
                </c:pt>
                <c:pt idx="6">
                  <c:v>1.4560219778561034</c:v>
                </c:pt>
                <c:pt idx="7">
                  <c:v>1.3341664064126335</c:v>
                </c:pt>
                <c:pt idx="8">
                  <c:v>1.0049875621120901</c:v>
                </c:pt>
                <c:pt idx="9">
                  <c:v>1.019803902718557</c:v>
                </c:pt>
                <c:pt idx="10">
                  <c:v>1.2206555615733723</c:v>
                </c:pt>
                <c:pt idx="11">
                  <c:v>1.6401219466856727</c:v>
                </c:pt>
              </c:numCache>
            </c:numRef>
          </c:val>
        </c:ser>
        <c:axId val="102731776"/>
        <c:axId val="102733696"/>
      </c:barChart>
      <c:catAx>
        <c:axId val="102731776"/>
        <c:scaling>
          <c:orientation val="minMax"/>
        </c:scaling>
        <c:axPos val="b"/>
        <c:title>
          <c:tx>
            <c:rich>
              <a:bodyPr/>
              <a:lstStyle/>
              <a:p>
                <a:pPr>
                  <a:defRPr sz="2000"/>
                </a:pPr>
                <a:r>
                  <a:rPr lang="en-US" sz="2000"/>
                  <a:t>Distance bins (km)</a:t>
                </a:r>
              </a:p>
            </c:rich>
          </c:tx>
        </c:title>
        <c:tickLblPos val="nextTo"/>
        <c:txPr>
          <a:bodyPr/>
          <a:lstStyle/>
          <a:p>
            <a:pPr>
              <a:defRPr sz="1200" b="1"/>
            </a:pPr>
            <a:endParaRPr lang="en-US"/>
          </a:p>
        </c:txPr>
        <c:crossAx val="102733696"/>
        <c:crosses val="autoZero"/>
        <c:auto val="1"/>
        <c:lblAlgn val="ctr"/>
        <c:lblOffset val="100"/>
      </c:catAx>
      <c:valAx>
        <c:axId val="102733696"/>
        <c:scaling>
          <c:orientation val="minMax"/>
        </c:scaling>
        <c:axPos val="l"/>
        <c:majorGridlines/>
        <c:title>
          <c:tx>
            <c:rich>
              <a:bodyPr rot="-5400000" vert="horz"/>
              <a:lstStyle/>
              <a:p>
                <a:pPr>
                  <a:defRPr sz="2000"/>
                </a:pPr>
                <a:r>
                  <a:rPr lang="en-US" sz="2000" dirty="0"/>
                  <a:t>RMSE </a:t>
                </a:r>
                <a:r>
                  <a:rPr lang="en-US" sz="2000" dirty="0" smtClean="0"/>
                  <a:t>(cm)</a:t>
                </a:r>
                <a:endParaRPr lang="en-US" sz="2000" dirty="0"/>
              </a:p>
            </c:rich>
          </c:tx>
        </c:title>
        <c:numFmt formatCode="General" sourceLinked="1"/>
        <c:tickLblPos val="nextTo"/>
        <c:crossAx val="102731776"/>
        <c:crosses val="autoZero"/>
        <c:crossBetween val="between"/>
      </c:valAx>
    </c:plotArea>
    <c:legend>
      <c:legendPos val="r"/>
      <c:txPr>
        <a:bodyPr/>
        <a:lstStyle/>
        <a:p>
          <a:pPr>
            <a:defRPr sz="1200" b="1"/>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a:pPr>
            <a:r>
              <a:rPr lang="en-US" sz="2400"/>
              <a:t>"Geoid</a:t>
            </a:r>
            <a:r>
              <a:rPr lang="en-US" sz="2400" baseline="0"/>
              <a:t> only" RMSE over GSVS11</a:t>
            </a:r>
            <a:endParaRPr lang="en-US" sz="2400"/>
          </a:p>
        </c:rich>
      </c:tx>
    </c:title>
    <c:plotArea>
      <c:layout/>
      <c:barChart>
        <c:barDir val="col"/>
        <c:grouping val="clustered"/>
        <c:ser>
          <c:idx val="0"/>
          <c:order val="0"/>
          <c:tx>
            <c:strRef>
              <c:f>Sheet1!$H$1</c:f>
              <c:strCache>
                <c:ptCount val="1"/>
                <c:pt idx="0">
                  <c:v>USGG2009 (1'x1')
DRMS (cm)</c:v>
                </c:pt>
              </c:strCache>
            </c:strRef>
          </c:tx>
          <c:spPr>
            <a:solidFill>
              <a:srgbClr val="92D05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Sheet1!$H$2:$H$13</c:f>
              <c:numCache>
                <c:formatCode>General</c:formatCode>
                <c:ptCount val="12"/>
                <c:pt idx="0">
                  <c:v>0.91651513899116721</c:v>
                </c:pt>
                <c:pt idx="1">
                  <c:v>0.86602540378443926</c:v>
                </c:pt>
                <c:pt idx="2">
                  <c:v>1.3784048752090219</c:v>
                </c:pt>
                <c:pt idx="3">
                  <c:v>1.6186414056238645</c:v>
                </c:pt>
                <c:pt idx="4">
                  <c:v>1.9157244060668017</c:v>
                </c:pt>
                <c:pt idx="5">
                  <c:v>2.2383029285599392</c:v>
                </c:pt>
                <c:pt idx="6">
                  <c:v>2.5709920264364885</c:v>
                </c:pt>
                <c:pt idx="7">
                  <c:v>2.7</c:v>
                </c:pt>
                <c:pt idx="8">
                  <c:v>2.8</c:v>
                </c:pt>
                <c:pt idx="9">
                  <c:v>2.7802877548915745</c:v>
                </c:pt>
                <c:pt idx="10">
                  <c:v>2.5514701644346127</c:v>
                </c:pt>
                <c:pt idx="11">
                  <c:v>1.264911064067352</c:v>
                </c:pt>
              </c:numCache>
            </c:numRef>
          </c:val>
        </c:ser>
        <c:ser>
          <c:idx val="1"/>
          <c:order val="1"/>
          <c:tx>
            <c:strRef>
              <c:f>Sheet1!$L$1</c:f>
              <c:strCache>
                <c:ptCount val="1"/>
                <c:pt idx="0">
                  <c:v>EGM2008  (5'x5')
DRMS (cm)</c:v>
                </c:pt>
              </c:strCache>
            </c:strRef>
          </c:tx>
          <c:spPr>
            <a:solidFill>
              <a:srgbClr val="FFC00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Sheet1!$L$2:$L$13</c:f>
              <c:numCache>
                <c:formatCode>General</c:formatCode>
                <c:ptCount val="12"/>
                <c:pt idx="0">
                  <c:v>0.91651513899116721</c:v>
                </c:pt>
                <c:pt idx="1">
                  <c:v>1.2000000000000002</c:v>
                </c:pt>
                <c:pt idx="2">
                  <c:v>1.5905973720586866</c:v>
                </c:pt>
                <c:pt idx="3">
                  <c:v>1.9104973174542799</c:v>
                </c:pt>
                <c:pt idx="4">
                  <c:v>1.989974874213241</c:v>
                </c:pt>
                <c:pt idx="5">
                  <c:v>2.0880613017821132</c:v>
                </c:pt>
                <c:pt idx="6">
                  <c:v>2.2383029285599392</c:v>
                </c:pt>
                <c:pt idx="7">
                  <c:v>2.3643180835073792</c:v>
                </c:pt>
                <c:pt idx="8">
                  <c:v>2.6</c:v>
                </c:pt>
                <c:pt idx="9">
                  <c:v>2.5865034312755122</c:v>
                </c:pt>
                <c:pt idx="10">
                  <c:v>2.7874719729532735</c:v>
                </c:pt>
                <c:pt idx="11">
                  <c:v>1.8357559750685821</c:v>
                </c:pt>
              </c:numCache>
            </c:numRef>
          </c:val>
        </c:ser>
        <c:ser>
          <c:idx val="2"/>
          <c:order val="2"/>
          <c:tx>
            <c:strRef>
              <c:f>Sheet1!$P$1</c:f>
              <c:strCache>
                <c:ptCount val="1"/>
                <c:pt idx="0">
                  <c:v>USGG2012x01 (1’x1’) 
New software
DRMS(cm)</c:v>
                </c:pt>
              </c:strCache>
            </c:strRef>
          </c:tx>
          <c:spPr>
            <a:solidFill>
              <a:srgbClr val="7030A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Sheet1!$P$2:$P$13</c:f>
              <c:numCache>
                <c:formatCode>General</c:formatCode>
                <c:ptCount val="12"/>
                <c:pt idx="0">
                  <c:v>0.91651513899116721</c:v>
                </c:pt>
                <c:pt idx="1">
                  <c:v>1.3076696830622005</c:v>
                </c:pt>
                <c:pt idx="2">
                  <c:v>1.7088007490635064</c:v>
                </c:pt>
                <c:pt idx="3">
                  <c:v>2.0518284528683193</c:v>
                </c:pt>
                <c:pt idx="4">
                  <c:v>2.4738633753705961</c:v>
                </c:pt>
                <c:pt idx="5">
                  <c:v>2.7730849247724092</c:v>
                </c:pt>
                <c:pt idx="6">
                  <c:v>3</c:v>
                </c:pt>
                <c:pt idx="7">
                  <c:v>2.844292530665578</c:v>
                </c:pt>
                <c:pt idx="8">
                  <c:v>2.4738633753705965</c:v>
                </c:pt>
                <c:pt idx="9">
                  <c:v>2.0542638584174187</c:v>
                </c:pt>
                <c:pt idx="10">
                  <c:v>1.9078784028338915</c:v>
                </c:pt>
                <c:pt idx="11">
                  <c:v>1.9000000000000001</c:v>
                </c:pt>
              </c:numCache>
            </c:numRef>
          </c:val>
        </c:ser>
        <c:ser>
          <c:idx val="3"/>
          <c:order val="3"/>
          <c:tx>
            <c:strRef>
              <c:f>Sheet1!$T$1</c:f>
              <c:strCache>
                <c:ptCount val="1"/>
                <c:pt idx="0">
                  <c:v>USGG2012x02 (1’x1’) New software + Airborne data 
DRMS (cm)</c:v>
                </c:pt>
              </c:strCache>
            </c:strRef>
          </c:tx>
          <c:spPr>
            <a:solidFill>
              <a:srgbClr val="FF0000"/>
            </a:solidFill>
          </c:spPr>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Sheet1!$T$2:$T$13</c:f>
              <c:numCache>
                <c:formatCode>General</c:formatCode>
                <c:ptCount val="12"/>
                <c:pt idx="0">
                  <c:v>0.80622577482985502</c:v>
                </c:pt>
                <c:pt idx="1">
                  <c:v>0.9797958971132732</c:v>
                </c:pt>
                <c:pt idx="2">
                  <c:v>0.94339811320566069</c:v>
                </c:pt>
                <c:pt idx="3">
                  <c:v>1.0816653826391942</c:v>
                </c:pt>
                <c:pt idx="4">
                  <c:v>1.1357816691600549</c:v>
                </c:pt>
                <c:pt idx="5">
                  <c:v>1.216552506059644</c:v>
                </c:pt>
                <c:pt idx="6">
                  <c:v>1.216552506059644</c:v>
                </c:pt>
                <c:pt idx="7">
                  <c:v>0.98488578017961059</c:v>
                </c:pt>
                <c:pt idx="8">
                  <c:v>9.9999999999999103E-2</c:v>
                </c:pt>
                <c:pt idx="9">
                  <c:v>0.20000000000000009</c:v>
                </c:pt>
                <c:pt idx="10">
                  <c:v>0.5291502622129175</c:v>
                </c:pt>
                <c:pt idx="11">
                  <c:v>0.85440037453175355</c:v>
                </c:pt>
              </c:numCache>
            </c:numRef>
          </c:val>
        </c:ser>
        <c:axId val="102867328"/>
        <c:axId val="102869248"/>
      </c:barChart>
      <c:catAx>
        <c:axId val="102867328"/>
        <c:scaling>
          <c:orientation val="minMax"/>
        </c:scaling>
        <c:axPos val="b"/>
        <c:title>
          <c:tx>
            <c:rich>
              <a:bodyPr/>
              <a:lstStyle/>
              <a:p>
                <a:pPr>
                  <a:defRPr sz="2000"/>
                </a:pPr>
                <a:r>
                  <a:rPr lang="en-US" sz="2000"/>
                  <a:t>Distance Bins (km)</a:t>
                </a:r>
              </a:p>
            </c:rich>
          </c:tx>
        </c:title>
        <c:tickLblPos val="nextTo"/>
        <c:txPr>
          <a:bodyPr/>
          <a:lstStyle/>
          <a:p>
            <a:pPr>
              <a:defRPr sz="1200" b="1"/>
            </a:pPr>
            <a:endParaRPr lang="en-US"/>
          </a:p>
        </c:txPr>
        <c:crossAx val="102869248"/>
        <c:crosses val="autoZero"/>
        <c:auto val="1"/>
        <c:lblAlgn val="ctr"/>
        <c:lblOffset val="100"/>
      </c:catAx>
      <c:valAx>
        <c:axId val="102869248"/>
        <c:scaling>
          <c:orientation val="minMax"/>
        </c:scaling>
        <c:axPos val="l"/>
        <c:majorGridlines/>
        <c:title>
          <c:tx>
            <c:rich>
              <a:bodyPr rot="-5400000" vert="horz"/>
              <a:lstStyle/>
              <a:p>
                <a:pPr>
                  <a:defRPr sz="2000"/>
                </a:pPr>
                <a:r>
                  <a:rPr lang="en-US" sz="2000"/>
                  <a:t>"Geoid Only" RMSE (cm)</a:t>
                </a:r>
              </a:p>
            </c:rich>
          </c:tx>
        </c:title>
        <c:numFmt formatCode="General" sourceLinked="1"/>
        <c:tickLblPos val="nextTo"/>
        <c:crossAx val="102867328"/>
        <c:crosses val="autoZero"/>
        <c:crossBetween val="between"/>
      </c:valAx>
    </c:plotArea>
    <c:legend>
      <c:legendPos val="r"/>
      <c:txPr>
        <a:bodyPr/>
        <a:lstStyle/>
        <a:p>
          <a:pPr>
            <a:defRPr sz="1200" b="1"/>
          </a:pPr>
          <a:endParaRPr lang="en-US"/>
        </a:p>
      </c:txPr>
    </c:legend>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5E89DF1-BAA2-4942-8A02-A20DC7E18369}" type="datetimeFigureOut">
              <a:rPr lang="en-US"/>
              <a:pPr>
                <a:defRPr/>
              </a:pPr>
              <a:t>3/4/2012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8F840B1-8681-4EA7-BCEA-F37374363A9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014652D-BF0E-44DA-91B2-FF67545D265D}"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p:spPr>
      </p:sp>
      <p:sp>
        <p:nvSpPr>
          <p:cNvPr id="12288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p:spPr>
      </p:sp>
      <p:sp>
        <p:nvSpPr>
          <p:cNvPr id="1249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p:spPr>
      </p:sp>
      <p:sp>
        <p:nvSpPr>
          <p:cNvPr id="12595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If you’re going to select </a:t>
            </a:r>
          </a:p>
        </p:txBody>
      </p:sp>
      <p:sp>
        <p:nvSpPr>
          <p:cNvPr id="4" name="Slide Number Placeholder 3"/>
          <p:cNvSpPr>
            <a:spLocks noGrp="1"/>
          </p:cNvSpPr>
          <p:nvPr>
            <p:ph type="sldNum" sz="quarter" idx="5"/>
          </p:nvPr>
        </p:nvSpPr>
        <p:spPr/>
        <p:txBody>
          <a:bodyPr/>
          <a:lstStyle/>
          <a:p>
            <a:pPr>
              <a:defRPr/>
            </a:pPr>
            <a:fld id="{82526EA6-0A3D-4D79-9232-D3C8E63B8158}"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p:spPr>
      </p:sp>
      <p:sp>
        <p:nvSpPr>
          <p:cNvPr id="12697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p:spPr>
      </p:sp>
      <p:sp>
        <p:nvSpPr>
          <p:cNvPr id="12800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p:spPr>
      </p:sp>
      <p:sp>
        <p:nvSpPr>
          <p:cNvPr id="12902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p:spPr>
      </p:sp>
      <p:sp>
        <p:nvSpPr>
          <p:cNvPr id="1310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p:spPr>
      </p:sp>
      <p:sp>
        <p:nvSpPr>
          <p:cNvPr id="13209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p:spPr>
      </p:sp>
      <p:sp>
        <p:nvSpPr>
          <p:cNvPr id="13312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p:spPr>
      </p:sp>
      <p:sp>
        <p:nvSpPr>
          <p:cNvPr id="1341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noFill/>
          <a:ln>
            <a:solidFill>
              <a:srgbClr val="000000"/>
            </a:solidFill>
            <a:miter lim="800000"/>
            <a:headEnd/>
            <a:tailEnd/>
          </a:ln>
        </p:spPr>
      </p:sp>
      <p:sp>
        <p:nvSpPr>
          <p:cNvPr id="13517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p:spPr>
      </p:sp>
      <p:sp>
        <p:nvSpPr>
          <p:cNvPr id="13619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p:spPr>
      </p:sp>
      <p:sp>
        <p:nvSpPr>
          <p:cNvPr id="13721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p:spPr>
      </p:sp>
      <p:sp>
        <p:nvSpPr>
          <p:cNvPr id="13824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p:spPr>
      </p:sp>
      <p:sp>
        <p:nvSpPr>
          <p:cNvPr id="13926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p:spPr>
      </p:sp>
      <p:sp>
        <p:nvSpPr>
          <p:cNvPr id="14029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6E4342D1-C684-48DC-8067-2499B0753D29}" type="slidenum">
              <a:rPr lang="en-US"/>
              <a:pPr>
                <a:defRPr/>
              </a:pPr>
              <a:t>3</a:t>
            </a:fld>
            <a:endParaRPr lang="en-US"/>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pPr>
            <a:r>
              <a:rPr lang="en-US" smtClean="0"/>
              <a:t>Conceptual: Generally, Orange represents ‘horizontal’ or NAD83 at present; yellow represents orthometric vertical.</a:t>
            </a:r>
          </a:p>
          <a:p>
            <a:pPr eaLnBrk="1" hangingPunct="1">
              <a:lnSpc>
                <a:spcPct val="90000"/>
              </a:lnSpc>
            </a:pPr>
            <a:r>
              <a:rPr lang="en-US" smtClean="0"/>
              <a:t>1)moved fr non-geocentric to 2)geocentric as well as we knew at the time from early satellite technology (DOPPLER). And leveling efforts resulted in a national vertical datum with only one constraint, rather than 26 (tide gauges). 3)Static GPS exploded on the scene which 4) led to 5)the HARN networks and state-specific adjustment. With GPS surveying, we got V(E), vertical ellipsoid and V(O), vertical orthometric. 6)With the results of repeat static surveys and the advent of CGPS (Continuous CGPS), such as NGS’ National CORS, 7)the velocity of the earth’s crust relative to a reference frame, could be determined over time.  8)Using the crustal motion model HTDP for horizontal velocities on the West Coast, eg, the Pacific-North American Plates interface, NGS produced 9) a National Re-adjustment in the NAD83 (NSRS2007) datum.  (No change to ortho.)  However, 10)underlying the NAD83 adjustment are data and analysis referenced to ITRF00, epoch 2002.00, which does take into account both horizontal AND vertical ellipsoid velocities. (velocity=time related terms shown as italicized.) This is what we have now. 11) With better global gravity models and airborne gravity data collected by NGS, we will 12) move forward with 13) new datums BOTH referenced to an ECEF, earth-centered, earth-fixed datum which we are calling 14) Geometric, for the horizontal and ellipsoid height values, and Geopotential for the orthometric height values which will be based on a a geoid model and changes in gravity over time (G(t).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p:spPr>
      </p:sp>
      <p:sp>
        <p:nvSpPr>
          <p:cNvPr id="14131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p:spPr>
      </p:sp>
      <p:sp>
        <p:nvSpPr>
          <p:cNvPr id="14233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CEAFFE5-56F6-4CC0-9488-4F706FC1880E}"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p:spPr>
      </p:sp>
      <p:sp>
        <p:nvSpPr>
          <p:cNvPr id="14438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p:spPr>
      </p:sp>
      <p:sp>
        <p:nvSpPr>
          <p:cNvPr id="14541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p:spPr>
      </p:sp>
      <p:sp>
        <p:nvSpPr>
          <p:cNvPr id="14643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p:spPr>
      </p:sp>
      <p:sp>
        <p:nvSpPr>
          <p:cNvPr id="14745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p:spPr>
      </p:sp>
      <p:sp>
        <p:nvSpPr>
          <p:cNvPr id="14848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p:spPr>
      </p:sp>
      <p:sp>
        <p:nvSpPr>
          <p:cNvPr id="14950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p:spPr>
      </p:sp>
      <p:sp>
        <p:nvSpPr>
          <p:cNvPr id="11878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Only about half the CORS (those with &gt;2.5 yrs velocities) are ‘included’ ie, used as constraints.  The other—newer– ones are included in adjustment but postitions determined by adjustment will not override those determined in MYCS.  Many of the older observations (projects) have been excluded, as they were in the 2007 national adjustment.</a:t>
            </a:r>
          </a:p>
          <a:p>
            <a:r>
              <a:rPr lang="en-US" smtClean="0"/>
              <a:t>Altho the newer CORS</a:t>
            </a:r>
          </a:p>
        </p:txBody>
      </p:sp>
      <p:sp>
        <p:nvSpPr>
          <p:cNvPr id="4" name="Slide Number Placeholder 3"/>
          <p:cNvSpPr>
            <a:spLocks noGrp="1"/>
          </p:cNvSpPr>
          <p:nvPr>
            <p:ph type="sldNum" sz="quarter" idx="5"/>
          </p:nvPr>
        </p:nvSpPr>
        <p:spPr/>
        <p:txBody>
          <a:bodyPr/>
          <a:lstStyle/>
          <a:p>
            <a:pPr>
              <a:defRPr/>
            </a:pPr>
            <a:fld id="{D2FAAE2D-08FC-46B9-B56D-65735391AF35}"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noFill/>
          <a:ln>
            <a:solidFill>
              <a:srgbClr val="000000"/>
            </a:solidFill>
            <a:miter lim="800000"/>
            <a:headEnd/>
            <a:tailEnd/>
          </a:ln>
        </p:spPr>
      </p:sp>
      <p:sp>
        <p:nvSpPr>
          <p:cNvPr id="15155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p:spPr>
      </p:sp>
      <p:sp>
        <p:nvSpPr>
          <p:cNvPr id="15257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4. Fieldwork in Texas; GRAV-D flights in northern CA a year ago</a:t>
            </a:r>
          </a:p>
        </p:txBody>
      </p:sp>
      <p:sp>
        <p:nvSpPr>
          <p:cNvPr id="4" name="Slide Number Placeholder 3"/>
          <p:cNvSpPr>
            <a:spLocks noGrp="1"/>
          </p:cNvSpPr>
          <p:nvPr>
            <p:ph type="sldNum" sz="quarter" idx="5"/>
          </p:nvPr>
        </p:nvSpPr>
        <p:spPr/>
        <p:txBody>
          <a:bodyPr/>
          <a:lstStyle/>
          <a:p>
            <a:pPr>
              <a:defRPr/>
            </a:pPr>
            <a:fld id="{A3B12D8F-CB3A-449C-8DC5-855BA94CAE86}"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3F9EC086-AC27-41C8-894A-BF6DC1AFB2C4}" type="slidenum">
              <a:rPr lang="en-US" smtClean="0"/>
              <a:pPr>
                <a:defRPr/>
              </a:pPr>
              <a:t>45</a:t>
            </a:fld>
            <a:endParaRPr lang="en-US" dirty="0" smtClean="0"/>
          </a:p>
        </p:txBody>
      </p:sp>
      <p:sp>
        <p:nvSpPr>
          <p:cNvPr id="71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p:spPr>
      </p:sp>
      <p:sp>
        <p:nvSpPr>
          <p:cNvPr id="15360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noTextEdit="1"/>
          </p:cNvSpPr>
          <p:nvPr>
            <p:ph type="sldImg"/>
          </p:nvPr>
        </p:nvSpPr>
        <p:spPr bwMode="auto">
          <a:noFill/>
          <a:ln>
            <a:solidFill>
              <a:srgbClr val="000000"/>
            </a:solidFill>
            <a:miter lim="800000"/>
            <a:headEnd/>
            <a:tailEnd/>
          </a:ln>
        </p:spPr>
      </p:sp>
      <p:sp>
        <p:nvSpPr>
          <p:cNvPr id="7475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a:r>
              <a:rPr 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bwMode="auto">
          <a:noFill/>
          <a:ln>
            <a:solidFill>
              <a:srgbClr val="000000"/>
            </a:solidFill>
            <a:miter lim="800000"/>
            <a:headEnd/>
            <a:tailEnd/>
          </a:ln>
        </p:spPr>
      </p:sp>
      <p:sp>
        <p:nvSpPr>
          <p:cNvPr id="15462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 </a:t>
            </a:r>
          </a:p>
          <a:p>
            <a:endParaRPr lang="en-US" smtClean="0"/>
          </a:p>
        </p:txBody>
      </p:sp>
      <p:sp>
        <p:nvSpPr>
          <p:cNvPr id="4" name="Slide Number Placeholder 3"/>
          <p:cNvSpPr>
            <a:spLocks noGrp="1"/>
          </p:cNvSpPr>
          <p:nvPr>
            <p:ph type="sldNum" sz="quarter" idx="5"/>
          </p:nvPr>
        </p:nvSpPr>
        <p:spPr/>
        <p:txBody>
          <a:bodyPr/>
          <a:lstStyle/>
          <a:p>
            <a:pPr>
              <a:defRPr/>
            </a:pPr>
            <a:fld id="{558DAE9E-C6AB-4848-B396-D5BEF61AFEAD}"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p:spPr>
      </p:sp>
      <p:sp>
        <p:nvSpPr>
          <p:cNvPr id="11981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“tails” in central CA are data collected after the original data acquisition plan was completed ahead of schedule.</a:t>
            </a:r>
          </a:p>
        </p:txBody>
      </p:sp>
      <p:sp>
        <p:nvSpPr>
          <p:cNvPr id="4" name="Slide Number Placeholder 3"/>
          <p:cNvSpPr>
            <a:spLocks noGrp="1"/>
          </p:cNvSpPr>
          <p:nvPr>
            <p:ph type="sldNum" sz="quarter" idx="5"/>
          </p:nvPr>
        </p:nvSpPr>
        <p:spPr/>
        <p:txBody>
          <a:bodyPr/>
          <a:lstStyle/>
          <a:p>
            <a:pPr>
              <a:defRPr/>
            </a:pPr>
            <a:fld id="{17AB48E1-A6D3-4B07-8953-27FAAAE6FA18}"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TextEdit="1"/>
          </p:cNvSpPr>
          <p:nvPr>
            <p:ph type="sldImg"/>
          </p:nvPr>
        </p:nvSpPr>
        <p:spPr bwMode="auto">
          <a:noFill/>
          <a:ln>
            <a:solidFill>
              <a:srgbClr val="000000"/>
            </a:solidFill>
            <a:miter lim="800000"/>
            <a:headEnd/>
            <a:tailEnd/>
          </a:ln>
        </p:spPr>
      </p:sp>
      <p:sp>
        <p:nvSpPr>
          <p:cNvPr id="1556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But will this method produce a sufficiently accurate geoid?</a:t>
            </a:r>
          </a:p>
          <a:p>
            <a:endParaRPr lang="en-US" smtClean="0"/>
          </a:p>
          <a:p>
            <a:r>
              <a:rPr 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4" name="Slide Number Placeholder 3"/>
          <p:cNvSpPr>
            <a:spLocks noGrp="1"/>
          </p:cNvSpPr>
          <p:nvPr>
            <p:ph type="sldNum" sz="quarter" idx="5"/>
          </p:nvPr>
        </p:nvSpPr>
        <p:spPr/>
        <p:txBody>
          <a:bodyPr/>
          <a:lstStyle/>
          <a:p>
            <a:pPr>
              <a:defRPr/>
            </a:pPr>
            <a:fld id="{4BD43E28-2CBC-4158-AA05-40665A07F81E}"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final line was a 325 km stretch from downtown Austin, Texas (North end) to Rockport, Texas (South end).  There were 218 official survey points along the line, with an average spacing of 1.5 km between them.  The shaded areas in the above picture were the existing GRAV-D data at the time of planning GSVS11 (since expanded).  Although the weather report looks extreme, most surveying was done in the milder times of day.</a:t>
            </a:r>
          </a:p>
        </p:txBody>
      </p:sp>
      <p:sp>
        <p:nvSpPr>
          <p:cNvPr id="4" name="Slide Number Placeholder 3"/>
          <p:cNvSpPr>
            <a:spLocks noGrp="1"/>
          </p:cNvSpPr>
          <p:nvPr>
            <p:ph type="sldNum" sz="quarter" idx="5"/>
          </p:nvPr>
        </p:nvSpPr>
        <p:spPr/>
        <p:txBody>
          <a:bodyPr/>
          <a:lstStyle/>
          <a:p>
            <a:pPr>
              <a:defRPr/>
            </a:pPr>
            <a:fld id="{537C72C9-93F0-4D4A-BFA4-8FDC19348910}"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305B796-192C-417F-8626-CFF7A1F8C89C}"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These are just a small sampling of the field crews in action.  Not shown are the RTN, FG-5, short-session GPS, relative gravity and mark setting crews.</a:t>
            </a:r>
          </a:p>
        </p:txBody>
      </p:sp>
      <p:sp>
        <p:nvSpPr>
          <p:cNvPr id="4" name="Slide Number Placeholder 3"/>
          <p:cNvSpPr>
            <a:spLocks noGrp="1"/>
          </p:cNvSpPr>
          <p:nvPr>
            <p:ph type="sldNum" sz="quarter" idx="5"/>
          </p:nvPr>
        </p:nvSpPr>
        <p:spPr/>
        <p:txBody>
          <a:bodyPr/>
          <a:lstStyle/>
          <a:p>
            <a:pPr>
              <a:defRPr/>
            </a:pPr>
            <a:fld id="{DF00E22D-C189-434E-89B7-C0F3582F8B9D}"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shapes in this plot are various forms of the geoid shape over the GSVS11 line.  Of primary interest is the blue line (h-H) which represents (at the time of this presentation) the very best differential ellipsoid heights and differential orthometric heights from the new GPS and leveling of GSVS11.  The blue dashed line is a smoothed (200 km filter) version of this.  Note that this survey was about geoid slopes, so the absolute offsets seen here are immaterial to the goal of this survey. </a:t>
            </a:r>
          </a:p>
          <a:p>
            <a:endParaRPr lang="en-US" smtClean="0"/>
          </a:p>
          <a:p>
            <a:r>
              <a:rPr lang="en-US" smtClean="0"/>
              <a:t>The green and orange lines almost on top of each other are the latest gravimetric geoid from NGS (USGG2009) and EGM2008.  Note how closely they appear to follow the h-H blue line.  </a:t>
            </a:r>
          </a:p>
          <a:p>
            <a:endParaRPr lang="en-US" smtClean="0"/>
          </a:p>
          <a:p>
            <a:r>
              <a:rPr lang="en-US" smtClean="0"/>
              <a:t>The purple and pink lines are SHMs ITG-GRACE2010s and GOCO02s.  Note their general inability to track even the largest details (except the more or less upward slope from Rockport to Austin) of the geoid.  One would presume this is from omission error, but the failure to match the filtered h-H values (blue dashed line) calls into question whether there is commission, not omission error going on here.  If EGM2008 were only given to maximum degree 220, it follows closely to these two models.  </a:t>
            </a:r>
          </a:p>
        </p:txBody>
      </p:sp>
      <p:sp>
        <p:nvSpPr>
          <p:cNvPr id="4" name="Slide Number Placeholder 3"/>
          <p:cNvSpPr>
            <a:spLocks noGrp="1"/>
          </p:cNvSpPr>
          <p:nvPr>
            <p:ph type="sldNum" sz="quarter" idx="5"/>
          </p:nvPr>
        </p:nvSpPr>
        <p:spPr/>
        <p:txBody>
          <a:bodyPr/>
          <a:lstStyle/>
          <a:p>
            <a:pPr>
              <a:defRPr/>
            </a:pPr>
            <a:fld id="{CFCE701B-A5E1-404F-B405-86CBC18756A7}"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slide shows RMS error (disagreement) between h, H and N for various geoid models as compared to the best GPS and leveling on GSVS11.  Note first the black bars, which are the allowable h and H error build up over further distances.  Compare these to the total error of the h-H-N values.  USGG2009 and EGM2008 have similar patterns, with EGM2008 being slightly better behaved.  The new model, USGG2012x01 has patterns of improvement and degradation relative to EGM2008 and USGG2009, showing the need to keep working on theory and software.  However, the geoid model with airborne data, USGG2012x02 shows clear improvement over all models, and even begins to approach the level of accuracy of h-H at medium wavelengths.</a:t>
            </a:r>
          </a:p>
        </p:txBody>
      </p:sp>
      <p:sp>
        <p:nvSpPr>
          <p:cNvPr id="4" name="Slide Number Placeholder 3"/>
          <p:cNvSpPr>
            <a:spLocks noGrp="1"/>
          </p:cNvSpPr>
          <p:nvPr>
            <p:ph type="sldNum" sz="quarter" idx="5"/>
          </p:nvPr>
        </p:nvSpPr>
        <p:spPr/>
        <p:txBody>
          <a:bodyPr/>
          <a:lstStyle/>
          <a:p>
            <a:pPr>
              <a:defRPr/>
            </a:pPr>
            <a:fld id="{47AB4449-E0A3-40F9-B5BF-9248C4B87B66}"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defTabSz="896938"/>
            <a:r>
              <a:rPr lang="en-US" smtClean="0"/>
              <a:t>This slide is a companion to the previous one, but the h-H errors have been removed, in an RMS sense, from the total h-H-N errors, leaving, ostensibly, gravimetric geoid errors only.  As seen previously, the airborne geoid is the best performer, by far.  In fact, as a general statement, it could be said that USGG2012x02, an airborne gravity data enhanced geoid model, is effectively at the 1 cm differential geoid undulation accuracy level across all distances, in the region of GSVS11.</a:t>
            </a:r>
          </a:p>
          <a:p>
            <a:pPr defTabSz="896938"/>
            <a:endParaRPr lang="en-US" smtClean="0"/>
          </a:p>
        </p:txBody>
      </p:sp>
      <p:sp>
        <p:nvSpPr>
          <p:cNvPr id="4" name="Slide Number Placeholder 3"/>
          <p:cNvSpPr>
            <a:spLocks noGrp="1"/>
          </p:cNvSpPr>
          <p:nvPr>
            <p:ph type="sldNum" sz="quarter" idx="5"/>
          </p:nvPr>
        </p:nvSpPr>
        <p:spPr/>
        <p:txBody>
          <a:bodyPr/>
          <a:lstStyle/>
          <a:p>
            <a:pPr>
              <a:defRPr/>
            </a:pPr>
            <a:fld id="{BB826478-4390-4802-ADEF-307AD3DA23B8}"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Survey verified that the inclusion of the GRAV-D airborne survey improved the geoid slope accuracies at all distances measured by the survey.  </a:t>
            </a:r>
          </a:p>
        </p:txBody>
      </p:sp>
      <p:sp>
        <p:nvSpPr>
          <p:cNvPr id="4" name="Slide Number Placeholder 3"/>
          <p:cNvSpPr>
            <a:spLocks noGrp="1"/>
          </p:cNvSpPr>
          <p:nvPr>
            <p:ph type="sldNum" sz="quarter" idx="5"/>
          </p:nvPr>
        </p:nvSpPr>
        <p:spPr/>
        <p:txBody>
          <a:bodyPr/>
          <a:lstStyle/>
          <a:p>
            <a:pPr>
              <a:defRPr/>
            </a:pPr>
            <a:fld id="{3C813C3A-3488-4EEE-9862-88B54B3B3BAC}"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Color shading represents vertical velocities; Canadian shield is experiencing glacial isostatic rebound and going up.</a:t>
            </a:r>
          </a:p>
        </p:txBody>
      </p:sp>
      <p:sp>
        <p:nvSpPr>
          <p:cNvPr id="4" name="Slide Number Placeholder 3"/>
          <p:cNvSpPr>
            <a:spLocks noGrp="1"/>
          </p:cNvSpPr>
          <p:nvPr>
            <p:ph type="sldNum" sz="quarter" idx="5"/>
          </p:nvPr>
        </p:nvSpPr>
        <p:spPr/>
        <p:txBody>
          <a:bodyPr/>
          <a:lstStyle/>
          <a:p>
            <a:pPr>
              <a:defRPr/>
            </a:pPr>
            <a:fld id="{AB8BC43E-C341-4580-8F04-B1412DF27F65}"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6901A3A4-A40E-46D6-9DAA-F2C85A27C942}" type="slidenum">
              <a:rPr lang="en-US"/>
              <a:pPr>
                <a:defRPr/>
              </a:pPr>
              <a:t>61</a:t>
            </a:fld>
            <a:endParaRPr lang="en-US"/>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pPr>
            <a:r>
              <a:rPr lang="en-US" smtClean="0"/>
              <a:t>Conceptual: Generally, Orange represents ‘horizontal’ or NAD83 at present; yellow represents orthometric vertical.</a:t>
            </a:r>
          </a:p>
          <a:p>
            <a:pPr eaLnBrk="1" hangingPunct="1">
              <a:lnSpc>
                <a:spcPct val="90000"/>
              </a:lnSpc>
            </a:pPr>
            <a:r>
              <a:rPr lang="en-US" smtClean="0"/>
              <a:t>1)moved fr non-geocentric to 2)geocentric as well as we knew at the time from early satellite technology (DOPPLER). And leveling efforts resulted in a national vertical datum with only one constraint, rather than 26 (tide gauges). 3)Static GPS exploded on the scene which 4) led to 5)the HARN networks and state-specific adjustment. With GPS surveying, we got V(E), vertical ellipsoid and V(O), vertical orthometric. 6)With the results of repeat static surveys and the advent of CGPS (Continuous CGPS), such as NGS’ National CORS, 7)the velocity of the earth’s crust relative to a reference frame, could be determined over time.  8)Using the crustal motion model HTDP for horizontal velocities on the West Coast, eg, the Pacific-North American Plates interface, NGS produced 9) a National Re-adjustment in the NAD83 (NSRS2007) datum.  (No change to ortho.)  However, 10)underlying the NAD83 adjustment are data and analysis referenced to ITRF00, epoch 2002.00, which does take into account both horizontal AND vertical ellipsoid velocities. (velocity=time related terms shown as italicized.) This is what we have now. 11) With better global gravity models and airborne gravity data collected by NGS, we will 12) move forward with 13) new datums BOTH referenced to an ECEF, earth-centered, earth-fixed datum which we are calling 14) Geometric, for the horizontal and ellipsoid height values, and Geopotential for the orthometric height values which will be based on a a geoid model and changes in gravity over time (G(t).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DEB2E81-2DE5-4DBF-BA2B-7E54956B8FAA}"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40F12B2-F752-420E-8F69-726E9594E81B}"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7E2FC12-CC35-4891-AA18-ABC523D18ED0}" type="slidenum">
              <a:rPr lang="en-US" smtClean="0"/>
              <a:pPr>
                <a:defRPr/>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FB6B78A-6AD0-46DC-9506-96D0024B6B11}" type="slidenum">
              <a:rPr lang="en-US" smtClean="0"/>
              <a:pPr>
                <a:defRPr/>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TextEdit="1"/>
          </p:cNvSpPr>
          <p:nvPr>
            <p:ph type="sldImg"/>
          </p:nvPr>
        </p:nvSpPr>
        <p:spPr bwMode="auto">
          <a:noFill/>
          <a:ln>
            <a:solidFill>
              <a:srgbClr val="000000"/>
            </a:solidFill>
            <a:miter lim="800000"/>
            <a:headEnd/>
            <a:tailEnd/>
          </a:ln>
        </p:spPr>
      </p:sp>
      <p:sp>
        <p:nvSpPr>
          <p:cNvPr id="15769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Radically different H and V datums, in a decade: geometric and geopotential</a:t>
            </a:r>
          </a:p>
          <a:p>
            <a:r>
              <a:rPr lang="en-US" smtClean="0"/>
              <a:t>July 2012 2</a:t>
            </a:r>
            <a:r>
              <a:rPr lang="en-US" baseline="30000" smtClean="0"/>
              <a:t>nd</a:t>
            </a:r>
            <a:r>
              <a:rPr lang="en-US" smtClean="0"/>
              <a:t> geospatial summit to be held at ACSM/ESRI conference time, at nearby hotel</a:t>
            </a:r>
          </a:p>
          <a:p>
            <a:r>
              <a:rPr lang="en-US" smtClean="0"/>
              <a:t>6 hours on Sunday or 2 hours on Tues within the ESRI main User Conference</a:t>
            </a:r>
          </a:p>
          <a:p>
            <a:endParaRPr lang="en-US" smtClean="0"/>
          </a:p>
        </p:txBody>
      </p:sp>
      <p:sp>
        <p:nvSpPr>
          <p:cNvPr id="4" name="Slide Number Placeholder 3"/>
          <p:cNvSpPr>
            <a:spLocks noGrp="1"/>
          </p:cNvSpPr>
          <p:nvPr>
            <p:ph type="sldNum" sz="quarter" idx="5"/>
          </p:nvPr>
        </p:nvSpPr>
        <p:spPr/>
        <p:txBody>
          <a:bodyPr/>
          <a:lstStyle/>
          <a:p>
            <a:pPr>
              <a:defRPr/>
            </a:pPr>
            <a:fld id="{1ACB9AF9-44C3-49A1-A779-AB2E3AF69B16}"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A28D93-EAC5-4D5F-8864-8E9D659FDC57}" type="slidenum">
              <a:rPr lang="en-US" smtClean="0"/>
              <a:pPr fontAlgn="base">
                <a:spcBef>
                  <a:spcPct val="0"/>
                </a:spcBef>
                <a:spcAft>
                  <a:spcPct val="0"/>
                </a:spcAft>
                <a:defRPr/>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p:spPr>
      </p:sp>
      <p:sp>
        <p:nvSpPr>
          <p:cNvPr id="15872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p:spPr>
      </p:sp>
      <p:sp>
        <p:nvSpPr>
          <p:cNvPr id="12083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TextEdit="1"/>
          </p:cNvSpPr>
          <p:nvPr>
            <p:ph type="sldImg"/>
          </p:nvPr>
        </p:nvSpPr>
        <p:spPr bwMode="auto">
          <a:noFill/>
          <a:ln>
            <a:solidFill>
              <a:srgbClr val="000000"/>
            </a:solidFill>
            <a:miter lim="800000"/>
            <a:headEnd/>
            <a:tailEnd/>
          </a:ln>
        </p:spPr>
      </p:sp>
      <p:sp>
        <p:nvSpPr>
          <p:cNvPr id="1597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3348097-4EFE-4B17-A8C2-14C4CC977F3B}" type="slidenum">
              <a:rPr lang="en-US" sz="1200"/>
              <a:pPr algn="r"/>
              <a:t>71</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AE10173-6D47-4558-9DCF-199FA7B6F548}" type="slidenum">
              <a:rPr lang="en-US" sz="1200"/>
              <a:pPr algn="r"/>
              <a:t>73</a:t>
            </a:fld>
            <a:endParaRPr lang="en-US" sz="1200"/>
          </a:p>
        </p:txBody>
      </p:sp>
      <p:sp>
        <p:nvSpPr>
          <p:cNvPr id="164867" name="Rectangle 2"/>
          <p:cNvSpPr>
            <a:spLocks noGrp="1" noRot="1" noChangeAspect="1" noChangeArrowheads="1" noTextEdit="1"/>
          </p:cNvSpPr>
          <p:nvPr>
            <p:ph type="sldImg"/>
          </p:nvPr>
        </p:nvSpPr>
        <p:spPr bwMode="auto">
          <a:xfrm>
            <a:off x="1162050" y="684213"/>
            <a:ext cx="4535488" cy="3432175"/>
          </a:xfrm>
          <a:noFill/>
          <a:ln>
            <a:solidFill>
              <a:srgbClr val="000000"/>
            </a:solidFill>
            <a:miter lim="800000"/>
            <a:headEnd/>
            <a:tailEnd/>
          </a:ln>
        </p:spPr>
      </p:sp>
      <p:sp>
        <p:nvSpPr>
          <p:cNvPr id="164868" name="Rectangle 3"/>
          <p:cNvSpPr>
            <a:spLocks noGrp="1" noChangeArrowheads="1"/>
          </p:cNvSpPr>
          <p:nvPr>
            <p:ph type="body" idx="1"/>
          </p:nvPr>
        </p:nvSpPr>
        <p:spPr bwMode="auto">
          <a:xfrm>
            <a:off x="188913" y="4344988"/>
            <a:ext cx="6669087" cy="4799012"/>
          </a:xfrm>
          <a:noFill/>
        </p:spPr>
        <p:txBody>
          <a:bodyPr wrap="square" numCol="1" anchor="t" anchorCtr="0" compatLnSpc="1">
            <a:prstTxWarp prst="textNoShape">
              <a:avLst/>
            </a:prstTxWarp>
          </a:bodyPr>
          <a:lstStyle/>
          <a:p>
            <a:pPr>
              <a:lnSpc>
                <a:spcPct val="110000"/>
              </a:lnSpc>
              <a:spcBef>
                <a:spcPct val="0"/>
              </a:spcBef>
            </a:pPr>
            <a:endParaRPr lang="en-US" sz="160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ndParaRPr>
          </a:p>
        </p:txBody>
      </p:sp>
      <p:sp>
        <p:nvSpPr>
          <p:cNvPr id="1802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E02E39A-3371-49E7-B675-D4EDBFA1BE9A}" type="slidenum">
              <a:rPr lang="en-US" sz="1200">
                <a:latin typeface="Arial" charset="0"/>
              </a:rPr>
              <a:pPr algn="r"/>
              <a:t>87</a:t>
            </a:fld>
            <a:endParaRPr lang="en-US" sz="120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13">
              <a:spcBef>
                <a:spcPct val="0"/>
              </a:spcBef>
            </a:pPr>
            <a:endParaRPr lang="en-US" smtClean="0">
              <a:latin typeface="Arial" charset="0"/>
            </a:endParaRPr>
          </a:p>
        </p:txBody>
      </p:sp>
      <p:sp>
        <p:nvSpPr>
          <p:cNvPr id="1822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698904D-6BFE-4D74-A565-5973B231994E}" type="slidenum">
              <a:rPr lang="en-US" sz="1200">
                <a:latin typeface="Arial" charset="0"/>
              </a:rPr>
              <a:pPr algn="r"/>
              <a:t>88</a:t>
            </a:fld>
            <a:endParaRPr lang="en-US" sz="120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896938"/>
            <a:fld id="{37B89DDE-7EFA-478A-8638-0723B59256F3}" type="slidenum">
              <a:rPr lang="en-US" sz="1200"/>
              <a:pPr algn="r" defTabSz="896938"/>
              <a:t>96</a:t>
            </a:fld>
            <a:endParaRPr lang="en-US" sz="1200"/>
          </a:p>
        </p:txBody>
      </p:sp>
      <p:sp>
        <p:nvSpPr>
          <p:cNvPr id="191491" name="Rectangle 2"/>
          <p:cNvSpPr>
            <a:spLocks noGrp="1" noRot="1" noChangeAspect="1" noChangeArrowheads="1" noTextEdit="1"/>
          </p:cNvSpPr>
          <p:nvPr>
            <p:ph type="sldImg"/>
          </p:nvPr>
        </p:nvSpPr>
        <p:spPr bwMode="auto">
          <a:xfrm>
            <a:off x="1146175" y="687388"/>
            <a:ext cx="4568825" cy="3427412"/>
          </a:xfrm>
          <a:noFill/>
          <a:ln>
            <a:solidFill>
              <a:srgbClr val="000000"/>
            </a:solidFill>
            <a:miter lim="800000"/>
            <a:headEnd/>
            <a:tailEnd/>
          </a:ln>
        </p:spPr>
      </p:sp>
      <p:sp>
        <p:nvSpPr>
          <p:cNvPr id="191492" name="Rectangle 3"/>
          <p:cNvSpPr>
            <a:spLocks noGrp="1" noChangeArrowheads="1"/>
          </p:cNvSpPr>
          <p:nvPr>
            <p:ph type="body" idx="1"/>
          </p:nvPr>
        </p:nvSpPr>
        <p:spPr bwMode="auto">
          <a:xfrm>
            <a:off x="685800" y="4344988"/>
            <a:ext cx="5486400" cy="4111625"/>
          </a:xfrm>
          <a:noFill/>
        </p:spPr>
        <p:txBody>
          <a:bodyPr wrap="square" numCol="1" anchor="t" anchorCtr="0" compatLnSpc="1">
            <a:prstTxWarp prst="textNoShape">
              <a:avLst/>
            </a:prstTxWarp>
          </a:bodyPr>
          <a:lstStyle/>
          <a:p>
            <a:pPr>
              <a:spcBef>
                <a:spcPct val="0"/>
              </a:spcBef>
            </a:pPr>
            <a:endParaRPr lang="en-US" smtClean="0">
              <a:latin typeface="TradeGoth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2719A961-A0C2-467C-BE1E-F7F21E82C74B}" type="slidenum">
              <a:rPr lang="en-US" smtClean="0"/>
              <a:pPr>
                <a:defRPr/>
              </a:pPr>
              <a:t>8</a:t>
            </a:fld>
            <a:endParaRPr lang="en-US" dirty="0" smtClean="0"/>
          </a:p>
        </p:txBody>
      </p:sp>
      <p:sp>
        <p:nvSpPr>
          <p:cNvPr id="27650" name="Rectangle 2"/>
          <p:cNvSpPr>
            <a:spLocks noGrp="1" noRot="1" noChangeAspect="1" noChangeArrowheads="1" noTextEdit="1"/>
          </p:cNvSpPr>
          <p:nvPr>
            <p:ph type="sldImg"/>
          </p:nvPr>
        </p:nvSpPr>
        <p:spPr bwMode="auto">
          <a:xfrm>
            <a:off x="1144588" y="685800"/>
            <a:ext cx="4573587" cy="3432175"/>
          </a:xfrm>
          <a:noFill/>
          <a:ln>
            <a:solidFill>
              <a:srgbClr val="000000"/>
            </a:solidFill>
            <a:miter lim="800000"/>
            <a:headEnd/>
            <a:tailEnd/>
          </a:ln>
        </p:spPr>
      </p:sp>
      <p:sp>
        <p:nvSpPr>
          <p:cNvPr id="2765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r>
              <a:rPr lang="en-US" sz="800" b="1" smtClean="0"/>
              <a:t>ITRF</a:t>
            </a:r>
            <a:r>
              <a:rPr lang="en-US" sz="800" smtClean="0"/>
              <a:t> (International Terrestrial Reference Frame) just has a different origin than NAD83; take NAD83 shaped ellipsoid centered at the ITRF origin to obtain ITRF97 ellipsoid heights.  WGS84 (G1150) ~ ITRF2000; ITRFs have been updated, WGS84 has not, since </a:t>
            </a:r>
          </a:p>
          <a:p>
            <a:endParaRPr lang="en-US" sz="800" b="1" smtClean="0"/>
          </a:p>
          <a:p>
            <a:r>
              <a:rPr lang="en-US" sz="800" b="1" smtClean="0"/>
              <a:t>Ellipsoid heights NAD83 vs. ITRF97</a:t>
            </a:r>
            <a:r>
              <a:rPr lang="en-US" sz="800" smtClean="0"/>
              <a:t> - Defined origins are best estimate of the center of mass; NAD83 is not geocentric.  Move origin; move ellipsoid surface as illustrated.</a:t>
            </a:r>
          </a:p>
          <a:p>
            <a:endParaRPr lang="en-US" sz="800" smtClean="0"/>
          </a:p>
          <a:p>
            <a:r>
              <a:rPr lang="en-US" sz="800" b="1" smtClean="0"/>
              <a:t>Ellipsoid height differences</a:t>
            </a:r>
            <a:r>
              <a:rPr lang="en-US" sz="800" smtClean="0"/>
              <a:t> reflect the non-geocentricity of NAD83.</a:t>
            </a:r>
          </a:p>
          <a:p>
            <a:endParaRPr lang="en-US" sz="8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Computed velocities from those CORS with &gt;2.5 yrs data stored at NGS</a:t>
            </a:r>
          </a:p>
        </p:txBody>
      </p:sp>
      <p:sp>
        <p:nvSpPr>
          <p:cNvPr id="4" name="Slide Number Placeholder 3"/>
          <p:cNvSpPr>
            <a:spLocks noGrp="1"/>
          </p:cNvSpPr>
          <p:nvPr>
            <p:ph type="sldNum" sz="quarter" idx="5"/>
          </p:nvPr>
        </p:nvSpPr>
        <p:spPr/>
        <p:txBody>
          <a:bodyPr/>
          <a:lstStyle/>
          <a:p>
            <a:pPr>
              <a:defRPr/>
            </a:pPr>
            <a:fld id="{0EC7956A-A3A1-419A-8279-D7D337F23A23}"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4CB032-EC4C-4885-A95A-B721DF634737}" type="datetimeFigureOut">
              <a:rPr lang="en-US"/>
              <a:pPr>
                <a:defRPr/>
              </a:pPr>
              <a:t>3/4/2012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8D8E93-187D-434F-A8D7-0C89FB86DD5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E2A353-E66D-4663-912D-E851316EB26B}" type="datetimeFigureOut">
              <a:rPr lang="en-US"/>
              <a:pPr>
                <a:defRPr/>
              </a:pPr>
              <a:t>3/4/2012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06FBE9-C618-4EEA-A7FB-FEA11E04A61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AB05D5-DDA4-4CA1-B79E-E97AFAE6E9AF}" type="datetimeFigureOut">
              <a:rPr lang="en-US"/>
              <a:pPr>
                <a:defRPr/>
              </a:pPr>
              <a:t>3/4/2012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8C7D0D-FFE6-47E3-B128-E7BA0C8D56E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AE97F4C-9924-428B-90B9-FCC6A6692E4E}" type="datetimeFigureOut">
              <a:rPr lang="en-US"/>
              <a:pPr>
                <a:defRPr/>
              </a:pPr>
              <a:t>3/4/2012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082AC4-2467-4F3A-A001-75CF7B47415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4DEDC5-B132-4927-A479-766EEE50D380}" type="datetimeFigureOut">
              <a:rPr lang="en-US"/>
              <a:pPr>
                <a:defRPr/>
              </a:pPr>
              <a:t>3/4/2012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2EAD8-4131-453E-BA08-A4BFA809C77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2CC2246-14BB-413C-98DA-54518253B461}" type="datetimeFigureOut">
              <a:rPr lang="en-US"/>
              <a:pPr>
                <a:defRPr/>
              </a:pPr>
              <a:t>3/4/2012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D6D429-4AFC-4542-8077-9D3A52CA78C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A477A11-09E2-4245-AB4B-7599A18C15CD}" type="datetimeFigureOut">
              <a:rPr lang="en-US"/>
              <a:pPr>
                <a:defRPr/>
              </a:pPr>
              <a:t>3/4/2012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905E06-117F-4CF6-AD18-73277469E66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6E2C251-16BC-403B-85D6-CF3627E634E5}" type="datetimeFigureOut">
              <a:rPr lang="en-US"/>
              <a:pPr>
                <a:defRPr/>
              </a:pPr>
              <a:t>3/4/2012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04B1870-F450-439A-87EA-C047F7FE919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8FB0597-236B-49E3-A59E-2BCD77A87992}" type="datetimeFigureOut">
              <a:rPr lang="en-US"/>
              <a:pPr>
                <a:defRPr/>
              </a:pPr>
              <a:t>3/4/2012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604878C-8433-4163-A095-4162CA5B9CC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FAA8E6-2BD4-4164-83AD-019E8BB58BB2}" type="datetimeFigureOut">
              <a:rPr lang="en-US"/>
              <a:pPr>
                <a:defRPr/>
              </a:pPr>
              <a:t>3/4/2012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71BE35C-8FA7-4D34-8B00-1B627B73832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86D409-99F7-488D-A64C-BDABE61AE621}" type="datetimeFigureOut">
              <a:rPr lang="en-US"/>
              <a:pPr>
                <a:defRPr/>
              </a:pPr>
              <a:t>3/4/2012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74C17D-4167-47CF-9ACA-B6E2C19FA02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250EA26-09D7-45FC-8A0E-B5243BB2467A}" type="datetimeFigureOut">
              <a:rPr lang="en-US"/>
              <a:pPr>
                <a:defRPr/>
              </a:pPr>
              <a:t>3/4/2012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5D84BCD-5483-419F-8ADB-6A81AEC7FC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6" descr="Continuation Slide.JPG"/>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307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C00AD6C-83CA-46F9-A4DE-2EC65DF9AC4D}" type="datetimeFigureOut">
              <a:rPr lang="en-US"/>
              <a:pPr>
                <a:defRPr/>
              </a:pPr>
              <a:t>3/4/2012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DD60140-17E4-4CDC-B497-A9684997D1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ngs.noaa.gov/PC_PROD/PARTNERS/index.shtml" TargetMode="Externa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hyperlink" Target="http://www.ngs.noaa.gov/web/tools/updates" TargetMode="Externa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8.xml"/><Relationship Id="rId5" Type="http://schemas.openxmlformats.org/officeDocument/2006/relationships/image" Target="../media/image90.jpeg"/><Relationship Id="rId4" Type="http://schemas.openxmlformats.org/officeDocument/2006/relationships/image" Target="../media/image89.jpeg"/></Relationships>
</file>

<file path=ppt/slides/_rels/slide10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www.ngs.noaa.gov/CORS/coords.s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gpsmail.ucsd.edu/mailman/listinfo/crtn-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opac.ucsd.edu/ubbcgi/ultimatebb.cgi?category=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www.ngs.noaa.gov/GRAV-D/data_products.shtml"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3.wmf"/></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chart" Target="../charts/char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image" Target="../media/image61.gif"/><Relationship Id="rId4" Type="http://schemas.openxmlformats.org/officeDocument/2006/relationships/image" Target="../media/image60.jpeg"/></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hyperlink" Target="http://www.ngs.noaa.gov/web/surveys/datasheet/AC6803_htmod.pdf" TargetMode="Externa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Header Slide.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6" name="Title 1"/>
          <p:cNvSpPr>
            <a:spLocks noGrp="1"/>
          </p:cNvSpPr>
          <p:nvPr>
            <p:ph type="ctrTitle"/>
          </p:nvPr>
        </p:nvSpPr>
        <p:spPr>
          <a:xfrm>
            <a:off x="381000" y="2130425"/>
            <a:ext cx="8153400" cy="1470025"/>
          </a:xfrm>
        </p:spPr>
        <p:txBody>
          <a:bodyPr/>
          <a:lstStyle/>
          <a:p>
            <a:pPr eaLnBrk="1" hangingPunct="1"/>
            <a:r>
              <a:rPr lang="en-US" b="1" smtClean="0">
                <a:latin typeface="Times New Roman" pitchFamily="18" charset="0"/>
                <a:cs typeface="Times New Roman" pitchFamily="18" charset="0"/>
              </a:rPr>
              <a:t>Down to Earth, part II</a:t>
            </a:r>
            <a:br>
              <a:rPr lang="en-US" b="1" smtClean="0">
                <a:latin typeface="Times New Roman" pitchFamily="18" charset="0"/>
                <a:cs typeface="Times New Roman" pitchFamily="18" charset="0"/>
              </a:rPr>
            </a:br>
            <a:r>
              <a:rPr lang="en-US" sz="3600" b="1" smtClean="0">
                <a:latin typeface="Times New Roman" pitchFamily="18" charset="0"/>
                <a:cs typeface="Times New Roman" pitchFamily="18" charset="0"/>
              </a:rPr>
              <a:t>Datums and Reference Systems</a:t>
            </a:r>
            <a:endParaRPr lang="en-US" b="1" smtClean="0">
              <a:latin typeface="Times New Roman" pitchFamily="18" charset="0"/>
              <a:cs typeface="Times New Roman" pitchFamily="18" charset="0"/>
            </a:endParaRPr>
          </a:p>
        </p:txBody>
      </p:sp>
      <p:sp>
        <p:nvSpPr>
          <p:cNvPr id="3" name="Subtitle 2"/>
          <p:cNvSpPr>
            <a:spLocks noGrp="1"/>
          </p:cNvSpPr>
          <p:nvPr>
            <p:ph type="subTitle" idx="1"/>
          </p:nvPr>
        </p:nvSpPr>
        <p:spPr>
          <a:xfrm>
            <a:off x="1143000" y="3886200"/>
            <a:ext cx="6705600" cy="2438400"/>
          </a:xfrm>
        </p:spPr>
        <p:txBody>
          <a:bodyPr rtlCol="0">
            <a:normAutofit/>
          </a:bodyPr>
          <a:lstStyle/>
          <a:p>
            <a:pPr eaLnBrk="1" fontAlgn="auto" hangingPunct="1">
              <a:spcAft>
                <a:spcPts val="0"/>
              </a:spcAft>
              <a:buFont typeface="Arial" pitchFamily="34" charset="0"/>
              <a:buNone/>
              <a:defRPr/>
            </a:pPr>
            <a:r>
              <a:rPr lang="en-US" dirty="0" smtClean="0">
                <a:solidFill>
                  <a:schemeClr val="accent1">
                    <a:lumMod val="75000"/>
                  </a:schemeClr>
                </a:solidFill>
                <a:latin typeface="Times New Roman" pitchFamily="18" charset="0"/>
                <a:cs typeface="Times New Roman" pitchFamily="18" charset="0"/>
              </a:rPr>
              <a:t>Marti </a:t>
            </a:r>
            <a:r>
              <a:rPr lang="en-US" dirty="0" err="1" smtClean="0">
                <a:solidFill>
                  <a:schemeClr val="accent1">
                    <a:lumMod val="75000"/>
                  </a:schemeClr>
                </a:solidFill>
                <a:latin typeface="Times New Roman" pitchFamily="18" charset="0"/>
                <a:cs typeface="Times New Roman" pitchFamily="18" charset="0"/>
              </a:rPr>
              <a:t>Ikehara</a:t>
            </a:r>
            <a:r>
              <a:rPr lang="en-US" dirty="0" smtClean="0">
                <a:solidFill>
                  <a:schemeClr val="accent1">
                    <a:lumMod val="75000"/>
                  </a:schemeClr>
                </a:solidFill>
                <a:latin typeface="Times New Roman" pitchFamily="18" charset="0"/>
                <a:cs typeface="Times New Roman" pitchFamily="18" charset="0"/>
              </a:rPr>
              <a:t>: marti.ikehara@noaa.gov</a:t>
            </a:r>
            <a:endParaRPr lang="en-US" dirty="0">
              <a:solidFill>
                <a:schemeClr val="accent1">
                  <a:lumMod val="75000"/>
                </a:schemeClr>
              </a:solidFill>
              <a:latin typeface="Times New Roman" pitchFamily="18" charset="0"/>
              <a:cs typeface="Times New Roman" pitchFamily="18" charset="0"/>
            </a:endParaRPr>
          </a:p>
          <a:p>
            <a:pPr eaLnBrk="1" fontAlgn="auto" hangingPunct="1">
              <a:spcAft>
                <a:spcPts val="0"/>
              </a:spcAft>
              <a:buFont typeface="Arial" pitchFamily="34" charset="0"/>
              <a:buNone/>
              <a:defRPr/>
            </a:pPr>
            <a:r>
              <a:rPr lang="en-US" sz="2400" dirty="0" smtClean="0">
                <a:solidFill>
                  <a:schemeClr val="accent1">
                    <a:lumMod val="75000"/>
                  </a:schemeClr>
                </a:solidFill>
                <a:latin typeface="Times New Roman" pitchFamily="18" charset="0"/>
                <a:cs typeface="Times New Roman" pitchFamily="18" charset="0"/>
              </a:rPr>
              <a:t>California Geodetic Advisor</a:t>
            </a:r>
          </a:p>
          <a:p>
            <a:pPr eaLnBrk="1" fontAlgn="auto" hangingPunct="1">
              <a:spcAft>
                <a:spcPts val="0"/>
              </a:spcAft>
              <a:buFont typeface="Arial" pitchFamily="34" charset="0"/>
              <a:buNone/>
              <a:defRPr/>
            </a:pPr>
            <a:r>
              <a:rPr lang="en-US" sz="2400" dirty="0" smtClean="0">
                <a:solidFill>
                  <a:schemeClr val="accent1">
                    <a:lumMod val="75000"/>
                  </a:schemeClr>
                </a:solidFill>
                <a:latin typeface="Times New Roman" pitchFamily="18" charset="0"/>
                <a:cs typeface="Times New Roman" pitchFamily="18" charset="0"/>
              </a:rPr>
              <a:t>Sacramento, CA</a:t>
            </a:r>
          </a:p>
          <a:p>
            <a:pPr eaLnBrk="1" fontAlgn="auto" hangingPunct="1">
              <a:spcAft>
                <a:spcPts val="0"/>
              </a:spcAft>
              <a:buFont typeface="Arial" pitchFamily="34" charset="0"/>
              <a:buNone/>
              <a:defRPr/>
            </a:pPr>
            <a:r>
              <a:rPr lang="en-US" sz="2400" dirty="0" smtClean="0">
                <a:solidFill>
                  <a:schemeClr val="accent1">
                    <a:lumMod val="75000"/>
                  </a:schemeClr>
                </a:solidFill>
                <a:latin typeface="Times New Roman" pitchFamily="18" charset="0"/>
                <a:cs typeface="Times New Roman" pitchFamily="18" charset="0"/>
              </a:rPr>
              <a:t>916-227-7325</a:t>
            </a:r>
          </a:p>
          <a:p>
            <a:pPr eaLnBrk="1" fontAlgn="auto" hangingPunct="1">
              <a:spcAft>
                <a:spcPts val="0"/>
              </a:spcAft>
              <a:buFont typeface="Arial" pitchFamily="34" charset="0"/>
              <a:buNone/>
              <a:defRPr/>
            </a:pPr>
            <a:endParaRPr lang="en-US" sz="2400" dirty="0" smtClean="0">
              <a:solidFill>
                <a:schemeClr val="accent1">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smtClean="0"/>
              <a:t>Multi-year CORS Solution: MYCS</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en-US" sz="2800" dirty="0" smtClean="0"/>
              <a:t>“</a:t>
            </a:r>
            <a:r>
              <a:rPr lang="en-US" sz="2800" dirty="0"/>
              <a:t>Multiyear” effort began 7</a:t>
            </a:r>
            <a:r>
              <a:rPr lang="en-US" sz="2800" dirty="0" smtClean="0"/>
              <a:t> </a:t>
            </a:r>
            <a:r>
              <a:rPr lang="en-US" sz="2800" dirty="0"/>
              <a:t>years ago</a:t>
            </a:r>
          </a:p>
          <a:p>
            <a:pPr eaLnBrk="1" fontAlgn="auto" hangingPunct="1">
              <a:spcAft>
                <a:spcPts val="0"/>
              </a:spcAft>
              <a:buFont typeface="Arial" pitchFamily="34" charset="0"/>
              <a:buChar char="•"/>
              <a:defRPr/>
            </a:pPr>
            <a:r>
              <a:rPr lang="en-US" sz="2800" dirty="0" smtClean="0"/>
              <a:t>IGS </a:t>
            </a:r>
            <a:r>
              <a:rPr lang="en-US" sz="2800" dirty="0"/>
              <a:t>proposed re-processing all data to re-compute station coordinates, </a:t>
            </a:r>
            <a:r>
              <a:rPr lang="en-US" sz="2800" dirty="0" smtClean="0"/>
              <a:t>orbits, </a:t>
            </a:r>
            <a:r>
              <a:rPr lang="en-US" sz="2800" dirty="0"/>
              <a:t>and </a:t>
            </a:r>
            <a:r>
              <a:rPr lang="en-US" sz="2800" dirty="0" smtClean="0"/>
              <a:t>EOPs (earth orientation parameters) </a:t>
            </a:r>
            <a:r>
              <a:rPr lang="en-US" sz="2800" dirty="0" err="1" smtClean="0"/>
              <a:t>fr</a:t>
            </a:r>
            <a:r>
              <a:rPr lang="en-US" sz="2800" dirty="0" smtClean="0"/>
              <a:t> 1994-present</a:t>
            </a:r>
          </a:p>
          <a:p>
            <a:pPr eaLnBrk="1" fontAlgn="auto" hangingPunct="1">
              <a:spcAft>
                <a:spcPts val="0"/>
              </a:spcAft>
              <a:buFont typeface="Arial" pitchFamily="34" charset="0"/>
              <a:buChar char="•"/>
              <a:defRPr/>
            </a:pPr>
            <a:r>
              <a:rPr lang="en-US" sz="2800" dirty="0"/>
              <a:t>NGS began with a revision of </a:t>
            </a:r>
            <a:r>
              <a:rPr lang="en-US" sz="2800" dirty="0" smtClean="0"/>
              <a:t>PAGES software </a:t>
            </a:r>
            <a:r>
              <a:rPr lang="en-US" sz="2800" dirty="0"/>
              <a:t>and processing strategy driven by weak NGS orbit </a:t>
            </a:r>
            <a:r>
              <a:rPr lang="en-US" sz="2800" dirty="0" smtClean="0"/>
              <a:t>contributions </a:t>
            </a:r>
            <a:r>
              <a:rPr lang="en-US" sz="2800" dirty="0"/>
              <a:t>to </a:t>
            </a:r>
            <a:r>
              <a:rPr lang="en-US" sz="2800" dirty="0" smtClean="0"/>
              <a:t>IGS</a:t>
            </a:r>
          </a:p>
          <a:p>
            <a:pPr eaLnBrk="1" fontAlgn="auto" hangingPunct="1">
              <a:spcAft>
                <a:spcPts val="0"/>
              </a:spcAft>
              <a:buFont typeface="Arial" pitchFamily="34" charset="0"/>
              <a:buChar char="•"/>
              <a:defRPr/>
            </a:pPr>
            <a:r>
              <a:rPr lang="en-US" sz="2800" dirty="0"/>
              <a:t>860 weekly (full history) CORS</a:t>
            </a:r>
            <a:r>
              <a:rPr lang="en-US" sz="2800" dirty="0" smtClean="0"/>
              <a:t>+ ~230 global </a:t>
            </a:r>
            <a:r>
              <a:rPr lang="en-US" sz="2800" dirty="0"/>
              <a:t>SINEX files containing X,Y,Z positions and full variance-covariance </a:t>
            </a:r>
            <a:r>
              <a:rPr lang="en-US" sz="2800" dirty="0" smtClean="0"/>
              <a:t>information</a:t>
            </a:r>
          </a:p>
          <a:p>
            <a:pPr eaLnBrk="1" fontAlgn="auto" hangingPunct="1">
              <a:spcAft>
                <a:spcPts val="0"/>
              </a:spcAft>
              <a:buFont typeface="Arial" pitchFamily="34" charset="0"/>
              <a:buChar char="•"/>
              <a:defRPr/>
            </a:pPr>
            <a:r>
              <a:rPr lang="en-US" sz="2800" dirty="0" smtClean="0"/>
              <a:t>Coordinates published (online) on Sept 6, 2011</a:t>
            </a:r>
            <a:endParaRPr lang="en-US" sz="2800" dirty="0"/>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idx="4294967295"/>
          </p:nvPr>
        </p:nvSpPr>
        <p:spPr>
          <a:xfrm>
            <a:off x="457200" y="533400"/>
            <a:ext cx="8229600" cy="884238"/>
          </a:xfrm>
        </p:spPr>
        <p:txBody>
          <a:bodyPr/>
          <a:lstStyle/>
          <a:p>
            <a:r>
              <a:rPr lang="en-US" smtClean="0"/>
              <a:t>DSWorld: mapping tool and more</a:t>
            </a:r>
          </a:p>
        </p:txBody>
      </p:sp>
      <p:sp>
        <p:nvSpPr>
          <p:cNvPr id="3" name="Content Placeholder 2"/>
          <p:cNvSpPr>
            <a:spLocks noGrp="1"/>
          </p:cNvSpPr>
          <p:nvPr>
            <p:ph idx="4294967295"/>
          </p:nvPr>
        </p:nvSpPr>
        <p:spPr>
          <a:xfrm>
            <a:off x="457200" y="1371600"/>
            <a:ext cx="7848600" cy="4754563"/>
          </a:xfrm>
        </p:spPr>
        <p:txBody>
          <a:bodyPr>
            <a:normAutofit/>
          </a:bodyPr>
          <a:lstStyle/>
          <a:p>
            <a:r>
              <a:rPr lang="en-US" sz="3000" smtClean="0"/>
              <a:t>Need to have Google Earth installed</a:t>
            </a:r>
          </a:p>
          <a:p>
            <a:r>
              <a:rPr lang="en-US" sz="3000" smtClean="0"/>
              <a:t>Tools, Download PC Software, USER-CONTRI-BUTED SOFTWARE, DSWorld</a:t>
            </a:r>
          </a:p>
          <a:p>
            <a:r>
              <a:rPr lang="en-US" sz="2800" smtClean="0">
                <a:hlinkClick r:id="rId2"/>
              </a:rPr>
              <a:t>http://www.ngs.noaa.gov/PC_PROD/PARTNERS/index.shtml</a:t>
            </a:r>
            <a:endParaRPr lang="en-US" sz="2800" smtClean="0"/>
          </a:p>
          <a:p>
            <a:r>
              <a:rPr lang="en-US" sz="3300" b="1" smtClean="0">
                <a:solidFill>
                  <a:srgbClr val="FF0000"/>
                </a:solidFill>
              </a:rPr>
              <a:t>FIRST:</a:t>
            </a:r>
            <a:r>
              <a:rPr lang="en-US" sz="3000" smtClean="0"/>
              <a:t> Tools, Update program to 4.10.22</a:t>
            </a:r>
          </a:p>
          <a:p>
            <a:r>
              <a:rPr lang="en-US" sz="3000" smtClean="0"/>
              <a:t>Enhancement enables you to distinguish </a:t>
            </a:r>
            <a:r>
              <a:rPr lang="en-US" sz="2800" smtClean="0"/>
              <a:t>VERTCON NAVD88 </a:t>
            </a:r>
            <a:r>
              <a:rPr lang="en-US" sz="3000" smtClean="0"/>
              <a:t>from other(control) NAVD88</a:t>
            </a:r>
          </a:p>
          <a:p>
            <a:r>
              <a:rPr lang="en-US" sz="2800" smtClean="0"/>
              <a:t>Windows7 could (will) preclude easy updates</a:t>
            </a:r>
          </a:p>
        </p:txBody>
      </p:sp>
      <p:pic>
        <p:nvPicPr>
          <p:cNvPr id="195588" name="Picture 3" descr="Screen Clipping"/>
          <p:cNvPicPr>
            <a:picLocks noChangeAspect="1"/>
          </p:cNvPicPr>
          <p:nvPr/>
        </p:nvPicPr>
        <p:blipFill>
          <a:blip r:embed="rId3"/>
          <a:srcRect/>
          <a:stretch>
            <a:fillRect/>
          </a:stretch>
        </p:blipFill>
        <p:spPr bwMode="auto">
          <a:xfrm>
            <a:off x="5867400" y="2362200"/>
            <a:ext cx="914400" cy="727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74638"/>
            <a:ext cx="8686800" cy="563562"/>
          </a:xfrm>
        </p:spPr>
        <p:txBody>
          <a:bodyPr>
            <a:normAutofit/>
          </a:bodyPr>
          <a:lstStyle/>
          <a:p>
            <a:r>
              <a:rPr lang="en-US" sz="3200" smtClean="0"/>
              <a:t>Updating Malcolm software, workaround for W7</a:t>
            </a:r>
          </a:p>
        </p:txBody>
      </p:sp>
      <p:sp>
        <p:nvSpPr>
          <p:cNvPr id="3" name="Content Placeholder 2"/>
          <p:cNvSpPr>
            <a:spLocks noGrp="1"/>
          </p:cNvSpPr>
          <p:nvPr>
            <p:ph idx="4294967295"/>
          </p:nvPr>
        </p:nvSpPr>
        <p:spPr>
          <a:xfrm>
            <a:off x="457200" y="838200"/>
            <a:ext cx="8382000" cy="5287963"/>
          </a:xfrm>
        </p:spPr>
        <p:txBody>
          <a:bodyPr>
            <a:normAutofit/>
          </a:bodyPr>
          <a:lstStyle/>
          <a:p>
            <a:pPr marL="0" indent="0">
              <a:lnSpc>
                <a:spcPct val="80000"/>
              </a:lnSpc>
              <a:buFont typeface="Arial" charset="0"/>
              <a:buNone/>
            </a:pPr>
            <a:r>
              <a:rPr lang="en-US" sz="2200" smtClean="0"/>
              <a:t>FIRST Change permissions for folders, as follows:</a:t>
            </a:r>
          </a:p>
          <a:p>
            <a:pPr marL="0" indent="0">
              <a:lnSpc>
                <a:spcPct val="80000"/>
              </a:lnSpc>
              <a:buFont typeface="Arial" charset="0"/>
              <a:buNone/>
            </a:pPr>
            <a:r>
              <a:rPr lang="en-US" sz="2200" smtClean="0"/>
              <a:t>1) Log into the PC as an administrator.</a:t>
            </a:r>
          </a:p>
          <a:p>
            <a:pPr marL="0" indent="0">
              <a:lnSpc>
                <a:spcPct val="80000"/>
              </a:lnSpc>
              <a:buFont typeface="Arial" charset="0"/>
              <a:buNone/>
            </a:pPr>
            <a:r>
              <a:rPr lang="en-US" sz="2200" smtClean="0"/>
              <a:t>2) Right-click on the WinDesc folder.</a:t>
            </a:r>
          </a:p>
          <a:p>
            <a:pPr marL="0" indent="0">
              <a:lnSpc>
                <a:spcPct val="80000"/>
              </a:lnSpc>
              <a:buFont typeface="Arial" charset="0"/>
              <a:buNone/>
            </a:pPr>
            <a:r>
              <a:rPr lang="en-US" sz="2200" smtClean="0"/>
              <a:t>3) Left-click on 'Properties'</a:t>
            </a:r>
          </a:p>
          <a:p>
            <a:pPr marL="0" indent="0">
              <a:lnSpc>
                <a:spcPct val="80000"/>
              </a:lnSpc>
              <a:buFont typeface="Arial" charset="0"/>
              <a:buNone/>
            </a:pPr>
            <a:r>
              <a:rPr lang="en-US" sz="2200" smtClean="0"/>
              <a:t>4) Click the 'Read-only' box to remove the check mark.</a:t>
            </a:r>
          </a:p>
          <a:p>
            <a:pPr marL="0" indent="0">
              <a:lnSpc>
                <a:spcPct val="80000"/>
              </a:lnSpc>
              <a:buFont typeface="Arial" charset="0"/>
              <a:buNone/>
            </a:pPr>
            <a:r>
              <a:rPr lang="en-US" sz="2200" smtClean="0"/>
              <a:t>5) Click the 'Security' tab.</a:t>
            </a:r>
          </a:p>
          <a:p>
            <a:pPr marL="0" indent="0">
              <a:lnSpc>
                <a:spcPct val="80000"/>
              </a:lnSpc>
              <a:buFont typeface="Arial" charset="0"/>
              <a:buNone/>
            </a:pPr>
            <a:r>
              <a:rPr lang="en-US" sz="2200" smtClean="0"/>
              <a:t>6) Scroll down and click on 'Users'.</a:t>
            </a:r>
          </a:p>
          <a:p>
            <a:pPr marL="0" indent="0">
              <a:lnSpc>
                <a:spcPct val="80000"/>
              </a:lnSpc>
              <a:buFont typeface="Arial" charset="0"/>
              <a:buNone/>
            </a:pPr>
            <a:r>
              <a:rPr lang="en-US" sz="2200" smtClean="0"/>
              <a:t>7) In the 'Permissions for Users' window, click 'Modify' (or 'Full control‘)</a:t>
            </a:r>
          </a:p>
          <a:p>
            <a:pPr marL="0" indent="0">
              <a:lnSpc>
                <a:spcPct val="80000"/>
              </a:lnSpc>
              <a:buFont typeface="Arial" charset="0"/>
              <a:buNone/>
            </a:pPr>
            <a:r>
              <a:rPr lang="en-US" sz="2200" smtClean="0"/>
              <a:t>Modify allows users to read, write, execute, delete.  Full control allows</a:t>
            </a:r>
          </a:p>
          <a:p>
            <a:pPr marL="0" indent="0">
              <a:lnSpc>
                <a:spcPct val="80000"/>
              </a:lnSpc>
              <a:buFont typeface="Arial" charset="0"/>
              <a:buNone/>
            </a:pPr>
            <a:r>
              <a:rPr lang="en-US" sz="2200" smtClean="0"/>
              <a:t>users to take ownership and change permissions.</a:t>
            </a:r>
          </a:p>
          <a:p>
            <a:pPr marL="0" indent="0">
              <a:lnSpc>
                <a:spcPct val="80000"/>
              </a:lnSpc>
              <a:buFont typeface="Arial" charset="0"/>
              <a:buNone/>
            </a:pPr>
            <a:r>
              <a:rPr lang="en-US" sz="2200" smtClean="0"/>
              <a:t>8) Click 'Apply'.</a:t>
            </a:r>
          </a:p>
          <a:p>
            <a:pPr marL="0" indent="0">
              <a:lnSpc>
                <a:spcPct val="80000"/>
              </a:lnSpc>
              <a:buFont typeface="Arial" charset="0"/>
              <a:buNone/>
            </a:pPr>
            <a:r>
              <a:rPr lang="en-US" sz="2200" smtClean="0"/>
              <a:t>9) Click the radio button that says 'Apply changes to this folder,</a:t>
            </a:r>
          </a:p>
          <a:p>
            <a:pPr marL="0" indent="0">
              <a:lnSpc>
                <a:spcPct val="80000"/>
              </a:lnSpc>
              <a:buFont typeface="Arial" charset="0"/>
              <a:buNone/>
            </a:pPr>
            <a:r>
              <a:rPr lang="en-US" sz="2200" smtClean="0"/>
              <a:t>subfolders and files.'</a:t>
            </a:r>
          </a:p>
          <a:p>
            <a:pPr marL="0" indent="0">
              <a:lnSpc>
                <a:spcPct val="80000"/>
              </a:lnSpc>
              <a:buFont typeface="Arial" charset="0"/>
              <a:buNone/>
            </a:pPr>
            <a:r>
              <a:rPr lang="en-US" sz="2200" smtClean="0"/>
              <a:t>10) Click 'OK', 'OK'.</a:t>
            </a:r>
          </a:p>
          <a:p>
            <a:pPr marL="0" indent="0">
              <a:lnSpc>
                <a:spcPct val="80000"/>
              </a:lnSpc>
              <a:buFont typeface="Arial" charset="0"/>
              <a:buNone/>
            </a:pPr>
            <a:r>
              <a:rPr lang="en-US" sz="2200" smtClean="0"/>
              <a:t>11) log out of .la account.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639762"/>
          </a:xfrm>
        </p:spPr>
        <p:txBody>
          <a:bodyPr>
            <a:normAutofit/>
          </a:bodyPr>
          <a:lstStyle/>
          <a:p>
            <a:r>
              <a:rPr lang="en-US" sz="3200" smtClean="0"/>
              <a:t>Workaround, cont</a:t>
            </a:r>
          </a:p>
        </p:txBody>
      </p:sp>
      <p:sp>
        <p:nvSpPr>
          <p:cNvPr id="3" name="Content Placeholder 2"/>
          <p:cNvSpPr>
            <a:spLocks noGrp="1"/>
          </p:cNvSpPr>
          <p:nvPr>
            <p:ph idx="4294967295"/>
          </p:nvPr>
        </p:nvSpPr>
        <p:spPr>
          <a:xfrm>
            <a:off x="457200" y="914400"/>
            <a:ext cx="8229600" cy="5211763"/>
          </a:xfrm>
        </p:spPr>
        <p:txBody>
          <a:bodyPr>
            <a:normAutofit/>
          </a:bodyPr>
          <a:lstStyle/>
          <a:p>
            <a:pPr>
              <a:lnSpc>
                <a:spcPct val="90000"/>
              </a:lnSpc>
            </a:pPr>
            <a:r>
              <a:rPr lang="en-US" smtClean="0">
                <a:hlinkClick r:id="rId2"/>
              </a:rPr>
              <a:t>http://www.ngs.noaa.gov/web/tools/updates</a:t>
            </a:r>
            <a:endParaRPr lang="en-US" smtClean="0"/>
          </a:p>
          <a:p>
            <a:pPr>
              <a:lnSpc>
                <a:spcPct val="90000"/>
              </a:lnSpc>
            </a:pPr>
            <a:r>
              <a:rPr lang="en-US" smtClean="0"/>
              <a:t>Select the folder of the pertinent software:</a:t>
            </a:r>
          </a:p>
          <a:p>
            <a:pPr algn="ctr">
              <a:lnSpc>
                <a:spcPct val="90000"/>
              </a:lnSpc>
              <a:buFont typeface="Arial" charset="0"/>
              <a:buNone/>
            </a:pPr>
            <a:r>
              <a:rPr lang="en-US" smtClean="0"/>
              <a:t>WinDESC, DSWorld, or Translev</a:t>
            </a:r>
          </a:p>
          <a:p>
            <a:pPr>
              <a:lnSpc>
                <a:spcPct val="90000"/>
              </a:lnSpc>
              <a:buFont typeface="Arial" charset="0"/>
              <a:buNone/>
            </a:pPr>
            <a:r>
              <a:rPr lang="en-US" smtClean="0"/>
              <a:t>Download the .exe file, at the least.  All the others can be as well.                 </a:t>
            </a:r>
          </a:p>
          <a:p>
            <a:pPr>
              <a:lnSpc>
                <a:spcPct val="90000"/>
              </a:lnSpc>
              <a:buFont typeface="Arial" charset="0"/>
              <a:buNone/>
            </a:pPr>
            <a:r>
              <a:rPr lang="en-US" smtClean="0"/>
              <a:t>If permissions not changed, then cannot download directly to any folder under C:\Program Files (x86) EVEN logged in as admin; put in Downloads, then move into appropriate software folder.                                             </a:t>
            </a:r>
          </a:p>
          <a:p>
            <a:pPr>
              <a:lnSpc>
                <a:spcPct val="90000"/>
              </a:lnSpc>
              <a:buFont typeface="Arial" charset="0"/>
              <a:buNone/>
            </a:pPr>
            <a:endParaRPr lang="en-US" smtClean="0"/>
          </a:p>
          <a:p>
            <a:pPr>
              <a:lnSpc>
                <a:spcPct val="90000"/>
              </a:lnSpc>
            </a:pPr>
            <a:endParaRPr lang="en-US" smtClean="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idx="4294967295"/>
          </p:nvPr>
        </p:nvSpPr>
        <p:spPr>
          <a:xfrm>
            <a:off x="457200" y="533400"/>
            <a:ext cx="8229600" cy="884238"/>
          </a:xfrm>
        </p:spPr>
        <p:txBody>
          <a:bodyPr/>
          <a:lstStyle/>
          <a:p>
            <a:r>
              <a:rPr lang="en-US" smtClean="0"/>
              <a:t>DSWorld Demonstration</a:t>
            </a:r>
          </a:p>
        </p:txBody>
      </p:sp>
      <p:sp>
        <p:nvSpPr>
          <p:cNvPr id="198659" name="Content Placeholder 2"/>
          <p:cNvSpPr>
            <a:spLocks noGrp="1"/>
          </p:cNvSpPr>
          <p:nvPr>
            <p:ph idx="4294967295"/>
          </p:nvPr>
        </p:nvSpPr>
        <p:spPr/>
        <p:txBody>
          <a:bodyPr/>
          <a:lstStyle/>
          <a:p>
            <a:pPr marL="0" indent="0" algn="ctr">
              <a:buFont typeface="Arial" charset="0"/>
              <a:buNone/>
            </a:pPr>
            <a:r>
              <a:rPr lang="en-US" smtClean="0"/>
              <a:t>Mapping</a:t>
            </a:r>
          </a:p>
          <a:p>
            <a:pPr marL="0" indent="0">
              <a:buFont typeface="Arial" charset="0"/>
              <a:buNone/>
            </a:pPr>
            <a:r>
              <a:rPr lang="en-US" smtClean="0"/>
              <a:t>County example, Toggle between V &amp; V-88only</a:t>
            </a:r>
          </a:p>
          <a:p>
            <a:pPr marL="0" indent="0">
              <a:buFont typeface="Arial" charset="0"/>
              <a:buNone/>
            </a:pPr>
            <a:r>
              <a:rPr lang="en-US" smtClean="0"/>
              <a:t>CORS: Tools/Options/4char;  OPUS-DB</a:t>
            </a:r>
          </a:p>
          <a:p>
            <a:pPr marL="0" indent="0">
              <a:buFont typeface="Arial" charset="0"/>
              <a:buNone/>
            </a:pPr>
            <a:r>
              <a:rPr lang="en-US" smtClean="0"/>
              <a:t>All NGSIDB: color represents CONDITION</a:t>
            </a:r>
          </a:p>
          <a:p>
            <a:pPr marL="0" indent="0" algn="ctr">
              <a:buFont typeface="Arial" charset="0"/>
              <a:buNone/>
            </a:pPr>
            <a:r>
              <a:rPr lang="en-US" smtClean="0"/>
              <a:t>Submissions</a:t>
            </a:r>
          </a:p>
          <a:p>
            <a:pPr marL="0" indent="0">
              <a:buFont typeface="Arial" charset="0"/>
              <a:buNone/>
            </a:pPr>
            <a:r>
              <a:rPr lang="en-US" smtClean="0"/>
              <a:t>Recovery Notes, incl Destroyed; Photo Naming Convention, Editing Tools; Correct County, Photo</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sz="3600" smtClean="0"/>
              <a:t>Vdatum.noaa.gov</a:t>
            </a:r>
            <a:r>
              <a:rPr lang="en-US" sz="4000" smtClean="0"/>
              <a:t/>
            </a:r>
            <a:br>
              <a:rPr lang="en-US" sz="4000" smtClean="0"/>
            </a:br>
            <a:r>
              <a:rPr lang="en-US" sz="2800" smtClean="0"/>
              <a:t>Example: Chesapeake Bay uncertainties </a:t>
            </a:r>
            <a:r>
              <a:rPr lang="en-US" sz="4000" smtClean="0"/>
              <a:t/>
            </a:r>
            <a:br>
              <a:rPr lang="en-US" sz="4000" smtClean="0"/>
            </a:br>
            <a:r>
              <a:rPr lang="en-US" sz="2800" smtClean="0"/>
              <a:t>MCU is dependent on how many transformations</a:t>
            </a:r>
          </a:p>
        </p:txBody>
      </p:sp>
      <p:sp>
        <p:nvSpPr>
          <p:cNvPr id="199683" name="Content Placeholder 2"/>
          <p:cNvSpPr>
            <a:spLocks noGrp="1"/>
          </p:cNvSpPr>
          <p:nvPr>
            <p:ph idx="4294967295"/>
          </p:nvPr>
        </p:nvSpPr>
        <p:spPr/>
        <p:txBody>
          <a:bodyPr/>
          <a:lstStyle/>
          <a:p>
            <a:endParaRPr lang="en-US" smtClean="0"/>
          </a:p>
        </p:txBody>
      </p:sp>
      <p:pic>
        <p:nvPicPr>
          <p:cNvPr id="199684" name="Picture 2"/>
          <p:cNvPicPr>
            <a:picLocks noChangeAspect="1" noChangeArrowheads="1"/>
          </p:cNvPicPr>
          <p:nvPr/>
        </p:nvPicPr>
        <p:blipFill>
          <a:blip r:embed="rId2"/>
          <a:srcRect/>
          <a:stretch>
            <a:fillRect/>
          </a:stretch>
        </p:blipFill>
        <p:spPr bwMode="auto">
          <a:xfrm>
            <a:off x="85725" y="1633538"/>
            <a:ext cx="8891588" cy="45720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idx="4294967295"/>
          </p:nvPr>
        </p:nvSpPr>
        <p:spPr/>
        <p:txBody>
          <a:bodyPr/>
          <a:lstStyle/>
          <a:p>
            <a:endParaRPr lang="en-US" smtClean="0"/>
          </a:p>
        </p:txBody>
      </p:sp>
      <p:sp>
        <p:nvSpPr>
          <p:cNvPr id="200707" name="Content Placeholder 2"/>
          <p:cNvSpPr>
            <a:spLocks noGrp="1"/>
          </p:cNvSpPr>
          <p:nvPr>
            <p:ph idx="4294967295"/>
          </p:nvPr>
        </p:nvSpPr>
        <p:spPr/>
        <p:txBody>
          <a:bodyPr/>
          <a:lstStyle/>
          <a:p>
            <a:endParaRPr lang="en-US" smtClean="0"/>
          </a:p>
        </p:txBody>
      </p:sp>
      <p:pic>
        <p:nvPicPr>
          <p:cNvPr id="200708" name="Picture 2"/>
          <p:cNvPicPr>
            <a:picLocks noChangeAspect="1" noChangeArrowheads="1"/>
          </p:cNvPicPr>
          <p:nvPr/>
        </p:nvPicPr>
        <p:blipFill>
          <a:blip r:embed="rId2"/>
          <a:srcRect/>
          <a:stretch>
            <a:fillRect/>
          </a:stretch>
        </p:blipFill>
        <p:spPr bwMode="auto">
          <a:xfrm>
            <a:off x="1447800" y="31750"/>
            <a:ext cx="6162675" cy="669607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7" descr="NGS Training homepage.jpg"/>
          <p:cNvPicPr>
            <a:picLocks noChangeAspect="1"/>
          </p:cNvPicPr>
          <p:nvPr/>
        </p:nvPicPr>
        <p:blipFill>
          <a:blip r:embed="rId2"/>
          <a:srcRect/>
          <a:stretch>
            <a:fillRect/>
          </a:stretch>
        </p:blipFill>
        <p:spPr bwMode="auto">
          <a:xfrm>
            <a:off x="838200" y="0"/>
            <a:ext cx="7467600" cy="6858000"/>
          </a:xfrm>
          <a:prstGeom prst="rect">
            <a:avLst/>
          </a:prstGeom>
          <a:noFill/>
          <a:ln w="9525">
            <a:noFill/>
            <a:miter lim="800000"/>
            <a:headEnd/>
            <a:tailEnd/>
          </a:ln>
        </p:spPr>
      </p:pic>
      <p:pic>
        <p:nvPicPr>
          <p:cNvPr id="201731" name="Picture 8" descr="training calendar.jpg"/>
          <p:cNvPicPr>
            <a:picLocks noChangeAspect="1"/>
          </p:cNvPicPr>
          <p:nvPr/>
        </p:nvPicPr>
        <p:blipFill>
          <a:blip r:embed="rId3"/>
          <a:srcRect t="1019"/>
          <a:stretch>
            <a:fillRect/>
          </a:stretch>
        </p:blipFill>
        <p:spPr bwMode="auto">
          <a:xfrm>
            <a:off x="2843213" y="4635500"/>
            <a:ext cx="5534025" cy="2309813"/>
          </a:xfrm>
          <a:prstGeom prst="rect">
            <a:avLst/>
          </a:prstGeom>
          <a:noFill/>
          <a:ln w="12700">
            <a:solidFill>
              <a:srgbClr val="C00000"/>
            </a:solidFill>
            <a:miter lim="800000"/>
            <a:headEnd/>
            <a:tailEnd/>
          </a:ln>
        </p:spPr>
      </p:pic>
      <p:pic>
        <p:nvPicPr>
          <p:cNvPr id="201732" name="Picture 5" descr="RTK_class at Corbin.jpg"/>
          <p:cNvPicPr>
            <a:picLocks noChangeAspect="1"/>
          </p:cNvPicPr>
          <p:nvPr/>
        </p:nvPicPr>
        <p:blipFill>
          <a:blip r:embed="rId4"/>
          <a:srcRect/>
          <a:stretch>
            <a:fillRect/>
          </a:stretch>
        </p:blipFill>
        <p:spPr bwMode="auto">
          <a:xfrm>
            <a:off x="0" y="4646613"/>
            <a:ext cx="2906713" cy="2179637"/>
          </a:xfrm>
          <a:prstGeom prst="rect">
            <a:avLst/>
          </a:prstGeom>
          <a:noFill/>
          <a:ln w="9525">
            <a:noFill/>
            <a:miter lim="800000"/>
            <a:headEnd/>
            <a:tailEnd/>
          </a:ln>
        </p:spPr>
      </p:pic>
      <p:pic>
        <p:nvPicPr>
          <p:cNvPr id="201733" name="Picture 3" descr="trainingcenter02 at Corbin.jpg"/>
          <p:cNvPicPr>
            <a:picLocks noChangeAspect="1"/>
          </p:cNvPicPr>
          <p:nvPr/>
        </p:nvPicPr>
        <p:blipFill>
          <a:blip r:embed="rId5"/>
          <a:srcRect/>
          <a:stretch>
            <a:fillRect/>
          </a:stretch>
        </p:blipFill>
        <p:spPr bwMode="auto">
          <a:xfrm>
            <a:off x="6245225" y="4651375"/>
            <a:ext cx="2898775" cy="2174875"/>
          </a:xfrm>
          <a:prstGeom prst="rect">
            <a:avLst/>
          </a:prstGeom>
          <a:noFill/>
          <a:ln w="9525">
            <a:noFill/>
            <a:miter lim="800000"/>
            <a:headEnd/>
            <a:tailEnd/>
          </a:ln>
        </p:spPr>
      </p:pic>
      <p:sp>
        <p:nvSpPr>
          <p:cNvPr id="7" name="Title 1"/>
          <p:cNvSpPr txBox="1">
            <a:spLocks/>
          </p:cNvSpPr>
          <p:nvPr/>
        </p:nvSpPr>
        <p:spPr bwMode="auto">
          <a:xfrm>
            <a:off x="2755900" y="60325"/>
            <a:ext cx="4935538" cy="723900"/>
          </a:xfrm>
          <a:prstGeom prst="rect">
            <a:avLst/>
          </a:prstGeom>
          <a:solidFill>
            <a:schemeClr val="bg1"/>
          </a:solidFill>
          <a:ln w="9525">
            <a:noFill/>
            <a:miter lim="800000"/>
            <a:headEnd/>
            <a:tailEnd/>
          </a:ln>
          <a:effectLst/>
        </p:spPr>
        <p:txBody>
          <a:bodyPr anchor="ctr"/>
          <a:lstStyle/>
          <a:p>
            <a:pPr algn="ctr">
              <a:defRPr/>
            </a:pPr>
            <a:r>
              <a:rPr lang="en-US" sz="3600" b="1" kern="0" dirty="0">
                <a:latin typeface="Times New Roman" pitchFamily="18" charset="0"/>
                <a:ea typeface="+mj-ea"/>
                <a:cs typeface="Times New Roman" pitchFamily="18" charset="0"/>
              </a:rPr>
              <a:t>NGS Training Center</a:t>
            </a:r>
            <a:endParaRPr lang="en-US" sz="3600" b="1" kern="0" dirty="0">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descr="NGS Online Training Notice Page.jpg"/>
          <p:cNvPicPr>
            <a:picLocks noChangeAspect="1"/>
          </p:cNvPicPr>
          <p:nvPr/>
        </p:nvPicPr>
        <p:blipFill>
          <a:blip r:embed="rId2"/>
          <a:srcRect/>
          <a:stretch>
            <a:fillRect/>
          </a:stretch>
        </p:blipFill>
        <p:spPr bwMode="auto">
          <a:xfrm>
            <a:off x="161925" y="565150"/>
            <a:ext cx="5961063" cy="5929313"/>
          </a:xfrm>
          <a:prstGeom prst="rect">
            <a:avLst/>
          </a:prstGeom>
          <a:noFill/>
          <a:ln w="9525">
            <a:noFill/>
            <a:miter lim="800000"/>
            <a:headEnd/>
            <a:tailEnd/>
          </a:ln>
        </p:spPr>
      </p:pic>
      <p:pic>
        <p:nvPicPr>
          <p:cNvPr id="202755" name="Picture 3" descr="training calendar.jpg"/>
          <p:cNvPicPr>
            <a:picLocks noChangeAspect="1"/>
          </p:cNvPicPr>
          <p:nvPr/>
        </p:nvPicPr>
        <p:blipFill>
          <a:blip r:embed="rId3"/>
          <a:srcRect t="1019"/>
          <a:stretch>
            <a:fillRect/>
          </a:stretch>
        </p:blipFill>
        <p:spPr bwMode="auto">
          <a:xfrm>
            <a:off x="3378200" y="2541588"/>
            <a:ext cx="5534025" cy="2309812"/>
          </a:xfrm>
          <a:prstGeom prst="rect">
            <a:avLst/>
          </a:prstGeom>
          <a:noFill/>
          <a:ln w="12700">
            <a:solidFill>
              <a:srgbClr val="C00000"/>
            </a:solid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a:srcRect/>
          <a:stretch>
            <a:fillRect/>
          </a:stretch>
        </p:blipFill>
        <p:spPr bwMode="auto">
          <a:xfrm>
            <a:off x="1066800" y="758825"/>
            <a:ext cx="7151688" cy="5827713"/>
          </a:xfrm>
          <a:prstGeom prst="rect">
            <a:avLst/>
          </a:prstGeom>
          <a:noFill/>
          <a:ln w="9525">
            <a:noFill/>
            <a:miter lim="800000"/>
            <a:headEnd/>
            <a:tailEnd/>
          </a:ln>
        </p:spPr>
      </p:pic>
      <p:pic>
        <p:nvPicPr>
          <p:cNvPr id="203779" name="Picture 3"/>
          <p:cNvPicPr>
            <a:picLocks noChangeAspect="1" noChangeArrowheads="1"/>
          </p:cNvPicPr>
          <p:nvPr/>
        </p:nvPicPr>
        <p:blipFill>
          <a:blip r:embed="rId3"/>
          <a:srcRect/>
          <a:stretch>
            <a:fillRect/>
          </a:stretch>
        </p:blipFill>
        <p:spPr bwMode="auto">
          <a:xfrm rot="2848412">
            <a:off x="3625056" y="3159919"/>
            <a:ext cx="811213" cy="682625"/>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Content Placeholder 3"/>
          <p:cNvPicPr>
            <a:picLocks noGrp="1" noChangeAspect="1"/>
          </p:cNvPicPr>
          <p:nvPr>
            <p:ph idx="4294967295"/>
          </p:nvPr>
        </p:nvPicPr>
        <p:blipFill>
          <a:blip r:embed="rId2"/>
          <a:srcRect/>
          <a:stretch>
            <a:fillRect/>
          </a:stretch>
        </p:blipFill>
        <p:spPr>
          <a:xfrm>
            <a:off x="609600" y="936625"/>
            <a:ext cx="8001000" cy="5462588"/>
          </a:xfrm>
        </p:spPr>
      </p:pic>
      <p:sp>
        <p:nvSpPr>
          <p:cNvPr id="5" name="Cloud Callout 4"/>
          <p:cNvSpPr/>
          <p:nvPr/>
        </p:nvSpPr>
        <p:spPr>
          <a:xfrm>
            <a:off x="5429250" y="2743200"/>
            <a:ext cx="1143000" cy="1143000"/>
          </a:xfrm>
          <a:prstGeom prst="cloudCallou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4804" name="TextBox 3"/>
          <p:cNvSpPr txBox="1">
            <a:spLocks noChangeArrowheads="1"/>
          </p:cNvSpPr>
          <p:nvPr/>
        </p:nvSpPr>
        <p:spPr bwMode="auto">
          <a:xfrm>
            <a:off x="1524000" y="228600"/>
            <a:ext cx="6400800" cy="708025"/>
          </a:xfrm>
          <a:prstGeom prst="rect">
            <a:avLst/>
          </a:prstGeom>
          <a:noFill/>
          <a:ln w="9525">
            <a:noFill/>
            <a:miter lim="800000"/>
            <a:headEnd/>
            <a:tailEnd/>
          </a:ln>
        </p:spPr>
        <p:txBody>
          <a:bodyPr>
            <a:spAutoFit/>
          </a:bodyPr>
          <a:lstStyle/>
          <a:p>
            <a:r>
              <a:rPr lang="en-US" sz="4000"/>
              <a:t>With knowledge comes clarity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533400"/>
            <a:ext cx="8229600" cy="868363"/>
          </a:xfrm>
        </p:spPr>
        <p:txBody>
          <a:bodyPr rtlCol="0">
            <a:normAutofit fontScale="90000"/>
          </a:bodyPr>
          <a:lstStyle/>
          <a:p>
            <a:pPr eaLnBrk="1" fontAlgn="auto" hangingPunct="1">
              <a:spcAft>
                <a:spcPts val="0"/>
              </a:spcAft>
              <a:defRPr/>
            </a:pPr>
            <a:r>
              <a:rPr lang="en-US" dirty="0" smtClean="0"/>
              <a:t>Geodetic Reference Frames</a:t>
            </a:r>
            <a:br>
              <a:rPr lang="en-US" dirty="0" smtClean="0"/>
            </a:br>
            <a:r>
              <a:rPr lang="en-US" dirty="0" smtClean="0"/>
              <a:t>past and present</a:t>
            </a:r>
            <a:endParaRPr lang="en-US" dirty="0"/>
          </a:p>
        </p:txBody>
      </p:sp>
      <p:sp>
        <p:nvSpPr>
          <p:cNvPr id="31746" name="Content Placeholder 5"/>
          <p:cNvSpPr>
            <a:spLocks noGrp="1"/>
          </p:cNvSpPr>
          <p:nvPr>
            <p:ph idx="1"/>
          </p:nvPr>
        </p:nvSpPr>
        <p:spPr/>
        <p:txBody>
          <a:bodyPr/>
          <a:lstStyle/>
          <a:p>
            <a:pPr marL="0" indent="0" eaLnBrk="1" hangingPunct="1">
              <a:buFont typeface="Arial" charset="0"/>
              <a:buNone/>
            </a:pPr>
            <a:endParaRPr lang="en-US" smtClean="0"/>
          </a:p>
        </p:txBody>
      </p:sp>
      <p:pic>
        <p:nvPicPr>
          <p:cNvPr id="31747" name="Picture 5"/>
          <p:cNvPicPr>
            <a:picLocks noChangeAspect="1" noChangeArrowheads="1"/>
          </p:cNvPicPr>
          <p:nvPr/>
        </p:nvPicPr>
        <p:blipFill>
          <a:blip r:embed="rId3"/>
          <a:srcRect l="25461" t="40639" r="14113" b="12383"/>
          <a:stretch>
            <a:fillRect/>
          </a:stretch>
        </p:blipFill>
        <p:spPr bwMode="auto">
          <a:xfrm>
            <a:off x="-12700" y="1600200"/>
            <a:ext cx="9156700" cy="4830763"/>
          </a:xfrm>
          <a:prstGeom prst="rect">
            <a:avLst/>
          </a:prstGeom>
          <a:noFill/>
          <a:ln w="9525">
            <a:noFill/>
            <a:miter lim="800000"/>
            <a:headEnd/>
            <a:tailEnd/>
          </a:ln>
        </p:spPr>
      </p:pic>
      <p:sp>
        <p:nvSpPr>
          <p:cNvPr id="31748" name="TextBox 6"/>
          <p:cNvSpPr txBox="1">
            <a:spLocks noChangeArrowheads="1"/>
          </p:cNvSpPr>
          <p:nvPr/>
        </p:nvSpPr>
        <p:spPr bwMode="auto">
          <a:xfrm>
            <a:off x="1581150" y="4965700"/>
            <a:ext cx="1057275" cy="400050"/>
          </a:xfrm>
          <a:prstGeom prst="rect">
            <a:avLst/>
          </a:prstGeom>
          <a:noFill/>
          <a:ln w="9525">
            <a:noFill/>
            <a:miter lim="800000"/>
            <a:headEnd/>
            <a:tailEnd/>
          </a:ln>
        </p:spPr>
        <p:txBody>
          <a:bodyPr wrap="none">
            <a:spAutoFit/>
          </a:bodyPr>
          <a:lstStyle/>
          <a:p>
            <a:r>
              <a:rPr lang="en-US" sz="2000"/>
              <a:t>xxxxxxx</a:t>
            </a:r>
            <a:r>
              <a:rPr lang="en-US"/>
              <a:t>x</a:t>
            </a:r>
          </a:p>
        </p:txBody>
      </p:sp>
      <p:sp>
        <p:nvSpPr>
          <p:cNvPr id="31749" name="TextBox 11"/>
          <p:cNvSpPr txBox="1">
            <a:spLocks noChangeArrowheads="1"/>
          </p:cNvSpPr>
          <p:nvPr/>
        </p:nvSpPr>
        <p:spPr bwMode="auto">
          <a:xfrm>
            <a:off x="1695450" y="5391150"/>
            <a:ext cx="1277938" cy="369888"/>
          </a:xfrm>
          <a:prstGeom prst="rect">
            <a:avLst/>
          </a:prstGeom>
          <a:noFill/>
          <a:ln w="9525">
            <a:noFill/>
            <a:miter lim="800000"/>
            <a:headEnd/>
            <a:tailEnd/>
          </a:ln>
        </p:spPr>
        <p:txBody>
          <a:bodyPr wrap="none">
            <a:spAutoFit/>
          </a:bodyPr>
          <a:lstStyle/>
          <a:p>
            <a:r>
              <a:rPr lang="en-US"/>
              <a:t>xxxxxxxxxxx</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715962"/>
          </a:xfrm>
        </p:spPr>
        <p:txBody>
          <a:bodyPr>
            <a:normAutofit/>
          </a:bodyPr>
          <a:lstStyle/>
          <a:p>
            <a:r>
              <a:rPr lang="en-US" sz="4000" smtClean="0"/>
              <a:t>Marti.ikehara@noaa.gov</a:t>
            </a:r>
          </a:p>
        </p:txBody>
      </p:sp>
      <p:pic>
        <p:nvPicPr>
          <p:cNvPr id="205827" name="Picture 2" descr="C:\Users\Marti.Ikehara\Pictures\My Photos\2011\Flowers\DSCN3849.JPG"/>
          <p:cNvPicPr>
            <a:picLocks noGrp="1" noChangeAspect="1" noChangeArrowheads="1"/>
          </p:cNvPicPr>
          <p:nvPr>
            <p:ph idx="4294967295"/>
          </p:nvPr>
        </p:nvPicPr>
        <p:blipFill>
          <a:blip r:embed="rId2"/>
          <a:srcRect/>
          <a:stretch>
            <a:fillRect/>
          </a:stretch>
        </p:blipFill>
        <p:spPr>
          <a:xfrm>
            <a:off x="863600" y="1066800"/>
            <a:ext cx="7518400" cy="56388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rtlCol="0">
            <a:normAutofit fontScale="90000"/>
          </a:bodyPr>
          <a:lstStyle/>
          <a:p>
            <a:pPr eaLnBrk="1" fontAlgn="auto" hangingPunct="1">
              <a:spcAft>
                <a:spcPts val="0"/>
              </a:spcAft>
              <a:defRPr/>
            </a:pPr>
            <a:r>
              <a:rPr lang="en-US" dirty="0" smtClean="0"/>
              <a:t>So, what’s different about the CORS coordinates?</a:t>
            </a:r>
            <a:endParaRPr lang="en-US" dirty="0"/>
          </a:p>
        </p:txBody>
      </p:sp>
      <p:sp>
        <p:nvSpPr>
          <p:cNvPr id="3" name="Content Placeholder 2"/>
          <p:cNvSpPr>
            <a:spLocks noGrp="1"/>
          </p:cNvSpPr>
          <p:nvPr>
            <p:ph idx="1"/>
          </p:nvPr>
        </p:nvSpPr>
        <p:spPr>
          <a:ln>
            <a:solidFill>
              <a:schemeClr val="accent2">
                <a:lumMod val="75000"/>
              </a:schemeClr>
            </a:solidFill>
          </a:ln>
        </p:spPr>
        <p:txBody>
          <a:bodyPr rtlCol="0">
            <a:normAutofit lnSpcReduction="10000"/>
          </a:bodyPr>
          <a:lstStyle/>
          <a:p>
            <a:pPr eaLnBrk="1" fontAlgn="auto" hangingPunct="1">
              <a:spcAft>
                <a:spcPts val="0"/>
              </a:spcAft>
              <a:buFont typeface="Arial" pitchFamily="34" charset="0"/>
              <a:buChar char="•"/>
              <a:defRPr/>
            </a:pPr>
            <a:r>
              <a:rPr lang="en-US" dirty="0" smtClean="0"/>
              <a:t>Change to </a:t>
            </a:r>
            <a:r>
              <a:rPr lang="en-US" dirty="0"/>
              <a:t>absolute antenna calibrations</a:t>
            </a:r>
            <a:endParaRPr lang="en-US" dirty="0" smtClean="0"/>
          </a:p>
          <a:p>
            <a:pPr lvl="1" eaLnBrk="1" fontAlgn="auto" hangingPunct="1">
              <a:spcAft>
                <a:spcPts val="0"/>
              </a:spcAft>
              <a:buFont typeface="Arial" pitchFamily="34" charset="0"/>
              <a:buChar char="–"/>
              <a:defRPr/>
            </a:pPr>
            <a:r>
              <a:rPr lang="en-US" dirty="0" smtClean="0"/>
              <a:t>Use absolute cal. in </a:t>
            </a:r>
            <a:r>
              <a:rPr lang="en-US" dirty="0" smtClean="0">
                <a:solidFill>
                  <a:srgbClr val="FF9900"/>
                </a:solidFill>
                <a:effectLst>
                  <a:outerShdw blurRad="38100" dist="38100" dir="2700000" algn="tl">
                    <a:srgbClr val="000000">
                      <a:alpha val="43137"/>
                    </a:srgbClr>
                  </a:outerShdw>
                </a:effectLst>
              </a:rPr>
              <a:t>your</a:t>
            </a:r>
            <a:r>
              <a:rPr lang="en-US" dirty="0" smtClean="0"/>
              <a:t> processing: DON’T MIX!</a:t>
            </a:r>
          </a:p>
          <a:p>
            <a:pPr eaLnBrk="1" fontAlgn="auto" hangingPunct="1">
              <a:spcAft>
                <a:spcPts val="0"/>
              </a:spcAft>
              <a:buFont typeface="Arial" pitchFamily="34" charset="0"/>
              <a:buChar char="•"/>
              <a:defRPr/>
            </a:pPr>
            <a:r>
              <a:rPr lang="en-US" dirty="0" smtClean="0"/>
              <a:t>Better because 8 more years of data for:</a:t>
            </a:r>
          </a:p>
          <a:p>
            <a:pPr lvl="1" eaLnBrk="1" fontAlgn="auto" hangingPunct="1">
              <a:spcAft>
                <a:spcPts val="0"/>
              </a:spcAft>
              <a:buFont typeface="Arial" pitchFamily="34" charset="0"/>
              <a:buChar char="–"/>
              <a:defRPr/>
            </a:pPr>
            <a:r>
              <a:rPr lang="en-US" dirty="0" smtClean="0"/>
              <a:t>International CGPS sites</a:t>
            </a:r>
          </a:p>
          <a:p>
            <a:pPr lvl="1" eaLnBrk="1" fontAlgn="auto" hangingPunct="1">
              <a:spcAft>
                <a:spcPts val="0"/>
              </a:spcAft>
              <a:buFont typeface="Arial" pitchFamily="34" charset="0"/>
              <a:buChar char="–"/>
              <a:defRPr/>
            </a:pPr>
            <a:r>
              <a:rPr lang="en-US" dirty="0" smtClean="0"/>
              <a:t>CORS: about 1600 total, ~1000 w/ &gt;2.5 </a:t>
            </a:r>
            <a:r>
              <a:rPr lang="en-US" dirty="0" err="1" smtClean="0"/>
              <a:t>yrs</a:t>
            </a:r>
            <a:endParaRPr lang="en-US" dirty="0" smtClean="0"/>
          </a:p>
          <a:p>
            <a:pPr lvl="1" eaLnBrk="1" fontAlgn="auto" hangingPunct="1">
              <a:spcAft>
                <a:spcPts val="0"/>
              </a:spcAft>
              <a:buFont typeface="Arial" pitchFamily="34" charset="0"/>
              <a:buChar char="–"/>
              <a:defRPr/>
            </a:pPr>
            <a:r>
              <a:rPr lang="en-US" dirty="0" smtClean="0"/>
              <a:t>Orbits and sophistication for processing them</a:t>
            </a:r>
          </a:p>
          <a:p>
            <a:pPr lvl="1" eaLnBrk="1" fontAlgn="auto" hangingPunct="1">
              <a:spcAft>
                <a:spcPts val="0"/>
              </a:spcAft>
              <a:buFont typeface="Arial" pitchFamily="34" charset="0"/>
              <a:buChar char="–"/>
              <a:defRPr/>
            </a:pPr>
            <a:r>
              <a:rPr lang="en-US" dirty="0"/>
              <a:t>CORS </a:t>
            </a:r>
            <a:r>
              <a:rPr lang="en-US" dirty="0" smtClean="0"/>
              <a:t>velocity</a:t>
            </a:r>
            <a:endParaRPr lang="en-US" dirty="0"/>
          </a:p>
          <a:p>
            <a:pPr eaLnBrk="1" fontAlgn="auto" hangingPunct="1">
              <a:spcAft>
                <a:spcPts val="0"/>
              </a:spcAft>
              <a:buFont typeface="Arial" pitchFamily="34" charset="0"/>
              <a:buChar char="•"/>
              <a:defRPr/>
            </a:pPr>
            <a:r>
              <a:rPr lang="en-US" dirty="0" smtClean="0"/>
              <a:t>Better HTDP modeling for those w/ &lt;2.5 </a:t>
            </a:r>
            <a:r>
              <a:rPr lang="en-US" dirty="0" err="1" smtClean="0"/>
              <a:t>yrs</a:t>
            </a:r>
            <a:endParaRPr lang="en-US" dirty="0" smtClean="0"/>
          </a:p>
          <a:p>
            <a:pPr eaLnBrk="1" fontAlgn="auto" hangingPunct="1">
              <a:spcAft>
                <a:spcPts val="0"/>
              </a:spcAft>
              <a:buFont typeface="Arial" pitchFamily="34" charset="0"/>
              <a:buChar char="•"/>
              <a:defRPr/>
            </a:pPr>
            <a:r>
              <a:rPr lang="en-US" dirty="0" smtClean="0"/>
              <a:t>Better processing algorithms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circle(in)">
                                      <p:cBhvr>
                                        <p:cTn id="25" dur="2000"/>
                                        <p:tgtEl>
                                          <p:spTgt spid="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3">
                                            <p:txEl>
                                              <p:pRg st="1" end="1"/>
                                            </p:txEl>
                                          </p:spTgt>
                                        </p:tgtEl>
                                      </p:cBhvr>
                                    </p:animEffect>
                                    <p:animScale>
                                      <p:cBhvr>
                                        <p:cTn id="30" dur="250" autoRev="1" fill="hold"/>
                                        <p:tgtEl>
                                          <p:spTgt spid="3">
                                            <p:txEl>
                                              <p:pRg st="1" end="1"/>
                                            </p:txEl>
                                          </p:spTgt>
                                        </p:tgtEl>
                                      </p:cBhvr>
                                      <p:by x="105000" y="105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5"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2000"/>
                                        <p:tgtEl>
                                          <p:spTgt spid="3">
                                            <p:txEl>
                                              <p:pRg st="5" end="5"/>
                                            </p:txEl>
                                          </p:spTgt>
                                        </p:tgtEl>
                                      </p:cBhvr>
                                    </p:animEffect>
                                    <p:anim calcmode="lin" valueType="num">
                                      <p:cBhvr>
                                        <p:cTn id="52"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53"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6" fill="hold"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additive="base">
                                        <p:cTn id="58"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8"/>
            <a:ext cx="8229600" cy="715962"/>
          </a:xfrm>
        </p:spPr>
        <p:txBody>
          <a:bodyPr/>
          <a:lstStyle/>
          <a:p>
            <a:r>
              <a:rPr lang="en-US" smtClean="0"/>
              <a:t>Antenna calibrations, ANTEX is new</a:t>
            </a:r>
          </a:p>
        </p:txBody>
      </p:sp>
      <p:sp>
        <p:nvSpPr>
          <p:cNvPr id="33794" name="Content Placeholder 3"/>
          <p:cNvSpPr>
            <a:spLocks noGrp="1"/>
          </p:cNvSpPr>
          <p:nvPr>
            <p:ph sz="half" idx="1"/>
          </p:nvPr>
        </p:nvSpPr>
        <p:spPr/>
        <p:txBody>
          <a:bodyPr/>
          <a:lstStyle/>
          <a:p>
            <a:endParaRPr lang="en-US" smtClean="0"/>
          </a:p>
        </p:txBody>
      </p:sp>
      <p:pic>
        <p:nvPicPr>
          <p:cNvPr id="33795" name="Picture 2"/>
          <p:cNvPicPr>
            <a:picLocks noChangeAspect="1" noChangeArrowheads="1"/>
          </p:cNvPicPr>
          <p:nvPr/>
        </p:nvPicPr>
        <p:blipFill>
          <a:blip r:embed="rId3"/>
          <a:srcRect l="30444" t="30579" r="40887" b="-177"/>
          <a:stretch>
            <a:fillRect/>
          </a:stretch>
        </p:blipFill>
        <p:spPr bwMode="auto">
          <a:xfrm>
            <a:off x="533400" y="1143000"/>
            <a:ext cx="3932238" cy="5965825"/>
          </a:xfrm>
          <a:prstGeom prst="rect">
            <a:avLst/>
          </a:prstGeom>
          <a:noFill/>
          <a:ln w="9525">
            <a:noFill/>
            <a:miter lim="800000"/>
            <a:headEnd/>
            <a:tailEnd/>
          </a:ln>
        </p:spPr>
      </p:pic>
      <p:pic>
        <p:nvPicPr>
          <p:cNvPr id="7" name="Picture Placeholder 7" descr="ptu_tilt.JPG"/>
          <p:cNvPicPr>
            <a:picLocks noGrp="1" noChangeAspect="1"/>
          </p:cNvPicPr>
          <p:nvPr>
            <p:ph sz="half" idx="2"/>
          </p:nvPr>
        </p:nvPicPr>
        <p:blipFill>
          <a:blip r:embed="rId4"/>
          <a:srcRect/>
          <a:stretch>
            <a:fillRect/>
          </a:stretch>
        </p:blipFill>
        <p:spPr>
          <a:xfrm>
            <a:off x="4648200" y="1752600"/>
            <a:ext cx="4833938" cy="3624263"/>
          </a:xfrm>
          <a:ln w="19050"/>
          <a:effectLst>
            <a:outerShdw blurRad="50800" dist="38100" dir="13500000" algn="br" rotWithShape="0">
              <a:prstClr val="black">
                <a:alpha val="40000"/>
              </a:prstClr>
            </a:outerShdw>
          </a:effectLst>
        </p:spPr>
      </p:pic>
      <p:pic>
        <p:nvPicPr>
          <p:cNvPr id="33797" name="Picture 3"/>
          <p:cNvPicPr>
            <a:picLocks noChangeAspect="1" noChangeArrowheads="1"/>
          </p:cNvPicPr>
          <p:nvPr/>
        </p:nvPicPr>
        <p:blipFill>
          <a:blip r:embed="rId5"/>
          <a:srcRect/>
          <a:stretch>
            <a:fillRect/>
          </a:stretch>
        </p:blipFill>
        <p:spPr bwMode="auto">
          <a:xfrm rot="2947979">
            <a:off x="1354931" y="2550319"/>
            <a:ext cx="811213" cy="6826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srcRect/>
          <a:stretch>
            <a:fillRect/>
          </a:stretch>
        </p:blipFill>
        <p:spPr bwMode="auto">
          <a:xfrm>
            <a:off x="469900" y="533400"/>
            <a:ext cx="8743950" cy="6172200"/>
          </a:xfrm>
          <a:prstGeom prst="rect">
            <a:avLst/>
          </a:prstGeom>
          <a:noFill/>
          <a:ln w="9525">
            <a:noFill/>
            <a:miter lim="800000"/>
            <a:headEnd/>
            <a:tailEnd/>
          </a:ln>
        </p:spPr>
      </p:pic>
      <p:sp>
        <p:nvSpPr>
          <p:cNvPr id="2" name="Right Bracket 1"/>
          <p:cNvSpPr/>
          <p:nvPr/>
        </p:nvSpPr>
        <p:spPr>
          <a:xfrm>
            <a:off x="8839200" y="1676400"/>
            <a:ext cx="76200" cy="533400"/>
          </a:xfrm>
          <a:prstGeom prst="rightBracket">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C00000"/>
              </a:solidFill>
            </a:endParaRPr>
          </a:p>
        </p:txBody>
      </p:sp>
      <p:sp>
        <p:nvSpPr>
          <p:cNvPr id="5" name="Right Bracket 4"/>
          <p:cNvSpPr/>
          <p:nvPr/>
        </p:nvSpPr>
        <p:spPr>
          <a:xfrm>
            <a:off x="8953500" y="2819400"/>
            <a:ext cx="76200" cy="533400"/>
          </a:xfrm>
          <a:prstGeom prst="rightBracket">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C00000"/>
              </a:solidFill>
            </a:endParaRPr>
          </a:p>
        </p:txBody>
      </p:sp>
      <p:sp>
        <p:nvSpPr>
          <p:cNvPr id="34820" name="TextBox 3"/>
          <p:cNvSpPr txBox="1">
            <a:spLocks noChangeArrowheads="1"/>
          </p:cNvSpPr>
          <p:nvPr/>
        </p:nvSpPr>
        <p:spPr bwMode="auto">
          <a:xfrm>
            <a:off x="4267200" y="4572000"/>
            <a:ext cx="3810000" cy="1200150"/>
          </a:xfrm>
          <a:prstGeom prst="rect">
            <a:avLst/>
          </a:prstGeom>
          <a:noFill/>
          <a:ln w="9525">
            <a:noFill/>
            <a:miter lim="800000"/>
            <a:headEnd/>
            <a:tailEnd/>
          </a:ln>
        </p:spPr>
        <p:txBody>
          <a:bodyPr>
            <a:spAutoFit/>
          </a:bodyPr>
          <a:lstStyle/>
          <a:p>
            <a:r>
              <a:rPr lang="en-US"/>
              <a:t>multiple Satellite Navigation Systems</a:t>
            </a:r>
          </a:p>
          <a:p>
            <a:r>
              <a:rPr lang="en-US"/>
              <a:t>&gt;2 signal frequencies (L1, L2, L5, etc)</a:t>
            </a:r>
          </a:p>
          <a:p>
            <a:r>
              <a:rPr lang="en-US"/>
              <a:t>satellite and ground calibrations azimuthal dependencies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smtClean="0"/>
              <a:t>How do I find the coordinates?</a:t>
            </a:r>
          </a:p>
        </p:txBody>
      </p:sp>
      <p:sp>
        <p:nvSpPr>
          <p:cNvPr id="3" name="Content Placeholder 2"/>
          <p:cNvSpPr>
            <a:spLocks noGrp="1"/>
          </p:cNvSpPr>
          <p:nvPr>
            <p:ph idx="1"/>
          </p:nvPr>
        </p:nvSpPr>
        <p:spPr>
          <a:xfrm>
            <a:off x="381000" y="1219200"/>
            <a:ext cx="8763000" cy="4906963"/>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Individual CORS Coordinate page, as before</a:t>
            </a:r>
          </a:p>
          <a:p>
            <a:pPr eaLnBrk="1" fontAlgn="auto" hangingPunct="1">
              <a:spcAft>
                <a:spcPts val="0"/>
              </a:spcAft>
              <a:buFont typeface="Arial" pitchFamily="34" charset="0"/>
              <a:buChar char="•"/>
              <a:defRPr/>
            </a:pPr>
            <a:r>
              <a:rPr lang="en-US" dirty="0" smtClean="0"/>
              <a:t>On CORS page, Data Products, Coordinates Explained, Table 1, left column hotlinks</a:t>
            </a:r>
          </a:p>
          <a:p>
            <a:pPr marL="0" indent="0" eaLnBrk="1" fontAlgn="auto" hangingPunct="1">
              <a:spcAft>
                <a:spcPts val="0"/>
              </a:spcAft>
              <a:buFont typeface="Arial" pitchFamily="34" charset="0"/>
              <a:buNone/>
              <a:defRPr/>
            </a:pPr>
            <a:r>
              <a:rPr lang="en-US" dirty="0">
                <a:hlinkClick r:id="rId3"/>
              </a:rPr>
              <a:t>http://www.ngs.noaa.gov/CORS/coords.shtml</a:t>
            </a:r>
            <a:endParaRPr lang="en-US" dirty="0" smtClean="0"/>
          </a:p>
          <a:p>
            <a:pPr eaLnBrk="1" fontAlgn="auto" hangingPunct="1">
              <a:spcAft>
                <a:spcPts val="0"/>
              </a:spcAft>
              <a:buFont typeface="Arial" pitchFamily="34" charset="0"/>
              <a:buChar char="•"/>
              <a:defRPr/>
            </a:pPr>
            <a:r>
              <a:rPr lang="en-US" dirty="0" smtClean="0"/>
              <a:t>TWO basic divisions for the tables:</a:t>
            </a:r>
          </a:p>
          <a:p>
            <a:pPr lvl="1" eaLnBrk="1" fontAlgn="auto" hangingPunct="1">
              <a:spcAft>
                <a:spcPts val="0"/>
              </a:spcAft>
              <a:buFont typeface="Arial" pitchFamily="34" charset="0"/>
              <a:buChar char="–"/>
              <a:defRPr/>
            </a:pPr>
            <a:r>
              <a:rPr lang="en-US" dirty="0" smtClean="0"/>
              <a:t>One with COMPUTED velocities, one MODELED</a:t>
            </a:r>
          </a:p>
          <a:p>
            <a:pPr eaLnBrk="1" fontAlgn="auto" hangingPunct="1">
              <a:spcAft>
                <a:spcPts val="0"/>
              </a:spcAft>
              <a:buFont typeface="Arial" pitchFamily="34" charset="0"/>
              <a:buChar char="•"/>
              <a:defRPr/>
            </a:pPr>
            <a:r>
              <a:rPr lang="en-US" dirty="0" smtClean="0"/>
              <a:t>TWO basic Ref Frames: IGS08, NAD83</a:t>
            </a:r>
          </a:p>
          <a:p>
            <a:pPr eaLnBrk="1" fontAlgn="auto" hangingPunct="1">
              <a:spcAft>
                <a:spcPts val="0"/>
              </a:spcAft>
              <a:buFont typeface="Arial" pitchFamily="34" charset="0"/>
              <a:buChar char="•"/>
              <a:defRPr/>
            </a:pPr>
            <a:r>
              <a:rPr lang="en-US" dirty="0" smtClean="0"/>
              <a:t>Two types of coordinates/</a:t>
            </a:r>
            <a:r>
              <a:rPr lang="en-US" dirty="0" err="1" smtClean="0"/>
              <a:t>vel</a:t>
            </a:r>
            <a:r>
              <a:rPr lang="en-US" dirty="0" smtClean="0"/>
              <a:t> for each of those: </a:t>
            </a:r>
          </a:p>
          <a:p>
            <a:pPr lvl="1" eaLnBrk="1" fontAlgn="auto" hangingPunct="1">
              <a:spcAft>
                <a:spcPts val="0"/>
              </a:spcAft>
              <a:buFont typeface="Arial" pitchFamily="34" charset="0"/>
              <a:buChar char="–"/>
              <a:defRPr/>
            </a:pPr>
            <a:r>
              <a:rPr lang="en-US" dirty="0" smtClean="0"/>
              <a:t>X,Y,Z </a:t>
            </a:r>
            <a:r>
              <a:rPr lang="en-US" i="1" dirty="0" smtClean="0"/>
              <a:t>AND</a:t>
            </a:r>
            <a:r>
              <a:rPr lang="en-US" dirty="0" smtClean="0"/>
              <a:t> </a:t>
            </a:r>
            <a:r>
              <a:rPr lang="en-US" dirty="0" err="1" smtClean="0"/>
              <a:t>lat</a:t>
            </a:r>
            <a:r>
              <a:rPr lang="en-US" dirty="0" smtClean="0"/>
              <a:t>/long/</a:t>
            </a:r>
            <a:r>
              <a:rPr lang="en-US" dirty="0" err="1" smtClean="0"/>
              <a:t>ht</a:t>
            </a:r>
            <a:r>
              <a:rPr lang="en-US" dirty="0" smtClean="0"/>
              <a:t> (N,E,U)</a:t>
            </a:r>
          </a:p>
          <a:p>
            <a:pPr eaLnBrk="1" fontAlgn="auto" hangingPunct="1">
              <a:spcAft>
                <a:spcPts val="0"/>
              </a:spcAft>
              <a:defRPr/>
            </a:pPr>
            <a:r>
              <a:rPr lang="en-US" u="sng" dirty="0" smtClean="0">
                <a:solidFill>
                  <a:srgbClr val="FF0000"/>
                </a:solidFill>
              </a:rPr>
              <a:t>R</a:t>
            </a:r>
            <a:r>
              <a:rPr lang="en-US" sz="3000" u="sng" dirty="0" smtClean="0">
                <a:solidFill>
                  <a:srgbClr val="FF0000"/>
                </a:solidFill>
              </a:rPr>
              <a:t>ecommend</a:t>
            </a:r>
            <a:r>
              <a:rPr lang="en-US" dirty="0" smtClean="0"/>
              <a:t> using only CORS w/ computed velocities</a:t>
            </a:r>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 calcmode="lin" valueType="num">
                                      <p:cBhvr additive="base">
                                        <p:cTn id="3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slide 71"/>
          <p:cNvPicPr>
            <a:picLocks noChangeAspect="1" noChangeArrowheads="1"/>
          </p:cNvPicPr>
          <p:nvPr/>
        </p:nvPicPr>
        <p:blipFill>
          <a:blip r:embed="rId3"/>
          <a:srcRect/>
          <a:stretch>
            <a:fillRect/>
          </a:stretch>
        </p:blipFill>
        <p:spPr bwMode="auto">
          <a:xfrm>
            <a:off x="228600" y="411163"/>
            <a:ext cx="8305800" cy="6446837"/>
          </a:xfrm>
          <a:prstGeom prst="rect">
            <a:avLst/>
          </a:prstGeom>
          <a:noFill/>
          <a:ln w="9525">
            <a:noFill/>
            <a:miter lim="800000"/>
            <a:headEnd/>
            <a:tailEnd/>
          </a:ln>
        </p:spPr>
      </p:pic>
    </p:spTree>
  </p:cSld>
  <p:clrMapOvr>
    <a:masterClrMapping/>
  </p:clrMapOvr>
  <p:transition spd="slow"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slide 101"/>
          <p:cNvPicPr>
            <a:picLocks noChangeAspect="1" noChangeArrowheads="1"/>
          </p:cNvPicPr>
          <p:nvPr/>
        </p:nvPicPr>
        <p:blipFill>
          <a:blip r:embed="rId3"/>
          <a:srcRect/>
          <a:stretch>
            <a:fillRect/>
          </a:stretch>
        </p:blipFill>
        <p:spPr bwMode="auto">
          <a:xfrm>
            <a:off x="152400" y="450850"/>
            <a:ext cx="8667750" cy="6407150"/>
          </a:xfrm>
          <a:prstGeom prst="rect">
            <a:avLst/>
          </a:prstGeom>
          <a:noFill/>
          <a:ln w="9525">
            <a:noFill/>
            <a:miter lim="800000"/>
            <a:headEnd/>
            <a:tailEnd/>
          </a:ln>
        </p:spPr>
      </p:pic>
      <p:sp>
        <p:nvSpPr>
          <p:cNvPr id="38914" name="TextBox 1"/>
          <p:cNvSpPr txBox="1">
            <a:spLocks noChangeArrowheads="1"/>
          </p:cNvSpPr>
          <p:nvPr/>
        </p:nvSpPr>
        <p:spPr bwMode="auto">
          <a:xfrm>
            <a:off x="1066800" y="5446713"/>
            <a:ext cx="1524000" cy="646112"/>
          </a:xfrm>
          <a:prstGeom prst="rect">
            <a:avLst/>
          </a:prstGeom>
          <a:solidFill>
            <a:srgbClr val="FF0000"/>
          </a:solidFill>
          <a:ln w="9525">
            <a:noFill/>
            <a:miter lim="800000"/>
            <a:headEnd/>
            <a:tailEnd/>
          </a:ln>
        </p:spPr>
        <p:txBody>
          <a:bodyPr>
            <a:spAutoFit/>
          </a:bodyPr>
          <a:lstStyle/>
          <a:p>
            <a:r>
              <a:rPr lang="en-US"/>
              <a:t>-4.9(+/-9.0)cm</a:t>
            </a:r>
          </a:p>
          <a:p>
            <a:r>
              <a:rPr lang="en-US"/>
              <a:t> 9.3(+/-9.3)cm</a:t>
            </a:r>
          </a:p>
        </p:txBody>
      </p:sp>
      <p:sp>
        <p:nvSpPr>
          <p:cNvPr id="38915" name="TextBox 2"/>
          <p:cNvSpPr txBox="1">
            <a:spLocks noChangeArrowheads="1"/>
          </p:cNvSpPr>
          <p:nvPr/>
        </p:nvSpPr>
        <p:spPr bwMode="auto">
          <a:xfrm>
            <a:off x="6553200" y="5446713"/>
            <a:ext cx="1600200" cy="646112"/>
          </a:xfrm>
          <a:prstGeom prst="rect">
            <a:avLst/>
          </a:prstGeom>
          <a:solidFill>
            <a:srgbClr val="FF0000"/>
          </a:solidFill>
          <a:ln w="9525">
            <a:noFill/>
            <a:miter lim="800000"/>
            <a:headEnd/>
            <a:tailEnd/>
          </a:ln>
        </p:spPr>
        <p:txBody>
          <a:bodyPr>
            <a:spAutoFit/>
          </a:bodyPr>
          <a:lstStyle/>
          <a:p>
            <a:r>
              <a:rPr lang="en-US"/>
              <a:t>1.4(+/-1.6)cm</a:t>
            </a:r>
          </a:p>
          <a:p>
            <a:r>
              <a:rPr lang="en-US"/>
              <a:t>0.1(+/-0.7)cm</a:t>
            </a:r>
          </a:p>
        </p:txBody>
      </p:sp>
    </p:spTree>
  </p:cSld>
  <p:clrMapOvr>
    <a:masterClrMapping/>
  </p:clrMapOvr>
  <p:transition spd="slow"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CSRC coordinates for CGPS and </a:t>
            </a:r>
            <a:r>
              <a:rPr lang="en-US" sz="3600" smtClean="0"/>
              <a:t>Central Coast Ht Mod project</a:t>
            </a:r>
          </a:p>
        </p:txBody>
      </p:sp>
      <p:sp>
        <p:nvSpPr>
          <p:cNvPr id="3" name="Content Placeholder 2"/>
          <p:cNvSpPr>
            <a:spLocks noGrp="1"/>
          </p:cNvSpPr>
          <p:nvPr>
            <p:ph idx="1"/>
          </p:nvPr>
        </p:nvSpPr>
        <p:spPr/>
        <p:txBody>
          <a:bodyPr/>
          <a:lstStyle/>
          <a:p>
            <a:pPr>
              <a:defRPr/>
            </a:pPr>
            <a:r>
              <a:rPr lang="en-US" dirty="0" smtClean="0"/>
              <a:t>Epochs: 2007.00, 2009.00 and 2011.00 for post-El Mayor-</a:t>
            </a:r>
            <a:r>
              <a:rPr lang="en-US" dirty="0" err="1" smtClean="0"/>
              <a:t>Cucapah</a:t>
            </a:r>
            <a:r>
              <a:rPr lang="en-US" dirty="0" smtClean="0"/>
              <a:t> EQ, April 2010</a:t>
            </a:r>
          </a:p>
          <a:p>
            <a:pPr>
              <a:defRPr/>
            </a:pPr>
            <a:r>
              <a:rPr lang="en-US" dirty="0" smtClean="0"/>
              <a:t>Velocity model SECTOR based on data @ CGPS sites, so more accurate for those locations</a:t>
            </a:r>
          </a:p>
          <a:p>
            <a:pPr>
              <a:defRPr/>
            </a:pPr>
            <a:r>
              <a:rPr lang="en-US" dirty="0" smtClean="0"/>
              <a:t>No version number so document exact date of your calculations; old versions not archived</a:t>
            </a:r>
          </a:p>
          <a:p>
            <a:pPr marL="0" indent="0">
              <a:buFont typeface="Arial" charset="0"/>
              <a:buNone/>
              <a:defRPr/>
            </a:pPr>
            <a:r>
              <a:rPr lang="en-US" dirty="0" smtClean="0"/>
              <a:t>	Portal Resources button, Utilities, SECTOR</a:t>
            </a:r>
          </a:p>
          <a:p>
            <a:pPr>
              <a:defRPr/>
            </a:pPr>
            <a:r>
              <a:rPr lang="en-US" dirty="0" smtClean="0"/>
              <a:t>CENCHM: </a:t>
            </a:r>
            <a:r>
              <a:rPr lang="en-US" dirty="0" err="1" smtClean="0"/>
              <a:t>coords</a:t>
            </a:r>
            <a:r>
              <a:rPr lang="en-US" dirty="0" smtClean="0"/>
              <a:t>/heights not in NGS database</a:t>
            </a:r>
          </a:p>
          <a:p>
            <a:pPr marL="0" indent="0">
              <a:buFont typeface="Arial" charset="0"/>
              <a:buNone/>
              <a:defRPr/>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a:srcRect/>
          <a:stretch>
            <a:fillRect/>
          </a:stretch>
        </p:blipFill>
        <p:spPr bwMode="auto">
          <a:xfrm>
            <a:off x="1428750" y="366713"/>
            <a:ext cx="6286500" cy="6124575"/>
          </a:xfrm>
          <a:prstGeom prst="rect">
            <a:avLst/>
          </a:prstGeom>
          <a:noFill/>
          <a:ln w="9525">
            <a:noFill/>
            <a:miter lim="800000"/>
            <a:headEnd/>
            <a:tailEnd/>
          </a:ln>
        </p:spPr>
      </p:pic>
      <p:pic>
        <p:nvPicPr>
          <p:cNvPr id="3" name="Picture 4"/>
          <p:cNvPicPr>
            <a:picLocks noChangeAspect="1" noChangeArrowheads="1"/>
          </p:cNvPicPr>
          <p:nvPr/>
        </p:nvPicPr>
        <p:blipFill>
          <a:blip r:embed="rId4"/>
          <a:srcRect/>
          <a:stretch>
            <a:fillRect/>
          </a:stretch>
        </p:blipFill>
        <p:spPr bwMode="auto">
          <a:xfrm rot="2945272">
            <a:off x="727869" y="4318794"/>
            <a:ext cx="811213" cy="682625"/>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rot="-10164048">
            <a:off x="6848475" y="1592263"/>
            <a:ext cx="811213" cy="682625"/>
          </a:xfrm>
          <a:prstGeom prst="rect">
            <a:avLst/>
          </a:prstGeom>
          <a:noFill/>
          <a:ln w="9525">
            <a:noFill/>
            <a:miter lim="800000"/>
            <a:headEnd/>
            <a:tailEnd/>
          </a:ln>
        </p:spPr>
      </p:pic>
      <p:pic>
        <p:nvPicPr>
          <p:cNvPr id="5" name="Picture 4"/>
          <p:cNvPicPr>
            <a:picLocks noChangeAspect="1" noChangeArrowheads="1"/>
          </p:cNvPicPr>
          <p:nvPr/>
        </p:nvPicPr>
        <p:blipFill>
          <a:blip r:embed="rId4"/>
          <a:srcRect/>
          <a:stretch>
            <a:fillRect/>
          </a:stretch>
        </p:blipFill>
        <p:spPr bwMode="auto">
          <a:xfrm rot="-9710088">
            <a:off x="7327900" y="3005138"/>
            <a:ext cx="811213" cy="682625"/>
          </a:xfrm>
          <a:prstGeom prst="rect">
            <a:avLst/>
          </a:prstGeom>
          <a:noFill/>
          <a:ln w="9525">
            <a:noFill/>
            <a:miter lim="800000"/>
            <a:headEnd/>
            <a:tailEnd/>
          </a:ln>
        </p:spPr>
      </p:pic>
      <p:pic>
        <p:nvPicPr>
          <p:cNvPr id="6" name="Picture 5"/>
          <p:cNvPicPr>
            <a:picLocks noChangeAspect="1" noChangeArrowheads="1"/>
          </p:cNvPicPr>
          <p:nvPr/>
        </p:nvPicPr>
        <p:blipFill>
          <a:blip r:embed="rId4"/>
          <a:srcRect/>
          <a:stretch>
            <a:fillRect/>
          </a:stretch>
        </p:blipFill>
        <p:spPr bwMode="auto">
          <a:xfrm rot="5932636">
            <a:off x="4106069" y="3417094"/>
            <a:ext cx="811213"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74638"/>
            <a:ext cx="8229600" cy="715962"/>
          </a:xfrm>
        </p:spPr>
        <p:txBody>
          <a:bodyPr/>
          <a:lstStyle/>
          <a:p>
            <a:r>
              <a:rPr lang="en-US" sz="3600" smtClean="0"/>
              <a:t>Table of Contents</a:t>
            </a:r>
          </a:p>
        </p:txBody>
      </p:sp>
      <p:sp>
        <p:nvSpPr>
          <p:cNvPr id="3" name="Content Placeholder 2"/>
          <p:cNvSpPr>
            <a:spLocks noGrp="1"/>
          </p:cNvSpPr>
          <p:nvPr>
            <p:ph idx="1"/>
          </p:nvPr>
        </p:nvSpPr>
        <p:spPr>
          <a:xfrm>
            <a:off x="304800" y="990600"/>
            <a:ext cx="8534400" cy="5181600"/>
          </a:xfrm>
        </p:spPr>
        <p:txBody>
          <a:bodyPr/>
          <a:lstStyle/>
          <a:p>
            <a:pPr marL="0" indent="0">
              <a:buFont typeface="Arial" charset="0"/>
              <a:buNone/>
              <a:defRPr/>
            </a:pPr>
            <a:r>
              <a:rPr lang="en-US" sz="2800" dirty="0" smtClean="0"/>
              <a:t>CURRENT DATUM REALIZATIONS</a:t>
            </a:r>
            <a:r>
              <a:rPr lang="en-US" sz="2400" dirty="0" smtClean="0"/>
              <a:t> </a:t>
            </a:r>
          </a:p>
          <a:p>
            <a:pPr>
              <a:defRPr/>
            </a:pPr>
            <a:r>
              <a:rPr lang="en-US" sz="2200" dirty="0" smtClean="0"/>
              <a:t>CORS reference frame now IGS08 (2005.00)</a:t>
            </a:r>
          </a:p>
          <a:p>
            <a:pPr>
              <a:defRPr/>
            </a:pPr>
            <a:r>
              <a:rPr lang="en-US" sz="2200" dirty="0" smtClean="0"/>
              <a:t>CSRC CGPS, Basis of bearings, Real-Time Networks</a:t>
            </a:r>
          </a:p>
          <a:p>
            <a:pPr>
              <a:defRPr/>
            </a:pPr>
            <a:r>
              <a:rPr lang="en-US" sz="2200" dirty="0" smtClean="0"/>
              <a:t>Passive stations adjustment, NAD83(2011), 2010.00		(BREAK)</a:t>
            </a:r>
          </a:p>
          <a:p>
            <a:pPr marL="0" indent="0">
              <a:buFont typeface="Arial" charset="0"/>
              <a:buNone/>
              <a:defRPr/>
            </a:pPr>
            <a:r>
              <a:rPr lang="en-US" sz="2800" dirty="0" smtClean="0"/>
              <a:t>GEOIDS and FUTURE DATUM REALIZATIONS/REVAMPING</a:t>
            </a:r>
          </a:p>
          <a:p>
            <a:pPr>
              <a:defRPr/>
            </a:pPr>
            <a:r>
              <a:rPr lang="en-US" sz="2200" dirty="0"/>
              <a:t>GEOID12 Development</a:t>
            </a:r>
          </a:p>
          <a:p>
            <a:pPr>
              <a:defRPr/>
            </a:pPr>
            <a:r>
              <a:rPr lang="en-US" sz="2200" dirty="0" smtClean="0"/>
              <a:t>GRAV-D—airborne data for geoid modeling</a:t>
            </a:r>
          </a:p>
          <a:p>
            <a:pPr>
              <a:defRPr/>
            </a:pPr>
            <a:r>
              <a:rPr lang="en-US" sz="2200" dirty="0" smtClean="0"/>
              <a:t>GSVS Project(s)</a:t>
            </a:r>
          </a:p>
          <a:p>
            <a:pPr>
              <a:defRPr/>
            </a:pPr>
            <a:r>
              <a:rPr lang="en-US" sz="2200" dirty="0" smtClean="0"/>
              <a:t>Realizing new Geometric/</a:t>
            </a:r>
            <a:r>
              <a:rPr lang="en-US" sz="2200" dirty="0" err="1" smtClean="0"/>
              <a:t>geopotential</a:t>
            </a:r>
            <a:r>
              <a:rPr lang="en-US" sz="2200" dirty="0" smtClean="0"/>
              <a:t> </a:t>
            </a:r>
            <a:r>
              <a:rPr lang="en-US" sz="2200" dirty="0" err="1" smtClean="0"/>
              <a:t>datums</a:t>
            </a:r>
            <a:r>
              <a:rPr lang="en-US" sz="2200" dirty="0" smtClean="0"/>
              <a:t> 	(BREAK)</a:t>
            </a:r>
          </a:p>
          <a:p>
            <a:pPr marL="0" indent="0">
              <a:buFont typeface="Arial" charset="0"/>
              <a:buNone/>
              <a:defRPr/>
            </a:pPr>
            <a:r>
              <a:rPr lang="en-US" sz="2800" dirty="0"/>
              <a:t>DATASHEET format </a:t>
            </a:r>
            <a:r>
              <a:rPr lang="en-US" sz="2800" dirty="0" smtClean="0"/>
              <a:t>change</a:t>
            </a:r>
            <a:endParaRPr lang="en-US" sz="2800" b="1" dirty="0" smtClean="0"/>
          </a:p>
          <a:p>
            <a:pPr marL="0" indent="0">
              <a:buFont typeface="Arial" charset="0"/>
              <a:buNone/>
              <a:defRPr/>
            </a:pPr>
            <a:r>
              <a:rPr lang="en-US" sz="2800" dirty="0" smtClean="0"/>
              <a:t>NGS ONLINE TOOLS/SOFTWARE DEMOS:</a:t>
            </a:r>
          </a:p>
          <a:p>
            <a:pPr marL="0" indent="0">
              <a:buFont typeface="Arial" charset="0"/>
              <a:buNone/>
              <a:defRPr/>
            </a:pPr>
            <a:r>
              <a:rPr lang="en-US" sz="2400" dirty="0" smtClean="0"/>
              <a:t>OPUS, HTDP, DSWORLD, VDATUM, </a:t>
            </a:r>
            <a:r>
              <a:rPr lang="en-US" sz="2400" dirty="0" err="1" smtClean="0"/>
              <a:t>WinDESC</a:t>
            </a:r>
            <a:r>
              <a:rPr lang="en-US" sz="2400" dirty="0" smtClean="0"/>
              <a:t>/</a:t>
            </a:r>
            <a:r>
              <a:rPr lang="en-US" sz="2400" dirty="0" err="1" smtClean="0"/>
              <a:t>Translev</a:t>
            </a:r>
            <a:endParaRPr lang="en-US" sz="2400" dirty="0" smtClean="0"/>
          </a:p>
          <a:p>
            <a:pPr>
              <a:defRPr/>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3"/>
          <a:srcRect/>
          <a:stretch>
            <a:fillRect/>
          </a:stretch>
        </p:blipFill>
        <p:spPr bwMode="auto">
          <a:xfrm>
            <a:off x="1109663" y="119063"/>
            <a:ext cx="6924675" cy="6619875"/>
          </a:xfrm>
          <a:prstGeom prst="rect">
            <a:avLst/>
          </a:prstGeom>
          <a:noFill/>
          <a:ln w="9525">
            <a:noFill/>
            <a:miter lim="800000"/>
            <a:headEnd/>
            <a:tailEnd/>
          </a:ln>
        </p:spPr>
      </p:pic>
      <p:pic>
        <p:nvPicPr>
          <p:cNvPr id="3" name="Picture 4"/>
          <p:cNvPicPr>
            <a:picLocks noChangeAspect="1" noChangeArrowheads="1"/>
          </p:cNvPicPr>
          <p:nvPr/>
        </p:nvPicPr>
        <p:blipFill>
          <a:blip r:embed="rId4"/>
          <a:srcRect/>
          <a:stretch>
            <a:fillRect/>
          </a:stretch>
        </p:blipFill>
        <p:spPr bwMode="auto">
          <a:xfrm rot="-9409766">
            <a:off x="4779963" y="187325"/>
            <a:ext cx="811212" cy="682625"/>
          </a:xfrm>
          <a:prstGeom prst="rect">
            <a:avLst/>
          </a:prstGeom>
          <a:noFill/>
          <a:ln w="9525">
            <a:noFill/>
            <a:miter lim="800000"/>
            <a:headEnd/>
            <a:tailEnd/>
          </a:ln>
        </p:spPr>
      </p:pic>
      <p:sp>
        <p:nvSpPr>
          <p:cNvPr id="2" name="Oval 1"/>
          <p:cNvSpPr/>
          <p:nvPr/>
        </p:nvSpPr>
        <p:spPr>
          <a:xfrm>
            <a:off x="3962400" y="213360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smtClean="0"/>
              <a:t>Basis of Bearings, using CGPS</a:t>
            </a:r>
          </a:p>
        </p:txBody>
      </p:sp>
      <p:sp>
        <p:nvSpPr>
          <p:cNvPr id="3" name="Content Placeholder 2"/>
          <p:cNvSpPr>
            <a:spLocks noGrp="1"/>
          </p:cNvSpPr>
          <p:nvPr>
            <p:ph idx="1"/>
          </p:nvPr>
        </p:nvSpPr>
        <p:spPr/>
        <p:txBody>
          <a:bodyPr/>
          <a:lstStyle/>
          <a:p>
            <a:pPr>
              <a:defRPr/>
            </a:pPr>
            <a:r>
              <a:rPr lang="en-US" dirty="0" smtClean="0"/>
              <a:t>Found on CSRC website; csrc.ucsd.edu</a:t>
            </a:r>
          </a:p>
          <a:p>
            <a:pPr marL="0" indent="0">
              <a:buFont typeface="Arial" charset="0"/>
              <a:buNone/>
              <a:defRPr/>
            </a:pPr>
            <a:r>
              <a:rPr lang="en-US" sz="2400" dirty="0"/>
              <a:t>The Basis of Bearings for this Survey is the California Coordinate System, Zone </a:t>
            </a:r>
            <a:r>
              <a:rPr lang="en-US" sz="2400" u="sng" dirty="0"/>
              <a:t>                         </a:t>
            </a:r>
            <a:r>
              <a:rPr lang="en-US" sz="2400" dirty="0"/>
              <a:t>NAD 83 (Epoch </a:t>
            </a:r>
            <a:r>
              <a:rPr lang="en-US" sz="2400" u="sng" dirty="0"/>
              <a:t>         </a:t>
            </a:r>
            <a:r>
              <a:rPr lang="en-US" sz="2400" dirty="0"/>
              <a:t>) as determined locally by a line between Continuous Global Positioning </a:t>
            </a:r>
            <a:r>
              <a:rPr lang="en-US" sz="2400" dirty="0" smtClean="0"/>
              <a:t>System </a:t>
            </a:r>
            <a:r>
              <a:rPr lang="en-US" sz="2400" dirty="0"/>
              <a:t>(CGPS) Stations and/or Continuous </a:t>
            </a:r>
            <a:r>
              <a:rPr lang="en-US" sz="2400" dirty="0" smtClean="0"/>
              <a:t>Operating Reference </a:t>
            </a:r>
            <a:r>
              <a:rPr lang="en-US" sz="2400" dirty="0"/>
              <a:t>Stations (CORS) </a:t>
            </a:r>
            <a:r>
              <a:rPr lang="en-US" sz="2400" b="1" i="1" u="sng" dirty="0"/>
              <a:t>Sta. Name</a:t>
            </a:r>
            <a:r>
              <a:rPr lang="en-US" sz="2400" dirty="0"/>
              <a:t> and </a:t>
            </a:r>
            <a:r>
              <a:rPr lang="en-US" sz="2400" b="1" i="1" u="sng" dirty="0"/>
              <a:t>Sta. Name</a:t>
            </a:r>
            <a:r>
              <a:rPr lang="en-US" sz="2400" dirty="0"/>
              <a:t> being </a:t>
            </a:r>
            <a:r>
              <a:rPr lang="en-US" sz="2400" b="1" i="1" u="sng" dirty="0"/>
              <a:t>Bearing</a:t>
            </a:r>
            <a:r>
              <a:rPr lang="en-US" sz="2400" dirty="0"/>
              <a:t> as derived from geodetic values published by the California Spatial Reference Center (CSRC) and/or National Geodetic Survey (NGS), respectively. </a:t>
            </a:r>
            <a:endParaRPr lang="en-US" sz="2400" dirty="0" smtClean="0"/>
          </a:p>
          <a:p>
            <a:pPr>
              <a:defRPr/>
            </a:pPr>
            <a:r>
              <a:rPr lang="en-US" dirty="0" smtClean="0"/>
              <a:t>Be specific about ‘derivation’ and what source</a:t>
            </a:r>
            <a:endParaRPr lang="en-US" dirty="0"/>
          </a:p>
          <a:p>
            <a:pPr marL="0" indent="0">
              <a:buFont typeface="Arial" charset="0"/>
              <a:buNone/>
              <a:defRPr/>
            </a:pPr>
            <a:endParaRPr lang="en-US"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2"/>
          <p:cNvSpPr>
            <a:spLocks noGrp="1"/>
          </p:cNvSpPr>
          <p:nvPr>
            <p:ph type="title"/>
          </p:nvPr>
        </p:nvSpPr>
        <p:spPr>
          <a:xfrm>
            <a:off x="457200" y="274638"/>
            <a:ext cx="8229600" cy="868362"/>
          </a:xfrm>
        </p:spPr>
        <p:txBody>
          <a:bodyPr/>
          <a:lstStyle/>
          <a:p>
            <a:r>
              <a:rPr lang="en-US" smtClean="0"/>
              <a:t>CSRC’s CRTN news</a:t>
            </a:r>
          </a:p>
        </p:txBody>
      </p:sp>
      <p:sp>
        <p:nvSpPr>
          <p:cNvPr id="4" name="Content Placeholder 3"/>
          <p:cNvSpPr>
            <a:spLocks noGrp="1"/>
          </p:cNvSpPr>
          <p:nvPr>
            <p:ph idx="1"/>
          </p:nvPr>
        </p:nvSpPr>
        <p:spPr>
          <a:xfrm>
            <a:off x="457200" y="990600"/>
            <a:ext cx="8229600" cy="5135563"/>
          </a:xfrm>
        </p:spPr>
        <p:txBody>
          <a:bodyPr/>
          <a:lstStyle/>
          <a:p>
            <a:pPr>
              <a:defRPr/>
            </a:pPr>
            <a:r>
              <a:rPr lang="en-US" dirty="0"/>
              <a:t>CSRC’s CRTN RTCM data streams available for testing thru NTRIP protocol as of 1/5/12</a:t>
            </a:r>
          </a:p>
          <a:p>
            <a:pPr>
              <a:defRPr/>
            </a:pPr>
            <a:r>
              <a:rPr lang="en-US" sz="3000" dirty="0" smtClean="0"/>
              <a:t>Deadline changed from Feb 17 to March 1</a:t>
            </a:r>
          </a:p>
          <a:p>
            <a:pPr>
              <a:defRPr/>
            </a:pPr>
            <a:r>
              <a:rPr lang="en-US" dirty="0"/>
              <a:t>To </a:t>
            </a:r>
            <a:r>
              <a:rPr lang="en-US" dirty="0" smtClean="0"/>
              <a:t>utilize: </a:t>
            </a:r>
            <a:r>
              <a:rPr lang="en-US" dirty="0"/>
              <a:t>click on Access to Data spreadsheet; email </a:t>
            </a:r>
            <a:r>
              <a:rPr lang="en-US" dirty="0" smtClean="0"/>
              <a:t>ybock@ucsd.edu</a:t>
            </a:r>
          </a:p>
          <a:p>
            <a:pPr>
              <a:defRPr/>
            </a:pPr>
            <a:r>
              <a:rPr lang="en-US" dirty="0" smtClean="0"/>
              <a:t>To get CRTN updates, join the list serve:</a:t>
            </a:r>
          </a:p>
          <a:p>
            <a:pPr marL="0" indent="0">
              <a:buFont typeface="Arial" charset="0"/>
              <a:buNone/>
              <a:defRPr/>
            </a:pPr>
            <a:r>
              <a:rPr lang="en-US" dirty="0">
                <a:hlinkClick r:id="rId3"/>
              </a:rPr>
              <a:t>http://</a:t>
            </a:r>
            <a:r>
              <a:rPr lang="en-US" dirty="0" smtClean="0">
                <a:hlinkClick r:id="rId3"/>
              </a:rPr>
              <a:t>gpsmail.ucsd.edu/mailman/listinfo/crtn-l</a:t>
            </a:r>
            <a:endParaRPr lang="en-US" dirty="0" smtClean="0"/>
          </a:p>
          <a:p>
            <a:pPr>
              <a:defRPr/>
            </a:pPr>
            <a:r>
              <a:rPr lang="en-US" dirty="0"/>
              <a:t>To be informed, read the </a:t>
            </a:r>
            <a:r>
              <a:rPr lang="en-US" dirty="0" smtClean="0"/>
              <a:t>forums:</a:t>
            </a:r>
          </a:p>
          <a:p>
            <a:pPr>
              <a:buFont typeface="Wingdings" pitchFamily="2" charset="2"/>
              <a:buChar char="v"/>
              <a:defRPr/>
            </a:pPr>
            <a:r>
              <a:rPr lang="en-US" dirty="0" smtClean="0">
                <a:hlinkClick r:id="rId4"/>
              </a:rPr>
              <a:t>http</a:t>
            </a:r>
            <a:r>
              <a:rPr lang="en-US" dirty="0">
                <a:hlinkClick r:id="rId4"/>
              </a:rPr>
              <a:t>://</a:t>
            </a:r>
            <a:r>
              <a:rPr lang="en-US" dirty="0" smtClean="0">
                <a:hlinkClick r:id="rId4"/>
              </a:rPr>
              <a:t>sopac.ucsd.edu/ubbcgi/ultimatebb.cgi?category=6</a:t>
            </a:r>
            <a:endParaRPr lang="en-US" dirty="0" smtClean="0"/>
          </a:p>
          <a:p>
            <a:pPr>
              <a:defRPr/>
            </a:pPr>
            <a:endParaRPr lang="en-US" dirty="0"/>
          </a:p>
          <a:p>
            <a:pPr marL="0" indent="0">
              <a:buFont typeface="Arial" charset="0"/>
              <a:buNone/>
              <a:defRPr/>
            </a:pPr>
            <a:endParaRPr lang="en-US" dirty="0"/>
          </a:p>
          <a:p>
            <a:pPr>
              <a:defRPr/>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endParaRPr lang="en-US" smtClean="0"/>
          </a:p>
        </p:txBody>
      </p:sp>
      <p:sp>
        <p:nvSpPr>
          <p:cNvPr id="45058" name="Content Placeholder 2"/>
          <p:cNvSpPr>
            <a:spLocks noGrp="1"/>
          </p:cNvSpPr>
          <p:nvPr>
            <p:ph idx="1"/>
          </p:nvPr>
        </p:nvSpPr>
        <p:spPr/>
        <p:txBody>
          <a:bodyPr/>
          <a:lstStyle/>
          <a:p>
            <a:endParaRPr lang="en-US" smtClean="0"/>
          </a:p>
        </p:txBody>
      </p:sp>
      <p:pic>
        <p:nvPicPr>
          <p:cNvPr id="45059" name="Picture 2"/>
          <p:cNvPicPr>
            <a:picLocks noChangeAspect="1" noChangeArrowheads="1"/>
          </p:cNvPicPr>
          <p:nvPr/>
        </p:nvPicPr>
        <p:blipFill>
          <a:blip r:embed="rId3"/>
          <a:srcRect l="-4643" t="14507" r="4643" b="-14507"/>
          <a:stretch>
            <a:fillRect/>
          </a:stretch>
        </p:blipFill>
        <p:spPr bwMode="auto">
          <a:xfrm>
            <a:off x="0" y="0"/>
            <a:ext cx="13716000" cy="857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a:srcRect/>
          <a:stretch>
            <a:fillRect/>
          </a:stretch>
        </p:blipFill>
        <p:spPr bwMode="auto">
          <a:xfrm>
            <a:off x="1057275" y="90488"/>
            <a:ext cx="7029450" cy="667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274638"/>
            <a:ext cx="8229600" cy="792162"/>
          </a:xfrm>
        </p:spPr>
        <p:txBody>
          <a:bodyPr/>
          <a:lstStyle/>
          <a:p>
            <a:r>
              <a:rPr lang="en-US" smtClean="0"/>
              <a:t>RTN Validation by NGS</a:t>
            </a:r>
          </a:p>
        </p:txBody>
      </p:sp>
      <p:sp>
        <p:nvSpPr>
          <p:cNvPr id="3" name="Content Placeholder 2"/>
          <p:cNvSpPr>
            <a:spLocks noGrp="1"/>
          </p:cNvSpPr>
          <p:nvPr>
            <p:ph idx="1"/>
          </p:nvPr>
        </p:nvSpPr>
        <p:spPr>
          <a:xfrm>
            <a:off x="457200" y="990600"/>
            <a:ext cx="8229600" cy="5135563"/>
          </a:xfrm>
        </p:spPr>
        <p:txBody>
          <a:bodyPr/>
          <a:lstStyle/>
          <a:p>
            <a:pPr>
              <a:defRPr/>
            </a:pPr>
            <a:r>
              <a:rPr lang="en-US" dirty="0" smtClean="0"/>
              <a:t>Desire to have all RTNs—public, commercial—tied to/based on the NSRS</a:t>
            </a:r>
          </a:p>
          <a:p>
            <a:pPr>
              <a:defRPr/>
            </a:pPr>
            <a:r>
              <a:rPr lang="en-US" dirty="0" smtClean="0"/>
              <a:t>Developing a procedure for RTNs to follow</a:t>
            </a:r>
          </a:p>
          <a:p>
            <a:pPr>
              <a:defRPr/>
            </a:pPr>
            <a:r>
              <a:rPr lang="en-US" dirty="0" smtClean="0"/>
              <a:t>Results submitted/reviewed </a:t>
            </a:r>
          </a:p>
          <a:p>
            <a:pPr>
              <a:defRPr/>
            </a:pPr>
            <a:r>
              <a:rPr lang="en-US" dirty="0" smtClean="0"/>
              <a:t>Periodic (annual?) check</a:t>
            </a:r>
          </a:p>
          <a:p>
            <a:pPr>
              <a:defRPr/>
            </a:pPr>
            <a:r>
              <a:rPr lang="en-US" dirty="0" smtClean="0"/>
              <a:t>ORGN RTN (OR DOT) is pilot study</a:t>
            </a:r>
          </a:p>
          <a:p>
            <a:pPr marL="0" indent="0">
              <a:buFont typeface="Arial" charset="0"/>
              <a:buNone/>
              <a:defRPr/>
            </a:pPr>
            <a:r>
              <a:rPr lang="en-US" dirty="0"/>
              <a:t> </a:t>
            </a:r>
            <a:r>
              <a:rPr lang="en-US" dirty="0" smtClean="0"/>
              <a:t>  </a:t>
            </a:r>
            <a:endParaRPr lang="en-US" dirty="0"/>
          </a:p>
        </p:txBody>
      </p:sp>
      <p:cxnSp>
        <p:nvCxnSpPr>
          <p:cNvPr id="5" name="Straight Connector 4"/>
          <p:cNvCxnSpPr/>
          <p:nvPr/>
        </p:nvCxnSpPr>
        <p:spPr>
          <a:xfrm>
            <a:off x="685800" y="4419600"/>
            <a:ext cx="7620000" cy="0"/>
          </a:xfrm>
          <a:prstGeom prst="line">
            <a:avLst/>
          </a:prstGeom>
          <a:ln w="50800">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LID5.jpg"/>
          <p:cNvPicPr>
            <a:picLocks noChangeAspect="1"/>
          </p:cNvPicPr>
          <p:nvPr/>
        </p:nvPicPr>
        <p:blipFill>
          <a:blip r:embed="rId3"/>
          <a:srcRect/>
          <a:stretch>
            <a:fillRect/>
          </a:stretch>
        </p:blipFill>
        <p:spPr bwMode="auto">
          <a:xfrm>
            <a:off x="0" y="685800"/>
            <a:ext cx="9144000" cy="5765800"/>
          </a:xfrm>
          <a:prstGeom prst="rect">
            <a:avLst/>
          </a:prstGeom>
          <a:noFill/>
          <a:ln w="9525">
            <a:noFill/>
            <a:miter lim="800000"/>
            <a:headEnd/>
            <a:tailEnd/>
          </a:ln>
        </p:spPr>
      </p:pic>
      <p:pic>
        <p:nvPicPr>
          <p:cNvPr id="4" name="Picture 3" descr="VALID3.jpg"/>
          <p:cNvPicPr>
            <a:picLocks noChangeAspect="1"/>
          </p:cNvPicPr>
          <p:nvPr/>
        </p:nvPicPr>
        <p:blipFill>
          <a:blip r:embed="rId4"/>
          <a:srcRect/>
          <a:stretch>
            <a:fillRect/>
          </a:stretch>
        </p:blipFill>
        <p:spPr bwMode="auto">
          <a:xfrm>
            <a:off x="0" y="762000"/>
            <a:ext cx="9144000" cy="3970338"/>
          </a:xfrm>
          <a:prstGeom prst="rect">
            <a:avLst/>
          </a:prstGeom>
          <a:noFill/>
          <a:ln w="9525">
            <a:noFill/>
            <a:miter lim="800000"/>
            <a:headEnd/>
            <a:tailEnd/>
          </a:ln>
        </p:spPr>
      </p:pic>
      <p:pic>
        <p:nvPicPr>
          <p:cNvPr id="6" name="Picture 5" descr="VALID7.jpg"/>
          <p:cNvPicPr>
            <a:picLocks noChangeAspect="1"/>
          </p:cNvPicPr>
          <p:nvPr/>
        </p:nvPicPr>
        <p:blipFill>
          <a:blip r:embed="rId5"/>
          <a:srcRect/>
          <a:stretch>
            <a:fillRect/>
          </a:stretch>
        </p:blipFill>
        <p:spPr bwMode="auto">
          <a:xfrm>
            <a:off x="3962400" y="3733800"/>
            <a:ext cx="4967288" cy="2590800"/>
          </a:xfrm>
          <a:prstGeom prst="rect">
            <a:avLst/>
          </a:prstGeom>
          <a:noFill/>
          <a:ln w="9525">
            <a:noFill/>
            <a:miter lim="800000"/>
            <a:headEnd/>
            <a:tailEnd/>
          </a:ln>
        </p:spPr>
      </p:pic>
      <p:sp>
        <p:nvSpPr>
          <p:cNvPr id="48132" name="Title 1"/>
          <p:cNvSpPr>
            <a:spLocks noGrp="1"/>
          </p:cNvSpPr>
          <p:nvPr>
            <p:ph type="title"/>
          </p:nvPr>
        </p:nvSpPr>
        <p:spPr>
          <a:xfrm>
            <a:off x="158750" y="196850"/>
            <a:ext cx="8826500" cy="646113"/>
          </a:xfrm>
        </p:spPr>
        <p:txBody>
          <a:bodyPr/>
          <a:lstStyle/>
          <a:p>
            <a:r>
              <a:rPr lang="en-US" sz="2400" smtClean="0"/>
              <a:t>ON-LINE VALIDATION TOOL WOULD PROVIDE NSRS RTN COMPLIANCE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274638"/>
            <a:ext cx="8229600" cy="792162"/>
          </a:xfrm>
        </p:spPr>
        <p:txBody>
          <a:bodyPr/>
          <a:lstStyle/>
          <a:p>
            <a:pPr eaLnBrk="1" hangingPunct="1"/>
            <a:r>
              <a:rPr lang="en-US" sz="4000" smtClean="0"/>
              <a:t>A Cryptic Evolution of NAD 83</a:t>
            </a:r>
          </a:p>
        </p:txBody>
      </p:sp>
      <p:sp>
        <p:nvSpPr>
          <p:cNvPr id="3" name="Content Placeholder 2"/>
          <p:cNvSpPr>
            <a:spLocks noGrp="1"/>
          </p:cNvSpPr>
          <p:nvPr>
            <p:ph idx="1"/>
          </p:nvPr>
        </p:nvSpPr>
        <p:spPr>
          <a:xfrm>
            <a:off x="344488" y="1066800"/>
            <a:ext cx="5681662" cy="5568950"/>
          </a:xfrm>
        </p:spPr>
        <p:txBody>
          <a:bodyPr>
            <a:normAutofit fontScale="70000" lnSpcReduction="20000"/>
          </a:bodyPr>
          <a:lstStyle/>
          <a:p>
            <a:pPr eaLnBrk="1" hangingPunct="1">
              <a:defRPr/>
            </a:pPr>
            <a:r>
              <a:rPr lang="en-US" dirty="0" smtClean="0"/>
              <a:t>Original realization completed in 1986</a:t>
            </a:r>
          </a:p>
          <a:p>
            <a:pPr lvl="1" eaLnBrk="1" hangingPunct="1">
              <a:defRPr/>
            </a:pPr>
            <a:r>
              <a:rPr lang="en-US" dirty="0" smtClean="0"/>
              <a:t>Consisted (almost) entirely of classical (optical) observations</a:t>
            </a:r>
          </a:p>
          <a:p>
            <a:pPr eaLnBrk="1" hangingPunct="1">
              <a:defRPr/>
            </a:pPr>
            <a:r>
              <a:rPr lang="en-US" dirty="0" smtClean="0"/>
              <a:t>“High Precision Geodetic Network” (HPGN) and “High Accuracy Reference Network” (HARN) realizations</a:t>
            </a:r>
          </a:p>
          <a:p>
            <a:pPr lvl="1" eaLnBrk="1" hangingPunct="1">
              <a:defRPr/>
            </a:pPr>
            <a:r>
              <a:rPr lang="en-US" dirty="0" smtClean="0"/>
              <a:t>Most done in 1990s, essentially state-by-state</a:t>
            </a:r>
          </a:p>
          <a:p>
            <a:pPr lvl="1" eaLnBrk="1" hangingPunct="1">
              <a:defRPr/>
            </a:pPr>
            <a:r>
              <a:rPr lang="en-US" dirty="0" smtClean="0"/>
              <a:t>Based on GPS data but classical stations included in adjustments</a:t>
            </a:r>
          </a:p>
          <a:p>
            <a:pPr lvl="1" eaLnBrk="1" hangingPunct="1">
              <a:defRPr/>
            </a:pPr>
            <a:r>
              <a:rPr lang="en-US" dirty="0" smtClean="0"/>
              <a:t>Did NOT use CORS as constraints</a:t>
            </a:r>
          </a:p>
          <a:p>
            <a:pPr eaLnBrk="1" hangingPunct="1">
              <a:defRPr/>
            </a:pPr>
            <a:r>
              <a:rPr lang="en-US" dirty="0" smtClean="0"/>
              <a:t>Partial HARN/FBN </a:t>
            </a:r>
            <a:r>
              <a:rPr lang="en-US" dirty="0" err="1" smtClean="0"/>
              <a:t>Obs</a:t>
            </a:r>
            <a:r>
              <a:rPr lang="en-US" dirty="0" smtClean="0"/>
              <a:t>, late 1990’s</a:t>
            </a:r>
          </a:p>
          <a:p>
            <a:pPr lvl="1" eaLnBrk="1" hangingPunct="1">
              <a:defRPr/>
            </a:pPr>
            <a:r>
              <a:rPr lang="en-US" dirty="0" smtClean="0"/>
              <a:t>Used CORS as control, but not statewide adjustment; in CA, only ~200 </a:t>
            </a:r>
            <a:r>
              <a:rPr lang="en-US" dirty="0" err="1" smtClean="0"/>
              <a:t>stns</a:t>
            </a:r>
            <a:endParaRPr lang="en-US" dirty="0" smtClean="0"/>
          </a:p>
          <a:p>
            <a:pPr eaLnBrk="1" hangingPunct="1">
              <a:defRPr/>
            </a:pPr>
            <a:r>
              <a:rPr lang="en-US" dirty="0" smtClean="0"/>
              <a:t>National Re-Adjustment of 2007</a:t>
            </a:r>
          </a:p>
          <a:p>
            <a:pPr lvl="1" eaLnBrk="1" hangingPunct="1">
              <a:defRPr/>
            </a:pPr>
            <a:r>
              <a:rPr lang="en-US" dirty="0" smtClean="0"/>
              <a:t>ITRF00 and NAD 83(CORS96) basis for CORS constraints and (NSRS2007) for passive</a:t>
            </a:r>
          </a:p>
          <a:p>
            <a:pPr lvl="1" eaLnBrk="1" hangingPunct="1">
              <a:defRPr/>
            </a:pPr>
            <a:r>
              <a:rPr lang="en-US" dirty="0" smtClean="0"/>
              <a:t>Simultaneous nationwide adjustment, first since 1986; no classical stations</a:t>
            </a:r>
          </a:p>
        </p:txBody>
      </p:sp>
      <p:pic>
        <p:nvPicPr>
          <p:cNvPr id="5" name="Picture 5" descr="bilby_tower_light"/>
          <p:cNvPicPr>
            <a:picLocks noChangeAspect="1" noChangeArrowheads="1"/>
          </p:cNvPicPr>
          <p:nvPr/>
        </p:nvPicPr>
        <p:blipFill>
          <a:blip r:embed="rId3"/>
          <a:srcRect r="24116"/>
          <a:stretch>
            <a:fillRect/>
          </a:stretch>
        </p:blipFill>
        <p:spPr>
          <a:xfrm>
            <a:off x="6026150" y="1174750"/>
            <a:ext cx="2138363"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4"/>
          <a:srcRect/>
          <a:stretch>
            <a:fillRect/>
          </a:stretch>
        </p:blipFill>
        <p:spPr bwMode="auto">
          <a:xfrm>
            <a:off x="6729413" y="4192588"/>
            <a:ext cx="2301875" cy="2541587"/>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par>
                                <p:cTn id="20" presetID="2" presetClass="entr" presetSubtype="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1000"/>
                                        <p:tgtEl>
                                          <p:spTgt spid="3">
                                            <p:txEl>
                                              <p:pRg st="10" end="10"/>
                                            </p:txEl>
                                          </p:spTgt>
                                        </p:tgtEl>
                                      </p:cBhvr>
                                    </p:animEffect>
                                  </p:childTnLst>
                                </p:cTn>
                              </p:par>
                            </p:childTnLst>
                          </p:cTn>
                        </p:par>
                        <p:par>
                          <p:cTn id="46" fill="hold" nodeType="afterGroup">
                            <p:stCondLst>
                              <p:cond delay="1000"/>
                            </p:stCondLst>
                            <p:childTnLst>
                              <p:par>
                                <p:cTn id="47" presetID="9" presetClass="exit" presetSubtype="0" fill="hold" nodeType="afterEffect">
                                  <p:stCondLst>
                                    <p:cond delay="0"/>
                                  </p:stCondLst>
                                  <p:childTnLst>
                                    <p:animEffect transition="out" filter="dissolve">
                                      <p:cBhvr>
                                        <p:cTn id="48" dur="5000"/>
                                        <p:tgtEl>
                                          <p:spTgt spid="5"/>
                                        </p:tgtEl>
                                      </p:cBhvr>
                                    </p:animEffect>
                                    <p:set>
                                      <p:cBhvr>
                                        <p:cTn id="49"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sz="3200" smtClean="0"/>
              <a:t>NEED for a new national adjustment, </a:t>
            </a:r>
            <a:r>
              <a:rPr lang="en-US" sz="3200" b="1" smtClean="0">
                <a:solidFill>
                  <a:srgbClr val="FF33CC"/>
                </a:solidFill>
              </a:rPr>
              <a:t>NA2011 project</a:t>
            </a:r>
            <a:r>
              <a:rPr lang="en-US" sz="3200" smtClean="0"/>
              <a:t>, for passive geodetic stations</a:t>
            </a:r>
          </a:p>
        </p:txBody>
      </p:sp>
      <p:sp>
        <p:nvSpPr>
          <p:cNvPr id="25603" name="Content Placeholder 2"/>
          <p:cNvSpPr>
            <a:spLocks noGrp="1"/>
          </p:cNvSpPr>
          <p:nvPr>
            <p:ph idx="1"/>
          </p:nvPr>
        </p:nvSpPr>
        <p:spPr>
          <a:xfrm>
            <a:off x="242888" y="1600200"/>
            <a:ext cx="8443912" cy="4886325"/>
          </a:xfrm>
        </p:spPr>
        <p:txBody>
          <a:bodyPr/>
          <a:lstStyle/>
          <a:p>
            <a:pPr eaLnBrk="1" hangingPunct="1">
              <a:defRPr/>
            </a:pPr>
            <a:r>
              <a:rPr lang="en-US" dirty="0" smtClean="0"/>
              <a:t>Optimally </a:t>
            </a:r>
            <a:r>
              <a:rPr lang="en-US" b="1" dirty="0" smtClean="0"/>
              <a:t>align</a:t>
            </a:r>
            <a:r>
              <a:rPr lang="en-US" dirty="0" smtClean="0"/>
              <a:t> passive control with CORS</a:t>
            </a:r>
          </a:p>
          <a:p>
            <a:pPr eaLnBrk="1" hangingPunct="1">
              <a:defRPr/>
            </a:pPr>
            <a:r>
              <a:rPr lang="en-US" dirty="0" smtClean="0"/>
              <a:t>&gt;1000 projects submitted since 2007 </a:t>
            </a:r>
            <a:r>
              <a:rPr lang="en-US" dirty="0" err="1" smtClean="0"/>
              <a:t>NatlReadj</a:t>
            </a:r>
            <a:endParaRPr lang="en-US" dirty="0" smtClean="0"/>
          </a:p>
          <a:p>
            <a:pPr lvl="1" eaLnBrk="1" hangingPunct="1">
              <a:defRPr/>
            </a:pPr>
            <a:r>
              <a:rPr lang="en-US" dirty="0" smtClean="0"/>
              <a:t>Number of stations increased by 1/3 in just 5 years!</a:t>
            </a:r>
          </a:p>
          <a:p>
            <a:pPr lvl="1" eaLnBrk="1" hangingPunct="1">
              <a:defRPr/>
            </a:pPr>
            <a:r>
              <a:rPr lang="en-US" sz="2400" dirty="0" smtClean="0"/>
              <a:t>Plus Observations for Hawaii &amp; other Pacific islands</a:t>
            </a:r>
          </a:p>
          <a:p>
            <a:pPr eaLnBrk="1" hangingPunct="1">
              <a:defRPr/>
            </a:pPr>
            <a:r>
              <a:rPr lang="en-US" sz="2800" dirty="0" smtClean="0"/>
              <a:t>More consistent results in tectonically active areas</a:t>
            </a:r>
          </a:p>
          <a:p>
            <a:pPr lvl="1" eaLnBrk="1" hangingPunct="1">
              <a:defRPr/>
            </a:pPr>
            <a:r>
              <a:rPr lang="en-US" sz="2400" dirty="0" smtClean="0"/>
              <a:t>Longer time series for CORS as well as</a:t>
            </a:r>
          </a:p>
          <a:p>
            <a:pPr lvl="1" eaLnBrk="1" hangingPunct="1">
              <a:defRPr/>
            </a:pPr>
            <a:r>
              <a:rPr lang="en-US" sz="2400" dirty="0" smtClean="0"/>
              <a:t>More current data for passive, and better tectonic modeling for applying HTDP to </a:t>
            </a:r>
            <a:r>
              <a:rPr lang="en-US" sz="2400" dirty="0" err="1" smtClean="0"/>
              <a:t>obs</a:t>
            </a:r>
            <a:r>
              <a:rPr lang="en-US" sz="2400" dirty="0" smtClean="0"/>
              <a:t> back 20+ years.</a:t>
            </a:r>
          </a:p>
          <a:p>
            <a:pPr marL="0" indent="0" eaLnBrk="1" hangingPunct="1">
              <a:buFont typeface="Arial" charset="0"/>
              <a:buNone/>
              <a:defRPr/>
            </a:pPr>
            <a:endParaRPr lang="en-US" dirty="0" smtClean="0"/>
          </a:p>
          <a:p>
            <a:pPr eaLnBrk="1" hangingPunct="1">
              <a:defRPr/>
            </a:pPr>
            <a:endParaRPr lang="en-US" dirty="0" smtClean="0"/>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srcRect/>
          <a:stretch>
            <a:fillRect/>
          </a:stretch>
        </p:blipFill>
        <p:spPr bwMode="auto">
          <a:xfrm>
            <a:off x="-1981200" y="-1322388"/>
            <a:ext cx="13716000" cy="85725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49" name="Rectangle 21"/>
          <p:cNvSpPr>
            <a:spLocks noChangeArrowheads="1"/>
          </p:cNvSpPr>
          <p:nvPr/>
        </p:nvSpPr>
        <p:spPr bwMode="auto">
          <a:xfrm>
            <a:off x="304800" y="5199063"/>
            <a:ext cx="3276600" cy="1371600"/>
          </a:xfrm>
          <a:prstGeom prst="rect">
            <a:avLst/>
          </a:prstGeom>
          <a:solidFill>
            <a:schemeClr val="tx1"/>
          </a:solidFill>
          <a:ln w="28575">
            <a:solidFill>
              <a:schemeClr val="accent1"/>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a:solidFill>
                  <a:srgbClr val="FF9933"/>
                </a:solidFill>
              </a:rPr>
              <a:t>+</a:t>
            </a:r>
            <a:r>
              <a:rPr lang="en-US" sz="2800">
                <a:solidFill>
                  <a:srgbClr val="FF9933"/>
                </a:solidFill>
                <a:latin typeface="Cambria" pitchFamily="18" charset="0"/>
              </a:rPr>
              <a:t>V</a:t>
            </a:r>
            <a:r>
              <a:rPr lang="en-US" sz="2000" b="1" baseline="-25000">
                <a:solidFill>
                  <a:srgbClr val="FF9933"/>
                </a:solidFill>
                <a:latin typeface="Cambria" pitchFamily="18" charset="0"/>
              </a:rPr>
              <a:t>E</a:t>
            </a:r>
            <a:r>
              <a:rPr lang="en-US">
                <a:solidFill>
                  <a:srgbClr val="FF9933"/>
                </a:solidFill>
              </a:rPr>
              <a:t>+ </a:t>
            </a:r>
            <a:r>
              <a:rPr lang="en-US" sz="2800" i="1">
                <a:solidFill>
                  <a:srgbClr val="FF9933"/>
                </a:solidFill>
                <a:latin typeface="Cambria" pitchFamily="18" charset="0"/>
              </a:rPr>
              <a:t>V</a:t>
            </a:r>
            <a:r>
              <a:rPr lang="en-US" sz="2400" b="1" i="1" baseline="-25000">
                <a:solidFill>
                  <a:srgbClr val="FF9933"/>
                </a:solidFill>
                <a:latin typeface="Cambria" pitchFamily="18" charset="0"/>
              </a:rPr>
              <a:t>Et</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 </a:t>
            </a:r>
            <a:r>
              <a:rPr lang="en-US" sz="2800" i="1">
                <a:solidFill>
                  <a:srgbClr val="FF9933"/>
                </a:solidFill>
                <a:latin typeface="Cambria" pitchFamily="18" charset="0"/>
              </a:rPr>
              <a:t>1</a:t>
            </a:r>
            <a:r>
              <a:rPr lang="en-US" sz="2800">
                <a:solidFill>
                  <a:srgbClr val="FF9933"/>
                </a:solidFill>
                <a:latin typeface="Cambria" pitchFamily="18" charset="0"/>
              </a:rPr>
              <a:t> </a:t>
            </a:r>
          </a:p>
          <a:p>
            <a:r>
              <a:rPr lang="en-US" sz="2800">
                <a:solidFill>
                  <a:srgbClr val="FF9933"/>
                </a:solidFill>
                <a:latin typeface="Cambria" pitchFamily="18" charset="0"/>
              </a:rPr>
              <a:t>ITRF00 (2002.00)</a:t>
            </a:r>
          </a:p>
        </p:txBody>
      </p:sp>
      <p:pic>
        <p:nvPicPr>
          <p:cNvPr id="48150" name="Picture 22" descr="gnps1"/>
          <p:cNvPicPr>
            <a:picLocks noChangeAspect="1" noChangeArrowheads="1"/>
          </p:cNvPicPr>
          <p:nvPr/>
        </p:nvPicPr>
        <p:blipFill>
          <a:blip r:embed="rId3"/>
          <a:srcRect l="40013" t="5742" r="6015" b="10117"/>
          <a:stretch>
            <a:fillRect/>
          </a:stretch>
        </p:blipFill>
        <p:spPr bwMode="auto">
          <a:xfrm>
            <a:off x="3630613" y="2895600"/>
            <a:ext cx="2084387" cy="2243138"/>
          </a:xfrm>
          <a:prstGeom prst="rect">
            <a:avLst/>
          </a:prstGeom>
          <a:noFill/>
          <a:ln w="9525">
            <a:solidFill>
              <a:schemeClr val="tx1"/>
            </a:solidFill>
            <a:miter lim="800000"/>
            <a:headEnd/>
            <a:tailEnd/>
          </a:ln>
        </p:spPr>
      </p:pic>
      <p:sp>
        <p:nvSpPr>
          <p:cNvPr id="19459" name="Rectangle 2"/>
          <p:cNvSpPr>
            <a:spLocks noGrp="1"/>
          </p:cNvSpPr>
          <p:nvPr>
            <p:ph type="title" idx="4294967295"/>
          </p:nvPr>
        </p:nvSpPr>
        <p:spPr>
          <a:xfrm>
            <a:off x="457200" y="304800"/>
            <a:ext cx="8229600" cy="1143000"/>
          </a:xfrm>
        </p:spPr>
        <p:txBody>
          <a:bodyPr/>
          <a:lstStyle/>
          <a:p>
            <a:r>
              <a:rPr lang="en-US" sz="3600" smtClean="0"/>
              <a:t>Evolution of Geodetic Datums: </a:t>
            </a:r>
            <a:br>
              <a:rPr lang="en-US" sz="3600" smtClean="0"/>
            </a:br>
            <a:r>
              <a:rPr lang="en-US" sz="3200" smtClean="0"/>
              <a:t>from NAD27/NGVD29 to NAD83/NAVD88</a:t>
            </a:r>
          </a:p>
        </p:txBody>
      </p:sp>
      <p:sp>
        <p:nvSpPr>
          <p:cNvPr id="48132" name="Rectangle 4"/>
          <p:cNvSpPr>
            <a:spLocks noChangeArrowheads="1"/>
          </p:cNvSpPr>
          <p:nvPr/>
        </p:nvSpPr>
        <p:spPr bwMode="auto">
          <a:xfrm>
            <a:off x="304800" y="1447800"/>
            <a:ext cx="1828800" cy="1371600"/>
          </a:xfrm>
          <a:prstGeom prst="rect">
            <a:avLst/>
          </a:prstGeom>
          <a:solidFill>
            <a:schemeClr val="accent1"/>
          </a:solidFill>
          <a:ln w="9525">
            <a:solidFill>
              <a:schemeClr val="tx1"/>
            </a:solidFill>
            <a:miter lim="800000"/>
            <a:headEnd/>
            <a:tailEnd/>
          </a:ln>
        </p:spPr>
        <p:txBody>
          <a:bodyPr wrap="none" anchor="ctr"/>
          <a:lstStyle/>
          <a:p>
            <a:r>
              <a:rPr lang="en-US" sz="2800">
                <a:solidFill>
                  <a:srgbClr val="FF9933"/>
                </a:solidFill>
                <a:latin typeface="Old English Text MT"/>
              </a:rPr>
              <a:t>H </a:t>
            </a:r>
            <a:r>
              <a:rPr lang="en-US" sz="2800">
                <a:solidFill>
                  <a:srgbClr val="FFFF00"/>
                </a:solidFill>
                <a:latin typeface="Old English Text MT"/>
              </a:rPr>
              <a:t>+ V</a:t>
            </a:r>
          </a:p>
          <a:p>
            <a:r>
              <a:rPr lang="en-US" sz="2800">
                <a:solidFill>
                  <a:srgbClr val="FF9933"/>
                </a:solidFill>
                <a:latin typeface="Old English Text MT"/>
              </a:rPr>
              <a:t>2 </a:t>
            </a:r>
            <a:r>
              <a:rPr lang="en-US" sz="2800">
                <a:solidFill>
                  <a:srgbClr val="FFFF00"/>
                </a:solidFill>
                <a:latin typeface="Old English Text MT"/>
              </a:rPr>
              <a:t>+ 1</a:t>
            </a:r>
          </a:p>
          <a:p>
            <a:r>
              <a:rPr lang="en-US" sz="2800">
                <a:solidFill>
                  <a:srgbClr val="FF9933"/>
                </a:solidFill>
                <a:latin typeface="Old English Text MT"/>
              </a:rPr>
              <a:t>27, </a:t>
            </a:r>
            <a:r>
              <a:rPr lang="en-US" sz="2800">
                <a:solidFill>
                  <a:srgbClr val="FFFF00"/>
                </a:solidFill>
                <a:latin typeface="Old English Text MT"/>
              </a:rPr>
              <a:t>29</a:t>
            </a:r>
          </a:p>
        </p:txBody>
      </p:sp>
      <p:sp>
        <p:nvSpPr>
          <p:cNvPr id="48135" name="Rectangle 7"/>
          <p:cNvSpPr>
            <a:spLocks noChangeArrowheads="1"/>
          </p:cNvSpPr>
          <p:nvPr/>
        </p:nvSpPr>
        <p:spPr bwMode="auto">
          <a:xfrm>
            <a:off x="2895600" y="1447800"/>
            <a:ext cx="2133600" cy="1371600"/>
          </a:xfrm>
          <a:prstGeom prst="rect">
            <a:avLst/>
          </a:prstGeom>
          <a:solidFill>
            <a:schemeClr val="accent1"/>
          </a:solidFill>
          <a:ln w="9525">
            <a:solidFill>
              <a:schemeClr val="tx1"/>
            </a:solidFill>
            <a:miter lim="800000"/>
            <a:headEnd/>
            <a:tailEnd/>
          </a:ln>
        </p:spPr>
        <p:txBody>
          <a:bodyPr wrap="none" anchor="ctr"/>
          <a:lstStyle/>
          <a:p>
            <a:r>
              <a:rPr lang="en-US" sz="2800" b="1">
                <a:solidFill>
                  <a:srgbClr val="FF9933"/>
                </a:solidFill>
                <a:latin typeface="Courier"/>
              </a:rPr>
              <a:t>H </a:t>
            </a:r>
            <a:r>
              <a:rPr lang="en-US" sz="2800" b="1">
                <a:solidFill>
                  <a:srgbClr val="FFFF00"/>
                </a:solidFill>
                <a:latin typeface="Courier"/>
              </a:rPr>
              <a:t>+ V</a:t>
            </a:r>
          </a:p>
          <a:p>
            <a:r>
              <a:rPr lang="en-US" sz="2800" b="1">
                <a:solidFill>
                  <a:srgbClr val="FF9933"/>
                </a:solidFill>
                <a:latin typeface="Courier"/>
              </a:rPr>
              <a:t>2 </a:t>
            </a:r>
            <a:r>
              <a:rPr lang="en-US" sz="2800" b="1">
                <a:solidFill>
                  <a:srgbClr val="FFFF00"/>
                </a:solidFill>
                <a:latin typeface="Courier"/>
              </a:rPr>
              <a:t>+ 1</a:t>
            </a:r>
          </a:p>
          <a:p>
            <a:r>
              <a:rPr lang="en-US" sz="2800" b="1">
                <a:solidFill>
                  <a:srgbClr val="FF9933"/>
                </a:solidFill>
                <a:latin typeface="Courier"/>
              </a:rPr>
              <a:t>83(86),</a:t>
            </a:r>
            <a:r>
              <a:rPr lang="en-US" sz="2800" b="1">
                <a:solidFill>
                  <a:srgbClr val="FFFF00"/>
                </a:solidFill>
                <a:latin typeface="Courier"/>
              </a:rPr>
              <a:t>88</a:t>
            </a:r>
          </a:p>
        </p:txBody>
      </p:sp>
      <p:sp>
        <p:nvSpPr>
          <p:cNvPr id="48137" name="Rectangle 9"/>
          <p:cNvSpPr>
            <a:spLocks noChangeArrowheads="1"/>
          </p:cNvSpPr>
          <p:nvPr/>
        </p:nvSpPr>
        <p:spPr bwMode="auto">
          <a:xfrm>
            <a:off x="6629400" y="1447800"/>
            <a:ext cx="2209800" cy="1371600"/>
          </a:xfrm>
          <a:prstGeom prst="rect">
            <a:avLst/>
          </a:prstGeom>
          <a:solidFill>
            <a:schemeClr val="accent1"/>
          </a:solidFill>
          <a:ln w="9525">
            <a:solidFill>
              <a:schemeClr val="tx1"/>
            </a:solidFill>
            <a:miter lim="800000"/>
            <a:headEnd/>
            <a:tailEnd/>
          </a:ln>
        </p:spPr>
        <p:txBody>
          <a:bodyPr wrap="none" anchor="ctr"/>
          <a:lstStyle/>
          <a:p>
            <a:r>
              <a:rPr lang="en-US" sz="2800">
                <a:solidFill>
                  <a:srgbClr val="FF9933"/>
                </a:solidFill>
                <a:latin typeface="HE_TERMINAL"/>
              </a:rPr>
              <a:t>H + V</a:t>
            </a:r>
            <a:r>
              <a:rPr lang="en-US" b="1" baseline="-25000">
                <a:solidFill>
                  <a:srgbClr val="FF9933"/>
                </a:solidFill>
                <a:latin typeface="HE_TERMINAL"/>
              </a:rPr>
              <a:t>E</a:t>
            </a:r>
            <a:r>
              <a:rPr lang="en-US" sz="2800">
                <a:solidFill>
                  <a:srgbClr val="FF9933"/>
                </a:solidFill>
                <a:latin typeface="HE_TERMINAL"/>
              </a:rPr>
              <a:t> </a:t>
            </a:r>
            <a:r>
              <a:rPr lang="en-US" sz="2800">
                <a:solidFill>
                  <a:srgbClr val="FFFF00"/>
                </a:solidFill>
                <a:latin typeface="HE_TERMINAL"/>
              </a:rPr>
              <a:t>+ V</a:t>
            </a:r>
            <a:r>
              <a:rPr lang="en-US" sz="2000" b="1" baseline="-25000">
                <a:solidFill>
                  <a:srgbClr val="FFFF00"/>
                </a:solidFill>
                <a:latin typeface="HE_TERMINAL"/>
              </a:rPr>
              <a:t>O</a:t>
            </a:r>
            <a:endParaRPr lang="en-US" sz="2800" b="1">
              <a:solidFill>
                <a:srgbClr val="FFFF00"/>
              </a:solidFill>
              <a:latin typeface="HE_TERMINAL"/>
            </a:endParaRPr>
          </a:p>
          <a:p>
            <a:r>
              <a:rPr lang="en-US" sz="2800">
                <a:solidFill>
                  <a:srgbClr val="FF9933"/>
                </a:solidFill>
                <a:latin typeface="HE_TERMINAL"/>
              </a:rPr>
              <a:t>2 + 1 </a:t>
            </a:r>
            <a:r>
              <a:rPr lang="en-US" sz="2800">
                <a:solidFill>
                  <a:srgbClr val="FFFF00"/>
                </a:solidFill>
                <a:latin typeface="HE_TERMINAL"/>
              </a:rPr>
              <a:t>+ 1</a:t>
            </a:r>
          </a:p>
          <a:p>
            <a:r>
              <a:rPr lang="en-US" sz="2800">
                <a:solidFill>
                  <a:srgbClr val="FF9933"/>
                </a:solidFill>
                <a:latin typeface="HE_TERMINAL"/>
              </a:rPr>
              <a:t>83(92), </a:t>
            </a:r>
            <a:r>
              <a:rPr lang="en-US" sz="2800">
                <a:solidFill>
                  <a:srgbClr val="FFFF00"/>
                </a:solidFill>
                <a:latin typeface="HE_TERMINAL"/>
              </a:rPr>
              <a:t>88</a:t>
            </a:r>
          </a:p>
        </p:txBody>
      </p:sp>
      <p:sp>
        <p:nvSpPr>
          <p:cNvPr id="48138" name="AutoShape 10"/>
          <p:cNvSpPr>
            <a:spLocks noChangeArrowheads="1"/>
          </p:cNvSpPr>
          <p:nvPr/>
        </p:nvSpPr>
        <p:spPr bwMode="auto">
          <a:xfrm>
            <a:off x="5105400" y="1371600"/>
            <a:ext cx="1524000" cy="1371600"/>
          </a:xfrm>
          <a:prstGeom prst="irregularSeal2">
            <a:avLst/>
          </a:prstGeom>
          <a:solidFill>
            <a:schemeClr val="accent1"/>
          </a:solidFill>
          <a:ln w="9525">
            <a:solidFill>
              <a:schemeClr val="tx1"/>
            </a:solidFill>
            <a:miter lim="800000"/>
            <a:headEnd/>
            <a:tailEnd/>
          </a:ln>
        </p:spPr>
        <p:txBody>
          <a:bodyPr wrap="none" anchor="ctr"/>
          <a:lstStyle/>
          <a:p>
            <a:r>
              <a:rPr lang="en-US"/>
              <a:t>GPS</a:t>
            </a:r>
          </a:p>
        </p:txBody>
      </p:sp>
      <p:sp>
        <p:nvSpPr>
          <p:cNvPr id="48139" name="AutoShape 11"/>
          <p:cNvSpPr>
            <a:spLocks noChangeArrowheads="1"/>
          </p:cNvSpPr>
          <p:nvPr/>
        </p:nvSpPr>
        <p:spPr bwMode="auto">
          <a:xfrm>
            <a:off x="2286000" y="20574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0" name="AutoShape 12"/>
          <p:cNvSpPr>
            <a:spLocks noChangeArrowheads="1"/>
          </p:cNvSpPr>
          <p:nvPr/>
        </p:nvSpPr>
        <p:spPr bwMode="auto">
          <a:xfrm>
            <a:off x="5486400" y="22098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1" name="Text Box 13"/>
          <p:cNvSpPr txBox="1">
            <a:spLocks noChangeArrowheads="1"/>
          </p:cNvSpPr>
          <p:nvPr/>
        </p:nvSpPr>
        <p:spPr bwMode="auto">
          <a:xfrm>
            <a:off x="381000" y="3276600"/>
            <a:ext cx="3505200" cy="519113"/>
          </a:xfrm>
          <a:prstGeom prst="rect">
            <a:avLst/>
          </a:prstGeom>
          <a:noFill/>
          <a:ln w="9525">
            <a:noFill/>
            <a:miter lim="800000"/>
            <a:headEnd/>
            <a:tailEnd/>
          </a:ln>
        </p:spPr>
        <p:txBody>
          <a:bodyPr>
            <a:spAutoFit/>
          </a:bodyPr>
          <a:lstStyle/>
          <a:p>
            <a:pPr>
              <a:spcBef>
                <a:spcPct val="50000"/>
              </a:spcBef>
            </a:pPr>
            <a:r>
              <a:rPr lang="en-US" sz="2800">
                <a:solidFill>
                  <a:srgbClr val="6600FF"/>
                </a:solidFill>
              </a:rPr>
              <a:t>+</a:t>
            </a:r>
            <a:r>
              <a:rPr lang="en-US" sz="2800" i="1">
                <a:solidFill>
                  <a:srgbClr val="6600FF"/>
                </a:solidFill>
              </a:rPr>
              <a:t>VELOCITIES (time)</a:t>
            </a:r>
            <a:endParaRPr lang="en-US" sz="2800">
              <a:solidFill>
                <a:srgbClr val="6600FF"/>
              </a:solidFill>
            </a:endParaRPr>
          </a:p>
        </p:txBody>
      </p:sp>
      <p:sp>
        <p:nvSpPr>
          <p:cNvPr id="48143" name="Rectangle 15"/>
          <p:cNvSpPr>
            <a:spLocks noChangeArrowheads="1"/>
          </p:cNvSpPr>
          <p:nvPr/>
        </p:nvSpPr>
        <p:spPr bwMode="auto">
          <a:xfrm>
            <a:off x="304800" y="3795713"/>
            <a:ext cx="3276600" cy="1371600"/>
          </a:xfrm>
          <a:prstGeom prst="rect">
            <a:avLst/>
          </a:prstGeom>
          <a:solidFill>
            <a:schemeClr val="accent1"/>
          </a:solidFill>
          <a:ln w="57150">
            <a:solidFill>
              <a:schemeClr val="accent2"/>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sz="2800">
                <a:solidFill>
                  <a:srgbClr val="FF9933"/>
                </a:solidFill>
                <a:latin typeface="Cambria" pitchFamily="18" charset="0"/>
              </a:rPr>
              <a:t>+ V</a:t>
            </a:r>
            <a:r>
              <a:rPr lang="en-US" sz="2000" b="1" baseline="-25000">
                <a:solidFill>
                  <a:srgbClr val="FF9933"/>
                </a:solidFill>
                <a:latin typeface="Cambria" pitchFamily="18" charset="0"/>
              </a:rPr>
              <a:t>E </a:t>
            </a:r>
            <a:r>
              <a:rPr lang="en-US" sz="2800">
                <a:solidFill>
                  <a:srgbClr val="FFFF00"/>
                </a:solidFill>
                <a:latin typeface="Cambria" pitchFamily="18" charset="0"/>
              </a:rPr>
              <a:t>+</a:t>
            </a:r>
            <a:r>
              <a:rPr lang="en-US">
                <a:solidFill>
                  <a:srgbClr val="FFFF00"/>
                </a:solidFill>
              </a:rPr>
              <a:t> </a:t>
            </a:r>
            <a:r>
              <a:rPr lang="en-US" sz="2800">
                <a:solidFill>
                  <a:srgbClr val="FFFF00"/>
                </a:solidFill>
                <a:latin typeface="Cambria" pitchFamily="18" charset="0"/>
              </a:rPr>
              <a:t>V</a:t>
            </a:r>
            <a:r>
              <a:rPr lang="en-US" sz="2000" b="1" baseline="-25000">
                <a:solidFill>
                  <a:srgbClr val="FFFF00"/>
                </a:solidFill>
                <a:latin typeface="Cambria" pitchFamily="18" charset="0"/>
              </a:rPr>
              <a:t>O</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a:t>
            </a:r>
            <a:r>
              <a:rPr lang="en-US" sz="2800">
                <a:solidFill>
                  <a:srgbClr val="FFFF00"/>
                </a:solidFill>
                <a:latin typeface="Cambria" pitchFamily="18" charset="0"/>
              </a:rPr>
              <a:t>+ 1</a:t>
            </a:r>
            <a:r>
              <a:rPr lang="en-US" sz="2800">
                <a:solidFill>
                  <a:srgbClr val="FF9933"/>
                </a:solidFill>
                <a:latin typeface="Cambria" pitchFamily="18" charset="0"/>
              </a:rPr>
              <a:t> </a:t>
            </a:r>
          </a:p>
          <a:p>
            <a:r>
              <a:rPr lang="en-US" sz="2800">
                <a:solidFill>
                  <a:srgbClr val="FF9933"/>
                </a:solidFill>
                <a:latin typeface="Cambria" pitchFamily="18" charset="0"/>
              </a:rPr>
              <a:t>83(2007)+</a:t>
            </a:r>
            <a:r>
              <a:rPr lang="en-US" sz="2800" i="1">
                <a:solidFill>
                  <a:srgbClr val="FF9933"/>
                </a:solidFill>
                <a:latin typeface="Cambria" pitchFamily="18" charset="0"/>
              </a:rPr>
              <a:t>HTDP</a:t>
            </a:r>
            <a:r>
              <a:rPr lang="en-US" sz="2800">
                <a:solidFill>
                  <a:srgbClr val="FF9933"/>
                </a:solidFill>
                <a:latin typeface="Cambria" pitchFamily="18" charset="0"/>
              </a:rPr>
              <a:t>, </a:t>
            </a:r>
            <a:r>
              <a:rPr lang="en-US" sz="2800">
                <a:solidFill>
                  <a:srgbClr val="FFFF00"/>
                </a:solidFill>
                <a:latin typeface="Cambria" pitchFamily="18" charset="0"/>
              </a:rPr>
              <a:t>88</a:t>
            </a:r>
          </a:p>
        </p:txBody>
      </p:sp>
      <p:cxnSp>
        <p:nvCxnSpPr>
          <p:cNvPr id="48147" name="AutoShape 19"/>
          <p:cNvCxnSpPr>
            <a:cxnSpLocks noChangeShapeType="1"/>
          </p:cNvCxnSpPr>
          <p:nvPr/>
        </p:nvCxnSpPr>
        <p:spPr bwMode="auto">
          <a:xfrm flipH="1">
            <a:off x="3733800" y="2743200"/>
            <a:ext cx="2895600" cy="1295400"/>
          </a:xfrm>
          <a:prstGeom prst="straightConnector1">
            <a:avLst/>
          </a:prstGeom>
          <a:noFill/>
          <a:ln w="38100">
            <a:solidFill>
              <a:schemeClr val="tx1"/>
            </a:solidFill>
            <a:round/>
            <a:headEnd/>
            <a:tailEnd type="triangle" w="med" len="med"/>
          </a:ln>
        </p:spPr>
      </p:cxnSp>
      <p:sp>
        <p:nvSpPr>
          <p:cNvPr id="19" name="Rectangle 15"/>
          <p:cNvSpPr>
            <a:spLocks noChangeArrowheads="1"/>
          </p:cNvSpPr>
          <p:nvPr/>
        </p:nvSpPr>
        <p:spPr bwMode="auto">
          <a:xfrm>
            <a:off x="5715000" y="3767138"/>
            <a:ext cx="3276600" cy="1371600"/>
          </a:xfrm>
          <a:prstGeom prst="rect">
            <a:avLst/>
          </a:prstGeom>
          <a:solidFill>
            <a:schemeClr val="accent1"/>
          </a:solidFill>
          <a:ln w="57150">
            <a:solidFill>
              <a:schemeClr val="accent2"/>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sz="2800">
                <a:solidFill>
                  <a:srgbClr val="FF9933"/>
                </a:solidFill>
                <a:latin typeface="Cambria" pitchFamily="18" charset="0"/>
              </a:rPr>
              <a:t>+ V</a:t>
            </a:r>
            <a:r>
              <a:rPr lang="en-US" sz="2000" b="1" baseline="-25000">
                <a:solidFill>
                  <a:srgbClr val="FF9933"/>
                </a:solidFill>
                <a:latin typeface="Cambria" pitchFamily="18" charset="0"/>
              </a:rPr>
              <a:t>E </a:t>
            </a:r>
            <a:r>
              <a:rPr lang="en-US" sz="2800">
                <a:solidFill>
                  <a:srgbClr val="FFFF00"/>
                </a:solidFill>
                <a:latin typeface="Cambria" pitchFamily="18" charset="0"/>
              </a:rPr>
              <a:t>+</a:t>
            </a:r>
            <a:r>
              <a:rPr lang="en-US">
                <a:solidFill>
                  <a:srgbClr val="FFFF00"/>
                </a:solidFill>
              </a:rPr>
              <a:t> </a:t>
            </a:r>
            <a:r>
              <a:rPr lang="en-US" sz="2800">
                <a:solidFill>
                  <a:srgbClr val="FFFF00"/>
                </a:solidFill>
                <a:latin typeface="Cambria" pitchFamily="18" charset="0"/>
              </a:rPr>
              <a:t>V</a:t>
            </a:r>
            <a:r>
              <a:rPr lang="en-US" sz="2000" b="1" baseline="-25000">
                <a:solidFill>
                  <a:srgbClr val="FFFF00"/>
                </a:solidFill>
                <a:latin typeface="Cambria" pitchFamily="18" charset="0"/>
              </a:rPr>
              <a:t>O</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a:t>
            </a:r>
            <a:r>
              <a:rPr lang="en-US" sz="2800">
                <a:solidFill>
                  <a:srgbClr val="FFFF00"/>
                </a:solidFill>
                <a:latin typeface="Cambria" pitchFamily="18" charset="0"/>
              </a:rPr>
              <a:t>+ 1</a:t>
            </a:r>
            <a:r>
              <a:rPr lang="en-US" sz="2800">
                <a:solidFill>
                  <a:srgbClr val="FF9933"/>
                </a:solidFill>
                <a:latin typeface="Cambria" pitchFamily="18" charset="0"/>
              </a:rPr>
              <a:t> </a:t>
            </a:r>
          </a:p>
          <a:p>
            <a:r>
              <a:rPr lang="en-US" sz="2800">
                <a:solidFill>
                  <a:srgbClr val="FF9933"/>
                </a:solidFill>
                <a:latin typeface="Cambria" pitchFamily="18" charset="0"/>
              </a:rPr>
              <a:t>83(2011)+</a:t>
            </a:r>
            <a:r>
              <a:rPr lang="en-US" sz="2800" i="1">
                <a:solidFill>
                  <a:srgbClr val="FF9933"/>
                </a:solidFill>
                <a:latin typeface="Cambria" pitchFamily="18" charset="0"/>
              </a:rPr>
              <a:t>HTDP</a:t>
            </a:r>
            <a:r>
              <a:rPr lang="en-US" sz="2800">
                <a:solidFill>
                  <a:srgbClr val="FF9933"/>
                </a:solidFill>
                <a:latin typeface="Cambria" pitchFamily="18" charset="0"/>
              </a:rPr>
              <a:t>, </a:t>
            </a:r>
            <a:r>
              <a:rPr lang="en-US" sz="2800">
                <a:solidFill>
                  <a:srgbClr val="FFFF00"/>
                </a:solidFill>
                <a:latin typeface="Cambria" pitchFamily="18" charset="0"/>
              </a:rPr>
              <a:t>88</a:t>
            </a:r>
          </a:p>
        </p:txBody>
      </p:sp>
      <p:sp>
        <p:nvSpPr>
          <p:cNvPr id="20" name="Rectangle 21"/>
          <p:cNvSpPr>
            <a:spLocks noChangeArrowheads="1"/>
          </p:cNvSpPr>
          <p:nvPr/>
        </p:nvSpPr>
        <p:spPr bwMode="auto">
          <a:xfrm>
            <a:off x="5715000" y="5184775"/>
            <a:ext cx="3276600" cy="1371600"/>
          </a:xfrm>
          <a:prstGeom prst="rect">
            <a:avLst/>
          </a:prstGeom>
          <a:solidFill>
            <a:schemeClr val="tx1"/>
          </a:solidFill>
          <a:ln w="28575">
            <a:solidFill>
              <a:schemeClr val="accent1"/>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a:solidFill>
                  <a:srgbClr val="FF9933"/>
                </a:solidFill>
              </a:rPr>
              <a:t>+</a:t>
            </a:r>
            <a:r>
              <a:rPr lang="en-US" sz="2800">
                <a:solidFill>
                  <a:srgbClr val="FF9933"/>
                </a:solidFill>
                <a:latin typeface="Cambria" pitchFamily="18" charset="0"/>
              </a:rPr>
              <a:t>V</a:t>
            </a:r>
            <a:r>
              <a:rPr lang="en-US" sz="2000" b="1" baseline="-25000">
                <a:solidFill>
                  <a:srgbClr val="FF9933"/>
                </a:solidFill>
                <a:latin typeface="Cambria" pitchFamily="18" charset="0"/>
              </a:rPr>
              <a:t>E</a:t>
            </a:r>
            <a:r>
              <a:rPr lang="en-US">
                <a:solidFill>
                  <a:srgbClr val="FF9933"/>
                </a:solidFill>
              </a:rPr>
              <a:t>+ </a:t>
            </a:r>
            <a:r>
              <a:rPr lang="en-US" sz="2800" i="1">
                <a:solidFill>
                  <a:srgbClr val="FF9933"/>
                </a:solidFill>
                <a:latin typeface="Cambria" pitchFamily="18" charset="0"/>
              </a:rPr>
              <a:t>V</a:t>
            </a:r>
            <a:r>
              <a:rPr lang="en-US" sz="2400" b="1" i="1" baseline="-25000">
                <a:solidFill>
                  <a:srgbClr val="FF9933"/>
                </a:solidFill>
                <a:latin typeface="Cambria" pitchFamily="18" charset="0"/>
              </a:rPr>
              <a:t>Et</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 </a:t>
            </a:r>
            <a:r>
              <a:rPr lang="en-US" sz="2800" i="1">
                <a:solidFill>
                  <a:srgbClr val="FF9933"/>
                </a:solidFill>
                <a:latin typeface="Cambria" pitchFamily="18" charset="0"/>
              </a:rPr>
              <a:t>1</a:t>
            </a:r>
            <a:r>
              <a:rPr lang="en-US" sz="2800">
                <a:solidFill>
                  <a:srgbClr val="FF9933"/>
                </a:solidFill>
                <a:latin typeface="Cambria" pitchFamily="18" charset="0"/>
              </a:rPr>
              <a:t> </a:t>
            </a:r>
          </a:p>
          <a:p>
            <a:r>
              <a:rPr lang="en-US" sz="2800">
                <a:solidFill>
                  <a:srgbClr val="FF9933"/>
                </a:solidFill>
                <a:latin typeface="Cambria" pitchFamily="18" charset="0"/>
              </a:rPr>
              <a:t>IGS08 (2010.00)</a:t>
            </a:r>
          </a:p>
        </p:txBody>
      </p:sp>
      <p:sp>
        <p:nvSpPr>
          <p:cNvPr id="21" name="AutoShape 12"/>
          <p:cNvSpPr>
            <a:spLocks noChangeArrowheads="1"/>
          </p:cNvSpPr>
          <p:nvPr/>
        </p:nvSpPr>
        <p:spPr bwMode="auto">
          <a:xfrm>
            <a:off x="3962400" y="5641975"/>
            <a:ext cx="1219200" cy="242888"/>
          </a:xfrm>
          <a:prstGeom prst="rightArrow">
            <a:avLst>
              <a:gd name="adj1" fmla="val 50000"/>
              <a:gd name="adj2" fmla="val 50010"/>
            </a:avLst>
          </a:prstGeom>
          <a:solidFill>
            <a:srgbClr val="FF9933"/>
          </a:solidFill>
          <a:ln w="9525">
            <a:solidFill>
              <a:schemeClr val="tx1"/>
            </a:solidFill>
            <a:miter lim="800000"/>
            <a:headEnd/>
            <a:tailEnd/>
          </a:ln>
        </p:spPr>
        <p:txBody>
          <a:bodyPr wrap="none" anchor="ctr"/>
          <a:lstStyle/>
          <a:p>
            <a:endParaRPr lang="en-US"/>
          </a:p>
        </p:txBody>
      </p:sp>
      <p:sp>
        <p:nvSpPr>
          <p:cNvPr id="3" name="TextBox 2"/>
          <p:cNvSpPr txBox="1">
            <a:spLocks noChangeArrowheads="1"/>
          </p:cNvSpPr>
          <p:nvPr/>
        </p:nvSpPr>
        <p:spPr bwMode="auto">
          <a:xfrm>
            <a:off x="4572000" y="5900738"/>
            <a:ext cx="1066800" cy="369887"/>
          </a:xfrm>
          <a:prstGeom prst="rect">
            <a:avLst/>
          </a:prstGeom>
          <a:noFill/>
          <a:ln w="19050">
            <a:solidFill>
              <a:schemeClr val="accent1"/>
            </a:solidFill>
            <a:miter lim="800000"/>
            <a:headEnd/>
            <a:tailEnd/>
          </a:ln>
        </p:spPr>
        <p:txBody>
          <a:bodyPr>
            <a:spAutoFit/>
          </a:bodyPr>
          <a:lstStyle/>
          <a:p>
            <a:r>
              <a:rPr lang="en-US"/>
              <a:t>T O D A Y</a:t>
            </a:r>
          </a:p>
        </p:txBody>
      </p:sp>
      <p:sp>
        <p:nvSpPr>
          <p:cNvPr id="4" name="TextBox 3"/>
          <p:cNvSpPr txBox="1">
            <a:spLocks noChangeArrowheads="1"/>
          </p:cNvSpPr>
          <p:nvPr/>
        </p:nvSpPr>
        <p:spPr bwMode="auto">
          <a:xfrm>
            <a:off x="6743700" y="2906713"/>
            <a:ext cx="1219200" cy="369887"/>
          </a:xfrm>
          <a:prstGeom prst="rect">
            <a:avLst/>
          </a:prstGeom>
          <a:noFill/>
          <a:ln w="9525">
            <a:noFill/>
            <a:miter lim="800000"/>
            <a:headEnd/>
            <a:tailEnd/>
          </a:ln>
        </p:spPr>
        <p:txBody>
          <a:bodyPr>
            <a:spAutoFit/>
          </a:bodyPr>
          <a:lstStyle/>
          <a:p>
            <a:r>
              <a:rPr lang="en-US"/>
              <a:t>Geometric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8139"/>
                                        </p:tgtEl>
                                        <p:attrNameLst>
                                          <p:attrName>style.visibility</p:attrName>
                                        </p:attrNameLst>
                                      </p:cBhvr>
                                      <p:to>
                                        <p:strVal val="visible"/>
                                      </p:to>
                                    </p:set>
                                    <p:anim calcmode="lin" valueType="num">
                                      <p:cBhvr additive="base">
                                        <p:cTn id="12" dur="500" fill="hold"/>
                                        <p:tgtEl>
                                          <p:spTgt spid="48139"/>
                                        </p:tgtEl>
                                        <p:attrNameLst>
                                          <p:attrName>ppt_x</p:attrName>
                                        </p:attrNameLst>
                                      </p:cBhvr>
                                      <p:tavLst>
                                        <p:tav tm="0">
                                          <p:val>
                                            <p:strVal val="0-#ppt_w/2"/>
                                          </p:val>
                                        </p:tav>
                                        <p:tav tm="100000">
                                          <p:val>
                                            <p:strVal val="#ppt_x"/>
                                          </p:val>
                                        </p:tav>
                                      </p:tavLst>
                                    </p:anim>
                                    <p:anim calcmode="lin" valueType="num">
                                      <p:cBhvr additive="base">
                                        <p:cTn id="13" dur="500" fill="hold"/>
                                        <p:tgtEl>
                                          <p:spTgt spid="4813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8135"/>
                                        </p:tgtEl>
                                        <p:attrNameLst>
                                          <p:attrName>style.visibility</p:attrName>
                                        </p:attrNameLst>
                                      </p:cBhvr>
                                      <p:to>
                                        <p:strVal val="visible"/>
                                      </p:to>
                                    </p:set>
                                    <p:animEffect transition="in" filter="box(in)">
                                      <p:cBhvr>
                                        <p:cTn id="18" dur="500"/>
                                        <p:tgtEl>
                                          <p:spTgt spid="48135"/>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8138"/>
                                        </p:tgtEl>
                                        <p:attrNameLst>
                                          <p:attrName>style.visibility</p:attrName>
                                        </p:attrNameLst>
                                      </p:cBhvr>
                                      <p:to>
                                        <p:strVal val="visible"/>
                                      </p:to>
                                    </p:set>
                                    <p:animEffect transition="in" filter="fade">
                                      <p:cBhvr>
                                        <p:cTn id="23" dur="2000"/>
                                        <p:tgtEl>
                                          <p:spTgt spid="48138"/>
                                        </p:tgtEl>
                                      </p:cBhvr>
                                    </p:animEffect>
                                    <p:anim calcmode="lin" valueType="num">
                                      <p:cBhvr>
                                        <p:cTn id="24" dur="2000" fill="hold"/>
                                        <p:tgtEl>
                                          <p:spTgt spid="48138"/>
                                        </p:tgtEl>
                                        <p:attrNameLst>
                                          <p:attrName>style.rotation</p:attrName>
                                        </p:attrNameLst>
                                      </p:cBhvr>
                                      <p:tavLst>
                                        <p:tav tm="0">
                                          <p:val>
                                            <p:fltVal val="720"/>
                                          </p:val>
                                        </p:tav>
                                        <p:tav tm="100000">
                                          <p:val>
                                            <p:fltVal val="0"/>
                                          </p:val>
                                        </p:tav>
                                      </p:tavLst>
                                    </p:anim>
                                    <p:anim calcmode="lin" valueType="num">
                                      <p:cBhvr>
                                        <p:cTn id="25" dur="2000" fill="hold"/>
                                        <p:tgtEl>
                                          <p:spTgt spid="48138"/>
                                        </p:tgtEl>
                                        <p:attrNameLst>
                                          <p:attrName>ppt_h</p:attrName>
                                        </p:attrNameLst>
                                      </p:cBhvr>
                                      <p:tavLst>
                                        <p:tav tm="0">
                                          <p:val>
                                            <p:fltVal val="0"/>
                                          </p:val>
                                        </p:tav>
                                        <p:tav tm="100000">
                                          <p:val>
                                            <p:strVal val="#ppt_h"/>
                                          </p:val>
                                        </p:tav>
                                      </p:tavLst>
                                    </p:anim>
                                    <p:anim calcmode="lin" valueType="num">
                                      <p:cBhvr>
                                        <p:cTn id="26" dur="2000" fill="hold"/>
                                        <p:tgtEl>
                                          <p:spTgt spid="48138"/>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8140"/>
                                        </p:tgtEl>
                                        <p:attrNameLst>
                                          <p:attrName>style.visibility</p:attrName>
                                        </p:attrNameLst>
                                      </p:cBhvr>
                                      <p:to>
                                        <p:strVal val="visible"/>
                                      </p:to>
                                    </p:set>
                                    <p:anim calcmode="lin" valueType="num">
                                      <p:cBhvr additive="base">
                                        <p:cTn id="31" dur="500" fill="hold"/>
                                        <p:tgtEl>
                                          <p:spTgt spid="48140"/>
                                        </p:tgtEl>
                                        <p:attrNameLst>
                                          <p:attrName>ppt_x</p:attrName>
                                        </p:attrNameLst>
                                      </p:cBhvr>
                                      <p:tavLst>
                                        <p:tav tm="0">
                                          <p:val>
                                            <p:strVal val="#ppt_x"/>
                                          </p:val>
                                        </p:tav>
                                        <p:tav tm="100000">
                                          <p:val>
                                            <p:strVal val="#ppt_x"/>
                                          </p:val>
                                        </p:tav>
                                      </p:tavLst>
                                    </p:anim>
                                    <p:anim calcmode="lin" valueType="num">
                                      <p:cBhvr additive="base">
                                        <p:cTn id="32" dur="500" fill="hold"/>
                                        <p:tgtEl>
                                          <p:spTgt spid="4814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8137"/>
                                        </p:tgtEl>
                                        <p:attrNameLst>
                                          <p:attrName>style.visibility</p:attrName>
                                        </p:attrNameLst>
                                      </p:cBhvr>
                                      <p:to>
                                        <p:strVal val="visible"/>
                                      </p:to>
                                    </p:set>
                                    <p:animEffect transition="in" filter="box(in)">
                                      <p:cBhvr>
                                        <p:cTn id="37" dur="500"/>
                                        <p:tgtEl>
                                          <p:spTgt spid="4813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4" presetClass="entr" presetSubtype="0" accel="100000" fill="hold" nodeType="clickEffect">
                                  <p:stCondLst>
                                    <p:cond delay="0"/>
                                  </p:stCondLst>
                                  <p:childTnLst>
                                    <p:set>
                                      <p:cBhvr>
                                        <p:cTn id="45" dur="1" fill="hold">
                                          <p:stCondLst>
                                            <p:cond delay="0"/>
                                          </p:stCondLst>
                                        </p:cTn>
                                        <p:tgtEl>
                                          <p:spTgt spid="48150"/>
                                        </p:tgtEl>
                                        <p:attrNameLst>
                                          <p:attrName>style.visibility</p:attrName>
                                        </p:attrNameLst>
                                      </p:cBhvr>
                                      <p:to>
                                        <p:strVal val="visible"/>
                                      </p:to>
                                    </p:set>
                                    <p:anim calcmode="lin" valueType="num">
                                      <p:cBhvr>
                                        <p:cTn id="46" dur="500" fill="hold"/>
                                        <p:tgtEl>
                                          <p:spTgt spid="48150"/>
                                        </p:tgtEl>
                                        <p:attrNameLst>
                                          <p:attrName>ppt_w</p:attrName>
                                        </p:attrNameLst>
                                      </p:cBhvr>
                                      <p:tavLst>
                                        <p:tav tm="0">
                                          <p:val>
                                            <p:strVal val="#ppt_w*0.05"/>
                                          </p:val>
                                        </p:tav>
                                        <p:tav tm="100000">
                                          <p:val>
                                            <p:strVal val="#ppt_w"/>
                                          </p:val>
                                        </p:tav>
                                      </p:tavLst>
                                    </p:anim>
                                    <p:anim calcmode="lin" valueType="num">
                                      <p:cBhvr>
                                        <p:cTn id="47" dur="500" fill="hold"/>
                                        <p:tgtEl>
                                          <p:spTgt spid="48150"/>
                                        </p:tgtEl>
                                        <p:attrNameLst>
                                          <p:attrName>ppt_h</p:attrName>
                                        </p:attrNameLst>
                                      </p:cBhvr>
                                      <p:tavLst>
                                        <p:tav tm="0">
                                          <p:val>
                                            <p:strVal val="#ppt_h"/>
                                          </p:val>
                                        </p:tav>
                                        <p:tav tm="100000">
                                          <p:val>
                                            <p:strVal val="#ppt_h"/>
                                          </p:val>
                                        </p:tav>
                                      </p:tavLst>
                                    </p:anim>
                                    <p:anim calcmode="lin" valueType="num">
                                      <p:cBhvr>
                                        <p:cTn id="48" dur="500" fill="hold"/>
                                        <p:tgtEl>
                                          <p:spTgt spid="48150"/>
                                        </p:tgtEl>
                                        <p:attrNameLst>
                                          <p:attrName>ppt_x</p:attrName>
                                        </p:attrNameLst>
                                      </p:cBhvr>
                                      <p:tavLst>
                                        <p:tav tm="0">
                                          <p:val>
                                            <p:strVal val="#ppt_x-.2"/>
                                          </p:val>
                                        </p:tav>
                                        <p:tav tm="100000">
                                          <p:val>
                                            <p:strVal val="#ppt_x"/>
                                          </p:val>
                                        </p:tav>
                                      </p:tavLst>
                                    </p:anim>
                                    <p:anim calcmode="lin" valueType="num">
                                      <p:cBhvr>
                                        <p:cTn id="49" dur="500" fill="hold"/>
                                        <p:tgtEl>
                                          <p:spTgt spid="48150"/>
                                        </p:tgtEl>
                                        <p:attrNameLst>
                                          <p:attrName>ppt_y</p:attrName>
                                        </p:attrNameLst>
                                      </p:cBhvr>
                                      <p:tavLst>
                                        <p:tav tm="0">
                                          <p:val>
                                            <p:strVal val="#ppt_y"/>
                                          </p:val>
                                        </p:tav>
                                        <p:tav tm="100000">
                                          <p:val>
                                            <p:strVal val="#ppt_y"/>
                                          </p:val>
                                        </p:tav>
                                      </p:tavLst>
                                    </p:anim>
                                    <p:animEffect transition="in" filter="fade">
                                      <p:cBhvr>
                                        <p:cTn id="50" dur="500"/>
                                        <p:tgtEl>
                                          <p:spTgt spid="48150"/>
                                        </p:tgtEl>
                                      </p:cBhvr>
                                    </p:animEffect>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nodeType="clickEffect">
                                  <p:stCondLst>
                                    <p:cond delay="0"/>
                                  </p:stCondLst>
                                  <p:childTnLst>
                                    <p:set>
                                      <p:cBhvr>
                                        <p:cTn id="54" dur="1" fill="hold">
                                          <p:stCondLst>
                                            <p:cond delay="0"/>
                                          </p:stCondLst>
                                        </p:cTn>
                                        <p:tgtEl>
                                          <p:spTgt spid="48141">
                                            <p:txEl>
                                              <p:pRg st="0" end="0"/>
                                            </p:txEl>
                                          </p:spTgt>
                                        </p:tgtEl>
                                        <p:attrNameLst>
                                          <p:attrName>style.visibility</p:attrName>
                                        </p:attrNameLst>
                                      </p:cBhvr>
                                      <p:to>
                                        <p:strVal val="visible"/>
                                      </p:to>
                                    </p:set>
                                    <p:anim from="(-#ppt_w/2)" to="(#ppt_x)" calcmode="lin" valueType="num">
                                      <p:cBhvr>
                                        <p:cTn id="55" dur="600" fill="hold">
                                          <p:stCondLst>
                                            <p:cond delay="0"/>
                                          </p:stCondLst>
                                        </p:cTn>
                                        <p:tgtEl>
                                          <p:spTgt spid="48141">
                                            <p:txEl>
                                              <p:pRg st="0" end="0"/>
                                            </p:txEl>
                                          </p:spTgt>
                                        </p:tgtEl>
                                        <p:attrNameLst>
                                          <p:attrName>ppt_x</p:attrName>
                                        </p:attrNameLst>
                                      </p:cBhvr>
                                    </p:anim>
                                    <p:anim from="0" to="-1.0" calcmode="lin" valueType="num">
                                      <p:cBhvr>
                                        <p:cTn id="56" dur="200" decel="50000" autoRev="1" fill="hold">
                                          <p:stCondLst>
                                            <p:cond delay="600"/>
                                          </p:stCondLst>
                                        </p:cTn>
                                        <p:tgtEl>
                                          <p:spTgt spid="48141">
                                            <p:txEl>
                                              <p:pRg st="0" end="0"/>
                                            </p:txEl>
                                          </p:spTgt>
                                        </p:tgtEl>
                                        <p:attrNameLst>
                                          <p:attrName>xshear</p:attrName>
                                        </p:attrNameLst>
                                      </p:cBhvr>
                                    </p:anim>
                                    <p:animScale>
                                      <p:cBhvr>
                                        <p:cTn id="57" dur="200" decel="100000" autoRev="1" fill="hold">
                                          <p:stCondLst>
                                            <p:cond delay="600"/>
                                          </p:stCondLst>
                                        </p:cTn>
                                        <p:tgtEl>
                                          <p:spTgt spid="48141">
                                            <p:txEl>
                                              <p:pRg st="0" end="0"/>
                                            </p:txEl>
                                          </p:spTgt>
                                        </p:tgtEl>
                                      </p:cBhvr>
                                      <p:from x="100000" y="100000"/>
                                      <p:to x="80000" y="100000"/>
                                    </p:animScale>
                                    <p:anim by="(#ppt_h/3+#ppt_w*0.1)" calcmode="lin" valueType="num">
                                      <p:cBhvr additive="sum">
                                        <p:cTn id="58" dur="200" decel="100000" autoRev="1" fill="hold">
                                          <p:stCondLst>
                                            <p:cond delay="600"/>
                                          </p:stCondLst>
                                        </p:cTn>
                                        <p:tgtEl>
                                          <p:spTgt spid="48141">
                                            <p:txEl>
                                              <p:pRg st="0" end="0"/>
                                            </p:txEl>
                                          </p:spTgt>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48147"/>
                                        </p:tgtEl>
                                        <p:attrNameLst>
                                          <p:attrName>style.visibility</p:attrName>
                                        </p:attrNameLst>
                                      </p:cBhvr>
                                      <p:to>
                                        <p:strVal val="visible"/>
                                      </p:to>
                                    </p:set>
                                    <p:anim calcmode="lin" valueType="num">
                                      <p:cBhvr additive="base">
                                        <p:cTn id="63" dur="500" fill="hold"/>
                                        <p:tgtEl>
                                          <p:spTgt spid="48147"/>
                                        </p:tgtEl>
                                        <p:attrNameLst>
                                          <p:attrName>ppt_x</p:attrName>
                                        </p:attrNameLst>
                                      </p:cBhvr>
                                      <p:tavLst>
                                        <p:tav tm="0">
                                          <p:val>
                                            <p:strVal val="1+#ppt_w/2"/>
                                          </p:val>
                                        </p:tav>
                                        <p:tav tm="100000">
                                          <p:val>
                                            <p:strVal val="#ppt_x"/>
                                          </p:val>
                                        </p:tav>
                                      </p:tavLst>
                                    </p:anim>
                                    <p:anim calcmode="lin" valueType="num">
                                      <p:cBhvr additive="base">
                                        <p:cTn id="64" dur="500" fill="hold"/>
                                        <p:tgtEl>
                                          <p:spTgt spid="4814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48143"/>
                                        </p:tgtEl>
                                        <p:attrNameLst>
                                          <p:attrName>style.visibility</p:attrName>
                                        </p:attrNameLst>
                                      </p:cBhvr>
                                      <p:to>
                                        <p:strVal val="visible"/>
                                      </p:to>
                                    </p:set>
                                    <p:animEffect transition="in" filter="box(in)">
                                      <p:cBhvr>
                                        <p:cTn id="69" dur="500"/>
                                        <p:tgtEl>
                                          <p:spTgt spid="48143"/>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32" fill="hold" grpId="0" nodeType="clickEffect">
                                  <p:stCondLst>
                                    <p:cond delay="0"/>
                                  </p:stCondLst>
                                  <p:childTnLst>
                                    <p:set>
                                      <p:cBhvr>
                                        <p:cTn id="73" dur="1" fill="hold">
                                          <p:stCondLst>
                                            <p:cond delay="0"/>
                                          </p:stCondLst>
                                        </p:cTn>
                                        <p:tgtEl>
                                          <p:spTgt spid="48149"/>
                                        </p:tgtEl>
                                        <p:attrNameLst>
                                          <p:attrName>style.visibility</p:attrName>
                                        </p:attrNameLst>
                                      </p:cBhvr>
                                      <p:to>
                                        <p:strVal val="visible"/>
                                      </p:to>
                                    </p:set>
                                    <p:animEffect transition="in" filter="box(out)">
                                      <p:cBhvr>
                                        <p:cTn id="74" dur="500"/>
                                        <p:tgtEl>
                                          <p:spTgt spid="4814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ox(in)">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4" presetClass="entr" presetSubtype="32"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box(out)">
                                      <p:cBhvr>
                                        <p:cTn id="9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animBg="1"/>
      <p:bldP spid="48132" grpId="0" animBg="1"/>
      <p:bldP spid="48135" grpId="0" animBg="1"/>
      <p:bldP spid="48137" grpId="0" animBg="1"/>
      <p:bldP spid="48138" grpId="0" animBg="1"/>
      <p:bldP spid="48139" grpId="0" animBg="1"/>
      <p:bldP spid="48140" grpId="0" animBg="1"/>
      <p:bldP spid="48143" grpId="0" animBg="1"/>
      <p:bldP spid="19" grpId="0" animBg="1"/>
      <p:bldP spid="20" grpId="0" animBg="1"/>
      <p:bldP spid="21"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sz="3600" smtClean="0"/>
              <a:t>Recent status of NA2011, mid-Jan 2012</a:t>
            </a:r>
          </a:p>
        </p:txBody>
      </p:sp>
      <p:sp>
        <p:nvSpPr>
          <p:cNvPr id="3" name="Content Placeholder 2"/>
          <p:cNvSpPr>
            <a:spLocks noGrp="1"/>
          </p:cNvSpPr>
          <p:nvPr>
            <p:ph idx="1"/>
          </p:nvPr>
        </p:nvSpPr>
        <p:spPr>
          <a:xfrm>
            <a:off x="457200" y="1295400"/>
            <a:ext cx="8229600" cy="4830763"/>
          </a:xfrm>
        </p:spPr>
        <p:txBody>
          <a:bodyPr/>
          <a:lstStyle/>
          <a:p>
            <a:pPr eaLnBrk="1" hangingPunct="1"/>
            <a:r>
              <a:rPr lang="en-US" sz="2800" smtClean="0"/>
              <a:t>Truly Final pull was Dec 14 2011</a:t>
            </a:r>
          </a:p>
          <a:p>
            <a:pPr eaLnBrk="1" hangingPunct="1"/>
            <a:r>
              <a:rPr lang="en-US" sz="2800" smtClean="0"/>
              <a:t>Passive obs use HTDP velocities NATIONWIDE</a:t>
            </a:r>
          </a:p>
          <a:p>
            <a:pPr eaLnBrk="1" hangingPunct="1"/>
            <a:r>
              <a:rPr lang="en-US" sz="2800" smtClean="0"/>
              <a:t>Minimal constraint adjs have run successfully</a:t>
            </a:r>
          </a:p>
          <a:p>
            <a:pPr eaLnBrk="1" hangingPunct="1"/>
            <a:r>
              <a:rPr lang="en-US" sz="2800" smtClean="0"/>
              <a:t>4067 projects; 79,304 unique stations; and 426,977 vectors total (excluding Alaska)</a:t>
            </a:r>
          </a:p>
          <a:p>
            <a:pPr eaLnBrk="1" hangingPunct="1"/>
            <a:r>
              <a:rPr lang="en-US" sz="2800" smtClean="0"/>
              <a:t>Includes 954 CORS w/ &gt;2.5 yrs data</a:t>
            </a:r>
          </a:p>
          <a:p>
            <a:pPr eaLnBrk="1" hangingPunct="1"/>
            <a:r>
              <a:rPr lang="en-US" sz="2800" smtClean="0"/>
              <a:t>404,332 vectors enabled (22,645 rejected) </a:t>
            </a:r>
          </a:p>
          <a:p>
            <a:pPr eaLnBrk="1" hangingPunct="1"/>
            <a:r>
              <a:rPr lang="en-US" sz="2800" smtClean="0"/>
              <a:t>std error unit wt = </a:t>
            </a:r>
            <a:r>
              <a:rPr lang="en-US" sz="2800" b="1" smtClean="0"/>
              <a:t>1.367</a:t>
            </a:r>
          </a:p>
          <a:p>
            <a:pPr eaLnBrk="1" hangingPunct="1"/>
            <a:r>
              <a:rPr lang="en-US" sz="2800" smtClean="0"/>
              <a:t>Starting constrained adjustments, using errors from CORS solution (not ‘perfect’, not 0 error)</a:t>
            </a:r>
          </a:p>
          <a:p>
            <a:pPr eaLnBrk="1" hangingPunct="1"/>
            <a:endParaRPr lang="en-US" sz="2800" smtClean="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274638"/>
            <a:ext cx="8229600" cy="868362"/>
          </a:xfrm>
        </p:spPr>
        <p:txBody>
          <a:bodyPr/>
          <a:lstStyle/>
          <a:p>
            <a:pPr eaLnBrk="1" hangingPunct="1"/>
            <a:r>
              <a:rPr lang="en-US" sz="3600" smtClean="0"/>
              <a:t>Current status of NA2011, late-Feb 2012</a:t>
            </a:r>
          </a:p>
        </p:txBody>
      </p:sp>
      <p:sp>
        <p:nvSpPr>
          <p:cNvPr id="3" name="Content Placeholder 2"/>
          <p:cNvSpPr>
            <a:spLocks noGrp="1"/>
          </p:cNvSpPr>
          <p:nvPr>
            <p:ph idx="1"/>
          </p:nvPr>
        </p:nvSpPr>
        <p:spPr>
          <a:xfrm>
            <a:off x="457200" y="1066800"/>
            <a:ext cx="8458200" cy="5059363"/>
          </a:xfrm>
        </p:spPr>
        <p:txBody>
          <a:bodyPr/>
          <a:lstStyle/>
          <a:p>
            <a:pPr eaLnBrk="1" hangingPunct="1">
              <a:defRPr/>
            </a:pPr>
            <a:r>
              <a:rPr lang="en-US" sz="2800" dirty="0" smtClean="0"/>
              <a:t>Primary/secondary adjustment approach</a:t>
            </a:r>
          </a:p>
          <a:p>
            <a:pPr eaLnBrk="1" hangingPunct="1">
              <a:defRPr/>
            </a:pPr>
            <a:r>
              <a:rPr lang="en-US" sz="2800" dirty="0" smtClean="0"/>
              <a:t>Projects older than 1994 (start of CORS program) in secondary except have included HARNs in primary</a:t>
            </a:r>
          </a:p>
          <a:p>
            <a:pPr eaLnBrk="1" hangingPunct="1">
              <a:defRPr/>
            </a:pPr>
            <a:r>
              <a:rPr lang="en-US" sz="2800" dirty="0" smtClean="0"/>
              <a:t>5400 stations common to both used as constraints</a:t>
            </a:r>
          </a:p>
          <a:p>
            <a:pPr eaLnBrk="1" hangingPunct="1">
              <a:defRPr/>
            </a:pPr>
            <a:r>
              <a:rPr lang="en-US" sz="2800" dirty="0" smtClean="0"/>
              <a:t>Excluding Alaska, which has 111 Primary, 23 Secondary</a:t>
            </a:r>
          </a:p>
          <a:p>
            <a:pPr marL="0" indent="0" eaLnBrk="1" hangingPunct="1">
              <a:buFont typeface="Arial" charset="0"/>
              <a:buNone/>
              <a:defRPr/>
            </a:pPr>
            <a:r>
              <a:rPr lang="en-US" sz="2800" dirty="0" smtClean="0"/>
              <a:t>PRIMARY: 3568 projects</a:t>
            </a:r>
            <a:r>
              <a:rPr lang="en-US" sz="2800" dirty="0"/>
              <a:t>; </a:t>
            </a:r>
            <a:r>
              <a:rPr lang="en-US" sz="2800" dirty="0" smtClean="0"/>
              <a:t>63.2K </a:t>
            </a:r>
            <a:r>
              <a:rPr lang="en-US" sz="2800" dirty="0"/>
              <a:t>unique stations</a:t>
            </a:r>
            <a:r>
              <a:rPr lang="en-US" sz="2800" dirty="0" smtClean="0"/>
              <a:t>; </a:t>
            </a:r>
          </a:p>
          <a:p>
            <a:pPr marL="0" indent="0" eaLnBrk="1" hangingPunct="1">
              <a:buFont typeface="Arial" charset="0"/>
              <a:buNone/>
              <a:defRPr/>
            </a:pPr>
            <a:r>
              <a:rPr lang="en-US" sz="2800" dirty="0" smtClean="0"/>
              <a:t>353,327 </a:t>
            </a:r>
            <a:r>
              <a:rPr lang="en-US" sz="2800" dirty="0"/>
              <a:t>vectors </a:t>
            </a:r>
            <a:r>
              <a:rPr lang="en-US" sz="2800" dirty="0" smtClean="0"/>
              <a:t>total; 22,782 rejected (6.4%)</a:t>
            </a:r>
          </a:p>
          <a:p>
            <a:pPr marL="0" indent="0" eaLnBrk="1" hangingPunct="1">
              <a:buFont typeface="Arial" charset="0"/>
              <a:buNone/>
              <a:defRPr/>
            </a:pPr>
            <a:r>
              <a:rPr lang="en-US" sz="2800" dirty="0"/>
              <a:t>SECONDARY: 499 </a:t>
            </a:r>
            <a:r>
              <a:rPr lang="en-US" sz="2800" dirty="0" smtClean="0"/>
              <a:t>projects; </a:t>
            </a:r>
            <a:r>
              <a:rPr lang="en-US" sz="2800" dirty="0"/>
              <a:t>16.3K, 78K (18</a:t>
            </a:r>
            <a:r>
              <a:rPr lang="en-US" sz="2800" dirty="0" smtClean="0"/>
              <a:t>% of all vectors)</a:t>
            </a:r>
          </a:p>
          <a:p>
            <a:pPr marL="0" indent="0" eaLnBrk="1" hangingPunct="1">
              <a:buFont typeface="Arial" charset="0"/>
              <a:buNone/>
              <a:defRPr/>
            </a:pPr>
            <a:r>
              <a:rPr lang="en-US" sz="2800" dirty="0" smtClean="0"/>
              <a:t>Checking a few other projects, </a:t>
            </a:r>
            <a:r>
              <a:rPr lang="en-US" sz="2800" dirty="0" err="1" smtClean="0"/>
              <a:t>eg</a:t>
            </a:r>
            <a:r>
              <a:rPr lang="en-US" sz="2800" dirty="0" smtClean="0"/>
              <a:t>, FL, AK, AL</a:t>
            </a:r>
          </a:p>
          <a:p>
            <a:pPr eaLnBrk="1" hangingPunct="1">
              <a:defRPr/>
            </a:pPr>
            <a:r>
              <a:rPr lang="en-US" sz="2800" dirty="0" err="1" smtClean="0"/>
              <a:t>std</a:t>
            </a:r>
            <a:r>
              <a:rPr lang="en-US" sz="2800" dirty="0" smtClean="0"/>
              <a:t> </a:t>
            </a:r>
            <a:r>
              <a:rPr lang="en-US" sz="2800" dirty="0"/>
              <a:t>error unit </a:t>
            </a:r>
            <a:r>
              <a:rPr lang="en-US" sz="2800" dirty="0" err="1"/>
              <a:t>wt</a:t>
            </a:r>
            <a:r>
              <a:rPr lang="en-US" sz="2800" dirty="0"/>
              <a:t> = </a:t>
            </a:r>
            <a:r>
              <a:rPr lang="en-US" sz="2800" dirty="0" smtClean="0"/>
              <a:t>1.38</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4274" name="Picture 3" descr="D:\GIS\NGS\NA2011\CONUS\CONUS_2012-01-03\Export\CONUS_2012-01-03.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55298" name="Group 7"/>
          <p:cNvGrpSpPr>
            <a:grpSpLocks/>
          </p:cNvGrpSpPr>
          <p:nvPr/>
        </p:nvGrpSpPr>
        <p:grpSpPr bwMode="auto">
          <a:xfrm>
            <a:off x="0" y="0"/>
            <a:ext cx="9144000" cy="6858000"/>
            <a:chOff x="0" y="0"/>
            <a:chExt cx="9144001" cy="6858000"/>
          </a:xfrm>
        </p:grpSpPr>
        <p:pic>
          <p:nvPicPr>
            <p:cNvPr id="55299" name="Picture 2" descr="D:\GIS\NGS\NA2011\CONUS\CONUS_2012-01-03\Export\CONUS_vectors_1983-1988.jpg"/>
            <p:cNvPicPr>
              <a:picLocks noChangeAspect="1" noChangeArrowheads="1"/>
            </p:cNvPicPr>
            <p:nvPr/>
          </p:nvPicPr>
          <p:blipFill>
            <a:blip r:embed="rId3"/>
            <a:srcRect/>
            <a:stretch>
              <a:fillRect/>
            </a:stretch>
          </p:blipFill>
          <p:spPr bwMode="auto">
            <a:xfrm>
              <a:off x="0" y="0"/>
              <a:ext cx="9144001" cy="6858000"/>
            </a:xfrm>
            <a:prstGeom prst="rect">
              <a:avLst/>
            </a:prstGeom>
            <a:noFill/>
            <a:ln w="9525">
              <a:noFill/>
              <a:miter lim="800000"/>
              <a:headEnd/>
              <a:tailEnd/>
            </a:ln>
          </p:spPr>
        </p:pic>
        <p:sp>
          <p:nvSpPr>
            <p:cNvPr id="55300" name="TextBox 6"/>
            <p:cNvSpPr txBox="1">
              <a:spLocks noChangeArrowheads="1"/>
            </p:cNvSpPr>
            <p:nvPr/>
          </p:nvSpPr>
          <p:spPr bwMode="auto">
            <a:xfrm>
              <a:off x="0" y="0"/>
              <a:ext cx="9144000" cy="400110"/>
            </a:xfrm>
            <a:prstGeom prst="rect">
              <a:avLst/>
            </a:prstGeom>
            <a:solidFill>
              <a:schemeClr val="bg1"/>
            </a:solidFill>
            <a:ln w="9525">
              <a:noFill/>
              <a:miter lim="800000"/>
              <a:headEnd/>
              <a:tailEnd/>
            </a:ln>
          </p:spPr>
          <p:txBody>
            <a:bodyPr>
              <a:spAutoFit/>
            </a:bodyPr>
            <a:lstStyle/>
            <a:p>
              <a:pPr algn="ctr"/>
              <a:r>
                <a:rPr lang="en-US" sz="2000" b="1"/>
                <a:t>NA2011 CONUS 1983-1988 (6 yrs) 7712 vectors (1.8%)</a:t>
              </a:r>
            </a:p>
          </p:txBody>
        </p:sp>
      </p:gr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57346" name="Group 7"/>
          <p:cNvGrpSpPr>
            <a:grpSpLocks/>
          </p:cNvGrpSpPr>
          <p:nvPr/>
        </p:nvGrpSpPr>
        <p:grpSpPr bwMode="auto">
          <a:xfrm>
            <a:off x="0" y="0"/>
            <a:ext cx="9144000" cy="6858000"/>
            <a:chOff x="0" y="0"/>
            <a:chExt cx="9144000" cy="6858000"/>
          </a:xfrm>
        </p:grpSpPr>
        <p:pic>
          <p:nvPicPr>
            <p:cNvPr id="57347" name="Picture 3" descr="D:\GIS\NGS\NA2011\CONUS\CONUS_2012-01-03\Export\CONUS_vectors_1989-199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7348" name="TextBox 6"/>
            <p:cNvSpPr txBox="1">
              <a:spLocks noChangeArrowheads="1"/>
            </p:cNvSpPr>
            <p:nvPr/>
          </p:nvSpPr>
          <p:spPr bwMode="auto">
            <a:xfrm>
              <a:off x="0" y="0"/>
              <a:ext cx="9144000" cy="400110"/>
            </a:xfrm>
            <a:prstGeom prst="rect">
              <a:avLst/>
            </a:prstGeom>
            <a:solidFill>
              <a:schemeClr val="bg1"/>
            </a:solidFill>
            <a:ln w="9525">
              <a:noFill/>
              <a:miter lim="800000"/>
              <a:headEnd/>
              <a:tailEnd/>
            </a:ln>
          </p:spPr>
          <p:txBody>
            <a:bodyPr>
              <a:spAutoFit/>
            </a:bodyPr>
            <a:lstStyle/>
            <a:p>
              <a:pPr algn="ctr"/>
              <a:r>
                <a:rPr lang="en-US" sz="2000" b="1"/>
                <a:t>NA2011 CONUS 1989-1992 (4 yrs) 53,862 vectors (12.6%)</a:t>
              </a:r>
            </a:p>
          </p:txBody>
        </p:sp>
      </p:gr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58370" name="Group 6"/>
          <p:cNvGrpSpPr>
            <a:grpSpLocks/>
          </p:cNvGrpSpPr>
          <p:nvPr/>
        </p:nvGrpSpPr>
        <p:grpSpPr bwMode="auto">
          <a:xfrm>
            <a:off x="0" y="0"/>
            <a:ext cx="9144000" cy="6858000"/>
            <a:chOff x="0" y="0"/>
            <a:chExt cx="9144000" cy="6858000"/>
          </a:xfrm>
        </p:grpSpPr>
        <p:pic>
          <p:nvPicPr>
            <p:cNvPr id="58371" name="Picture 3" descr="D:\GIS\NGS\NA2011\CONUS\CONUS_2012-01-03\Export\CONUS_vectors_1993-1996.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8372" name="TextBox 4"/>
            <p:cNvSpPr txBox="1">
              <a:spLocks noChangeArrowheads="1"/>
            </p:cNvSpPr>
            <p:nvPr/>
          </p:nvSpPr>
          <p:spPr bwMode="auto">
            <a:xfrm>
              <a:off x="0" y="0"/>
              <a:ext cx="9144000" cy="400110"/>
            </a:xfrm>
            <a:prstGeom prst="rect">
              <a:avLst/>
            </a:prstGeom>
            <a:solidFill>
              <a:schemeClr val="bg1"/>
            </a:solidFill>
            <a:ln w="9525">
              <a:noFill/>
              <a:miter lim="800000"/>
              <a:headEnd/>
              <a:tailEnd/>
            </a:ln>
          </p:spPr>
          <p:txBody>
            <a:bodyPr>
              <a:spAutoFit/>
            </a:bodyPr>
            <a:lstStyle/>
            <a:p>
              <a:pPr algn="ctr"/>
              <a:r>
                <a:rPr lang="en-US" sz="2000" b="1"/>
                <a:t>NA2011 CONUS 1993-1996 (4 yrs) 73,687 vectors (17.3%)</a:t>
              </a:r>
            </a:p>
          </p:txBody>
        </p:sp>
      </p:gr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59394" name="Group 6"/>
          <p:cNvGrpSpPr>
            <a:grpSpLocks/>
          </p:cNvGrpSpPr>
          <p:nvPr/>
        </p:nvGrpSpPr>
        <p:grpSpPr bwMode="auto">
          <a:xfrm>
            <a:off x="0" y="0"/>
            <a:ext cx="9144000" cy="6858000"/>
            <a:chOff x="0" y="0"/>
            <a:chExt cx="9144000" cy="6858000"/>
          </a:xfrm>
        </p:grpSpPr>
        <p:pic>
          <p:nvPicPr>
            <p:cNvPr id="59395" name="Picture 3" descr="D:\GIS\NGS\NA2011\CONUS\CONUS_2012-01-03\Export\CONUS_vectors_1997-2001.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9396" name="TextBox 4"/>
            <p:cNvSpPr txBox="1">
              <a:spLocks noChangeArrowheads="1"/>
            </p:cNvSpPr>
            <p:nvPr/>
          </p:nvSpPr>
          <p:spPr bwMode="auto">
            <a:xfrm>
              <a:off x="0" y="0"/>
              <a:ext cx="9144000" cy="400110"/>
            </a:xfrm>
            <a:prstGeom prst="rect">
              <a:avLst/>
            </a:prstGeom>
            <a:solidFill>
              <a:schemeClr val="bg1"/>
            </a:solidFill>
            <a:ln w="9525">
              <a:noFill/>
              <a:miter lim="800000"/>
              <a:headEnd/>
              <a:tailEnd/>
            </a:ln>
          </p:spPr>
          <p:txBody>
            <a:bodyPr>
              <a:spAutoFit/>
            </a:bodyPr>
            <a:lstStyle/>
            <a:p>
              <a:pPr algn="ctr"/>
              <a:r>
                <a:rPr lang="en-US" sz="2000" b="1"/>
                <a:t>NA2011 CONUS 1997-2001 (5 yrs) 92,679 vectors (21.7%)</a:t>
              </a:r>
            </a:p>
          </p:txBody>
        </p:sp>
      </p:gr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60418" name="Group 6"/>
          <p:cNvGrpSpPr>
            <a:grpSpLocks/>
          </p:cNvGrpSpPr>
          <p:nvPr/>
        </p:nvGrpSpPr>
        <p:grpSpPr bwMode="auto">
          <a:xfrm>
            <a:off x="0" y="0"/>
            <a:ext cx="9144000" cy="6858000"/>
            <a:chOff x="0" y="0"/>
            <a:chExt cx="9144000" cy="6858000"/>
          </a:xfrm>
        </p:grpSpPr>
        <p:pic>
          <p:nvPicPr>
            <p:cNvPr id="60419" name="Picture 3" descr="D:\GIS\NGS\NA2011\CONUS\CONUS_2012-01-03\Export\CONUS_vectors_2002-2006.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0420" name="TextBox 4"/>
            <p:cNvSpPr txBox="1">
              <a:spLocks noChangeArrowheads="1"/>
            </p:cNvSpPr>
            <p:nvPr/>
          </p:nvSpPr>
          <p:spPr bwMode="auto">
            <a:xfrm>
              <a:off x="0" y="0"/>
              <a:ext cx="9144000" cy="400110"/>
            </a:xfrm>
            <a:prstGeom prst="rect">
              <a:avLst/>
            </a:prstGeom>
            <a:solidFill>
              <a:schemeClr val="bg1"/>
            </a:solidFill>
            <a:ln w="9525">
              <a:noFill/>
              <a:miter lim="800000"/>
              <a:headEnd/>
              <a:tailEnd/>
            </a:ln>
          </p:spPr>
          <p:txBody>
            <a:bodyPr>
              <a:spAutoFit/>
            </a:bodyPr>
            <a:lstStyle/>
            <a:p>
              <a:pPr algn="ctr"/>
              <a:r>
                <a:rPr lang="en-US" sz="2000" b="1"/>
                <a:t>NA2011 CONUS 2002-2006 (5 yrs) 123,915 vectors (29.0%)</a:t>
              </a:r>
            </a:p>
          </p:txBody>
        </p:sp>
      </p:gr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61442" name="Group 6"/>
          <p:cNvGrpSpPr>
            <a:grpSpLocks/>
          </p:cNvGrpSpPr>
          <p:nvPr/>
        </p:nvGrpSpPr>
        <p:grpSpPr bwMode="auto">
          <a:xfrm>
            <a:off x="0" y="0"/>
            <a:ext cx="9144000" cy="6858000"/>
            <a:chOff x="0" y="0"/>
            <a:chExt cx="9144000" cy="6858000"/>
          </a:xfrm>
        </p:grpSpPr>
        <p:pic>
          <p:nvPicPr>
            <p:cNvPr id="61443" name="Picture 3" descr="D:\GIS\NGS\NA2011\CONUS\CONUS_2012-01-03\Export\CONUS_vectors_2007-2011.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1444" name="TextBox 4"/>
            <p:cNvSpPr txBox="1">
              <a:spLocks noChangeArrowheads="1"/>
            </p:cNvSpPr>
            <p:nvPr/>
          </p:nvSpPr>
          <p:spPr bwMode="auto">
            <a:xfrm>
              <a:off x="0" y="0"/>
              <a:ext cx="9144000" cy="400110"/>
            </a:xfrm>
            <a:prstGeom prst="rect">
              <a:avLst/>
            </a:prstGeom>
            <a:solidFill>
              <a:schemeClr val="bg1"/>
            </a:solidFill>
            <a:ln w="9525">
              <a:noFill/>
              <a:miter lim="800000"/>
              <a:headEnd/>
              <a:tailEnd/>
            </a:ln>
          </p:spPr>
          <p:txBody>
            <a:bodyPr>
              <a:spAutoFit/>
            </a:bodyPr>
            <a:lstStyle/>
            <a:p>
              <a:pPr algn="ctr"/>
              <a:r>
                <a:rPr lang="en-US" sz="2000" b="1"/>
                <a:t>NA2011 CONUS 2007-2011 (5 yrs) 75,122 vectors (17.6%)</a:t>
              </a:r>
            </a:p>
          </p:txBody>
        </p:sp>
      </p:gr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62466" name="Group 20"/>
          <p:cNvGrpSpPr>
            <a:grpSpLocks/>
          </p:cNvGrpSpPr>
          <p:nvPr/>
        </p:nvGrpSpPr>
        <p:grpSpPr bwMode="auto">
          <a:xfrm>
            <a:off x="0" y="0"/>
            <a:ext cx="9144000" cy="6858000"/>
            <a:chOff x="0" y="0"/>
            <a:chExt cx="9144000" cy="6858000"/>
          </a:xfrm>
        </p:grpSpPr>
        <p:pic>
          <p:nvPicPr>
            <p:cNvPr id="62467" name="Picture 2" descr="D:\GIS\NGS\NA2011\CONUS\CONUS_2012-01-03\Export\CONUS_vectors_1983-2011.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2468" name="TextBox 22"/>
            <p:cNvSpPr txBox="1">
              <a:spLocks noChangeArrowheads="1"/>
            </p:cNvSpPr>
            <p:nvPr/>
          </p:nvSpPr>
          <p:spPr bwMode="auto">
            <a:xfrm>
              <a:off x="0" y="0"/>
              <a:ext cx="9144000" cy="400110"/>
            </a:xfrm>
            <a:prstGeom prst="rect">
              <a:avLst/>
            </a:prstGeom>
            <a:solidFill>
              <a:schemeClr val="bg1"/>
            </a:solidFill>
            <a:ln w="9525">
              <a:noFill/>
              <a:miter lim="800000"/>
              <a:headEnd/>
              <a:tailEnd/>
            </a:ln>
          </p:spPr>
          <p:txBody>
            <a:bodyPr>
              <a:spAutoFit/>
            </a:bodyPr>
            <a:lstStyle/>
            <a:p>
              <a:pPr algn="ctr"/>
              <a:r>
                <a:rPr lang="en-US" sz="2000" b="1"/>
                <a:t>NA2011 CONUS 1983-2011 (29 yrs) 426,977 vectors (100.0%)</a:t>
              </a:r>
            </a:p>
          </p:txBody>
        </p:sp>
      </p:gr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title"/>
          </p:nvPr>
        </p:nvSpPr>
        <p:spPr>
          <a:xfrm>
            <a:off x="457200" y="381000"/>
            <a:ext cx="8229600" cy="1143000"/>
          </a:xfrm>
        </p:spPr>
        <p:txBody>
          <a:bodyPr/>
          <a:lstStyle/>
          <a:p>
            <a:pPr eaLnBrk="1" hangingPunct="1"/>
            <a:r>
              <a:rPr lang="en-US" sz="4000" smtClean="0"/>
              <a:t>Recent and near-future changes to the horizontal datum(s) realization</a:t>
            </a:r>
          </a:p>
        </p:txBody>
      </p:sp>
      <p:sp>
        <p:nvSpPr>
          <p:cNvPr id="4099" name="Content Placeholder 4"/>
          <p:cNvSpPr>
            <a:spLocks noGrp="1"/>
          </p:cNvSpPr>
          <p:nvPr>
            <p:ph idx="1"/>
          </p:nvPr>
        </p:nvSpPr>
        <p:spPr>
          <a:xfrm>
            <a:off x="381000" y="1828800"/>
            <a:ext cx="8382000" cy="4525963"/>
          </a:xfrm>
        </p:spPr>
        <p:txBody>
          <a:bodyPr/>
          <a:lstStyle/>
          <a:p>
            <a:pPr marL="514350" indent="-514350" eaLnBrk="1" hangingPunct="1">
              <a:buFont typeface="+mj-lt"/>
              <a:buAutoNum type="arabicPeriod"/>
              <a:defRPr/>
            </a:pPr>
            <a:r>
              <a:rPr lang="en-US" dirty="0" smtClean="0"/>
              <a:t>New Coordinates and Epoch for CORS (done)</a:t>
            </a:r>
          </a:p>
          <a:p>
            <a:pPr marL="514350" indent="-514350" eaLnBrk="1" hangingPunct="1">
              <a:buFont typeface="+mj-lt"/>
              <a:buAutoNum type="arabicPeriod"/>
              <a:defRPr/>
            </a:pPr>
            <a:r>
              <a:rPr lang="en-US" dirty="0" smtClean="0"/>
              <a:t>Consequent Adjustment of 80K Passive Stations (in progress)</a:t>
            </a:r>
          </a:p>
          <a:p>
            <a:pPr marL="514350" indent="-514350" eaLnBrk="1" hangingPunct="1">
              <a:buFont typeface="+mj-lt"/>
              <a:buAutoNum type="arabicPeriod"/>
              <a:defRPr/>
            </a:pPr>
            <a:r>
              <a:rPr lang="en-US" dirty="0" smtClean="0"/>
              <a:t>Subsequent Development of GEOID12 (initial process)</a:t>
            </a:r>
          </a:p>
          <a:p>
            <a:pPr eaLnBrk="1" hangingPunct="1">
              <a:defRPr/>
            </a:pP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D:\GIS\NGS\NA2011\CONUS\Export\CONUS_2011-10-10_data_No CORS.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171450" y="6127750"/>
            <a:ext cx="3001963"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027" name="Picture 3" descr="D:\GIS\NGS\NA2011\CONUS\Export\CONUS_2011-10-10_data.jp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274638"/>
            <a:ext cx="8229600" cy="639762"/>
          </a:xfrm>
        </p:spPr>
        <p:txBody>
          <a:bodyPr/>
          <a:lstStyle/>
          <a:p>
            <a:pPr eaLnBrk="1" hangingPunct="1"/>
            <a:r>
              <a:rPr lang="en-US" sz="3600" smtClean="0"/>
              <a:t>Next steps, final phases</a:t>
            </a:r>
          </a:p>
        </p:txBody>
      </p:sp>
      <p:sp>
        <p:nvSpPr>
          <p:cNvPr id="25603" name="Content Placeholder 2"/>
          <p:cNvSpPr>
            <a:spLocks noGrp="1"/>
          </p:cNvSpPr>
          <p:nvPr>
            <p:ph idx="1"/>
          </p:nvPr>
        </p:nvSpPr>
        <p:spPr>
          <a:xfrm>
            <a:off x="457200" y="914400"/>
            <a:ext cx="8382000" cy="5562600"/>
          </a:xfrm>
        </p:spPr>
        <p:txBody>
          <a:bodyPr/>
          <a:lstStyle/>
          <a:p>
            <a:pPr eaLnBrk="1" hangingPunct="1">
              <a:defRPr/>
            </a:pPr>
            <a:r>
              <a:rPr lang="en-US" sz="3000" dirty="0" smtClean="0"/>
              <a:t>NA2011 Adjustment thought to be completed, fully published in/by April</a:t>
            </a:r>
          </a:p>
          <a:p>
            <a:pPr eaLnBrk="1" hangingPunct="1">
              <a:defRPr/>
            </a:pPr>
            <a:r>
              <a:rPr lang="en-US" sz="3000" dirty="0" smtClean="0"/>
              <a:t>Testing network accuracy </a:t>
            </a:r>
            <a:r>
              <a:rPr lang="en-US" sz="3000" dirty="0" err="1" smtClean="0"/>
              <a:t>calcs</a:t>
            </a:r>
            <a:r>
              <a:rPr lang="en-US" sz="3000" dirty="0" smtClean="0"/>
              <a:t> for subsequent submitted projects and database procedures</a:t>
            </a:r>
          </a:p>
          <a:p>
            <a:pPr eaLnBrk="1" hangingPunct="1">
              <a:defRPr/>
            </a:pPr>
            <a:r>
              <a:rPr lang="en-US" sz="3000" dirty="0" smtClean="0"/>
              <a:t>Until NA2011 Adjustment is ready to be published:</a:t>
            </a:r>
          </a:p>
          <a:p>
            <a:pPr lvl="1" eaLnBrk="1" hangingPunct="1">
              <a:defRPr/>
            </a:pPr>
            <a:r>
              <a:rPr lang="en-US" sz="2600" dirty="0" smtClean="0"/>
              <a:t>OPUS solutions will continue to provide coordinates in both former (2007) and current (2010) ref frames</a:t>
            </a:r>
          </a:p>
          <a:p>
            <a:pPr lvl="1" eaLnBrk="1" hangingPunct="1">
              <a:defRPr/>
            </a:pPr>
            <a:r>
              <a:rPr lang="en-US" sz="2600" dirty="0" smtClean="0"/>
              <a:t>Next Geoid model cannot be finalized</a:t>
            </a:r>
          </a:p>
          <a:p>
            <a:pPr eaLnBrk="1" hangingPunct="1">
              <a:defRPr/>
            </a:pPr>
            <a:r>
              <a:rPr lang="en-US" sz="3000" dirty="0" smtClean="0"/>
              <a:t>Transform tool will become available:</a:t>
            </a:r>
          </a:p>
          <a:p>
            <a:pPr marL="0" indent="0" eaLnBrk="1" hangingPunct="1">
              <a:buFont typeface="Arial" charset="0"/>
              <a:buNone/>
              <a:defRPr/>
            </a:pPr>
            <a:r>
              <a:rPr lang="en-US" sz="3000" b="1" dirty="0"/>
              <a:t>NAD </a:t>
            </a:r>
            <a:r>
              <a:rPr lang="en-US" sz="3000" b="1" dirty="0" smtClean="0"/>
              <a:t>83 </a:t>
            </a:r>
            <a:r>
              <a:rPr lang="en-US" sz="2800" dirty="0" smtClean="0"/>
              <a:t>(</a:t>
            </a:r>
            <a:r>
              <a:rPr lang="en-US" sz="2800" dirty="0"/>
              <a:t>HARN)</a:t>
            </a:r>
            <a:r>
              <a:rPr lang="en-US" sz="2800" dirty="0">
                <a:sym typeface="Wingdings" pitchFamily="2" charset="2"/>
              </a:rPr>
              <a:t></a:t>
            </a:r>
            <a:r>
              <a:rPr lang="en-US" sz="2800" dirty="0"/>
              <a:t>(NSRS2007/CORS96</a:t>
            </a:r>
            <a:r>
              <a:rPr lang="en-US" sz="2800" dirty="0" smtClean="0"/>
              <a:t>)</a:t>
            </a:r>
            <a:r>
              <a:rPr lang="en-US" sz="2800" dirty="0">
                <a:sym typeface="Wingdings" pitchFamily="2" charset="2"/>
              </a:rPr>
              <a:t> (2011) </a:t>
            </a: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animEffect transition="in" filter="fade">
                                      <p:cBhvr>
                                        <p:cTn id="7" dur="1000"/>
                                        <p:tgtEl>
                                          <p:spTgt spid="25603">
                                            <p:txEl>
                                              <p:pRg st="2" end="2"/>
                                            </p:txEl>
                                          </p:spTgt>
                                        </p:tgtEl>
                                      </p:cBhvr>
                                    </p:animEffect>
                                    <p:anim calcmode="lin" valueType="num">
                                      <p:cBhvr>
                                        <p:cTn id="8" dur="1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56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9" fill="hold" nodeType="clickEffect">
                                  <p:stCondLst>
                                    <p:cond delay="0"/>
                                  </p:stCondLst>
                                  <p:childTnLst>
                                    <p:set>
                                      <p:cBhvr>
                                        <p:cTn id="13" dur="1" fill="hold">
                                          <p:stCondLst>
                                            <p:cond delay="0"/>
                                          </p:stCondLst>
                                        </p:cTn>
                                        <p:tgtEl>
                                          <p:spTgt spid="25603">
                                            <p:txEl>
                                              <p:pRg st="3" end="3"/>
                                            </p:txEl>
                                          </p:spTgt>
                                        </p:tgtEl>
                                        <p:attrNameLst>
                                          <p:attrName>style.visibility</p:attrName>
                                        </p:attrNameLst>
                                      </p:cBhvr>
                                      <p:to>
                                        <p:strVal val="visible"/>
                                      </p:to>
                                    </p:set>
                                    <p:anim calcmode="lin" valueType="num">
                                      <p:cBhvr additive="base">
                                        <p:cTn id="14"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2560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2" fill="hold" nodeType="clickEffect">
                                  <p:stCondLst>
                                    <p:cond delay="0"/>
                                  </p:stCondLst>
                                  <p:childTnLst>
                                    <p:set>
                                      <p:cBhvr>
                                        <p:cTn id="19" dur="1" fill="hold">
                                          <p:stCondLst>
                                            <p:cond delay="0"/>
                                          </p:stCondLst>
                                        </p:cTn>
                                        <p:tgtEl>
                                          <p:spTgt spid="25603">
                                            <p:txEl>
                                              <p:pRg st="4" end="4"/>
                                            </p:txEl>
                                          </p:spTgt>
                                        </p:tgtEl>
                                        <p:attrNameLst>
                                          <p:attrName>style.visibility</p:attrName>
                                        </p:attrNameLst>
                                      </p:cBhvr>
                                      <p:to>
                                        <p:strVal val="visible"/>
                                      </p:to>
                                    </p:set>
                                    <p:anim calcmode="lin" valueType="num">
                                      <p:cBhvr additive="base">
                                        <p:cTn id="20"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25603">
                                            <p:txEl>
                                              <p:pRg st="5" end="5"/>
                                            </p:txEl>
                                          </p:spTgt>
                                        </p:tgtEl>
                                        <p:attrNameLst>
                                          <p:attrName>style.visibility</p:attrName>
                                        </p:attrNameLst>
                                      </p:cBhvr>
                                      <p:to>
                                        <p:strVal val="visible"/>
                                      </p:to>
                                    </p:set>
                                    <p:anim calcmode="lin" valueType="num">
                                      <p:cBhvr additive="base">
                                        <p:cTn id="26" dur="500" fill="hold"/>
                                        <p:tgtEl>
                                          <p:spTgt spid="25603">
                                            <p:txEl>
                                              <p:pRg st="5" end="5"/>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25603">
                                            <p:txEl>
                                              <p:pRg st="6" end="6"/>
                                            </p:txEl>
                                          </p:spTgt>
                                        </p:tgtEl>
                                        <p:attrNameLst>
                                          <p:attrName>style.visibility</p:attrName>
                                        </p:attrNameLst>
                                      </p:cBhvr>
                                      <p:to>
                                        <p:strVal val="visible"/>
                                      </p:to>
                                    </p:set>
                                    <p:anim calcmode="lin" valueType="num">
                                      <p:cBhvr additive="base">
                                        <p:cTn id="32" dur="500" fill="hold"/>
                                        <p:tgtEl>
                                          <p:spTgt spid="25603">
                                            <p:txEl>
                                              <p:pRg st="6" end="6"/>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smtClean="0"/>
              <a:t>Possible NGS plans</a:t>
            </a:r>
          </a:p>
        </p:txBody>
      </p:sp>
      <p:sp>
        <p:nvSpPr>
          <p:cNvPr id="66562" name="Content Placeholder 2"/>
          <p:cNvSpPr>
            <a:spLocks noGrp="1"/>
          </p:cNvSpPr>
          <p:nvPr>
            <p:ph idx="1"/>
          </p:nvPr>
        </p:nvSpPr>
        <p:spPr>
          <a:xfrm>
            <a:off x="242888" y="1417638"/>
            <a:ext cx="8596312" cy="4833937"/>
          </a:xfrm>
        </p:spPr>
        <p:txBody>
          <a:bodyPr/>
          <a:lstStyle/>
          <a:p>
            <a:r>
              <a:rPr lang="en-US" b="1" i="1" smtClean="0"/>
              <a:t>Might</a:t>
            </a:r>
            <a:r>
              <a:rPr lang="en-US" smtClean="0"/>
              <a:t> perform national vertical adjustment</a:t>
            </a:r>
          </a:p>
          <a:p>
            <a:pPr lvl="1"/>
            <a:r>
              <a:rPr lang="en-US" smtClean="0"/>
              <a:t>Constrain vertically to NAVD 88 benchmarks</a:t>
            </a:r>
          </a:p>
          <a:p>
            <a:pPr lvl="2"/>
            <a:r>
              <a:rPr lang="en-US" smtClean="0"/>
              <a:t>Perform as simultaneous nationwide adjustment</a:t>
            </a:r>
          </a:p>
          <a:p>
            <a:pPr lvl="1"/>
            <a:r>
              <a:rPr lang="en-US" smtClean="0"/>
              <a:t>GNSS-derived orthometric heights</a:t>
            </a:r>
          </a:p>
          <a:p>
            <a:pPr lvl="2"/>
            <a:r>
              <a:rPr lang="en-US" smtClean="0"/>
              <a:t>NAD 83(2011) ellipsoid heights with GEOID12</a:t>
            </a:r>
          </a:p>
          <a:p>
            <a:pPr lvl="2"/>
            <a:r>
              <a:rPr lang="en-US" sz="2800" b="1" i="1" smtClean="0"/>
              <a:t>NOT</a:t>
            </a:r>
            <a:r>
              <a:rPr lang="en-US" sz="2800" smtClean="0"/>
              <a:t> a readjustment of NAVD 88 leveling</a:t>
            </a:r>
          </a:p>
          <a:p>
            <a:r>
              <a:rPr lang="en-US" sz="3600" smtClean="0"/>
              <a:t>Your thoughts??</a:t>
            </a: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algn="ctr"/>
            <a:r>
              <a:rPr lang="en-US" sz="6000" smtClean="0"/>
              <a:t>BREAK</a:t>
            </a:r>
          </a:p>
        </p:txBody>
      </p:sp>
      <p:sp>
        <p:nvSpPr>
          <p:cNvPr id="67586" name="Picture Placeholder 3"/>
          <p:cNvSpPr>
            <a:spLocks noGrp="1"/>
          </p:cNvSpPr>
          <p:nvPr>
            <p:ph type="pic" idx="1"/>
          </p:nvPr>
        </p:nvSpPr>
        <p:spPr/>
      </p:sp>
      <p:sp>
        <p:nvSpPr>
          <p:cNvPr id="67587" name="Text Placeholder 4"/>
          <p:cNvSpPr>
            <a:spLocks noGrp="1"/>
          </p:cNvSpPr>
          <p:nvPr>
            <p:ph type="body" sz="half" idx="2"/>
          </p:nvPr>
        </p:nvSpPr>
        <p:spPr/>
        <p:txBody>
          <a:bodyPr/>
          <a:lstStyle/>
          <a:p>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smtClean="0"/>
              <a:t>Second Wind!</a:t>
            </a:r>
          </a:p>
        </p:txBody>
      </p:sp>
      <p:sp>
        <p:nvSpPr>
          <p:cNvPr id="3" name="Content Placeholder 2"/>
          <p:cNvSpPr>
            <a:spLocks noGrp="1"/>
          </p:cNvSpPr>
          <p:nvPr>
            <p:ph idx="1"/>
          </p:nvPr>
        </p:nvSpPr>
        <p:spPr/>
        <p:txBody>
          <a:bodyPr/>
          <a:lstStyle/>
          <a:p>
            <a:pPr marL="0" indent="0">
              <a:buFont typeface="Arial" charset="0"/>
              <a:buNone/>
              <a:defRPr/>
            </a:pPr>
            <a:r>
              <a:rPr lang="en-US" dirty="0" smtClean="0"/>
              <a:t>4. GEOID12</a:t>
            </a:r>
          </a:p>
          <a:p>
            <a:pPr marL="0" indent="0">
              <a:buFont typeface="Arial" charset="0"/>
              <a:buNone/>
              <a:defRPr/>
            </a:pPr>
            <a:r>
              <a:rPr lang="en-US" dirty="0" smtClean="0"/>
              <a:t>5. GRAV-D initiative update</a:t>
            </a:r>
          </a:p>
          <a:p>
            <a:pPr marL="0" indent="0">
              <a:buFont typeface="Arial" charset="0"/>
              <a:buNone/>
              <a:defRPr/>
            </a:pPr>
            <a:r>
              <a:rPr lang="en-US" dirty="0"/>
              <a:t>6</a:t>
            </a:r>
            <a:r>
              <a:rPr lang="en-US" dirty="0" smtClean="0"/>
              <a:t>. Geoid slope Validation results</a:t>
            </a:r>
          </a:p>
          <a:p>
            <a:pPr marL="0" indent="0">
              <a:buFont typeface="Arial" charset="0"/>
              <a:buNone/>
              <a:defRPr/>
            </a:pPr>
            <a:r>
              <a:rPr lang="en-US" dirty="0"/>
              <a:t>7</a:t>
            </a:r>
            <a:r>
              <a:rPr lang="en-US" dirty="0" smtClean="0"/>
              <a:t>. Completely new </a:t>
            </a:r>
            <a:r>
              <a:rPr lang="en-US" dirty="0" err="1" smtClean="0"/>
              <a:t>datums</a:t>
            </a:r>
            <a:r>
              <a:rPr lang="en-US" dirty="0" smtClean="0"/>
              <a:t> in a decade</a:t>
            </a:r>
          </a:p>
          <a:p>
            <a:pPr marL="400050" lvl="1" indent="0">
              <a:buFont typeface="Arial" charset="0"/>
              <a:buNone/>
              <a:defRPr/>
            </a:pPr>
            <a:r>
              <a:rPr lang="en-US" dirty="0" smtClean="0"/>
              <a:t>--Geospatial (</a:t>
            </a:r>
            <a:r>
              <a:rPr lang="en-US" dirty="0" err="1" smtClean="0"/>
              <a:t>datums</a:t>
            </a:r>
            <a:r>
              <a:rPr lang="en-US" dirty="0" smtClean="0"/>
              <a:t>) Summit in San Diego, July 22 (6 </a:t>
            </a:r>
            <a:r>
              <a:rPr lang="en-US" dirty="0" err="1" smtClean="0"/>
              <a:t>hrs</a:t>
            </a:r>
            <a:r>
              <a:rPr lang="en-US" dirty="0" smtClean="0"/>
              <a:t>), open; and 24 (2 </a:t>
            </a:r>
            <a:r>
              <a:rPr lang="en-US" dirty="0" err="1" smtClean="0"/>
              <a:t>hrs</a:t>
            </a:r>
            <a:r>
              <a:rPr lang="en-US" dirty="0" smtClean="0"/>
              <a:t>) @ ESRI Conference</a:t>
            </a:r>
            <a:endParaRPr lang="en-US" dirty="0"/>
          </a:p>
          <a:p>
            <a:pPr>
              <a:defRPr/>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Content Placeholder 3" descr="GEOID09.png"/>
          <p:cNvPicPr>
            <a:picLocks noChangeAspect="1"/>
          </p:cNvPicPr>
          <p:nvPr/>
        </p:nvPicPr>
        <p:blipFill>
          <a:blip r:embed="rId3"/>
          <a:srcRect/>
          <a:stretch>
            <a:fillRect/>
          </a:stretch>
        </p:blipFill>
        <p:spPr bwMode="auto">
          <a:xfrm>
            <a:off x="266700" y="438150"/>
            <a:ext cx="8602663" cy="8477250"/>
          </a:xfrm>
          <a:prstGeom prst="rect">
            <a:avLst/>
          </a:prstGeom>
          <a:noFill/>
          <a:ln w="9525">
            <a:noFill/>
            <a:miter lim="800000"/>
            <a:headEnd/>
            <a:tailEnd/>
          </a:ln>
        </p:spPr>
      </p:pic>
      <p:sp>
        <p:nvSpPr>
          <p:cNvPr id="70658" name="Rectangle 2"/>
          <p:cNvSpPr>
            <a:spLocks noChangeArrowheads="1"/>
          </p:cNvSpPr>
          <p:nvPr/>
        </p:nvSpPr>
        <p:spPr bwMode="auto">
          <a:xfrm>
            <a:off x="2757488" y="488950"/>
            <a:ext cx="3375025" cy="430213"/>
          </a:xfrm>
          <a:prstGeom prst="rect">
            <a:avLst/>
          </a:prstGeom>
          <a:noFill/>
          <a:ln w="9525">
            <a:noFill/>
            <a:miter lim="800000"/>
            <a:headEnd/>
            <a:tailEnd/>
          </a:ln>
        </p:spPr>
        <p:txBody>
          <a:bodyPr/>
          <a:lstStyle/>
          <a:p>
            <a:endParaRPr lang="en-US"/>
          </a:p>
        </p:txBody>
      </p:sp>
      <p:sp>
        <p:nvSpPr>
          <p:cNvPr id="70659" name="Rectangle 3"/>
          <p:cNvSpPr>
            <a:spLocks noChangeArrowheads="1"/>
          </p:cNvSpPr>
          <p:nvPr/>
        </p:nvSpPr>
        <p:spPr bwMode="auto">
          <a:xfrm>
            <a:off x="2590800" y="1028700"/>
            <a:ext cx="0" cy="365125"/>
          </a:xfrm>
          <a:prstGeom prst="rect">
            <a:avLst/>
          </a:prstGeom>
          <a:noFill/>
          <a:ln w="9525">
            <a:noFill/>
            <a:miter lim="800000"/>
            <a:headEnd/>
            <a:tailEnd/>
          </a:ln>
        </p:spPr>
        <p:txBody>
          <a:bodyPr wrap="none" lIns="0" tIns="0" rIns="0" bIns="0">
            <a:spAutoFit/>
          </a:bodyPr>
          <a:lstStyle/>
          <a:p>
            <a:endParaRPr lang="en-US" sz="2400">
              <a:solidFill>
                <a:srgbClr val="003399"/>
              </a:solidFill>
              <a:latin typeface="BankGothic Md BT"/>
            </a:endParaRPr>
          </a:p>
        </p:txBody>
      </p:sp>
      <p:sp>
        <p:nvSpPr>
          <p:cNvPr id="70660" name="Text Box 10"/>
          <p:cNvSpPr txBox="1">
            <a:spLocks noChangeArrowheads="1"/>
          </p:cNvSpPr>
          <p:nvPr/>
        </p:nvSpPr>
        <p:spPr bwMode="auto">
          <a:xfrm>
            <a:off x="5719763" y="5965825"/>
            <a:ext cx="3378200" cy="831850"/>
          </a:xfrm>
          <a:prstGeom prst="rect">
            <a:avLst/>
          </a:prstGeom>
          <a:solidFill>
            <a:schemeClr val="bg1"/>
          </a:solidFill>
          <a:ln w="9525">
            <a:solidFill>
              <a:schemeClr val="accent2"/>
            </a:solidFill>
            <a:miter lim="800000"/>
            <a:headEnd/>
            <a:tailEnd/>
          </a:ln>
        </p:spPr>
        <p:txBody>
          <a:bodyPr>
            <a:spAutoFit/>
          </a:bodyPr>
          <a:lstStyle/>
          <a:p>
            <a:pPr algn="ctr" eaLnBrk="0" hangingPunct="0"/>
            <a:r>
              <a:rPr lang="en-US" sz="2400" b="1">
                <a:latin typeface="Times New Roman" pitchFamily="18" charset="0"/>
              </a:rPr>
              <a:t>GEOID09:  </a:t>
            </a:r>
          </a:p>
          <a:p>
            <a:pPr algn="ctr" eaLnBrk="0" hangingPunct="0"/>
            <a:r>
              <a:rPr lang="en-US" sz="2400" b="1">
                <a:latin typeface="Times New Roman" pitchFamily="18" charset="0"/>
              </a:rPr>
              <a:t>+/- 2.8cm @ 95%</a:t>
            </a:r>
            <a:endParaRPr lang="en-US" sz="2400" b="1">
              <a:solidFill>
                <a:srgbClr val="FF0000"/>
              </a:solidFill>
              <a:latin typeface="Times New Roman" pitchFamily="18" charset="0"/>
            </a:endParaRPr>
          </a:p>
        </p:txBody>
      </p:sp>
      <p:sp>
        <p:nvSpPr>
          <p:cNvPr id="70661" name="Text Box 10"/>
          <p:cNvSpPr txBox="1">
            <a:spLocks noChangeArrowheads="1"/>
          </p:cNvSpPr>
          <p:nvPr/>
        </p:nvSpPr>
        <p:spPr bwMode="auto">
          <a:xfrm>
            <a:off x="150813" y="365125"/>
            <a:ext cx="8891587" cy="831850"/>
          </a:xfrm>
          <a:prstGeom prst="rect">
            <a:avLst/>
          </a:prstGeom>
          <a:solidFill>
            <a:schemeClr val="bg1"/>
          </a:solidFill>
          <a:ln w="9525">
            <a:solidFill>
              <a:schemeClr val="accent2"/>
            </a:solidFill>
            <a:miter lim="800000"/>
            <a:headEnd/>
            <a:tailEnd/>
          </a:ln>
        </p:spPr>
        <p:txBody>
          <a:bodyPr>
            <a:spAutoFit/>
          </a:bodyPr>
          <a:lstStyle/>
          <a:p>
            <a:pPr algn="ctr" eaLnBrk="0" hangingPunct="0"/>
            <a:r>
              <a:rPr lang="en-US" sz="2400" b="1">
                <a:latin typeface="Times New Roman" pitchFamily="18" charset="0"/>
              </a:rPr>
              <a:t>GEOID09: </a:t>
            </a:r>
          </a:p>
          <a:p>
            <a:pPr algn="ctr" eaLnBrk="0" hangingPunct="0"/>
            <a:r>
              <a:rPr lang="en-US" sz="2400" b="1">
                <a:latin typeface="Times New Roman" pitchFamily="18" charset="0"/>
              </a:rPr>
              <a:t>relates NAD83 (ellipsoid heights) to NAVD88 (orthometric heights) </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457200" y="274638"/>
            <a:ext cx="8229600" cy="715962"/>
          </a:xfrm>
        </p:spPr>
        <p:txBody>
          <a:bodyPr/>
          <a:lstStyle/>
          <a:p>
            <a:pPr eaLnBrk="1" hangingPunct="1"/>
            <a:r>
              <a:rPr lang="en-US" smtClean="0"/>
              <a:t>GEOID12 Development</a:t>
            </a:r>
          </a:p>
        </p:txBody>
      </p:sp>
      <p:sp>
        <p:nvSpPr>
          <p:cNvPr id="3" name="Content Placeholder 2"/>
          <p:cNvSpPr>
            <a:spLocks noGrp="1"/>
          </p:cNvSpPr>
          <p:nvPr>
            <p:ph idx="1"/>
          </p:nvPr>
        </p:nvSpPr>
        <p:spPr>
          <a:xfrm>
            <a:off x="457200" y="990600"/>
            <a:ext cx="8229600" cy="5135563"/>
          </a:xfrm>
        </p:spPr>
        <p:txBody>
          <a:bodyPr/>
          <a:lstStyle/>
          <a:p>
            <a:pPr eaLnBrk="1" hangingPunct="1"/>
            <a:r>
              <a:rPr lang="en-US" sz="3000" smtClean="0"/>
              <a:t>Model will be based on ellipsoid heights published from NA2011 project</a:t>
            </a:r>
          </a:p>
          <a:p>
            <a:pPr eaLnBrk="1" hangingPunct="1"/>
            <a:r>
              <a:rPr lang="en-US" sz="3000" smtClean="0"/>
              <a:t>Proposed stations, different than for GEOID09, for inclusion/exclusion just distributed to geodetic advisors for review, checking:</a:t>
            </a:r>
          </a:p>
          <a:p>
            <a:pPr eaLnBrk="1" hangingPunct="1">
              <a:buFont typeface="Wingdings" pitchFamily="2" charset="2"/>
              <a:buChar char="§"/>
            </a:pPr>
            <a:r>
              <a:rPr lang="en-US" sz="3000" smtClean="0"/>
              <a:t>Stations rejected in NAD83(07) included in (11)</a:t>
            </a:r>
          </a:p>
          <a:p>
            <a:pPr eaLnBrk="1" hangingPunct="1">
              <a:buFont typeface="Wingdings" pitchFamily="2" charset="2"/>
              <a:buChar char="§"/>
            </a:pPr>
            <a:r>
              <a:rPr lang="en-US" sz="3000" smtClean="0"/>
              <a:t>Stations with new data or new stations</a:t>
            </a:r>
          </a:p>
          <a:p>
            <a:pPr eaLnBrk="1" hangingPunct="1">
              <a:buFont typeface="Wingdings" pitchFamily="2" charset="2"/>
              <a:buChar char="§"/>
            </a:pPr>
            <a:r>
              <a:rPr lang="en-US" sz="3000" smtClean="0"/>
              <a:t>Stations that should have been rejected in G09</a:t>
            </a:r>
          </a:p>
          <a:p>
            <a:pPr eaLnBrk="1" hangingPunct="1"/>
            <a:r>
              <a:rPr lang="en-US" sz="3000" smtClean="0"/>
              <a:t>NOTE: Two months after GEOID12 released, project submissions must use NAD83(2011)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Continuation Slide.jpg"/>
          <p:cNvPicPr>
            <a:picLocks noChangeAspect="1"/>
          </p:cNvPicPr>
          <p:nvPr/>
        </p:nvPicPr>
        <p:blipFill>
          <a:blip r:embed="rId3"/>
          <a:srcRect/>
          <a:stretch>
            <a:fillRect/>
          </a:stretch>
        </p:blipFill>
        <p:spPr bwMode="auto">
          <a:xfrm>
            <a:off x="0" y="9525"/>
            <a:ext cx="9144000" cy="6858000"/>
          </a:xfrm>
          <a:prstGeom prst="rect">
            <a:avLst/>
          </a:prstGeom>
          <a:noFill/>
          <a:ln w="9525">
            <a:noFill/>
            <a:miter lim="800000"/>
            <a:headEnd/>
            <a:tailEnd/>
          </a:ln>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Replace the Vertical Datum of the USA by 2022 (at today’s funding) with a </a:t>
            </a:r>
            <a:r>
              <a:rPr lang="en-US" sz="2000" b="1" dirty="0">
                <a:latin typeface="+mn-lt"/>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latin typeface="+mn-lt"/>
                <a:cs typeface="Times New Roman" pitchFamily="18" charset="0"/>
                <a:sym typeface="Times New Roman" pitchFamily="18" charset="0"/>
              </a:rPr>
              <a:t>Working to launch a collaborative effort with the USGS for simultaneous magnetic measurement</a:t>
            </a:r>
          </a:p>
        </p:txBody>
      </p:sp>
      <p:pic>
        <p:nvPicPr>
          <p:cNvPr id="73731" name="Picture 3" descr="image.png"/>
          <p:cNvPicPr>
            <a:picLocks noChangeAspect="1"/>
          </p:cNvPicPr>
          <p:nvPr/>
        </p:nvPicPr>
        <p:blipFill>
          <a:blip r:embed="rId4"/>
          <a:srcRect/>
          <a:stretch>
            <a:fillRect/>
          </a:stretch>
        </p:blipFill>
        <p:spPr bwMode="auto">
          <a:xfrm>
            <a:off x="296863" y="1751013"/>
            <a:ext cx="3417887" cy="4473575"/>
          </a:xfrm>
          <a:prstGeom prst="rect">
            <a:avLst/>
          </a:prstGeom>
          <a:noFill/>
          <a:ln w="9525">
            <a:noFill/>
            <a:miter lim="800000"/>
            <a:headEnd/>
            <a:tailEnd/>
          </a:ln>
        </p:spPr>
      </p:pic>
      <p:sp>
        <p:nvSpPr>
          <p:cNvPr id="23557" name="Rectangle 6"/>
          <p:cNvSpPr>
            <a:spLocks/>
          </p:cNvSpPr>
          <p:nvPr/>
        </p:nvSpPr>
        <p:spPr bwMode="auto">
          <a:xfrm>
            <a:off x="285750" y="531813"/>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latin typeface="+mj-lt"/>
                <a:cs typeface="Times New Roman" pitchFamily="18" charset="0"/>
                <a:sym typeface="Times New Roman" pitchFamily="18" charset="0"/>
              </a:rPr>
              <a:t>Gravity for the Redefinition of the American Vertical Datum (GRAV-D) </a:t>
            </a:r>
            <a:endParaRPr lang="en-US" sz="1400" b="1" dirty="0">
              <a:latin typeface="+mj-lt"/>
            </a:endParaRPr>
          </a:p>
        </p:txBody>
      </p:sp>
      <p:pic>
        <p:nvPicPr>
          <p:cNvPr id="73733" name="Picture 3" descr="image.png"/>
          <p:cNvPicPr>
            <a:picLocks noChangeAspect="1"/>
          </p:cNvPicPr>
          <p:nvPr/>
        </p:nvPicPr>
        <p:blipFill>
          <a:blip r:embed="rId5"/>
          <a:srcRect/>
          <a:stretch>
            <a:fillRect/>
          </a:stretch>
        </p:blipFill>
        <p:spPr bwMode="auto">
          <a:xfrm>
            <a:off x="296863" y="1601788"/>
            <a:ext cx="3417887" cy="4473575"/>
          </a:xfrm>
          <a:prstGeom prst="rect">
            <a:avLst/>
          </a:prstGeom>
          <a:noFill/>
          <a:ln w="9525">
            <a:noFill/>
            <a:miter lim="800000"/>
            <a:headEnd/>
            <a:tailEnd/>
          </a:ln>
        </p:spPr>
      </p:pic>
      <p:sp>
        <p:nvSpPr>
          <p:cNvPr id="73734" name="Rectangle 4"/>
          <p:cNvSpPr txBox="1">
            <a:spLocks noChangeArrowheads="1"/>
          </p:cNvSpPr>
          <p:nvPr/>
        </p:nvSpPr>
        <p:spPr bwMode="auto">
          <a:xfrm>
            <a:off x="327025" y="6040438"/>
            <a:ext cx="3360738" cy="785812"/>
          </a:xfrm>
          <a:prstGeom prst="rect">
            <a:avLst/>
          </a:prstGeom>
          <a:solidFill>
            <a:srgbClr val="003399"/>
          </a:solidFill>
          <a:ln w="9525">
            <a:noFill/>
            <a:miter lim="800000"/>
            <a:headEnd/>
            <a:tailEnd/>
          </a:ln>
        </p:spPr>
        <p:txBody>
          <a:bodyPr/>
          <a:lstStyle/>
          <a:p>
            <a:pPr marL="342900" indent="-342900" algn="ctr" defTabSz="457200">
              <a:spcBef>
                <a:spcPct val="20000"/>
              </a:spcBef>
            </a:pPr>
            <a:r>
              <a:rPr lang="en-US" b="1" i="1" u="sng">
                <a:solidFill>
                  <a:srgbClr val="FFFF00"/>
                </a:solidFill>
                <a:ea typeface="ＭＳ Ｐゴシック"/>
                <a:cs typeface="ＭＳ Ｐゴシック"/>
              </a:rPr>
              <a:t>Gravity</a:t>
            </a:r>
            <a:r>
              <a:rPr lang="en-US" i="1">
                <a:solidFill>
                  <a:srgbClr val="FFFF00"/>
                </a:solidFill>
                <a:ea typeface="ＭＳ Ｐゴシック"/>
                <a:cs typeface="ＭＳ Ｐゴシック"/>
              </a:rPr>
              <a:t> and </a:t>
            </a:r>
            <a:r>
              <a:rPr lang="en-US" b="1" i="1" u="sng">
                <a:solidFill>
                  <a:srgbClr val="FFFF00"/>
                </a:solidFill>
                <a:ea typeface="ＭＳ Ｐゴシック"/>
                <a:cs typeface="ＭＳ Ｐゴシック"/>
              </a:rPr>
              <a:t>Heights</a:t>
            </a:r>
            <a:r>
              <a:rPr lang="en-US" i="1">
                <a:solidFill>
                  <a:srgbClr val="FFFF00"/>
                </a:solidFill>
                <a:ea typeface="ＭＳ Ｐゴシック"/>
                <a:cs typeface="ＭＳ Ｐゴシック"/>
              </a:rPr>
              <a:t> are</a:t>
            </a:r>
          </a:p>
          <a:p>
            <a:pPr marL="342900" indent="-342900" algn="ctr" defTabSz="457200">
              <a:spcBef>
                <a:spcPct val="20000"/>
              </a:spcBef>
            </a:pPr>
            <a:r>
              <a:rPr lang="en-US" i="1">
                <a:solidFill>
                  <a:srgbClr val="FFFF00"/>
                </a:solidFill>
                <a:ea typeface="ＭＳ Ｐゴシック"/>
                <a:cs typeface="ＭＳ Ｐゴシック"/>
              </a:rPr>
              <a:t>inseparably connected</a:t>
            </a:r>
            <a:endParaRPr lang="en-US" b="1" i="1">
              <a:ea typeface="ＭＳ Ｐゴシック"/>
              <a:cs typeface="ＭＳ Ｐゴシック"/>
            </a:endParaRP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gulfcoastgravity.jpg"/>
          <p:cNvPicPr>
            <a:picLocks noChangeAspect="1"/>
          </p:cNvPicPr>
          <p:nvPr/>
        </p:nvPicPr>
        <p:blipFill>
          <a:blip r:embed="rId3"/>
          <a:srcRect/>
          <a:stretch>
            <a:fillRect/>
          </a:stretch>
        </p:blipFill>
        <p:spPr bwMode="auto">
          <a:xfrm>
            <a:off x="381000" y="1839913"/>
            <a:ext cx="5181600" cy="3876675"/>
          </a:xfrm>
          <a:prstGeom prst="rect">
            <a:avLst/>
          </a:prstGeom>
          <a:noFill/>
          <a:ln w="9525">
            <a:noFill/>
            <a:miter lim="800000"/>
            <a:headEnd/>
            <a:tailEnd/>
          </a:ln>
        </p:spPr>
      </p:pic>
      <p:sp>
        <p:nvSpPr>
          <p:cNvPr id="75778" name="Rectangle 5"/>
          <p:cNvSpPr>
            <a:spLocks/>
          </p:cNvSpPr>
          <p:nvPr/>
        </p:nvSpPr>
        <p:spPr bwMode="auto">
          <a:xfrm>
            <a:off x="1216025" y="4614863"/>
            <a:ext cx="890588" cy="665162"/>
          </a:xfrm>
          <a:prstGeom prst="rect">
            <a:avLst/>
          </a:prstGeom>
          <a:solidFill>
            <a:srgbClr val="FFFFFF"/>
          </a:solidFill>
          <a:ln w="9525">
            <a:noFill/>
            <a:miter lim="800000"/>
            <a:headEnd/>
            <a:tailEnd/>
          </a:ln>
        </p:spPr>
        <p:txBody>
          <a:bodyPr lIns="88882" tIns="50791" rIns="88882" bIns="50791">
            <a:spAutoFit/>
          </a:bodyPr>
          <a:lstStyle/>
          <a:p>
            <a:pPr defTabSz="912813"/>
            <a:r>
              <a:rPr lang="en-US">
                <a:solidFill>
                  <a:srgbClr val="800000"/>
                </a:solidFill>
                <a:latin typeface="Helvetica" pitchFamily="34" charset="0"/>
                <a:cs typeface="Helvetica" pitchFamily="34" charset="0"/>
                <a:sym typeface="Helvetica" pitchFamily="34" charset="0"/>
              </a:rPr>
              <a:t>Ship gravity</a:t>
            </a:r>
            <a:endParaRPr lang="en-US"/>
          </a:p>
        </p:txBody>
      </p:sp>
      <p:sp>
        <p:nvSpPr>
          <p:cNvPr id="75779" name="Rectangle 6"/>
          <p:cNvSpPr>
            <a:spLocks/>
          </p:cNvSpPr>
          <p:nvPr/>
        </p:nvSpPr>
        <p:spPr bwMode="auto">
          <a:xfrm>
            <a:off x="179388" y="1768475"/>
            <a:ext cx="1231900" cy="665163"/>
          </a:xfrm>
          <a:prstGeom prst="rect">
            <a:avLst/>
          </a:prstGeom>
          <a:solidFill>
            <a:srgbClr val="FFFFFF"/>
          </a:solidFill>
          <a:ln w="9525">
            <a:noFill/>
            <a:miter lim="800000"/>
            <a:headEnd/>
            <a:tailEnd/>
          </a:ln>
        </p:spPr>
        <p:txBody>
          <a:bodyPr lIns="88882" tIns="50791" rIns="88882" bIns="50791">
            <a:spAutoFit/>
          </a:bodyPr>
          <a:lstStyle/>
          <a:p>
            <a:pPr defTabSz="912813"/>
            <a:r>
              <a:rPr lang="en-US">
                <a:solidFill>
                  <a:srgbClr val="800000"/>
                </a:solidFill>
                <a:latin typeface="Helvetica" pitchFamily="34" charset="0"/>
                <a:cs typeface="Helvetica" pitchFamily="34" charset="0"/>
                <a:sym typeface="Helvetica" pitchFamily="34" charset="0"/>
              </a:rPr>
              <a:t>Terrestrial gravity</a:t>
            </a:r>
            <a:endParaRPr lang="en-US"/>
          </a:p>
        </p:txBody>
      </p:sp>
      <p:sp>
        <p:nvSpPr>
          <p:cNvPr id="10" name="Rectangle 7"/>
          <p:cNvSpPr>
            <a:spLocks/>
          </p:cNvSpPr>
          <p:nvPr/>
        </p:nvSpPr>
        <p:spPr bwMode="auto">
          <a:xfrm>
            <a:off x="4303713" y="4756150"/>
            <a:ext cx="1079500" cy="665163"/>
          </a:xfrm>
          <a:prstGeom prst="rect">
            <a:avLst/>
          </a:prstGeom>
          <a:solidFill>
            <a:schemeClr val="accent3">
              <a:lumMod val="60000"/>
              <a:lumOff val="40000"/>
            </a:schemeClr>
          </a:solidFill>
          <a:ln w="9525" cap="flat" cmpd="sng">
            <a:noFill/>
            <a:prstDash val="solid"/>
            <a:round/>
            <a:headEnd/>
            <a:tailEnd/>
          </a:ln>
          <a:effectLst/>
        </p:spPr>
        <p:txBody>
          <a:bodyPr lIns="88882" tIns="50791" rIns="88882" bIns="50791">
            <a:spAutoFit/>
          </a:bodyPr>
          <a:lstStyle/>
          <a:p>
            <a:pPr defTabSz="914004">
              <a:defRPr/>
            </a:pPr>
            <a:r>
              <a:rPr lang="en-US" dirty="0">
                <a:solidFill>
                  <a:srgbClr val="800000"/>
                </a:solidFill>
                <a:latin typeface="Helvetica" charset="0"/>
                <a:ea typeface="Helvetica" charset="0"/>
                <a:cs typeface="Helvetica" charset="0"/>
                <a:sym typeface="Helvetica" charset="0"/>
              </a:rPr>
              <a:t>New Orleans</a:t>
            </a:r>
            <a:endParaRPr lang="en-US" dirty="0">
              <a:latin typeface="Arial" charset="0"/>
            </a:endParaRPr>
          </a:p>
        </p:txBody>
      </p:sp>
      <p:sp>
        <p:nvSpPr>
          <p:cNvPr id="75781" name="Line 8"/>
          <p:cNvSpPr>
            <a:spLocks noChangeShapeType="1"/>
          </p:cNvSpPr>
          <p:nvPr/>
        </p:nvSpPr>
        <p:spPr bwMode="auto">
          <a:xfrm flipH="1" flipV="1">
            <a:off x="2876550" y="3389313"/>
            <a:ext cx="1428750" cy="1401762"/>
          </a:xfrm>
          <a:prstGeom prst="line">
            <a:avLst/>
          </a:prstGeom>
          <a:noFill/>
          <a:ln w="72248">
            <a:solidFill>
              <a:srgbClr val="000000"/>
            </a:solidFill>
            <a:round/>
            <a:headEnd/>
            <a:tailEnd type="stealth" w="med" len="med"/>
          </a:ln>
        </p:spPr>
        <p:txBody>
          <a:bodyPr lIns="64281" tIns="32140" rIns="64281" bIns="32140"/>
          <a:lstStyle/>
          <a:p>
            <a:endParaRPr lang="en-US"/>
          </a:p>
        </p:txBody>
      </p:sp>
      <p:sp>
        <p:nvSpPr>
          <p:cNvPr id="75782" name="Rectangle 9"/>
          <p:cNvSpPr>
            <a:spLocks/>
          </p:cNvSpPr>
          <p:nvPr/>
        </p:nvSpPr>
        <p:spPr bwMode="auto">
          <a:xfrm>
            <a:off x="4411663" y="1655763"/>
            <a:ext cx="1433512" cy="946150"/>
          </a:xfrm>
          <a:prstGeom prst="rect">
            <a:avLst/>
          </a:prstGeom>
          <a:solidFill>
            <a:schemeClr val="bg1"/>
          </a:solidFill>
          <a:ln w="9525">
            <a:noFill/>
            <a:miter lim="800000"/>
            <a:headEnd/>
            <a:tailEnd/>
          </a:ln>
        </p:spPr>
        <p:txBody>
          <a:bodyPr lIns="88882" tIns="50791" rIns="88882" bIns="50791">
            <a:spAutoFit/>
          </a:bodyPr>
          <a:lstStyle/>
          <a:p>
            <a:pPr defTabSz="912813"/>
            <a:r>
              <a:rPr lang="en-US">
                <a:solidFill>
                  <a:srgbClr val="800000"/>
                </a:solidFill>
                <a:latin typeface="Helvetica" pitchFamily="34" charset="0"/>
                <a:cs typeface="Helvetica" pitchFamily="34" charset="0"/>
                <a:sym typeface="Helvetica" pitchFamily="34" charset="0"/>
              </a:rPr>
              <a:t>20-100 km gravity gaps along coast</a:t>
            </a:r>
            <a:endParaRPr lang="en-US"/>
          </a:p>
        </p:txBody>
      </p:sp>
      <p:sp>
        <p:nvSpPr>
          <p:cNvPr id="75783" name="Line 10"/>
          <p:cNvSpPr>
            <a:spLocks noChangeShapeType="1"/>
          </p:cNvSpPr>
          <p:nvPr/>
        </p:nvSpPr>
        <p:spPr bwMode="auto">
          <a:xfrm flipH="1">
            <a:off x="2038350" y="2089150"/>
            <a:ext cx="2319338" cy="1604963"/>
          </a:xfrm>
          <a:prstGeom prst="line">
            <a:avLst/>
          </a:prstGeom>
          <a:noFill/>
          <a:ln w="19050">
            <a:solidFill>
              <a:srgbClr val="0070C0"/>
            </a:solidFill>
            <a:round/>
            <a:headEnd/>
            <a:tailEnd type="stealth" w="med" len="med"/>
          </a:ln>
        </p:spPr>
        <p:txBody>
          <a:bodyPr lIns="64281" tIns="32140" rIns="64281" bIns="32140"/>
          <a:lstStyle/>
          <a:p>
            <a:endParaRPr lang="en-US"/>
          </a:p>
        </p:txBody>
      </p:sp>
      <p:sp>
        <p:nvSpPr>
          <p:cNvPr id="75784" name="Line 11"/>
          <p:cNvSpPr>
            <a:spLocks noChangeShapeType="1"/>
          </p:cNvSpPr>
          <p:nvPr/>
        </p:nvSpPr>
        <p:spPr bwMode="auto">
          <a:xfrm flipH="1">
            <a:off x="2886075" y="2265363"/>
            <a:ext cx="1543050" cy="1744662"/>
          </a:xfrm>
          <a:prstGeom prst="line">
            <a:avLst/>
          </a:prstGeom>
          <a:noFill/>
          <a:ln w="19050">
            <a:solidFill>
              <a:srgbClr val="0070C0"/>
            </a:solidFill>
            <a:round/>
            <a:headEnd/>
            <a:tailEnd type="stealth" w="med" len="med"/>
          </a:ln>
        </p:spPr>
        <p:txBody>
          <a:bodyPr lIns="64281" tIns="32140" rIns="64281" bIns="32140"/>
          <a:lstStyle/>
          <a:p>
            <a:endParaRPr lang="en-US"/>
          </a:p>
        </p:txBody>
      </p:sp>
      <p:sp>
        <p:nvSpPr>
          <p:cNvPr id="75785" name="Line 12"/>
          <p:cNvSpPr>
            <a:spLocks noChangeShapeType="1"/>
          </p:cNvSpPr>
          <p:nvPr/>
        </p:nvSpPr>
        <p:spPr bwMode="auto">
          <a:xfrm flipH="1">
            <a:off x="3810000" y="2636838"/>
            <a:ext cx="695325" cy="649287"/>
          </a:xfrm>
          <a:prstGeom prst="line">
            <a:avLst/>
          </a:prstGeom>
          <a:noFill/>
          <a:ln w="19050">
            <a:solidFill>
              <a:srgbClr val="0070C0"/>
            </a:solidFill>
            <a:round/>
            <a:headEnd/>
            <a:tailEnd type="stealth" w="med" len="med"/>
          </a:ln>
        </p:spPr>
        <p:txBody>
          <a:bodyPr lIns="64281" tIns="32140" rIns="64281" bIns="32140"/>
          <a:lstStyle/>
          <a:p>
            <a:endParaRPr lang="en-US"/>
          </a:p>
        </p:txBody>
      </p:sp>
      <p:sp>
        <p:nvSpPr>
          <p:cNvPr id="75786" name="Line 13"/>
          <p:cNvSpPr>
            <a:spLocks noChangeShapeType="1"/>
          </p:cNvSpPr>
          <p:nvPr/>
        </p:nvSpPr>
        <p:spPr bwMode="auto">
          <a:xfrm flipH="1">
            <a:off x="4362450" y="2662238"/>
            <a:ext cx="323850" cy="479425"/>
          </a:xfrm>
          <a:prstGeom prst="line">
            <a:avLst/>
          </a:prstGeom>
          <a:noFill/>
          <a:ln w="19050">
            <a:solidFill>
              <a:srgbClr val="0070C0"/>
            </a:solidFill>
            <a:round/>
            <a:headEnd/>
            <a:tailEnd type="stealth" w="med" len="med"/>
          </a:ln>
        </p:spPr>
        <p:txBody>
          <a:bodyPr lIns="64281" tIns="32140" rIns="64281" bIns="32140"/>
          <a:lstStyle/>
          <a:p>
            <a:endParaRPr lang="en-US"/>
          </a:p>
        </p:txBody>
      </p:sp>
      <p:sp>
        <p:nvSpPr>
          <p:cNvPr id="75787" name="Line 14"/>
          <p:cNvSpPr>
            <a:spLocks noChangeShapeType="1"/>
          </p:cNvSpPr>
          <p:nvPr/>
        </p:nvSpPr>
        <p:spPr bwMode="auto">
          <a:xfrm flipH="1">
            <a:off x="4895850" y="2584450"/>
            <a:ext cx="19050" cy="1035050"/>
          </a:xfrm>
          <a:prstGeom prst="line">
            <a:avLst/>
          </a:prstGeom>
          <a:noFill/>
          <a:ln w="19050">
            <a:solidFill>
              <a:srgbClr val="0070C0"/>
            </a:solidFill>
            <a:round/>
            <a:headEnd/>
            <a:tailEnd type="stealth" w="med" len="med"/>
          </a:ln>
        </p:spPr>
        <p:txBody>
          <a:bodyPr lIns="64281" tIns="32140" rIns="64281" bIns="32140"/>
          <a:lstStyle/>
          <a:p>
            <a:endParaRPr lang="en-US"/>
          </a:p>
        </p:txBody>
      </p:sp>
      <p:sp>
        <p:nvSpPr>
          <p:cNvPr id="75788" name="Rectangle 15"/>
          <p:cNvSpPr>
            <a:spLocks/>
          </p:cNvSpPr>
          <p:nvPr/>
        </p:nvSpPr>
        <p:spPr bwMode="auto">
          <a:xfrm>
            <a:off x="5803900" y="1768475"/>
            <a:ext cx="3203575" cy="2925763"/>
          </a:xfrm>
          <a:prstGeom prst="rect">
            <a:avLst/>
          </a:prstGeom>
          <a:noFill/>
          <a:ln w="9525">
            <a:noFill/>
            <a:miter lim="800000"/>
            <a:headEnd/>
            <a:tailEnd/>
          </a:ln>
        </p:spPr>
        <p:txBody>
          <a:bodyPr lIns="88882" tIns="50791" rIns="88882" bIns="50791">
            <a:spAutoFit/>
          </a:bodyPr>
          <a:lstStyle/>
          <a:p>
            <a:pPr marL="177800" indent="-177800">
              <a:spcBef>
                <a:spcPts val="2250"/>
              </a:spcBef>
              <a:buSzPct val="100000"/>
              <a:buFontTx/>
              <a:buChar char="•"/>
            </a:pPr>
            <a:r>
              <a:rPr lang="en-US"/>
              <a:t>Field is not sampled uniformly</a:t>
            </a:r>
          </a:p>
          <a:p>
            <a:pPr marL="177800" indent="-177800">
              <a:spcBef>
                <a:spcPts val="2250"/>
              </a:spcBef>
              <a:buSzPct val="100000"/>
              <a:buFontTx/>
              <a:buChar char="•"/>
            </a:pPr>
            <a:r>
              <a:rPr lang="en-US"/>
              <a:t>Data range in age and quality, some w/o metadata</a:t>
            </a:r>
          </a:p>
          <a:p>
            <a:pPr marL="177800" indent="-177800">
              <a:spcBef>
                <a:spcPts val="2250"/>
              </a:spcBef>
              <a:buSzPct val="100000"/>
              <a:buFontTx/>
              <a:buChar char="•"/>
            </a:pPr>
            <a:r>
              <a:rPr lang="en-US"/>
              <a:t>Some surveys have systematic errors</a:t>
            </a:r>
          </a:p>
          <a:p>
            <a:pPr marL="177800" indent="-177800">
              <a:spcBef>
                <a:spcPts val="2250"/>
              </a:spcBef>
              <a:buSzPct val="100000"/>
              <a:buFontTx/>
              <a:buChar char="•"/>
            </a:pPr>
            <a:r>
              <a:rPr lang="en-US"/>
              <a:t>Data gaps in littoral areas</a:t>
            </a:r>
          </a:p>
        </p:txBody>
      </p:sp>
      <p:sp>
        <p:nvSpPr>
          <p:cNvPr id="28689" name="Rectangle 16"/>
          <p:cNvSpPr>
            <a:spLocks/>
          </p:cNvSpPr>
          <p:nvPr/>
        </p:nvSpPr>
        <p:spPr bwMode="auto">
          <a:xfrm>
            <a:off x="285750" y="723900"/>
            <a:ext cx="8458200" cy="719138"/>
          </a:xfrm>
          <a:prstGeom prst="rect">
            <a:avLst/>
          </a:prstGeom>
        </p:spPr>
        <p:txBody>
          <a:bodyPr lIns="64281" tIns="32140" rIns="64281" bIns="32140"/>
          <a:lstStyle/>
          <a:p>
            <a:pPr algn="ctr" defTabSz="642816" eaLnBrk="0">
              <a:defRPr/>
            </a:pPr>
            <a:r>
              <a:rPr lang="en-US" sz="4000" b="1" dirty="0">
                <a:solidFill>
                  <a:srgbClr val="0000FF"/>
                </a:solidFill>
                <a:latin typeface="+mj-lt"/>
                <a:ea typeface="+mj-ea"/>
                <a:cs typeface="Times New Roman" pitchFamily="18" charset="0"/>
                <a:sym typeface="Times New Roman" pitchFamily="18" charset="0"/>
              </a:rPr>
              <a:t>Problems with Gravity Holdings</a:t>
            </a:r>
            <a:endParaRPr lang="en-US" sz="4000" b="1" dirty="0">
              <a:solidFill>
                <a:srgbClr val="0000FF"/>
              </a:solidFill>
              <a:latin typeface="+mj-lt"/>
              <a:ea typeface="+mj-ea"/>
              <a:cs typeface="Times New Roman" pitchFamily="18" charset="0"/>
            </a:endParaRPr>
          </a:p>
        </p:txBody>
      </p:sp>
      <p:sp>
        <p:nvSpPr>
          <p:cNvPr id="75790" name="Line 8"/>
          <p:cNvSpPr>
            <a:spLocks noChangeShapeType="1"/>
          </p:cNvSpPr>
          <p:nvPr/>
        </p:nvSpPr>
        <p:spPr bwMode="auto">
          <a:xfrm>
            <a:off x="1249363" y="2357438"/>
            <a:ext cx="1143000" cy="795337"/>
          </a:xfrm>
          <a:prstGeom prst="line">
            <a:avLst/>
          </a:prstGeom>
          <a:noFill/>
          <a:ln w="72248">
            <a:solidFill>
              <a:srgbClr val="000000"/>
            </a:solidFill>
            <a:round/>
            <a:headEnd/>
            <a:tailEnd type="stealth" w="med" len="med"/>
          </a:ln>
        </p:spPr>
        <p:txBody>
          <a:bodyPr lIns="64281" tIns="32140" rIns="64281" bIns="32140"/>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3192463" y="152400"/>
            <a:ext cx="5951537" cy="1143000"/>
          </a:xfrm>
        </p:spPr>
        <p:txBody>
          <a:bodyPr/>
          <a:lstStyle/>
          <a:p>
            <a:pPr eaLnBrk="1" hangingPunct="1"/>
            <a:r>
              <a:rPr lang="en-US" smtClean="0"/>
              <a:t>GRAV-D Status</a:t>
            </a:r>
          </a:p>
        </p:txBody>
      </p:sp>
      <p:sp>
        <p:nvSpPr>
          <p:cNvPr id="76802" name="Content Placeholder 2"/>
          <p:cNvSpPr>
            <a:spLocks noGrp="1"/>
          </p:cNvSpPr>
          <p:nvPr>
            <p:ph idx="1"/>
          </p:nvPr>
        </p:nvSpPr>
        <p:spPr>
          <a:xfrm>
            <a:off x="3352800" y="1052513"/>
            <a:ext cx="5562600" cy="2147887"/>
          </a:xfrm>
        </p:spPr>
        <p:txBody>
          <a:bodyPr/>
          <a:lstStyle/>
          <a:p>
            <a:pPr eaLnBrk="1" hangingPunct="1"/>
            <a:r>
              <a:rPr lang="en-US" sz="2000" smtClean="0"/>
              <a:t>In FY 11 airborne surveys were conducted in Alaska, California/Oregon, and the Great Lakes</a:t>
            </a:r>
          </a:p>
          <a:p>
            <a:pPr eaLnBrk="1" hangingPunct="1"/>
            <a:r>
              <a:rPr lang="en-US" sz="2000" smtClean="0"/>
              <a:t>15.60% of the country completed</a:t>
            </a:r>
          </a:p>
          <a:p>
            <a:pPr eaLnBrk="1" hangingPunct="1"/>
            <a:r>
              <a:rPr lang="en-US" sz="2000" smtClean="0"/>
              <a:t>Potential locations for flights in FY 12 include southern portions of Alaska, the Great Lakes, Texas</a:t>
            </a:r>
            <a:endParaRPr lang="en-US" smtClean="0"/>
          </a:p>
        </p:txBody>
      </p:sp>
      <p:sp>
        <p:nvSpPr>
          <p:cNvPr id="3" name="Rectangle 2"/>
          <p:cNvSpPr/>
          <p:nvPr/>
        </p:nvSpPr>
        <p:spPr>
          <a:xfrm>
            <a:off x="5867400" y="5661025"/>
            <a:ext cx="533400" cy="1905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5867400" y="5988050"/>
            <a:ext cx="533400" cy="1905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5867400" y="6273800"/>
            <a:ext cx="533400" cy="190500"/>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806" name="TextBox 3"/>
          <p:cNvSpPr txBox="1">
            <a:spLocks noChangeArrowheads="1"/>
          </p:cNvSpPr>
          <p:nvPr/>
        </p:nvSpPr>
        <p:spPr bwMode="auto">
          <a:xfrm>
            <a:off x="6578600" y="6178550"/>
            <a:ext cx="2209800" cy="307975"/>
          </a:xfrm>
          <a:prstGeom prst="rect">
            <a:avLst/>
          </a:prstGeom>
          <a:noFill/>
          <a:ln w="9525">
            <a:noFill/>
            <a:miter lim="800000"/>
            <a:headEnd/>
            <a:tailEnd/>
          </a:ln>
        </p:spPr>
        <p:txBody>
          <a:bodyPr>
            <a:spAutoFit/>
          </a:bodyPr>
          <a:lstStyle/>
          <a:p>
            <a:r>
              <a:rPr lang="en-US" sz="1400">
                <a:latin typeface="Gill Sans MT"/>
              </a:rPr>
              <a:t>Pre-FY</a:t>
            </a:r>
            <a:r>
              <a:rPr lang="en-US" sz="1400">
                <a:latin typeface="Arial" charset="0"/>
              </a:rPr>
              <a:t> 2010</a:t>
            </a:r>
          </a:p>
        </p:txBody>
      </p:sp>
      <p:sp>
        <p:nvSpPr>
          <p:cNvPr id="76807" name="TextBox 25"/>
          <p:cNvSpPr txBox="1">
            <a:spLocks noChangeArrowheads="1"/>
          </p:cNvSpPr>
          <p:nvPr/>
        </p:nvSpPr>
        <p:spPr bwMode="auto">
          <a:xfrm>
            <a:off x="6578600" y="5892800"/>
            <a:ext cx="2209800" cy="307975"/>
          </a:xfrm>
          <a:prstGeom prst="rect">
            <a:avLst/>
          </a:prstGeom>
          <a:noFill/>
          <a:ln w="9525">
            <a:noFill/>
            <a:miter lim="800000"/>
            <a:headEnd/>
            <a:tailEnd/>
          </a:ln>
        </p:spPr>
        <p:txBody>
          <a:bodyPr>
            <a:spAutoFit/>
          </a:bodyPr>
          <a:lstStyle/>
          <a:p>
            <a:r>
              <a:rPr lang="en-US" sz="1400">
                <a:latin typeface="Arial" charset="0"/>
              </a:rPr>
              <a:t>FY </a:t>
            </a:r>
            <a:r>
              <a:rPr lang="en-US" sz="1400">
                <a:latin typeface="Gill Sans MT"/>
              </a:rPr>
              <a:t>2010</a:t>
            </a:r>
          </a:p>
        </p:txBody>
      </p:sp>
      <p:sp>
        <p:nvSpPr>
          <p:cNvPr id="76808" name="TextBox 26"/>
          <p:cNvSpPr txBox="1">
            <a:spLocks noChangeArrowheads="1"/>
          </p:cNvSpPr>
          <p:nvPr/>
        </p:nvSpPr>
        <p:spPr bwMode="auto">
          <a:xfrm>
            <a:off x="6578600" y="5565775"/>
            <a:ext cx="2209800" cy="307975"/>
          </a:xfrm>
          <a:prstGeom prst="rect">
            <a:avLst/>
          </a:prstGeom>
          <a:noFill/>
          <a:ln w="9525">
            <a:noFill/>
            <a:miter lim="800000"/>
            <a:headEnd/>
            <a:tailEnd/>
          </a:ln>
        </p:spPr>
        <p:txBody>
          <a:bodyPr>
            <a:spAutoFit/>
          </a:bodyPr>
          <a:lstStyle/>
          <a:p>
            <a:r>
              <a:rPr lang="en-US" sz="1400">
                <a:latin typeface="Gill Sans MT"/>
              </a:rPr>
              <a:t>FY 2011</a:t>
            </a:r>
          </a:p>
        </p:txBody>
      </p:sp>
      <p:sp>
        <p:nvSpPr>
          <p:cNvPr id="28" name="Rectangle 27"/>
          <p:cNvSpPr/>
          <p:nvPr/>
        </p:nvSpPr>
        <p:spPr>
          <a:xfrm>
            <a:off x="5867400" y="5353050"/>
            <a:ext cx="533400" cy="1905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810" name="TextBox 28"/>
          <p:cNvSpPr txBox="1">
            <a:spLocks noChangeArrowheads="1"/>
          </p:cNvSpPr>
          <p:nvPr/>
        </p:nvSpPr>
        <p:spPr bwMode="auto">
          <a:xfrm>
            <a:off x="6578600" y="5257800"/>
            <a:ext cx="2209800" cy="307975"/>
          </a:xfrm>
          <a:prstGeom prst="rect">
            <a:avLst/>
          </a:prstGeom>
          <a:noFill/>
          <a:ln w="9525">
            <a:noFill/>
            <a:miter lim="800000"/>
            <a:headEnd/>
            <a:tailEnd/>
          </a:ln>
        </p:spPr>
        <p:txBody>
          <a:bodyPr>
            <a:spAutoFit/>
          </a:bodyPr>
          <a:lstStyle/>
          <a:p>
            <a:r>
              <a:rPr lang="en-US" sz="1400">
                <a:latin typeface="Gill Sans MT"/>
              </a:rPr>
              <a:t>Potential</a:t>
            </a:r>
            <a:r>
              <a:rPr lang="en-US" sz="1400">
                <a:latin typeface="Arial" charset="0"/>
              </a:rPr>
              <a:t> FY 2012</a:t>
            </a:r>
          </a:p>
        </p:txBody>
      </p:sp>
      <p:sp>
        <p:nvSpPr>
          <p:cNvPr id="76811" name="Rectangle 1"/>
          <p:cNvSpPr>
            <a:spLocks noChangeArrowheads="1"/>
          </p:cNvSpPr>
          <p:nvPr/>
        </p:nvSpPr>
        <p:spPr bwMode="auto">
          <a:xfrm>
            <a:off x="5691188" y="3200400"/>
            <a:ext cx="3452812" cy="2108200"/>
          </a:xfrm>
          <a:prstGeom prst="rect">
            <a:avLst/>
          </a:prstGeom>
          <a:noFill/>
          <a:ln w="9525">
            <a:noFill/>
            <a:miter lim="800000"/>
            <a:headEnd/>
            <a:tailEnd/>
          </a:ln>
        </p:spPr>
        <p:txBody>
          <a:bodyPr>
            <a:spAutoFit/>
          </a:bodyPr>
          <a:lstStyle/>
          <a:p>
            <a:pPr marL="285750" indent="-285750">
              <a:spcBef>
                <a:spcPts val="1200"/>
              </a:spcBef>
              <a:buFont typeface="Arial" charset="0"/>
              <a:buChar char="•"/>
            </a:pPr>
            <a:r>
              <a:rPr lang="en-US" sz="2000">
                <a:latin typeface="Gill Sans MT"/>
              </a:rPr>
              <a:t>TX and AL data available, all Gulf of Mexico data to be released by Q3</a:t>
            </a:r>
          </a:p>
          <a:p>
            <a:pPr marL="285750" indent="-285750">
              <a:spcBef>
                <a:spcPts val="600"/>
              </a:spcBef>
              <a:buFont typeface="Arial" charset="0"/>
              <a:buChar char="•"/>
            </a:pPr>
            <a:r>
              <a:rPr lang="en-US" sz="2000">
                <a:latin typeface="Gill Sans MT"/>
              </a:rPr>
              <a:t>Data and </a:t>
            </a:r>
            <a:r>
              <a:rPr lang="en-US">
                <a:latin typeface="Gill Sans MT"/>
              </a:rPr>
              <a:t>metadata at: </a:t>
            </a:r>
            <a:r>
              <a:rPr lang="en-US" sz="1400">
                <a:latin typeface="Gill Sans MT"/>
                <a:hlinkClick r:id="rId3"/>
              </a:rPr>
              <a:t>http://www.ngs.noaa.gov/GRAV-D/data_products.shtml</a:t>
            </a:r>
            <a:r>
              <a:rPr lang="en-US" sz="1400">
                <a:latin typeface="Gill Sans MT"/>
              </a:rPr>
              <a:t> </a:t>
            </a:r>
          </a:p>
          <a:p>
            <a:pPr marL="285750" indent="-285750">
              <a:buFont typeface="Arial" charset="0"/>
              <a:buChar char="•"/>
            </a:pPr>
            <a:endParaRPr lang="en-US"/>
          </a:p>
        </p:txBody>
      </p:sp>
      <p:sp>
        <p:nvSpPr>
          <p:cNvPr id="17" name="Rectangle 16"/>
          <p:cNvSpPr/>
          <p:nvPr/>
        </p:nvSpPr>
        <p:spPr>
          <a:xfrm>
            <a:off x="5867400" y="6553200"/>
            <a:ext cx="53340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813" name="TextBox 26"/>
          <p:cNvSpPr txBox="1">
            <a:spLocks noChangeArrowheads="1"/>
          </p:cNvSpPr>
          <p:nvPr/>
        </p:nvSpPr>
        <p:spPr bwMode="auto">
          <a:xfrm>
            <a:off x="6578600" y="6477000"/>
            <a:ext cx="1501775" cy="307975"/>
          </a:xfrm>
          <a:prstGeom prst="rect">
            <a:avLst/>
          </a:prstGeom>
          <a:noFill/>
          <a:ln w="9525">
            <a:noFill/>
            <a:miter lim="800000"/>
            <a:headEnd/>
            <a:tailEnd/>
          </a:ln>
        </p:spPr>
        <p:txBody>
          <a:bodyPr>
            <a:spAutoFit/>
          </a:bodyPr>
          <a:lstStyle/>
          <a:p>
            <a:r>
              <a:rPr lang="en-US" sz="1400">
                <a:latin typeface="Gill Sans MT"/>
              </a:rPr>
              <a:t>Data Released</a:t>
            </a:r>
          </a:p>
        </p:txBody>
      </p:sp>
      <p:pic>
        <p:nvPicPr>
          <p:cNvPr id="76814" name="Picture 17"/>
          <p:cNvPicPr>
            <a:picLocks noChangeAspect="1" noChangeArrowheads="1"/>
          </p:cNvPicPr>
          <p:nvPr/>
        </p:nvPicPr>
        <p:blipFill>
          <a:blip r:embed="rId4"/>
          <a:srcRect l="13058" t="20781" r="9895" b="27026"/>
          <a:stretch>
            <a:fillRect/>
          </a:stretch>
        </p:blipFill>
        <p:spPr bwMode="auto">
          <a:xfrm>
            <a:off x="0" y="3276600"/>
            <a:ext cx="5692775" cy="3592513"/>
          </a:xfrm>
          <a:prstGeom prst="rect">
            <a:avLst/>
          </a:prstGeom>
          <a:noFill/>
          <a:ln w="9525">
            <a:noFill/>
            <a:miter lim="800000"/>
            <a:headEnd/>
            <a:tailEnd/>
          </a:ln>
        </p:spPr>
      </p:pic>
      <p:pic>
        <p:nvPicPr>
          <p:cNvPr id="76815" name="Picture 18"/>
          <p:cNvPicPr>
            <a:picLocks noChangeAspect="1" noChangeArrowheads="1"/>
          </p:cNvPicPr>
          <p:nvPr/>
        </p:nvPicPr>
        <p:blipFill>
          <a:blip r:embed="rId5"/>
          <a:srcRect l="18414" t="11584" r="5244" b="11591"/>
          <a:stretch>
            <a:fillRect/>
          </a:stretch>
        </p:blipFill>
        <p:spPr bwMode="auto">
          <a:xfrm>
            <a:off x="0" y="457200"/>
            <a:ext cx="3006725"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william.stone\My Documents\Presentations\UCLS 2011\ITRF2008-Vel.gif"/>
          <p:cNvPicPr>
            <a:picLocks noChangeAspect="1" noChangeArrowheads="1"/>
          </p:cNvPicPr>
          <p:nvPr/>
        </p:nvPicPr>
        <p:blipFill>
          <a:blip r:embed="rId3"/>
          <a:srcRect/>
          <a:stretch>
            <a:fillRect/>
          </a:stretch>
        </p:blipFill>
        <p:spPr bwMode="auto">
          <a:xfrm>
            <a:off x="204788" y="1819275"/>
            <a:ext cx="8682037" cy="4611688"/>
          </a:xfrm>
          <a:prstGeom prst="rect">
            <a:avLst/>
          </a:prstGeom>
          <a:noFill/>
          <a:ln w="9525">
            <a:noFill/>
            <a:miter lim="800000"/>
            <a:headEnd/>
            <a:tailEnd/>
          </a:ln>
        </p:spPr>
      </p:pic>
      <p:sp>
        <p:nvSpPr>
          <p:cNvPr id="22530" name="Title 1"/>
          <p:cNvSpPr>
            <a:spLocks noGrp="1"/>
          </p:cNvSpPr>
          <p:nvPr>
            <p:ph type="title"/>
          </p:nvPr>
        </p:nvSpPr>
        <p:spPr>
          <a:xfrm>
            <a:off x="457200" y="274638"/>
            <a:ext cx="8382000" cy="868362"/>
          </a:xfrm>
        </p:spPr>
        <p:txBody>
          <a:bodyPr/>
          <a:lstStyle/>
          <a:p>
            <a:pPr eaLnBrk="1" hangingPunct="1"/>
            <a:r>
              <a:rPr lang="en-US" sz="4000" smtClean="0"/>
              <a:t>Rationale for Updating the NSRS (CORS)</a:t>
            </a:r>
          </a:p>
        </p:txBody>
      </p:sp>
      <p:sp>
        <p:nvSpPr>
          <p:cNvPr id="6148" name="Content Placeholder 2"/>
          <p:cNvSpPr>
            <a:spLocks noGrp="1"/>
          </p:cNvSpPr>
          <p:nvPr>
            <p:ph idx="1"/>
          </p:nvPr>
        </p:nvSpPr>
        <p:spPr>
          <a:xfrm>
            <a:off x="457200" y="1066800"/>
            <a:ext cx="8229600" cy="5059363"/>
          </a:xfrm>
        </p:spPr>
        <p:txBody>
          <a:bodyPr/>
          <a:lstStyle/>
          <a:p>
            <a:pPr eaLnBrk="1" hangingPunct="1"/>
            <a:r>
              <a:rPr lang="en-US" smtClean="0"/>
              <a:t>Definition starts with a global RF: ITRF##</a:t>
            </a:r>
          </a:p>
          <a:p>
            <a:pPr eaLnBrk="1" hangingPunct="1"/>
            <a:r>
              <a:rPr lang="en-US" smtClean="0"/>
              <a:t>No fixed tectonic plate results in velocities</a:t>
            </a:r>
          </a:p>
        </p:txBody>
      </p:sp>
      <p:sp>
        <p:nvSpPr>
          <p:cNvPr id="22532" name="Rounded Rectangle 6"/>
          <p:cNvSpPr>
            <a:spLocks noChangeArrowheads="1"/>
          </p:cNvSpPr>
          <p:nvPr/>
        </p:nvSpPr>
        <p:spPr bwMode="auto">
          <a:xfrm>
            <a:off x="5143500" y="5638800"/>
            <a:ext cx="795338" cy="582613"/>
          </a:xfrm>
          <a:prstGeom prst="roundRect">
            <a:avLst>
              <a:gd name="adj" fmla="val 16667"/>
            </a:avLst>
          </a:prstGeom>
          <a:noFill/>
          <a:ln w="63500" algn="ctr">
            <a:solidFill>
              <a:srgbClr val="7030A0"/>
            </a:solidFill>
            <a:round/>
            <a:headEnd/>
            <a:tailEnd/>
          </a:ln>
        </p:spPr>
        <p:txBody>
          <a:bodyPr/>
          <a:lstStyle/>
          <a:p>
            <a:pPr defTabSz="449263">
              <a:lnSpc>
                <a:spcPct val="86000"/>
              </a:lnSpc>
              <a:buClr>
                <a:srgbClr val="000000"/>
              </a:buClr>
              <a:buSzPct val="100000"/>
              <a:buFont typeface="Times New Roman" pitchFamily="18" charset="0"/>
              <a:buNone/>
            </a:pPr>
            <a:endParaRPr lang="en-US" sz="240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215900"/>
            <a:ext cx="8229600" cy="773113"/>
          </a:xfrm>
        </p:spPr>
        <p:txBody>
          <a:bodyPr/>
          <a:lstStyle/>
          <a:p>
            <a:r>
              <a:rPr lang="en-US" sz="3600" smtClean="0"/>
              <a:t>GRAV-D Survey in California, Jan-Feb 2011</a:t>
            </a:r>
          </a:p>
        </p:txBody>
      </p:sp>
      <p:pic>
        <p:nvPicPr>
          <p:cNvPr id="78850" name="Picture 2"/>
          <p:cNvPicPr>
            <a:picLocks noChangeAspect="1"/>
          </p:cNvPicPr>
          <p:nvPr/>
        </p:nvPicPr>
        <p:blipFill>
          <a:blip r:embed="rId3"/>
          <a:srcRect t="17986" r="21504" b="10040"/>
          <a:stretch>
            <a:fillRect/>
          </a:stretch>
        </p:blipFill>
        <p:spPr bwMode="auto">
          <a:xfrm>
            <a:off x="1905000" y="838200"/>
            <a:ext cx="4905375" cy="5821363"/>
          </a:xfrm>
          <a:prstGeom prst="rect">
            <a:avLst/>
          </a:prstGeom>
          <a:noFill/>
          <a:ln w="12700">
            <a:noFill/>
            <a:miter lim="0"/>
            <a:headEnd/>
            <a:tailEnd/>
          </a:ln>
        </p:spPr>
      </p:pic>
      <p:pic>
        <p:nvPicPr>
          <p:cNvPr id="78851" name="Picture 3"/>
          <p:cNvPicPr>
            <a:picLocks noChangeAspect="1"/>
          </p:cNvPicPr>
          <p:nvPr/>
        </p:nvPicPr>
        <p:blipFill>
          <a:blip r:embed="rId3"/>
          <a:srcRect l="13062" t="94037" r="14116" b="-562"/>
          <a:stretch>
            <a:fillRect/>
          </a:stretch>
        </p:blipFill>
        <p:spPr bwMode="auto">
          <a:xfrm>
            <a:off x="2717800" y="904875"/>
            <a:ext cx="3697288" cy="428625"/>
          </a:xfrm>
          <a:prstGeom prst="rect">
            <a:avLst/>
          </a:prstGeom>
          <a:noFill/>
          <a:ln w="12700">
            <a:noFill/>
            <a:miter lim="0"/>
            <a:headEnd/>
            <a:tailEnd/>
          </a:ln>
        </p:spPr>
      </p:pic>
      <p:sp>
        <p:nvSpPr>
          <p:cNvPr id="78852" name="TextBox 4"/>
          <p:cNvSpPr txBox="1">
            <a:spLocks noChangeArrowheads="1"/>
          </p:cNvSpPr>
          <p:nvPr/>
        </p:nvSpPr>
        <p:spPr bwMode="auto">
          <a:xfrm rot="-1496976">
            <a:off x="6767513" y="4846638"/>
            <a:ext cx="1905000" cy="1077912"/>
          </a:xfrm>
          <a:prstGeom prst="rect">
            <a:avLst/>
          </a:prstGeom>
          <a:noFill/>
          <a:ln w="38100">
            <a:solidFill>
              <a:schemeClr val="tx1"/>
            </a:solidFill>
            <a:prstDash val="dashDot"/>
            <a:miter lim="800000"/>
            <a:headEnd/>
            <a:tailEnd/>
          </a:ln>
        </p:spPr>
        <p:txBody>
          <a:bodyPr>
            <a:spAutoFit/>
          </a:bodyPr>
          <a:lstStyle/>
          <a:p>
            <a:r>
              <a:rPr lang="en-US" sz="1600"/>
              <a:t>Look for article written by Ikehara in next CA Surveyor issue</a:t>
            </a:r>
          </a:p>
        </p:txBody>
      </p:sp>
      <p:pic>
        <p:nvPicPr>
          <p:cNvPr id="78853" name="Picture 1" descr="C:\Documents and Settings\Marti.Ikehara\Local Settings\Temporary Internet Files\Content.IE5\899K6LT2\MC900209080[1].wmf"/>
          <p:cNvPicPr>
            <a:picLocks noChangeAspect="1" noChangeArrowheads="1"/>
          </p:cNvPicPr>
          <p:nvPr/>
        </p:nvPicPr>
        <p:blipFill>
          <a:blip r:embed="rId4"/>
          <a:srcRect/>
          <a:stretch>
            <a:fillRect/>
          </a:stretch>
        </p:blipFill>
        <p:spPr bwMode="auto">
          <a:xfrm>
            <a:off x="7772400" y="4191000"/>
            <a:ext cx="1143000" cy="655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txBox="1">
            <a:spLocks/>
          </p:cNvSpPr>
          <p:nvPr/>
        </p:nvSpPr>
        <p:spPr bwMode="auto">
          <a:xfrm>
            <a:off x="1258888" y="1033463"/>
            <a:ext cx="6673850" cy="1924050"/>
          </a:xfrm>
          <a:prstGeom prst="rect">
            <a:avLst/>
          </a:prstGeom>
          <a:noFill/>
          <a:ln w="9525">
            <a:noFill/>
            <a:miter lim="800000"/>
            <a:headEnd/>
            <a:tailEnd/>
          </a:ln>
        </p:spPr>
        <p:txBody>
          <a:bodyPr lIns="91421" tIns="45711" rIns="91421" bIns="45711"/>
          <a:lstStyle/>
          <a:p>
            <a:pPr marL="342612" indent="-342612" defTabSz="642816">
              <a:spcBef>
                <a:spcPct val="20000"/>
              </a:spcBef>
              <a:buFont typeface="Wingdings" pitchFamily="2" charset="2"/>
              <a:buChar char="ü"/>
              <a:defRPr/>
            </a:pPr>
            <a:r>
              <a:rPr lang="en-US" sz="2400" u="sng" dirty="0">
                <a:latin typeface="Times New Roman" pitchFamily="18" charset="0"/>
                <a:cs typeface="Times New Roman" pitchFamily="18" charset="0"/>
                <a:sym typeface="Times New Roman" pitchFamily="18" charset="0"/>
              </a:rPr>
              <a:t>2 </a:t>
            </a:r>
            <a:r>
              <a:rPr lang="en-US" sz="2400" u="sng" dirty="0">
                <a:latin typeface="Times New Roman" pitchFamily="18" charset="0"/>
                <a:cs typeface="Times New Roman" pitchFamily="18" charset="0"/>
                <a:sym typeface="Times New Roman" pitchFamily="18" charset="0"/>
              </a:rPr>
              <a:t>cm accuracy </a:t>
            </a:r>
            <a:r>
              <a:rPr lang="en-US" sz="2400" dirty="0">
                <a:latin typeface="Times New Roman" pitchFamily="18" charset="0"/>
                <a:cs typeface="Times New Roman" pitchFamily="18" charset="0"/>
                <a:sym typeface="Times New Roman" pitchFamily="18" charset="0"/>
              </a:rPr>
              <a:t>orthometric heights </a:t>
            </a:r>
            <a:r>
              <a:rPr lang="en-US" sz="2400" dirty="0">
                <a:latin typeface="Times New Roman" pitchFamily="18" charset="0"/>
                <a:cs typeface="Times New Roman" pitchFamily="18" charset="0"/>
                <a:sym typeface="Times New Roman" pitchFamily="18" charset="0"/>
              </a:rPr>
              <a:t>-</a:t>
            </a:r>
          </a:p>
          <a:p>
            <a:pPr marL="799812" lvl="1" indent="-342612" defTabSz="642816">
              <a:spcBef>
                <a:spcPct val="20000"/>
              </a:spcBef>
              <a:defRPr/>
            </a:pPr>
            <a:r>
              <a:rPr lang="en-US" sz="2400" dirty="0">
                <a:latin typeface="Times New Roman" pitchFamily="18" charset="0"/>
                <a:cs typeface="Times New Roman" pitchFamily="18" charset="0"/>
                <a:sym typeface="Times New Roman" pitchFamily="18" charset="0"/>
              </a:rPr>
              <a:t>		from GNSS (1 cm) + </a:t>
            </a:r>
            <a:r>
              <a:rPr lang="en-US" sz="2400" dirty="0" err="1">
                <a:latin typeface="Times New Roman" pitchFamily="18" charset="0"/>
                <a:cs typeface="Times New Roman" pitchFamily="18" charset="0"/>
                <a:sym typeface="Times New Roman" pitchFamily="18" charset="0"/>
              </a:rPr>
              <a:t>geoid</a:t>
            </a:r>
            <a:r>
              <a:rPr lang="en-US" sz="2400" dirty="0">
                <a:latin typeface="Times New Roman" pitchFamily="18" charset="0"/>
                <a:cs typeface="Times New Roman" pitchFamily="18" charset="0"/>
                <a:sym typeface="Times New Roman" pitchFamily="18" charset="0"/>
              </a:rPr>
              <a:t> model (1 cm)</a:t>
            </a:r>
          </a:p>
          <a:p>
            <a:pPr marL="342612" indent="-342612" defTabSz="642816">
              <a:spcBef>
                <a:spcPct val="20000"/>
              </a:spcBef>
              <a:buFont typeface="Wingdings" pitchFamily="2" charset="2"/>
              <a:buChar char="ü"/>
              <a:defRPr/>
            </a:pPr>
            <a:r>
              <a:rPr lang="en-US" sz="2400" dirty="0">
                <a:latin typeface="Times New Roman" pitchFamily="18" charset="0"/>
                <a:cs typeface="Times New Roman" pitchFamily="18" charset="0"/>
              </a:rPr>
              <a:t>fast</a:t>
            </a:r>
            <a:r>
              <a:rPr lang="en-US" sz="2400" dirty="0">
                <a:latin typeface="Times New Roman" pitchFamily="18" charset="0"/>
                <a:cs typeface="Times New Roman" pitchFamily="18" charset="0"/>
              </a:rPr>
              <a:t>, accurate, consistent orthometric heights </a:t>
            </a:r>
            <a:r>
              <a:rPr lang="en-US" sz="2400" dirty="0">
                <a:latin typeface="Times New Roman" pitchFamily="18" charset="0"/>
                <a:cs typeface="Times New Roman" pitchFamily="18" charset="0"/>
              </a:rPr>
              <a:t>-</a:t>
            </a:r>
          </a:p>
          <a:p>
            <a:pPr marL="342612" indent="-342612" defTabSz="642816">
              <a:spcBef>
                <a:spcPct val="20000"/>
              </a:spcBef>
              <a:defRPr/>
            </a:pPr>
            <a:r>
              <a:rPr lang="en-US" sz="2400" dirty="0">
                <a:latin typeface="Times New Roman" pitchFamily="18" charset="0"/>
                <a:cs typeface="Times New Roman" pitchFamily="18" charset="0"/>
              </a:rPr>
              <a:t>			everywhere </a:t>
            </a:r>
            <a:r>
              <a:rPr lang="en-US" sz="2400" dirty="0">
                <a:latin typeface="Times New Roman" pitchFamily="18" charset="0"/>
                <a:cs typeface="Times New Roman" pitchFamily="18" charset="0"/>
              </a:rPr>
              <a:t>in the USA</a:t>
            </a:r>
          </a:p>
          <a:p>
            <a:pPr marL="342612" indent="-342612" defTabSz="642816">
              <a:spcBef>
                <a:spcPct val="20000"/>
              </a:spcBef>
              <a:defRPr/>
            </a:pPr>
            <a:endParaRPr lang="en-US" sz="3200" dirty="0">
              <a:latin typeface="+mn-lt"/>
            </a:endParaRPr>
          </a:p>
        </p:txBody>
      </p:sp>
      <p:sp>
        <p:nvSpPr>
          <p:cNvPr id="80898" name="Title 6"/>
          <p:cNvSpPr>
            <a:spLocks noGrp="1"/>
          </p:cNvSpPr>
          <p:nvPr>
            <p:ph type="title"/>
          </p:nvPr>
        </p:nvSpPr>
        <p:spPr>
          <a:xfrm>
            <a:off x="457200" y="49213"/>
            <a:ext cx="8229600" cy="1143000"/>
          </a:xfrm>
        </p:spPr>
        <p:txBody>
          <a:bodyPr/>
          <a:lstStyle/>
          <a:p>
            <a:r>
              <a:rPr lang="en-US" sz="4000" smtClean="0"/>
              <a:t>GRAV-D Goals</a:t>
            </a:r>
          </a:p>
        </p:txBody>
      </p:sp>
      <p:pic>
        <p:nvPicPr>
          <p:cNvPr id="80899" name="Picture 7" descr="esmerelda county nv HandV.jpg"/>
          <p:cNvPicPr>
            <a:picLocks noChangeAspect="1"/>
          </p:cNvPicPr>
          <p:nvPr/>
        </p:nvPicPr>
        <p:blipFill>
          <a:blip r:embed="rId3"/>
          <a:srcRect t="20476" b="13615"/>
          <a:stretch>
            <a:fillRect/>
          </a:stretch>
        </p:blipFill>
        <p:spPr bwMode="auto">
          <a:xfrm>
            <a:off x="652463" y="3092450"/>
            <a:ext cx="7885112" cy="3492500"/>
          </a:xfrm>
          <a:prstGeom prst="rect">
            <a:avLst/>
          </a:prstGeom>
          <a:noFill/>
          <a:ln w="9525">
            <a:noFill/>
            <a:miter lim="800000"/>
            <a:headEnd/>
            <a:tailEnd/>
          </a:ln>
        </p:spPr>
      </p:pic>
      <p:sp>
        <p:nvSpPr>
          <p:cNvPr id="9" name="Multiply 8"/>
          <p:cNvSpPr/>
          <p:nvPr/>
        </p:nvSpPr>
        <p:spPr>
          <a:xfrm>
            <a:off x="5248275" y="4630738"/>
            <a:ext cx="500063" cy="558800"/>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sz="3600" b="1" smtClean="0">
                <a:solidFill>
                  <a:srgbClr val="0000FF"/>
                </a:solidFill>
              </a:rPr>
              <a:t>Geoid Slope Validation Survey</a:t>
            </a:r>
          </a:p>
        </p:txBody>
      </p:sp>
      <p:grpSp>
        <p:nvGrpSpPr>
          <p:cNvPr id="81922" name="Group 17"/>
          <p:cNvGrpSpPr>
            <a:grpSpLocks/>
          </p:cNvGrpSpPr>
          <p:nvPr/>
        </p:nvGrpSpPr>
        <p:grpSpPr bwMode="auto">
          <a:xfrm>
            <a:off x="1143000" y="1295400"/>
            <a:ext cx="2513013" cy="4672013"/>
            <a:chOff x="5945309" y="1371600"/>
            <a:chExt cx="2512891" cy="4671854"/>
          </a:xfrm>
        </p:grpSpPr>
        <p:pic>
          <p:nvPicPr>
            <p:cNvPr id="81926" name="Picture 3"/>
            <p:cNvPicPr>
              <a:picLocks noChangeAspect="1" noChangeArrowheads="1"/>
            </p:cNvPicPr>
            <p:nvPr/>
          </p:nvPicPr>
          <p:blipFill>
            <a:blip r:embed="rId4"/>
            <a:srcRect/>
            <a:stretch>
              <a:fillRect/>
            </a:stretch>
          </p:blipFill>
          <p:spPr bwMode="auto">
            <a:xfrm>
              <a:off x="5945309" y="1371600"/>
              <a:ext cx="2512891" cy="4671854"/>
            </a:xfrm>
            <a:prstGeom prst="rect">
              <a:avLst/>
            </a:prstGeom>
            <a:noFill/>
            <a:ln w="9525">
              <a:noFill/>
              <a:miter lim="800000"/>
              <a:headEnd/>
              <a:tailEnd/>
            </a:ln>
          </p:spPr>
        </p:pic>
        <p:sp>
          <p:nvSpPr>
            <p:cNvPr id="81927" name="TextBox 20"/>
            <p:cNvSpPr txBox="1">
              <a:spLocks noChangeArrowheads="1"/>
            </p:cNvSpPr>
            <p:nvPr/>
          </p:nvSpPr>
          <p:spPr bwMode="auto">
            <a:xfrm>
              <a:off x="6977678" y="3757136"/>
              <a:ext cx="1467068" cy="923330"/>
            </a:xfrm>
            <a:prstGeom prst="rect">
              <a:avLst/>
            </a:prstGeom>
            <a:noFill/>
            <a:ln w="9525">
              <a:noFill/>
              <a:miter lim="800000"/>
              <a:headEnd/>
              <a:tailEnd/>
            </a:ln>
          </p:spPr>
          <p:txBody>
            <a:bodyPr wrap="none">
              <a:spAutoFit/>
            </a:bodyPr>
            <a:lstStyle/>
            <a:p>
              <a:r>
                <a:rPr lang="en-US">
                  <a:solidFill>
                    <a:srgbClr val="FFFF00"/>
                  </a:solidFill>
                  <a:latin typeface="Arial" charset="0"/>
                </a:rPr>
                <a:t>325 km</a:t>
              </a:r>
            </a:p>
            <a:p>
              <a:r>
                <a:rPr lang="en-US">
                  <a:solidFill>
                    <a:srgbClr val="FFFF00"/>
                  </a:solidFill>
                  <a:latin typeface="Arial" charset="0"/>
                </a:rPr>
                <a:t>218 points</a:t>
              </a:r>
            </a:p>
            <a:p>
              <a:r>
                <a:rPr lang="en-US">
                  <a:solidFill>
                    <a:srgbClr val="FFFF00"/>
                  </a:solidFill>
                  <a:latin typeface="Arial" charset="0"/>
                </a:rPr>
                <a:t>1.5 km apart</a:t>
              </a:r>
            </a:p>
          </p:txBody>
        </p:sp>
      </p:grpSp>
      <p:sp>
        <p:nvSpPr>
          <p:cNvPr id="81923" name="TextBox 18"/>
          <p:cNvSpPr txBox="1">
            <a:spLocks noChangeArrowheads="1"/>
          </p:cNvSpPr>
          <p:nvPr/>
        </p:nvSpPr>
        <p:spPr bwMode="auto">
          <a:xfrm>
            <a:off x="2667000" y="1295400"/>
            <a:ext cx="903288" cy="369888"/>
          </a:xfrm>
          <a:prstGeom prst="rect">
            <a:avLst/>
          </a:prstGeom>
          <a:noFill/>
          <a:ln w="9525">
            <a:noFill/>
            <a:miter lim="800000"/>
            <a:headEnd/>
            <a:tailEnd/>
          </a:ln>
        </p:spPr>
        <p:txBody>
          <a:bodyPr wrap="none">
            <a:spAutoFit/>
          </a:bodyPr>
          <a:lstStyle/>
          <a:p>
            <a:r>
              <a:rPr lang="en-US" b="1">
                <a:solidFill>
                  <a:schemeClr val="bg1"/>
                </a:solidFill>
                <a:latin typeface="Arial" charset="0"/>
              </a:rPr>
              <a:t>Austin</a:t>
            </a:r>
          </a:p>
        </p:txBody>
      </p:sp>
      <p:sp>
        <p:nvSpPr>
          <p:cNvPr id="81924" name="TextBox 19"/>
          <p:cNvSpPr txBox="1">
            <a:spLocks noChangeArrowheads="1"/>
          </p:cNvSpPr>
          <p:nvPr/>
        </p:nvSpPr>
        <p:spPr bwMode="auto">
          <a:xfrm>
            <a:off x="1447800" y="5421313"/>
            <a:ext cx="1196975" cy="369887"/>
          </a:xfrm>
          <a:prstGeom prst="rect">
            <a:avLst/>
          </a:prstGeom>
          <a:noFill/>
          <a:ln w="9525">
            <a:noFill/>
            <a:miter lim="800000"/>
            <a:headEnd/>
            <a:tailEnd/>
          </a:ln>
        </p:spPr>
        <p:txBody>
          <a:bodyPr wrap="none">
            <a:spAutoFit/>
          </a:bodyPr>
          <a:lstStyle/>
          <a:p>
            <a:r>
              <a:rPr lang="en-US" b="1">
                <a:solidFill>
                  <a:schemeClr val="bg1"/>
                </a:solidFill>
                <a:latin typeface="Arial" charset="0"/>
              </a:rPr>
              <a:t>Rockport</a:t>
            </a:r>
          </a:p>
        </p:txBody>
      </p:sp>
      <p:sp>
        <p:nvSpPr>
          <p:cNvPr id="26" name="Content Placeholder 2"/>
          <p:cNvSpPr txBox="1">
            <a:spLocks/>
          </p:cNvSpPr>
          <p:nvPr/>
        </p:nvSpPr>
        <p:spPr bwMode="auto">
          <a:xfrm>
            <a:off x="4191000" y="1219200"/>
            <a:ext cx="4486275" cy="5126038"/>
          </a:xfrm>
          <a:prstGeom prst="rect">
            <a:avLst/>
          </a:prstGeom>
          <a:noFill/>
          <a:ln w="9525">
            <a:noFill/>
            <a:miter lim="800000"/>
            <a:headEnd/>
            <a:tailEnd/>
          </a:ln>
        </p:spPr>
        <p:txBody>
          <a:bodyPr/>
          <a:lstStyle/>
          <a:p>
            <a:pPr marL="342900" indent="-342900">
              <a:spcBef>
                <a:spcPct val="20000"/>
              </a:spcBef>
              <a:buFont typeface="Arial" charset="0"/>
              <a:buChar char="•"/>
              <a:defRPr/>
            </a:pPr>
            <a:r>
              <a:rPr lang="en-US" sz="2800" dirty="0">
                <a:latin typeface="+mn-lt"/>
              </a:rPr>
              <a:t>Observe geoid shape (slope) using multiple independent terrestrial survey methods</a:t>
            </a:r>
          </a:p>
          <a:p>
            <a:pPr marL="742950" lvl="1" indent="-285750">
              <a:spcBef>
                <a:spcPct val="20000"/>
              </a:spcBef>
              <a:buFont typeface="Arial" charset="0"/>
              <a:buChar char="–"/>
              <a:defRPr/>
            </a:pPr>
            <a:r>
              <a:rPr lang="en-US" sz="2400" dirty="0">
                <a:latin typeface="+mn-lt"/>
              </a:rPr>
              <a:t>GPS + Leveling</a:t>
            </a:r>
          </a:p>
          <a:p>
            <a:pPr marL="742950" lvl="1" indent="-285750">
              <a:spcBef>
                <a:spcPct val="20000"/>
              </a:spcBef>
              <a:buFont typeface="Arial" charset="0"/>
              <a:buChar char="–"/>
              <a:defRPr/>
            </a:pPr>
            <a:r>
              <a:rPr lang="en-US" sz="2400" dirty="0">
                <a:latin typeface="+mn-lt"/>
              </a:rPr>
              <a:t>Deflections of the Vertical</a:t>
            </a:r>
          </a:p>
          <a:p>
            <a:pPr marL="342900" indent="-342900">
              <a:spcBef>
                <a:spcPct val="20000"/>
              </a:spcBef>
              <a:buFont typeface="Arial" charset="0"/>
              <a:buChar char="•"/>
              <a:defRPr/>
            </a:pPr>
            <a:r>
              <a:rPr lang="en-US" sz="2800" dirty="0">
                <a:latin typeface="+mn-lt"/>
              </a:rPr>
              <a:t>Compare </a:t>
            </a:r>
            <a:r>
              <a:rPr lang="en-US" sz="2800" b="1" i="1" dirty="0">
                <a:latin typeface="+mn-lt"/>
              </a:rPr>
              <a:t>observed</a:t>
            </a:r>
            <a:r>
              <a:rPr lang="en-US" sz="2800" dirty="0">
                <a:latin typeface="+mn-lt"/>
              </a:rPr>
              <a:t> slopes (from terrestrial surveys) to </a:t>
            </a:r>
            <a:r>
              <a:rPr lang="en-US" sz="2800" b="1" i="1" dirty="0">
                <a:latin typeface="+mn-lt"/>
              </a:rPr>
              <a:t>modeled</a:t>
            </a:r>
            <a:r>
              <a:rPr lang="en-US" sz="2800" dirty="0">
                <a:latin typeface="+mn-lt"/>
              </a:rPr>
              <a:t> slopes (from </a:t>
            </a:r>
            <a:r>
              <a:rPr lang="en-US" sz="2800" dirty="0" err="1">
                <a:latin typeface="+mn-lt"/>
              </a:rPr>
              <a:t>gravimetry</a:t>
            </a:r>
            <a:r>
              <a:rPr lang="en-US" sz="2800" dirty="0">
                <a:latin typeface="+mn-lt"/>
              </a:rPr>
              <a:t> or satellites)</a:t>
            </a:r>
          </a:p>
          <a:p>
            <a:pPr marL="742950" lvl="1" indent="-285750">
              <a:spcBef>
                <a:spcPct val="20000"/>
              </a:spcBef>
              <a:buFont typeface="Arial" charset="0"/>
              <a:buChar char="–"/>
              <a:defRPr/>
            </a:pPr>
            <a:r>
              <a:rPr lang="en-US" sz="2400" dirty="0">
                <a:latin typeface="+mn-lt"/>
              </a:rPr>
              <a:t>With / Without new GRAV-D airborne gravity</a:t>
            </a:r>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4"/>
          <a:srcRect/>
          <a:stretch>
            <a:fillRect/>
          </a:stretch>
        </p:blipFill>
        <p:spPr bwMode="auto">
          <a:xfrm>
            <a:off x="749300" y="1411288"/>
            <a:ext cx="6621463" cy="4772025"/>
          </a:xfrm>
          <a:prstGeom prst="rect">
            <a:avLst/>
          </a:prstGeom>
          <a:noFill/>
          <a:ln w="9525">
            <a:noFill/>
            <a:miter lim="800000"/>
            <a:headEnd/>
            <a:tailEnd/>
          </a:ln>
        </p:spPr>
      </p:pic>
      <p:sp>
        <p:nvSpPr>
          <p:cNvPr id="83970" name="Title 1"/>
          <p:cNvSpPr>
            <a:spLocks noGrp="1"/>
          </p:cNvSpPr>
          <p:nvPr>
            <p:ph type="title"/>
          </p:nvPr>
        </p:nvSpPr>
        <p:spPr>
          <a:xfrm>
            <a:off x="304800" y="274638"/>
            <a:ext cx="8382000" cy="1143000"/>
          </a:xfrm>
        </p:spPr>
        <p:txBody>
          <a:bodyPr/>
          <a:lstStyle/>
          <a:p>
            <a:r>
              <a:rPr lang="en-US" sz="3600" smtClean="0"/>
              <a:t>Level Line for Geoid Slope Validation Project</a:t>
            </a:r>
          </a:p>
        </p:txBody>
      </p:sp>
      <p:sp>
        <p:nvSpPr>
          <p:cNvPr id="4" name="Date Placeholder 3"/>
          <p:cNvSpPr>
            <a:spLocks noGrp="1"/>
          </p:cNvSpPr>
          <p:nvPr>
            <p:ph type="dt" sz="quarter" idx="10"/>
          </p:nvPr>
        </p:nvSpPr>
        <p:spPr/>
        <p:txBody>
          <a:bodyPr/>
          <a:lstStyle/>
          <a:p>
            <a:pPr>
              <a:defRPr/>
            </a:pPr>
            <a:r>
              <a:rPr lang="en-US" smtClean="0"/>
              <a:t>12/9/2011</a:t>
            </a:r>
            <a:endParaRPr lang="en-US"/>
          </a:p>
        </p:txBody>
      </p:sp>
      <p:sp>
        <p:nvSpPr>
          <p:cNvPr id="5" name="Footer Placeholder 4"/>
          <p:cNvSpPr>
            <a:spLocks noGrp="1"/>
          </p:cNvSpPr>
          <p:nvPr>
            <p:ph type="ftr" sz="quarter" idx="11"/>
          </p:nvPr>
        </p:nvSpPr>
        <p:spPr/>
        <p:txBody>
          <a:bodyPr/>
          <a:lstStyle/>
          <a:p>
            <a:pPr>
              <a:defRPr/>
            </a:pPr>
            <a:r>
              <a:rPr lang="en-US" smtClean="0"/>
              <a:t>American Geophysical Union Fall Meeting</a:t>
            </a:r>
            <a:endParaRPr lang="en-US"/>
          </a:p>
        </p:txBody>
      </p:sp>
      <p:sp>
        <p:nvSpPr>
          <p:cNvPr id="6" name="Slide Number Placeholder 5"/>
          <p:cNvSpPr>
            <a:spLocks noGrp="1"/>
          </p:cNvSpPr>
          <p:nvPr>
            <p:ph type="sldNum" sz="quarter" idx="12"/>
          </p:nvPr>
        </p:nvSpPr>
        <p:spPr/>
        <p:txBody>
          <a:bodyPr/>
          <a:lstStyle/>
          <a:p>
            <a:pPr>
              <a:defRPr/>
            </a:pPr>
            <a:fld id="{78C0663F-523E-4D6B-92F5-23C0F2C0577A}" type="slidenum">
              <a:rPr lang="en-US" smtClean="0"/>
              <a:pPr>
                <a:defRPr/>
              </a:pPr>
              <a:t>53</a:t>
            </a:fld>
            <a:endParaRPr lang="en-US"/>
          </a:p>
        </p:txBody>
      </p:sp>
      <p:pic>
        <p:nvPicPr>
          <p:cNvPr id="1027" name="Picture 3"/>
          <p:cNvPicPr>
            <a:picLocks noChangeAspect="1" noChangeArrowheads="1"/>
          </p:cNvPicPr>
          <p:nvPr/>
        </p:nvPicPr>
        <p:blipFill>
          <a:blip r:embed="rId5"/>
          <a:srcRect/>
          <a:stretch>
            <a:fillRect/>
          </a:stretch>
        </p:blipFill>
        <p:spPr bwMode="auto">
          <a:xfrm>
            <a:off x="5945188" y="1168400"/>
            <a:ext cx="2719387" cy="5056188"/>
          </a:xfrm>
          <a:prstGeom prst="rect">
            <a:avLst/>
          </a:prstGeom>
          <a:noFill/>
          <a:ln w="50800">
            <a:solidFill>
              <a:srgbClr val="FF3300"/>
            </a:solidFill>
            <a:miter lim="800000"/>
            <a:headEnd/>
            <a:tailEnd/>
          </a:ln>
        </p:spPr>
      </p:pic>
      <p:sp>
        <p:nvSpPr>
          <p:cNvPr id="10" name="Rectangle 9"/>
          <p:cNvSpPr/>
          <p:nvPr/>
        </p:nvSpPr>
        <p:spPr>
          <a:xfrm>
            <a:off x="3514725" y="5078413"/>
            <a:ext cx="428625" cy="715962"/>
          </a:xfrm>
          <a:prstGeom prst="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flipV="1">
            <a:off x="3513138" y="1135063"/>
            <a:ext cx="2403475" cy="3956050"/>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33775" y="5792788"/>
            <a:ext cx="2373313" cy="455612"/>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7010400" y="3933825"/>
            <a:ext cx="1709738" cy="738188"/>
          </a:xfrm>
          <a:prstGeom prst="rect">
            <a:avLst/>
          </a:prstGeom>
          <a:noFill/>
          <a:ln w="9525">
            <a:noFill/>
            <a:miter lim="800000"/>
            <a:headEnd/>
            <a:tailEnd/>
          </a:ln>
        </p:spPr>
        <p:txBody>
          <a:bodyPr wrap="none">
            <a:spAutoFit/>
          </a:bodyPr>
          <a:lstStyle/>
          <a:p>
            <a:r>
              <a:rPr lang="en-US">
                <a:solidFill>
                  <a:schemeClr val="bg1"/>
                </a:solidFill>
              </a:rPr>
              <a:t>325 km</a:t>
            </a:r>
          </a:p>
          <a:p>
            <a:r>
              <a:rPr lang="en-US">
                <a:solidFill>
                  <a:schemeClr val="bg1"/>
                </a:solidFill>
              </a:rPr>
              <a:t>218 points</a:t>
            </a:r>
          </a:p>
          <a:p>
            <a:r>
              <a:rPr lang="en-US">
                <a:solidFill>
                  <a:schemeClr val="bg1"/>
                </a:solidFill>
              </a:rPr>
              <a:t>1.5 km spacing</a:t>
            </a:r>
          </a:p>
        </p:txBody>
      </p:sp>
      <p:sp>
        <p:nvSpPr>
          <p:cNvPr id="22" name="TextBox 21"/>
          <p:cNvSpPr txBox="1">
            <a:spLocks noChangeArrowheads="1"/>
          </p:cNvSpPr>
          <p:nvPr/>
        </p:nvSpPr>
        <p:spPr bwMode="auto">
          <a:xfrm>
            <a:off x="752475" y="5133975"/>
            <a:ext cx="2111375" cy="738188"/>
          </a:xfrm>
          <a:prstGeom prst="rect">
            <a:avLst/>
          </a:prstGeom>
          <a:solidFill>
            <a:schemeClr val="bg1"/>
          </a:solidFill>
          <a:ln w="9525">
            <a:noFill/>
            <a:miter lim="800000"/>
            <a:headEnd/>
            <a:tailEnd/>
          </a:ln>
        </p:spPr>
        <p:txBody>
          <a:bodyPr wrap="none">
            <a:spAutoFit/>
          </a:bodyPr>
          <a:lstStyle/>
          <a:p>
            <a:r>
              <a:rPr lang="en-US"/>
              <a:t>South  Texas</a:t>
            </a:r>
          </a:p>
          <a:p>
            <a:r>
              <a:rPr lang="en-US"/>
              <a:t>July-October, 2011</a:t>
            </a:r>
          </a:p>
          <a:p>
            <a:r>
              <a:rPr lang="en-US"/>
              <a:t>hot…Hot…HOT!</a:t>
            </a:r>
          </a:p>
        </p:txBody>
      </p:sp>
      <p:pic>
        <p:nvPicPr>
          <p:cNvPr id="1028" name="Picture 4"/>
          <p:cNvPicPr>
            <a:picLocks noChangeAspect="1" noChangeArrowheads="1"/>
          </p:cNvPicPr>
          <p:nvPr/>
        </p:nvPicPr>
        <p:blipFill>
          <a:blip r:embed="rId6"/>
          <a:srcRect/>
          <a:stretch>
            <a:fillRect/>
          </a:stretch>
        </p:blipFill>
        <p:spPr bwMode="auto">
          <a:xfrm>
            <a:off x="538163" y="1495425"/>
            <a:ext cx="5283200" cy="2933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57200" y="274638"/>
            <a:ext cx="8229600" cy="792162"/>
          </a:xfrm>
        </p:spPr>
        <p:txBody>
          <a:bodyPr/>
          <a:lstStyle/>
          <a:p>
            <a:r>
              <a:rPr lang="en-US" smtClean="0"/>
              <a:t>Surveys Performed</a:t>
            </a:r>
          </a:p>
        </p:txBody>
      </p:sp>
      <p:sp>
        <p:nvSpPr>
          <p:cNvPr id="86018" name="Content Placeholder 2"/>
          <p:cNvSpPr>
            <a:spLocks noGrp="1"/>
          </p:cNvSpPr>
          <p:nvPr>
            <p:ph idx="1"/>
          </p:nvPr>
        </p:nvSpPr>
        <p:spPr>
          <a:xfrm>
            <a:off x="457200" y="990600"/>
            <a:ext cx="8229600" cy="4525963"/>
          </a:xfrm>
        </p:spPr>
        <p:txBody>
          <a:bodyPr/>
          <a:lstStyle/>
          <a:p>
            <a:r>
              <a:rPr lang="en-US" u="sng" smtClean="0"/>
              <a:t>GPS</a:t>
            </a:r>
            <a:r>
              <a:rPr lang="en-US" smtClean="0"/>
              <a:t>: </a:t>
            </a:r>
            <a:r>
              <a:rPr lang="en-US" sz="2400" smtClean="0"/>
              <a:t>20 identical. units, 10/day leapfrog, 40 hrs ea. </a:t>
            </a:r>
          </a:p>
          <a:p>
            <a:r>
              <a:rPr lang="en-US" u="sng" smtClean="0"/>
              <a:t>Leveling</a:t>
            </a:r>
            <a:r>
              <a:rPr lang="en-US" smtClean="0"/>
              <a:t>:</a:t>
            </a:r>
            <a:r>
              <a:rPr lang="en-US" sz="2400" smtClean="0"/>
              <a:t> 1</a:t>
            </a:r>
            <a:r>
              <a:rPr lang="en-US" sz="2400" baseline="30000" smtClean="0"/>
              <a:t>st</a:t>
            </a:r>
            <a:r>
              <a:rPr lang="en-US" sz="2400" smtClean="0"/>
              <a:t> order, class II, digital barcode leveling</a:t>
            </a:r>
          </a:p>
          <a:p>
            <a:r>
              <a:rPr lang="en-US" u="sng" smtClean="0"/>
              <a:t>Gravity</a:t>
            </a:r>
            <a:r>
              <a:rPr lang="en-US" smtClean="0"/>
              <a:t>: </a:t>
            </a:r>
            <a:r>
              <a:rPr lang="en-US" sz="2400" smtClean="0"/>
              <a:t>FG-5 and A-10 anchors, 4 L/R in 2 teams</a:t>
            </a:r>
          </a:p>
          <a:p>
            <a:r>
              <a:rPr lang="en-US" u="sng" smtClean="0"/>
              <a:t>DoV</a:t>
            </a:r>
            <a:r>
              <a:rPr lang="en-US" smtClean="0"/>
              <a:t>: </a:t>
            </a:r>
            <a:r>
              <a:rPr lang="en-US" sz="2400" smtClean="0"/>
              <a:t>ETH Zurich DIADEM GPS &amp; camera system</a:t>
            </a:r>
          </a:p>
          <a:p>
            <a:r>
              <a:rPr lang="en-US" u="sng" smtClean="0"/>
              <a:t>LIDAR</a:t>
            </a:r>
            <a:r>
              <a:rPr lang="en-US" sz="2400" smtClean="0"/>
              <a:t>: Riegl Q680i-D, 2 pt/m</a:t>
            </a:r>
            <a:r>
              <a:rPr lang="en-US" sz="2400" baseline="30000" smtClean="0"/>
              <a:t>2</a:t>
            </a:r>
            <a:r>
              <a:rPr lang="en-US" sz="2400" smtClean="0"/>
              <a:t> spacing, 0.5 km width</a:t>
            </a:r>
          </a:p>
          <a:p>
            <a:r>
              <a:rPr lang="en-US" u="sng" smtClean="0"/>
              <a:t>Imagery</a:t>
            </a:r>
            <a:r>
              <a:rPr lang="en-US" smtClean="0"/>
              <a:t>:  </a:t>
            </a:r>
            <a:r>
              <a:rPr lang="en-US" sz="2400" smtClean="0"/>
              <a:t>Applanix 439 RGB DualCam, 5000’ AGL</a:t>
            </a:r>
          </a:p>
          <a:p>
            <a:r>
              <a:rPr lang="en-US" u="sng" smtClean="0"/>
              <a:t>Other</a:t>
            </a:r>
            <a:r>
              <a:rPr lang="en-US" smtClean="0"/>
              <a:t>:</a:t>
            </a:r>
          </a:p>
          <a:p>
            <a:pPr lvl="1"/>
            <a:r>
              <a:rPr lang="en-US" sz="2000" smtClean="0"/>
              <a:t>RTN, short-session GPS, extra gravity marks around Austin, gravity gradients</a:t>
            </a:r>
          </a:p>
        </p:txBody>
      </p:sp>
      <p:sp>
        <p:nvSpPr>
          <p:cNvPr id="4" name="Date Placeholder 3"/>
          <p:cNvSpPr>
            <a:spLocks noGrp="1"/>
          </p:cNvSpPr>
          <p:nvPr>
            <p:ph type="dt" sz="quarter" idx="10"/>
          </p:nvPr>
        </p:nvSpPr>
        <p:spPr/>
        <p:txBody>
          <a:bodyPr/>
          <a:lstStyle/>
          <a:p>
            <a:pPr>
              <a:defRPr/>
            </a:pPr>
            <a:r>
              <a:rPr lang="en-US" smtClean="0"/>
              <a:t>12/9/2011</a:t>
            </a:r>
            <a:endParaRPr lang="en-US"/>
          </a:p>
        </p:txBody>
      </p:sp>
      <p:sp>
        <p:nvSpPr>
          <p:cNvPr id="5" name="Footer Placeholder 4"/>
          <p:cNvSpPr>
            <a:spLocks noGrp="1"/>
          </p:cNvSpPr>
          <p:nvPr>
            <p:ph type="ftr" sz="quarter" idx="11"/>
          </p:nvPr>
        </p:nvSpPr>
        <p:spPr/>
        <p:txBody>
          <a:bodyPr/>
          <a:lstStyle/>
          <a:p>
            <a:pPr>
              <a:defRPr/>
            </a:pPr>
            <a:r>
              <a:rPr lang="en-US" smtClean="0"/>
              <a:t>American Geophysical Union Fall Meeting</a:t>
            </a:r>
            <a:endParaRPr lang="en-US"/>
          </a:p>
        </p:txBody>
      </p:sp>
      <p:sp>
        <p:nvSpPr>
          <p:cNvPr id="6" name="Slide Number Placeholder 5"/>
          <p:cNvSpPr>
            <a:spLocks noGrp="1"/>
          </p:cNvSpPr>
          <p:nvPr>
            <p:ph type="sldNum" sz="quarter" idx="12"/>
          </p:nvPr>
        </p:nvSpPr>
        <p:spPr/>
        <p:txBody>
          <a:bodyPr/>
          <a:lstStyle/>
          <a:p>
            <a:pPr>
              <a:defRPr/>
            </a:pPr>
            <a:fld id="{0A478869-5EDF-43C8-B3EB-1F0B916C0F83}" type="slidenum">
              <a:rPr lang="en-US" smtClean="0"/>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p:cNvPicPr>
            <a:picLocks noChangeAspect="1" noChangeArrowheads="1"/>
          </p:cNvPicPr>
          <p:nvPr/>
        </p:nvPicPr>
        <p:blipFill>
          <a:blip r:embed="rId3"/>
          <a:srcRect/>
          <a:stretch>
            <a:fillRect/>
          </a:stretch>
        </p:blipFill>
        <p:spPr bwMode="auto">
          <a:xfrm>
            <a:off x="0" y="600075"/>
            <a:ext cx="2949575" cy="2514600"/>
          </a:xfrm>
          <a:prstGeom prst="rect">
            <a:avLst/>
          </a:prstGeom>
          <a:noFill/>
          <a:ln w="9525">
            <a:noFill/>
            <a:miter lim="800000"/>
            <a:headEnd/>
            <a:tailEnd/>
          </a:ln>
        </p:spPr>
      </p:pic>
      <p:pic>
        <p:nvPicPr>
          <p:cNvPr id="88066" name="Picture 3"/>
          <p:cNvPicPr>
            <a:picLocks noChangeAspect="1" noChangeArrowheads="1"/>
          </p:cNvPicPr>
          <p:nvPr/>
        </p:nvPicPr>
        <p:blipFill>
          <a:blip r:embed="rId4"/>
          <a:srcRect/>
          <a:stretch>
            <a:fillRect/>
          </a:stretch>
        </p:blipFill>
        <p:spPr bwMode="auto">
          <a:xfrm>
            <a:off x="6448425" y="3505200"/>
            <a:ext cx="2695575" cy="2619375"/>
          </a:xfrm>
          <a:prstGeom prst="rect">
            <a:avLst/>
          </a:prstGeom>
          <a:noFill/>
          <a:ln w="9525">
            <a:noFill/>
            <a:miter lim="800000"/>
            <a:headEnd/>
            <a:tailEnd/>
          </a:ln>
        </p:spPr>
      </p:pic>
      <p:pic>
        <p:nvPicPr>
          <p:cNvPr id="88067" name="Picture 4"/>
          <p:cNvPicPr>
            <a:picLocks noChangeAspect="1" noChangeArrowheads="1"/>
          </p:cNvPicPr>
          <p:nvPr/>
        </p:nvPicPr>
        <p:blipFill>
          <a:blip r:embed="rId5"/>
          <a:srcRect/>
          <a:stretch>
            <a:fillRect/>
          </a:stretch>
        </p:blipFill>
        <p:spPr bwMode="auto">
          <a:xfrm>
            <a:off x="0" y="3867150"/>
            <a:ext cx="6338888" cy="2595563"/>
          </a:xfrm>
          <a:prstGeom prst="rect">
            <a:avLst/>
          </a:prstGeom>
          <a:noFill/>
          <a:ln w="9525">
            <a:noFill/>
            <a:miter lim="800000"/>
            <a:headEnd/>
            <a:tailEnd/>
          </a:ln>
        </p:spPr>
      </p:pic>
      <p:pic>
        <p:nvPicPr>
          <p:cNvPr id="88068" name="Picture 6"/>
          <p:cNvPicPr>
            <a:picLocks noChangeAspect="1" noChangeArrowheads="1"/>
          </p:cNvPicPr>
          <p:nvPr/>
        </p:nvPicPr>
        <p:blipFill>
          <a:blip r:embed="rId6"/>
          <a:srcRect/>
          <a:stretch>
            <a:fillRect/>
          </a:stretch>
        </p:blipFill>
        <p:spPr bwMode="auto">
          <a:xfrm>
            <a:off x="5229225" y="428625"/>
            <a:ext cx="3914775" cy="2932113"/>
          </a:xfrm>
          <a:prstGeom prst="rect">
            <a:avLst/>
          </a:prstGeom>
          <a:noFill/>
          <a:ln w="9525">
            <a:noFill/>
            <a:miter lim="800000"/>
            <a:headEnd/>
            <a:tailEnd/>
          </a:ln>
        </p:spPr>
      </p:pic>
      <p:sp>
        <p:nvSpPr>
          <p:cNvPr id="88069" name="TextBox 12"/>
          <p:cNvSpPr txBox="1">
            <a:spLocks noChangeArrowheads="1"/>
          </p:cNvSpPr>
          <p:nvPr/>
        </p:nvSpPr>
        <p:spPr bwMode="auto">
          <a:xfrm>
            <a:off x="0" y="2752725"/>
            <a:ext cx="1447800" cy="400050"/>
          </a:xfrm>
          <a:prstGeom prst="rect">
            <a:avLst/>
          </a:prstGeom>
          <a:noFill/>
          <a:ln w="9525">
            <a:noFill/>
            <a:miter lim="800000"/>
            <a:headEnd/>
            <a:tailEnd/>
          </a:ln>
        </p:spPr>
        <p:txBody>
          <a:bodyPr>
            <a:spAutoFit/>
          </a:bodyPr>
          <a:lstStyle/>
          <a:p>
            <a:r>
              <a:rPr lang="en-US" sz="2000">
                <a:solidFill>
                  <a:schemeClr val="bg1"/>
                </a:solidFill>
              </a:rPr>
              <a:t>GPS</a:t>
            </a:r>
          </a:p>
        </p:txBody>
      </p:sp>
      <p:sp>
        <p:nvSpPr>
          <p:cNvPr id="88070" name="TextBox 13"/>
          <p:cNvSpPr txBox="1">
            <a:spLocks noChangeArrowheads="1"/>
          </p:cNvSpPr>
          <p:nvPr/>
        </p:nvSpPr>
        <p:spPr bwMode="auto">
          <a:xfrm>
            <a:off x="8374063" y="2962275"/>
            <a:ext cx="769937" cy="400050"/>
          </a:xfrm>
          <a:prstGeom prst="rect">
            <a:avLst/>
          </a:prstGeom>
          <a:noFill/>
          <a:ln w="9525">
            <a:noFill/>
            <a:miter lim="800000"/>
            <a:headEnd/>
            <a:tailEnd/>
          </a:ln>
        </p:spPr>
        <p:txBody>
          <a:bodyPr wrap="none">
            <a:spAutoFit/>
          </a:bodyPr>
          <a:lstStyle/>
          <a:p>
            <a:r>
              <a:rPr lang="en-US" sz="2000">
                <a:solidFill>
                  <a:schemeClr val="bg1"/>
                </a:solidFill>
              </a:rPr>
              <a:t>DoV</a:t>
            </a:r>
          </a:p>
        </p:txBody>
      </p:sp>
      <p:sp>
        <p:nvSpPr>
          <p:cNvPr id="88071" name="TextBox 14"/>
          <p:cNvSpPr txBox="1">
            <a:spLocks noChangeArrowheads="1"/>
          </p:cNvSpPr>
          <p:nvPr/>
        </p:nvSpPr>
        <p:spPr bwMode="auto">
          <a:xfrm>
            <a:off x="0" y="4762500"/>
            <a:ext cx="1393825" cy="400050"/>
          </a:xfrm>
          <a:prstGeom prst="rect">
            <a:avLst/>
          </a:prstGeom>
          <a:noFill/>
          <a:ln w="9525">
            <a:noFill/>
            <a:miter lim="800000"/>
            <a:headEnd/>
            <a:tailEnd/>
          </a:ln>
        </p:spPr>
        <p:txBody>
          <a:bodyPr wrap="none">
            <a:spAutoFit/>
          </a:bodyPr>
          <a:lstStyle/>
          <a:p>
            <a:r>
              <a:rPr lang="en-US" sz="2000">
                <a:solidFill>
                  <a:schemeClr val="bg1"/>
                </a:solidFill>
              </a:rPr>
              <a:t>Leveling</a:t>
            </a:r>
          </a:p>
        </p:txBody>
      </p:sp>
      <p:sp>
        <p:nvSpPr>
          <p:cNvPr id="88072" name="TextBox 15"/>
          <p:cNvSpPr txBox="1">
            <a:spLocks noChangeArrowheads="1"/>
          </p:cNvSpPr>
          <p:nvPr/>
        </p:nvSpPr>
        <p:spPr bwMode="auto">
          <a:xfrm>
            <a:off x="7912100" y="3495675"/>
            <a:ext cx="1231900" cy="400050"/>
          </a:xfrm>
          <a:prstGeom prst="rect">
            <a:avLst/>
          </a:prstGeom>
          <a:noFill/>
          <a:ln w="9525">
            <a:noFill/>
            <a:miter lim="800000"/>
            <a:headEnd/>
            <a:tailEnd/>
          </a:ln>
        </p:spPr>
        <p:txBody>
          <a:bodyPr wrap="none">
            <a:spAutoFit/>
          </a:bodyPr>
          <a:lstStyle/>
          <a:p>
            <a:r>
              <a:rPr lang="en-US" sz="2000">
                <a:solidFill>
                  <a:schemeClr val="bg1"/>
                </a:solidFill>
              </a:rPr>
              <a:t>Gravity</a:t>
            </a:r>
          </a:p>
        </p:txBody>
      </p:sp>
      <p:pic>
        <p:nvPicPr>
          <p:cNvPr id="88073" name="Picture 3"/>
          <p:cNvPicPr>
            <a:picLocks noChangeAspect="1"/>
          </p:cNvPicPr>
          <p:nvPr/>
        </p:nvPicPr>
        <p:blipFill>
          <a:blip r:embed="rId7"/>
          <a:srcRect/>
          <a:stretch>
            <a:fillRect/>
          </a:stretch>
        </p:blipFill>
        <p:spPr bwMode="auto">
          <a:xfrm>
            <a:off x="3059113" y="881063"/>
            <a:ext cx="2117725" cy="2835275"/>
          </a:xfrm>
          <a:prstGeom prst="rect">
            <a:avLst/>
          </a:prstGeom>
          <a:noFill/>
          <a:ln w="25400">
            <a:solidFill>
              <a:schemeClr val="bg1"/>
            </a:solidFill>
            <a:miter lim="800000"/>
            <a:headEnd/>
            <a:tailEnd/>
          </a:ln>
        </p:spPr>
      </p:pic>
      <p:sp>
        <p:nvSpPr>
          <p:cNvPr id="88074" name="TextBox 16"/>
          <p:cNvSpPr txBox="1">
            <a:spLocks noChangeArrowheads="1"/>
          </p:cNvSpPr>
          <p:nvPr/>
        </p:nvSpPr>
        <p:spPr bwMode="auto">
          <a:xfrm>
            <a:off x="3132138" y="2965450"/>
            <a:ext cx="1411287" cy="708025"/>
          </a:xfrm>
          <a:prstGeom prst="rect">
            <a:avLst/>
          </a:prstGeom>
          <a:noFill/>
          <a:ln w="9525">
            <a:noFill/>
            <a:miter lim="800000"/>
            <a:headEnd/>
            <a:tailEnd/>
          </a:ln>
        </p:spPr>
        <p:txBody>
          <a:bodyPr wrap="none">
            <a:spAutoFit/>
          </a:bodyPr>
          <a:lstStyle/>
          <a:p>
            <a:r>
              <a:rPr lang="en-US" sz="2000">
                <a:solidFill>
                  <a:schemeClr val="bg1"/>
                </a:solidFill>
              </a:rPr>
              <a:t>LIDAR/</a:t>
            </a:r>
          </a:p>
          <a:p>
            <a:r>
              <a:rPr lang="en-US" sz="2000">
                <a:solidFill>
                  <a:schemeClr val="bg1"/>
                </a:solidFill>
              </a:rPr>
              <a:t>Imagery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smtClean="0"/>
              <a:t>Existing Geoids vs GSVS11</a:t>
            </a:r>
          </a:p>
        </p:txBody>
      </p:sp>
      <p:sp>
        <p:nvSpPr>
          <p:cNvPr id="4" name="Date Placeholder 3"/>
          <p:cNvSpPr>
            <a:spLocks noGrp="1"/>
          </p:cNvSpPr>
          <p:nvPr>
            <p:ph type="dt" sz="quarter" idx="10"/>
          </p:nvPr>
        </p:nvSpPr>
        <p:spPr/>
        <p:txBody>
          <a:bodyPr/>
          <a:lstStyle/>
          <a:p>
            <a:pPr>
              <a:defRPr/>
            </a:pPr>
            <a:r>
              <a:rPr lang="en-US" smtClean="0"/>
              <a:t>12/9/2011</a:t>
            </a:r>
            <a:endParaRPr lang="en-US"/>
          </a:p>
        </p:txBody>
      </p:sp>
      <p:sp>
        <p:nvSpPr>
          <p:cNvPr id="5" name="Footer Placeholder 4"/>
          <p:cNvSpPr>
            <a:spLocks noGrp="1"/>
          </p:cNvSpPr>
          <p:nvPr>
            <p:ph type="ftr" sz="quarter" idx="11"/>
          </p:nvPr>
        </p:nvSpPr>
        <p:spPr/>
        <p:txBody>
          <a:bodyPr/>
          <a:lstStyle/>
          <a:p>
            <a:pPr>
              <a:defRPr/>
            </a:pPr>
            <a:r>
              <a:rPr lang="en-US" smtClean="0"/>
              <a:t>American Geophysical Union Fall Meeting</a:t>
            </a:r>
            <a:endParaRPr lang="en-US" dirty="0"/>
          </a:p>
        </p:txBody>
      </p:sp>
      <p:sp>
        <p:nvSpPr>
          <p:cNvPr id="6" name="Slide Number Placeholder 5"/>
          <p:cNvSpPr>
            <a:spLocks noGrp="1"/>
          </p:cNvSpPr>
          <p:nvPr>
            <p:ph type="sldNum" sz="quarter" idx="12"/>
          </p:nvPr>
        </p:nvSpPr>
        <p:spPr/>
        <p:txBody>
          <a:bodyPr/>
          <a:lstStyle/>
          <a:p>
            <a:pPr>
              <a:defRPr/>
            </a:pPr>
            <a:fld id="{45DF315A-09E6-44E3-9119-9B8C81208DD4}" type="slidenum">
              <a:rPr lang="en-US" smtClean="0"/>
              <a:pPr>
                <a:defRPr/>
              </a:pPr>
              <a:t>56</a:t>
            </a:fld>
            <a:endParaRPr lang="en-US"/>
          </a:p>
        </p:txBody>
      </p:sp>
      <p:pic>
        <p:nvPicPr>
          <p:cNvPr id="90117" name="Picture 4"/>
          <p:cNvPicPr>
            <a:picLocks noChangeAspect="1" noChangeArrowheads="1"/>
          </p:cNvPicPr>
          <p:nvPr/>
        </p:nvPicPr>
        <p:blipFill>
          <a:blip r:embed="rId3"/>
          <a:srcRect/>
          <a:stretch>
            <a:fillRect/>
          </a:stretch>
        </p:blipFill>
        <p:spPr bwMode="auto">
          <a:xfrm>
            <a:off x="331788" y="1419225"/>
            <a:ext cx="8682037" cy="4792663"/>
          </a:xfrm>
          <a:prstGeom prst="rect">
            <a:avLst/>
          </a:prstGeom>
          <a:noFill/>
          <a:ln w="9525">
            <a:noFill/>
            <a:miter lim="800000"/>
            <a:headEnd/>
            <a:tailEnd/>
          </a:ln>
        </p:spPr>
      </p:pic>
      <p:sp>
        <p:nvSpPr>
          <p:cNvPr id="90118" name="TextBox 6"/>
          <p:cNvSpPr txBox="1">
            <a:spLocks noChangeArrowheads="1"/>
          </p:cNvSpPr>
          <p:nvPr/>
        </p:nvSpPr>
        <p:spPr bwMode="auto">
          <a:xfrm>
            <a:off x="323850" y="1917700"/>
            <a:ext cx="2093913" cy="307975"/>
          </a:xfrm>
          <a:prstGeom prst="rect">
            <a:avLst/>
          </a:prstGeom>
          <a:noFill/>
          <a:ln w="9525">
            <a:noFill/>
            <a:miter lim="800000"/>
            <a:headEnd/>
            <a:tailEnd/>
          </a:ln>
        </p:spPr>
        <p:txBody>
          <a:bodyPr wrap="none">
            <a:spAutoFit/>
          </a:bodyPr>
          <a:lstStyle/>
          <a:p>
            <a:r>
              <a:rPr lang="en-US"/>
              <a:t>Austin (North end)</a:t>
            </a:r>
          </a:p>
        </p:txBody>
      </p:sp>
      <p:sp>
        <p:nvSpPr>
          <p:cNvPr id="90119" name="TextBox 7"/>
          <p:cNvSpPr txBox="1">
            <a:spLocks noChangeArrowheads="1"/>
          </p:cNvSpPr>
          <p:nvPr/>
        </p:nvSpPr>
        <p:spPr bwMode="auto">
          <a:xfrm>
            <a:off x="6272213" y="2998788"/>
            <a:ext cx="2374900" cy="307975"/>
          </a:xfrm>
          <a:prstGeom prst="rect">
            <a:avLst/>
          </a:prstGeom>
          <a:noFill/>
          <a:ln w="9525">
            <a:noFill/>
            <a:miter lim="800000"/>
            <a:headEnd/>
            <a:tailEnd/>
          </a:ln>
        </p:spPr>
        <p:txBody>
          <a:bodyPr wrap="none">
            <a:spAutoFit/>
          </a:bodyPr>
          <a:lstStyle/>
          <a:p>
            <a:r>
              <a:rPr lang="en-US"/>
              <a:t>Rockport (South end)</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12/9/2011</a:t>
            </a:r>
            <a:endParaRPr lang="en-US"/>
          </a:p>
        </p:txBody>
      </p:sp>
      <p:sp>
        <p:nvSpPr>
          <p:cNvPr id="5" name="Footer Placeholder 4"/>
          <p:cNvSpPr>
            <a:spLocks noGrp="1"/>
          </p:cNvSpPr>
          <p:nvPr>
            <p:ph type="ftr" sz="quarter" idx="11"/>
          </p:nvPr>
        </p:nvSpPr>
        <p:spPr/>
        <p:txBody>
          <a:bodyPr/>
          <a:lstStyle/>
          <a:p>
            <a:pPr>
              <a:defRPr/>
            </a:pPr>
            <a:r>
              <a:rPr lang="en-US" smtClean="0"/>
              <a:t>American Geophysical Union Fall Meeting</a:t>
            </a:r>
            <a:endParaRPr lang="en-US" dirty="0"/>
          </a:p>
        </p:txBody>
      </p:sp>
      <p:sp>
        <p:nvSpPr>
          <p:cNvPr id="6" name="Slide Number Placeholder 5"/>
          <p:cNvSpPr>
            <a:spLocks noGrp="1"/>
          </p:cNvSpPr>
          <p:nvPr>
            <p:ph type="sldNum" sz="quarter" idx="12"/>
          </p:nvPr>
        </p:nvSpPr>
        <p:spPr/>
        <p:txBody>
          <a:bodyPr/>
          <a:lstStyle/>
          <a:p>
            <a:pPr>
              <a:defRPr/>
            </a:pPr>
            <a:fld id="{AD5651D7-E515-4D20-8FF9-B2C96DB638AA}" type="slidenum">
              <a:rPr lang="en-US" smtClean="0"/>
              <a:pPr>
                <a:defRPr/>
              </a:pPr>
              <a:t>57</a:t>
            </a:fld>
            <a:endParaRPr lang="en-US"/>
          </a:p>
        </p:txBody>
      </p:sp>
      <p:graphicFrame>
        <p:nvGraphicFramePr>
          <p:cNvPr id="7" name="Content Placeholder 6"/>
          <p:cNvGraphicFramePr>
            <a:graphicFrameLocks noGrp="1"/>
          </p:cNvGraphicFramePr>
          <p:nvPr>
            <p:ph idx="1"/>
          </p:nvPr>
        </p:nvGraphicFramePr>
        <p:xfrm>
          <a:off x="457200" y="538844"/>
          <a:ext cx="8229600" cy="55873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12/9/2011</a:t>
            </a:r>
            <a:endParaRPr lang="en-US"/>
          </a:p>
        </p:txBody>
      </p:sp>
      <p:sp>
        <p:nvSpPr>
          <p:cNvPr id="5" name="Footer Placeholder 4"/>
          <p:cNvSpPr>
            <a:spLocks noGrp="1"/>
          </p:cNvSpPr>
          <p:nvPr>
            <p:ph type="ftr" sz="quarter" idx="11"/>
          </p:nvPr>
        </p:nvSpPr>
        <p:spPr/>
        <p:txBody>
          <a:bodyPr/>
          <a:lstStyle/>
          <a:p>
            <a:pPr>
              <a:defRPr/>
            </a:pPr>
            <a:r>
              <a:rPr lang="en-US" smtClean="0"/>
              <a:t>American Geophysical Union Fall Meeting</a:t>
            </a:r>
            <a:endParaRPr lang="en-US" dirty="0"/>
          </a:p>
        </p:txBody>
      </p:sp>
      <p:sp>
        <p:nvSpPr>
          <p:cNvPr id="6" name="Slide Number Placeholder 5"/>
          <p:cNvSpPr>
            <a:spLocks noGrp="1"/>
          </p:cNvSpPr>
          <p:nvPr>
            <p:ph type="sldNum" sz="quarter" idx="12"/>
          </p:nvPr>
        </p:nvSpPr>
        <p:spPr/>
        <p:txBody>
          <a:bodyPr/>
          <a:lstStyle/>
          <a:p>
            <a:pPr>
              <a:defRPr/>
            </a:pPr>
            <a:fld id="{FBF849B2-5A5A-40F1-80AB-B5C20C725255}" type="slidenum">
              <a:rPr lang="en-US" smtClean="0"/>
              <a:pPr>
                <a:defRPr/>
              </a:pPr>
              <a:t>58</a:t>
            </a:fld>
            <a:endParaRPr lang="en-US"/>
          </a:p>
        </p:txBody>
      </p:sp>
      <p:graphicFrame>
        <p:nvGraphicFramePr>
          <p:cNvPr id="7" name="Content Placeholder 6"/>
          <p:cNvGraphicFramePr>
            <a:graphicFrameLocks noGrp="1"/>
          </p:cNvGraphicFramePr>
          <p:nvPr>
            <p:ph idx="1"/>
          </p:nvPr>
        </p:nvGraphicFramePr>
        <p:xfrm>
          <a:off x="457200" y="604158"/>
          <a:ext cx="8229600" cy="5522006"/>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p:cNvCxnSpPr/>
          <p:nvPr/>
        </p:nvCxnSpPr>
        <p:spPr>
          <a:xfrm>
            <a:off x="506413" y="3919538"/>
            <a:ext cx="7396162" cy="0"/>
          </a:xfrm>
          <a:prstGeom prst="line">
            <a:avLst/>
          </a:prstGeom>
          <a:ln w="101600">
            <a:solidFill>
              <a:srgbClr val="3333CC"/>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7877175" y="3592513"/>
            <a:ext cx="1266825" cy="522287"/>
          </a:xfrm>
          <a:prstGeom prst="rect">
            <a:avLst/>
          </a:prstGeom>
          <a:noFill/>
          <a:ln w="9525">
            <a:noFill/>
            <a:miter lim="800000"/>
            <a:headEnd/>
            <a:tailEnd/>
          </a:ln>
        </p:spPr>
        <p:txBody>
          <a:bodyPr wrap="none">
            <a:spAutoFit/>
          </a:bodyPr>
          <a:lstStyle/>
          <a:p>
            <a:r>
              <a:rPr lang="en-US"/>
              <a:t>The “1 cm </a:t>
            </a:r>
            <a:br>
              <a:rPr lang="en-US"/>
            </a:br>
            <a:r>
              <a:rPr lang="en-US"/>
              <a:t>geoid”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pPr eaLnBrk="1" hangingPunct="1"/>
            <a:r>
              <a:rPr lang="en-US" sz="4000" b="1" smtClean="0">
                <a:solidFill>
                  <a:srgbClr val="0000FF"/>
                </a:solidFill>
              </a:rPr>
              <a:t>Geoid Slope Survey Conclusions</a:t>
            </a:r>
          </a:p>
        </p:txBody>
      </p:sp>
      <p:sp>
        <p:nvSpPr>
          <p:cNvPr id="96258" name="Content Placeholder 2"/>
          <p:cNvSpPr>
            <a:spLocks noGrp="1"/>
          </p:cNvSpPr>
          <p:nvPr>
            <p:ph idx="1"/>
          </p:nvPr>
        </p:nvSpPr>
        <p:spPr>
          <a:xfrm>
            <a:off x="457200" y="1322388"/>
            <a:ext cx="8229600" cy="4525962"/>
          </a:xfrm>
        </p:spPr>
        <p:txBody>
          <a:bodyPr/>
          <a:lstStyle/>
          <a:p>
            <a:pPr eaLnBrk="1" hangingPunct="1">
              <a:spcBef>
                <a:spcPct val="0"/>
              </a:spcBef>
              <a:spcAft>
                <a:spcPts val="600"/>
              </a:spcAft>
            </a:pPr>
            <a:r>
              <a:rPr lang="en-US" smtClean="0"/>
              <a:t>Including airborne gravity data improves geoid slope accuracy at nearly all distances &lt;325 km</a:t>
            </a:r>
          </a:p>
          <a:p>
            <a:pPr eaLnBrk="1" hangingPunct="1">
              <a:spcBef>
                <a:spcPct val="0"/>
              </a:spcBef>
              <a:spcAft>
                <a:spcPts val="600"/>
              </a:spcAft>
            </a:pPr>
            <a:r>
              <a:rPr lang="en-US" smtClean="0"/>
              <a:t>The NGS geoid in the TX survey meets the 1 cm accuracy objective only if airborne data are included</a:t>
            </a:r>
          </a:p>
          <a:p>
            <a:pPr lvl="1" eaLnBrk="1" hangingPunct="1">
              <a:spcBef>
                <a:spcPct val="0"/>
              </a:spcBef>
              <a:spcAft>
                <a:spcPts val="600"/>
              </a:spcAft>
            </a:pPr>
            <a:r>
              <a:rPr lang="en-US" smtClean="0"/>
              <a:t>No other model achieved 1 cm accuracy</a:t>
            </a:r>
          </a:p>
          <a:p>
            <a:pPr eaLnBrk="1" hangingPunct="1">
              <a:spcBef>
                <a:spcPct val="0"/>
              </a:spcBef>
              <a:spcAft>
                <a:spcPts val="600"/>
              </a:spcAft>
            </a:pPr>
            <a:r>
              <a:rPr lang="en-US" smtClean="0"/>
              <a:t>Gravimetric geoid models and GPS are a viable alternative to long-line leveling</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velo-all.tif"/>
          <p:cNvPicPr>
            <a:picLocks noChangeAspect="1"/>
          </p:cNvPicPr>
          <p:nvPr/>
        </p:nvPicPr>
        <p:blipFill>
          <a:blip r:embed="rId3"/>
          <a:srcRect/>
          <a:stretch>
            <a:fillRect/>
          </a:stretch>
        </p:blipFill>
        <p:spPr bwMode="auto">
          <a:xfrm>
            <a:off x="30163" y="762000"/>
            <a:ext cx="9144000" cy="6324600"/>
          </a:xfrm>
          <a:prstGeom prst="rect">
            <a:avLst/>
          </a:prstGeom>
          <a:noFill/>
          <a:ln w="9525">
            <a:noFill/>
            <a:miter lim="800000"/>
            <a:headEnd/>
            <a:tailEnd/>
          </a:ln>
        </p:spPr>
      </p:pic>
      <p:sp>
        <p:nvSpPr>
          <p:cNvPr id="23554" name="Rectangle 2"/>
          <p:cNvSpPr>
            <a:spLocks noGrp="1" noChangeArrowheads="1"/>
          </p:cNvSpPr>
          <p:nvPr>
            <p:ph type="title"/>
          </p:nvPr>
        </p:nvSpPr>
        <p:spPr>
          <a:xfrm>
            <a:off x="82550" y="58738"/>
            <a:ext cx="8978900" cy="800100"/>
          </a:xfrm>
        </p:spPr>
        <p:txBody>
          <a:bodyPr/>
          <a:lstStyle/>
          <a:p>
            <a:pPr eaLnBrk="1" hangingPunct="1"/>
            <a:r>
              <a:rPr lang="en-US" sz="2400" smtClean="0"/>
              <a:t>U.S. CORS Velocity Field – </a:t>
            </a:r>
            <a:r>
              <a:rPr lang="en-US" sz="3200" smtClean="0"/>
              <a:t>ITRF2008</a:t>
            </a:r>
          </a:p>
        </p:txBody>
      </p:sp>
      <p:sp>
        <p:nvSpPr>
          <p:cNvPr id="23555" name="Rounded Rectangle 4"/>
          <p:cNvSpPr>
            <a:spLocks noChangeArrowheads="1"/>
          </p:cNvSpPr>
          <p:nvPr/>
        </p:nvSpPr>
        <p:spPr bwMode="auto">
          <a:xfrm>
            <a:off x="1238250" y="5334000"/>
            <a:ext cx="795338" cy="582613"/>
          </a:xfrm>
          <a:prstGeom prst="roundRect">
            <a:avLst>
              <a:gd name="adj" fmla="val 16667"/>
            </a:avLst>
          </a:prstGeom>
          <a:noFill/>
          <a:ln w="63500" algn="ctr">
            <a:solidFill>
              <a:srgbClr val="7030A0"/>
            </a:solidFill>
            <a:round/>
            <a:headEnd/>
            <a:tailEnd/>
          </a:ln>
        </p:spPr>
        <p:txBody>
          <a:bodyPr/>
          <a:lstStyle/>
          <a:p>
            <a:pPr defTabSz="449263">
              <a:lnSpc>
                <a:spcPct val="86000"/>
              </a:lnSpc>
              <a:buClr>
                <a:srgbClr val="000000"/>
              </a:buClr>
              <a:buSzPct val="100000"/>
              <a:buFont typeface="Times New Roman" pitchFamily="18" charset="0"/>
              <a:buNone/>
            </a:pPr>
            <a:endParaRPr lang="en-US" sz="2400">
              <a:solidFill>
                <a:schemeClr val="bg1"/>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p:cNvSpPr>
          <p:nvPr>
            <p:ph type="title"/>
          </p:nvPr>
        </p:nvSpPr>
        <p:spPr>
          <a:xfrm>
            <a:off x="457200" y="274638"/>
            <a:ext cx="8229600" cy="563562"/>
          </a:xfrm>
        </p:spPr>
        <p:txBody>
          <a:bodyPr/>
          <a:lstStyle/>
          <a:p>
            <a:r>
              <a:rPr lang="en-US" sz="2800" smtClean="0"/>
              <a:t>Rationale for new Datums</a:t>
            </a:r>
          </a:p>
        </p:txBody>
      </p:sp>
      <p:sp>
        <p:nvSpPr>
          <p:cNvPr id="6147" name="Rectangle 3"/>
          <p:cNvSpPr>
            <a:spLocks noGrp="1"/>
          </p:cNvSpPr>
          <p:nvPr>
            <p:ph type="body" idx="1"/>
          </p:nvPr>
        </p:nvSpPr>
        <p:spPr>
          <a:xfrm>
            <a:off x="457200" y="762000"/>
            <a:ext cx="8382000" cy="5867400"/>
          </a:xfrm>
        </p:spPr>
        <p:txBody>
          <a:bodyPr/>
          <a:lstStyle/>
          <a:p>
            <a:pPr marL="609600" indent="-609600">
              <a:lnSpc>
                <a:spcPct val="90000"/>
              </a:lnSpc>
            </a:pPr>
            <a:r>
              <a:rPr lang="en-US" sz="2800" smtClean="0"/>
              <a:t>What? Terminology:</a:t>
            </a:r>
          </a:p>
          <a:p>
            <a:pPr marL="990600" lvl="1" indent="-533400">
              <a:lnSpc>
                <a:spcPct val="90000"/>
              </a:lnSpc>
            </a:pPr>
            <a:r>
              <a:rPr lang="en-US" sz="2400" smtClean="0"/>
              <a:t>Horizontal becomes </a:t>
            </a:r>
            <a:r>
              <a:rPr lang="en-US" sz="2400" smtClean="0">
                <a:solidFill>
                  <a:schemeClr val="hlink"/>
                </a:solidFill>
              </a:rPr>
              <a:t>GEOMETRIC</a:t>
            </a:r>
          </a:p>
          <a:p>
            <a:pPr marL="990600" lvl="1" indent="-533400">
              <a:lnSpc>
                <a:spcPct val="90000"/>
              </a:lnSpc>
            </a:pPr>
            <a:r>
              <a:rPr lang="en-US" sz="2400" smtClean="0"/>
              <a:t>Vertical becomes </a:t>
            </a:r>
            <a:r>
              <a:rPr lang="en-US" sz="2400" smtClean="0">
                <a:solidFill>
                  <a:schemeClr val="hlink"/>
                </a:solidFill>
              </a:rPr>
              <a:t>GEOPOTENTIAL</a:t>
            </a:r>
          </a:p>
          <a:p>
            <a:pPr marL="609600" indent="-609600">
              <a:lnSpc>
                <a:spcPct val="90000"/>
              </a:lnSpc>
            </a:pPr>
            <a:r>
              <a:rPr lang="en-US" sz="2800" smtClean="0"/>
              <a:t>When?	2018, if GRAV-D program is complete</a:t>
            </a:r>
          </a:p>
          <a:p>
            <a:pPr marL="609600" indent="-609600">
              <a:lnSpc>
                <a:spcPct val="90000"/>
              </a:lnSpc>
            </a:pPr>
            <a:r>
              <a:rPr lang="en-US" sz="2800" smtClean="0"/>
              <a:t>Why? But why?!</a:t>
            </a:r>
          </a:p>
          <a:p>
            <a:pPr marL="990600" lvl="1" indent="-533400">
              <a:lnSpc>
                <a:spcPct val="90000"/>
              </a:lnSpc>
              <a:buFont typeface="Arial" charset="0"/>
              <a:buAutoNum type="arabicPeriod"/>
            </a:pPr>
            <a:r>
              <a:rPr lang="en-US" sz="2400" smtClean="0"/>
              <a:t>Primarily needed a better vertical datum for “vertical” data(geoid, ortho ht) not obtained by traditional leveling</a:t>
            </a:r>
          </a:p>
          <a:p>
            <a:pPr marL="1371600" lvl="2" indent="-457200">
              <a:lnSpc>
                <a:spcPct val="90000"/>
              </a:lnSpc>
              <a:buFont typeface="Arial" charset="0"/>
              <a:buNone/>
            </a:pPr>
            <a:r>
              <a:rPr lang="en-US" sz="2000" smtClean="0"/>
              <a:t>Airborne gravity observations will be used to develop next geoid</a:t>
            </a:r>
          </a:p>
          <a:p>
            <a:pPr marL="990600" lvl="1" indent="-533400">
              <a:lnSpc>
                <a:spcPct val="90000"/>
              </a:lnSpc>
            </a:pPr>
            <a:r>
              <a:rPr lang="en-US" sz="2400" smtClean="0"/>
              <a:t>Geodetic Data collection relies upon navigation (GNSS) satellites orbiting around the mass center of the Earth</a:t>
            </a:r>
          </a:p>
          <a:p>
            <a:pPr marL="990600" lvl="1" indent="-533400">
              <a:lnSpc>
                <a:spcPct val="90000"/>
              </a:lnSpc>
            </a:pPr>
            <a:r>
              <a:rPr lang="en-US" sz="2400" smtClean="0"/>
              <a:t>NAD83 reference frame/datum is not geocentric</a:t>
            </a:r>
          </a:p>
          <a:p>
            <a:pPr marL="990600" lvl="1" indent="-533400">
              <a:lnSpc>
                <a:spcPct val="90000"/>
              </a:lnSpc>
              <a:buFont typeface="Arial" charset="0"/>
              <a:buAutoNum type="arabicPeriod" startAt="2"/>
            </a:pPr>
            <a:r>
              <a:rPr lang="en-US" sz="2400" smtClean="0"/>
              <a:t>NAD83 is not defined to include vertical velocities</a:t>
            </a:r>
          </a:p>
          <a:p>
            <a:pPr marL="990600" lvl="1" indent="-533400">
              <a:lnSpc>
                <a:spcPct val="90000"/>
              </a:lnSpc>
            </a:pPr>
            <a:r>
              <a:rPr lang="en-US" sz="2400" smtClean="0"/>
              <a:t>Earth is not stable in all directions; reference frame must account for this to be as geodetically accurate as possible</a:t>
            </a: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animEffect transition="in" filter="barn(inHorizontal)">
                                      <p:cBhvr>
                                        <p:cTn id="7" dur="500"/>
                                        <p:tgtEl>
                                          <p:spTgt spid="6147">
                                            <p:txEl>
                                              <p:pRg st="1" end="1"/>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6147">
                                            <p:txEl>
                                              <p:pRg st="2" end="2"/>
                                            </p:txEl>
                                          </p:spTgt>
                                        </p:tgtEl>
                                        <p:attrNameLst>
                                          <p:attrName>style.visibility</p:attrName>
                                        </p:attrNameLst>
                                      </p:cBhvr>
                                      <p:to>
                                        <p:strVal val="visible"/>
                                      </p:to>
                                    </p:set>
                                    <p:animEffect transition="in" filter="barn(inHorizontal)">
                                      <p:cBhvr>
                                        <p:cTn id="10" dur="500"/>
                                        <p:tgtEl>
                                          <p:spTgt spid="614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animEffect transition="in" filter="barn(inHorizontal)">
                                      <p:cBhvr>
                                        <p:cTn id="15" dur="500"/>
                                        <p:tgtEl>
                                          <p:spTgt spid="614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6147">
                                            <p:txEl>
                                              <p:pRg st="4" end="4"/>
                                            </p:txEl>
                                          </p:spTgt>
                                        </p:tgtEl>
                                        <p:attrNameLst>
                                          <p:attrName>style.visibility</p:attrName>
                                        </p:attrNameLst>
                                      </p:cBhvr>
                                      <p:to>
                                        <p:strVal val="visible"/>
                                      </p:to>
                                    </p:set>
                                    <p:anim calcmode="lin" valueType="num">
                                      <p:cBhvr additive="base">
                                        <p:cTn id="20"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14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6147">
                                            <p:txEl>
                                              <p:pRg st="5" end="5"/>
                                            </p:txEl>
                                          </p:spTgt>
                                        </p:tgtEl>
                                        <p:attrNameLst>
                                          <p:attrName>style.visibility</p:attrName>
                                        </p:attrNameLst>
                                      </p:cBhvr>
                                      <p:to>
                                        <p:strVal val="visible"/>
                                      </p:to>
                                    </p:set>
                                    <p:animEffect transition="in" filter="barn(inHorizontal)">
                                      <p:cBhvr>
                                        <p:cTn id="26" dur="500"/>
                                        <p:tgtEl>
                                          <p:spTgt spid="6147">
                                            <p:txEl>
                                              <p:pRg st="5" end="5"/>
                                            </p:txEl>
                                          </p:spTgt>
                                        </p:tgtEl>
                                      </p:cBhvr>
                                    </p:animEffect>
                                  </p:childTnLst>
                                </p:cTn>
                              </p:par>
                              <p:par>
                                <p:cTn id="27" presetID="16" presetClass="entr" presetSubtype="26" fill="hold" nodeType="withEffect">
                                  <p:stCondLst>
                                    <p:cond delay="0"/>
                                  </p:stCondLst>
                                  <p:childTnLst>
                                    <p:set>
                                      <p:cBhvr>
                                        <p:cTn id="28" dur="1" fill="hold">
                                          <p:stCondLst>
                                            <p:cond delay="0"/>
                                          </p:stCondLst>
                                        </p:cTn>
                                        <p:tgtEl>
                                          <p:spTgt spid="6147">
                                            <p:txEl>
                                              <p:pRg st="6" end="6"/>
                                            </p:txEl>
                                          </p:spTgt>
                                        </p:tgtEl>
                                        <p:attrNameLst>
                                          <p:attrName>style.visibility</p:attrName>
                                        </p:attrNameLst>
                                      </p:cBhvr>
                                      <p:to>
                                        <p:strVal val="visible"/>
                                      </p:to>
                                    </p:set>
                                    <p:animEffect transition="in" filter="barn(inHorizontal)">
                                      <p:cBhvr>
                                        <p:cTn id="29" dur="500"/>
                                        <p:tgtEl>
                                          <p:spTgt spid="614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6147">
                                            <p:txEl>
                                              <p:pRg st="7" end="7"/>
                                            </p:txEl>
                                          </p:spTgt>
                                        </p:tgtEl>
                                        <p:attrNameLst>
                                          <p:attrName>style.visibility</p:attrName>
                                        </p:attrNameLst>
                                      </p:cBhvr>
                                      <p:to>
                                        <p:strVal val="visible"/>
                                      </p:to>
                                    </p:set>
                                    <p:animEffect transition="in" filter="barn(outHorizontal)">
                                      <p:cBhvr>
                                        <p:cTn id="34" dur="500"/>
                                        <p:tgtEl>
                                          <p:spTgt spid="614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6147">
                                            <p:txEl>
                                              <p:pRg st="8" end="8"/>
                                            </p:txEl>
                                          </p:spTgt>
                                        </p:tgtEl>
                                        <p:attrNameLst>
                                          <p:attrName>style.visibility</p:attrName>
                                        </p:attrNameLst>
                                      </p:cBhvr>
                                      <p:to>
                                        <p:strVal val="visible"/>
                                      </p:to>
                                    </p:set>
                                    <p:animEffect transition="in" filter="barn(inHorizontal)">
                                      <p:cBhvr>
                                        <p:cTn id="39" dur="500"/>
                                        <p:tgtEl>
                                          <p:spTgt spid="614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nodeType="clickEffect">
                                  <p:stCondLst>
                                    <p:cond delay="0"/>
                                  </p:stCondLst>
                                  <p:childTnLst>
                                    <p:set>
                                      <p:cBhvr>
                                        <p:cTn id="43" dur="1" fill="hold">
                                          <p:stCondLst>
                                            <p:cond delay="0"/>
                                          </p:stCondLst>
                                        </p:cTn>
                                        <p:tgtEl>
                                          <p:spTgt spid="6147">
                                            <p:txEl>
                                              <p:pRg st="9" end="9"/>
                                            </p:txEl>
                                          </p:spTgt>
                                        </p:tgtEl>
                                        <p:attrNameLst>
                                          <p:attrName>style.visibility</p:attrName>
                                        </p:attrNameLst>
                                      </p:cBhvr>
                                      <p:to>
                                        <p:strVal val="visible"/>
                                      </p:to>
                                    </p:set>
                                    <p:animEffect transition="in" filter="barn(inHorizontal)">
                                      <p:cBhvr>
                                        <p:cTn id="44" dur="500"/>
                                        <p:tgtEl>
                                          <p:spTgt spid="614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5" fill="hold" nodeType="clickEffect">
                                  <p:stCondLst>
                                    <p:cond delay="0"/>
                                  </p:stCondLst>
                                  <p:childTnLst>
                                    <p:set>
                                      <p:cBhvr>
                                        <p:cTn id="48" dur="1" fill="hold">
                                          <p:stCondLst>
                                            <p:cond delay="0"/>
                                          </p:stCondLst>
                                        </p:cTn>
                                        <p:tgtEl>
                                          <p:spTgt spid="6147">
                                            <p:txEl>
                                              <p:pRg st="10" end="10"/>
                                            </p:txEl>
                                          </p:spTgt>
                                        </p:tgtEl>
                                        <p:attrNameLst>
                                          <p:attrName>style.visibility</p:attrName>
                                        </p:attrNameLst>
                                      </p:cBhvr>
                                      <p:to>
                                        <p:strVal val="visible"/>
                                      </p:to>
                                    </p:set>
                                    <p:animEffect transition="in" filter="checkerboard(down)">
                                      <p:cBhvr>
                                        <p:cTn id="49" dur="500"/>
                                        <p:tgtEl>
                                          <p:spTgt spid="61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49" name="Rectangle 21"/>
          <p:cNvSpPr>
            <a:spLocks noChangeArrowheads="1"/>
          </p:cNvSpPr>
          <p:nvPr/>
        </p:nvSpPr>
        <p:spPr bwMode="auto">
          <a:xfrm>
            <a:off x="609600" y="5181600"/>
            <a:ext cx="3276600" cy="1371600"/>
          </a:xfrm>
          <a:prstGeom prst="rect">
            <a:avLst/>
          </a:prstGeom>
          <a:solidFill>
            <a:schemeClr val="tx1"/>
          </a:solidFill>
          <a:ln w="28575">
            <a:solidFill>
              <a:schemeClr val="accent1"/>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a:solidFill>
                  <a:srgbClr val="FF9933"/>
                </a:solidFill>
              </a:rPr>
              <a:t>+</a:t>
            </a:r>
            <a:r>
              <a:rPr lang="en-US" sz="2800">
                <a:solidFill>
                  <a:srgbClr val="FF9933"/>
                </a:solidFill>
                <a:latin typeface="Cambria" pitchFamily="18" charset="0"/>
              </a:rPr>
              <a:t>V</a:t>
            </a:r>
            <a:r>
              <a:rPr lang="en-US" sz="2000" b="1" baseline="-25000">
                <a:solidFill>
                  <a:srgbClr val="FF9933"/>
                </a:solidFill>
                <a:latin typeface="Cambria" pitchFamily="18" charset="0"/>
              </a:rPr>
              <a:t>E</a:t>
            </a:r>
            <a:r>
              <a:rPr lang="en-US">
                <a:solidFill>
                  <a:srgbClr val="FF9933"/>
                </a:solidFill>
              </a:rPr>
              <a:t>+ </a:t>
            </a:r>
            <a:r>
              <a:rPr lang="en-US" sz="2800" i="1">
                <a:solidFill>
                  <a:srgbClr val="FF9933"/>
                </a:solidFill>
                <a:latin typeface="Cambria" pitchFamily="18" charset="0"/>
              </a:rPr>
              <a:t>V</a:t>
            </a:r>
            <a:r>
              <a:rPr lang="en-US" sz="2400" b="1" i="1" baseline="-25000">
                <a:solidFill>
                  <a:srgbClr val="FF9933"/>
                </a:solidFill>
                <a:latin typeface="Cambria" pitchFamily="18" charset="0"/>
              </a:rPr>
              <a:t>Et</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 </a:t>
            </a:r>
            <a:r>
              <a:rPr lang="en-US" sz="2800" i="1">
                <a:solidFill>
                  <a:srgbClr val="FF9933"/>
                </a:solidFill>
                <a:latin typeface="Cambria" pitchFamily="18" charset="0"/>
              </a:rPr>
              <a:t>1</a:t>
            </a:r>
            <a:r>
              <a:rPr lang="en-US" sz="2800">
                <a:solidFill>
                  <a:srgbClr val="FF9933"/>
                </a:solidFill>
                <a:latin typeface="Cambria" pitchFamily="18" charset="0"/>
              </a:rPr>
              <a:t> </a:t>
            </a:r>
          </a:p>
          <a:p>
            <a:r>
              <a:rPr lang="en-US" sz="2800">
                <a:solidFill>
                  <a:srgbClr val="FF9933"/>
                </a:solidFill>
                <a:latin typeface="Cambria" pitchFamily="18" charset="0"/>
              </a:rPr>
              <a:t>IGS08 (2010.00)</a:t>
            </a:r>
          </a:p>
        </p:txBody>
      </p:sp>
      <p:pic>
        <p:nvPicPr>
          <p:cNvPr id="48150" name="Picture 22" descr="gnps1"/>
          <p:cNvPicPr>
            <a:picLocks noChangeAspect="1" noChangeArrowheads="1"/>
          </p:cNvPicPr>
          <p:nvPr/>
        </p:nvPicPr>
        <p:blipFill>
          <a:blip r:embed="rId3"/>
          <a:srcRect l="40013" t="5742" r="6015" b="10117"/>
          <a:stretch>
            <a:fillRect/>
          </a:stretch>
        </p:blipFill>
        <p:spPr bwMode="auto">
          <a:xfrm>
            <a:off x="3962400" y="2895600"/>
            <a:ext cx="2084388" cy="2243138"/>
          </a:xfrm>
          <a:prstGeom prst="rect">
            <a:avLst/>
          </a:prstGeom>
          <a:noFill/>
          <a:ln w="9525">
            <a:solidFill>
              <a:schemeClr val="tx1"/>
            </a:solidFill>
            <a:miter lim="800000"/>
            <a:headEnd/>
            <a:tailEnd/>
          </a:ln>
        </p:spPr>
      </p:pic>
      <p:sp>
        <p:nvSpPr>
          <p:cNvPr id="99331" name="Rectangle 2"/>
          <p:cNvSpPr>
            <a:spLocks noGrp="1"/>
          </p:cNvSpPr>
          <p:nvPr>
            <p:ph type="title" idx="4294967295"/>
          </p:nvPr>
        </p:nvSpPr>
        <p:spPr>
          <a:xfrm>
            <a:off x="457200" y="304800"/>
            <a:ext cx="8229600" cy="1143000"/>
          </a:xfrm>
        </p:spPr>
        <p:txBody>
          <a:bodyPr/>
          <a:lstStyle/>
          <a:p>
            <a:r>
              <a:rPr lang="en-US" sz="3600" smtClean="0"/>
              <a:t>Evolution of Geodetic Datums: </a:t>
            </a:r>
            <a:br>
              <a:rPr lang="en-US" sz="3600" smtClean="0"/>
            </a:br>
            <a:r>
              <a:rPr lang="en-US" sz="3200" smtClean="0"/>
              <a:t>from NAD27/NGVD29 to NAD83/NAVD88 to ?/ ?</a:t>
            </a:r>
          </a:p>
        </p:txBody>
      </p:sp>
      <p:sp>
        <p:nvSpPr>
          <p:cNvPr id="48132" name="Rectangle 4"/>
          <p:cNvSpPr>
            <a:spLocks noChangeArrowheads="1"/>
          </p:cNvSpPr>
          <p:nvPr/>
        </p:nvSpPr>
        <p:spPr bwMode="auto">
          <a:xfrm>
            <a:off x="304800" y="1447800"/>
            <a:ext cx="1828800" cy="1371600"/>
          </a:xfrm>
          <a:prstGeom prst="rect">
            <a:avLst/>
          </a:prstGeom>
          <a:solidFill>
            <a:schemeClr val="accent1"/>
          </a:solidFill>
          <a:ln w="9525">
            <a:solidFill>
              <a:schemeClr val="tx1"/>
            </a:solidFill>
            <a:miter lim="800000"/>
            <a:headEnd/>
            <a:tailEnd/>
          </a:ln>
        </p:spPr>
        <p:txBody>
          <a:bodyPr wrap="none" anchor="ctr"/>
          <a:lstStyle/>
          <a:p>
            <a:r>
              <a:rPr lang="en-US" sz="2800">
                <a:solidFill>
                  <a:srgbClr val="FF9933"/>
                </a:solidFill>
                <a:latin typeface="Old English Text MT"/>
              </a:rPr>
              <a:t>H </a:t>
            </a:r>
            <a:r>
              <a:rPr lang="en-US" sz="2800">
                <a:solidFill>
                  <a:srgbClr val="FFFF00"/>
                </a:solidFill>
                <a:latin typeface="Old English Text MT"/>
              </a:rPr>
              <a:t>+ V</a:t>
            </a:r>
          </a:p>
          <a:p>
            <a:r>
              <a:rPr lang="en-US" sz="2800">
                <a:solidFill>
                  <a:srgbClr val="FF9933"/>
                </a:solidFill>
                <a:latin typeface="Old English Text MT"/>
              </a:rPr>
              <a:t>2 </a:t>
            </a:r>
            <a:r>
              <a:rPr lang="en-US" sz="2800">
                <a:solidFill>
                  <a:srgbClr val="FFFF00"/>
                </a:solidFill>
                <a:latin typeface="Old English Text MT"/>
              </a:rPr>
              <a:t>+ 1</a:t>
            </a:r>
          </a:p>
          <a:p>
            <a:r>
              <a:rPr lang="en-US" sz="2800">
                <a:solidFill>
                  <a:srgbClr val="FF9933"/>
                </a:solidFill>
                <a:latin typeface="Old English Text MT"/>
              </a:rPr>
              <a:t>27, </a:t>
            </a:r>
            <a:r>
              <a:rPr lang="en-US" sz="2800">
                <a:solidFill>
                  <a:srgbClr val="FFFF00"/>
                </a:solidFill>
                <a:latin typeface="Old English Text MT"/>
              </a:rPr>
              <a:t>29</a:t>
            </a:r>
          </a:p>
        </p:txBody>
      </p:sp>
      <p:sp>
        <p:nvSpPr>
          <p:cNvPr id="48135" name="Rectangle 7"/>
          <p:cNvSpPr>
            <a:spLocks noChangeArrowheads="1"/>
          </p:cNvSpPr>
          <p:nvPr/>
        </p:nvSpPr>
        <p:spPr bwMode="auto">
          <a:xfrm>
            <a:off x="2895600" y="1447800"/>
            <a:ext cx="2133600" cy="1371600"/>
          </a:xfrm>
          <a:prstGeom prst="rect">
            <a:avLst/>
          </a:prstGeom>
          <a:solidFill>
            <a:schemeClr val="accent1"/>
          </a:solidFill>
          <a:ln w="9525">
            <a:solidFill>
              <a:schemeClr val="tx1"/>
            </a:solidFill>
            <a:miter lim="800000"/>
            <a:headEnd/>
            <a:tailEnd/>
          </a:ln>
        </p:spPr>
        <p:txBody>
          <a:bodyPr wrap="none" anchor="ctr"/>
          <a:lstStyle/>
          <a:p>
            <a:r>
              <a:rPr lang="en-US" sz="2800" b="1">
                <a:solidFill>
                  <a:srgbClr val="FF9933"/>
                </a:solidFill>
                <a:latin typeface="Courier"/>
              </a:rPr>
              <a:t>H </a:t>
            </a:r>
            <a:r>
              <a:rPr lang="en-US" sz="2800" b="1">
                <a:solidFill>
                  <a:srgbClr val="FFFF00"/>
                </a:solidFill>
                <a:latin typeface="Courier"/>
              </a:rPr>
              <a:t>+ V</a:t>
            </a:r>
          </a:p>
          <a:p>
            <a:r>
              <a:rPr lang="en-US" sz="2800" b="1">
                <a:solidFill>
                  <a:srgbClr val="FF9933"/>
                </a:solidFill>
                <a:latin typeface="Courier"/>
              </a:rPr>
              <a:t>2 </a:t>
            </a:r>
            <a:r>
              <a:rPr lang="en-US" sz="2800" b="1">
                <a:solidFill>
                  <a:srgbClr val="FFFF00"/>
                </a:solidFill>
                <a:latin typeface="Courier"/>
              </a:rPr>
              <a:t>+ 1</a:t>
            </a:r>
          </a:p>
          <a:p>
            <a:r>
              <a:rPr lang="en-US" sz="2800" b="1">
                <a:solidFill>
                  <a:srgbClr val="FF9933"/>
                </a:solidFill>
                <a:latin typeface="Courier"/>
              </a:rPr>
              <a:t>83(86),</a:t>
            </a:r>
            <a:r>
              <a:rPr lang="en-US" sz="2800" b="1">
                <a:solidFill>
                  <a:srgbClr val="FFFF00"/>
                </a:solidFill>
                <a:latin typeface="Courier"/>
              </a:rPr>
              <a:t>88</a:t>
            </a:r>
          </a:p>
        </p:txBody>
      </p:sp>
      <p:sp>
        <p:nvSpPr>
          <p:cNvPr id="48137" name="Rectangle 9"/>
          <p:cNvSpPr>
            <a:spLocks noChangeArrowheads="1"/>
          </p:cNvSpPr>
          <p:nvPr/>
        </p:nvSpPr>
        <p:spPr bwMode="auto">
          <a:xfrm>
            <a:off x="6629400" y="1447800"/>
            <a:ext cx="2209800" cy="1371600"/>
          </a:xfrm>
          <a:prstGeom prst="rect">
            <a:avLst/>
          </a:prstGeom>
          <a:solidFill>
            <a:schemeClr val="accent1"/>
          </a:solidFill>
          <a:ln w="9525">
            <a:solidFill>
              <a:schemeClr val="tx1"/>
            </a:solidFill>
            <a:miter lim="800000"/>
            <a:headEnd/>
            <a:tailEnd/>
          </a:ln>
        </p:spPr>
        <p:txBody>
          <a:bodyPr wrap="none" anchor="ctr"/>
          <a:lstStyle/>
          <a:p>
            <a:r>
              <a:rPr lang="en-US" sz="2800">
                <a:solidFill>
                  <a:srgbClr val="FF9933"/>
                </a:solidFill>
                <a:latin typeface="HE_TERMINAL"/>
              </a:rPr>
              <a:t>H + V</a:t>
            </a:r>
            <a:r>
              <a:rPr lang="en-US" b="1" baseline="-25000">
                <a:solidFill>
                  <a:srgbClr val="FF9933"/>
                </a:solidFill>
                <a:latin typeface="HE_TERMINAL"/>
              </a:rPr>
              <a:t>E</a:t>
            </a:r>
            <a:r>
              <a:rPr lang="en-US" sz="2800">
                <a:solidFill>
                  <a:srgbClr val="FF9933"/>
                </a:solidFill>
                <a:latin typeface="HE_TERMINAL"/>
              </a:rPr>
              <a:t> </a:t>
            </a:r>
            <a:r>
              <a:rPr lang="en-US" sz="2800">
                <a:solidFill>
                  <a:srgbClr val="FFFF00"/>
                </a:solidFill>
                <a:latin typeface="HE_TERMINAL"/>
              </a:rPr>
              <a:t>+ V</a:t>
            </a:r>
            <a:r>
              <a:rPr lang="en-US" sz="2000" b="1" baseline="-25000">
                <a:solidFill>
                  <a:srgbClr val="FFFF00"/>
                </a:solidFill>
                <a:latin typeface="HE_TERMINAL"/>
              </a:rPr>
              <a:t>O</a:t>
            </a:r>
            <a:endParaRPr lang="en-US" sz="2800" b="1">
              <a:solidFill>
                <a:srgbClr val="FFFF00"/>
              </a:solidFill>
              <a:latin typeface="HE_TERMINAL"/>
            </a:endParaRPr>
          </a:p>
          <a:p>
            <a:r>
              <a:rPr lang="en-US" sz="2800">
                <a:solidFill>
                  <a:srgbClr val="FF9933"/>
                </a:solidFill>
                <a:latin typeface="HE_TERMINAL"/>
              </a:rPr>
              <a:t>2 + 1 </a:t>
            </a:r>
            <a:r>
              <a:rPr lang="en-US" sz="2800">
                <a:solidFill>
                  <a:srgbClr val="FFFF00"/>
                </a:solidFill>
                <a:latin typeface="HE_TERMINAL"/>
              </a:rPr>
              <a:t>+ 1</a:t>
            </a:r>
          </a:p>
          <a:p>
            <a:r>
              <a:rPr lang="en-US" sz="2800">
                <a:solidFill>
                  <a:srgbClr val="FF9933"/>
                </a:solidFill>
                <a:latin typeface="HE_TERMINAL"/>
              </a:rPr>
              <a:t>83(92), </a:t>
            </a:r>
            <a:r>
              <a:rPr lang="en-US" sz="2800">
                <a:solidFill>
                  <a:srgbClr val="FFFF00"/>
                </a:solidFill>
                <a:latin typeface="HE_TERMINAL"/>
              </a:rPr>
              <a:t>88</a:t>
            </a:r>
          </a:p>
        </p:txBody>
      </p:sp>
      <p:sp>
        <p:nvSpPr>
          <p:cNvPr id="48138" name="AutoShape 10"/>
          <p:cNvSpPr>
            <a:spLocks noChangeArrowheads="1"/>
          </p:cNvSpPr>
          <p:nvPr/>
        </p:nvSpPr>
        <p:spPr bwMode="auto">
          <a:xfrm>
            <a:off x="5105400" y="1371600"/>
            <a:ext cx="1524000" cy="1371600"/>
          </a:xfrm>
          <a:prstGeom prst="irregularSeal2">
            <a:avLst/>
          </a:prstGeom>
          <a:solidFill>
            <a:schemeClr val="accent1"/>
          </a:solidFill>
          <a:ln w="9525">
            <a:solidFill>
              <a:schemeClr val="tx1"/>
            </a:solidFill>
            <a:miter lim="800000"/>
            <a:headEnd/>
            <a:tailEnd/>
          </a:ln>
        </p:spPr>
        <p:txBody>
          <a:bodyPr wrap="none" anchor="ctr"/>
          <a:lstStyle/>
          <a:p>
            <a:r>
              <a:rPr lang="en-US"/>
              <a:t>GPS</a:t>
            </a:r>
          </a:p>
        </p:txBody>
      </p:sp>
      <p:sp>
        <p:nvSpPr>
          <p:cNvPr id="48139" name="AutoShape 11"/>
          <p:cNvSpPr>
            <a:spLocks noChangeArrowheads="1"/>
          </p:cNvSpPr>
          <p:nvPr/>
        </p:nvSpPr>
        <p:spPr bwMode="auto">
          <a:xfrm>
            <a:off x="2286000" y="20574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0" name="AutoShape 12"/>
          <p:cNvSpPr>
            <a:spLocks noChangeArrowheads="1"/>
          </p:cNvSpPr>
          <p:nvPr/>
        </p:nvSpPr>
        <p:spPr bwMode="auto">
          <a:xfrm>
            <a:off x="5486400" y="22098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1" name="Text Box 13"/>
          <p:cNvSpPr txBox="1">
            <a:spLocks noChangeArrowheads="1"/>
          </p:cNvSpPr>
          <p:nvPr/>
        </p:nvSpPr>
        <p:spPr bwMode="auto">
          <a:xfrm>
            <a:off x="381000" y="3276600"/>
            <a:ext cx="3505200" cy="519113"/>
          </a:xfrm>
          <a:prstGeom prst="rect">
            <a:avLst/>
          </a:prstGeom>
          <a:noFill/>
          <a:ln w="9525">
            <a:noFill/>
            <a:miter lim="800000"/>
            <a:headEnd/>
            <a:tailEnd/>
          </a:ln>
        </p:spPr>
        <p:txBody>
          <a:bodyPr>
            <a:spAutoFit/>
          </a:bodyPr>
          <a:lstStyle/>
          <a:p>
            <a:pPr>
              <a:spcBef>
                <a:spcPct val="50000"/>
              </a:spcBef>
            </a:pPr>
            <a:r>
              <a:rPr lang="en-US" sz="2800">
                <a:solidFill>
                  <a:srgbClr val="6600FF"/>
                </a:solidFill>
              </a:rPr>
              <a:t>+</a:t>
            </a:r>
            <a:r>
              <a:rPr lang="en-US" sz="2800" i="1">
                <a:solidFill>
                  <a:srgbClr val="6600FF"/>
                </a:solidFill>
              </a:rPr>
              <a:t>VELOCITIES (time)</a:t>
            </a:r>
            <a:endParaRPr lang="en-US" sz="2800">
              <a:solidFill>
                <a:srgbClr val="6600FF"/>
              </a:solidFill>
            </a:endParaRPr>
          </a:p>
        </p:txBody>
      </p:sp>
      <p:sp>
        <p:nvSpPr>
          <p:cNvPr id="48143" name="Rectangle 15"/>
          <p:cNvSpPr>
            <a:spLocks noChangeArrowheads="1"/>
          </p:cNvSpPr>
          <p:nvPr/>
        </p:nvSpPr>
        <p:spPr bwMode="auto">
          <a:xfrm>
            <a:off x="609600" y="3810000"/>
            <a:ext cx="3276600" cy="1371600"/>
          </a:xfrm>
          <a:prstGeom prst="rect">
            <a:avLst/>
          </a:prstGeom>
          <a:solidFill>
            <a:schemeClr val="accent1"/>
          </a:solidFill>
          <a:ln w="57150">
            <a:solidFill>
              <a:schemeClr val="accent2"/>
            </a:solidFill>
            <a:miter lim="800000"/>
            <a:headEnd/>
            <a:tailEnd/>
          </a:ln>
        </p:spPr>
        <p:txBody>
          <a:bodyPr wrap="none" anchor="ctr"/>
          <a:lstStyle/>
          <a:p>
            <a:r>
              <a:rPr lang="en-US" sz="2800">
                <a:solidFill>
                  <a:srgbClr val="FF9933"/>
                </a:solidFill>
                <a:latin typeface="Cambria" pitchFamily="18" charset="0"/>
              </a:rPr>
              <a:t>H + </a:t>
            </a:r>
            <a:r>
              <a:rPr lang="en-US" sz="2800" i="1">
                <a:solidFill>
                  <a:srgbClr val="FF9933"/>
                </a:solidFill>
                <a:latin typeface="Cambria" pitchFamily="18" charset="0"/>
              </a:rPr>
              <a:t>H</a:t>
            </a:r>
            <a:r>
              <a:rPr lang="en-US" sz="2400" i="1" baseline="-25000">
                <a:solidFill>
                  <a:srgbClr val="FF9933"/>
                </a:solidFill>
                <a:latin typeface="Cambria" pitchFamily="18" charset="0"/>
              </a:rPr>
              <a:t>t</a:t>
            </a:r>
            <a:r>
              <a:rPr lang="en-US" sz="2400" baseline="-25000">
                <a:solidFill>
                  <a:srgbClr val="FF9933"/>
                </a:solidFill>
                <a:latin typeface="Cambria" pitchFamily="18" charset="0"/>
              </a:rPr>
              <a:t>  </a:t>
            </a:r>
            <a:r>
              <a:rPr lang="en-US" sz="2800">
                <a:solidFill>
                  <a:srgbClr val="FF9933"/>
                </a:solidFill>
                <a:latin typeface="Cambria" pitchFamily="18" charset="0"/>
              </a:rPr>
              <a:t>+ V</a:t>
            </a:r>
            <a:r>
              <a:rPr lang="en-US" sz="2000" b="1" baseline="-25000">
                <a:solidFill>
                  <a:srgbClr val="FF9933"/>
                </a:solidFill>
                <a:latin typeface="Cambria" pitchFamily="18" charset="0"/>
              </a:rPr>
              <a:t>E </a:t>
            </a:r>
            <a:r>
              <a:rPr lang="en-US" sz="2800">
                <a:solidFill>
                  <a:srgbClr val="FFFF00"/>
                </a:solidFill>
                <a:latin typeface="Cambria" pitchFamily="18" charset="0"/>
              </a:rPr>
              <a:t>+</a:t>
            </a:r>
            <a:r>
              <a:rPr lang="en-US">
                <a:solidFill>
                  <a:srgbClr val="FFFF00"/>
                </a:solidFill>
              </a:rPr>
              <a:t> </a:t>
            </a:r>
            <a:r>
              <a:rPr lang="en-US" sz="2800">
                <a:solidFill>
                  <a:srgbClr val="FFFF00"/>
                </a:solidFill>
                <a:latin typeface="Cambria" pitchFamily="18" charset="0"/>
              </a:rPr>
              <a:t>V</a:t>
            </a:r>
            <a:r>
              <a:rPr lang="en-US" sz="2000" b="1" baseline="-25000">
                <a:solidFill>
                  <a:srgbClr val="FFFF00"/>
                </a:solidFill>
                <a:latin typeface="Cambria" pitchFamily="18" charset="0"/>
              </a:rPr>
              <a:t>O</a:t>
            </a:r>
          </a:p>
          <a:p>
            <a:r>
              <a:rPr lang="en-US" sz="2800">
                <a:solidFill>
                  <a:srgbClr val="FF9933"/>
                </a:solidFill>
                <a:latin typeface="Cambria" pitchFamily="18" charset="0"/>
              </a:rPr>
              <a:t>2 + </a:t>
            </a:r>
            <a:r>
              <a:rPr lang="en-US" sz="2800" i="1">
                <a:solidFill>
                  <a:srgbClr val="FF9933"/>
                </a:solidFill>
                <a:latin typeface="Cambria" pitchFamily="18" charset="0"/>
              </a:rPr>
              <a:t>2</a:t>
            </a:r>
            <a:r>
              <a:rPr lang="en-US" sz="2800">
                <a:solidFill>
                  <a:srgbClr val="FF9933"/>
                </a:solidFill>
                <a:latin typeface="Cambria" pitchFamily="18" charset="0"/>
              </a:rPr>
              <a:t> + 1</a:t>
            </a:r>
            <a:r>
              <a:rPr lang="en-US" sz="2800">
                <a:solidFill>
                  <a:srgbClr val="FFFF00"/>
                </a:solidFill>
                <a:latin typeface="Cambria" pitchFamily="18" charset="0"/>
              </a:rPr>
              <a:t>+ 1</a:t>
            </a:r>
            <a:r>
              <a:rPr lang="en-US" sz="2800">
                <a:solidFill>
                  <a:srgbClr val="FF9933"/>
                </a:solidFill>
                <a:latin typeface="Cambria" pitchFamily="18" charset="0"/>
              </a:rPr>
              <a:t> </a:t>
            </a:r>
          </a:p>
          <a:p>
            <a:r>
              <a:rPr lang="en-US" sz="2800">
                <a:solidFill>
                  <a:srgbClr val="FF9933"/>
                </a:solidFill>
                <a:latin typeface="Cambria" pitchFamily="18" charset="0"/>
              </a:rPr>
              <a:t>83(2011)+</a:t>
            </a:r>
            <a:r>
              <a:rPr lang="en-US" sz="2800" i="1">
                <a:solidFill>
                  <a:srgbClr val="FF9933"/>
                </a:solidFill>
                <a:latin typeface="Cambria" pitchFamily="18" charset="0"/>
              </a:rPr>
              <a:t>HTDP</a:t>
            </a:r>
            <a:r>
              <a:rPr lang="en-US" sz="2800">
                <a:solidFill>
                  <a:srgbClr val="FF9933"/>
                </a:solidFill>
                <a:latin typeface="Cambria" pitchFamily="18" charset="0"/>
              </a:rPr>
              <a:t>, </a:t>
            </a:r>
            <a:r>
              <a:rPr lang="en-US" sz="2800">
                <a:solidFill>
                  <a:srgbClr val="FFFF00"/>
                </a:solidFill>
                <a:latin typeface="Cambria" pitchFamily="18" charset="0"/>
              </a:rPr>
              <a:t>88</a:t>
            </a:r>
          </a:p>
        </p:txBody>
      </p:sp>
      <p:cxnSp>
        <p:nvCxnSpPr>
          <p:cNvPr id="48147" name="AutoShape 19"/>
          <p:cNvCxnSpPr>
            <a:cxnSpLocks noChangeShapeType="1"/>
          </p:cNvCxnSpPr>
          <p:nvPr/>
        </p:nvCxnSpPr>
        <p:spPr bwMode="auto">
          <a:xfrm flipH="1">
            <a:off x="3733800" y="2743200"/>
            <a:ext cx="2895600" cy="1295400"/>
          </a:xfrm>
          <a:prstGeom prst="straightConnector1">
            <a:avLst/>
          </a:prstGeom>
          <a:noFill/>
          <a:ln w="38100">
            <a:solidFill>
              <a:schemeClr val="tx1"/>
            </a:solidFill>
            <a:round/>
            <a:headEnd/>
            <a:tailEnd type="triangle" w="med" len="med"/>
          </a:ln>
        </p:spPr>
      </p:cxnSp>
      <p:sp>
        <p:nvSpPr>
          <p:cNvPr id="48152" name="AutoShape 24"/>
          <p:cNvSpPr>
            <a:spLocks noChangeArrowheads="1"/>
          </p:cNvSpPr>
          <p:nvPr/>
        </p:nvSpPr>
        <p:spPr bwMode="auto">
          <a:xfrm>
            <a:off x="4191000" y="5410200"/>
            <a:ext cx="838200" cy="304800"/>
          </a:xfrm>
          <a:prstGeom prst="rightArrow">
            <a:avLst>
              <a:gd name="adj1" fmla="val 50000"/>
              <a:gd name="adj2" fmla="val 68750"/>
            </a:avLst>
          </a:prstGeom>
          <a:solidFill>
            <a:srgbClr val="FF9933"/>
          </a:solidFill>
          <a:ln w="9525">
            <a:solidFill>
              <a:schemeClr val="tx1"/>
            </a:solidFill>
            <a:miter lim="800000"/>
            <a:headEnd/>
            <a:tailEnd/>
          </a:ln>
        </p:spPr>
        <p:txBody>
          <a:bodyPr wrap="none" anchor="ctr"/>
          <a:lstStyle/>
          <a:p>
            <a:endParaRPr lang="en-US"/>
          </a:p>
        </p:txBody>
      </p:sp>
      <p:sp>
        <p:nvSpPr>
          <p:cNvPr id="48153" name="Text Box 25"/>
          <p:cNvSpPr txBox="1">
            <a:spLocks noChangeArrowheads="1"/>
          </p:cNvSpPr>
          <p:nvPr/>
        </p:nvSpPr>
        <p:spPr bwMode="auto">
          <a:xfrm>
            <a:off x="3886200" y="5867400"/>
            <a:ext cx="1752600" cy="668338"/>
          </a:xfrm>
          <a:prstGeom prst="rect">
            <a:avLst/>
          </a:prstGeom>
          <a:noFill/>
          <a:ln w="38100" algn="ctr">
            <a:noFill/>
            <a:miter lim="800000"/>
            <a:headEnd/>
            <a:tailEnd/>
          </a:ln>
        </p:spPr>
        <p:txBody>
          <a:bodyPr>
            <a:spAutoFit/>
          </a:bodyPr>
          <a:lstStyle/>
          <a:p>
            <a:pPr>
              <a:spcBef>
                <a:spcPct val="10000"/>
              </a:spcBef>
            </a:pPr>
            <a:r>
              <a:rPr lang="en-US" b="1">
                <a:solidFill>
                  <a:srgbClr val="FF0000"/>
                </a:solidFill>
              </a:rPr>
              <a:t>+ GRAVITY</a:t>
            </a:r>
          </a:p>
          <a:p>
            <a:pPr>
              <a:spcBef>
                <a:spcPct val="10000"/>
              </a:spcBef>
            </a:pPr>
            <a:r>
              <a:rPr lang="en-US" b="1">
                <a:solidFill>
                  <a:srgbClr val="FF0000"/>
                </a:solidFill>
              </a:rPr>
              <a:t>(geoid model)</a:t>
            </a:r>
          </a:p>
        </p:txBody>
      </p:sp>
      <p:sp>
        <p:nvSpPr>
          <p:cNvPr id="48151" name="AutoShape 23"/>
          <p:cNvSpPr>
            <a:spLocks noChangeArrowheads="1"/>
          </p:cNvSpPr>
          <p:nvPr/>
        </p:nvSpPr>
        <p:spPr bwMode="auto">
          <a:xfrm>
            <a:off x="5029200" y="3429000"/>
            <a:ext cx="4114800" cy="3429000"/>
          </a:xfrm>
          <a:prstGeom prst="star16">
            <a:avLst>
              <a:gd name="adj" fmla="val 33569"/>
            </a:avLst>
          </a:prstGeom>
          <a:solidFill>
            <a:srgbClr val="6600FF"/>
          </a:solidFill>
          <a:ln w="38100" algn="ctr">
            <a:solidFill>
              <a:schemeClr val="tx1"/>
            </a:solidFill>
            <a:miter lim="800000"/>
            <a:headEnd/>
            <a:tailEnd/>
          </a:ln>
        </p:spPr>
        <p:txBody>
          <a:bodyPr wrap="none" anchor="ctr"/>
          <a:lstStyle/>
          <a:p>
            <a:endParaRPr lang="en-US" sz="2800" b="1" i="1">
              <a:solidFill>
                <a:srgbClr val="FF9933"/>
              </a:solidFill>
            </a:endParaRPr>
          </a:p>
        </p:txBody>
      </p:sp>
      <p:sp>
        <p:nvSpPr>
          <p:cNvPr id="48148" name="Rectangle 20"/>
          <p:cNvSpPr>
            <a:spLocks noChangeArrowheads="1"/>
          </p:cNvSpPr>
          <p:nvPr/>
        </p:nvSpPr>
        <p:spPr bwMode="auto">
          <a:xfrm>
            <a:off x="5943600" y="4144963"/>
            <a:ext cx="3352800" cy="2057400"/>
          </a:xfrm>
          <a:prstGeom prst="rect">
            <a:avLst/>
          </a:prstGeom>
          <a:noFill/>
          <a:ln w="9525">
            <a:noFill/>
            <a:miter lim="800000"/>
            <a:headEnd/>
            <a:tailEnd/>
          </a:ln>
        </p:spPr>
        <p:txBody>
          <a:bodyPr wrap="none" anchor="ctr"/>
          <a:lstStyle/>
          <a:p>
            <a:r>
              <a:rPr lang="en-US" sz="2400" b="1">
                <a:solidFill>
                  <a:srgbClr val="FF9933"/>
                </a:solidFill>
                <a:latin typeface="Cambria" pitchFamily="18" charset="0"/>
              </a:rPr>
              <a:t>H + </a:t>
            </a:r>
            <a:r>
              <a:rPr lang="en-US" sz="2400" b="1" i="1">
                <a:solidFill>
                  <a:srgbClr val="FF9933"/>
                </a:solidFill>
                <a:latin typeface="Cambria" pitchFamily="18" charset="0"/>
              </a:rPr>
              <a:t>H</a:t>
            </a:r>
            <a:r>
              <a:rPr lang="en-US" sz="2800" b="1" i="1" baseline="-25000">
                <a:solidFill>
                  <a:srgbClr val="FF9933"/>
                </a:solidFill>
                <a:latin typeface="Cambria" pitchFamily="18" charset="0"/>
              </a:rPr>
              <a:t>t</a:t>
            </a:r>
            <a:r>
              <a:rPr lang="en-US" sz="2400" b="1">
                <a:solidFill>
                  <a:srgbClr val="FF9933"/>
                </a:solidFill>
                <a:latin typeface="Cambria" pitchFamily="18" charset="0"/>
              </a:rPr>
              <a:t> </a:t>
            </a:r>
            <a:r>
              <a:rPr lang="en-US" sz="2400" b="1">
                <a:solidFill>
                  <a:srgbClr val="FF9933"/>
                </a:solidFill>
              </a:rPr>
              <a:t>+</a:t>
            </a:r>
            <a:r>
              <a:rPr lang="en-US" sz="2400" b="1">
                <a:solidFill>
                  <a:srgbClr val="FF9933"/>
                </a:solidFill>
                <a:latin typeface="Cambria" pitchFamily="18" charset="0"/>
              </a:rPr>
              <a:t>V</a:t>
            </a:r>
            <a:r>
              <a:rPr lang="en-US" sz="2800" b="1" baseline="-25000">
                <a:solidFill>
                  <a:srgbClr val="FF9933"/>
                </a:solidFill>
                <a:latin typeface="Cambria" pitchFamily="18" charset="0"/>
              </a:rPr>
              <a:t>E</a:t>
            </a:r>
            <a:r>
              <a:rPr lang="en-US" sz="2400" b="1">
                <a:solidFill>
                  <a:srgbClr val="FF9933"/>
                </a:solidFill>
              </a:rPr>
              <a:t>+ </a:t>
            </a:r>
            <a:r>
              <a:rPr lang="en-US" sz="2400" b="1" i="1">
                <a:solidFill>
                  <a:srgbClr val="FF9933"/>
                </a:solidFill>
                <a:latin typeface="Cambria" pitchFamily="18" charset="0"/>
              </a:rPr>
              <a:t>V</a:t>
            </a:r>
            <a:r>
              <a:rPr lang="en-US" sz="2800" b="1" i="1" baseline="-25000">
                <a:solidFill>
                  <a:srgbClr val="FF9933"/>
                </a:solidFill>
                <a:latin typeface="Cambria" pitchFamily="18" charset="0"/>
              </a:rPr>
              <a:t>Et</a:t>
            </a:r>
            <a:endParaRPr lang="en-US" sz="2800" b="1" baseline="-25000">
              <a:solidFill>
                <a:srgbClr val="FF9933"/>
              </a:solidFill>
              <a:latin typeface="Cambria" pitchFamily="18" charset="0"/>
            </a:endParaRPr>
          </a:p>
          <a:p>
            <a:pPr>
              <a:lnSpc>
                <a:spcPct val="75000"/>
              </a:lnSpc>
            </a:pPr>
            <a:r>
              <a:rPr lang="en-US" sz="2400">
                <a:solidFill>
                  <a:srgbClr val="FF9933"/>
                </a:solidFill>
                <a:latin typeface="Cambria" pitchFamily="18" charset="0"/>
              </a:rPr>
              <a:t>2 + </a:t>
            </a:r>
            <a:r>
              <a:rPr lang="en-US" sz="2400" i="1">
                <a:solidFill>
                  <a:srgbClr val="FF9933"/>
                </a:solidFill>
                <a:latin typeface="Cambria" pitchFamily="18" charset="0"/>
              </a:rPr>
              <a:t>2</a:t>
            </a:r>
            <a:r>
              <a:rPr lang="en-US" sz="2400">
                <a:solidFill>
                  <a:srgbClr val="FF9933"/>
                </a:solidFill>
                <a:latin typeface="Cambria" pitchFamily="18" charset="0"/>
              </a:rPr>
              <a:t> + 1+ </a:t>
            </a:r>
            <a:r>
              <a:rPr lang="en-US" sz="2400" i="1">
                <a:solidFill>
                  <a:srgbClr val="FF9933"/>
                </a:solidFill>
                <a:latin typeface="Cambria" pitchFamily="18" charset="0"/>
              </a:rPr>
              <a:t>1</a:t>
            </a:r>
          </a:p>
          <a:p>
            <a:pPr>
              <a:lnSpc>
                <a:spcPct val="75000"/>
              </a:lnSpc>
            </a:pPr>
            <a:r>
              <a:rPr lang="en-US" sz="2400" b="1">
                <a:solidFill>
                  <a:srgbClr val="FF9933"/>
                </a:solidFill>
                <a:latin typeface="Cambria" pitchFamily="18" charset="0"/>
              </a:rPr>
              <a:t>GEOMETRIC</a:t>
            </a:r>
          </a:p>
          <a:p>
            <a:r>
              <a:rPr lang="en-US" sz="2400" b="1">
                <a:solidFill>
                  <a:srgbClr val="FFFF00"/>
                </a:solidFill>
                <a:latin typeface="Cambria" pitchFamily="18" charset="0"/>
              </a:rPr>
              <a:t>V</a:t>
            </a:r>
            <a:r>
              <a:rPr lang="en-US" sz="2400" b="1" baseline="-25000">
                <a:solidFill>
                  <a:srgbClr val="FFFF00"/>
                </a:solidFill>
                <a:latin typeface="Cambria" pitchFamily="18" charset="0"/>
              </a:rPr>
              <a:t>E</a:t>
            </a:r>
            <a:r>
              <a:rPr lang="en-US" sz="2400" b="1">
                <a:solidFill>
                  <a:srgbClr val="FFFF00"/>
                </a:solidFill>
                <a:latin typeface="Cambria" pitchFamily="18" charset="0"/>
              </a:rPr>
              <a:t> + </a:t>
            </a:r>
            <a:r>
              <a:rPr lang="en-US" sz="2400" b="1" i="1">
                <a:solidFill>
                  <a:srgbClr val="FFFF00"/>
                </a:solidFill>
                <a:latin typeface="Cambria" pitchFamily="18" charset="0"/>
              </a:rPr>
              <a:t>G</a:t>
            </a:r>
            <a:r>
              <a:rPr lang="en-US" sz="2400" b="1" i="1" baseline="-25000">
                <a:solidFill>
                  <a:srgbClr val="FFFF00"/>
                </a:solidFill>
                <a:latin typeface="Cambria" pitchFamily="18" charset="0"/>
              </a:rPr>
              <a:t>t</a:t>
            </a:r>
          </a:p>
          <a:p>
            <a:pPr>
              <a:lnSpc>
                <a:spcPct val="75000"/>
              </a:lnSpc>
            </a:pPr>
            <a:r>
              <a:rPr lang="en-US" sz="2400" b="1">
                <a:solidFill>
                  <a:srgbClr val="FFFF00"/>
                </a:solidFill>
                <a:latin typeface="Cambria" pitchFamily="18" charset="0"/>
              </a:rPr>
              <a:t>1 +</a:t>
            </a:r>
            <a:r>
              <a:rPr lang="en-US" sz="2400" b="1" i="1">
                <a:solidFill>
                  <a:srgbClr val="FFFF00"/>
                </a:solidFill>
                <a:latin typeface="Cambria" pitchFamily="18" charset="0"/>
              </a:rPr>
              <a:t> 1</a:t>
            </a:r>
          </a:p>
          <a:p>
            <a:pPr>
              <a:lnSpc>
                <a:spcPct val="75000"/>
              </a:lnSpc>
            </a:pPr>
            <a:r>
              <a:rPr lang="en-US" sz="2400" b="1">
                <a:solidFill>
                  <a:srgbClr val="FFFF00"/>
                </a:solidFill>
                <a:latin typeface="Cambria" pitchFamily="18" charset="0"/>
              </a:rPr>
              <a:t>GEOPOTENTIAL</a:t>
            </a:r>
            <a:endParaRPr lang="en-US" sz="2400" b="1" i="1">
              <a:solidFill>
                <a:srgbClr val="FFFF00"/>
              </a:solidFill>
              <a:latin typeface="Cambria" pitchFamily="18" charset="0"/>
            </a:endParaRPr>
          </a:p>
        </p:txBody>
      </p:sp>
      <p:sp>
        <p:nvSpPr>
          <p:cNvPr id="2" name="Oval 1"/>
          <p:cNvSpPr/>
          <p:nvPr/>
        </p:nvSpPr>
        <p:spPr>
          <a:xfrm rot="19391840">
            <a:off x="5694363" y="4583113"/>
            <a:ext cx="2093912" cy="68421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346" name="TextBox 18"/>
          <p:cNvSpPr txBox="1">
            <a:spLocks noChangeArrowheads="1"/>
          </p:cNvSpPr>
          <p:nvPr/>
        </p:nvSpPr>
        <p:spPr bwMode="auto">
          <a:xfrm>
            <a:off x="6743700" y="2906713"/>
            <a:ext cx="1219200" cy="369887"/>
          </a:xfrm>
          <a:prstGeom prst="rect">
            <a:avLst/>
          </a:prstGeom>
          <a:noFill/>
          <a:ln w="9525">
            <a:noFill/>
            <a:miter lim="800000"/>
            <a:headEnd/>
            <a:tailEnd/>
          </a:ln>
        </p:spPr>
        <p:txBody>
          <a:bodyPr>
            <a:spAutoFit/>
          </a:bodyPr>
          <a:lstStyle/>
          <a:p>
            <a:r>
              <a:rPr lang="en-US" b="1"/>
              <a:t>Geometric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8139"/>
                                        </p:tgtEl>
                                        <p:attrNameLst>
                                          <p:attrName>style.visibility</p:attrName>
                                        </p:attrNameLst>
                                      </p:cBhvr>
                                      <p:to>
                                        <p:strVal val="visible"/>
                                      </p:to>
                                    </p:set>
                                    <p:anim calcmode="lin" valueType="num">
                                      <p:cBhvr additive="base">
                                        <p:cTn id="12" dur="500" fill="hold"/>
                                        <p:tgtEl>
                                          <p:spTgt spid="48139"/>
                                        </p:tgtEl>
                                        <p:attrNameLst>
                                          <p:attrName>ppt_x</p:attrName>
                                        </p:attrNameLst>
                                      </p:cBhvr>
                                      <p:tavLst>
                                        <p:tav tm="0">
                                          <p:val>
                                            <p:strVal val="0-#ppt_w/2"/>
                                          </p:val>
                                        </p:tav>
                                        <p:tav tm="100000">
                                          <p:val>
                                            <p:strVal val="#ppt_x"/>
                                          </p:val>
                                        </p:tav>
                                      </p:tavLst>
                                    </p:anim>
                                    <p:anim calcmode="lin" valueType="num">
                                      <p:cBhvr additive="base">
                                        <p:cTn id="13" dur="500" fill="hold"/>
                                        <p:tgtEl>
                                          <p:spTgt spid="4813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8135"/>
                                        </p:tgtEl>
                                        <p:attrNameLst>
                                          <p:attrName>style.visibility</p:attrName>
                                        </p:attrNameLst>
                                      </p:cBhvr>
                                      <p:to>
                                        <p:strVal val="visible"/>
                                      </p:to>
                                    </p:set>
                                    <p:animEffect transition="in" filter="box(in)">
                                      <p:cBhvr>
                                        <p:cTn id="18" dur="500"/>
                                        <p:tgtEl>
                                          <p:spTgt spid="48135"/>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8138"/>
                                        </p:tgtEl>
                                        <p:attrNameLst>
                                          <p:attrName>style.visibility</p:attrName>
                                        </p:attrNameLst>
                                      </p:cBhvr>
                                      <p:to>
                                        <p:strVal val="visible"/>
                                      </p:to>
                                    </p:set>
                                    <p:animEffect transition="in" filter="fade">
                                      <p:cBhvr>
                                        <p:cTn id="23" dur="2000"/>
                                        <p:tgtEl>
                                          <p:spTgt spid="48138"/>
                                        </p:tgtEl>
                                      </p:cBhvr>
                                    </p:animEffect>
                                    <p:anim calcmode="lin" valueType="num">
                                      <p:cBhvr>
                                        <p:cTn id="24" dur="2000" fill="hold"/>
                                        <p:tgtEl>
                                          <p:spTgt spid="48138"/>
                                        </p:tgtEl>
                                        <p:attrNameLst>
                                          <p:attrName>style.rotation</p:attrName>
                                        </p:attrNameLst>
                                      </p:cBhvr>
                                      <p:tavLst>
                                        <p:tav tm="0">
                                          <p:val>
                                            <p:fltVal val="720"/>
                                          </p:val>
                                        </p:tav>
                                        <p:tav tm="100000">
                                          <p:val>
                                            <p:fltVal val="0"/>
                                          </p:val>
                                        </p:tav>
                                      </p:tavLst>
                                    </p:anim>
                                    <p:anim calcmode="lin" valueType="num">
                                      <p:cBhvr>
                                        <p:cTn id="25" dur="2000" fill="hold"/>
                                        <p:tgtEl>
                                          <p:spTgt spid="48138"/>
                                        </p:tgtEl>
                                        <p:attrNameLst>
                                          <p:attrName>ppt_h</p:attrName>
                                        </p:attrNameLst>
                                      </p:cBhvr>
                                      <p:tavLst>
                                        <p:tav tm="0">
                                          <p:val>
                                            <p:fltVal val="0"/>
                                          </p:val>
                                        </p:tav>
                                        <p:tav tm="100000">
                                          <p:val>
                                            <p:strVal val="#ppt_h"/>
                                          </p:val>
                                        </p:tav>
                                      </p:tavLst>
                                    </p:anim>
                                    <p:anim calcmode="lin" valueType="num">
                                      <p:cBhvr>
                                        <p:cTn id="26" dur="2000" fill="hold"/>
                                        <p:tgtEl>
                                          <p:spTgt spid="48138"/>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8140"/>
                                        </p:tgtEl>
                                        <p:attrNameLst>
                                          <p:attrName>style.visibility</p:attrName>
                                        </p:attrNameLst>
                                      </p:cBhvr>
                                      <p:to>
                                        <p:strVal val="visible"/>
                                      </p:to>
                                    </p:set>
                                    <p:anim calcmode="lin" valueType="num">
                                      <p:cBhvr additive="base">
                                        <p:cTn id="31" dur="500" fill="hold"/>
                                        <p:tgtEl>
                                          <p:spTgt spid="48140"/>
                                        </p:tgtEl>
                                        <p:attrNameLst>
                                          <p:attrName>ppt_x</p:attrName>
                                        </p:attrNameLst>
                                      </p:cBhvr>
                                      <p:tavLst>
                                        <p:tav tm="0">
                                          <p:val>
                                            <p:strVal val="#ppt_x"/>
                                          </p:val>
                                        </p:tav>
                                        <p:tav tm="100000">
                                          <p:val>
                                            <p:strVal val="#ppt_x"/>
                                          </p:val>
                                        </p:tav>
                                      </p:tavLst>
                                    </p:anim>
                                    <p:anim calcmode="lin" valueType="num">
                                      <p:cBhvr additive="base">
                                        <p:cTn id="32" dur="500" fill="hold"/>
                                        <p:tgtEl>
                                          <p:spTgt spid="4814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8137"/>
                                        </p:tgtEl>
                                        <p:attrNameLst>
                                          <p:attrName>style.visibility</p:attrName>
                                        </p:attrNameLst>
                                      </p:cBhvr>
                                      <p:to>
                                        <p:strVal val="visible"/>
                                      </p:to>
                                    </p:set>
                                    <p:animEffect transition="in" filter="box(in)">
                                      <p:cBhvr>
                                        <p:cTn id="37" dur="500"/>
                                        <p:tgtEl>
                                          <p:spTgt spid="48137"/>
                                        </p:tgtEl>
                                      </p:cBhvr>
                                    </p:animEffect>
                                  </p:childTnLst>
                                </p:cTn>
                              </p:par>
                            </p:childTnLst>
                          </p:cTn>
                        </p:par>
                      </p:childTnLst>
                    </p:cTn>
                  </p:par>
                  <p:par>
                    <p:cTn id="38" fill="hold">
                      <p:stCondLst>
                        <p:cond delay="indefinite"/>
                      </p:stCondLst>
                      <p:childTnLst>
                        <p:par>
                          <p:cTn id="39" fill="hold">
                            <p:stCondLst>
                              <p:cond delay="0"/>
                            </p:stCondLst>
                            <p:childTnLst>
                              <p:par>
                                <p:cTn id="40" presetID="54" presetClass="entr" presetSubtype="0" accel="100000" fill="hold" nodeType="clickEffect">
                                  <p:stCondLst>
                                    <p:cond delay="0"/>
                                  </p:stCondLst>
                                  <p:childTnLst>
                                    <p:set>
                                      <p:cBhvr>
                                        <p:cTn id="41" dur="1" fill="hold">
                                          <p:stCondLst>
                                            <p:cond delay="0"/>
                                          </p:stCondLst>
                                        </p:cTn>
                                        <p:tgtEl>
                                          <p:spTgt spid="48150"/>
                                        </p:tgtEl>
                                        <p:attrNameLst>
                                          <p:attrName>style.visibility</p:attrName>
                                        </p:attrNameLst>
                                      </p:cBhvr>
                                      <p:to>
                                        <p:strVal val="visible"/>
                                      </p:to>
                                    </p:set>
                                    <p:anim calcmode="lin" valueType="num">
                                      <p:cBhvr>
                                        <p:cTn id="42" dur="500" fill="hold"/>
                                        <p:tgtEl>
                                          <p:spTgt spid="48150"/>
                                        </p:tgtEl>
                                        <p:attrNameLst>
                                          <p:attrName>ppt_w</p:attrName>
                                        </p:attrNameLst>
                                      </p:cBhvr>
                                      <p:tavLst>
                                        <p:tav tm="0">
                                          <p:val>
                                            <p:strVal val="#ppt_w*0.05"/>
                                          </p:val>
                                        </p:tav>
                                        <p:tav tm="100000">
                                          <p:val>
                                            <p:strVal val="#ppt_w"/>
                                          </p:val>
                                        </p:tav>
                                      </p:tavLst>
                                    </p:anim>
                                    <p:anim calcmode="lin" valueType="num">
                                      <p:cBhvr>
                                        <p:cTn id="43" dur="500" fill="hold"/>
                                        <p:tgtEl>
                                          <p:spTgt spid="48150"/>
                                        </p:tgtEl>
                                        <p:attrNameLst>
                                          <p:attrName>ppt_h</p:attrName>
                                        </p:attrNameLst>
                                      </p:cBhvr>
                                      <p:tavLst>
                                        <p:tav tm="0">
                                          <p:val>
                                            <p:strVal val="#ppt_h"/>
                                          </p:val>
                                        </p:tav>
                                        <p:tav tm="100000">
                                          <p:val>
                                            <p:strVal val="#ppt_h"/>
                                          </p:val>
                                        </p:tav>
                                      </p:tavLst>
                                    </p:anim>
                                    <p:anim calcmode="lin" valueType="num">
                                      <p:cBhvr>
                                        <p:cTn id="44" dur="500" fill="hold"/>
                                        <p:tgtEl>
                                          <p:spTgt spid="48150"/>
                                        </p:tgtEl>
                                        <p:attrNameLst>
                                          <p:attrName>ppt_x</p:attrName>
                                        </p:attrNameLst>
                                      </p:cBhvr>
                                      <p:tavLst>
                                        <p:tav tm="0">
                                          <p:val>
                                            <p:strVal val="#ppt_x-.2"/>
                                          </p:val>
                                        </p:tav>
                                        <p:tav tm="100000">
                                          <p:val>
                                            <p:strVal val="#ppt_x"/>
                                          </p:val>
                                        </p:tav>
                                      </p:tavLst>
                                    </p:anim>
                                    <p:anim calcmode="lin" valueType="num">
                                      <p:cBhvr>
                                        <p:cTn id="45" dur="500" fill="hold"/>
                                        <p:tgtEl>
                                          <p:spTgt spid="48150"/>
                                        </p:tgtEl>
                                        <p:attrNameLst>
                                          <p:attrName>ppt_y</p:attrName>
                                        </p:attrNameLst>
                                      </p:cBhvr>
                                      <p:tavLst>
                                        <p:tav tm="0">
                                          <p:val>
                                            <p:strVal val="#ppt_y"/>
                                          </p:val>
                                        </p:tav>
                                        <p:tav tm="100000">
                                          <p:val>
                                            <p:strVal val="#ppt_y"/>
                                          </p:val>
                                        </p:tav>
                                      </p:tavLst>
                                    </p:anim>
                                    <p:animEffect transition="in" filter="fade">
                                      <p:cBhvr>
                                        <p:cTn id="46" dur="500"/>
                                        <p:tgtEl>
                                          <p:spTgt spid="48150"/>
                                        </p:tgtEl>
                                      </p:cBhvr>
                                    </p:animEffect>
                                  </p:childTnLst>
                                </p:cTn>
                              </p:par>
                            </p:childTnLst>
                          </p:cTn>
                        </p:par>
                      </p:childTnLst>
                    </p:cTn>
                  </p:par>
                  <p:par>
                    <p:cTn id="47" fill="hold">
                      <p:stCondLst>
                        <p:cond delay="indefinite"/>
                      </p:stCondLst>
                      <p:childTnLst>
                        <p:par>
                          <p:cTn id="48" fill="hold">
                            <p:stCondLst>
                              <p:cond delay="0"/>
                            </p:stCondLst>
                            <p:childTnLst>
                              <p:par>
                                <p:cTn id="49" presetID="34" presetClass="entr" presetSubtype="0" fill="hold" nodeType="clickEffect">
                                  <p:stCondLst>
                                    <p:cond delay="0"/>
                                  </p:stCondLst>
                                  <p:childTnLst>
                                    <p:set>
                                      <p:cBhvr>
                                        <p:cTn id="50" dur="1" fill="hold">
                                          <p:stCondLst>
                                            <p:cond delay="0"/>
                                          </p:stCondLst>
                                        </p:cTn>
                                        <p:tgtEl>
                                          <p:spTgt spid="48141">
                                            <p:txEl>
                                              <p:pRg st="0" end="0"/>
                                            </p:txEl>
                                          </p:spTgt>
                                        </p:tgtEl>
                                        <p:attrNameLst>
                                          <p:attrName>style.visibility</p:attrName>
                                        </p:attrNameLst>
                                      </p:cBhvr>
                                      <p:to>
                                        <p:strVal val="visible"/>
                                      </p:to>
                                    </p:set>
                                    <p:anim from="(-#ppt_w/2)" to="(#ppt_x)" calcmode="lin" valueType="num">
                                      <p:cBhvr>
                                        <p:cTn id="51" dur="600" fill="hold">
                                          <p:stCondLst>
                                            <p:cond delay="0"/>
                                          </p:stCondLst>
                                        </p:cTn>
                                        <p:tgtEl>
                                          <p:spTgt spid="48141">
                                            <p:txEl>
                                              <p:pRg st="0" end="0"/>
                                            </p:txEl>
                                          </p:spTgt>
                                        </p:tgtEl>
                                        <p:attrNameLst>
                                          <p:attrName>ppt_x</p:attrName>
                                        </p:attrNameLst>
                                      </p:cBhvr>
                                    </p:anim>
                                    <p:anim from="0" to="-1.0" calcmode="lin" valueType="num">
                                      <p:cBhvr>
                                        <p:cTn id="52" dur="200" decel="50000" autoRev="1" fill="hold">
                                          <p:stCondLst>
                                            <p:cond delay="600"/>
                                          </p:stCondLst>
                                        </p:cTn>
                                        <p:tgtEl>
                                          <p:spTgt spid="48141">
                                            <p:txEl>
                                              <p:pRg st="0" end="0"/>
                                            </p:txEl>
                                          </p:spTgt>
                                        </p:tgtEl>
                                        <p:attrNameLst>
                                          <p:attrName>xshear</p:attrName>
                                        </p:attrNameLst>
                                      </p:cBhvr>
                                    </p:anim>
                                    <p:animScale>
                                      <p:cBhvr>
                                        <p:cTn id="53" dur="200" decel="100000" autoRev="1" fill="hold">
                                          <p:stCondLst>
                                            <p:cond delay="600"/>
                                          </p:stCondLst>
                                        </p:cTn>
                                        <p:tgtEl>
                                          <p:spTgt spid="48141">
                                            <p:txEl>
                                              <p:pRg st="0" end="0"/>
                                            </p:txEl>
                                          </p:spTgt>
                                        </p:tgtEl>
                                      </p:cBhvr>
                                      <p:from x="100000" y="100000"/>
                                      <p:to x="80000" y="100000"/>
                                    </p:animScale>
                                    <p:anim by="(#ppt_h/3+#ppt_w*0.1)" calcmode="lin" valueType="num">
                                      <p:cBhvr additive="sum">
                                        <p:cTn id="54" dur="200" decel="100000" autoRev="1" fill="hold">
                                          <p:stCondLst>
                                            <p:cond delay="600"/>
                                          </p:stCondLst>
                                        </p:cTn>
                                        <p:tgtEl>
                                          <p:spTgt spid="48141">
                                            <p:txEl>
                                              <p:pRg st="0" end="0"/>
                                            </p:txEl>
                                          </p:spTgt>
                                        </p:tgtEl>
                                        <p:attrNameLst>
                                          <p:attrName>ppt_x</p:attrName>
                                        </p:attrNameLst>
                                      </p:cBhvr>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48147"/>
                                        </p:tgtEl>
                                        <p:attrNameLst>
                                          <p:attrName>style.visibility</p:attrName>
                                        </p:attrNameLst>
                                      </p:cBhvr>
                                      <p:to>
                                        <p:strVal val="visible"/>
                                      </p:to>
                                    </p:set>
                                    <p:anim calcmode="lin" valueType="num">
                                      <p:cBhvr additive="base">
                                        <p:cTn id="59" dur="500" fill="hold"/>
                                        <p:tgtEl>
                                          <p:spTgt spid="48147"/>
                                        </p:tgtEl>
                                        <p:attrNameLst>
                                          <p:attrName>ppt_x</p:attrName>
                                        </p:attrNameLst>
                                      </p:cBhvr>
                                      <p:tavLst>
                                        <p:tav tm="0">
                                          <p:val>
                                            <p:strVal val="1+#ppt_w/2"/>
                                          </p:val>
                                        </p:tav>
                                        <p:tav tm="100000">
                                          <p:val>
                                            <p:strVal val="#ppt_x"/>
                                          </p:val>
                                        </p:tav>
                                      </p:tavLst>
                                    </p:anim>
                                    <p:anim calcmode="lin" valueType="num">
                                      <p:cBhvr additive="base">
                                        <p:cTn id="60" dur="500" fill="hold"/>
                                        <p:tgtEl>
                                          <p:spTgt spid="48147"/>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48143"/>
                                        </p:tgtEl>
                                        <p:attrNameLst>
                                          <p:attrName>style.visibility</p:attrName>
                                        </p:attrNameLst>
                                      </p:cBhvr>
                                      <p:to>
                                        <p:strVal val="visible"/>
                                      </p:to>
                                    </p:set>
                                    <p:animEffect transition="in" filter="box(in)">
                                      <p:cBhvr>
                                        <p:cTn id="65" dur="500"/>
                                        <p:tgtEl>
                                          <p:spTgt spid="48143"/>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48149"/>
                                        </p:tgtEl>
                                        <p:attrNameLst>
                                          <p:attrName>style.visibility</p:attrName>
                                        </p:attrNameLst>
                                      </p:cBhvr>
                                      <p:to>
                                        <p:strVal val="visible"/>
                                      </p:to>
                                    </p:set>
                                    <p:animEffect transition="in" filter="box(out)">
                                      <p:cBhvr>
                                        <p:cTn id="70" dur="500"/>
                                        <p:tgtEl>
                                          <p:spTgt spid="48149"/>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48153"/>
                                        </p:tgtEl>
                                        <p:attrNameLst>
                                          <p:attrName>style.visibility</p:attrName>
                                        </p:attrNameLst>
                                      </p:cBhvr>
                                      <p:to>
                                        <p:strVal val="visible"/>
                                      </p:to>
                                    </p:set>
                                    <p:animEffect transition="in" filter="blinds(horizontal)">
                                      <p:cBhvr>
                                        <p:cTn id="75" dur="500"/>
                                        <p:tgtEl>
                                          <p:spTgt spid="48153"/>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48152"/>
                                        </p:tgtEl>
                                        <p:attrNameLst>
                                          <p:attrName>style.visibility</p:attrName>
                                        </p:attrNameLst>
                                      </p:cBhvr>
                                      <p:to>
                                        <p:strVal val="visible"/>
                                      </p:to>
                                    </p:set>
                                    <p:animEffect transition="in" filter="blinds(horizontal)">
                                      <p:cBhvr>
                                        <p:cTn id="80" dur="500"/>
                                        <p:tgtEl>
                                          <p:spTgt spid="48152"/>
                                        </p:tgtEl>
                                      </p:cBhvr>
                                    </p:animEffect>
                                  </p:childTnLst>
                                </p:cTn>
                              </p:par>
                            </p:childTnLst>
                          </p:cTn>
                        </p:par>
                      </p:childTnLst>
                    </p:cTn>
                  </p:par>
                  <p:par>
                    <p:cTn id="81" fill="hold">
                      <p:stCondLst>
                        <p:cond delay="indefinite"/>
                      </p:stCondLst>
                      <p:childTnLst>
                        <p:par>
                          <p:cTn id="82" fill="hold">
                            <p:stCondLst>
                              <p:cond delay="0"/>
                            </p:stCondLst>
                            <p:childTnLst>
                              <p:par>
                                <p:cTn id="83" presetID="13" presetClass="entr" presetSubtype="16" fill="hold" grpId="0" nodeType="clickEffect">
                                  <p:stCondLst>
                                    <p:cond delay="0"/>
                                  </p:stCondLst>
                                  <p:childTnLst>
                                    <p:set>
                                      <p:cBhvr>
                                        <p:cTn id="84" dur="1" fill="hold">
                                          <p:stCondLst>
                                            <p:cond delay="0"/>
                                          </p:stCondLst>
                                        </p:cTn>
                                        <p:tgtEl>
                                          <p:spTgt spid="48151"/>
                                        </p:tgtEl>
                                        <p:attrNameLst>
                                          <p:attrName>style.visibility</p:attrName>
                                        </p:attrNameLst>
                                      </p:cBhvr>
                                      <p:to>
                                        <p:strVal val="visible"/>
                                      </p:to>
                                    </p:set>
                                    <p:animEffect transition="in" filter="plus(in)">
                                      <p:cBhvr>
                                        <p:cTn id="85" dur="2000"/>
                                        <p:tgtEl>
                                          <p:spTgt spid="48151"/>
                                        </p:tgtEl>
                                      </p:cBhvr>
                                    </p:animEffect>
                                  </p:childTnLst>
                                </p:cTn>
                              </p:par>
                            </p:childTnLst>
                          </p:cTn>
                        </p:par>
                        <p:par>
                          <p:cTn id="86" fill="hold">
                            <p:stCondLst>
                              <p:cond delay="2000"/>
                            </p:stCondLst>
                            <p:childTnLst>
                              <p:par>
                                <p:cTn id="87" presetID="4" presetClass="entr" presetSubtype="16" fill="hold" grpId="0" nodeType="afterEffect">
                                  <p:stCondLst>
                                    <p:cond delay="500"/>
                                  </p:stCondLst>
                                  <p:childTnLst>
                                    <p:set>
                                      <p:cBhvr>
                                        <p:cTn id="88" dur="1" fill="hold">
                                          <p:stCondLst>
                                            <p:cond delay="0"/>
                                          </p:stCondLst>
                                        </p:cTn>
                                        <p:tgtEl>
                                          <p:spTgt spid="48148"/>
                                        </p:tgtEl>
                                        <p:attrNameLst>
                                          <p:attrName>style.visibility</p:attrName>
                                        </p:attrNameLst>
                                      </p:cBhvr>
                                      <p:to>
                                        <p:strVal val="visible"/>
                                      </p:to>
                                    </p:set>
                                    <p:animEffect transition="in" filter="box(in)">
                                      <p:cBhvr>
                                        <p:cTn id="89" dur="500"/>
                                        <p:tgtEl>
                                          <p:spTgt spid="48148"/>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
                                        </p:tgtEl>
                                        <p:attrNameLst>
                                          <p:attrName>style.visibility</p:attrName>
                                        </p:attrNameLst>
                                      </p:cBhvr>
                                      <p:to>
                                        <p:strVal val="visible"/>
                                      </p:to>
                                    </p:set>
                                    <p:anim calcmode="lin" valueType="num">
                                      <p:cBhvr additive="base">
                                        <p:cTn id="94" dur="500" fill="hold"/>
                                        <p:tgtEl>
                                          <p:spTgt spid="2"/>
                                        </p:tgtEl>
                                        <p:attrNameLst>
                                          <p:attrName>ppt_x</p:attrName>
                                        </p:attrNameLst>
                                      </p:cBhvr>
                                      <p:tavLst>
                                        <p:tav tm="0">
                                          <p:val>
                                            <p:strVal val="#ppt_x"/>
                                          </p:val>
                                        </p:tav>
                                        <p:tav tm="100000">
                                          <p:val>
                                            <p:strVal val="#ppt_x"/>
                                          </p:val>
                                        </p:tav>
                                      </p:tavLst>
                                    </p:anim>
                                    <p:anim calcmode="lin" valueType="num">
                                      <p:cBhvr additive="base">
                                        <p:cTn id="9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animBg="1"/>
      <p:bldP spid="48132" grpId="0" animBg="1"/>
      <p:bldP spid="48135" grpId="0" animBg="1"/>
      <p:bldP spid="48137" grpId="0" animBg="1"/>
      <p:bldP spid="48138" grpId="0" animBg="1"/>
      <p:bldP spid="48139" grpId="0" animBg="1"/>
      <p:bldP spid="48140" grpId="0" animBg="1"/>
      <p:bldP spid="48143" grpId="0" animBg="1"/>
      <p:bldP spid="48152" grpId="0" animBg="1"/>
      <p:bldP spid="48153" grpId="0"/>
      <p:bldP spid="48151" grpId="0" animBg="1"/>
      <p:bldP spid="48148"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8" descr="CONUS unlabeled 3 .jpg"/>
          <p:cNvPicPr>
            <a:picLocks noChangeAspect="1"/>
          </p:cNvPicPr>
          <p:nvPr/>
        </p:nvPicPr>
        <p:blipFill>
          <a:blip r:embed="rId3"/>
          <a:srcRect/>
          <a:stretch>
            <a:fillRect/>
          </a:stretch>
        </p:blipFill>
        <p:spPr bwMode="auto">
          <a:xfrm>
            <a:off x="425450" y="1476375"/>
            <a:ext cx="7340600" cy="4305300"/>
          </a:xfrm>
          <a:prstGeom prst="rect">
            <a:avLst/>
          </a:prstGeom>
          <a:noFill/>
          <a:ln w="9525">
            <a:noFill/>
            <a:miter lim="800000"/>
            <a:headEnd/>
            <a:tailEnd/>
          </a:ln>
        </p:spPr>
      </p:pic>
      <p:graphicFrame>
        <p:nvGraphicFramePr>
          <p:cNvPr id="19" name="Table 18"/>
          <p:cNvGraphicFramePr>
            <a:graphicFrameLocks noGrp="1"/>
          </p:cNvGraphicFramePr>
          <p:nvPr/>
        </p:nvGraphicFramePr>
        <p:xfrm>
          <a:off x="752475" y="1460500"/>
          <a:ext cx="6096000" cy="3803650"/>
        </p:xfrm>
        <a:graphic>
          <a:graphicData uri="http://schemas.openxmlformats.org/drawingml/2006/table">
            <a:tbl>
              <a:tblPr/>
              <a:tblGrid>
                <a:gridCol w="1219200"/>
                <a:gridCol w="1219200"/>
                <a:gridCol w="1219200"/>
                <a:gridCol w="1219200"/>
                <a:gridCol w="1219200"/>
              </a:tblGrid>
              <a:tr h="950913">
                <a:tc>
                  <a:txBody>
                    <a:bodyPr/>
                    <a:lstStyle/>
                    <a:p>
                      <a:pPr marL="0" marR="0">
                        <a:spcBef>
                          <a:spcPts val="0"/>
                        </a:spcBef>
                        <a:spcAft>
                          <a:spcPts val="0"/>
                        </a:spcAft>
                      </a:pPr>
                      <a:endParaRPr lang="en-US" sz="1000" dirty="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a:noFill/>
                    </a:lnT>
                    <a:lnB w="19050" cap="flat" cmpd="sng" algn="ctr">
                      <a:solidFill>
                        <a:srgbClr val="FF0000"/>
                      </a:solidFill>
                      <a:prstDash val="dash"/>
                      <a:round/>
                      <a:headEnd type="none" w="med" len="med"/>
                      <a:tailEnd type="none" w="med" len="med"/>
                    </a:lnB>
                  </a:tcPr>
                </a:tc>
              </a:tr>
              <a:tr h="950913">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r>
              <a:tr h="950913">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r>
              <a:tr h="950913">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a:noFill/>
                    </a:lnB>
                  </a:tcPr>
                </a:tc>
              </a:tr>
            </a:tbl>
          </a:graphicData>
        </a:graphic>
      </p:graphicFrame>
      <p:graphicFrame>
        <p:nvGraphicFramePr>
          <p:cNvPr id="30" name="Table 29"/>
          <p:cNvGraphicFramePr>
            <a:graphicFrameLocks noGrp="1"/>
          </p:cNvGraphicFramePr>
          <p:nvPr/>
        </p:nvGraphicFramePr>
        <p:xfrm>
          <a:off x="400050" y="1401763"/>
          <a:ext cx="6784975" cy="4237037"/>
        </p:xfrm>
        <a:graphic>
          <a:graphicData uri="http://schemas.openxmlformats.org/drawingml/2006/table">
            <a:tbl>
              <a:tblPr/>
              <a:tblGrid>
                <a:gridCol w="1356995"/>
                <a:gridCol w="1356995"/>
                <a:gridCol w="1356995"/>
                <a:gridCol w="1356995"/>
                <a:gridCol w="1356995"/>
              </a:tblGrid>
              <a:tr h="1059259">
                <a:tc>
                  <a:txBody>
                    <a:bodyPr/>
                    <a:lstStyle/>
                    <a:p>
                      <a:pPr marL="0" marR="0">
                        <a:spcBef>
                          <a:spcPts val="0"/>
                        </a:spcBef>
                        <a:spcAft>
                          <a:spcPts val="0"/>
                        </a:spcAft>
                      </a:pPr>
                      <a:endParaRPr lang="en-US" sz="1000" dirty="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a:noFill/>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a:noFill/>
                    </a:lnB>
                  </a:tcPr>
                </a:tc>
              </a:tr>
            </a:tbl>
          </a:graphicData>
        </a:graphic>
      </p:graphicFrame>
      <p:sp>
        <p:nvSpPr>
          <p:cNvPr id="101434" name="Title 1"/>
          <p:cNvSpPr>
            <a:spLocks noGrp="1"/>
          </p:cNvSpPr>
          <p:nvPr>
            <p:ph type="title"/>
          </p:nvPr>
        </p:nvSpPr>
        <p:spPr>
          <a:xfrm>
            <a:off x="38100" y="457200"/>
            <a:ext cx="8458200" cy="762000"/>
          </a:xfrm>
        </p:spPr>
        <p:txBody>
          <a:bodyPr/>
          <a:lstStyle/>
          <a:p>
            <a:pPr eaLnBrk="1" hangingPunct="1"/>
            <a:r>
              <a:rPr lang="en-US" i="1" smtClean="0"/>
              <a:t>Changing</a:t>
            </a:r>
            <a:r>
              <a:rPr lang="en-US" smtClean="0"/>
              <a:t> the Datum</a:t>
            </a:r>
          </a:p>
        </p:txBody>
      </p:sp>
      <p:sp>
        <p:nvSpPr>
          <p:cNvPr id="101435" name="TextBox 11"/>
          <p:cNvSpPr txBox="1">
            <a:spLocks noChangeArrowheads="1"/>
          </p:cNvSpPr>
          <p:nvPr/>
        </p:nvSpPr>
        <p:spPr bwMode="auto">
          <a:xfrm>
            <a:off x="0" y="4162425"/>
            <a:ext cx="696913" cy="307975"/>
          </a:xfrm>
          <a:prstGeom prst="rect">
            <a:avLst/>
          </a:prstGeom>
          <a:noFill/>
          <a:ln w="9525">
            <a:noFill/>
            <a:miter lim="800000"/>
            <a:headEnd/>
            <a:tailEnd/>
          </a:ln>
        </p:spPr>
        <p:txBody>
          <a:bodyPr wrap="none">
            <a:spAutoFit/>
          </a:bodyPr>
          <a:lstStyle/>
          <a:p>
            <a:pPr eaLnBrk="0" hangingPunct="0"/>
            <a:r>
              <a:rPr lang="en-US" sz="1400" b="1">
                <a:solidFill>
                  <a:srgbClr val="FF0000"/>
                </a:solidFill>
                <a:latin typeface="Verdana" pitchFamily="34" charset="0"/>
              </a:rPr>
              <a:t>1927</a:t>
            </a:r>
          </a:p>
        </p:txBody>
      </p:sp>
      <p:sp>
        <p:nvSpPr>
          <p:cNvPr id="101436" name="TextBox 13"/>
          <p:cNvSpPr txBox="1">
            <a:spLocks noChangeArrowheads="1"/>
          </p:cNvSpPr>
          <p:nvPr/>
        </p:nvSpPr>
        <p:spPr bwMode="auto">
          <a:xfrm>
            <a:off x="1419225" y="5667375"/>
            <a:ext cx="696913" cy="307975"/>
          </a:xfrm>
          <a:prstGeom prst="rect">
            <a:avLst/>
          </a:prstGeom>
          <a:noFill/>
          <a:ln w="9525">
            <a:noFill/>
            <a:miter lim="800000"/>
            <a:headEnd/>
            <a:tailEnd/>
          </a:ln>
        </p:spPr>
        <p:txBody>
          <a:bodyPr wrap="none">
            <a:spAutoFit/>
          </a:bodyPr>
          <a:lstStyle/>
          <a:p>
            <a:pPr eaLnBrk="0" hangingPunct="0"/>
            <a:r>
              <a:rPr lang="en-US" sz="1400" b="1">
                <a:solidFill>
                  <a:srgbClr val="00B050"/>
                </a:solidFill>
                <a:latin typeface="Verdana" pitchFamily="34" charset="0"/>
              </a:rPr>
              <a:t>1983</a:t>
            </a:r>
          </a:p>
        </p:txBody>
      </p:sp>
      <p:sp>
        <p:nvSpPr>
          <p:cNvPr id="101437" name="TextBox 28"/>
          <p:cNvSpPr txBox="1">
            <a:spLocks noChangeArrowheads="1"/>
          </p:cNvSpPr>
          <p:nvPr/>
        </p:nvSpPr>
        <p:spPr bwMode="auto">
          <a:xfrm>
            <a:off x="8724900" y="4600575"/>
            <a:ext cx="184150" cy="307975"/>
          </a:xfrm>
          <a:prstGeom prst="rect">
            <a:avLst/>
          </a:prstGeom>
          <a:noFill/>
          <a:ln w="9525">
            <a:noFill/>
            <a:miter lim="800000"/>
            <a:headEnd/>
            <a:tailEnd/>
          </a:ln>
        </p:spPr>
        <p:txBody>
          <a:bodyPr wrap="none">
            <a:spAutoFit/>
          </a:bodyPr>
          <a:lstStyle/>
          <a:p>
            <a:pPr eaLnBrk="0" hangingPunct="0"/>
            <a:endParaRPr lang="en-US" sz="1400" b="1">
              <a:latin typeface="Verdana" pitchFamily="34" charset="0"/>
            </a:endParaRPr>
          </a:p>
        </p:txBody>
      </p:sp>
      <p:sp>
        <p:nvSpPr>
          <p:cNvPr id="101438" name="TextBox 30"/>
          <p:cNvSpPr txBox="1">
            <a:spLocks noChangeArrowheads="1"/>
          </p:cNvSpPr>
          <p:nvPr/>
        </p:nvSpPr>
        <p:spPr bwMode="auto">
          <a:xfrm>
            <a:off x="6181725" y="4575175"/>
            <a:ext cx="2819400" cy="2032000"/>
          </a:xfrm>
          <a:prstGeom prst="rect">
            <a:avLst/>
          </a:prstGeom>
          <a:noFill/>
          <a:ln w="9525">
            <a:noFill/>
            <a:miter lim="800000"/>
            <a:headEnd/>
            <a:tailEnd/>
          </a:ln>
        </p:spPr>
        <p:txBody>
          <a:bodyPr>
            <a:spAutoFit/>
          </a:bodyPr>
          <a:lstStyle/>
          <a:p>
            <a:pPr eaLnBrk="0" hangingPunct="0"/>
            <a:r>
              <a:rPr lang="en-US" sz="1400" b="1">
                <a:latin typeface="Verdana" pitchFamily="34" charset="0"/>
              </a:rPr>
              <a:t>“Picking the Grid”</a:t>
            </a:r>
          </a:p>
          <a:p>
            <a:pPr eaLnBrk="0" hangingPunct="0"/>
            <a:endParaRPr lang="en-US" sz="1400" b="1">
              <a:latin typeface="Verdana" pitchFamily="34" charset="0"/>
            </a:endParaRPr>
          </a:p>
          <a:p>
            <a:pPr eaLnBrk="0" hangingPunct="0"/>
            <a:r>
              <a:rPr lang="en-US" sz="1400" b="1">
                <a:latin typeface="Verdana" pitchFamily="34" charset="0"/>
              </a:rPr>
              <a:t>Everything gets a</a:t>
            </a:r>
          </a:p>
          <a:p>
            <a:pPr eaLnBrk="0" hangingPunct="0"/>
            <a:r>
              <a:rPr lang="en-US" sz="1400" b="1">
                <a:latin typeface="Verdana" pitchFamily="34" charset="0"/>
              </a:rPr>
              <a:t>New coordinate!!</a:t>
            </a:r>
          </a:p>
          <a:p>
            <a:pPr eaLnBrk="0" hangingPunct="0"/>
            <a:endParaRPr lang="en-US" sz="1400" b="1">
              <a:latin typeface="Verdana" pitchFamily="34" charset="0"/>
            </a:endParaRPr>
          </a:p>
          <a:p>
            <a:pPr eaLnBrk="0" hangingPunct="0"/>
            <a:r>
              <a:rPr lang="en-US" sz="1400" b="1">
                <a:latin typeface="Verdana" pitchFamily="34" charset="0"/>
              </a:rPr>
              <a:t>1927-1983: 100’s of meters</a:t>
            </a:r>
          </a:p>
          <a:p>
            <a:pPr eaLnBrk="0" hangingPunct="0"/>
            <a:endParaRPr lang="en-US" sz="1400" b="1">
              <a:latin typeface="Verdana" pitchFamily="34" charset="0"/>
            </a:endParaRPr>
          </a:p>
          <a:p>
            <a:pPr eaLnBrk="0" hangingPunct="0"/>
            <a:r>
              <a:rPr lang="en-US" sz="1400" b="1">
                <a:latin typeface="Verdana" pitchFamily="34" charset="0"/>
              </a:rPr>
              <a:t>1983-2022:  1-2 meters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descr="CONUS unlabeled 3 .jpg"/>
          <p:cNvPicPr>
            <a:picLocks noChangeAspect="1"/>
          </p:cNvPicPr>
          <p:nvPr/>
        </p:nvPicPr>
        <p:blipFill>
          <a:blip r:embed="rId3"/>
          <a:srcRect/>
          <a:stretch>
            <a:fillRect/>
          </a:stretch>
        </p:blipFill>
        <p:spPr bwMode="auto">
          <a:xfrm>
            <a:off x="425450" y="1476375"/>
            <a:ext cx="7340600" cy="4305300"/>
          </a:xfrm>
          <a:prstGeom prst="rect">
            <a:avLst/>
          </a:prstGeom>
          <a:noFill/>
          <a:ln w="9525">
            <a:noFill/>
            <a:miter lim="800000"/>
            <a:headEnd/>
            <a:tailEnd/>
          </a:ln>
        </p:spPr>
      </p:pic>
      <p:graphicFrame>
        <p:nvGraphicFramePr>
          <p:cNvPr id="30" name="Table 29"/>
          <p:cNvGraphicFramePr>
            <a:graphicFrameLocks noGrp="1"/>
          </p:cNvGraphicFramePr>
          <p:nvPr/>
        </p:nvGraphicFramePr>
        <p:xfrm>
          <a:off x="628650" y="1693863"/>
          <a:ext cx="6784975" cy="4237037"/>
        </p:xfrm>
        <a:graphic>
          <a:graphicData uri="http://schemas.openxmlformats.org/drawingml/2006/table">
            <a:tbl>
              <a:tblPr/>
              <a:tblGrid>
                <a:gridCol w="1356995"/>
                <a:gridCol w="1356995"/>
                <a:gridCol w="1356995"/>
                <a:gridCol w="1356995"/>
                <a:gridCol w="1356995"/>
              </a:tblGrid>
              <a:tr h="1059259">
                <a:tc>
                  <a:txBody>
                    <a:bodyPr/>
                    <a:lstStyle/>
                    <a:p>
                      <a:pPr marL="0" marR="0">
                        <a:spcBef>
                          <a:spcPts val="0"/>
                        </a:spcBef>
                        <a:spcAft>
                          <a:spcPts val="0"/>
                        </a:spcAft>
                      </a:pPr>
                      <a:endParaRPr lang="en-US" sz="1000" dirty="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a:noFill/>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dirty="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a:noFill/>
                    </a:lnB>
                  </a:tcPr>
                </a:tc>
              </a:tr>
            </a:tbl>
          </a:graphicData>
        </a:graphic>
      </p:graphicFrame>
      <p:sp>
        <p:nvSpPr>
          <p:cNvPr id="103454" name="Title 1"/>
          <p:cNvSpPr>
            <a:spLocks noGrp="1"/>
          </p:cNvSpPr>
          <p:nvPr>
            <p:ph type="title"/>
          </p:nvPr>
        </p:nvSpPr>
        <p:spPr>
          <a:xfrm>
            <a:off x="-152400" y="457200"/>
            <a:ext cx="9061450" cy="762000"/>
          </a:xfrm>
        </p:spPr>
        <p:txBody>
          <a:bodyPr/>
          <a:lstStyle/>
          <a:p>
            <a:pPr eaLnBrk="1" hangingPunct="1"/>
            <a:r>
              <a:rPr lang="en-US" smtClean="0"/>
              <a:t>Adjusting Coordinates </a:t>
            </a:r>
            <a:r>
              <a:rPr lang="en-US" i="1" smtClean="0"/>
              <a:t>within</a:t>
            </a:r>
            <a:r>
              <a:rPr lang="en-US" smtClean="0"/>
              <a:t> the Datum</a:t>
            </a:r>
          </a:p>
        </p:txBody>
      </p:sp>
      <p:sp>
        <p:nvSpPr>
          <p:cNvPr id="103455" name="TextBox 13"/>
          <p:cNvSpPr txBox="1">
            <a:spLocks noChangeArrowheads="1"/>
          </p:cNvSpPr>
          <p:nvPr/>
        </p:nvSpPr>
        <p:spPr bwMode="auto">
          <a:xfrm>
            <a:off x="1419225" y="5667375"/>
            <a:ext cx="696913" cy="307975"/>
          </a:xfrm>
          <a:prstGeom prst="rect">
            <a:avLst/>
          </a:prstGeom>
          <a:noFill/>
          <a:ln w="9525">
            <a:noFill/>
            <a:miter lim="800000"/>
            <a:headEnd/>
            <a:tailEnd/>
          </a:ln>
        </p:spPr>
        <p:txBody>
          <a:bodyPr wrap="none">
            <a:spAutoFit/>
          </a:bodyPr>
          <a:lstStyle/>
          <a:p>
            <a:pPr eaLnBrk="0" hangingPunct="0"/>
            <a:r>
              <a:rPr lang="en-US" sz="1400" b="1">
                <a:solidFill>
                  <a:srgbClr val="00B050"/>
                </a:solidFill>
                <a:latin typeface="Verdana" pitchFamily="34" charset="0"/>
              </a:rPr>
              <a:t>1983</a:t>
            </a:r>
          </a:p>
        </p:txBody>
      </p:sp>
      <p:sp>
        <p:nvSpPr>
          <p:cNvPr id="103456" name="TextBox 28"/>
          <p:cNvSpPr txBox="1">
            <a:spLocks noChangeArrowheads="1"/>
          </p:cNvSpPr>
          <p:nvPr/>
        </p:nvSpPr>
        <p:spPr bwMode="auto">
          <a:xfrm>
            <a:off x="8724900" y="4600575"/>
            <a:ext cx="184150" cy="307975"/>
          </a:xfrm>
          <a:prstGeom prst="rect">
            <a:avLst/>
          </a:prstGeom>
          <a:noFill/>
          <a:ln w="9525">
            <a:noFill/>
            <a:miter lim="800000"/>
            <a:headEnd/>
            <a:tailEnd/>
          </a:ln>
        </p:spPr>
        <p:txBody>
          <a:bodyPr wrap="none">
            <a:spAutoFit/>
          </a:bodyPr>
          <a:lstStyle/>
          <a:p>
            <a:pPr eaLnBrk="0" hangingPunct="0"/>
            <a:endParaRPr lang="en-US" sz="1400" b="1">
              <a:latin typeface="Verdana" pitchFamily="34" charset="0"/>
            </a:endParaRPr>
          </a:p>
        </p:txBody>
      </p:sp>
      <p:sp>
        <p:nvSpPr>
          <p:cNvPr id="31" name="TextBox 30"/>
          <p:cNvSpPr txBox="1"/>
          <p:nvPr/>
        </p:nvSpPr>
        <p:spPr>
          <a:xfrm>
            <a:off x="6096000" y="4422775"/>
            <a:ext cx="3095625" cy="2032000"/>
          </a:xfrm>
          <a:prstGeom prst="rect">
            <a:avLst/>
          </a:prstGeom>
          <a:solidFill>
            <a:schemeClr val="bg1"/>
          </a:solidFill>
        </p:spPr>
        <p:txBody>
          <a:bodyPr>
            <a:spAutoFit/>
          </a:bodyPr>
          <a:lstStyle/>
          <a:p>
            <a:pPr eaLnBrk="0" hangingPunct="0">
              <a:defRPr/>
            </a:pPr>
            <a:r>
              <a:rPr lang="en-US" sz="1400" b="1" dirty="0">
                <a:latin typeface="Verdana" pitchFamily="34" charset="0"/>
              </a:rPr>
              <a:t>Modifying </a:t>
            </a:r>
            <a:r>
              <a:rPr lang="en-US" sz="1400" b="1" dirty="0">
                <a:latin typeface="Verdana" pitchFamily="34" charset="0"/>
              </a:rPr>
              <a:t>each point for its </a:t>
            </a:r>
            <a:r>
              <a:rPr lang="en-US" sz="1400" b="1" dirty="0">
                <a:latin typeface="Verdana" pitchFamily="34" charset="0"/>
              </a:rPr>
              <a:t>own ”issues”, </a:t>
            </a:r>
            <a:r>
              <a:rPr lang="en-US" sz="1400" b="1" dirty="0" err="1">
                <a:latin typeface="Verdana" pitchFamily="34" charset="0"/>
              </a:rPr>
              <a:t>eg</a:t>
            </a:r>
            <a:r>
              <a:rPr lang="en-US" sz="1400" b="1" dirty="0">
                <a:latin typeface="Verdana" pitchFamily="34" charset="0"/>
              </a:rPr>
              <a:t>, velocity:</a:t>
            </a:r>
            <a:endParaRPr lang="en-US" sz="1400" b="1" dirty="0">
              <a:latin typeface="Verdana" pitchFamily="34" charset="0"/>
            </a:endParaRPr>
          </a:p>
          <a:p>
            <a:pPr eaLnBrk="0" hangingPunct="0">
              <a:defRPr/>
            </a:pPr>
            <a:endParaRPr lang="en-US" sz="1400" b="1" dirty="0">
              <a:latin typeface="Verdana" pitchFamily="34" charset="0"/>
            </a:endParaRPr>
          </a:p>
          <a:p>
            <a:pPr marL="342900" indent="-342900" eaLnBrk="0" hangingPunct="0">
              <a:buFontTx/>
              <a:buAutoNum type="arabicParenR"/>
              <a:defRPr/>
            </a:pPr>
            <a:r>
              <a:rPr lang="en-US" sz="1400" b="1" dirty="0">
                <a:latin typeface="Verdana" pitchFamily="34" charset="0"/>
              </a:rPr>
              <a:t>Actual Motion</a:t>
            </a:r>
          </a:p>
          <a:p>
            <a:pPr marL="342900" indent="-342900" eaLnBrk="0" hangingPunct="0">
              <a:buFontTx/>
              <a:buAutoNum type="arabicParenR"/>
              <a:defRPr/>
            </a:pPr>
            <a:r>
              <a:rPr lang="en-US" sz="1400" b="1" dirty="0">
                <a:latin typeface="Verdana" pitchFamily="34" charset="0"/>
              </a:rPr>
              <a:t>Error correction</a:t>
            </a:r>
          </a:p>
          <a:p>
            <a:pPr marL="342900" indent="-342900" eaLnBrk="0" hangingPunct="0">
              <a:buFontTx/>
              <a:buAutoNum type="arabicParenR"/>
              <a:defRPr/>
            </a:pPr>
            <a:r>
              <a:rPr lang="en-US" sz="1400" b="1" dirty="0">
                <a:latin typeface="Verdana" pitchFamily="34" charset="0"/>
              </a:rPr>
              <a:t>New </a:t>
            </a:r>
            <a:r>
              <a:rPr lang="en-US" sz="1400" b="1" dirty="0">
                <a:latin typeface="Verdana" pitchFamily="34" charset="0"/>
              </a:rPr>
              <a:t>Information/</a:t>
            </a:r>
            <a:r>
              <a:rPr lang="en-US" sz="1400" b="1" dirty="0" err="1">
                <a:latin typeface="Verdana" pitchFamily="34" charset="0"/>
              </a:rPr>
              <a:t>Obs</a:t>
            </a:r>
            <a:endParaRPr lang="en-US" sz="1400" b="1" dirty="0">
              <a:latin typeface="Verdana" pitchFamily="34" charset="0"/>
            </a:endParaRPr>
          </a:p>
          <a:p>
            <a:pPr marL="342900" indent="-342900" eaLnBrk="0" hangingPunct="0">
              <a:buFontTx/>
              <a:buAutoNum type="arabicParenR"/>
              <a:defRPr/>
            </a:pPr>
            <a:endParaRPr lang="en-US" sz="1400" b="1" dirty="0">
              <a:latin typeface="Verdana" pitchFamily="34" charset="0"/>
            </a:endParaRPr>
          </a:p>
          <a:p>
            <a:pPr marL="342900" indent="-342900" eaLnBrk="0" hangingPunct="0">
              <a:defRPr/>
            </a:pPr>
            <a:r>
              <a:rPr lang="en-US" sz="1400" b="1" dirty="0">
                <a:latin typeface="Verdana" pitchFamily="34" charset="0"/>
              </a:rPr>
              <a:t>On the order of centimeters</a:t>
            </a:r>
          </a:p>
          <a:p>
            <a:pPr marL="342900" indent="-342900" eaLnBrk="0" hangingPunct="0">
              <a:defRPr/>
            </a:pPr>
            <a:r>
              <a:rPr lang="en-US" sz="1400" b="1" dirty="0">
                <a:latin typeface="Verdana" pitchFamily="34" charset="0"/>
              </a:rPr>
              <a:t>Done regularly:  Next 2011</a:t>
            </a:r>
          </a:p>
        </p:txBody>
      </p:sp>
      <p:sp>
        <p:nvSpPr>
          <p:cNvPr id="10" name="5-Point Star 9"/>
          <p:cNvSpPr/>
          <p:nvPr/>
        </p:nvSpPr>
        <p:spPr bwMode="auto">
          <a:xfrm>
            <a:off x="3419475" y="1885950"/>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p>
        </p:txBody>
      </p:sp>
      <p:cxnSp>
        <p:nvCxnSpPr>
          <p:cNvPr id="103459" name="Straight Arrow Connector 12"/>
          <p:cNvCxnSpPr>
            <a:cxnSpLocks noChangeShapeType="1"/>
          </p:cNvCxnSpPr>
          <p:nvPr/>
        </p:nvCxnSpPr>
        <p:spPr bwMode="auto">
          <a:xfrm rot="5400000" flipH="1" flipV="1">
            <a:off x="3543300" y="1790700"/>
            <a:ext cx="276225" cy="219075"/>
          </a:xfrm>
          <a:prstGeom prst="straightConnector1">
            <a:avLst/>
          </a:prstGeom>
          <a:noFill/>
          <a:ln w="9525" algn="ctr">
            <a:solidFill>
              <a:schemeClr val="tx1"/>
            </a:solidFill>
            <a:round/>
            <a:headEnd/>
            <a:tailEnd type="arrow" w="med" len="med"/>
          </a:ln>
        </p:spPr>
      </p:cxnSp>
      <p:sp>
        <p:nvSpPr>
          <p:cNvPr id="15" name="5-Point Star 14"/>
          <p:cNvSpPr/>
          <p:nvPr/>
        </p:nvSpPr>
        <p:spPr bwMode="auto">
          <a:xfrm>
            <a:off x="6496050" y="265747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p>
        </p:txBody>
      </p:sp>
      <p:cxnSp>
        <p:nvCxnSpPr>
          <p:cNvPr id="103461" name="Straight Arrow Connector 15"/>
          <p:cNvCxnSpPr>
            <a:cxnSpLocks noChangeShapeType="1"/>
          </p:cNvCxnSpPr>
          <p:nvPr/>
        </p:nvCxnSpPr>
        <p:spPr bwMode="auto">
          <a:xfrm>
            <a:off x="6648450" y="2809875"/>
            <a:ext cx="476250" cy="390525"/>
          </a:xfrm>
          <a:prstGeom prst="straightConnector1">
            <a:avLst/>
          </a:prstGeom>
          <a:noFill/>
          <a:ln w="9525" algn="ctr">
            <a:solidFill>
              <a:schemeClr val="tx1"/>
            </a:solidFill>
            <a:round/>
            <a:headEnd/>
            <a:tailEnd type="arrow" w="med" len="med"/>
          </a:ln>
        </p:spPr>
      </p:cxnSp>
      <p:sp>
        <p:nvSpPr>
          <p:cNvPr id="17" name="5-Point Star 16"/>
          <p:cNvSpPr/>
          <p:nvPr/>
        </p:nvSpPr>
        <p:spPr bwMode="auto">
          <a:xfrm>
            <a:off x="1019175" y="378142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p>
        </p:txBody>
      </p:sp>
      <p:cxnSp>
        <p:nvCxnSpPr>
          <p:cNvPr id="103463" name="Straight Arrow Connector 17"/>
          <p:cNvCxnSpPr>
            <a:cxnSpLocks noChangeShapeType="1"/>
          </p:cNvCxnSpPr>
          <p:nvPr/>
        </p:nvCxnSpPr>
        <p:spPr bwMode="auto">
          <a:xfrm rot="10800000" flipV="1">
            <a:off x="114300" y="3933825"/>
            <a:ext cx="1057275" cy="438150"/>
          </a:xfrm>
          <a:prstGeom prst="straightConnector1">
            <a:avLst/>
          </a:prstGeom>
          <a:noFill/>
          <a:ln w="9525" algn="ctr">
            <a:solidFill>
              <a:schemeClr val="tx1"/>
            </a:solidFill>
            <a:round/>
            <a:headEnd/>
            <a:tailEnd type="arrow" w="med" len="med"/>
          </a:ln>
        </p:spPr>
      </p:cxnSp>
      <p:sp>
        <p:nvSpPr>
          <p:cNvPr id="20" name="5-Point Star 19"/>
          <p:cNvSpPr/>
          <p:nvPr/>
        </p:nvSpPr>
        <p:spPr bwMode="auto">
          <a:xfrm>
            <a:off x="5372100" y="410527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p>
        </p:txBody>
      </p:sp>
      <p:cxnSp>
        <p:nvCxnSpPr>
          <p:cNvPr id="103465" name="Straight Arrow Connector 20"/>
          <p:cNvCxnSpPr>
            <a:cxnSpLocks noChangeShapeType="1"/>
          </p:cNvCxnSpPr>
          <p:nvPr/>
        </p:nvCxnSpPr>
        <p:spPr bwMode="auto">
          <a:xfrm rot="10800000" flipV="1">
            <a:off x="4333875" y="4257675"/>
            <a:ext cx="1165225" cy="152400"/>
          </a:xfrm>
          <a:prstGeom prst="straightConnector1">
            <a:avLst/>
          </a:prstGeom>
          <a:noFill/>
          <a:ln w="9525" algn="ctr">
            <a:solidFill>
              <a:schemeClr val="tx1"/>
            </a:solidFill>
            <a:round/>
            <a:headEnd/>
            <a:tailEnd type="arrow" w="med" len="med"/>
          </a:ln>
        </p:spPr>
      </p:cxnSp>
      <p:cxnSp>
        <p:nvCxnSpPr>
          <p:cNvPr id="103466" name="Straight Arrow Connector 26"/>
          <p:cNvCxnSpPr>
            <a:cxnSpLocks noChangeShapeType="1"/>
          </p:cNvCxnSpPr>
          <p:nvPr/>
        </p:nvCxnSpPr>
        <p:spPr bwMode="auto">
          <a:xfrm>
            <a:off x="7791450" y="1562100"/>
            <a:ext cx="400050" cy="0"/>
          </a:xfrm>
          <a:prstGeom prst="straightConnector1">
            <a:avLst/>
          </a:prstGeom>
          <a:noFill/>
          <a:ln w="9525" algn="ctr">
            <a:solidFill>
              <a:schemeClr val="tx1"/>
            </a:solidFill>
            <a:round/>
            <a:headEnd/>
            <a:tailEnd type="arrow" w="med" len="med"/>
          </a:ln>
        </p:spPr>
      </p:cxnSp>
      <p:sp>
        <p:nvSpPr>
          <p:cNvPr id="103467" name="TextBox 31"/>
          <p:cNvSpPr txBox="1">
            <a:spLocks noChangeArrowheads="1"/>
          </p:cNvSpPr>
          <p:nvPr/>
        </p:nvSpPr>
        <p:spPr bwMode="auto">
          <a:xfrm>
            <a:off x="8229600" y="1419225"/>
            <a:ext cx="669925" cy="307975"/>
          </a:xfrm>
          <a:prstGeom prst="rect">
            <a:avLst/>
          </a:prstGeom>
          <a:noFill/>
          <a:ln w="9525">
            <a:noFill/>
            <a:miter lim="800000"/>
            <a:headEnd/>
            <a:tailEnd/>
          </a:ln>
        </p:spPr>
        <p:txBody>
          <a:bodyPr wrap="none">
            <a:spAutoFit/>
          </a:bodyPr>
          <a:lstStyle/>
          <a:p>
            <a:pPr eaLnBrk="0" hangingPunct="0"/>
            <a:r>
              <a:rPr lang="en-US" sz="1400" b="1">
                <a:latin typeface="Verdana" pitchFamily="34" charset="0"/>
              </a:rPr>
              <a:t>1 cm</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2"/>
          <p:cNvSpPr txBox="1">
            <a:spLocks noChangeArrowheads="1"/>
          </p:cNvSpPr>
          <p:nvPr/>
        </p:nvSpPr>
        <p:spPr bwMode="auto">
          <a:xfrm>
            <a:off x="0" y="457200"/>
            <a:ext cx="9144000" cy="1200150"/>
          </a:xfrm>
          <a:prstGeom prst="rect">
            <a:avLst/>
          </a:prstGeom>
          <a:noFill/>
          <a:ln w="9525">
            <a:noFill/>
            <a:miter lim="800000"/>
            <a:headEnd/>
            <a:tailEnd/>
          </a:ln>
        </p:spPr>
        <p:txBody>
          <a:bodyPr>
            <a:spAutoFit/>
          </a:bodyPr>
          <a:lstStyle/>
          <a:p>
            <a:pPr algn="ctr"/>
            <a:r>
              <a:rPr lang="en-US" sz="3600"/>
              <a:t>New geometric datum minus NAD 83 (horizontal)</a:t>
            </a:r>
          </a:p>
        </p:txBody>
      </p:sp>
      <p:pic>
        <p:nvPicPr>
          <p:cNvPr id="105474" name="Picture 2" descr="D:\GIS\General\US\Export\Horiz_IGS05_minus_NAD83_2020_m.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Box 2"/>
          <p:cNvSpPr txBox="1">
            <a:spLocks noChangeArrowheads="1"/>
          </p:cNvSpPr>
          <p:nvPr/>
        </p:nvSpPr>
        <p:spPr bwMode="auto">
          <a:xfrm>
            <a:off x="0" y="457200"/>
            <a:ext cx="9144000" cy="1200150"/>
          </a:xfrm>
          <a:prstGeom prst="rect">
            <a:avLst/>
          </a:prstGeom>
          <a:noFill/>
          <a:ln w="9525">
            <a:noFill/>
            <a:miter lim="800000"/>
            <a:headEnd/>
            <a:tailEnd/>
          </a:ln>
        </p:spPr>
        <p:txBody>
          <a:bodyPr>
            <a:spAutoFit/>
          </a:bodyPr>
          <a:lstStyle/>
          <a:p>
            <a:pPr algn="ctr"/>
            <a:r>
              <a:rPr lang="en-US" sz="3600"/>
              <a:t>New geometric datum minus NAD 83 </a:t>
            </a:r>
            <a:br>
              <a:rPr lang="en-US" sz="3600"/>
            </a:br>
            <a:r>
              <a:rPr lang="en-US" sz="3600"/>
              <a:t>(ellipsoid height)</a:t>
            </a:r>
          </a:p>
        </p:txBody>
      </p:sp>
      <p:pic>
        <p:nvPicPr>
          <p:cNvPr id="107522" name="Picture 2" descr="D:\GIS\General\US\Export\Elpsd ht_IGS05_minus_NAD83_2020_m.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D:\GIS\General\US\Export\New vert datum_minus_NAVD88_m_NEW.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3"/>
          <a:srcRect/>
          <a:stretch>
            <a:fillRect/>
          </a:stretch>
        </p:blipFill>
        <p:spPr bwMode="auto">
          <a:xfrm>
            <a:off x="-2017713" y="-533400"/>
            <a:ext cx="13716001" cy="8572500"/>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2133600" y="3529013"/>
            <a:ext cx="811213" cy="682625"/>
          </a:xfrm>
          <a:prstGeom prst="rect">
            <a:avLst/>
          </a:prstGeom>
          <a:noFill/>
          <a:ln w="9525">
            <a:noFill/>
            <a:miter lim="800000"/>
            <a:headEnd/>
            <a:tailEnd/>
          </a:ln>
        </p:spPr>
      </p:pic>
      <p:pic>
        <p:nvPicPr>
          <p:cNvPr id="110595" name="Picture 2"/>
          <p:cNvPicPr>
            <a:picLocks noChangeAspect="1" noChangeArrowheads="1"/>
          </p:cNvPicPr>
          <p:nvPr/>
        </p:nvPicPr>
        <p:blipFill>
          <a:blip r:embed="rId5"/>
          <a:srcRect/>
          <a:stretch>
            <a:fillRect/>
          </a:stretch>
        </p:blipFill>
        <p:spPr bwMode="auto">
          <a:xfrm rot="2107777">
            <a:off x="2001838" y="5734050"/>
            <a:ext cx="8112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pPr eaLnBrk="1" hangingPunct="1"/>
            <a:r>
              <a:rPr lang="en-US" smtClean="0"/>
              <a:t>How to Plan for the Future</a:t>
            </a:r>
          </a:p>
        </p:txBody>
      </p:sp>
      <p:sp>
        <p:nvSpPr>
          <p:cNvPr id="112642" name="Content Placeholder 2"/>
          <p:cNvSpPr>
            <a:spLocks noGrp="1"/>
          </p:cNvSpPr>
          <p:nvPr>
            <p:ph idx="1"/>
          </p:nvPr>
        </p:nvSpPr>
        <p:spPr>
          <a:xfrm>
            <a:off x="457200" y="1143000"/>
            <a:ext cx="8229600" cy="5286375"/>
          </a:xfrm>
        </p:spPr>
        <p:txBody>
          <a:bodyPr/>
          <a:lstStyle/>
          <a:p>
            <a:pPr eaLnBrk="1" hangingPunct="1"/>
            <a:r>
              <a:rPr lang="en-US" sz="2400" smtClean="0"/>
              <a:t>Move to newest realization, i.e. NAD 83(2011) epoch 2010.00</a:t>
            </a:r>
          </a:p>
          <a:p>
            <a:pPr lvl="1" eaLnBrk="1" hangingPunct="1"/>
            <a:r>
              <a:rPr lang="en-US" sz="2000" smtClean="0"/>
              <a:t>NAD 83(HARN) &lt;-&gt; NAD 83(NSRS2007) &amp;</a:t>
            </a:r>
          </a:p>
          <a:p>
            <a:pPr lvl="1" eaLnBrk="1" hangingPunct="1">
              <a:buFont typeface="Arial" charset="0"/>
              <a:buNone/>
            </a:pPr>
            <a:r>
              <a:rPr lang="en-US" sz="2000" smtClean="0"/>
              <a:t>	NAD 83(NSRS2007) &lt;-&gt; NAD 83(2011)  tools under development</a:t>
            </a:r>
          </a:p>
          <a:p>
            <a:pPr eaLnBrk="1" hangingPunct="1"/>
            <a:r>
              <a:rPr lang="en-US" sz="2400" smtClean="0"/>
              <a:t>Obtain precise ellipsoid heights on NAVD 88 bench marks  (use of OPUS-DB, contact NGS Geodetic Advisor)</a:t>
            </a:r>
          </a:p>
          <a:p>
            <a:pPr lvl="1" eaLnBrk="1" hangingPunct="1"/>
            <a:r>
              <a:rPr lang="en-US" sz="2000" smtClean="0"/>
              <a:t>Improves hybrid geoid models and provides “hard points” in new 	vertical datum</a:t>
            </a:r>
          </a:p>
          <a:p>
            <a:pPr eaLnBrk="1" hangingPunct="1"/>
            <a:r>
              <a:rPr lang="en-US" sz="2400" smtClean="0"/>
              <a:t>Move off of NGVD 29 to NAVD 88</a:t>
            </a:r>
          </a:p>
          <a:p>
            <a:pPr lvl="1" eaLnBrk="1" hangingPunct="1"/>
            <a:r>
              <a:rPr lang="en-US" sz="2000" smtClean="0"/>
              <a:t>Understand the accuracy of VERTCON in your area</a:t>
            </a:r>
          </a:p>
          <a:p>
            <a:pPr eaLnBrk="1" hangingPunct="1"/>
            <a:r>
              <a:rPr lang="en-US" sz="2400" smtClean="0"/>
              <a:t>Move away from passive marks to CGPS</a:t>
            </a:r>
          </a:p>
          <a:p>
            <a:pPr lvl="1" eaLnBrk="1" hangingPunct="1"/>
            <a:r>
              <a:rPr lang="en-US" sz="2000" smtClean="0"/>
              <a:t>Especially move off of classical passive geodetic control</a:t>
            </a:r>
          </a:p>
          <a:p>
            <a:pPr eaLnBrk="1" hangingPunct="1"/>
            <a:r>
              <a:rPr lang="en-US" sz="2400" smtClean="0"/>
              <a:t>Require/provide complete metadata for all mapping contracts</a:t>
            </a:r>
          </a:p>
          <a:p>
            <a:pPr lvl="1" eaLnBrk="1" hangingPunct="1"/>
            <a:r>
              <a:rPr lang="en-US" sz="2000" smtClean="0"/>
              <a:t>How did they (you) get the positions/heights?   DOCUMENT!!</a:t>
            </a: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a:xfrm>
            <a:off x="457200" y="457200"/>
            <a:ext cx="8229600" cy="609600"/>
          </a:xfrm>
        </p:spPr>
        <p:txBody>
          <a:bodyPr/>
          <a:lstStyle/>
          <a:p>
            <a:pPr eaLnBrk="1" hangingPunct="1"/>
            <a:r>
              <a:rPr lang="en-US" sz="4000" smtClean="0"/>
              <a:t>Milestones for Improving the NSRS</a:t>
            </a:r>
          </a:p>
        </p:txBody>
      </p:sp>
      <p:sp>
        <p:nvSpPr>
          <p:cNvPr id="3" name="Content Placeholder 2"/>
          <p:cNvSpPr>
            <a:spLocks noGrp="1"/>
          </p:cNvSpPr>
          <p:nvPr>
            <p:ph idx="1"/>
          </p:nvPr>
        </p:nvSpPr>
        <p:spPr>
          <a:xfrm>
            <a:off x="211138" y="1143000"/>
            <a:ext cx="8721725" cy="5530850"/>
          </a:xfrm>
        </p:spPr>
        <p:txBody>
          <a:bodyPr/>
          <a:lstStyle/>
          <a:p>
            <a:pPr marL="457200" indent="-457200" eaLnBrk="1" hangingPunct="1">
              <a:spcBef>
                <a:spcPts val="0"/>
              </a:spcBef>
              <a:buFont typeface="+mj-lt"/>
              <a:buAutoNum type="arabicPeriod"/>
              <a:defRPr/>
            </a:pPr>
            <a:r>
              <a:rPr lang="en-US" sz="2400" dirty="0" smtClean="0"/>
              <a:t>Multi-Year CORS Solution (MYCS) – </a:t>
            </a:r>
          </a:p>
          <a:p>
            <a:pPr marL="914400" lvl="1" indent="-457200" eaLnBrk="1" hangingPunct="1">
              <a:spcBef>
                <a:spcPts val="0"/>
              </a:spcBef>
              <a:defRPr/>
            </a:pPr>
            <a:r>
              <a:rPr lang="en-US" sz="2000" dirty="0" smtClean="0"/>
              <a:t>Completed and available, but not yet fully implemented</a:t>
            </a:r>
          </a:p>
          <a:p>
            <a:pPr marL="457200" indent="-457200" eaLnBrk="1" hangingPunct="1">
              <a:spcBef>
                <a:spcPts val="0"/>
              </a:spcBef>
              <a:buFont typeface="+mj-lt"/>
              <a:buAutoNum type="arabicPeriod"/>
              <a:defRPr/>
            </a:pPr>
            <a:r>
              <a:rPr lang="en-US" sz="2400" dirty="0" smtClean="0"/>
              <a:t>National Adjustment (geometric) of passive control</a:t>
            </a:r>
          </a:p>
          <a:p>
            <a:pPr marL="914400" lvl="1" indent="-457200" eaLnBrk="1" hangingPunct="1">
              <a:spcBef>
                <a:spcPts val="0"/>
              </a:spcBef>
              <a:defRPr/>
            </a:pPr>
            <a:r>
              <a:rPr lang="en-US" sz="2000" dirty="0" smtClean="0"/>
              <a:t>Underway, expected completion by April 2012</a:t>
            </a:r>
          </a:p>
          <a:p>
            <a:pPr marL="457200" indent="-457200" eaLnBrk="1" hangingPunct="1">
              <a:spcBef>
                <a:spcPts val="0"/>
              </a:spcBef>
              <a:buFont typeface="+mj-lt"/>
              <a:buAutoNum type="arabicPeriod"/>
              <a:defRPr/>
            </a:pPr>
            <a:r>
              <a:rPr lang="en-US" sz="2400" dirty="0" smtClean="0"/>
              <a:t>Hybrid Geoid Model (GEOID12) using new ellipsoid heights</a:t>
            </a:r>
          </a:p>
          <a:p>
            <a:pPr marL="914400" lvl="1" indent="-457200" eaLnBrk="1" hangingPunct="1">
              <a:spcBef>
                <a:spcPts val="0"/>
              </a:spcBef>
              <a:defRPr/>
            </a:pPr>
            <a:r>
              <a:rPr lang="en-US" sz="2000" dirty="0" smtClean="0"/>
              <a:t>Underway, expected completion by April, 2012</a:t>
            </a:r>
          </a:p>
          <a:p>
            <a:pPr marL="457200" indent="-457200" eaLnBrk="1" hangingPunct="1">
              <a:spcBef>
                <a:spcPts val="0"/>
              </a:spcBef>
              <a:buFont typeface="+mj-lt"/>
              <a:buAutoNum type="arabicPeriod"/>
              <a:defRPr/>
            </a:pPr>
            <a:r>
              <a:rPr lang="en-US" sz="2400" dirty="0" smtClean="0"/>
              <a:t>Simultaneous release of MYCS, NAD 83(2011) epoch 2010.00, 	and GEOID12</a:t>
            </a:r>
          </a:p>
          <a:p>
            <a:pPr marL="457200" indent="-457200" eaLnBrk="1" hangingPunct="1">
              <a:spcBef>
                <a:spcPts val="0"/>
              </a:spcBef>
              <a:buFont typeface="+mj-lt"/>
              <a:buAutoNum type="arabicPeriod"/>
              <a:defRPr/>
            </a:pPr>
            <a:r>
              <a:rPr lang="en-US" sz="2400" dirty="0" smtClean="0"/>
              <a:t>National Adjustment (vertical) of GPS passive marks</a:t>
            </a:r>
          </a:p>
          <a:p>
            <a:pPr marL="857250" lvl="1" indent="-457200" eaLnBrk="1" hangingPunct="1">
              <a:spcBef>
                <a:spcPts val="0"/>
              </a:spcBef>
              <a:defRPr/>
            </a:pPr>
            <a:r>
              <a:rPr lang="en-US" sz="2000" dirty="0" smtClean="0"/>
              <a:t>Under consideration</a:t>
            </a:r>
          </a:p>
          <a:p>
            <a:pPr marL="857250" lvl="1" indent="-457200" eaLnBrk="1" hangingPunct="1">
              <a:spcBef>
                <a:spcPts val="0"/>
              </a:spcBef>
              <a:defRPr/>
            </a:pPr>
            <a:r>
              <a:rPr lang="en-US" sz="2000" dirty="0" smtClean="0"/>
              <a:t>This is not adjusting the leveling network</a:t>
            </a:r>
          </a:p>
          <a:p>
            <a:pPr marL="457200" indent="-457200" eaLnBrk="1" hangingPunct="1">
              <a:spcBef>
                <a:spcPts val="0"/>
              </a:spcBef>
              <a:buFont typeface="+mj-lt"/>
              <a:buAutoNum type="arabicPeriod"/>
              <a:defRPr/>
            </a:pPr>
            <a:r>
              <a:rPr lang="en-US" sz="2400" dirty="0" smtClean="0"/>
              <a:t>Adoption of new datums</a:t>
            </a:r>
          </a:p>
          <a:p>
            <a:pPr marL="914400" lvl="1" indent="-457200" eaLnBrk="1" hangingPunct="1">
              <a:spcBef>
                <a:spcPts val="0"/>
              </a:spcBef>
              <a:defRPr/>
            </a:pPr>
            <a:r>
              <a:rPr lang="en-US" sz="2000" dirty="0" smtClean="0"/>
              <a:t>Vertical, requires completion of GRAV-D</a:t>
            </a:r>
          </a:p>
          <a:p>
            <a:pPr marL="914400" lvl="1" indent="-457200" eaLnBrk="1" hangingPunct="1">
              <a:spcBef>
                <a:spcPts val="0"/>
              </a:spcBef>
              <a:defRPr/>
            </a:pPr>
            <a:r>
              <a:rPr lang="en-US" sz="2000" dirty="0" smtClean="0"/>
              <a:t>Geometric, could happen at any time but will be delayed until definition of new vertical datum is complete</a:t>
            </a:r>
          </a:p>
          <a:p>
            <a:pPr marL="914400" lvl="1" indent="-457200" eaLnBrk="1" hangingPunct="1">
              <a:spcBef>
                <a:spcPts val="0"/>
              </a:spcBef>
              <a:defRPr/>
            </a:pPr>
            <a:r>
              <a:rPr lang="en-US" sz="2000" dirty="0" smtClean="0"/>
              <a:t>Crystal ball says completion in 2022 (Good luck to you all!)</a:t>
            </a:r>
          </a:p>
          <a:p>
            <a:pPr marL="914400" lvl="1" indent="-457200" eaLnBrk="1" hangingPunct="1">
              <a:spcBef>
                <a:spcPts val="0"/>
              </a:spcBef>
              <a:defRPr/>
            </a:pPr>
            <a:endParaRPr lang="en-US" sz="2000" dirty="0"/>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velo-nad83-all.png"/>
          <p:cNvPicPr>
            <a:picLocks noChangeAspect="1"/>
          </p:cNvPicPr>
          <p:nvPr/>
        </p:nvPicPr>
        <p:blipFill>
          <a:blip r:embed="rId3"/>
          <a:srcRect l="3181" t="10838" r="3416" b="5428"/>
          <a:stretch>
            <a:fillRect/>
          </a:stretch>
        </p:blipFill>
        <p:spPr bwMode="auto">
          <a:xfrm>
            <a:off x="-1588" y="1052513"/>
            <a:ext cx="9123363" cy="5637212"/>
          </a:xfrm>
          <a:prstGeom prst="rect">
            <a:avLst/>
          </a:prstGeom>
          <a:noFill/>
          <a:ln w="9525">
            <a:noFill/>
            <a:miter lim="800000"/>
            <a:headEnd/>
            <a:tailEnd/>
          </a:ln>
        </p:spPr>
      </p:pic>
      <p:sp>
        <p:nvSpPr>
          <p:cNvPr id="25602" name="Rectangle 2"/>
          <p:cNvSpPr>
            <a:spLocks noGrp="1" noChangeArrowheads="1"/>
          </p:cNvSpPr>
          <p:nvPr>
            <p:ph type="title"/>
          </p:nvPr>
        </p:nvSpPr>
        <p:spPr>
          <a:xfrm>
            <a:off x="82550" y="231775"/>
            <a:ext cx="8978900" cy="800100"/>
          </a:xfrm>
        </p:spPr>
        <p:txBody>
          <a:bodyPr/>
          <a:lstStyle/>
          <a:p>
            <a:pPr eaLnBrk="1" hangingPunct="1"/>
            <a:r>
              <a:rPr lang="en-US" sz="2400" smtClean="0"/>
              <a:t>U.S. CORS Velocity Field - </a:t>
            </a:r>
            <a:r>
              <a:rPr lang="en-US" sz="3200" smtClean="0"/>
              <a:t>NAD83</a:t>
            </a:r>
            <a:r>
              <a:rPr lang="en-US" sz="2400" smtClean="0"/>
              <a:t>(2011) epoch 2010.0</a:t>
            </a:r>
          </a:p>
        </p:txBody>
      </p:sp>
      <p:sp>
        <p:nvSpPr>
          <p:cNvPr id="25603" name="Rounded Rectangle 4"/>
          <p:cNvSpPr>
            <a:spLocks noChangeArrowheads="1"/>
          </p:cNvSpPr>
          <p:nvPr/>
        </p:nvSpPr>
        <p:spPr bwMode="auto">
          <a:xfrm>
            <a:off x="342900" y="3425825"/>
            <a:ext cx="796925" cy="582613"/>
          </a:xfrm>
          <a:prstGeom prst="roundRect">
            <a:avLst>
              <a:gd name="adj" fmla="val 16667"/>
            </a:avLst>
          </a:prstGeom>
          <a:noFill/>
          <a:ln w="63500" algn="ctr">
            <a:solidFill>
              <a:srgbClr val="7030A0"/>
            </a:solidFill>
            <a:round/>
            <a:headEnd/>
            <a:tailEnd/>
          </a:ln>
        </p:spPr>
        <p:txBody>
          <a:bodyPr/>
          <a:lstStyle/>
          <a:p>
            <a:pPr defTabSz="449263">
              <a:lnSpc>
                <a:spcPct val="86000"/>
              </a:lnSpc>
              <a:buClr>
                <a:srgbClr val="000000"/>
              </a:buClr>
              <a:buSzPct val="100000"/>
              <a:buFont typeface="Times New Roman" pitchFamily="18" charset="0"/>
              <a:buNone/>
            </a:pPr>
            <a:endParaRPr lang="en-US" sz="2400">
              <a:solidFill>
                <a:srgbClr val="FFFFFF"/>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pPr algn="ctr"/>
            <a:r>
              <a:rPr lang="en-US" sz="6000" smtClean="0"/>
              <a:t>BREAK</a:t>
            </a:r>
          </a:p>
        </p:txBody>
      </p:sp>
      <p:sp>
        <p:nvSpPr>
          <p:cNvPr id="115714" name="Picture Placeholder 3"/>
          <p:cNvSpPr>
            <a:spLocks noGrp="1"/>
          </p:cNvSpPr>
          <p:nvPr>
            <p:ph type="pic" idx="1"/>
          </p:nvPr>
        </p:nvSpPr>
        <p:spPr/>
      </p:sp>
      <p:sp>
        <p:nvSpPr>
          <p:cNvPr id="115715" name="Text Placeholder 4"/>
          <p:cNvSpPr>
            <a:spLocks noGrp="1"/>
          </p:cNvSpPr>
          <p:nvPr>
            <p:ph type="body" sz="half" idx="2"/>
          </p:nvPr>
        </p:nvSpPr>
        <p:spPr/>
        <p:txBody>
          <a:bodyPr/>
          <a:lstStyle/>
          <a:p>
            <a:endParaRPr 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3" descr="Header Slide.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0771" name="Title 1"/>
          <p:cNvSpPr>
            <a:spLocks noGrp="1"/>
          </p:cNvSpPr>
          <p:nvPr>
            <p:ph type="ctrTitle" idx="4294967295"/>
          </p:nvPr>
        </p:nvSpPr>
        <p:spPr>
          <a:xfrm>
            <a:off x="381000" y="2130425"/>
            <a:ext cx="8153400" cy="1470025"/>
          </a:xfrm>
        </p:spPr>
        <p:txBody>
          <a:bodyPr/>
          <a:lstStyle/>
          <a:p>
            <a:r>
              <a:rPr lang="en-US" b="1" smtClean="0">
                <a:latin typeface="Times New Roman" pitchFamily="18" charset="0"/>
                <a:cs typeface="Times New Roman" pitchFamily="18" charset="0"/>
              </a:rPr>
              <a:t>Down to Earth, part II</a:t>
            </a:r>
            <a:br>
              <a:rPr lang="en-US" b="1" smtClean="0">
                <a:latin typeface="Times New Roman" pitchFamily="18" charset="0"/>
                <a:cs typeface="Times New Roman" pitchFamily="18" charset="0"/>
              </a:rPr>
            </a:br>
            <a:r>
              <a:rPr lang="en-US" sz="4000" b="1" smtClean="0">
                <a:latin typeface="Times New Roman" pitchFamily="18" charset="0"/>
                <a:cs typeface="Times New Roman" pitchFamily="18" charset="0"/>
              </a:rPr>
              <a:t>NGS Tools and Software Demo</a:t>
            </a:r>
          </a:p>
        </p:txBody>
      </p:sp>
      <p:sp>
        <p:nvSpPr>
          <p:cNvPr id="3" name="Subtitle 2"/>
          <p:cNvSpPr>
            <a:spLocks noGrp="1"/>
          </p:cNvSpPr>
          <p:nvPr>
            <p:ph type="subTitle" idx="4294967295"/>
          </p:nvPr>
        </p:nvSpPr>
        <p:spPr>
          <a:xfrm>
            <a:off x="1143000" y="3886200"/>
            <a:ext cx="6705600" cy="2438400"/>
          </a:xfrm>
        </p:spPr>
        <p:txBody>
          <a:bodyPr>
            <a:normAutofit/>
          </a:bodyPr>
          <a:lstStyle/>
          <a:p>
            <a:pPr marL="0" indent="0" algn="ctr">
              <a:buFont typeface="Arial" charset="0"/>
              <a:buNone/>
            </a:pPr>
            <a:r>
              <a:rPr lang="en-US" smtClean="0">
                <a:solidFill>
                  <a:srgbClr val="376092"/>
                </a:solidFill>
                <a:latin typeface="Times New Roman" pitchFamily="18" charset="0"/>
                <a:cs typeface="Times New Roman" pitchFamily="18" charset="0"/>
              </a:rPr>
              <a:t>Marti Ikehara: marti.ikehara@noaa.gov</a:t>
            </a:r>
          </a:p>
          <a:p>
            <a:pPr marL="0" indent="0" algn="ctr">
              <a:buFont typeface="Arial" charset="0"/>
              <a:buNone/>
            </a:pPr>
            <a:r>
              <a:rPr lang="en-US" sz="2400" smtClean="0">
                <a:solidFill>
                  <a:srgbClr val="376092"/>
                </a:solidFill>
                <a:latin typeface="Times New Roman" pitchFamily="18" charset="0"/>
                <a:cs typeface="Times New Roman" pitchFamily="18" charset="0"/>
              </a:rPr>
              <a:t>California Geodetic Advisor</a:t>
            </a:r>
          </a:p>
          <a:p>
            <a:pPr marL="0" indent="0" algn="ctr">
              <a:buFont typeface="Arial" charset="0"/>
              <a:buNone/>
            </a:pPr>
            <a:r>
              <a:rPr lang="en-US" sz="2400" smtClean="0">
                <a:solidFill>
                  <a:srgbClr val="376092"/>
                </a:solidFill>
                <a:latin typeface="Times New Roman" pitchFamily="18" charset="0"/>
                <a:cs typeface="Times New Roman" pitchFamily="18" charset="0"/>
              </a:rPr>
              <a:t>Sacramento, CA</a:t>
            </a:r>
          </a:p>
          <a:p>
            <a:pPr marL="0" indent="0" algn="ctr">
              <a:buFont typeface="Arial" charset="0"/>
              <a:buNone/>
            </a:pPr>
            <a:r>
              <a:rPr lang="en-US" sz="2400" smtClean="0">
                <a:solidFill>
                  <a:srgbClr val="376092"/>
                </a:solidFill>
                <a:latin typeface="Times New Roman" pitchFamily="18" charset="0"/>
                <a:cs typeface="Times New Roman" pitchFamily="18" charset="0"/>
              </a:rPr>
              <a:t>916-227-7325</a:t>
            </a:r>
          </a:p>
          <a:p>
            <a:pPr marL="0" indent="0" algn="ctr">
              <a:buFont typeface="Arial" charset="0"/>
              <a:buNone/>
            </a:pPr>
            <a:endParaRPr lang="en-US" sz="2400" smtClean="0">
              <a:solidFill>
                <a:srgbClr val="37609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idx="4294967295"/>
          </p:nvPr>
        </p:nvSpPr>
        <p:spPr/>
        <p:txBody>
          <a:bodyPr/>
          <a:lstStyle/>
          <a:p>
            <a:r>
              <a:rPr lang="en-US" sz="3600" smtClean="0"/>
              <a:t>Home Stretch: Table of Contents</a:t>
            </a:r>
          </a:p>
        </p:txBody>
      </p:sp>
      <p:sp>
        <p:nvSpPr>
          <p:cNvPr id="3" name="Content Placeholder 2"/>
          <p:cNvSpPr>
            <a:spLocks noGrp="1"/>
          </p:cNvSpPr>
          <p:nvPr>
            <p:ph idx="4294967295"/>
          </p:nvPr>
        </p:nvSpPr>
        <p:spPr>
          <a:xfrm>
            <a:off x="304800" y="1295400"/>
            <a:ext cx="8534400" cy="4876800"/>
          </a:xfrm>
        </p:spPr>
        <p:txBody>
          <a:bodyPr>
            <a:normAutofit/>
          </a:bodyPr>
          <a:lstStyle/>
          <a:p>
            <a:pPr marL="0" indent="0">
              <a:lnSpc>
                <a:spcPct val="90000"/>
              </a:lnSpc>
              <a:buFont typeface="Arial" charset="0"/>
              <a:buNone/>
            </a:pPr>
            <a:r>
              <a:rPr lang="en-US" sz="3000" smtClean="0"/>
              <a:t>NGS ONLINE TOOLS</a:t>
            </a:r>
          </a:p>
          <a:p>
            <a:pPr marL="0" indent="0">
              <a:lnSpc>
                <a:spcPct val="90000"/>
              </a:lnSpc>
              <a:buFont typeface="Arial" charset="0"/>
              <a:buNone/>
            </a:pPr>
            <a:r>
              <a:rPr lang="en-US" sz="2400" smtClean="0"/>
              <a:t>OPUS: S, RS, DB, Projects</a:t>
            </a:r>
          </a:p>
          <a:p>
            <a:pPr marL="0" indent="0">
              <a:lnSpc>
                <a:spcPct val="90000"/>
              </a:lnSpc>
              <a:buFont typeface="Arial" charset="0"/>
              <a:buNone/>
            </a:pPr>
            <a:r>
              <a:rPr lang="en-US" sz="2400" smtClean="0"/>
              <a:t>HTDP</a:t>
            </a:r>
          </a:p>
          <a:p>
            <a:pPr marL="0" indent="0">
              <a:lnSpc>
                <a:spcPct val="90000"/>
              </a:lnSpc>
              <a:buFont typeface="Arial" charset="0"/>
              <a:buNone/>
            </a:pPr>
            <a:r>
              <a:rPr lang="en-US" sz="2400" smtClean="0"/>
              <a:t>Datasheet Format/Content Changes</a:t>
            </a:r>
          </a:p>
          <a:p>
            <a:pPr marL="0" indent="0">
              <a:lnSpc>
                <a:spcPct val="90000"/>
              </a:lnSpc>
              <a:buFont typeface="Arial" charset="0"/>
              <a:buNone/>
            </a:pPr>
            <a:r>
              <a:rPr lang="en-US" sz="3000" smtClean="0"/>
              <a:t>SOFTWARE DEMOS</a:t>
            </a:r>
          </a:p>
          <a:p>
            <a:pPr marL="0" indent="0">
              <a:lnSpc>
                <a:spcPct val="90000"/>
              </a:lnSpc>
              <a:buFont typeface="Arial" charset="0"/>
              <a:buNone/>
            </a:pPr>
            <a:r>
              <a:rPr lang="en-US" sz="2400" smtClean="0"/>
              <a:t>DSWORLD</a:t>
            </a:r>
          </a:p>
          <a:p>
            <a:pPr marL="0" indent="0">
              <a:lnSpc>
                <a:spcPct val="90000"/>
              </a:lnSpc>
              <a:buFont typeface="Arial" charset="0"/>
              <a:buNone/>
            </a:pPr>
            <a:r>
              <a:rPr lang="en-US" sz="2400" smtClean="0"/>
              <a:t>VDATUM</a:t>
            </a:r>
          </a:p>
          <a:p>
            <a:pPr marL="0" indent="0">
              <a:lnSpc>
                <a:spcPct val="90000"/>
              </a:lnSpc>
              <a:buFont typeface="Arial" charset="0"/>
              <a:buNone/>
            </a:pPr>
            <a:endParaRPr lang="en-US" sz="2400" smtClean="0"/>
          </a:p>
          <a:p>
            <a:pPr marL="0" indent="0">
              <a:lnSpc>
                <a:spcPct val="90000"/>
              </a:lnSpc>
              <a:buFont typeface="Arial" charset="0"/>
              <a:buNone/>
            </a:pPr>
            <a:r>
              <a:rPr lang="en-US" sz="3000" smtClean="0"/>
              <a:t>CONTINUING EDUCATION</a:t>
            </a:r>
          </a:p>
          <a:p>
            <a:pPr marL="0" indent="0">
              <a:lnSpc>
                <a:spcPct val="90000"/>
              </a:lnSpc>
              <a:buFont typeface="Arial" charset="0"/>
              <a:buNone/>
            </a:pPr>
            <a:r>
              <a:rPr lang="en-US" sz="2400" smtClean="0"/>
              <a:t>Upcoming Events</a:t>
            </a:r>
          </a:p>
          <a:p>
            <a:pPr marL="0" indent="0">
              <a:lnSpc>
                <a:spcPct val="90000"/>
              </a:lnSpc>
              <a:buFont typeface="Arial" charset="0"/>
              <a:buNone/>
            </a:pPr>
            <a:r>
              <a:rPr lang="en-US" sz="2400" smtClean="0"/>
              <a:t>Past Events</a:t>
            </a:r>
          </a:p>
          <a:p>
            <a:pPr marL="0" indent="0">
              <a:lnSpc>
                <a:spcPct val="90000"/>
              </a:lnSpc>
            </a:pPr>
            <a:endParaRPr lang="en-US"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1" descr="DanglingRope DR2 disk small"/>
          <p:cNvPicPr>
            <a:picLocks noChangeArrowheads="1"/>
          </p:cNvPicPr>
          <p:nvPr/>
        </p:nvPicPr>
        <p:blipFill>
          <a:blip r:embed="rId3"/>
          <a:srcRect l="8496" t="5078" r="11719" b="9766"/>
          <a:stretch>
            <a:fillRect/>
          </a:stretch>
        </p:blipFill>
        <p:spPr bwMode="auto">
          <a:xfrm>
            <a:off x="0" y="1103313"/>
            <a:ext cx="2193925" cy="1654175"/>
          </a:xfrm>
          <a:prstGeom prst="rect">
            <a:avLst/>
          </a:prstGeom>
          <a:noFill/>
          <a:ln w="9525">
            <a:noFill/>
            <a:miter lim="800000"/>
            <a:headEnd/>
            <a:tailEnd/>
          </a:ln>
        </p:spPr>
      </p:pic>
      <p:pic>
        <p:nvPicPr>
          <p:cNvPr id="163843" name="Picture 12" descr="104_0463"/>
          <p:cNvPicPr>
            <a:picLocks noChangeArrowheads="1"/>
          </p:cNvPicPr>
          <p:nvPr/>
        </p:nvPicPr>
        <p:blipFill>
          <a:blip r:embed="rId4">
            <a:lum bright="-12000" contrast="18000"/>
          </a:blip>
          <a:srcRect l="15070" t="23425" r="14583"/>
          <a:stretch>
            <a:fillRect/>
          </a:stretch>
        </p:blipFill>
        <p:spPr bwMode="auto">
          <a:xfrm>
            <a:off x="6950075" y="1116013"/>
            <a:ext cx="2193925" cy="1593850"/>
          </a:xfrm>
          <a:prstGeom prst="rect">
            <a:avLst/>
          </a:prstGeom>
          <a:noFill/>
          <a:ln w="9525">
            <a:noFill/>
            <a:miter lim="800000"/>
            <a:headEnd/>
            <a:tailEnd/>
          </a:ln>
        </p:spPr>
      </p:pic>
      <p:sp>
        <p:nvSpPr>
          <p:cNvPr id="163844" name="Line 13"/>
          <p:cNvSpPr>
            <a:spLocks noChangeShapeType="1"/>
          </p:cNvSpPr>
          <p:nvPr/>
        </p:nvSpPr>
        <p:spPr bwMode="auto">
          <a:xfrm flipV="1">
            <a:off x="1181100" y="1611313"/>
            <a:ext cx="6907213" cy="227012"/>
          </a:xfrm>
          <a:prstGeom prst="line">
            <a:avLst/>
          </a:prstGeom>
          <a:noFill/>
          <a:ln w="41275">
            <a:solidFill>
              <a:srgbClr val="C00000"/>
            </a:solidFill>
            <a:prstDash val="sysDot"/>
            <a:round/>
            <a:headEnd type="oval" w="sm" len="med"/>
            <a:tailEnd type="oval" w="sm" len="med"/>
          </a:ln>
        </p:spPr>
        <p:txBody>
          <a:bodyPr/>
          <a:lstStyle/>
          <a:p>
            <a:endParaRPr lang="en-US"/>
          </a:p>
        </p:txBody>
      </p:sp>
      <p:pic>
        <p:nvPicPr>
          <p:cNvPr id="163845" name="Picture 13" descr="OPUS schematic.gif"/>
          <p:cNvPicPr>
            <a:picLocks noChangeAspect="1"/>
          </p:cNvPicPr>
          <p:nvPr/>
        </p:nvPicPr>
        <p:blipFill>
          <a:blip r:embed="rId5"/>
          <a:srcRect/>
          <a:stretch>
            <a:fillRect/>
          </a:stretch>
        </p:blipFill>
        <p:spPr bwMode="auto">
          <a:xfrm>
            <a:off x="2009775" y="1265238"/>
            <a:ext cx="5133975" cy="3225800"/>
          </a:xfrm>
          <a:prstGeom prst="rect">
            <a:avLst/>
          </a:prstGeom>
          <a:noFill/>
          <a:ln w="9525">
            <a:noFill/>
            <a:miter lim="800000"/>
            <a:headEnd/>
            <a:tailEnd/>
          </a:ln>
        </p:spPr>
      </p:pic>
      <p:sp>
        <p:nvSpPr>
          <p:cNvPr id="163846" name="Text Box 9"/>
          <p:cNvSpPr txBox="1">
            <a:spLocks noChangeArrowheads="1"/>
          </p:cNvSpPr>
          <p:nvPr/>
        </p:nvSpPr>
        <p:spPr bwMode="auto">
          <a:xfrm>
            <a:off x="0" y="4600575"/>
            <a:ext cx="9144000" cy="2124075"/>
          </a:xfrm>
          <a:prstGeom prst="rect">
            <a:avLst/>
          </a:prstGeom>
          <a:solidFill>
            <a:srgbClr val="003399"/>
          </a:solidFill>
          <a:ln w="9525" algn="ctr">
            <a:noFill/>
            <a:miter lim="800000"/>
            <a:headEnd/>
            <a:tailEnd/>
          </a:ln>
        </p:spPr>
        <p:txBody>
          <a:bodyPr>
            <a:spAutoFit/>
          </a:bodyPr>
          <a:lstStyle/>
          <a:p>
            <a:pPr>
              <a:lnSpc>
                <a:spcPct val="150000"/>
              </a:lnSpc>
              <a:buFontTx/>
              <a:buChar char="•"/>
            </a:pPr>
            <a:r>
              <a:rPr lang="en-US" sz="2000">
                <a:solidFill>
                  <a:schemeClr val="bg1"/>
                </a:solidFill>
                <a:cs typeface="Times New Roman" pitchFamily="18" charset="0"/>
              </a:rPr>
              <a:t>&gt;15 min of L1/L2 GPS data &gt;&gt;&gt; www.ngs.noaa.gov/OPUS</a:t>
            </a:r>
          </a:p>
          <a:p>
            <a:pPr>
              <a:lnSpc>
                <a:spcPct val="150000"/>
              </a:lnSpc>
              <a:buFontTx/>
              <a:buChar char="•"/>
            </a:pPr>
            <a:r>
              <a:rPr lang="en-US" sz="2000">
                <a:solidFill>
                  <a:schemeClr val="bg1"/>
                </a:solidFill>
                <a:cs typeface="Times New Roman" pitchFamily="18" charset="0"/>
              </a:rPr>
              <a:t>Processed automatically on NGS computers</a:t>
            </a:r>
          </a:p>
          <a:p>
            <a:pPr>
              <a:lnSpc>
                <a:spcPct val="150000"/>
              </a:lnSpc>
              <a:buFontTx/>
              <a:buChar char="•"/>
            </a:pPr>
            <a:r>
              <a:rPr lang="en-US" sz="2000">
                <a:solidFill>
                  <a:schemeClr val="bg1"/>
                </a:solidFill>
                <a:cs typeface="Times New Roman" pitchFamily="18" charset="0"/>
              </a:rPr>
              <a:t>Solution via email - in minutes</a:t>
            </a:r>
          </a:p>
          <a:p>
            <a:pPr algn="ctr">
              <a:lnSpc>
                <a:spcPct val="150000"/>
              </a:lnSpc>
            </a:pPr>
            <a:r>
              <a:rPr lang="en-US" sz="2800" u="sng">
                <a:solidFill>
                  <a:srgbClr val="FFFF00"/>
                </a:solidFill>
                <a:cs typeface="Times New Roman" pitchFamily="18" charset="0"/>
              </a:rPr>
              <a:t>Fast, easy, consistent access to NSRS</a:t>
            </a:r>
          </a:p>
        </p:txBody>
      </p:sp>
      <p:sp>
        <p:nvSpPr>
          <p:cNvPr id="163847" name="Text Box 10"/>
          <p:cNvSpPr txBox="1">
            <a:spLocks noChangeArrowheads="1"/>
          </p:cNvSpPr>
          <p:nvPr/>
        </p:nvSpPr>
        <p:spPr bwMode="auto">
          <a:xfrm>
            <a:off x="69850" y="414338"/>
            <a:ext cx="8974138" cy="584200"/>
          </a:xfrm>
          <a:prstGeom prst="rect">
            <a:avLst/>
          </a:prstGeom>
          <a:noFill/>
          <a:ln w="9525" algn="ctr">
            <a:noFill/>
            <a:miter lim="800000"/>
            <a:headEnd/>
            <a:tailEnd/>
          </a:ln>
        </p:spPr>
        <p:txBody>
          <a:bodyPr>
            <a:spAutoFit/>
          </a:bodyPr>
          <a:lstStyle/>
          <a:p>
            <a:pPr marL="342900" indent="-342900" algn="ctr"/>
            <a:r>
              <a:rPr lang="en-US" sz="3200">
                <a:latin typeface="Arial" charset="0"/>
                <a:cs typeface="Times New Roman" pitchFamily="18" charset="0"/>
              </a:rPr>
              <a:t> </a:t>
            </a:r>
            <a:r>
              <a:rPr lang="en-US" sz="3200">
                <a:latin typeface="Times New Roman" pitchFamily="18" charset="0"/>
                <a:cs typeface="Times New Roman" pitchFamily="18" charset="0"/>
              </a:rPr>
              <a:t>Online Positioning User Service (OPUS)</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31788"/>
            <a:ext cx="8229600" cy="582612"/>
          </a:xfrm>
        </p:spPr>
        <p:txBody>
          <a:bodyPr>
            <a:normAutofit/>
          </a:bodyPr>
          <a:lstStyle/>
          <a:p>
            <a:r>
              <a:rPr lang="en-US" sz="3600" smtClean="0"/>
              <a:t>OPUS Reference Frame Choices</a:t>
            </a:r>
          </a:p>
        </p:txBody>
      </p:sp>
      <p:pic>
        <p:nvPicPr>
          <p:cNvPr id="165891" name="Content Placeholder 4"/>
          <p:cNvPicPr>
            <a:picLocks noGrp="1" noChangeAspect="1"/>
          </p:cNvPicPr>
          <p:nvPr>
            <p:ph idx="4294967295"/>
          </p:nvPr>
        </p:nvPicPr>
        <p:blipFill>
          <a:blip r:embed="rId2"/>
          <a:srcRect/>
          <a:stretch>
            <a:fillRect/>
          </a:stretch>
        </p:blipFill>
        <p:spPr>
          <a:xfrm>
            <a:off x="671513" y="838200"/>
            <a:ext cx="7800975" cy="5795963"/>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8" descr="OPUS main page.jpg"/>
          <p:cNvPicPr>
            <a:picLocks noChangeAspect="1"/>
          </p:cNvPicPr>
          <p:nvPr/>
        </p:nvPicPr>
        <p:blipFill>
          <a:blip r:embed="rId2"/>
          <a:srcRect/>
          <a:stretch>
            <a:fillRect/>
          </a:stretch>
        </p:blipFill>
        <p:spPr bwMode="auto">
          <a:xfrm>
            <a:off x="530225" y="561975"/>
            <a:ext cx="8083550" cy="6178550"/>
          </a:xfrm>
          <a:prstGeom prst="rect">
            <a:avLst/>
          </a:prstGeom>
          <a:noFill/>
          <a:ln w="9525">
            <a:noFill/>
            <a:miter lim="800000"/>
            <a:headEnd/>
            <a:tailEnd/>
          </a:ln>
        </p:spPr>
      </p:pic>
      <p:sp>
        <p:nvSpPr>
          <p:cNvPr id="166915" name="Text Box 3"/>
          <p:cNvSpPr txBox="1">
            <a:spLocks noChangeArrowheads="1"/>
          </p:cNvSpPr>
          <p:nvPr/>
        </p:nvSpPr>
        <p:spPr bwMode="auto">
          <a:xfrm>
            <a:off x="5768975" y="2120900"/>
            <a:ext cx="1096963" cy="400050"/>
          </a:xfrm>
          <a:prstGeom prst="rect">
            <a:avLst/>
          </a:prstGeom>
          <a:solidFill>
            <a:srgbClr val="FFFF00"/>
          </a:solidFill>
          <a:ln w="9525">
            <a:solidFill>
              <a:schemeClr val="tx1"/>
            </a:solidFill>
            <a:miter lim="800000"/>
            <a:headEnd/>
            <a:tailEnd/>
          </a:ln>
        </p:spPr>
        <p:txBody>
          <a:bodyPr wrap="none">
            <a:spAutoFit/>
          </a:bodyPr>
          <a:lstStyle/>
          <a:p>
            <a:pPr algn="ctr"/>
            <a:r>
              <a:rPr lang="en-US" sz="2000">
                <a:cs typeface="Times New Roman" pitchFamily="18" charset="0"/>
              </a:rPr>
              <a:t>e-mail</a:t>
            </a:r>
          </a:p>
        </p:txBody>
      </p:sp>
      <p:sp>
        <p:nvSpPr>
          <p:cNvPr id="166916" name="Text Box 4"/>
          <p:cNvSpPr txBox="1">
            <a:spLocks noChangeArrowheads="1"/>
          </p:cNvSpPr>
          <p:nvPr/>
        </p:nvSpPr>
        <p:spPr bwMode="auto">
          <a:xfrm>
            <a:off x="5753100" y="2795588"/>
            <a:ext cx="1430338" cy="400050"/>
          </a:xfrm>
          <a:prstGeom prst="rect">
            <a:avLst/>
          </a:prstGeom>
          <a:solidFill>
            <a:srgbClr val="FFFF00"/>
          </a:solidFill>
          <a:ln w="9525">
            <a:solidFill>
              <a:schemeClr val="tx1"/>
            </a:solidFill>
            <a:miter lim="800000"/>
            <a:headEnd/>
            <a:tailEnd/>
          </a:ln>
        </p:spPr>
        <p:txBody>
          <a:bodyPr>
            <a:spAutoFit/>
          </a:bodyPr>
          <a:lstStyle/>
          <a:p>
            <a:pPr algn="ctr"/>
            <a:r>
              <a:rPr lang="en-US" sz="2000">
                <a:cs typeface="Times New Roman" pitchFamily="18" charset="0"/>
              </a:rPr>
              <a:t>GPS file</a:t>
            </a:r>
          </a:p>
        </p:txBody>
      </p:sp>
      <p:sp>
        <p:nvSpPr>
          <p:cNvPr id="166917" name="Text Box 5"/>
          <p:cNvSpPr txBox="1">
            <a:spLocks noChangeArrowheads="1"/>
          </p:cNvSpPr>
          <p:nvPr/>
        </p:nvSpPr>
        <p:spPr bwMode="auto">
          <a:xfrm>
            <a:off x="5764213" y="3405188"/>
            <a:ext cx="1504950" cy="400050"/>
          </a:xfrm>
          <a:prstGeom prst="rect">
            <a:avLst/>
          </a:prstGeom>
          <a:solidFill>
            <a:srgbClr val="FFFF00"/>
          </a:solidFill>
          <a:ln w="9525">
            <a:solidFill>
              <a:schemeClr val="tx1"/>
            </a:solidFill>
            <a:miter lim="800000"/>
            <a:headEnd/>
            <a:tailEnd/>
          </a:ln>
        </p:spPr>
        <p:txBody>
          <a:bodyPr>
            <a:spAutoFit/>
          </a:bodyPr>
          <a:lstStyle/>
          <a:p>
            <a:pPr algn="ctr"/>
            <a:r>
              <a:rPr lang="en-US" sz="2000">
                <a:cs typeface="Times New Roman" pitchFamily="18" charset="0"/>
              </a:rPr>
              <a:t>antenna </a:t>
            </a:r>
          </a:p>
        </p:txBody>
      </p:sp>
      <p:sp>
        <p:nvSpPr>
          <p:cNvPr id="166918" name="Text Box 6"/>
          <p:cNvSpPr txBox="1">
            <a:spLocks noChangeArrowheads="1"/>
          </p:cNvSpPr>
          <p:nvPr/>
        </p:nvSpPr>
        <p:spPr bwMode="auto">
          <a:xfrm>
            <a:off x="5764213" y="4054475"/>
            <a:ext cx="2463800" cy="400050"/>
          </a:xfrm>
          <a:prstGeom prst="rect">
            <a:avLst/>
          </a:prstGeom>
          <a:solidFill>
            <a:srgbClr val="FFFF00"/>
          </a:solidFill>
          <a:ln w="9525">
            <a:solidFill>
              <a:schemeClr val="tx1"/>
            </a:solidFill>
            <a:miter lim="800000"/>
            <a:headEnd/>
            <a:tailEnd/>
          </a:ln>
        </p:spPr>
        <p:txBody>
          <a:bodyPr>
            <a:spAutoFit/>
          </a:bodyPr>
          <a:lstStyle/>
          <a:p>
            <a:pPr algn="ctr"/>
            <a:r>
              <a:rPr lang="en-US" sz="2000">
                <a:cs typeface="Times New Roman" pitchFamily="18" charset="0"/>
              </a:rPr>
              <a:t>antenna height </a:t>
            </a:r>
          </a:p>
        </p:txBody>
      </p:sp>
      <p:sp>
        <p:nvSpPr>
          <p:cNvPr id="166919" name="Text Box 7"/>
          <p:cNvSpPr txBox="1">
            <a:spLocks noChangeArrowheads="1"/>
          </p:cNvSpPr>
          <p:nvPr/>
        </p:nvSpPr>
        <p:spPr bwMode="auto">
          <a:xfrm>
            <a:off x="568325" y="4643438"/>
            <a:ext cx="1820863" cy="400050"/>
          </a:xfrm>
          <a:prstGeom prst="rect">
            <a:avLst/>
          </a:prstGeom>
          <a:solidFill>
            <a:srgbClr val="FFFF00"/>
          </a:solidFill>
          <a:ln w="9525">
            <a:solidFill>
              <a:schemeClr val="tx1"/>
            </a:solidFill>
            <a:miter lim="800000"/>
            <a:headEnd/>
            <a:tailEnd/>
          </a:ln>
        </p:spPr>
        <p:txBody>
          <a:bodyPr>
            <a:spAutoFit/>
          </a:bodyPr>
          <a:lstStyle/>
          <a:p>
            <a:pPr algn="ctr"/>
            <a:r>
              <a:rPr lang="en-US" sz="2000">
                <a:cs typeface="Times New Roman" pitchFamily="18" charset="0"/>
              </a:rPr>
              <a:t>(OPTIONS)</a:t>
            </a:r>
          </a:p>
        </p:txBody>
      </p:sp>
      <p:sp>
        <p:nvSpPr>
          <p:cNvPr id="18" name="Text Box 9"/>
          <p:cNvSpPr txBox="1">
            <a:spLocks noChangeArrowheads="1"/>
          </p:cNvSpPr>
          <p:nvPr/>
        </p:nvSpPr>
        <p:spPr bwMode="auto">
          <a:xfrm>
            <a:off x="2058988" y="5564188"/>
            <a:ext cx="4429125" cy="708025"/>
          </a:xfrm>
          <a:prstGeom prst="rect">
            <a:avLst/>
          </a:prstGeom>
          <a:solidFill>
            <a:srgbClr val="FF3300"/>
          </a:solidFill>
          <a:ln w="9525">
            <a:solidFill>
              <a:schemeClr val="tx1"/>
            </a:solidFill>
            <a:miter lim="800000"/>
            <a:headEnd/>
            <a:tailEnd/>
          </a:ln>
        </p:spPr>
        <p:txBody>
          <a:bodyPr>
            <a:spAutoFit/>
          </a:bodyPr>
          <a:lstStyle/>
          <a:p>
            <a:r>
              <a:rPr lang="en-US" sz="2000">
                <a:cs typeface="Times New Roman" pitchFamily="18" charset="0"/>
              </a:rPr>
              <a:t>    OPUS-RS   or   OPUS-Static</a:t>
            </a:r>
          </a:p>
          <a:p>
            <a:r>
              <a:rPr lang="en-US" sz="2000">
                <a:cs typeface="Times New Roman" pitchFamily="18" charset="0"/>
              </a:rPr>
              <a:t>(15 min-2 hr)       (2-48 hr)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title" idx="4294967295"/>
          </p:nvPr>
        </p:nvSpPr>
        <p:spPr>
          <a:xfrm>
            <a:off x="2063750" y="482600"/>
            <a:ext cx="5745163" cy="595313"/>
          </a:xfrm>
        </p:spPr>
        <p:txBody>
          <a:bodyPr>
            <a:normAutofit/>
          </a:bodyPr>
          <a:lstStyle/>
          <a:p>
            <a:pPr algn="l"/>
            <a:r>
              <a:rPr lang="en-US" sz="3600" smtClean="0"/>
              <a:t>How Does OPUS-RS Work?</a:t>
            </a:r>
          </a:p>
        </p:txBody>
      </p:sp>
      <p:sp>
        <p:nvSpPr>
          <p:cNvPr id="7" name="TextBox 6"/>
          <p:cNvSpPr txBox="1"/>
          <p:nvPr/>
        </p:nvSpPr>
        <p:spPr>
          <a:xfrm>
            <a:off x="228600" y="1189038"/>
            <a:ext cx="8656638" cy="3540125"/>
          </a:xfrm>
          <a:prstGeom prst="rect">
            <a:avLst/>
          </a:prstGeom>
          <a:noFill/>
        </p:spPr>
        <p:txBody>
          <a:bodyPr>
            <a:spAutoFit/>
          </a:bodyPr>
          <a:lstStyle/>
          <a:p>
            <a:pPr fontAlgn="auto">
              <a:spcBef>
                <a:spcPts val="0"/>
              </a:spcBef>
              <a:spcAft>
                <a:spcPts val="0"/>
              </a:spcAft>
              <a:defRPr/>
            </a:pPr>
            <a:r>
              <a:rPr lang="en-US" sz="2800" dirty="0">
                <a:latin typeface="+mn-lt"/>
                <a:cs typeface="+mn-cs"/>
              </a:rPr>
              <a:t>OPUS-RS selects three to nine “best” CORS based upon:</a:t>
            </a:r>
          </a:p>
          <a:p>
            <a:pPr marL="920750" lvl="2" indent="-463550" fontAlgn="auto">
              <a:spcBef>
                <a:spcPts val="0"/>
              </a:spcBef>
              <a:spcAft>
                <a:spcPts val="0"/>
              </a:spcAft>
              <a:buFont typeface="Arial" pitchFamily="34" charset="0"/>
              <a:buChar char="•"/>
              <a:defRPr/>
            </a:pPr>
            <a:r>
              <a:rPr lang="en-US" sz="2800" dirty="0">
                <a:latin typeface="+mn-lt"/>
                <a:cs typeface="+mn-cs"/>
              </a:rPr>
              <a:t>C</a:t>
            </a:r>
            <a:r>
              <a:rPr lang="en-US" sz="2800" dirty="0">
                <a:latin typeface="+mn-lt"/>
                <a:cs typeface="+mn-cs"/>
              </a:rPr>
              <a:t>ommon </a:t>
            </a:r>
            <a:r>
              <a:rPr lang="en-US" sz="2800" dirty="0">
                <a:latin typeface="+mn-lt"/>
                <a:cs typeface="+mn-cs"/>
              </a:rPr>
              <a:t>satellite visibility with the user data.</a:t>
            </a:r>
          </a:p>
          <a:p>
            <a:pPr marL="920750" lvl="2" indent="-463550" fontAlgn="auto">
              <a:spcBef>
                <a:spcPts val="0"/>
              </a:spcBef>
              <a:spcAft>
                <a:spcPts val="0"/>
              </a:spcAft>
              <a:buFont typeface="Arial" pitchFamily="34" charset="0"/>
              <a:buChar char="•"/>
              <a:defRPr/>
            </a:pPr>
            <a:r>
              <a:rPr lang="en-US" sz="2800" dirty="0">
                <a:latin typeface="+mn-lt"/>
                <a:cs typeface="+mn-cs"/>
              </a:rPr>
              <a:t>D</a:t>
            </a:r>
            <a:r>
              <a:rPr lang="en-US" sz="2800" dirty="0">
                <a:latin typeface="+mn-lt"/>
                <a:cs typeface="+mn-cs"/>
              </a:rPr>
              <a:t>istances </a:t>
            </a:r>
            <a:r>
              <a:rPr lang="en-US" sz="2800" dirty="0">
                <a:latin typeface="+mn-lt"/>
                <a:cs typeface="+mn-cs"/>
              </a:rPr>
              <a:t>from the user’s site </a:t>
            </a:r>
            <a:r>
              <a:rPr lang="en-US" sz="2800" dirty="0">
                <a:latin typeface="+mn-lt"/>
                <a:cs typeface="+mn-cs"/>
              </a:rPr>
              <a:t>being &lt;250 </a:t>
            </a:r>
            <a:r>
              <a:rPr lang="en-US" sz="2800" dirty="0">
                <a:latin typeface="+mn-lt"/>
                <a:cs typeface="+mn-cs"/>
              </a:rPr>
              <a:t>km.</a:t>
            </a:r>
          </a:p>
          <a:p>
            <a:pPr marL="920750" lvl="2" indent="-463550" fontAlgn="auto">
              <a:spcBef>
                <a:spcPts val="0"/>
              </a:spcBef>
              <a:spcAft>
                <a:spcPts val="0"/>
              </a:spcAft>
              <a:buFont typeface="Arial" pitchFamily="34" charset="0"/>
              <a:buChar char="•"/>
              <a:defRPr/>
            </a:pPr>
            <a:endParaRPr lang="en-US" sz="2800" dirty="0">
              <a:latin typeface="+mn-lt"/>
              <a:cs typeface="+mn-cs"/>
            </a:endParaRPr>
          </a:p>
          <a:p>
            <a:pPr marL="6350" indent="-6350" fontAlgn="auto">
              <a:spcBef>
                <a:spcPts val="0"/>
              </a:spcBef>
              <a:spcAft>
                <a:spcPts val="0"/>
              </a:spcAft>
              <a:defRPr/>
            </a:pPr>
            <a:r>
              <a:rPr lang="en-US" sz="2800" dirty="0">
                <a:latin typeface="+mn-lt"/>
                <a:cs typeface="+mn-cs"/>
              </a:rPr>
              <a:t>The </a:t>
            </a:r>
            <a:r>
              <a:rPr lang="en-US" sz="2800" dirty="0">
                <a:latin typeface="+mn-lt"/>
                <a:cs typeface="+mn-cs"/>
              </a:rPr>
              <a:t>star represents the user’s </a:t>
            </a:r>
            <a:br>
              <a:rPr lang="en-US" sz="2800" dirty="0">
                <a:latin typeface="+mn-lt"/>
                <a:cs typeface="+mn-cs"/>
              </a:rPr>
            </a:br>
            <a:r>
              <a:rPr lang="en-US" sz="2800" dirty="0">
                <a:latin typeface="+mn-lt"/>
                <a:cs typeface="+mn-cs"/>
              </a:rPr>
              <a:t>site. The triangles are CORS. </a:t>
            </a:r>
          </a:p>
          <a:p>
            <a:pPr marL="6350" indent="-6350" fontAlgn="auto">
              <a:spcBef>
                <a:spcPts val="0"/>
              </a:spcBef>
              <a:spcAft>
                <a:spcPts val="0"/>
              </a:spcAft>
              <a:defRPr/>
            </a:pPr>
            <a:r>
              <a:rPr lang="en-US" sz="2800" dirty="0">
                <a:latin typeface="+mn-lt"/>
                <a:cs typeface="+mn-cs"/>
              </a:rPr>
              <a:t>The </a:t>
            </a:r>
            <a:r>
              <a:rPr lang="en-US" sz="2800" dirty="0">
                <a:latin typeface="+mn-lt"/>
                <a:cs typeface="+mn-cs"/>
              </a:rPr>
              <a:t>three CORS minimum is shown.</a:t>
            </a:r>
            <a:br>
              <a:rPr lang="en-US" sz="2800" dirty="0">
                <a:latin typeface="+mn-lt"/>
                <a:cs typeface="+mn-cs"/>
              </a:rPr>
            </a:br>
            <a:r>
              <a:rPr lang="en-US" sz="2800" dirty="0">
                <a:latin typeface="+mn-lt"/>
                <a:cs typeface="+mn-cs"/>
              </a:rPr>
              <a:t>No more than nine are used.</a:t>
            </a:r>
          </a:p>
        </p:txBody>
      </p:sp>
      <p:grpSp>
        <p:nvGrpSpPr>
          <p:cNvPr id="167940" name="Group 2"/>
          <p:cNvGrpSpPr>
            <a:grpSpLocks/>
          </p:cNvGrpSpPr>
          <p:nvPr/>
        </p:nvGrpSpPr>
        <p:grpSpPr bwMode="auto">
          <a:xfrm>
            <a:off x="174625" y="6562725"/>
            <a:ext cx="1460500" cy="277813"/>
            <a:chOff x="121" y="4559"/>
            <a:chExt cx="1014" cy="193"/>
          </a:xfrm>
        </p:grpSpPr>
        <p:sp>
          <p:nvSpPr>
            <p:cNvPr id="16794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7942" name="Group 4"/>
            <p:cNvGrpSpPr>
              <a:grpSpLocks/>
            </p:cNvGrpSpPr>
            <p:nvPr/>
          </p:nvGrpSpPr>
          <p:grpSpPr bwMode="auto">
            <a:xfrm>
              <a:off x="121" y="4559"/>
              <a:ext cx="1014" cy="193"/>
              <a:chOff x="121" y="4559"/>
              <a:chExt cx="1014" cy="193"/>
            </a:xfrm>
          </p:grpSpPr>
          <p:sp>
            <p:nvSpPr>
              <p:cNvPr id="16794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fontAlgn="auto" hangingPunct="0">
                  <a:lnSpc>
                    <a:spcPct val="94000"/>
                  </a:lnSpc>
                  <a:spcBef>
                    <a:spcPts val="0"/>
                  </a:spcBef>
                  <a:spcAft>
                    <a:spcPts val="0"/>
                  </a:spcAft>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latin typeface="+mn-lt"/>
                  <a:cs typeface="+mn-cs"/>
                </a:endParaRPr>
              </a:p>
            </p:txBody>
          </p:sp>
        </p:grpSp>
      </p:grpSp>
      <p:grpSp>
        <p:nvGrpSpPr>
          <p:cNvPr id="167945" name="Group 40"/>
          <p:cNvGrpSpPr>
            <a:grpSpLocks/>
          </p:cNvGrpSpPr>
          <p:nvPr/>
        </p:nvGrpSpPr>
        <p:grpSpPr bwMode="auto">
          <a:xfrm>
            <a:off x="5214938" y="3078163"/>
            <a:ext cx="3352800" cy="3048000"/>
            <a:chOff x="5867400" y="3810000"/>
            <a:chExt cx="3352800" cy="3048000"/>
          </a:xfrm>
        </p:grpSpPr>
        <p:sp>
          <p:nvSpPr>
            <p:cNvPr id="167946"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a:endParaRPr>
            </a:p>
          </p:txBody>
        </p:sp>
        <p:sp>
          <p:nvSpPr>
            <p:cNvPr id="167947"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a:endParaRPr>
            </a:p>
          </p:txBody>
        </p:sp>
        <p:sp>
          <p:nvSpPr>
            <p:cNvPr id="167948"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a:endParaRPr>
            </a:p>
          </p:txBody>
        </p:sp>
        <p:sp>
          <p:nvSpPr>
            <p:cNvPr id="167949"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a:endParaRPr>
            </a:p>
          </p:txBody>
        </p:sp>
        <p:sp>
          <p:nvSpPr>
            <p:cNvPr id="167950"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p:spPr>
          <p:txBody>
            <a:bodyPr/>
            <a:lstStyle/>
            <a:p>
              <a:endParaRPr lang="en-US"/>
            </a:p>
          </p:txBody>
        </p:sp>
        <p:sp>
          <p:nvSpPr>
            <p:cNvPr id="167951" name="Line 15"/>
            <p:cNvSpPr>
              <a:spLocks noChangeShapeType="1"/>
            </p:cNvSpPr>
            <p:nvPr/>
          </p:nvSpPr>
          <p:spPr bwMode="auto">
            <a:xfrm>
              <a:off x="7441019" y="3953912"/>
              <a:ext cx="1114647" cy="1553990"/>
            </a:xfrm>
            <a:prstGeom prst="line">
              <a:avLst/>
            </a:prstGeom>
            <a:noFill/>
            <a:ln w="38100">
              <a:solidFill>
                <a:schemeClr val="hlink"/>
              </a:solidFill>
              <a:round/>
              <a:headEnd/>
              <a:tailEnd/>
            </a:ln>
          </p:spPr>
          <p:txBody>
            <a:bodyPr/>
            <a:lstStyle/>
            <a:p>
              <a:endParaRPr lang="en-US"/>
            </a:p>
          </p:txBody>
        </p:sp>
        <p:sp>
          <p:nvSpPr>
            <p:cNvPr id="167952"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7" y="5154612"/>
              <a:ext cx="392113"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dirty="0">
                <a:latin typeface="+mn-lt"/>
                <a:cs typeface="+mn-cs"/>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7956" name="TextBox 35"/>
            <p:cNvSpPr txBox="1">
              <a:spLocks noChangeArrowheads="1"/>
            </p:cNvSpPr>
            <p:nvPr/>
          </p:nvSpPr>
          <p:spPr bwMode="auto">
            <a:xfrm>
              <a:off x="6256668" y="5081694"/>
              <a:ext cx="753732" cy="338554"/>
            </a:xfrm>
            <a:prstGeom prst="rect">
              <a:avLst/>
            </a:prstGeom>
            <a:noFill/>
            <a:ln w="9525">
              <a:noFill/>
              <a:miter lim="800000"/>
              <a:headEnd/>
              <a:tailEnd/>
            </a:ln>
          </p:spPr>
          <p:txBody>
            <a:bodyPr wrap="none">
              <a:spAutoFit/>
            </a:bodyPr>
            <a:lstStyle/>
            <a:p>
              <a:r>
                <a:rPr lang="en-US" sz="1600">
                  <a:latin typeface="Tw Cen MT"/>
                </a:rPr>
                <a:t>250km</a:t>
              </a:r>
            </a:p>
          </p:txBody>
        </p:sp>
        <p:cxnSp>
          <p:nvCxnSpPr>
            <p:cNvPr id="42" name="Straight Connector 41"/>
            <p:cNvCxnSpPr>
              <a:stCxn id="167946" idx="4"/>
            </p:cNvCxnSpPr>
            <p:nvPr/>
          </p:nvCxnSpPr>
          <p:spPr>
            <a:xfrm rot="16200000" flipH="1">
              <a:off x="6429375" y="4067174"/>
              <a:ext cx="966788" cy="1566863"/>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7958" name="TextBox 39"/>
            <p:cNvSpPr txBox="1">
              <a:spLocks noChangeArrowheads="1"/>
            </p:cNvSpPr>
            <p:nvPr/>
          </p:nvSpPr>
          <p:spPr bwMode="auto">
            <a:xfrm rot="1891440">
              <a:off x="6360608" y="4505848"/>
              <a:ext cx="856325" cy="338554"/>
            </a:xfrm>
            <a:prstGeom prst="rect">
              <a:avLst/>
            </a:prstGeom>
            <a:noFill/>
            <a:ln w="9525">
              <a:noFill/>
              <a:miter lim="800000"/>
              <a:headEnd/>
              <a:tailEnd/>
            </a:ln>
          </p:spPr>
          <p:txBody>
            <a:bodyPr wrap="none">
              <a:spAutoFit/>
            </a:bodyPr>
            <a:lstStyle/>
            <a:p>
              <a:r>
                <a:rPr lang="en-US" sz="1600">
                  <a:latin typeface="Tw Cen MT"/>
                </a:rPr>
                <a:t>&gt;250km</a:t>
              </a:r>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p:cNvSpPr>
            <a:spLocks noGrp="1"/>
          </p:cNvSpPr>
          <p:nvPr>
            <p:ph type="title" idx="4294967295"/>
          </p:nvPr>
        </p:nvSpPr>
        <p:spPr>
          <a:xfrm>
            <a:off x="2117725" y="457200"/>
            <a:ext cx="5853113" cy="593725"/>
          </a:xfrm>
        </p:spPr>
        <p:txBody>
          <a:bodyPr>
            <a:normAutofit/>
          </a:bodyPr>
          <a:lstStyle/>
          <a:p>
            <a:pPr algn="l"/>
            <a:r>
              <a:rPr lang="en-US" sz="3600" smtClean="0"/>
              <a:t>How Does OPUS-RS Work?</a:t>
            </a:r>
          </a:p>
        </p:txBody>
      </p:sp>
      <p:sp>
        <p:nvSpPr>
          <p:cNvPr id="168963" name="TextBox 6"/>
          <p:cNvSpPr txBox="1">
            <a:spLocks noChangeArrowheads="1"/>
          </p:cNvSpPr>
          <p:nvPr/>
        </p:nvSpPr>
        <p:spPr bwMode="auto">
          <a:xfrm>
            <a:off x="228600" y="1189038"/>
            <a:ext cx="8656638" cy="4892675"/>
          </a:xfrm>
          <a:prstGeom prst="rect">
            <a:avLst/>
          </a:prstGeom>
          <a:noFill/>
          <a:ln w="9525">
            <a:noFill/>
            <a:miter lim="800000"/>
            <a:headEnd/>
            <a:tailEnd/>
          </a:ln>
        </p:spPr>
        <p:txBody>
          <a:bodyPr>
            <a:spAutoFit/>
          </a:bodyPr>
          <a:lstStyle/>
          <a:p>
            <a:pPr marL="6350" indent="-6350"/>
            <a:r>
              <a:rPr lang="en-US" sz="2400">
                <a:latin typeface="Arial" charset="0"/>
              </a:rPr>
              <a:t>In addition, user’s site must be no more than 50 km from the (convex) polygon created by the selected CORS.</a:t>
            </a:r>
          </a:p>
          <a:p>
            <a:pPr marL="6350" indent="-6350"/>
            <a:endParaRPr lang="en-US" sz="2400">
              <a:latin typeface="Arial" charset="0"/>
            </a:endParaRPr>
          </a:p>
          <a:p>
            <a:pPr marL="6350" indent="-6350"/>
            <a:r>
              <a:rPr lang="en-US" sz="2400">
                <a:latin typeface="Arial" charset="0"/>
              </a:rPr>
              <a:t>Again in this figure, the star represents the user’s site; the </a:t>
            </a:r>
          </a:p>
          <a:p>
            <a:pPr marL="6350" indent="-6350"/>
            <a:r>
              <a:rPr lang="en-US" sz="2400">
                <a:latin typeface="Arial" charset="0"/>
              </a:rPr>
              <a:t>triangles are CORS. Five CORS and their resulting polygon are shown in this example.</a:t>
            </a:r>
          </a:p>
          <a:p>
            <a:pPr marL="6350" indent="-6350"/>
            <a:endParaRPr lang="en-US" sz="2400">
              <a:latin typeface="Arial" charset="0"/>
            </a:endParaRPr>
          </a:p>
          <a:p>
            <a:pPr marL="6350" indent="-6350"/>
            <a:r>
              <a:rPr lang="en-US" sz="2400">
                <a:latin typeface="Arial" charset="0"/>
              </a:rPr>
              <a:t>If the user’s site, the star, is </a:t>
            </a:r>
            <a:br>
              <a:rPr lang="en-US" sz="2400">
                <a:latin typeface="Arial" charset="0"/>
              </a:rPr>
            </a:br>
            <a:r>
              <a:rPr lang="en-US" sz="2400">
                <a:latin typeface="Arial" charset="0"/>
              </a:rPr>
              <a:t>more than 50 km outside </a:t>
            </a:r>
            <a:br>
              <a:rPr lang="en-US" sz="2400">
                <a:latin typeface="Arial" charset="0"/>
              </a:rPr>
            </a:br>
            <a:r>
              <a:rPr lang="en-US" sz="2400">
                <a:latin typeface="Arial" charset="0"/>
              </a:rPr>
              <a:t>this polygon, alternate </a:t>
            </a:r>
            <a:br>
              <a:rPr lang="en-US" sz="2400">
                <a:latin typeface="Arial" charset="0"/>
              </a:rPr>
            </a:br>
            <a:r>
              <a:rPr lang="en-US" sz="2400">
                <a:latin typeface="Arial" charset="0"/>
              </a:rPr>
              <a:t>CORS will be considered.</a:t>
            </a:r>
          </a:p>
          <a:p>
            <a:pPr marL="6350" indent="-6350"/>
            <a:r>
              <a:rPr lang="en-US" sz="2400">
                <a:latin typeface="Arial" charset="0"/>
              </a:rPr>
              <a:t>If none can be found, </a:t>
            </a:r>
            <a:br>
              <a:rPr lang="en-US" sz="2400">
                <a:latin typeface="Arial" charset="0"/>
              </a:rPr>
            </a:br>
            <a:r>
              <a:rPr lang="en-US" sz="2400">
                <a:latin typeface="Arial" charset="0"/>
              </a:rPr>
              <a:t>the processing will abort.</a:t>
            </a:r>
          </a:p>
        </p:txBody>
      </p:sp>
      <p:grpSp>
        <p:nvGrpSpPr>
          <p:cNvPr id="168964" name="Group 2"/>
          <p:cNvGrpSpPr>
            <a:grpSpLocks/>
          </p:cNvGrpSpPr>
          <p:nvPr/>
        </p:nvGrpSpPr>
        <p:grpSpPr bwMode="auto">
          <a:xfrm>
            <a:off x="174625" y="6562725"/>
            <a:ext cx="1460500" cy="277813"/>
            <a:chOff x="121" y="4559"/>
            <a:chExt cx="1014" cy="193"/>
          </a:xfrm>
        </p:grpSpPr>
        <p:sp>
          <p:nvSpPr>
            <p:cNvPr id="16896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8966" name="Group 4"/>
            <p:cNvGrpSpPr>
              <a:grpSpLocks/>
            </p:cNvGrpSpPr>
            <p:nvPr/>
          </p:nvGrpSpPr>
          <p:grpSpPr bwMode="auto">
            <a:xfrm>
              <a:off x="121" y="4559"/>
              <a:ext cx="1014" cy="193"/>
              <a:chOff x="121" y="4559"/>
              <a:chExt cx="1014" cy="193"/>
            </a:xfrm>
          </p:grpSpPr>
          <p:sp>
            <p:nvSpPr>
              <p:cNvPr id="16896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fontAlgn="auto" hangingPunct="0">
                  <a:lnSpc>
                    <a:spcPct val="94000"/>
                  </a:lnSpc>
                  <a:spcBef>
                    <a:spcPts val="0"/>
                  </a:spcBef>
                  <a:spcAft>
                    <a:spcPts val="0"/>
                  </a:spcAft>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latin typeface="+mn-lt"/>
                  <a:cs typeface="+mn-cs"/>
                </a:endParaRPr>
              </a:p>
            </p:txBody>
          </p:sp>
        </p:grpSp>
      </p:grpSp>
      <p:pic>
        <p:nvPicPr>
          <p:cNvPr id="168969" name="Picture 2"/>
          <p:cNvPicPr>
            <a:picLocks noChangeAspect="1" noChangeArrowheads="1"/>
          </p:cNvPicPr>
          <p:nvPr/>
        </p:nvPicPr>
        <p:blipFill>
          <a:blip r:embed="rId2"/>
          <a:srcRect l="-76" t="7166" r="3537" b="37589"/>
          <a:stretch>
            <a:fillRect/>
          </a:stretch>
        </p:blipFill>
        <p:spPr bwMode="auto">
          <a:xfrm>
            <a:off x="4183063" y="3833813"/>
            <a:ext cx="4440237" cy="1757362"/>
          </a:xfrm>
          <a:prstGeom prst="rect">
            <a:avLst/>
          </a:prstGeom>
          <a:noFill/>
          <a:ln w="9525">
            <a:noFill/>
            <a:miter lim="800000"/>
            <a:headEnd/>
            <a:tailEnd/>
          </a:ln>
        </p:spPr>
      </p:pic>
      <p:sp>
        <p:nvSpPr>
          <p:cNvPr id="168970" name="Rectangle 15"/>
          <p:cNvSpPr>
            <a:spLocks noChangeArrowheads="1"/>
          </p:cNvSpPr>
          <p:nvPr/>
        </p:nvSpPr>
        <p:spPr bwMode="auto">
          <a:xfrm>
            <a:off x="3995738" y="5654675"/>
            <a:ext cx="4572000" cy="739775"/>
          </a:xfrm>
          <a:prstGeom prst="rect">
            <a:avLst/>
          </a:prstGeom>
          <a:noFill/>
          <a:ln w="9525">
            <a:noFill/>
            <a:miter lim="800000"/>
            <a:headEnd/>
            <a:tailEnd/>
          </a:ln>
        </p:spPr>
        <p:txBody>
          <a:bodyPr>
            <a:spAutoFit/>
          </a:bodyPr>
          <a:lstStyle/>
          <a:p>
            <a:r>
              <a:rPr lang="en-US" sz="1400"/>
              <a:t>Schwarz et al., “Accuracy assessment of the National Geodetic Survey's OPUS-RS utility”, 2009, </a:t>
            </a:r>
            <a:r>
              <a:rPr lang="en-US" sz="1400" i="1"/>
              <a:t>GPS Solutions</a:t>
            </a:r>
            <a:r>
              <a:rPr lang="en-US" sz="1400"/>
              <a:t>, 13(2), 119-132.</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srcRect/>
          <a:stretch>
            <a:fillRect/>
          </a:stretch>
        </p:blipFill>
        <p:spPr bwMode="auto">
          <a:xfrm>
            <a:off x="723900" y="1203325"/>
            <a:ext cx="7696200" cy="5619750"/>
          </a:xfrm>
          <a:prstGeom prst="rect">
            <a:avLst/>
          </a:prstGeom>
          <a:noFill/>
          <a:ln w="9525">
            <a:noFill/>
            <a:miter lim="800000"/>
            <a:headEnd/>
            <a:tailEnd/>
          </a:ln>
        </p:spPr>
      </p:pic>
      <p:sp>
        <p:nvSpPr>
          <p:cNvPr id="169987" name="Title 1"/>
          <p:cNvSpPr>
            <a:spLocks noGrp="1"/>
          </p:cNvSpPr>
          <p:nvPr>
            <p:ph type="title" idx="4294967295"/>
          </p:nvPr>
        </p:nvSpPr>
        <p:spPr>
          <a:xfrm>
            <a:off x="457200" y="274638"/>
            <a:ext cx="8229600" cy="639762"/>
          </a:xfrm>
        </p:spPr>
        <p:txBody>
          <a:bodyPr/>
          <a:lstStyle/>
          <a:p>
            <a:r>
              <a:rPr lang="en-US" sz="3200" smtClean="0"/>
              <a:t>Horizontal accuracy, 1sigma, 2/27/12</a:t>
            </a:r>
          </a:p>
        </p:txBody>
      </p:sp>
      <p:sp>
        <p:nvSpPr>
          <p:cNvPr id="169988" name="Content Placeholder 2"/>
          <p:cNvSpPr>
            <a:spLocks noGrp="1"/>
          </p:cNvSpPr>
          <p:nvPr>
            <p:ph idx="4294967295"/>
          </p:nvPr>
        </p:nvSpPr>
        <p:spPr/>
        <p:txBody>
          <a:bodyPr/>
          <a:lstStyle/>
          <a:p>
            <a:endParaRPr lang="en-US"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srcRect/>
          <a:stretch>
            <a:fillRect/>
          </a:stretch>
        </p:blipFill>
        <p:spPr bwMode="auto">
          <a:xfrm>
            <a:off x="763588" y="1176338"/>
            <a:ext cx="7648575" cy="5591175"/>
          </a:xfrm>
          <a:prstGeom prst="rect">
            <a:avLst/>
          </a:prstGeom>
          <a:noFill/>
          <a:ln w="9525">
            <a:noFill/>
            <a:miter lim="800000"/>
            <a:headEnd/>
            <a:tailEnd/>
          </a:ln>
        </p:spPr>
      </p:pic>
      <p:sp>
        <p:nvSpPr>
          <p:cNvPr id="171011" name="Title 1"/>
          <p:cNvSpPr>
            <a:spLocks noGrp="1"/>
          </p:cNvSpPr>
          <p:nvPr>
            <p:ph type="title" idx="4294967295"/>
          </p:nvPr>
        </p:nvSpPr>
        <p:spPr>
          <a:xfrm>
            <a:off x="457200" y="274638"/>
            <a:ext cx="8229600" cy="715962"/>
          </a:xfrm>
        </p:spPr>
        <p:txBody>
          <a:bodyPr/>
          <a:lstStyle/>
          <a:p>
            <a:r>
              <a:rPr lang="en-US" sz="3200" smtClean="0"/>
              <a:t>Ellipsoid ht accuracy, 1sigma, 2/27/12</a:t>
            </a:r>
          </a:p>
        </p:txBody>
      </p:sp>
      <p:sp>
        <p:nvSpPr>
          <p:cNvPr id="171012" name="Content Placeholder 2"/>
          <p:cNvSpPr>
            <a:spLocks noGrp="1"/>
          </p:cNvSpPr>
          <p:nvPr>
            <p:ph idx="4294967295"/>
          </p:nvPr>
        </p:nvSpPr>
        <p:spPr/>
        <p:txBody>
          <a:bodyPr/>
          <a:lstStyle/>
          <a:p>
            <a:endParaRPr lang="en-US"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Line 3"/>
          <p:cNvSpPr>
            <a:spLocks noChangeShapeType="1"/>
          </p:cNvSpPr>
          <p:nvPr/>
        </p:nvSpPr>
        <p:spPr bwMode="auto">
          <a:xfrm flipV="1">
            <a:off x="254000" y="1355725"/>
            <a:ext cx="0" cy="4425950"/>
          </a:xfrm>
          <a:prstGeom prst="line">
            <a:avLst/>
          </a:prstGeom>
          <a:noFill/>
          <a:ln w="28575">
            <a:solidFill>
              <a:srgbClr val="000099"/>
            </a:solidFill>
            <a:round/>
            <a:headEnd/>
            <a:tailEnd type="triangle" w="med" len="med"/>
          </a:ln>
        </p:spPr>
        <p:txBody>
          <a:bodyPr wrap="none" anchor="ctr"/>
          <a:lstStyle/>
          <a:p>
            <a:endParaRPr lang="en-US"/>
          </a:p>
        </p:txBody>
      </p:sp>
      <p:sp>
        <p:nvSpPr>
          <p:cNvPr id="26626" name="Line 4"/>
          <p:cNvSpPr>
            <a:spLocks noChangeShapeType="1"/>
          </p:cNvSpPr>
          <p:nvPr/>
        </p:nvSpPr>
        <p:spPr bwMode="auto">
          <a:xfrm>
            <a:off x="0" y="5492750"/>
            <a:ext cx="5908675" cy="0"/>
          </a:xfrm>
          <a:prstGeom prst="line">
            <a:avLst/>
          </a:prstGeom>
          <a:noFill/>
          <a:ln w="28575">
            <a:solidFill>
              <a:srgbClr val="000099"/>
            </a:solidFill>
            <a:round/>
            <a:headEnd/>
            <a:tailEnd type="triangle" w="med" len="med"/>
          </a:ln>
        </p:spPr>
        <p:txBody>
          <a:bodyPr wrap="none" anchor="ctr"/>
          <a:lstStyle/>
          <a:p>
            <a:endParaRPr lang="en-US"/>
          </a:p>
        </p:txBody>
      </p:sp>
      <p:sp>
        <p:nvSpPr>
          <p:cNvPr id="26627"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0099"/>
            </a:solidFill>
            <a:round/>
            <a:headEnd/>
            <a:tailEnd/>
          </a:ln>
        </p:spPr>
        <p:txBody>
          <a:bodyPr wrap="none" anchor="ctr"/>
          <a:lstStyle/>
          <a:p>
            <a:endParaRPr lang="en-US"/>
          </a:p>
        </p:txBody>
      </p:sp>
      <p:sp>
        <p:nvSpPr>
          <p:cNvPr id="26628"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a:p>
        </p:txBody>
      </p:sp>
      <p:sp>
        <p:nvSpPr>
          <p:cNvPr id="26629"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a:p>
        </p:txBody>
      </p:sp>
      <p:sp>
        <p:nvSpPr>
          <p:cNvPr id="26630"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cxnSp>
        <p:nvCxnSpPr>
          <p:cNvPr id="26631" name="AutoShape 9"/>
          <p:cNvCxnSpPr>
            <a:cxnSpLocks noChangeShapeType="1"/>
            <a:stCxn id="26627" idx="2"/>
            <a:endCxn id="26630" idx="2"/>
          </p:cNvCxnSpPr>
          <p:nvPr/>
        </p:nvCxnSpPr>
        <p:spPr bwMode="auto">
          <a:xfrm flipV="1">
            <a:off x="254000" y="5219700"/>
            <a:ext cx="1012825" cy="287338"/>
          </a:xfrm>
          <a:prstGeom prst="straightConnector1">
            <a:avLst/>
          </a:prstGeom>
          <a:noFill/>
          <a:ln w="38100">
            <a:solidFill>
              <a:srgbClr val="77623D"/>
            </a:solidFill>
            <a:prstDash val="sysDot"/>
            <a:round/>
            <a:headEnd type="triangle" w="med" len="med"/>
            <a:tailEnd type="triangle" w="med" len="med"/>
          </a:ln>
        </p:spPr>
      </p:cxnSp>
      <p:sp>
        <p:nvSpPr>
          <p:cNvPr id="26632" name="Line 10"/>
          <p:cNvSpPr>
            <a:spLocks noChangeShapeType="1"/>
          </p:cNvSpPr>
          <p:nvPr/>
        </p:nvSpPr>
        <p:spPr bwMode="auto">
          <a:xfrm flipV="1">
            <a:off x="4389438" y="1468438"/>
            <a:ext cx="1266825" cy="1522412"/>
          </a:xfrm>
          <a:prstGeom prst="line">
            <a:avLst/>
          </a:prstGeom>
          <a:noFill/>
          <a:ln w="28575">
            <a:solidFill>
              <a:srgbClr val="000099"/>
            </a:solidFill>
            <a:round/>
            <a:headEnd/>
            <a:tailEnd type="triangle" w="med" len="med"/>
          </a:ln>
        </p:spPr>
        <p:txBody>
          <a:bodyPr wrap="none" anchor="ctr"/>
          <a:lstStyle/>
          <a:p>
            <a:endParaRPr lang="en-US"/>
          </a:p>
        </p:txBody>
      </p:sp>
      <p:sp>
        <p:nvSpPr>
          <p:cNvPr id="26633" name="Line 11"/>
          <p:cNvSpPr>
            <a:spLocks noChangeShapeType="1"/>
          </p:cNvSpPr>
          <p:nvPr/>
        </p:nvSpPr>
        <p:spPr bwMode="auto">
          <a:xfrm flipV="1">
            <a:off x="5054600" y="1492250"/>
            <a:ext cx="590550" cy="946150"/>
          </a:xfrm>
          <a:prstGeom prst="line">
            <a:avLst/>
          </a:prstGeom>
          <a:noFill/>
          <a:ln w="28575">
            <a:solidFill>
              <a:srgbClr val="CC0000"/>
            </a:solidFill>
            <a:round/>
            <a:headEnd/>
            <a:tailEnd/>
          </a:ln>
        </p:spPr>
        <p:txBody>
          <a:bodyPr wrap="none" anchor="ctr"/>
          <a:lstStyle/>
          <a:p>
            <a:endParaRPr lang="en-US"/>
          </a:p>
        </p:txBody>
      </p:sp>
      <p:sp>
        <p:nvSpPr>
          <p:cNvPr id="26634"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000099"/>
            </a:solidFill>
            <a:prstDash val="solid"/>
            <a:round/>
            <a:headEnd type="none" w="med" len="med"/>
            <a:tailEnd type="none" w="med" len="med"/>
          </a:ln>
        </p:spPr>
        <p:txBody>
          <a:bodyPr wrap="none" anchor="ctr"/>
          <a:lstStyle/>
          <a:p>
            <a:endParaRPr lang="en-US"/>
          </a:p>
        </p:txBody>
      </p:sp>
      <p:sp>
        <p:nvSpPr>
          <p:cNvPr id="26635"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a:p>
        </p:txBody>
      </p:sp>
      <p:sp>
        <p:nvSpPr>
          <p:cNvPr id="26636"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a:p>
        </p:txBody>
      </p:sp>
      <p:sp>
        <p:nvSpPr>
          <p:cNvPr id="26637"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r>
              <a:rPr lang="en-US" sz="1400">
                <a:latin typeface="Times New Roman" pitchFamily="18" charset="0"/>
                <a:cs typeface="Times New Roman" pitchFamily="18" charset="0"/>
              </a:rPr>
              <a:t>2.2 meters</a:t>
            </a:r>
          </a:p>
        </p:txBody>
      </p:sp>
      <p:sp>
        <p:nvSpPr>
          <p:cNvPr id="26638"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r>
              <a:rPr lang="en-US" sz="1600">
                <a:solidFill>
                  <a:srgbClr val="000099"/>
                </a:solidFill>
                <a:latin typeface="Times New Roman" pitchFamily="18" charset="0"/>
                <a:cs typeface="Times New Roman" pitchFamily="18" charset="0"/>
              </a:rPr>
              <a:t>NAD 83</a:t>
            </a:r>
          </a:p>
        </p:txBody>
      </p:sp>
      <p:sp>
        <p:nvSpPr>
          <p:cNvPr id="26639"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r>
              <a:rPr lang="en-US" sz="1600">
                <a:solidFill>
                  <a:srgbClr val="000099"/>
                </a:solidFill>
                <a:latin typeface="Times New Roman" pitchFamily="18" charset="0"/>
                <a:cs typeface="Times New Roman" pitchFamily="18" charset="0"/>
              </a:rPr>
              <a:t>Origin</a:t>
            </a:r>
          </a:p>
        </p:txBody>
      </p:sp>
      <p:sp>
        <p:nvSpPr>
          <p:cNvPr id="26640" name="Text Box 19"/>
          <p:cNvSpPr txBox="1">
            <a:spLocks noChangeArrowheads="1"/>
          </p:cNvSpPr>
          <p:nvPr/>
        </p:nvSpPr>
        <p:spPr bwMode="auto">
          <a:xfrm>
            <a:off x="1595438" y="4522788"/>
            <a:ext cx="922337" cy="336550"/>
          </a:xfrm>
          <a:prstGeom prst="rect">
            <a:avLst/>
          </a:prstGeom>
          <a:noFill/>
          <a:ln w="19050">
            <a:noFill/>
            <a:miter lim="800000"/>
            <a:headEnd/>
            <a:tailEnd/>
          </a:ln>
        </p:spPr>
        <p:txBody>
          <a:bodyPr wrap="none" anchor="ctr">
            <a:spAutoFit/>
          </a:bodyPr>
          <a:lstStyle/>
          <a:p>
            <a:r>
              <a:rPr lang="en-US" sz="1600">
                <a:solidFill>
                  <a:srgbClr val="C00000"/>
                </a:solidFill>
                <a:latin typeface="Times New Roman" pitchFamily="18" charset="0"/>
                <a:cs typeface="Times New Roman" pitchFamily="18" charset="0"/>
              </a:rPr>
              <a:t>ITRF 00</a:t>
            </a:r>
          </a:p>
        </p:txBody>
      </p:sp>
      <p:sp>
        <p:nvSpPr>
          <p:cNvPr id="26641"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r>
              <a:rPr lang="en-US" sz="1600">
                <a:solidFill>
                  <a:srgbClr val="C00000"/>
                </a:solidFill>
                <a:latin typeface="Times New Roman" pitchFamily="18" charset="0"/>
                <a:cs typeface="Times New Roman" pitchFamily="18" charset="0"/>
              </a:rPr>
              <a:t>Origin</a:t>
            </a:r>
          </a:p>
        </p:txBody>
      </p:sp>
      <p:sp>
        <p:nvSpPr>
          <p:cNvPr id="26642" name="Line 21"/>
          <p:cNvSpPr>
            <a:spLocks noChangeShapeType="1"/>
          </p:cNvSpPr>
          <p:nvPr/>
        </p:nvSpPr>
        <p:spPr bwMode="auto">
          <a:xfrm flipH="1" flipV="1">
            <a:off x="309563" y="5589588"/>
            <a:ext cx="379412" cy="320675"/>
          </a:xfrm>
          <a:prstGeom prst="line">
            <a:avLst/>
          </a:prstGeom>
          <a:noFill/>
          <a:ln w="19050">
            <a:solidFill>
              <a:srgbClr val="000099"/>
            </a:solidFill>
            <a:round/>
            <a:headEnd/>
            <a:tailEnd type="triangle" w="med" len="med"/>
          </a:ln>
        </p:spPr>
        <p:txBody>
          <a:bodyPr wrap="none" anchor="ctr"/>
          <a:lstStyle/>
          <a:p>
            <a:endParaRPr lang="en-US"/>
          </a:p>
        </p:txBody>
      </p:sp>
      <p:sp>
        <p:nvSpPr>
          <p:cNvPr id="26643"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a:p>
        </p:txBody>
      </p:sp>
      <p:sp>
        <p:nvSpPr>
          <p:cNvPr id="26644"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r>
              <a:rPr lang="en-US" sz="1600">
                <a:latin typeface="Times New Roman" pitchFamily="18" charset="0"/>
                <a:cs typeface="Times New Roman" pitchFamily="18" charset="0"/>
              </a:rPr>
              <a:t>Earth’s</a:t>
            </a:r>
          </a:p>
        </p:txBody>
      </p:sp>
      <p:sp>
        <p:nvSpPr>
          <p:cNvPr id="26645"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r>
              <a:rPr lang="en-US" sz="1600">
                <a:latin typeface="Times New Roman" pitchFamily="18" charset="0"/>
                <a:cs typeface="Times New Roman" pitchFamily="18" charset="0"/>
              </a:rPr>
              <a:t>Surface</a:t>
            </a:r>
          </a:p>
        </p:txBody>
      </p:sp>
      <p:sp>
        <p:nvSpPr>
          <p:cNvPr id="26646" name="Text Box 25"/>
          <p:cNvSpPr txBox="1">
            <a:spLocks noChangeArrowheads="1"/>
          </p:cNvSpPr>
          <p:nvPr/>
        </p:nvSpPr>
        <p:spPr bwMode="auto">
          <a:xfrm>
            <a:off x="4430713" y="1663700"/>
            <a:ext cx="866775" cy="400050"/>
          </a:xfrm>
          <a:prstGeom prst="rect">
            <a:avLst/>
          </a:prstGeom>
          <a:noFill/>
          <a:ln w="19050">
            <a:noFill/>
            <a:miter lim="800000"/>
            <a:headEnd/>
            <a:tailEnd/>
          </a:ln>
        </p:spPr>
        <p:txBody>
          <a:bodyPr wrap="none" anchor="ctr">
            <a:spAutoFit/>
          </a:bodyPr>
          <a:lstStyle/>
          <a:p>
            <a:r>
              <a:rPr lang="en-US" sz="2000">
                <a:solidFill>
                  <a:srgbClr val="000099"/>
                </a:solidFill>
                <a:latin typeface="Times New Roman" pitchFamily="18" charset="0"/>
                <a:cs typeface="Times New Roman" pitchFamily="18" charset="0"/>
              </a:rPr>
              <a:t>h</a:t>
            </a:r>
            <a:r>
              <a:rPr lang="en-US" sz="2000" baseline="-25000">
                <a:solidFill>
                  <a:srgbClr val="000099"/>
                </a:solidFill>
                <a:latin typeface="Times New Roman" pitchFamily="18" charset="0"/>
                <a:cs typeface="Times New Roman" pitchFamily="18" charset="0"/>
              </a:rPr>
              <a:t>NAD83</a:t>
            </a:r>
            <a:endParaRPr lang="en-US" sz="2000">
              <a:solidFill>
                <a:srgbClr val="000099"/>
              </a:solidFill>
              <a:latin typeface="Times New Roman" pitchFamily="18" charset="0"/>
              <a:cs typeface="Times New Roman" pitchFamily="18" charset="0"/>
            </a:endParaRPr>
          </a:p>
        </p:txBody>
      </p:sp>
      <p:sp>
        <p:nvSpPr>
          <p:cNvPr id="26647" name="Text Box 26"/>
          <p:cNvSpPr txBox="1">
            <a:spLocks noChangeArrowheads="1"/>
          </p:cNvSpPr>
          <p:nvPr/>
        </p:nvSpPr>
        <p:spPr bwMode="auto">
          <a:xfrm>
            <a:off x="5322888" y="1835150"/>
            <a:ext cx="735012" cy="400050"/>
          </a:xfrm>
          <a:prstGeom prst="rect">
            <a:avLst/>
          </a:prstGeom>
          <a:noFill/>
          <a:ln w="19050">
            <a:noFill/>
            <a:miter lim="800000"/>
            <a:headEnd/>
            <a:tailEnd/>
          </a:ln>
        </p:spPr>
        <p:txBody>
          <a:bodyPr wrap="none" anchor="ctr">
            <a:spAutoFit/>
          </a:bodyPr>
          <a:lstStyle/>
          <a:p>
            <a:r>
              <a:rPr lang="en-US" sz="2000">
                <a:solidFill>
                  <a:srgbClr val="C00000"/>
                </a:solidFill>
                <a:latin typeface="Times New Roman" pitchFamily="18" charset="0"/>
                <a:cs typeface="Times New Roman" pitchFamily="18" charset="0"/>
              </a:rPr>
              <a:t>h</a:t>
            </a:r>
            <a:r>
              <a:rPr lang="en-US" sz="2000" baseline="-25000">
                <a:solidFill>
                  <a:srgbClr val="C00000"/>
                </a:solidFill>
                <a:latin typeface="Times New Roman" pitchFamily="18" charset="0"/>
                <a:cs typeface="Times New Roman" pitchFamily="18" charset="0"/>
              </a:rPr>
              <a:t>ITRF</a:t>
            </a:r>
            <a:endParaRPr lang="en-US" sz="2000">
              <a:solidFill>
                <a:srgbClr val="C00000"/>
              </a:solidFill>
              <a:latin typeface="Times New Roman" pitchFamily="18" charset="0"/>
              <a:cs typeface="Times New Roman" pitchFamily="18" charset="0"/>
            </a:endParaRPr>
          </a:p>
        </p:txBody>
      </p:sp>
      <p:sp>
        <p:nvSpPr>
          <p:cNvPr id="26648" name="Text Box 27"/>
          <p:cNvSpPr txBox="1">
            <a:spLocks noChangeArrowheads="1"/>
          </p:cNvSpPr>
          <p:nvPr/>
        </p:nvSpPr>
        <p:spPr bwMode="auto">
          <a:xfrm>
            <a:off x="3948113" y="5491163"/>
            <a:ext cx="4910137" cy="1323975"/>
          </a:xfrm>
          <a:prstGeom prst="rect">
            <a:avLst/>
          </a:prstGeom>
          <a:noFill/>
          <a:ln w="19050">
            <a:noFill/>
            <a:miter lim="800000"/>
            <a:headEnd/>
            <a:tailEnd/>
          </a:ln>
        </p:spPr>
        <p:txBody>
          <a:bodyPr anchor="ctr">
            <a:spAutoFit/>
          </a:bodyPr>
          <a:lstStyle/>
          <a:p>
            <a:r>
              <a:rPr lang="en-US" sz="2000" u="sng">
                <a:latin typeface="Times New Roman" pitchFamily="18" charset="0"/>
                <a:cs typeface="Times New Roman" pitchFamily="18" charset="0"/>
              </a:rPr>
              <a:t>Ellipsoid for both NAD83 and ITRF:</a:t>
            </a:r>
            <a:r>
              <a:rPr lang="en-US" sz="2000">
                <a:latin typeface="Times New Roman" pitchFamily="18" charset="0"/>
                <a:cs typeface="Times New Roman" pitchFamily="18" charset="0"/>
              </a:rPr>
              <a:t>                          </a:t>
            </a:r>
          </a:p>
          <a:p>
            <a:r>
              <a:rPr lang="en-US" sz="2000">
                <a:latin typeface="Times New Roman" pitchFamily="18" charset="0"/>
                <a:cs typeface="Times New Roman" pitchFamily="18" charset="0"/>
              </a:rPr>
              <a:t>Geodetic Reference System 1980 (GRS80)</a:t>
            </a:r>
          </a:p>
          <a:p>
            <a:r>
              <a:rPr lang="en-US" sz="2000">
                <a:latin typeface="Times New Roman" pitchFamily="18" charset="0"/>
                <a:cs typeface="Times New Roman" pitchFamily="18" charset="0"/>
              </a:rPr>
              <a:t>a = 6,378,137.000 meters (semi-major axis)</a:t>
            </a:r>
          </a:p>
          <a:p>
            <a:r>
              <a:rPr lang="en-US" sz="2000">
                <a:latin typeface="Times New Roman" pitchFamily="18" charset="0"/>
                <a:cs typeface="Times New Roman" pitchFamily="18" charset="0"/>
              </a:rPr>
              <a:t>1/f = 298.25722210088 (flattening</a:t>
            </a:r>
            <a:r>
              <a:rPr lang="en-US" sz="1600">
                <a:latin typeface="Times New Roman" pitchFamily="18" charset="0"/>
                <a:cs typeface="Times New Roman" pitchFamily="18" charset="0"/>
              </a:rPr>
              <a:t>)</a:t>
            </a:r>
          </a:p>
        </p:txBody>
      </p:sp>
      <p:sp>
        <p:nvSpPr>
          <p:cNvPr id="29" name="Isosceles Triangle 28"/>
          <p:cNvSpPr/>
          <p:nvPr/>
        </p:nvSpPr>
        <p:spPr>
          <a:xfrm>
            <a:off x="5581650" y="1293813"/>
            <a:ext cx="236538" cy="24923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50" name="Text Box 2"/>
          <p:cNvSpPr txBox="1">
            <a:spLocks noChangeArrowheads="1"/>
          </p:cNvSpPr>
          <p:nvPr/>
        </p:nvSpPr>
        <p:spPr bwMode="auto">
          <a:xfrm>
            <a:off x="1384300" y="331788"/>
            <a:ext cx="6372225" cy="831850"/>
          </a:xfrm>
          <a:prstGeom prst="rect">
            <a:avLst/>
          </a:prstGeom>
          <a:noFill/>
          <a:ln w="19050">
            <a:noFill/>
            <a:miter lim="800000"/>
            <a:headEnd/>
            <a:tailEnd/>
          </a:ln>
        </p:spPr>
        <p:txBody>
          <a:bodyPr wrap="none" anchor="ctr">
            <a:spAutoFit/>
          </a:bodyPr>
          <a:lstStyle/>
          <a:p>
            <a:pPr algn="ctr"/>
            <a:r>
              <a:rPr lang="en-US" sz="2800">
                <a:latin typeface="Times New Roman" pitchFamily="18" charset="0"/>
                <a:cs typeface="Times New Roman" pitchFamily="18" charset="0"/>
              </a:rPr>
              <a:t>Simplified Concept of  NAD 83 vs. ITRF</a:t>
            </a:r>
          </a:p>
          <a:p>
            <a:pPr algn="ctr"/>
            <a:r>
              <a:rPr lang="en-US" sz="2000">
                <a:latin typeface="Times New Roman" pitchFamily="18" charset="0"/>
                <a:cs typeface="Times New Roman" pitchFamily="18" charset="0"/>
              </a:rPr>
              <a:t> </a:t>
            </a:r>
          </a:p>
        </p:txBody>
      </p:sp>
      <p:pic>
        <p:nvPicPr>
          <p:cNvPr id="30" name="Picture 2" descr="extra"/>
          <p:cNvPicPr>
            <a:picLocks noChangeAspect="1" noChangeArrowheads="1"/>
          </p:cNvPicPr>
          <p:nvPr/>
        </p:nvPicPr>
        <p:blipFill>
          <a:blip r:embed="rId3"/>
          <a:srcRect l="4765" t="11525" r="2739" b="3253"/>
          <a:stretch>
            <a:fillRect/>
          </a:stretch>
        </p:blipFill>
        <p:spPr bwMode="auto">
          <a:xfrm>
            <a:off x="1325563" y="2373313"/>
            <a:ext cx="6464300" cy="3951287"/>
          </a:xfrm>
          <a:prstGeom prst="rect">
            <a:avLst/>
          </a:prstGeom>
          <a:noFill/>
          <a:ln w="9525">
            <a:noFill/>
            <a:miter lim="800000"/>
            <a:headEnd/>
            <a:tailEnd/>
          </a:ln>
        </p:spPr>
      </p:pic>
      <p:sp>
        <p:nvSpPr>
          <p:cNvPr id="28" name="TextBox 27"/>
          <p:cNvSpPr txBox="1">
            <a:spLocks noChangeArrowheads="1"/>
          </p:cNvSpPr>
          <p:nvPr/>
        </p:nvSpPr>
        <p:spPr bwMode="auto">
          <a:xfrm>
            <a:off x="1384300" y="1074738"/>
            <a:ext cx="6616700" cy="1384300"/>
          </a:xfrm>
          <a:prstGeom prst="rect">
            <a:avLst/>
          </a:prstGeom>
          <a:solidFill>
            <a:srgbClr val="FFFF00"/>
          </a:solidFill>
          <a:ln w="9525">
            <a:noFill/>
            <a:miter lim="800000"/>
            <a:headEnd/>
            <a:tailEnd/>
          </a:ln>
        </p:spPr>
        <p:txBody>
          <a:bodyPr>
            <a:spAutoFit/>
          </a:bodyPr>
          <a:lstStyle/>
          <a:p>
            <a:pPr algn="ctr"/>
            <a:endParaRPr lang="en-US" sz="1000"/>
          </a:p>
          <a:p>
            <a:pPr algn="ctr"/>
            <a:r>
              <a:rPr lang="en-US" sz="3200"/>
              <a:t>In California - NAD83 &amp; ITRF</a:t>
            </a:r>
          </a:p>
          <a:p>
            <a:pPr algn="ctr"/>
            <a:r>
              <a:rPr lang="en-US" sz="3200"/>
              <a:t> differences range from ~0.4 to ~0.9 m</a:t>
            </a:r>
          </a:p>
          <a:p>
            <a:pPr algn="ctr"/>
            <a:endParaRPr lang="en-US" sz="1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1000"/>
                                        <p:tgtEl>
                                          <p:spTgt spid="28"/>
                                        </p:tgtEl>
                                      </p:cBhvr>
                                    </p:animEffect>
                                  </p:childTnLst>
                                </p:cTn>
                              </p:par>
                              <p:par>
                                <p:cTn id="8" presetID="4"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ox(in)">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a:srcRect/>
          <a:stretch>
            <a:fillRect/>
          </a:stretch>
        </p:blipFill>
        <p:spPr bwMode="auto">
          <a:xfrm>
            <a:off x="-2387600" y="-476250"/>
            <a:ext cx="13716000" cy="8572500"/>
          </a:xfrm>
          <a:prstGeom prst="rect">
            <a:avLst/>
          </a:prstGeom>
          <a:noFill/>
          <a:ln w="9525">
            <a:noFill/>
            <a:miter lim="800000"/>
            <a:headEnd/>
            <a:tailEnd/>
          </a:ln>
        </p:spPr>
      </p:pic>
      <p:sp>
        <p:nvSpPr>
          <p:cNvPr id="2" name="Oval 1"/>
          <p:cNvSpPr/>
          <p:nvPr/>
        </p:nvSpPr>
        <p:spPr>
          <a:xfrm>
            <a:off x="152400" y="2667000"/>
            <a:ext cx="1752600" cy="685800"/>
          </a:xfrm>
          <a:prstGeom prst="ellipse">
            <a:avLst/>
          </a:prstGeom>
          <a:noFill/>
          <a:ln w="571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2036" name="TextBox 2"/>
          <p:cNvSpPr txBox="1">
            <a:spLocks noChangeArrowheads="1"/>
          </p:cNvSpPr>
          <p:nvPr/>
        </p:nvSpPr>
        <p:spPr bwMode="auto">
          <a:xfrm>
            <a:off x="5486400" y="609600"/>
            <a:ext cx="2514600" cy="769938"/>
          </a:xfrm>
          <a:prstGeom prst="rect">
            <a:avLst/>
          </a:prstGeom>
          <a:noFill/>
          <a:ln w="9525">
            <a:noFill/>
            <a:miter lim="800000"/>
            <a:headEnd/>
            <a:tailEnd/>
          </a:ln>
        </p:spPr>
        <p:txBody>
          <a:bodyPr>
            <a:spAutoFit/>
          </a:bodyPr>
          <a:lstStyle/>
          <a:p>
            <a:r>
              <a:rPr lang="en-US" sz="4400">
                <a:solidFill>
                  <a:srgbClr val="FFFF00"/>
                </a:solidFill>
              </a:rPr>
              <a:t>OPUS-DB</a:t>
            </a:r>
          </a:p>
        </p:txBody>
      </p:sp>
      <p:sp>
        <p:nvSpPr>
          <p:cNvPr id="4" name="Isosceles Triangle 3"/>
          <p:cNvSpPr/>
          <p:nvPr/>
        </p:nvSpPr>
        <p:spPr>
          <a:xfrm>
            <a:off x="6477000" y="1379538"/>
            <a:ext cx="381000" cy="373062"/>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Box 4"/>
          <p:cNvSpPr txBox="1">
            <a:spLocks noChangeArrowheads="1"/>
          </p:cNvSpPr>
          <p:nvPr/>
        </p:nvSpPr>
        <p:spPr bwMode="auto">
          <a:xfrm>
            <a:off x="158750" y="414338"/>
            <a:ext cx="2878138" cy="831850"/>
          </a:xfrm>
          <a:prstGeom prst="rect">
            <a:avLst/>
          </a:prstGeom>
          <a:noFill/>
          <a:ln w="9525">
            <a:noFill/>
            <a:miter lim="800000"/>
            <a:headEnd/>
            <a:tailEnd/>
          </a:ln>
        </p:spPr>
        <p:txBody>
          <a:bodyPr wrap="none">
            <a:spAutoFit/>
          </a:bodyPr>
          <a:lstStyle/>
          <a:p>
            <a:pPr algn="ctr"/>
            <a:r>
              <a:rPr lang="en-US" sz="2400" b="1"/>
              <a:t>OPUS – </a:t>
            </a:r>
          </a:p>
          <a:p>
            <a:pPr algn="ctr"/>
            <a:r>
              <a:rPr lang="en-US" sz="2400" b="1"/>
              <a:t>Datasheet Publishing</a:t>
            </a:r>
          </a:p>
        </p:txBody>
      </p:sp>
      <p:sp>
        <p:nvSpPr>
          <p:cNvPr id="173059" name="TextBox 6"/>
          <p:cNvSpPr txBox="1">
            <a:spLocks noChangeArrowheads="1"/>
          </p:cNvSpPr>
          <p:nvPr/>
        </p:nvSpPr>
        <p:spPr bwMode="auto">
          <a:xfrm>
            <a:off x="0" y="1222375"/>
            <a:ext cx="3217863" cy="2160588"/>
          </a:xfrm>
          <a:prstGeom prst="rect">
            <a:avLst/>
          </a:prstGeom>
          <a:noFill/>
          <a:ln w="9525">
            <a:noFill/>
            <a:miter lim="800000"/>
            <a:headEnd/>
            <a:tailEnd/>
          </a:ln>
        </p:spPr>
        <p:txBody>
          <a:bodyPr wrap="none">
            <a:spAutoFit/>
          </a:bodyPr>
          <a:lstStyle/>
          <a:p>
            <a:pPr algn="ctr">
              <a:lnSpc>
                <a:spcPct val="120000"/>
              </a:lnSpc>
            </a:pPr>
            <a:r>
              <a:rPr lang="en-US" u="sng"/>
              <a:t>Publishing Criteria:</a:t>
            </a:r>
          </a:p>
          <a:p>
            <a:pPr algn="ctr">
              <a:lnSpc>
                <a:spcPct val="120000"/>
              </a:lnSpc>
            </a:pPr>
            <a:endParaRPr lang="en-US"/>
          </a:p>
          <a:p>
            <a:pPr algn="ctr">
              <a:lnSpc>
                <a:spcPct val="120000"/>
              </a:lnSpc>
              <a:buFontTx/>
              <a:buChar char="•"/>
            </a:pPr>
            <a:r>
              <a:rPr lang="en-US"/>
              <a:t>NGS-calibrated GPS antenna </a:t>
            </a:r>
          </a:p>
          <a:p>
            <a:pPr algn="ctr">
              <a:lnSpc>
                <a:spcPct val="120000"/>
              </a:lnSpc>
              <a:buFontTx/>
              <a:buChar char="•"/>
            </a:pPr>
            <a:r>
              <a:rPr lang="en-US"/>
              <a:t>&gt; 4 hour data span </a:t>
            </a:r>
          </a:p>
          <a:p>
            <a:pPr algn="ctr">
              <a:lnSpc>
                <a:spcPct val="120000"/>
              </a:lnSpc>
              <a:buFontTx/>
              <a:buChar char="•"/>
            </a:pPr>
            <a:r>
              <a:rPr lang="en-US"/>
              <a:t>&gt; 70% observations used </a:t>
            </a:r>
          </a:p>
          <a:p>
            <a:pPr algn="ctr">
              <a:lnSpc>
                <a:spcPct val="120000"/>
              </a:lnSpc>
              <a:buFontTx/>
              <a:buChar char="•"/>
            </a:pPr>
            <a:r>
              <a:rPr lang="en-US"/>
              <a:t>&gt; 70% fixed ambiguities </a:t>
            </a:r>
          </a:p>
          <a:p>
            <a:pPr algn="ctr">
              <a:lnSpc>
                <a:spcPct val="120000"/>
              </a:lnSpc>
              <a:buFontTx/>
              <a:buChar char="•"/>
            </a:pPr>
            <a:r>
              <a:rPr lang="en-US"/>
              <a:t>&lt; 0.04m H peak-to-peak </a:t>
            </a:r>
          </a:p>
          <a:p>
            <a:pPr algn="ctr">
              <a:lnSpc>
                <a:spcPct val="120000"/>
              </a:lnSpc>
              <a:buFontTx/>
              <a:buChar char="•"/>
            </a:pPr>
            <a:r>
              <a:rPr lang="en-US"/>
              <a:t>&lt; 0.08m V peak-to-peak </a:t>
            </a:r>
          </a:p>
        </p:txBody>
      </p:sp>
      <p:sp>
        <p:nvSpPr>
          <p:cNvPr id="173060" name="TextBox 8"/>
          <p:cNvSpPr txBox="1">
            <a:spLocks noChangeArrowheads="1"/>
          </p:cNvSpPr>
          <p:nvPr/>
        </p:nvSpPr>
        <p:spPr bwMode="auto">
          <a:xfrm>
            <a:off x="287338" y="4391025"/>
            <a:ext cx="2051050" cy="2117725"/>
          </a:xfrm>
          <a:prstGeom prst="rect">
            <a:avLst/>
          </a:prstGeom>
          <a:noFill/>
          <a:ln w="9525">
            <a:noFill/>
            <a:miter lim="800000"/>
            <a:headEnd/>
            <a:tailEnd/>
          </a:ln>
        </p:spPr>
        <p:txBody>
          <a:bodyPr wrap="none">
            <a:spAutoFit/>
          </a:bodyPr>
          <a:lstStyle/>
          <a:p>
            <a:pPr algn="ctr">
              <a:lnSpc>
                <a:spcPct val="120000"/>
              </a:lnSpc>
            </a:pPr>
            <a:r>
              <a:rPr lang="en-US" u="sng"/>
              <a:t>Uses:</a:t>
            </a:r>
          </a:p>
          <a:p>
            <a:pPr algn="ctr">
              <a:lnSpc>
                <a:spcPct val="120000"/>
              </a:lnSpc>
            </a:pPr>
            <a:endParaRPr lang="en-US"/>
          </a:p>
          <a:p>
            <a:pPr lvl="1" algn="ctr">
              <a:lnSpc>
                <a:spcPct val="150000"/>
              </a:lnSpc>
              <a:buFontTx/>
              <a:buChar char="•"/>
            </a:pPr>
            <a:r>
              <a:rPr lang="en-US"/>
              <a:t>GPS on BMs</a:t>
            </a:r>
          </a:p>
          <a:p>
            <a:pPr lvl="1" algn="ctr">
              <a:lnSpc>
                <a:spcPct val="150000"/>
              </a:lnSpc>
              <a:buFontTx/>
              <a:buChar char="•"/>
            </a:pPr>
            <a:r>
              <a:rPr lang="en-US"/>
              <a:t>PLSS / GCDB</a:t>
            </a:r>
          </a:p>
          <a:p>
            <a:pPr lvl="1" algn="ctr">
              <a:lnSpc>
                <a:spcPct val="150000"/>
              </a:lnSpc>
              <a:buFontTx/>
              <a:buChar char="•"/>
            </a:pPr>
            <a:r>
              <a:rPr lang="en-US"/>
              <a:t>Data archive</a:t>
            </a:r>
          </a:p>
          <a:p>
            <a:pPr lvl="1" algn="ctr">
              <a:lnSpc>
                <a:spcPct val="150000"/>
              </a:lnSpc>
              <a:buFontTx/>
              <a:buChar char="•"/>
            </a:pPr>
            <a:r>
              <a:rPr lang="en-US"/>
              <a:t>Data sharing</a:t>
            </a:r>
          </a:p>
          <a:p>
            <a:pPr algn="ctr"/>
            <a:endParaRPr lang="en-US"/>
          </a:p>
        </p:txBody>
      </p:sp>
      <p:pic>
        <p:nvPicPr>
          <p:cNvPr id="2050" name="Picture 2"/>
          <p:cNvPicPr>
            <a:picLocks noChangeAspect="1" noChangeArrowheads="1"/>
          </p:cNvPicPr>
          <p:nvPr/>
        </p:nvPicPr>
        <p:blipFill>
          <a:blip r:embed="rId2"/>
          <a:srcRect/>
          <a:stretch>
            <a:fillRect/>
          </a:stretch>
        </p:blipFill>
        <p:spPr bwMode="auto">
          <a:xfrm>
            <a:off x="3049588" y="96838"/>
            <a:ext cx="6011862" cy="6702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639762"/>
          </a:xfrm>
        </p:spPr>
        <p:txBody>
          <a:bodyPr>
            <a:normAutofit/>
          </a:bodyPr>
          <a:lstStyle/>
          <a:p>
            <a:r>
              <a:rPr lang="en-US" sz="4000" smtClean="0"/>
              <a:t>OPUS-DB (DataBase Publishing)</a:t>
            </a:r>
          </a:p>
        </p:txBody>
      </p:sp>
      <p:sp>
        <p:nvSpPr>
          <p:cNvPr id="174083" name="Content Placeholder 2"/>
          <p:cNvSpPr>
            <a:spLocks noGrp="1"/>
          </p:cNvSpPr>
          <p:nvPr>
            <p:ph idx="4294967295"/>
          </p:nvPr>
        </p:nvSpPr>
        <p:spPr/>
        <p:txBody>
          <a:bodyPr/>
          <a:lstStyle/>
          <a:p>
            <a:endParaRPr lang="en-US" smtClean="0"/>
          </a:p>
        </p:txBody>
      </p:sp>
      <p:pic>
        <p:nvPicPr>
          <p:cNvPr id="174084" name="Picture 2"/>
          <p:cNvPicPr>
            <a:picLocks noChangeAspect="1" noChangeArrowheads="1"/>
          </p:cNvPicPr>
          <p:nvPr/>
        </p:nvPicPr>
        <p:blipFill>
          <a:blip r:embed="rId2"/>
          <a:srcRect/>
          <a:stretch>
            <a:fillRect/>
          </a:stretch>
        </p:blipFill>
        <p:spPr bwMode="auto">
          <a:xfrm>
            <a:off x="1398588" y="1066800"/>
            <a:ext cx="6145212" cy="559435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1" descr="OPUS total.jpg"/>
          <p:cNvPicPr>
            <a:picLocks noChangeAspect="1"/>
          </p:cNvPicPr>
          <p:nvPr/>
        </p:nvPicPr>
        <p:blipFill>
          <a:blip r:embed="rId2"/>
          <a:srcRect/>
          <a:stretch>
            <a:fillRect/>
          </a:stretch>
        </p:blipFill>
        <p:spPr bwMode="auto">
          <a:xfrm>
            <a:off x="0" y="177800"/>
            <a:ext cx="9144000" cy="650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639762"/>
          </a:xfrm>
        </p:spPr>
        <p:txBody>
          <a:bodyPr>
            <a:normAutofit/>
          </a:bodyPr>
          <a:lstStyle/>
          <a:p>
            <a:r>
              <a:rPr lang="en-US" sz="4000" smtClean="0"/>
              <a:t>OPUS-Projects: BETA phase</a:t>
            </a:r>
          </a:p>
        </p:txBody>
      </p:sp>
      <p:sp>
        <p:nvSpPr>
          <p:cNvPr id="176131" name="Content Placeholder 2"/>
          <p:cNvSpPr>
            <a:spLocks noGrp="1"/>
          </p:cNvSpPr>
          <p:nvPr>
            <p:ph idx="4294967295"/>
          </p:nvPr>
        </p:nvSpPr>
        <p:spPr>
          <a:xfrm>
            <a:off x="457200" y="990600"/>
            <a:ext cx="8229600" cy="5135563"/>
          </a:xfrm>
        </p:spPr>
        <p:txBody>
          <a:bodyPr/>
          <a:lstStyle/>
          <a:p>
            <a:endParaRPr lang="en-US" smtClean="0"/>
          </a:p>
        </p:txBody>
      </p:sp>
      <p:pic>
        <p:nvPicPr>
          <p:cNvPr id="176132" name="Picture 2"/>
          <p:cNvPicPr>
            <a:picLocks noChangeAspect="1" noChangeArrowheads="1"/>
          </p:cNvPicPr>
          <p:nvPr/>
        </p:nvPicPr>
        <p:blipFill>
          <a:blip r:embed="rId2"/>
          <a:srcRect/>
          <a:stretch>
            <a:fillRect/>
          </a:stretch>
        </p:blipFill>
        <p:spPr bwMode="auto">
          <a:xfrm>
            <a:off x="228600" y="1119188"/>
            <a:ext cx="8648700" cy="5586412"/>
          </a:xfrm>
          <a:prstGeom prst="rect">
            <a:avLst/>
          </a:prstGeom>
          <a:noFill/>
          <a:ln w="9525">
            <a:noFill/>
            <a:miter lim="800000"/>
            <a:headEnd/>
            <a:tailEnd/>
          </a:ln>
        </p:spPr>
      </p:pic>
      <p:pic>
        <p:nvPicPr>
          <p:cNvPr id="5" name="Picture 3"/>
          <p:cNvPicPr>
            <a:picLocks noChangeAspect="1" noChangeArrowheads="1"/>
          </p:cNvPicPr>
          <p:nvPr/>
        </p:nvPicPr>
        <p:blipFill>
          <a:blip r:embed="rId3"/>
          <a:srcRect/>
          <a:stretch>
            <a:fillRect/>
          </a:stretch>
        </p:blipFill>
        <p:spPr bwMode="auto">
          <a:xfrm rot="-10132856">
            <a:off x="973138" y="4475163"/>
            <a:ext cx="8112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idx="4294967295"/>
          </p:nvPr>
        </p:nvSpPr>
        <p:spPr/>
        <p:txBody>
          <a:bodyPr/>
          <a:lstStyle/>
          <a:p>
            <a:r>
              <a:rPr lang="en-US" smtClean="0"/>
              <a:t>OPUS-Projects: BETA</a:t>
            </a:r>
          </a:p>
        </p:txBody>
      </p:sp>
      <p:sp>
        <p:nvSpPr>
          <p:cNvPr id="177155" name="Content Placeholder 2"/>
          <p:cNvSpPr>
            <a:spLocks noGrp="1"/>
          </p:cNvSpPr>
          <p:nvPr>
            <p:ph idx="4294967295"/>
          </p:nvPr>
        </p:nvSpPr>
        <p:spPr/>
        <p:txBody>
          <a:bodyPr/>
          <a:lstStyle/>
          <a:p>
            <a:r>
              <a:rPr lang="en-US" smtClean="0"/>
              <a:t>Need to have </a:t>
            </a:r>
            <a:r>
              <a:rPr lang="en-US" b="1" smtClean="0"/>
              <a:t>training</a:t>
            </a:r>
            <a:r>
              <a:rPr lang="en-US" smtClean="0"/>
              <a:t> before being given Username/ProjectID access</a:t>
            </a:r>
          </a:p>
          <a:p>
            <a:r>
              <a:rPr lang="en-US" smtClean="0"/>
              <a:t>Will eventually eliminate bluebooking</a:t>
            </a:r>
          </a:p>
          <a:p>
            <a:r>
              <a:rPr lang="en-US" smtClean="0"/>
              <a:t>Working out bugs; has not been great with short times, using PAGE-NT processing engine</a:t>
            </a:r>
          </a:p>
          <a:p>
            <a:r>
              <a:rPr lang="en-US" smtClean="0"/>
              <a:t>Critical that Ht Mod Guideline durations, eg, 30 minutes, work well in OPUS-P</a:t>
            </a:r>
          </a:p>
          <a:p>
            <a:r>
              <a:rPr lang="en-US" smtClean="0"/>
              <a:t>In-person training now, maybe webinar later</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srcRect/>
          <a:stretch>
            <a:fillRect/>
          </a:stretch>
        </p:blipFill>
        <p:spPr bwMode="auto">
          <a:xfrm>
            <a:off x="785813" y="323850"/>
            <a:ext cx="7572375" cy="6210300"/>
          </a:xfrm>
          <a:prstGeom prst="rect">
            <a:avLst/>
          </a:prstGeom>
          <a:noFill/>
          <a:ln w="9525">
            <a:noFill/>
            <a:miter lim="800000"/>
            <a:headEnd/>
            <a:tailEnd/>
          </a:ln>
        </p:spPr>
      </p:pic>
      <p:pic>
        <p:nvPicPr>
          <p:cNvPr id="3" name="Picture 3"/>
          <p:cNvPicPr>
            <a:picLocks noChangeAspect="1" noChangeArrowheads="1"/>
          </p:cNvPicPr>
          <p:nvPr/>
        </p:nvPicPr>
        <p:blipFill>
          <a:blip r:embed="rId3"/>
          <a:srcRect/>
          <a:stretch>
            <a:fillRect/>
          </a:stretch>
        </p:blipFill>
        <p:spPr bwMode="auto">
          <a:xfrm rot="3999695">
            <a:off x="69057" y="5041106"/>
            <a:ext cx="8112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lumMod val="95000"/>
                <a:lumOff val="5000"/>
                <a:tint val="45000"/>
                <a:satMod val="400000"/>
              </a:schemeClr>
            </a:duotone>
          </a:blip>
          <a:srcRect l="557" t="13936" r="2313" b="16171"/>
          <a:stretch>
            <a:fillRect/>
          </a:stretch>
        </p:blipFill>
        <p:spPr bwMode="auto">
          <a:xfrm>
            <a:off x="822960" y="594947"/>
            <a:ext cx="7498080" cy="5668107"/>
          </a:xfrm>
          <a:prstGeom prst="rect">
            <a:avLst/>
          </a:prstGeom>
          <a:noFill/>
          <a:ln w="9525">
            <a:solidFill>
              <a:schemeClr val="tx2">
                <a:lumMod val="60000"/>
                <a:lumOff val="40000"/>
              </a:schemeClr>
            </a:solidFill>
            <a:miter lim="800000"/>
            <a:headEnd/>
            <a:tailEnd/>
          </a:ln>
        </p:spPr>
      </p:pic>
      <p:pic>
        <p:nvPicPr>
          <p:cNvPr id="179203" name="Picture 3"/>
          <p:cNvPicPr>
            <a:picLocks noChangeAspect="1" noChangeArrowheads="1"/>
          </p:cNvPicPr>
          <p:nvPr/>
        </p:nvPicPr>
        <p:blipFill>
          <a:blip r:embed="rId4"/>
          <a:srcRect l="15352" t="27550" r="32085" b="22313"/>
          <a:stretch>
            <a:fillRect/>
          </a:stretch>
        </p:blipFill>
        <p:spPr bwMode="auto">
          <a:xfrm>
            <a:off x="1971675" y="1698625"/>
            <a:ext cx="4049713" cy="4049713"/>
          </a:xfrm>
          <a:prstGeom prst="rect">
            <a:avLst/>
          </a:prstGeom>
          <a:noFill/>
          <a:ln w="9525">
            <a:noFill/>
            <a:miter lim="800000"/>
            <a:headEnd/>
            <a:tailEnd/>
          </a:ln>
        </p:spPr>
      </p:pic>
      <p:pic>
        <p:nvPicPr>
          <p:cNvPr id="179204" name="Picture 2"/>
          <p:cNvPicPr>
            <a:picLocks noChangeAspect="1" noChangeArrowheads="1"/>
          </p:cNvPicPr>
          <p:nvPr/>
        </p:nvPicPr>
        <p:blipFill>
          <a:blip r:embed="rId3"/>
          <a:srcRect l="557" t="47891" r="83492" b="48743"/>
          <a:stretch>
            <a:fillRect/>
          </a:stretch>
        </p:blipFill>
        <p:spPr bwMode="auto">
          <a:xfrm>
            <a:off x="822325" y="3349625"/>
            <a:ext cx="1231900" cy="273050"/>
          </a:xfrm>
          <a:prstGeom prst="rect">
            <a:avLst/>
          </a:prstGeom>
          <a:noFill/>
          <a:ln w="9525">
            <a:noFill/>
            <a:miter lim="800000"/>
            <a:headEnd/>
            <a:tailEnd/>
          </a:ln>
        </p:spPr>
      </p:pic>
      <p:pic>
        <p:nvPicPr>
          <p:cNvPr id="179205" name="Picture 2"/>
          <p:cNvPicPr>
            <a:picLocks noChangeAspect="1" noChangeArrowheads="1"/>
          </p:cNvPicPr>
          <p:nvPr/>
        </p:nvPicPr>
        <p:blipFill>
          <a:blip r:embed="rId5"/>
          <a:srcRect/>
          <a:stretch>
            <a:fillRect/>
          </a:stretch>
        </p:blipFill>
        <p:spPr bwMode="auto">
          <a:xfrm>
            <a:off x="3243263" y="355600"/>
            <a:ext cx="5486400" cy="5983288"/>
          </a:xfrm>
          <a:prstGeom prst="rect">
            <a:avLst/>
          </a:prstGeom>
          <a:noFill/>
          <a:ln w="9525">
            <a:noFill/>
            <a:miter lim="800000"/>
            <a:headEnd/>
            <a:tailEnd/>
          </a:ln>
        </p:spPr>
      </p:pic>
      <p:sp>
        <p:nvSpPr>
          <p:cNvPr id="10" name="TextBox 9"/>
          <p:cNvSpPr txBox="1"/>
          <p:nvPr/>
        </p:nvSpPr>
        <p:spPr>
          <a:xfrm>
            <a:off x="4422811" y="5286673"/>
            <a:ext cx="3508744"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fontAlgn="auto">
              <a:spcBef>
                <a:spcPts val="0"/>
              </a:spcBef>
              <a:spcAft>
                <a:spcPts val="0"/>
              </a:spcAft>
              <a:defRPr/>
            </a:pPr>
            <a:r>
              <a:rPr lang="en-US" sz="2400" dirty="0"/>
              <a:t>Process </a:t>
            </a:r>
            <a:r>
              <a:rPr lang="en-US" sz="2400" dirty="0"/>
              <a:t>the session’s data</a:t>
            </a:r>
            <a:r>
              <a:rPr lang="en-US" sz="2400" dirty="0">
                <a:solidFill>
                  <a:schemeClr val="bg1"/>
                </a:solidFill>
              </a:rPr>
              <a:t>.</a:t>
            </a:r>
          </a:p>
        </p:txBody>
      </p:sp>
      <p:grpSp>
        <p:nvGrpSpPr>
          <p:cNvPr id="179209" name="Group 10"/>
          <p:cNvGrpSpPr>
            <a:grpSpLocks/>
          </p:cNvGrpSpPr>
          <p:nvPr/>
        </p:nvGrpSpPr>
        <p:grpSpPr bwMode="auto">
          <a:xfrm>
            <a:off x="174625" y="6562725"/>
            <a:ext cx="1460500" cy="277813"/>
            <a:chOff x="121" y="4559"/>
            <a:chExt cx="1014" cy="193"/>
          </a:xfrm>
        </p:grpSpPr>
        <p:sp>
          <p:nvSpPr>
            <p:cNvPr id="17921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9211" name="Group 4"/>
            <p:cNvGrpSpPr>
              <a:grpSpLocks/>
            </p:cNvGrpSpPr>
            <p:nvPr/>
          </p:nvGrpSpPr>
          <p:grpSpPr bwMode="auto">
            <a:xfrm>
              <a:off x="121" y="4559"/>
              <a:ext cx="1014" cy="193"/>
              <a:chOff x="121" y="4559"/>
              <a:chExt cx="1014" cy="193"/>
            </a:xfrm>
          </p:grpSpPr>
          <p:sp>
            <p:nvSpPr>
              <p:cNvPr id="17921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fontAlgn="auto" hangingPunct="0">
                  <a:lnSpc>
                    <a:spcPct val="94000"/>
                  </a:lnSpc>
                  <a:spcBef>
                    <a:spcPts val="0"/>
                  </a:spcBef>
                  <a:spcAft>
                    <a:spcPts val="0"/>
                  </a:spcAft>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latin typeface="+mn-lt"/>
                  <a:cs typeface="+mn-cs"/>
                </a:endParaRPr>
              </a:p>
            </p:txBody>
          </p:sp>
        </p:gr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l="1561" t="13469" r="2836" b="17250"/>
          <a:stretch>
            <a:fillRect/>
          </a:stretch>
        </p:blipFill>
        <p:spPr bwMode="auto">
          <a:xfrm>
            <a:off x="822325" y="461963"/>
            <a:ext cx="7499350" cy="5934075"/>
          </a:xfrm>
          <a:prstGeom prst="rect">
            <a:avLst/>
          </a:prstGeom>
          <a:noFill/>
          <a:ln w="9525">
            <a:solidFill>
              <a:schemeClr val="tx2">
                <a:lumMod val="60000"/>
                <a:lumOff val="40000"/>
              </a:schemeClr>
            </a:solidFill>
            <a:miter lim="800000"/>
            <a:headEnd/>
            <a:tailEnd/>
          </a:ln>
        </p:spPr>
      </p:pic>
      <p:sp>
        <p:nvSpPr>
          <p:cNvPr id="7" name="TextBox 6"/>
          <p:cNvSpPr txBox="1"/>
          <p:nvPr/>
        </p:nvSpPr>
        <p:spPr>
          <a:xfrm>
            <a:off x="91440" y="3703868"/>
            <a:ext cx="4340506" cy="2677656"/>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fontAlgn="auto">
              <a:spcBef>
                <a:spcPts val="0"/>
              </a:spcBef>
              <a:spcAft>
                <a:spcPts val="0"/>
              </a:spcAft>
              <a:defRPr/>
            </a:pPr>
            <a:r>
              <a:rPr lang="en-US" sz="2400" dirty="0"/>
              <a:t>And at the bottom are summary plots and tables for comparison of different solutions.</a:t>
            </a:r>
          </a:p>
          <a:p>
            <a:pPr fontAlgn="auto">
              <a:spcBef>
                <a:spcPts val="0"/>
              </a:spcBef>
              <a:spcAft>
                <a:spcPts val="0"/>
              </a:spcAft>
              <a:defRPr/>
            </a:pPr>
            <a:r>
              <a:rPr lang="en-US" sz="2400" dirty="0"/>
              <a:t>The orange parts of the plots indicate regions outside the thresholds set by the project manager.</a:t>
            </a:r>
          </a:p>
        </p:txBody>
      </p:sp>
      <p:grpSp>
        <p:nvGrpSpPr>
          <p:cNvPr id="181254" name="Group 7"/>
          <p:cNvGrpSpPr>
            <a:grpSpLocks/>
          </p:cNvGrpSpPr>
          <p:nvPr/>
        </p:nvGrpSpPr>
        <p:grpSpPr bwMode="auto">
          <a:xfrm>
            <a:off x="174625" y="6562725"/>
            <a:ext cx="1460500" cy="277813"/>
            <a:chOff x="121" y="4559"/>
            <a:chExt cx="1014" cy="193"/>
          </a:xfrm>
        </p:grpSpPr>
        <p:sp>
          <p:nvSpPr>
            <p:cNvPr id="18125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1256" name="Group 4"/>
            <p:cNvGrpSpPr>
              <a:grpSpLocks/>
            </p:cNvGrpSpPr>
            <p:nvPr/>
          </p:nvGrpSpPr>
          <p:grpSpPr bwMode="auto">
            <a:xfrm>
              <a:off x="121" y="4559"/>
              <a:ext cx="1014" cy="193"/>
              <a:chOff x="121" y="4559"/>
              <a:chExt cx="1014" cy="193"/>
            </a:xfrm>
          </p:grpSpPr>
          <p:sp>
            <p:nvSpPr>
              <p:cNvPr id="18125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2"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fontAlgn="auto" hangingPunct="0">
                  <a:lnSpc>
                    <a:spcPct val="94000"/>
                  </a:lnSpc>
                  <a:spcBef>
                    <a:spcPts val="0"/>
                  </a:spcBef>
                  <a:spcAft>
                    <a:spcPts val="0"/>
                  </a:spcAft>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latin typeface="+mn-lt"/>
                  <a:cs typeface="+mn-cs"/>
                </a:endParaRPr>
              </a:p>
            </p:txBody>
          </p:sp>
        </p:gr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3" descr="OPUS paper 1 cover.jpg"/>
          <p:cNvPicPr>
            <a:picLocks noChangeAspect="1"/>
          </p:cNvPicPr>
          <p:nvPr/>
        </p:nvPicPr>
        <p:blipFill>
          <a:blip r:embed="rId2"/>
          <a:srcRect/>
          <a:stretch>
            <a:fillRect/>
          </a:stretch>
        </p:blipFill>
        <p:spPr bwMode="auto">
          <a:xfrm>
            <a:off x="115888" y="1047750"/>
            <a:ext cx="4257675" cy="5629275"/>
          </a:xfrm>
          <a:prstGeom prst="rect">
            <a:avLst/>
          </a:prstGeom>
          <a:noFill/>
          <a:ln w="9525">
            <a:noFill/>
            <a:miter lim="800000"/>
            <a:headEnd/>
            <a:tailEnd/>
          </a:ln>
        </p:spPr>
      </p:pic>
      <p:pic>
        <p:nvPicPr>
          <p:cNvPr id="183299" name="Picture 1" descr="OPUS paper 2 cover.jpg"/>
          <p:cNvPicPr>
            <a:picLocks noChangeAspect="1"/>
          </p:cNvPicPr>
          <p:nvPr/>
        </p:nvPicPr>
        <p:blipFill>
          <a:blip r:embed="rId3"/>
          <a:srcRect b="43057"/>
          <a:stretch>
            <a:fillRect/>
          </a:stretch>
        </p:blipFill>
        <p:spPr bwMode="auto">
          <a:xfrm>
            <a:off x="4789488" y="388938"/>
            <a:ext cx="4248150" cy="3195637"/>
          </a:xfrm>
          <a:prstGeom prst="rect">
            <a:avLst/>
          </a:prstGeom>
          <a:noFill/>
          <a:ln w="9525">
            <a:noFill/>
            <a:miter lim="800000"/>
            <a:headEnd/>
            <a:tailEnd/>
          </a:ln>
        </p:spPr>
      </p:pic>
      <p:pic>
        <p:nvPicPr>
          <p:cNvPr id="183300" name="Picture 2" descr="OPUS paper 3 cover.jpg"/>
          <p:cNvPicPr>
            <a:picLocks noChangeAspect="1"/>
          </p:cNvPicPr>
          <p:nvPr/>
        </p:nvPicPr>
        <p:blipFill>
          <a:blip r:embed="rId4"/>
          <a:srcRect b="42686"/>
          <a:stretch>
            <a:fillRect/>
          </a:stretch>
        </p:blipFill>
        <p:spPr bwMode="auto">
          <a:xfrm>
            <a:off x="4857750" y="3619500"/>
            <a:ext cx="4238625" cy="3230563"/>
          </a:xfrm>
          <a:prstGeom prst="rect">
            <a:avLst/>
          </a:prstGeom>
          <a:noFill/>
          <a:ln w="9525">
            <a:noFill/>
            <a:miter lim="800000"/>
            <a:headEnd/>
            <a:tailEnd/>
          </a:ln>
        </p:spPr>
      </p:pic>
      <p:sp>
        <p:nvSpPr>
          <p:cNvPr id="183301" name="TextBox 4"/>
          <p:cNvSpPr txBox="1">
            <a:spLocks noChangeArrowheads="1"/>
          </p:cNvSpPr>
          <p:nvPr/>
        </p:nvSpPr>
        <p:spPr bwMode="auto">
          <a:xfrm>
            <a:off x="-23813" y="439738"/>
            <a:ext cx="4776788" cy="430212"/>
          </a:xfrm>
          <a:prstGeom prst="rect">
            <a:avLst/>
          </a:prstGeom>
          <a:noFill/>
          <a:ln w="9525">
            <a:noFill/>
            <a:miter lim="800000"/>
            <a:headEnd/>
            <a:tailEnd/>
          </a:ln>
        </p:spPr>
        <p:txBody>
          <a:bodyPr wrap="none">
            <a:spAutoFit/>
          </a:bodyPr>
          <a:lstStyle/>
          <a:p>
            <a:r>
              <a:rPr lang="en-US"/>
              <a:t>see </a:t>
            </a:r>
            <a:r>
              <a:rPr lang="en-US" sz="2200" b="1" i="1"/>
              <a:t>The American Surveyor </a:t>
            </a:r>
            <a:r>
              <a:rPr lang="en-US" i="1"/>
              <a:t>vol 8 (no. 5,6,7)</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rtlCol="0">
            <a:normAutofit fontScale="90000"/>
          </a:bodyPr>
          <a:lstStyle/>
          <a:p>
            <a:pPr eaLnBrk="1" fontAlgn="auto" hangingPunct="1">
              <a:spcAft>
                <a:spcPts val="0"/>
              </a:spcAft>
              <a:defRPr/>
            </a:pPr>
            <a:r>
              <a:rPr lang="en-US" dirty="0" smtClean="0"/>
              <a:t>Rationale for updating CORS RF</a:t>
            </a:r>
            <a:endParaRPr lang="en-US" dirty="0"/>
          </a:p>
        </p:txBody>
      </p:sp>
      <p:sp>
        <p:nvSpPr>
          <p:cNvPr id="3" name="Content Placeholder 2"/>
          <p:cNvSpPr>
            <a:spLocks noGrp="1"/>
          </p:cNvSpPr>
          <p:nvPr>
            <p:ph idx="1"/>
          </p:nvPr>
        </p:nvSpPr>
        <p:spPr>
          <a:xfrm>
            <a:off x="457200" y="990600"/>
            <a:ext cx="8229600" cy="5410200"/>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t>NSRS’s </a:t>
            </a:r>
            <a:r>
              <a:rPr lang="en-US" dirty="0"/>
              <a:t>global frame </a:t>
            </a:r>
            <a:r>
              <a:rPr lang="en-US" dirty="0" smtClean="0"/>
              <a:t>was </a:t>
            </a:r>
            <a:r>
              <a:rPr lang="en-US" dirty="0"/>
              <a:t>ITRF00 epoch </a:t>
            </a:r>
            <a:r>
              <a:rPr lang="en-US" dirty="0" smtClean="0"/>
              <a:t>1997.00. </a:t>
            </a:r>
            <a:r>
              <a:rPr lang="en-US" dirty="0"/>
              <a:t>P</a:t>
            </a:r>
            <a:r>
              <a:rPr lang="en-US" dirty="0" smtClean="0"/>
              <a:t>rojecting </a:t>
            </a:r>
            <a:r>
              <a:rPr lang="en-US" dirty="0"/>
              <a:t>13 </a:t>
            </a:r>
            <a:r>
              <a:rPr lang="en-US" dirty="0" err="1"/>
              <a:t>yrs</a:t>
            </a:r>
            <a:r>
              <a:rPr lang="en-US" dirty="0"/>
              <a:t> </a:t>
            </a:r>
            <a:r>
              <a:rPr lang="en-US" dirty="0" smtClean="0"/>
              <a:t>was unrealistic because of velocities; </a:t>
            </a:r>
            <a:r>
              <a:rPr lang="en-US" dirty="0"/>
              <a:t>NAD 83(CORS96) epoch </a:t>
            </a:r>
            <a:r>
              <a:rPr lang="en-US" dirty="0" smtClean="0"/>
              <a:t>2002.00 </a:t>
            </a:r>
            <a:r>
              <a:rPr lang="en-US" dirty="0"/>
              <a:t>projecting 8 </a:t>
            </a:r>
            <a:r>
              <a:rPr lang="en-US" dirty="0" err="1" smtClean="0"/>
              <a:t>yrs</a:t>
            </a:r>
            <a:r>
              <a:rPr lang="en-US" dirty="0" smtClean="0"/>
              <a:t> was becoming </a:t>
            </a:r>
            <a:r>
              <a:rPr lang="en-US" dirty="0"/>
              <a:t>a problem</a:t>
            </a:r>
          </a:p>
          <a:p>
            <a:pPr eaLnBrk="1" fontAlgn="auto" hangingPunct="1">
              <a:spcAft>
                <a:spcPts val="0"/>
              </a:spcAft>
              <a:buFont typeface="Arial" pitchFamily="34" charset="0"/>
              <a:buChar char="•"/>
              <a:defRPr/>
            </a:pPr>
            <a:r>
              <a:rPr lang="en-US" dirty="0" smtClean="0"/>
              <a:t>Coordinates </a:t>
            </a:r>
            <a:r>
              <a:rPr lang="en-US" dirty="0"/>
              <a:t>and velocities </a:t>
            </a:r>
            <a:r>
              <a:rPr lang="en-US" dirty="0" smtClean="0"/>
              <a:t>were a mixture from </a:t>
            </a:r>
            <a:r>
              <a:rPr lang="en-US" dirty="0"/>
              <a:t>last reprocessing (1994-2002</a:t>
            </a:r>
            <a:r>
              <a:rPr lang="en-US" dirty="0" smtClean="0"/>
              <a:t>) </a:t>
            </a:r>
            <a:r>
              <a:rPr lang="en-US" dirty="0"/>
              <a:t>and adjustments using </a:t>
            </a:r>
            <a:r>
              <a:rPr lang="en-US" dirty="0" smtClean="0"/>
              <a:t>8 to 3 </a:t>
            </a:r>
            <a:r>
              <a:rPr lang="en-US" dirty="0"/>
              <a:t>IGS ref. </a:t>
            </a:r>
            <a:r>
              <a:rPr lang="en-US" dirty="0" smtClean="0"/>
              <a:t>sites</a:t>
            </a:r>
            <a:endParaRPr lang="en-US" dirty="0"/>
          </a:p>
          <a:p>
            <a:pPr eaLnBrk="1" fontAlgn="auto" hangingPunct="1">
              <a:spcAft>
                <a:spcPts val="0"/>
              </a:spcAft>
              <a:buFont typeface="Arial" pitchFamily="34" charset="0"/>
              <a:buChar char="•"/>
              <a:defRPr/>
            </a:pPr>
            <a:r>
              <a:rPr lang="en-US" dirty="0" smtClean="0"/>
              <a:t>Mixture of Computed and HTDP velocities</a:t>
            </a:r>
          </a:p>
          <a:p>
            <a:pPr eaLnBrk="1" fontAlgn="auto" hangingPunct="1">
              <a:spcAft>
                <a:spcPts val="0"/>
              </a:spcAft>
              <a:buFont typeface="Arial" pitchFamily="34" charset="0"/>
              <a:buChar char="•"/>
              <a:defRPr/>
            </a:pPr>
            <a:r>
              <a:rPr lang="en-US" dirty="0" smtClean="0"/>
              <a:t>Assumed NAD83 vertical </a:t>
            </a:r>
            <a:r>
              <a:rPr lang="en-US" dirty="0"/>
              <a:t>vel. = 0 </a:t>
            </a:r>
            <a:r>
              <a:rPr lang="en-US" dirty="0" smtClean="0"/>
              <a:t>mm/</a:t>
            </a:r>
            <a:r>
              <a:rPr lang="en-US" dirty="0" err="1" smtClean="0"/>
              <a:t>yr</a:t>
            </a:r>
            <a:r>
              <a:rPr lang="en-US" dirty="0" smtClean="0"/>
              <a:t> </a:t>
            </a:r>
          </a:p>
          <a:p>
            <a:pPr eaLnBrk="1" fontAlgn="auto" hangingPunct="1">
              <a:spcAft>
                <a:spcPts val="0"/>
              </a:spcAft>
              <a:buFont typeface="Arial" pitchFamily="34" charset="0"/>
              <a:buChar char="•"/>
              <a:defRPr/>
            </a:pPr>
            <a:r>
              <a:rPr lang="en-US" dirty="0" smtClean="0"/>
              <a:t>Change </a:t>
            </a:r>
            <a:r>
              <a:rPr lang="en-US" dirty="0" err="1" smtClean="0"/>
              <a:t>fr</a:t>
            </a:r>
            <a:r>
              <a:rPr lang="en-US" dirty="0" smtClean="0"/>
              <a:t> Relative to Absolute </a:t>
            </a:r>
            <a:r>
              <a:rPr lang="en-US" dirty="0"/>
              <a:t>antenna phase center </a:t>
            </a:r>
            <a:r>
              <a:rPr lang="en-US" dirty="0" smtClean="0"/>
              <a:t>values in ITRF definition</a:t>
            </a:r>
            <a:endParaRPr lang="en-US" dirty="0"/>
          </a:p>
          <a:p>
            <a:pPr eaLnBrk="1" fontAlgn="auto" hangingPunct="1">
              <a:spcAft>
                <a:spcPts val="0"/>
              </a:spcAft>
              <a:buFont typeface="Arial" pitchFamily="34" charset="0"/>
              <a:buChar char="•"/>
              <a:defRPr/>
            </a:pPr>
            <a:r>
              <a:rPr lang="en-US" dirty="0" smtClean="0"/>
              <a:t>Metadata </a:t>
            </a:r>
            <a:r>
              <a:rPr lang="en-US" dirty="0"/>
              <a:t>issues, </a:t>
            </a:r>
            <a:r>
              <a:rPr lang="en-US" dirty="0" err="1" smtClean="0"/>
              <a:t>eg</a:t>
            </a:r>
            <a:r>
              <a:rPr lang="en-US" dirty="0" smtClean="0"/>
              <a:t>, discontinuities/offsets</a:t>
            </a:r>
            <a:endParaRPr lang="en-US" dirty="0"/>
          </a:p>
          <a:p>
            <a:pPr eaLnBrk="1" fontAlgn="auto" hangingPunct="1">
              <a:spcAft>
                <a:spcPts val="0"/>
              </a:spcAft>
              <a:buFont typeface="Arial" pitchFamily="34" charset="0"/>
              <a:buChar char="•"/>
              <a:defRPr/>
            </a:pPr>
            <a:r>
              <a:rPr lang="en-US" dirty="0"/>
              <a:t>Significant software </a:t>
            </a:r>
            <a:r>
              <a:rPr lang="en-US" dirty="0" smtClean="0"/>
              <a:t>changes since 2002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715962"/>
          </a:xfrm>
        </p:spPr>
        <p:txBody>
          <a:bodyPr>
            <a:normAutofit/>
          </a:bodyPr>
          <a:lstStyle/>
          <a:p>
            <a:r>
              <a:rPr lang="en-US" sz="4000" smtClean="0"/>
              <a:t>OPUS DB solutions</a:t>
            </a:r>
          </a:p>
        </p:txBody>
      </p:sp>
      <p:sp>
        <p:nvSpPr>
          <p:cNvPr id="184323" name="Content Placeholder 2"/>
          <p:cNvSpPr>
            <a:spLocks noGrp="1"/>
          </p:cNvSpPr>
          <p:nvPr>
            <p:ph idx="4294967295"/>
          </p:nvPr>
        </p:nvSpPr>
        <p:spPr/>
        <p:txBody>
          <a:bodyPr/>
          <a:lstStyle/>
          <a:p>
            <a:r>
              <a:rPr lang="en-US" smtClean="0"/>
              <a:t>Results comparison:941 4509 H TIDAL</a:t>
            </a:r>
          </a:p>
          <a:p>
            <a:r>
              <a:rPr lang="en-US" smtClean="0"/>
              <a:t>DISCUSSION:</a:t>
            </a:r>
          </a:p>
          <a:p>
            <a:r>
              <a:rPr lang="en-US" smtClean="0"/>
              <a:t>Should OPUS-DB solution be acceptable for control? ie, published coordinates?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idx="4294967295"/>
          </p:nvPr>
        </p:nvSpPr>
        <p:spPr/>
        <p:txBody>
          <a:bodyPr/>
          <a:lstStyle/>
          <a:p>
            <a:r>
              <a:rPr lang="en-US" smtClean="0"/>
              <a:t>HTDP, v. 3.1.2</a:t>
            </a:r>
          </a:p>
        </p:txBody>
      </p:sp>
      <p:sp>
        <p:nvSpPr>
          <p:cNvPr id="185347" name="Content Placeholder 2"/>
          <p:cNvSpPr>
            <a:spLocks noGrp="1"/>
          </p:cNvSpPr>
          <p:nvPr>
            <p:ph idx="4294967295"/>
          </p:nvPr>
        </p:nvSpPr>
        <p:spPr/>
        <p:txBody>
          <a:bodyPr/>
          <a:lstStyle/>
          <a:p>
            <a:r>
              <a:rPr lang="en-US" smtClean="0"/>
              <a:t>4</a:t>
            </a:r>
            <a:r>
              <a:rPr lang="en-US" baseline="30000" smtClean="0"/>
              <a:t>th</a:t>
            </a:r>
            <a:r>
              <a:rPr lang="en-US" smtClean="0"/>
              <a:t> option: </a:t>
            </a:r>
            <a:r>
              <a:rPr lang="en-US" i="1" smtClean="0"/>
              <a:t>Interactively transform positions between reference frames and/or dates. </a:t>
            </a:r>
          </a:p>
          <a:p>
            <a:r>
              <a:rPr lang="en-US" smtClean="0"/>
              <a:t>Epoch date format now includes </a:t>
            </a:r>
            <a:r>
              <a:rPr lang="en-US" b="1" smtClean="0"/>
              <a:t>deci-year</a:t>
            </a:r>
          </a:p>
          <a:p>
            <a:r>
              <a:rPr lang="en-US" smtClean="0"/>
              <a:t>All NAD83 </a:t>
            </a:r>
            <a:r>
              <a:rPr lang="en-US" b="1" smtClean="0"/>
              <a:t>realizations</a:t>
            </a:r>
            <a:r>
              <a:rPr lang="en-US" smtClean="0"/>
              <a:t> are treated the same</a:t>
            </a:r>
          </a:p>
          <a:p>
            <a:r>
              <a:rPr lang="en-US" smtClean="0"/>
              <a:t>After new realization published, will have transforms available between 2007 &amp; 2011</a:t>
            </a:r>
          </a:p>
          <a:p>
            <a:pPr lvl="1"/>
            <a:r>
              <a:rPr lang="en-US" smtClean="0"/>
              <a:t>Changes due to RF very small—mm—versus changes due to velocity (time)—dm to m</a:t>
            </a:r>
          </a:p>
          <a:p>
            <a:endParaRPr lang="en-US"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4"/>
          <p:cNvPicPr>
            <a:picLocks noChangeAspect="1"/>
          </p:cNvPicPr>
          <p:nvPr/>
        </p:nvPicPr>
        <p:blipFill>
          <a:blip r:embed="rId2"/>
          <a:srcRect/>
          <a:stretch>
            <a:fillRect/>
          </a:stretch>
        </p:blipFill>
        <p:spPr bwMode="auto">
          <a:xfrm>
            <a:off x="2590800" y="153988"/>
            <a:ext cx="5135563" cy="6678612"/>
          </a:xfrm>
          <a:prstGeom prst="rect">
            <a:avLst/>
          </a:prstGeom>
          <a:noFill/>
          <a:ln w="9525">
            <a:noFill/>
            <a:miter lim="800000"/>
            <a:headEnd/>
            <a:tailEnd/>
          </a:ln>
        </p:spPr>
      </p:pic>
      <p:sp>
        <p:nvSpPr>
          <p:cNvPr id="186371" name="TextBox 3"/>
          <p:cNvSpPr txBox="1">
            <a:spLocks noChangeArrowheads="1"/>
          </p:cNvSpPr>
          <p:nvPr/>
        </p:nvSpPr>
        <p:spPr bwMode="auto">
          <a:xfrm>
            <a:off x="838200" y="304800"/>
            <a:ext cx="1600200" cy="1323975"/>
          </a:xfrm>
          <a:prstGeom prst="rect">
            <a:avLst/>
          </a:prstGeom>
          <a:noFill/>
          <a:ln w="9525">
            <a:noFill/>
            <a:miter lim="800000"/>
            <a:headEnd/>
            <a:tailEnd/>
          </a:ln>
        </p:spPr>
        <p:txBody>
          <a:bodyPr>
            <a:spAutoFit/>
          </a:bodyPr>
          <a:lstStyle/>
          <a:p>
            <a:r>
              <a:rPr lang="en-US" sz="4000"/>
              <a:t>HTDP</a:t>
            </a:r>
          </a:p>
          <a:p>
            <a:r>
              <a:rPr lang="en-US" sz="4000"/>
              <a:t>v 3.1.2</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sz="4000" smtClean="0"/>
              <a:t>HTDP examples</a:t>
            </a:r>
            <a:br>
              <a:rPr lang="en-US" sz="4000" smtClean="0"/>
            </a:br>
            <a:r>
              <a:rPr lang="en-US" sz="4000" smtClean="0"/>
              <a:t>1991.35 to 2012.21</a:t>
            </a:r>
          </a:p>
        </p:txBody>
      </p:sp>
      <p:sp>
        <p:nvSpPr>
          <p:cNvPr id="3" name="Content Placeholder 2"/>
          <p:cNvSpPr>
            <a:spLocks noGrp="1"/>
          </p:cNvSpPr>
          <p:nvPr>
            <p:ph idx="4294967295"/>
          </p:nvPr>
        </p:nvSpPr>
        <p:spPr/>
        <p:txBody>
          <a:bodyPr>
            <a:normAutofit/>
          </a:bodyPr>
          <a:lstStyle/>
          <a:p>
            <a:r>
              <a:rPr lang="en-US" smtClean="0"/>
              <a:t>38 38 38; 121 21 21 | Sacramento</a:t>
            </a:r>
          </a:p>
          <a:p>
            <a:r>
              <a:rPr lang="en-US" smtClean="0"/>
              <a:t>38 38 38; 122 21 21 | nw of Lake Berryessa</a:t>
            </a:r>
          </a:p>
          <a:p>
            <a:r>
              <a:rPr lang="en-US" smtClean="0"/>
              <a:t>38 38 38; 123 21 21 | e of Stewart’s Point</a:t>
            </a:r>
          </a:p>
          <a:p>
            <a:pPr>
              <a:buFont typeface="Arial" charset="0"/>
              <a:buNone/>
            </a:pPr>
            <a:r>
              <a:rPr lang="en-US" u="sng" smtClean="0"/>
              <a:t>N, E, Up, meters:</a:t>
            </a:r>
          </a:p>
          <a:p>
            <a:pPr>
              <a:buFont typeface="Wingdings" pitchFamily="2" charset="2"/>
              <a:buChar char="q"/>
            </a:pPr>
            <a:r>
              <a:rPr lang="en-US" smtClean="0"/>
              <a:t>.192, -.180; -.028</a:t>
            </a:r>
          </a:p>
          <a:p>
            <a:pPr>
              <a:buFont typeface="Wingdings" pitchFamily="2" charset="2"/>
              <a:buChar char="q"/>
            </a:pPr>
            <a:r>
              <a:rPr lang="en-US" smtClean="0"/>
              <a:t>.270, -.266; -.029</a:t>
            </a:r>
          </a:p>
          <a:p>
            <a:pPr>
              <a:buFont typeface="Wingdings" pitchFamily="2" charset="2"/>
              <a:buChar char="q"/>
            </a:pPr>
            <a:r>
              <a:rPr lang="en-US" smtClean="0"/>
              <a:t>.687, -.444, -.029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a:srcRect/>
          <a:stretch>
            <a:fillRect/>
          </a:stretch>
        </p:blipFill>
        <p:spPr bwMode="auto">
          <a:xfrm>
            <a:off x="-2017713" y="-533400"/>
            <a:ext cx="13716001" cy="8572500"/>
          </a:xfrm>
          <a:prstGeom prst="rect">
            <a:avLst/>
          </a:prstGeom>
          <a:noFill/>
          <a:ln w="9525">
            <a:noFill/>
            <a:miter lim="800000"/>
            <a:headEnd/>
            <a:tailEnd/>
          </a:ln>
        </p:spPr>
      </p:pic>
      <p:pic>
        <p:nvPicPr>
          <p:cNvPr id="188419" name="Picture 3"/>
          <p:cNvPicPr>
            <a:picLocks noChangeAspect="1" noChangeArrowheads="1"/>
          </p:cNvPicPr>
          <p:nvPr/>
        </p:nvPicPr>
        <p:blipFill>
          <a:blip r:embed="rId3"/>
          <a:srcRect/>
          <a:stretch>
            <a:fillRect/>
          </a:stretch>
        </p:blipFill>
        <p:spPr bwMode="auto">
          <a:xfrm>
            <a:off x="2057400" y="4572000"/>
            <a:ext cx="811213"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idx="4294967295"/>
          </p:nvPr>
        </p:nvSpPr>
        <p:spPr>
          <a:xfrm>
            <a:off x="457200" y="274638"/>
            <a:ext cx="8229600" cy="792162"/>
          </a:xfrm>
        </p:spPr>
        <p:txBody>
          <a:bodyPr/>
          <a:lstStyle/>
          <a:p>
            <a:r>
              <a:rPr lang="en-US" smtClean="0"/>
              <a:t>DATASHEET Change highlights</a:t>
            </a:r>
          </a:p>
        </p:txBody>
      </p:sp>
      <p:sp>
        <p:nvSpPr>
          <p:cNvPr id="3" name="Content Placeholder 2"/>
          <p:cNvSpPr>
            <a:spLocks noGrp="1"/>
          </p:cNvSpPr>
          <p:nvPr>
            <p:ph idx="4294967295"/>
          </p:nvPr>
        </p:nvSpPr>
        <p:spPr>
          <a:xfrm>
            <a:off x="457200" y="1143000"/>
            <a:ext cx="8229600" cy="4983163"/>
          </a:xfrm>
        </p:spPr>
        <p:txBody>
          <a:bodyPr/>
          <a:lstStyle/>
          <a:p>
            <a:r>
              <a:rPr lang="en-US" smtClean="0"/>
              <a:t>Better grouping of geometric elements, eg, ellipsoid height and epoch date</a:t>
            </a:r>
          </a:p>
          <a:p>
            <a:r>
              <a:rPr lang="en-US" smtClean="0"/>
              <a:t>CLARITY about geoid model usage, including for superceded ortho height data</a:t>
            </a:r>
          </a:p>
          <a:p>
            <a:r>
              <a:rPr lang="en-US" smtClean="0"/>
              <a:t>Note: last year, NGS started publishing superceded GPS-derived ortho heights</a:t>
            </a:r>
          </a:p>
          <a:p>
            <a:r>
              <a:rPr lang="en-US" smtClean="0"/>
              <a:t>Inclusion (hyperlink) to Local Ties &amp; Accuracies</a:t>
            </a:r>
          </a:p>
          <a:p>
            <a:r>
              <a:rPr lang="en-US" smtClean="0">
                <a:hlinkClick r:id="rId2"/>
              </a:rPr>
              <a:t>http://www.ngs.noaa.gov/web/surveys/datasheet/AC6803_htmod.pdf</a:t>
            </a:r>
            <a:endParaRPr lang="en-US" smtClean="0"/>
          </a:p>
          <a:p>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idx="4294967295"/>
          </p:nvPr>
        </p:nvSpPr>
        <p:spPr>
          <a:xfrm>
            <a:off x="1588" y="228600"/>
            <a:ext cx="9144000" cy="762000"/>
          </a:xfrm>
        </p:spPr>
        <p:txBody>
          <a:bodyPr/>
          <a:lstStyle/>
          <a:p>
            <a:r>
              <a:rPr lang="en-US" sz="3600" b="1" smtClean="0"/>
              <a:t>Datasheet Format/Content Changes</a:t>
            </a:r>
          </a:p>
        </p:txBody>
      </p:sp>
      <p:pic>
        <p:nvPicPr>
          <p:cNvPr id="190467" name="Picture 2"/>
          <p:cNvPicPr>
            <a:picLocks noChangeAspect="1" noChangeArrowheads="1"/>
          </p:cNvPicPr>
          <p:nvPr/>
        </p:nvPicPr>
        <p:blipFill>
          <a:blip r:embed="rId3"/>
          <a:srcRect b="13240"/>
          <a:stretch>
            <a:fillRect/>
          </a:stretch>
        </p:blipFill>
        <p:spPr bwMode="auto">
          <a:xfrm>
            <a:off x="592138" y="919163"/>
            <a:ext cx="8077200" cy="5607050"/>
          </a:xfrm>
          <a:prstGeom prst="rect">
            <a:avLst/>
          </a:prstGeom>
          <a:noFill/>
          <a:ln w="9525">
            <a:noFill/>
            <a:miter lim="800000"/>
            <a:headEnd/>
            <a:tailEnd/>
          </a:ln>
        </p:spPr>
      </p:pic>
      <p:sp>
        <p:nvSpPr>
          <p:cNvPr id="3" name="Rounded Rectangle 2"/>
          <p:cNvSpPr/>
          <p:nvPr/>
        </p:nvSpPr>
        <p:spPr>
          <a:xfrm>
            <a:off x="1762125" y="2944813"/>
            <a:ext cx="5553075" cy="3048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p:nvSpPr>
        <p:spPr>
          <a:xfrm>
            <a:off x="1757363" y="3376613"/>
            <a:ext cx="2606675" cy="152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ed Rectangle 7"/>
          <p:cNvSpPr/>
          <p:nvPr/>
        </p:nvSpPr>
        <p:spPr>
          <a:xfrm>
            <a:off x="1757363" y="3722688"/>
            <a:ext cx="5262562" cy="5111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1600200" y="5078413"/>
            <a:ext cx="5715000"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4973638" y="2446338"/>
            <a:ext cx="3581400" cy="306387"/>
          </a:xfrm>
          <a:prstGeom prst="rect">
            <a:avLst/>
          </a:prstGeom>
          <a:solidFill>
            <a:schemeClr val="bg1"/>
          </a:solidFill>
          <a:ln>
            <a:solidFill>
              <a:schemeClr val="accent1">
                <a:lumMod val="60000"/>
                <a:lumOff val="40000"/>
              </a:schemeClr>
            </a:solidFill>
          </a:ln>
        </p:spPr>
        <p:txBody>
          <a:bodyPr>
            <a:spAutoFit/>
          </a:bodyPr>
          <a:lstStyle/>
          <a:p>
            <a:pPr fontAlgn="auto">
              <a:spcBef>
                <a:spcPts val="0"/>
              </a:spcBef>
              <a:spcAft>
                <a:spcPts val="0"/>
              </a:spcAft>
              <a:defRPr/>
            </a:pPr>
            <a:r>
              <a:rPr lang="en-US" sz="1400" b="1" dirty="0">
                <a:latin typeface="+mn-lt"/>
                <a:cs typeface="+mn-cs"/>
              </a:rPr>
              <a:t>Move ell </a:t>
            </a:r>
            <a:r>
              <a:rPr lang="en-US" sz="1400" b="1" dirty="0" err="1">
                <a:latin typeface="+mn-lt"/>
                <a:cs typeface="+mn-cs"/>
              </a:rPr>
              <a:t>ht</a:t>
            </a:r>
            <a:r>
              <a:rPr lang="en-US" sz="1400" b="1" dirty="0">
                <a:latin typeface="+mn-lt"/>
                <a:cs typeface="+mn-cs"/>
              </a:rPr>
              <a:t> and epoch info into top </a:t>
            </a:r>
            <a:r>
              <a:rPr lang="en-US" sz="1400" b="1" dirty="0">
                <a:latin typeface="+mn-lt"/>
                <a:cs typeface="+mn-cs"/>
              </a:rPr>
              <a:t>box</a:t>
            </a:r>
            <a:endParaRPr lang="en-US" sz="1400" b="1" dirty="0">
              <a:latin typeface="+mn-lt"/>
              <a:cs typeface="+mn-cs"/>
            </a:endParaRPr>
          </a:p>
        </p:txBody>
      </p:sp>
      <p:sp>
        <p:nvSpPr>
          <p:cNvPr id="11" name="TextBox 10"/>
          <p:cNvSpPr txBox="1"/>
          <p:nvPr/>
        </p:nvSpPr>
        <p:spPr>
          <a:xfrm>
            <a:off x="4960938" y="4340225"/>
            <a:ext cx="3581400" cy="738188"/>
          </a:xfrm>
          <a:prstGeom prst="rect">
            <a:avLst/>
          </a:prstGeom>
          <a:solidFill>
            <a:schemeClr val="bg1"/>
          </a:solidFill>
          <a:ln>
            <a:solidFill>
              <a:schemeClr val="accent1">
                <a:lumMod val="60000"/>
                <a:lumOff val="40000"/>
              </a:schemeClr>
            </a:solidFill>
          </a:ln>
        </p:spPr>
        <p:txBody>
          <a:bodyPr>
            <a:spAutoFit/>
          </a:bodyPr>
          <a:lstStyle/>
          <a:p>
            <a:pPr fontAlgn="auto">
              <a:spcBef>
                <a:spcPts val="0"/>
              </a:spcBef>
              <a:spcAft>
                <a:spcPts val="0"/>
              </a:spcAft>
              <a:defRPr/>
            </a:pPr>
            <a:r>
              <a:rPr lang="en-US" sz="1400" b="1" dirty="0">
                <a:latin typeface="+mn-lt"/>
                <a:cs typeface="+mn-cs"/>
              </a:rPr>
              <a:t>Note when GPS Ortho </a:t>
            </a:r>
            <a:r>
              <a:rPr lang="en-US" sz="1400" b="1" dirty="0" err="1">
                <a:latin typeface="+mn-lt"/>
                <a:cs typeface="+mn-cs"/>
              </a:rPr>
              <a:t>Ht</a:t>
            </a:r>
            <a:r>
              <a:rPr lang="en-US" sz="1400" b="1" dirty="0">
                <a:latin typeface="+mn-lt"/>
                <a:cs typeface="+mn-cs"/>
              </a:rPr>
              <a:t> computed with previous geoid model, and provide that model </a:t>
            </a:r>
            <a:r>
              <a:rPr lang="en-US" sz="1400" b="1" dirty="0" err="1">
                <a:latin typeface="+mn-lt"/>
                <a:cs typeface="+mn-cs"/>
              </a:rPr>
              <a:t>ht</a:t>
            </a:r>
            <a:endParaRPr lang="en-US" sz="1400" b="1" dirty="0">
              <a:latin typeface="+mn-lt"/>
              <a:cs typeface="+mn-cs"/>
            </a:endParaRPr>
          </a:p>
        </p:txBody>
      </p:sp>
      <p:cxnSp>
        <p:nvCxnSpPr>
          <p:cNvPr id="12" name="Straight Arrow Connector 11"/>
          <p:cNvCxnSpPr>
            <a:endCxn id="3" idx="3"/>
          </p:cNvCxnSpPr>
          <p:nvPr/>
        </p:nvCxnSpPr>
        <p:spPr>
          <a:xfrm flipH="1">
            <a:off x="7315200" y="2752725"/>
            <a:ext cx="466725" cy="344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flipV="1">
            <a:off x="4457700" y="2925763"/>
            <a:ext cx="3695700" cy="558800"/>
          </a:xfrm>
          <a:prstGeom prst="bentConnector3">
            <a:avLst>
              <a:gd name="adj1" fmla="val -8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058025" y="3978275"/>
            <a:ext cx="762000" cy="3175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81600" y="5635625"/>
            <a:ext cx="3221038" cy="307975"/>
          </a:xfrm>
          <a:prstGeom prst="rect">
            <a:avLst/>
          </a:prstGeom>
          <a:solidFill>
            <a:schemeClr val="bg1"/>
          </a:solidFill>
          <a:ln>
            <a:solidFill>
              <a:schemeClr val="accent1">
                <a:lumMod val="60000"/>
                <a:lumOff val="40000"/>
              </a:schemeClr>
            </a:solidFill>
          </a:ln>
        </p:spPr>
        <p:txBody>
          <a:bodyPr>
            <a:spAutoFit/>
          </a:bodyPr>
          <a:lstStyle/>
          <a:p>
            <a:pPr fontAlgn="auto">
              <a:spcBef>
                <a:spcPts val="0"/>
              </a:spcBef>
              <a:spcAft>
                <a:spcPts val="0"/>
              </a:spcAft>
              <a:defRPr/>
            </a:pPr>
            <a:r>
              <a:rPr lang="en-US" sz="1400" b="1" dirty="0">
                <a:latin typeface="+mn-lt"/>
                <a:cs typeface="+mn-cs"/>
              </a:rPr>
              <a:t>Better way to quantify accuracies</a:t>
            </a:r>
          </a:p>
        </p:txBody>
      </p:sp>
      <p:cxnSp>
        <p:nvCxnSpPr>
          <p:cNvPr id="19" name="Straight Arrow Connector 18"/>
          <p:cNvCxnSpPr/>
          <p:nvPr/>
        </p:nvCxnSpPr>
        <p:spPr>
          <a:xfrm flipH="1" flipV="1">
            <a:off x="4732338" y="5535613"/>
            <a:ext cx="455612" cy="381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par>
                          <p:cTn id="38" fill="hold" nodeType="afterGroup">
                            <p:stCondLst>
                              <p:cond delay="500"/>
                            </p:stCondLst>
                            <p:childTnLst>
                              <p:par>
                                <p:cTn id="39" presetID="1" presetClass="entr" presetSubtype="0" fill="hold" grpId="0" nodeType="afterEffect">
                                  <p:stCondLst>
                                    <p:cond delay="50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8" grpId="1" animBg="1"/>
      <p:bldP spid="9" grpId="0" animBg="1"/>
      <p:bldP spid="9" grpId="1" animBg="1"/>
      <p:bldP spid="4" grpId="0" animBg="1"/>
      <p:bldP spid="11" grpId="0" animBg="1"/>
      <p:bldP spid="11" grpId="1" animBg="1"/>
      <p:bldP spid="21" grpId="0" animBg="1"/>
      <p:bldP spid="21"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idx="4294967295"/>
          </p:nvPr>
        </p:nvSpPr>
        <p:spPr>
          <a:xfrm>
            <a:off x="457200" y="274638"/>
            <a:ext cx="8229600" cy="868362"/>
          </a:xfrm>
        </p:spPr>
        <p:txBody>
          <a:bodyPr/>
          <a:lstStyle/>
          <a:p>
            <a:r>
              <a:rPr lang="en-US" smtClean="0"/>
              <a:t>Local Accuracies</a:t>
            </a:r>
          </a:p>
        </p:txBody>
      </p:sp>
      <p:sp>
        <p:nvSpPr>
          <p:cNvPr id="192515" name="Content Placeholder 2"/>
          <p:cNvSpPr>
            <a:spLocks noGrp="1"/>
          </p:cNvSpPr>
          <p:nvPr>
            <p:ph idx="4294967295"/>
          </p:nvPr>
        </p:nvSpPr>
        <p:spPr/>
        <p:txBody>
          <a:bodyPr/>
          <a:lstStyle/>
          <a:p>
            <a:endParaRPr lang="en-US" smtClean="0"/>
          </a:p>
        </p:txBody>
      </p:sp>
      <p:pic>
        <p:nvPicPr>
          <p:cNvPr id="192516" name="Picture 2"/>
          <p:cNvPicPr>
            <a:picLocks noChangeAspect="1" noChangeArrowheads="1"/>
          </p:cNvPicPr>
          <p:nvPr/>
        </p:nvPicPr>
        <p:blipFill>
          <a:blip r:embed="rId2"/>
          <a:srcRect/>
          <a:stretch>
            <a:fillRect/>
          </a:stretch>
        </p:blipFill>
        <p:spPr bwMode="auto">
          <a:xfrm>
            <a:off x="-1828800" y="304800"/>
            <a:ext cx="13716000" cy="857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idx="4294967295"/>
          </p:nvPr>
        </p:nvSpPr>
        <p:spPr/>
        <p:txBody>
          <a:bodyPr/>
          <a:lstStyle/>
          <a:p>
            <a:endParaRPr lang="en-US" smtClean="0"/>
          </a:p>
        </p:txBody>
      </p:sp>
      <p:sp>
        <p:nvSpPr>
          <p:cNvPr id="193539" name="Content Placeholder 2"/>
          <p:cNvSpPr>
            <a:spLocks noGrp="1"/>
          </p:cNvSpPr>
          <p:nvPr>
            <p:ph idx="4294967295"/>
          </p:nvPr>
        </p:nvSpPr>
        <p:spPr/>
        <p:txBody>
          <a:bodyPr/>
          <a:lstStyle/>
          <a:p>
            <a:pPr marL="0" indent="0">
              <a:buFont typeface="Arial" charset="0"/>
              <a:buNone/>
            </a:pPr>
            <a:r>
              <a:rPr lang="en-US" smtClean="0"/>
              <a:t>CGAR: CA Geodetic Advisor Resources</a:t>
            </a:r>
          </a:p>
          <a:p>
            <a:pPr marL="0" indent="0">
              <a:buFont typeface="Arial" charset="0"/>
              <a:buNone/>
            </a:pPr>
            <a:r>
              <a:rPr lang="en-US" smtClean="0"/>
              <a:t>http://www.dot.ca.gov/hq/row/landsurveys/geodetic/geodetic_control.html</a:t>
            </a:r>
          </a:p>
          <a:p>
            <a:pPr marL="0" indent="0">
              <a:buFont typeface="Arial" charset="0"/>
              <a:buNone/>
            </a:pPr>
            <a:r>
              <a:rPr lang="en-US" smtClean="0"/>
              <a:t>Superceded by DSWorld now that “Vertical-NAVD88 only” is an available Datatype (IF you update downloaded version)</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200" y="274638"/>
            <a:ext cx="8229600" cy="639762"/>
          </a:xfrm>
        </p:spPr>
        <p:txBody>
          <a:bodyPr>
            <a:normAutofit/>
          </a:bodyPr>
          <a:lstStyle/>
          <a:p>
            <a:r>
              <a:rPr lang="en-US" sz="2200" smtClean="0"/>
              <a:t>http://www.dot.ca.gov/hq/row/landsurveys/geodetic/geodetic_control.html</a:t>
            </a:r>
          </a:p>
        </p:txBody>
      </p:sp>
      <p:sp>
        <p:nvSpPr>
          <p:cNvPr id="194563" name="Content Placeholder 4"/>
          <p:cNvSpPr>
            <a:spLocks noGrp="1"/>
          </p:cNvSpPr>
          <p:nvPr>
            <p:ph idx="4294967295"/>
          </p:nvPr>
        </p:nvSpPr>
        <p:spPr/>
        <p:txBody>
          <a:bodyPr/>
          <a:lstStyle/>
          <a:p>
            <a:endParaRPr lang="en-US" smtClean="0"/>
          </a:p>
        </p:txBody>
      </p:sp>
      <p:pic>
        <p:nvPicPr>
          <p:cNvPr id="194564" name="Picture 2"/>
          <p:cNvPicPr>
            <a:picLocks noChangeAspect="1" noChangeArrowheads="1"/>
          </p:cNvPicPr>
          <p:nvPr/>
        </p:nvPicPr>
        <p:blipFill>
          <a:blip r:embed="rId2"/>
          <a:srcRect t="14223" r="46667"/>
          <a:stretch>
            <a:fillRect/>
          </a:stretch>
        </p:blipFill>
        <p:spPr bwMode="auto">
          <a:xfrm>
            <a:off x="1066800" y="1071563"/>
            <a:ext cx="6248400" cy="628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9.7|1.1|11.4|9.5"/>
</p:tagLst>
</file>

<file path=ppt/tags/tag3.xml><?xml version="1.0" encoding="utf-8"?>
<p:tagLst xmlns:a="http://schemas.openxmlformats.org/drawingml/2006/main" xmlns:r="http://schemas.openxmlformats.org/officeDocument/2006/relationships" xmlns:p="http://schemas.openxmlformats.org/presentationml/2006/main">
  <p:tag name="TIMING" val="|19.4"/>
</p:tagLst>
</file>

<file path=ppt/tags/tag4.xml><?xml version="1.0" encoding="utf-8"?>
<p:tagLst xmlns:a="http://schemas.openxmlformats.org/drawingml/2006/main" xmlns:r="http://schemas.openxmlformats.org/officeDocument/2006/relationships" xmlns:p="http://schemas.openxmlformats.org/presentationml/2006/main">
  <p:tag name="TIMING" val="|10.7|2.8|11.2"/>
</p:tagLst>
</file>

<file path=ppt/theme/theme1.xml><?xml version="1.0" encoding="utf-8"?>
<a:theme xmlns:a="http://schemas.openxmlformats.org/drawingml/2006/main" name="NGS_Template_10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NGS_Template_1009</Template>
  <TotalTime>2327</TotalTime>
  <Words>4611</Words>
  <Application>Microsoft Office PowerPoint</Application>
  <PresentationFormat>On-screen Show (4:3)</PresentationFormat>
  <Paragraphs>632</Paragraphs>
  <Slides>110</Slides>
  <Notes>75</Notes>
  <HiddenSlides>0</HiddenSlides>
  <MMClips>0</MMClips>
  <ScaleCrop>false</ScaleCrop>
  <HeadingPairs>
    <vt:vector size="6" baseType="variant">
      <vt:variant>
        <vt:lpstr>Fonts Used</vt:lpstr>
      </vt:variant>
      <vt:variant>
        <vt:i4>15</vt:i4>
      </vt:variant>
      <vt:variant>
        <vt:lpstr>Design Template</vt:lpstr>
      </vt:variant>
      <vt:variant>
        <vt:i4>3</vt:i4>
      </vt:variant>
      <vt:variant>
        <vt:lpstr>Slide Titles</vt:lpstr>
      </vt:variant>
      <vt:variant>
        <vt:i4>110</vt:i4>
      </vt:variant>
    </vt:vector>
  </HeadingPairs>
  <TitlesOfParts>
    <vt:vector size="128" baseType="lpstr">
      <vt:lpstr>Calibri</vt:lpstr>
      <vt:lpstr>Arial</vt:lpstr>
      <vt:lpstr>Times New Roman</vt:lpstr>
      <vt:lpstr>Cambria</vt:lpstr>
      <vt:lpstr>Old English Text MT</vt:lpstr>
      <vt:lpstr>Courier</vt:lpstr>
      <vt:lpstr>HE_TERMINAL</vt:lpstr>
      <vt:lpstr>Wingdings</vt:lpstr>
      <vt:lpstr>BankGothic Md BT</vt:lpstr>
      <vt:lpstr>ＭＳ Ｐゴシック</vt:lpstr>
      <vt:lpstr>Helvetica</vt:lpstr>
      <vt:lpstr>Gill Sans MT</vt:lpstr>
      <vt:lpstr>Verdana</vt:lpstr>
      <vt:lpstr>Tw Cen MT</vt:lpstr>
      <vt:lpstr>TradeGothic</vt:lpstr>
      <vt:lpstr>NGS_Template_1009</vt:lpstr>
      <vt:lpstr>Office Theme</vt:lpstr>
      <vt:lpstr>NGS_Template_1009</vt:lpstr>
      <vt:lpstr>Down to Earth, part II Datums and Reference Systems</vt:lpstr>
      <vt:lpstr>Table of Contents</vt:lpstr>
      <vt:lpstr>Evolution of Geodetic Datums:  from NAD27/NGVD29 to NAD83/NAVD88</vt:lpstr>
      <vt:lpstr>Recent and near-future changes to the horizontal datum(s) realization</vt:lpstr>
      <vt:lpstr>Rationale for Updating the NSRS (CORS)</vt:lpstr>
      <vt:lpstr>U.S. CORS Velocity Field – ITRF2008</vt:lpstr>
      <vt:lpstr>U.S. CORS Velocity Field - NAD83(2011) epoch 2010.0</vt:lpstr>
      <vt:lpstr>Slide 8</vt:lpstr>
      <vt:lpstr>Rationale for updating CORS RF</vt:lpstr>
      <vt:lpstr>Multi-year CORS Solution: MYCS</vt:lpstr>
      <vt:lpstr>Geodetic Reference Frames past and present</vt:lpstr>
      <vt:lpstr>So, what’s different about the CORS coordinates?</vt:lpstr>
      <vt:lpstr>Antenna calibrations, ANTEX is new</vt:lpstr>
      <vt:lpstr>Slide 14</vt:lpstr>
      <vt:lpstr>How do I find the coordinates?</vt:lpstr>
      <vt:lpstr>Slide 16</vt:lpstr>
      <vt:lpstr>Slide 17</vt:lpstr>
      <vt:lpstr>CSRC coordinates for CGPS and Central Coast Ht Mod project</vt:lpstr>
      <vt:lpstr>Slide 19</vt:lpstr>
      <vt:lpstr>Slide 20</vt:lpstr>
      <vt:lpstr>Basis of Bearings, using CGPS</vt:lpstr>
      <vt:lpstr>CSRC’s CRTN news</vt:lpstr>
      <vt:lpstr>Slide 23</vt:lpstr>
      <vt:lpstr>Slide 24</vt:lpstr>
      <vt:lpstr>RTN Validation by NGS</vt:lpstr>
      <vt:lpstr>ON-LINE VALIDATION TOOL WOULD PROVIDE NSRS RTN COMPLIANCE </vt:lpstr>
      <vt:lpstr>A Cryptic Evolution of NAD 83</vt:lpstr>
      <vt:lpstr>NEED for a new national adjustment, NA2011 project, for passive geodetic stations</vt:lpstr>
      <vt:lpstr>Slide 29</vt:lpstr>
      <vt:lpstr>Recent status of NA2011, mid-Jan 2012</vt:lpstr>
      <vt:lpstr>Current status of NA2011, late-Feb 2012</vt:lpstr>
      <vt:lpstr>Slide 32</vt:lpstr>
      <vt:lpstr>Slide 33</vt:lpstr>
      <vt:lpstr>Slide 34</vt:lpstr>
      <vt:lpstr>Slide 35</vt:lpstr>
      <vt:lpstr>Slide 36</vt:lpstr>
      <vt:lpstr>Slide 37</vt:lpstr>
      <vt:lpstr>Slide 38</vt:lpstr>
      <vt:lpstr>Slide 39</vt:lpstr>
      <vt:lpstr>Slide 40</vt:lpstr>
      <vt:lpstr>Next steps, final phases</vt:lpstr>
      <vt:lpstr>Possible NGS plans</vt:lpstr>
      <vt:lpstr>BREAK</vt:lpstr>
      <vt:lpstr>Second Wind!</vt:lpstr>
      <vt:lpstr>Slide 45</vt:lpstr>
      <vt:lpstr>GEOID12 Development</vt:lpstr>
      <vt:lpstr>Slide 47</vt:lpstr>
      <vt:lpstr>Slide 48</vt:lpstr>
      <vt:lpstr>GRAV-D Status</vt:lpstr>
      <vt:lpstr>GRAV-D Survey in California, Jan-Feb 2011</vt:lpstr>
      <vt:lpstr>GRAV-D Goals</vt:lpstr>
      <vt:lpstr>Geoid Slope Validation Survey</vt:lpstr>
      <vt:lpstr>Level Line for Geoid Slope Validation Project</vt:lpstr>
      <vt:lpstr>Surveys Performed</vt:lpstr>
      <vt:lpstr>Slide 55</vt:lpstr>
      <vt:lpstr>Existing Geoids vs GSVS11</vt:lpstr>
      <vt:lpstr>Slide 57</vt:lpstr>
      <vt:lpstr>Slide 58</vt:lpstr>
      <vt:lpstr>Geoid Slope Survey Conclusions</vt:lpstr>
      <vt:lpstr>Rationale for new Datums</vt:lpstr>
      <vt:lpstr>Evolution of Geodetic Datums:  from NAD27/NGVD29 to NAD83/NAVD88 to ?/ ?</vt:lpstr>
      <vt:lpstr>Changing the Datum</vt:lpstr>
      <vt:lpstr>Adjusting Coordinates within the Datum</vt:lpstr>
      <vt:lpstr>Slide 64</vt:lpstr>
      <vt:lpstr>Slide 65</vt:lpstr>
      <vt:lpstr>Slide 66</vt:lpstr>
      <vt:lpstr>Slide 67</vt:lpstr>
      <vt:lpstr>How to Plan for the Future</vt:lpstr>
      <vt:lpstr>Milestones for Improving the NSRS</vt:lpstr>
      <vt:lpstr>BREAK</vt:lpstr>
      <vt:lpstr>Down to Earth, part II NGS Tools and Software Demo</vt:lpstr>
      <vt:lpstr>Home Stretch: Table of Contents</vt:lpstr>
      <vt:lpstr>Slide 73</vt:lpstr>
      <vt:lpstr>OPUS Reference Frame Choices</vt:lpstr>
      <vt:lpstr>Slide 75</vt:lpstr>
      <vt:lpstr>How Does OPUS-RS Work?</vt:lpstr>
      <vt:lpstr>How Does OPUS-RS Work?</vt:lpstr>
      <vt:lpstr>Horizontal accuracy, 1sigma, 2/27/12</vt:lpstr>
      <vt:lpstr>Ellipsoid ht accuracy, 1sigma, 2/27/12</vt:lpstr>
      <vt:lpstr>Slide 80</vt:lpstr>
      <vt:lpstr>Slide 81</vt:lpstr>
      <vt:lpstr>OPUS-DB (DataBase Publishing)</vt:lpstr>
      <vt:lpstr>Slide 83</vt:lpstr>
      <vt:lpstr>OPUS-Projects: BETA phase</vt:lpstr>
      <vt:lpstr>OPUS-Projects: BETA</vt:lpstr>
      <vt:lpstr>Slide 86</vt:lpstr>
      <vt:lpstr>Slide 87</vt:lpstr>
      <vt:lpstr>Slide 88</vt:lpstr>
      <vt:lpstr>Slide 89</vt:lpstr>
      <vt:lpstr>OPUS DB solutions</vt:lpstr>
      <vt:lpstr>HTDP, v. 3.1.2</vt:lpstr>
      <vt:lpstr>Slide 92</vt:lpstr>
      <vt:lpstr>HTDP examples 1991.35 to 2012.21</vt:lpstr>
      <vt:lpstr>Slide 94</vt:lpstr>
      <vt:lpstr>DATASHEET Change highlights</vt:lpstr>
      <vt:lpstr>Datasheet Format/Content Changes</vt:lpstr>
      <vt:lpstr>Local Accuracies</vt:lpstr>
      <vt:lpstr>Slide 98</vt:lpstr>
      <vt:lpstr>http://www.dot.ca.gov/hq/row/landsurveys/geodetic/geodetic_control.html</vt:lpstr>
      <vt:lpstr>DSWorld: mapping tool and more</vt:lpstr>
      <vt:lpstr>Updating Malcolm software, workaround for W7</vt:lpstr>
      <vt:lpstr>Workaround, cont</vt:lpstr>
      <vt:lpstr>DSWorld Demonstration</vt:lpstr>
      <vt:lpstr>Vdatum.noaa.gov Example: Chesapeake Bay uncertainties  MCU is dependent on how many transformations</vt:lpstr>
      <vt:lpstr>Slide 105</vt:lpstr>
      <vt:lpstr>Slide 106</vt:lpstr>
      <vt:lpstr>Slide 107</vt:lpstr>
      <vt:lpstr>Slide 108</vt:lpstr>
      <vt:lpstr>Slide 109</vt:lpstr>
      <vt:lpstr>Marti.ikehara@noaa.gov</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 Ikehara</dc:creator>
  <cp:lastModifiedBy>Gail Keeter</cp:lastModifiedBy>
  <cp:revision>193</cp:revision>
  <dcterms:created xsi:type="dcterms:W3CDTF">2011-11-27T16:30:58Z</dcterms:created>
  <dcterms:modified xsi:type="dcterms:W3CDTF">2012-03-05T06:38:42Z</dcterms:modified>
</cp:coreProperties>
</file>