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7"/>
  </p:notesMasterIdLst>
  <p:sldIdLst>
    <p:sldId id="256" r:id="rId3"/>
    <p:sldId id="273" r:id="rId4"/>
    <p:sldId id="275" r:id="rId5"/>
    <p:sldId id="258" r:id="rId6"/>
    <p:sldId id="270" r:id="rId7"/>
    <p:sldId id="259" r:id="rId8"/>
    <p:sldId id="260" r:id="rId9"/>
    <p:sldId id="261" r:id="rId10"/>
    <p:sldId id="263" r:id="rId11"/>
    <p:sldId id="267" r:id="rId12"/>
    <p:sldId id="262" r:id="rId13"/>
    <p:sldId id="265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heresa.Diehl\Documents\My%20Papers\$In%20Progress\3%20ION%20Proceedings%202013\All_statistic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7055584102401569"/>
          <c:w val="0.81388888888888888"/>
          <c:h val="0.790099143483200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7.1123797025371832E-2"/>
                  <c:y val="0.3991127620000322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4.4444444444444446E-2"/>
                  <c:y val="0.1457552325558428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5.0358705161854768E-3"/>
                  <c:y val="-2.85616005654402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'Pie Chart'!$B$1:$B$3</c:f>
              <c:strCache>
                <c:ptCount val="3"/>
                <c:pt idx="0">
                  <c:v>PPP</c:v>
                </c:pt>
                <c:pt idx="1">
                  <c:v>Differential, Single Baseline</c:v>
                </c:pt>
                <c:pt idx="2">
                  <c:v>Differential, Network</c:v>
                </c:pt>
              </c:strCache>
            </c:strRef>
          </c:cat>
          <c:val>
            <c:numRef>
              <c:f>'Pie Chart'!$A$1:$A$3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</cdr:x>
      <cdr:y>0.37791</cdr:y>
    </cdr:from>
    <cdr:to>
      <cdr:x>0.85833</cdr:x>
      <cdr:y>0.53416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00" y="1243666"/>
          <a:ext cx="1066800" cy="514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/>
            <a:t>PPP</a:t>
          </a:r>
        </a:p>
      </cdr:txBody>
    </cdr:sp>
  </cdr:relSizeAnchor>
  <cdr:relSizeAnchor xmlns:cdr="http://schemas.openxmlformats.org/drawingml/2006/chartDrawing">
    <cdr:from>
      <cdr:x>0.15278</cdr:x>
      <cdr:y>0.42712</cdr:y>
    </cdr:from>
    <cdr:to>
      <cdr:x>0.52292</cdr:x>
      <cdr:y>0.58337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98499" y="1405588"/>
          <a:ext cx="1692275" cy="514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Differential, </a:t>
          </a:r>
        </a:p>
        <a:p xmlns:a="http://schemas.openxmlformats.org/drawingml/2006/main">
          <a:r>
            <a:rPr lang="en-US" sz="2000" dirty="0"/>
            <a:t>Single Baseline</a:t>
          </a:r>
        </a:p>
      </cdr:txBody>
    </cdr:sp>
  </cdr:relSizeAnchor>
  <cdr:relSizeAnchor xmlns:cdr="http://schemas.openxmlformats.org/drawingml/2006/chartDrawing">
    <cdr:from>
      <cdr:x>0.43403</cdr:x>
      <cdr:y>0.04052</cdr:y>
    </cdr:from>
    <cdr:to>
      <cdr:x>0.80417</cdr:x>
      <cdr:y>0.19677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84375" y="133350"/>
          <a:ext cx="1692275" cy="514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/>
            <a:t>Differential, </a:t>
          </a:r>
        </a:p>
        <a:p xmlns:a="http://schemas.openxmlformats.org/drawingml/2006/main">
          <a:r>
            <a:rPr lang="en-US" sz="2000"/>
            <a:t>Network</a:t>
          </a:r>
        </a:p>
      </cdr:txBody>
    </cdr:sp>
  </cdr:relSizeAnchor>
  <cdr:relSizeAnchor xmlns:cdr="http://schemas.openxmlformats.org/drawingml/2006/chartDrawing">
    <cdr:from>
      <cdr:x>0.4</cdr:x>
      <cdr:y>0.11865</cdr:y>
    </cdr:from>
    <cdr:to>
      <cdr:x>0.43403</cdr:x>
      <cdr:y>0.28075</cdr:y>
    </cdr:to>
    <cdr:cxnSp macro="">
      <cdr:nvCxnSpPr>
        <cdr:cNvPr id="6" name="Straight Arrow Connector 5"/>
        <cdr:cNvCxnSpPr>
          <a:stCxn xmlns:a="http://schemas.openxmlformats.org/drawingml/2006/main" id="4" idx="1"/>
        </cdr:cNvCxnSpPr>
      </cdr:nvCxnSpPr>
      <cdr:spPr>
        <a:xfrm xmlns:a="http://schemas.openxmlformats.org/drawingml/2006/main" flipH="1">
          <a:off x="1828800" y="390451"/>
          <a:ext cx="155575" cy="53347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250B25-D11D-4792-8E17-27288F0F3E65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23AAF9-236E-4E6B-9D18-142DBF15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66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85035C-2D65-480E-81F3-15DC563C0F65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EED9-D907-491B-B8B4-7B1FFC683B1D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B9BE-745A-41E9-AAA0-EE8C17DF2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7348-0BE9-423F-BF66-3258C00BCE02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385E-6902-4A97-BD6C-C34C55DFA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F827-871E-4578-9F95-65E3DF25E112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B1FC-58ED-4901-941F-B3DEB3D25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4418-6F4A-4842-8C05-0097E2F8FFFD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DA16-459A-485A-BCCF-F36C332D8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BC19-B324-4A17-A2E2-76735C5DBAC9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B2AA-F030-425A-AEE6-E24221A7F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445F-E934-4E28-9011-892C3D6ECB0A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6431-A6D8-435E-9EEB-F700F28FA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28DF-C425-4FDA-8395-6E2567685B9B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E433-5A2E-4A66-ACD6-6AB0265E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9EDF-95BA-4FF1-86D5-6DE72EFDAC52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7530C-6BA5-440F-BB4A-826FA8579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3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180B-0942-4C62-B0CB-9EC8D2525461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7BEF-EE05-485A-9E2B-3C721429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E92B-BD7D-4546-A6AA-142DD40A82E6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98D8-692E-48DE-B195-A27384CC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C433-C711-4E83-B8CB-355BC4A0B1F4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74C2-39F2-427B-BF56-2D6FCCB63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86D028-BD8E-4AD7-AC30-685CB4738C86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A59CC9-C531-4956-AFAB-37268D57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59A7D-7AD3-427C-98C5-1667E5BA0304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FB10E4-64DA-40B9-8F7C-486AA8BC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heresa.damiani@noaa.gov" TargetMode="External"/><Relationship Id="rId2" Type="http://schemas.openxmlformats.org/officeDocument/2006/relationships/hyperlink" Target="http://www.ngs.noaa.gov/GRAV-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533400" y="1806575"/>
            <a:ext cx="8305800" cy="1470025"/>
          </a:xfrm>
        </p:spPr>
        <p:txBody>
          <a:bodyPr/>
          <a:lstStyle/>
          <a:p>
            <a:pPr eaLnBrk="1" hangingPunct="1"/>
            <a:r>
              <a:rPr lang="en-US" sz="3200" b="1" dirty="0"/>
              <a:t>Evaluating Aircraft Positioning Methods for Airborne Gravimetry: Results from GRAV-D’s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“</a:t>
            </a:r>
            <a:r>
              <a:rPr lang="en-US" sz="3200" b="1" dirty="0"/>
              <a:t>Kinematic GPS Processing Challenge</a:t>
            </a:r>
            <a:r>
              <a:rPr lang="en-US" sz="3200" b="1" dirty="0" smtClean="0"/>
              <a:t>”</a:t>
            </a: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3200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Theresa M. Damiani, Andria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Bilich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Gerald L.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NOAA- National Geodetic Survey,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Geosciences Research Division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ION GNSS+ 2013, Nashville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Session E6: Clock/Timing and Scientific Applications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4582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99.7% points for any position solution of a GRAV-D flight, </a:t>
            </a:r>
          </a:p>
          <a:p>
            <a:pPr marL="0" indent="0">
              <a:buNone/>
            </a:pPr>
            <a:r>
              <a:rPr lang="en-US" sz="2400" dirty="0" smtClean="0"/>
              <a:t>created with modern kinematic software and an experienced user,</a:t>
            </a:r>
          </a:p>
          <a:p>
            <a:pPr marL="0" indent="0">
              <a:buNone/>
            </a:pPr>
            <a:r>
              <a:rPr lang="en-US" sz="2400" dirty="0" smtClean="0"/>
              <a:t>should be precise to within +/- 3-sigma.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Latitude most precise, Ellipsoidal Height least precise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17965"/>
              </p:ext>
            </p:extLst>
          </p:nvPr>
        </p:nvGraphicFramePr>
        <p:xfrm>
          <a:off x="676275" y="1905000"/>
          <a:ext cx="7553325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Worksheet" r:id="rId3" imgW="5724636" imgH="1447924" progId="Excel.Sheet.12">
                  <p:embed/>
                </p:oleObj>
              </mc:Choice>
              <mc:Fallback>
                <p:oleObj name="Worksheet" r:id="rId3" imgW="5724636" imgH="144792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905000"/>
                        <a:ext cx="7553325" cy="174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2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Time Periods- Accuracy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r="7220"/>
          <a:stretch/>
        </p:blipFill>
        <p:spPr>
          <a:xfrm>
            <a:off x="216074" y="3279227"/>
            <a:ext cx="4224079" cy="36576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143000"/>
            <a:ext cx="845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Truth: NGS’ OPUS positions for start and end of flight stationary time period</a:t>
            </a:r>
            <a:endParaRPr lang="en-US" sz="2000" dirty="0"/>
          </a:p>
          <a:p>
            <a:r>
              <a:rPr lang="en-US" sz="2000" dirty="0" smtClean="0"/>
              <a:t>Kinematic Solutions averaged during stationary time; 3-sigma error ellipses</a:t>
            </a:r>
          </a:p>
          <a:p>
            <a:r>
              <a:rPr lang="en-US" sz="2000" dirty="0" smtClean="0"/>
              <a:t>Two examples of significant average biases below.</a:t>
            </a:r>
          </a:p>
          <a:p>
            <a:r>
              <a:rPr lang="en-US" sz="2000" dirty="0" smtClean="0"/>
              <a:t>If the mean difference is significant, kinematic solutions tend to be to SW and at lower heights than OPUS.</a:t>
            </a:r>
          </a:p>
          <a:p>
            <a:r>
              <a:rPr lang="en-US" sz="2000" dirty="0" smtClean="0"/>
              <a:t>No consistent pattern in accuracy based on solution type</a:t>
            </a:r>
          </a:p>
          <a:p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r="7702"/>
          <a:stretch/>
        </p:blipFill>
        <p:spPr>
          <a:xfrm>
            <a:off x="4822188" y="3276600"/>
            <a:ext cx="4169412" cy="3652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334000"/>
            <a:ext cx="122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Longitude vs. Latitude</a:t>
            </a:r>
          </a:p>
          <a:p>
            <a:r>
              <a:rPr lang="en-US" dirty="0" smtClean="0"/>
              <a:t>Day 297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638800"/>
            <a:ext cx="1220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Ellipsoidal</a:t>
            </a:r>
          </a:p>
          <a:p>
            <a:r>
              <a:rPr lang="en-US" dirty="0" smtClean="0"/>
              <a:t>Height</a:t>
            </a:r>
          </a:p>
          <a:p>
            <a:r>
              <a:rPr lang="en-US" dirty="0" smtClean="0"/>
              <a:t>Day 324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4800" y="4800600"/>
            <a:ext cx="5411023" cy="2057400"/>
            <a:chOff x="304800" y="4800600"/>
            <a:chExt cx="5411023" cy="20574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029200" y="5181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819400" y="64008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4800" y="51816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52177" y="5193268"/>
              <a:ext cx="76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-13.6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8577" y="6477000"/>
              <a:ext cx="61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-4.1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8149" y="4800600"/>
              <a:ext cx="61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-3.7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86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Error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845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Measure of internal solution precision, independent of other solutions</a:t>
            </a:r>
          </a:p>
          <a:p>
            <a:r>
              <a:rPr lang="en-US" sz="2000" dirty="0"/>
              <a:t>Difference </a:t>
            </a:r>
            <a:r>
              <a:rPr lang="en-US" sz="2000" dirty="0" smtClean="0"/>
              <a:t>of </a:t>
            </a:r>
            <a:r>
              <a:rPr lang="en-US" sz="2000" dirty="0"/>
              <a:t>the start of flight </a:t>
            </a:r>
            <a:r>
              <a:rPr lang="en-US" sz="2000" dirty="0" smtClean="0"/>
              <a:t>position to </a:t>
            </a:r>
            <a:r>
              <a:rPr lang="en-US" sz="2000" dirty="0"/>
              <a:t>end of flight position</a:t>
            </a:r>
          </a:p>
          <a:p>
            <a:r>
              <a:rPr lang="en-US" sz="2000" dirty="0" smtClean="0"/>
              <a:t>Normalized so that OPUS closure is zero</a:t>
            </a:r>
          </a:p>
          <a:p>
            <a:r>
              <a:rPr lang="en-US" sz="2000" dirty="0" smtClean="0"/>
              <a:t>For all coordinates on both days, &gt; half the solutions (1-sigma error)  fall within the OPUS 3-sigma closure error. </a:t>
            </a:r>
            <a:endParaRPr lang="en-US" sz="2000" dirty="0" smtClean="0"/>
          </a:p>
          <a:p>
            <a:r>
              <a:rPr lang="en-US" sz="2000" dirty="0" smtClean="0"/>
              <a:t>Even more solutions for Day 324 are within the OPUS Error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r="7249"/>
          <a:stretch/>
        </p:blipFill>
        <p:spPr>
          <a:xfrm>
            <a:off x="70336" y="3200400"/>
            <a:ext cx="4349264" cy="3727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6954"/>
          <a:stretch/>
        </p:blipFill>
        <p:spPr>
          <a:xfrm>
            <a:off x="4724400" y="3206262"/>
            <a:ext cx="4322906" cy="372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r="7373"/>
          <a:stretch/>
        </p:blipFill>
        <p:spPr>
          <a:xfrm>
            <a:off x="2785667" y="3254679"/>
            <a:ext cx="4070959" cy="35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2200" dirty="0" smtClean="0"/>
              <a:t>With modern software and an experienced processor,  99.7% of positions are precise to: +/- 8.9 cm Latitude, 14.3 cm Longitude, and 34.8 cm Ellipsoidal Height.</a:t>
            </a:r>
          </a:p>
          <a:p>
            <a:r>
              <a:rPr lang="en-US" sz="2200" dirty="0" smtClean="0"/>
              <a:t>Results are independent of </a:t>
            </a:r>
            <a:r>
              <a:rPr lang="en-US" sz="2200" dirty="0" smtClean="0"/>
              <a:t>processing type</a:t>
            </a:r>
          </a:p>
          <a:p>
            <a:endParaRPr lang="en-US" sz="2200" dirty="0" smtClean="0"/>
          </a:p>
          <a:p>
            <a:r>
              <a:rPr lang="en-US" sz="2200" dirty="0" smtClean="0"/>
              <a:t>Accuracy of kinematic solutions while stationary is either within OPUS error, or biased to the SW and negative ellipsoidal height</a:t>
            </a:r>
          </a:p>
          <a:p>
            <a:endParaRPr lang="en-US" sz="2200" dirty="0"/>
          </a:p>
          <a:p>
            <a:r>
              <a:rPr lang="en-US" sz="2200" dirty="0" smtClean="0"/>
              <a:t>Internal precision, </a:t>
            </a:r>
            <a:r>
              <a:rPr lang="en-US" sz="2200" dirty="0"/>
              <a:t>from closure </a:t>
            </a:r>
            <a:r>
              <a:rPr lang="en-US" sz="2200" dirty="0" smtClean="0"/>
              <a:t>error, is within OPUS closure error for the majority of solutions.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err="1" smtClean="0"/>
              <a:t>Sawtooth</a:t>
            </a:r>
            <a:r>
              <a:rPr lang="en-US" sz="2200" dirty="0" smtClean="0"/>
              <a:t> </a:t>
            </a:r>
            <a:r>
              <a:rPr lang="en-US" sz="2200" dirty="0"/>
              <a:t>pattern in the majority of solutions is due to clock jumps in the Trimble aircraft receiver, which change shape when the aircraft changes heading</a:t>
            </a:r>
            <a:r>
              <a:rPr lang="en-US" sz="2200" dirty="0" smtClean="0"/>
              <a:t>. Six solutions were immune.</a:t>
            </a:r>
          </a:p>
          <a:p>
            <a:r>
              <a:rPr lang="en-US" sz="2200" dirty="0" smtClean="0"/>
              <a:t>Recommend using clock-steered receivers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28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Thank You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More </a:t>
            </a:r>
            <a:r>
              <a:rPr lang="en-US" altLang="en-US" sz="2400" dirty="0" smtClean="0"/>
              <a:t>Information:</a:t>
            </a:r>
          </a:p>
          <a:p>
            <a:pPr lvl="1" eaLnBrk="1" hangingPunct="1"/>
            <a:r>
              <a:rPr lang="en-US" altLang="en-US" sz="2000" dirty="0" smtClean="0">
                <a:hlinkClick r:id="rId2"/>
              </a:rPr>
              <a:t>http://www.ngs.noaa.gov/GRAV-D</a:t>
            </a:r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eaLnBrk="1" hangingPunct="1"/>
            <a:r>
              <a:rPr lang="en-US" altLang="en-US" sz="2400" dirty="0" smtClean="0"/>
              <a:t>Contact:</a:t>
            </a:r>
          </a:p>
          <a:p>
            <a:pPr lvl="1" eaLnBrk="1" hangingPunct="1"/>
            <a:r>
              <a:rPr lang="en-US" altLang="en-US" sz="2000" dirty="0" smtClean="0"/>
              <a:t>Dr. Theresa </a:t>
            </a:r>
            <a:r>
              <a:rPr lang="en-US" altLang="en-US" sz="2000" dirty="0" err="1" smtClean="0"/>
              <a:t>Damiani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>
                <a:hlinkClick r:id="rId3"/>
              </a:rPr>
              <a:t>theresa.damiani@noaa.gov</a:t>
            </a:r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23643"/>
              </p:ext>
            </p:extLst>
          </p:nvPr>
        </p:nvGraphicFramePr>
        <p:xfrm>
          <a:off x="650229" y="3505205"/>
          <a:ext cx="8036571" cy="3283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8562"/>
                <a:gridCol w="5728009"/>
              </a:tblGrid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Participant Name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Affiliation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Oscar L. Colombo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NASA- Goddard Space Flight Center, Geodynamics Branch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Theresa M. Damiani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NOAA-National Geodetic Survey, Geosciences Research Division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Bruce J. Haines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NASA- Jet Propulsion Laboratory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417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Thomas A. Herring and Frank Centinello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Massachusetts Institute of Technology, Department of Earth, Atmospheric and Planetary Sciences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Aaron J. Kerkhoff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University of Texas at Austin, Applied Research Laboratory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Narve Kjorsvik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TerraTec, Inc. Norway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Gerald L. Mader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NOAA- National Geodetic Survey, Geosciences Research Division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Flavien Mercier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Centre National d’Etudes Spatiales (CNES), Space Geodesy Section, France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Ricardo Piriz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GMV, Inc., Spain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Pierre Tetreault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Natural Resources Canada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Detang Zhong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Fugro Airborne Surveys, Canada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  <a:tr h="238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Wolfgang Ziegler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GRW Aerial Surveys, Inc.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978" marR="8597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4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 smtClean="0"/>
              <a:t>Motivation and Background</a:t>
            </a:r>
            <a:endParaRPr lang="en-US" altLang="en-US" sz="2800" b="1" dirty="0" smtClean="0"/>
          </a:p>
          <a:p>
            <a:r>
              <a:rPr lang="en-US" altLang="en-US" sz="2800" dirty="0" smtClean="0"/>
              <a:t>Gravity and GRAV-D</a:t>
            </a:r>
          </a:p>
          <a:p>
            <a:r>
              <a:rPr lang="en-US" altLang="en-US" sz="2800" dirty="0" smtClean="0"/>
              <a:t>Positioning </a:t>
            </a:r>
            <a:r>
              <a:rPr lang="en-US" altLang="en-US" sz="2800" dirty="0" smtClean="0"/>
              <a:t>for Airborne Gravimetry</a:t>
            </a:r>
            <a:endParaRPr lang="en-US" altLang="en-US" sz="2800" dirty="0"/>
          </a:p>
          <a:p>
            <a:r>
              <a:rPr lang="en-US" altLang="en-US" sz="2800" dirty="0" smtClean="0"/>
              <a:t>Kinematic GPS Processing Challenge</a:t>
            </a:r>
          </a:p>
          <a:p>
            <a:r>
              <a:rPr lang="en-US" altLang="en-US" sz="2800" dirty="0" smtClean="0"/>
              <a:t>Submitted Position Solutions</a:t>
            </a:r>
          </a:p>
          <a:p>
            <a:pPr marL="0" indent="0">
              <a:buNone/>
            </a:pPr>
            <a:r>
              <a:rPr lang="en-US" altLang="en-US" sz="2800" b="1" dirty="0" smtClean="0"/>
              <a:t>Position Analysis</a:t>
            </a:r>
          </a:p>
          <a:p>
            <a:r>
              <a:rPr lang="en-US" altLang="en-US" sz="2800" dirty="0" smtClean="0"/>
              <a:t>Position Comparisons to Ensemble Average</a:t>
            </a:r>
          </a:p>
          <a:p>
            <a:r>
              <a:rPr lang="en-US" altLang="en-US" sz="2800" dirty="0" smtClean="0"/>
              <a:t>Stationary </a:t>
            </a:r>
            <a:r>
              <a:rPr lang="en-US" altLang="en-US" sz="2800" dirty="0" smtClean="0"/>
              <a:t>Time Periods- Kinematic vs. OPUS</a:t>
            </a:r>
          </a:p>
          <a:p>
            <a:r>
              <a:rPr lang="en-US" altLang="en-US" sz="2800" dirty="0" smtClean="0"/>
              <a:t>Closure </a:t>
            </a:r>
            <a:r>
              <a:rPr lang="en-US" altLang="en-US" sz="2800" dirty="0" smtClean="0"/>
              <a:t>Errors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b="1" dirty="0" smtClean="0"/>
              <a:t>Conclusions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854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8150" y="304800"/>
            <a:ext cx="8267700" cy="803275"/>
          </a:xfrm>
          <a:prstGeom prst="rect">
            <a:avLst/>
          </a:prstGeom>
        </p:spPr>
        <p:txBody>
          <a:bodyPr lIns="64232" tIns="32114" rIns="64232" bIns="32114"/>
          <a:lstStyle/>
          <a:p>
            <a:pPr algn="ctr" defTabSz="642321" eaLnBrk="0">
              <a:defRPr/>
            </a:pPr>
            <a:r>
              <a:rPr lang="en-US" sz="4600" dirty="0">
                <a:latin typeface="Times New Roman" pitchFamily="18" charset="0"/>
                <a:ea typeface="+mj-ea"/>
                <a:cs typeface="Times New Roman" pitchFamily="18" charset="0"/>
              </a:rPr>
              <a:t>Building a Gravity Field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6200" y="1066799"/>
            <a:ext cx="8496365" cy="1954213"/>
            <a:chOff x="76200" y="1067039"/>
            <a:chExt cx="8496365" cy="1954563"/>
          </a:xfrm>
        </p:grpSpPr>
        <p:pic>
          <p:nvPicPr>
            <p:cNvPr id="17431" name="Picture 2" descr="C:\Work\Presentations\Graphics\grace_satellite-600x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98" y="1206027"/>
              <a:ext cx="1787202" cy="143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3" t="26244" r="42294" b="9790"/>
            <a:stretch>
              <a:fillRect/>
            </a:stretch>
          </p:blipFill>
          <p:spPr bwMode="auto">
            <a:xfrm>
              <a:off x="6705600" y="1067039"/>
              <a:ext cx="1866965" cy="185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Box 10"/>
            <p:cNvSpPr txBox="1">
              <a:spLocks noChangeArrowheads="1"/>
            </p:cNvSpPr>
            <p:nvPr/>
          </p:nvSpPr>
          <p:spPr bwMode="auto">
            <a:xfrm>
              <a:off x="3722190" y="1524000"/>
              <a:ext cx="2373810" cy="7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54" tIns="45678" rIns="91354" bIns="4567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200" dirty="0">
                  <a:latin typeface="Times New Roman" pitchFamily="18" charset="0"/>
                  <a:cs typeface="Times New Roman" pitchFamily="18" charset="0"/>
                </a:rPr>
                <a:t>Long Wavelengths</a:t>
              </a:r>
            </a:p>
            <a:p>
              <a:pPr eaLnBrk="1" hangingPunct="1"/>
              <a:r>
                <a:rPr lang="en-US" altLang="en-US" sz="2200" dirty="0">
                  <a:latin typeface="Times New Roman" pitchFamily="18" charset="0"/>
                  <a:cs typeface="Times New Roman" pitchFamily="18" charset="0"/>
                </a:rPr>
                <a:t>(≥ 250 km)</a:t>
              </a:r>
            </a:p>
          </p:txBody>
        </p:sp>
        <p:sp>
          <p:nvSpPr>
            <p:cNvPr id="17434" name="TextBox 11"/>
            <p:cNvSpPr txBox="1">
              <a:spLocks noChangeArrowheads="1"/>
            </p:cNvSpPr>
            <p:nvPr/>
          </p:nvSpPr>
          <p:spPr bwMode="auto">
            <a:xfrm>
              <a:off x="76200" y="2590800"/>
              <a:ext cx="4142755" cy="4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54" tIns="45678" rIns="91354" bIns="4567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Times New Roman" pitchFamily="18" charset="0"/>
                  <a:cs typeface="Times New Roman" pitchFamily="18" charset="0"/>
                </a:rPr>
                <a:t>GRACE/GOCE/Satellite Altimetry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22288" y="2971800"/>
            <a:ext cx="8164512" cy="1989137"/>
            <a:chOff x="521807" y="2972617"/>
            <a:chExt cx="8165350" cy="1988281"/>
          </a:xfrm>
        </p:grpSpPr>
        <p:pic>
          <p:nvPicPr>
            <p:cNvPr id="17427" name="Picture 3" descr="C:\Work\Presentations\Graphics\Citation\NOAA Jet CU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4" t="10252" b="31152"/>
            <a:stretch>
              <a:fillRect/>
            </a:stretch>
          </p:blipFill>
          <p:spPr bwMode="auto">
            <a:xfrm>
              <a:off x="1030785" y="3459525"/>
              <a:ext cx="1850678" cy="914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TextBox 13"/>
            <p:cNvSpPr txBox="1">
              <a:spLocks noChangeArrowheads="1"/>
            </p:cNvSpPr>
            <p:nvPr/>
          </p:nvSpPr>
          <p:spPr bwMode="auto">
            <a:xfrm>
              <a:off x="3548398" y="3624713"/>
              <a:ext cx="2852402" cy="7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54" tIns="45678" rIns="91354" bIns="4567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Intermediate Wavelengths</a:t>
              </a:r>
            </a:p>
            <a:p>
              <a:pPr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(500 km to 20 km)</a:t>
              </a:r>
            </a:p>
          </p:txBody>
        </p:sp>
        <p:pic>
          <p:nvPicPr>
            <p:cNvPr id="17429" name="Picture 4" descr="ak08_grav_preli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25" b="14104"/>
            <a:stretch>
              <a:fillRect/>
            </a:stretch>
          </p:blipFill>
          <p:spPr bwMode="auto">
            <a:xfrm>
              <a:off x="6493058" y="2972617"/>
              <a:ext cx="2194099" cy="198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Box 20"/>
            <p:cNvSpPr txBox="1">
              <a:spLocks noChangeArrowheads="1"/>
            </p:cNvSpPr>
            <p:nvPr/>
          </p:nvSpPr>
          <p:spPr bwMode="auto">
            <a:xfrm>
              <a:off x="521807" y="4396013"/>
              <a:ext cx="2869779" cy="438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54" tIns="45678" rIns="91354" bIns="4567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Times New Roman" pitchFamily="18" charset="0"/>
                  <a:cs typeface="Times New Roman" pitchFamily="18" charset="0"/>
                </a:rPr>
                <a:t>Airborne Measurement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8100" y="4891238"/>
            <a:ext cx="8534464" cy="1992164"/>
            <a:chOff x="37433" y="4891228"/>
            <a:chExt cx="8535146" cy="1992286"/>
          </a:xfrm>
        </p:grpSpPr>
        <p:pic>
          <p:nvPicPr>
            <p:cNvPr id="17423" name="Picture 4" descr="C:\Work\GRAV-D\Images-graphics\NEW ORLEANS AP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5" t="24883" r="20724" b="32260"/>
            <a:stretch>
              <a:fillRect/>
            </a:stretch>
          </p:blipFill>
          <p:spPr bwMode="auto">
            <a:xfrm>
              <a:off x="980554" y="5029200"/>
              <a:ext cx="1951137" cy="104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Box 21"/>
            <p:cNvSpPr txBox="1">
              <a:spLocks noChangeArrowheads="1"/>
            </p:cNvSpPr>
            <p:nvPr/>
          </p:nvSpPr>
          <p:spPr bwMode="auto">
            <a:xfrm>
              <a:off x="37433" y="6114157"/>
              <a:ext cx="4229767" cy="769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54" tIns="45678" rIns="91354" bIns="4567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200">
                  <a:latin typeface="Times New Roman" pitchFamily="18" charset="0"/>
                  <a:cs typeface="Times New Roman" pitchFamily="18" charset="0"/>
                </a:rPr>
                <a:t>Surface Measurement and </a:t>
              </a:r>
            </a:p>
            <a:p>
              <a:pPr algn="ctr" eaLnBrk="1" hangingPunct="1"/>
              <a:r>
                <a:rPr lang="en-US" altLang="en-US" sz="2200">
                  <a:latin typeface="Times New Roman" pitchFamily="18" charset="0"/>
                  <a:cs typeface="Times New Roman" pitchFamily="18" charset="0"/>
                </a:rPr>
                <a:t>Predicted Gravity from Topography</a:t>
              </a:r>
            </a:p>
          </p:txBody>
        </p:sp>
        <p:sp>
          <p:nvSpPr>
            <p:cNvPr id="17425" name="TextBox 22"/>
            <p:cNvSpPr txBox="1">
              <a:spLocks noChangeArrowheads="1"/>
            </p:cNvSpPr>
            <p:nvPr/>
          </p:nvSpPr>
          <p:spPr bwMode="auto">
            <a:xfrm>
              <a:off x="3886200" y="5311999"/>
              <a:ext cx="2115021" cy="7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54" tIns="45678" rIns="91354" bIns="4567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Short Wavelengths</a:t>
              </a:r>
            </a:p>
            <a:p>
              <a:pPr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(&lt; 100 km)</a:t>
              </a:r>
            </a:p>
          </p:txBody>
        </p:sp>
        <p:pic>
          <p:nvPicPr>
            <p:cNvPr id="1742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673" r="73679" b="38123"/>
            <a:stretch>
              <a:fillRect/>
            </a:stretch>
          </p:blipFill>
          <p:spPr bwMode="auto">
            <a:xfrm>
              <a:off x="6756835" y="4891228"/>
              <a:ext cx="1815744" cy="181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TextBox 25"/>
          <p:cNvSpPr txBox="1">
            <a:spLocks noChangeArrowheads="1"/>
          </p:cNvSpPr>
          <p:nvPr/>
        </p:nvSpPr>
        <p:spPr bwMode="auto">
          <a:xfrm>
            <a:off x="4495800" y="2667000"/>
            <a:ext cx="36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+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3400" y="3048000"/>
            <a:ext cx="82296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anchor="ctr"/>
          <a:lstStyle/>
          <a:p>
            <a:pPr defTabSz="410373"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3048000"/>
            <a:ext cx="7772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4953000"/>
            <a:ext cx="7772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25"/>
          <p:cNvSpPr txBox="1">
            <a:spLocks noChangeArrowheads="1"/>
          </p:cNvSpPr>
          <p:nvPr/>
        </p:nvSpPr>
        <p:spPr bwMode="auto">
          <a:xfrm>
            <a:off x="4513263" y="4876800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10778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cs typeface="Times New Roman" pitchFamily="18" charset="0"/>
              </a:rPr>
              <a:t>NGS’ GRAV-D Project (G</a:t>
            </a:r>
            <a:r>
              <a:rPr lang="en-US" sz="2400" kern="0" dirty="0">
                <a:cs typeface="Times New Roman" pitchFamily="18" charset="0"/>
              </a:rPr>
              <a:t>ravity for the </a:t>
            </a:r>
            <a:r>
              <a:rPr lang="en-US" sz="2400" b="1" kern="0" dirty="0">
                <a:cs typeface="Times New Roman" pitchFamily="18" charset="0"/>
              </a:rPr>
              <a:t>R</a:t>
            </a:r>
            <a:r>
              <a:rPr lang="en-US" sz="2400" kern="0" dirty="0">
                <a:cs typeface="Times New Roman" pitchFamily="18" charset="0"/>
              </a:rPr>
              <a:t>edefinition of the </a:t>
            </a:r>
            <a:r>
              <a:rPr lang="en-US" sz="2400" b="1" kern="0" dirty="0">
                <a:cs typeface="Times New Roman" pitchFamily="18" charset="0"/>
              </a:rPr>
              <a:t>A</a:t>
            </a:r>
            <a:r>
              <a:rPr lang="en-US" sz="2400" kern="0" dirty="0">
                <a:cs typeface="Times New Roman" pitchFamily="18" charset="0"/>
              </a:rPr>
              <a:t>merican </a:t>
            </a:r>
            <a:r>
              <a:rPr lang="en-US" sz="2400" b="1" kern="0" dirty="0">
                <a:cs typeface="Times New Roman" pitchFamily="18" charset="0"/>
              </a:rPr>
              <a:t>V</a:t>
            </a:r>
            <a:r>
              <a:rPr lang="en-US" sz="2400" kern="0" dirty="0">
                <a:cs typeface="Times New Roman" pitchFamily="18" charset="0"/>
              </a:rPr>
              <a:t>ertical </a:t>
            </a:r>
            <a:r>
              <a:rPr lang="en-US" sz="2400" b="1" kern="0" dirty="0">
                <a:cs typeface="Times New Roman" pitchFamily="18" charset="0"/>
              </a:rPr>
              <a:t>D</a:t>
            </a:r>
            <a:r>
              <a:rPr lang="en-US" sz="2400" kern="0" dirty="0">
                <a:cs typeface="Times New Roman" pitchFamily="18" charset="0"/>
              </a:rPr>
              <a:t>atum): </a:t>
            </a:r>
            <a:r>
              <a:rPr lang="en-US" sz="2400" kern="0" dirty="0" smtClean="0">
                <a:cs typeface="Times New Roman" pitchFamily="18" charset="0"/>
              </a:rPr>
              <a:t>2007-2022</a:t>
            </a:r>
            <a:endParaRPr lang="en-US" sz="2400" kern="0" dirty="0">
              <a:cs typeface="Times New Roman" pitchFamily="18" charset="0"/>
            </a:endParaRPr>
          </a:p>
          <a:p>
            <a:r>
              <a:rPr lang="en-US" sz="2400" kern="0" dirty="0">
                <a:cs typeface="Times New Roman" pitchFamily="18" charset="0"/>
              </a:rPr>
              <a:t>The new vertical datum will be based on a gravimetric geoid </a:t>
            </a:r>
            <a:r>
              <a:rPr lang="en-US" sz="2400" kern="0" dirty="0" smtClean="0">
                <a:cs typeface="Times New Roman" pitchFamily="18" charset="0"/>
              </a:rPr>
              <a:t>model– this is the best approximation of mean sea level</a:t>
            </a:r>
            <a:endParaRPr lang="en-US" sz="2400" kern="0" dirty="0"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8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38" grpId="0" animBg="1"/>
      <p:bldP spid="1741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560762"/>
            <a:ext cx="9144000" cy="3297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for </a:t>
            </a:r>
            <a:r>
              <a:rPr lang="en-US" dirty="0" err="1" smtClean="0"/>
              <a:t>Aerogravity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r>
              <a:rPr lang="en-US" sz="2400" kern="0" dirty="0" smtClean="0">
                <a:cs typeface="Times New Roman" pitchFamily="18" charset="0"/>
              </a:rPr>
              <a:t>Geodetic quality results require </a:t>
            </a:r>
            <a:r>
              <a:rPr lang="en-US" sz="2400" kern="0" dirty="0" smtClean="0">
                <a:cs typeface="Times New Roman" pitchFamily="18" charset="0"/>
              </a:rPr>
              <a:t>accurate aircraft positions, velocities, and accelerations</a:t>
            </a:r>
          </a:p>
          <a:p>
            <a:r>
              <a:rPr lang="en-US" sz="2400" kern="0" dirty="0" smtClean="0">
                <a:cs typeface="Times New Roman" pitchFamily="18" charset="0"/>
              </a:rPr>
              <a:t>High-altitude</a:t>
            </a:r>
            <a:r>
              <a:rPr lang="en-US" sz="2400" kern="0" dirty="0" smtClean="0">
                <a:cs typeface="Times New Roman" pitchFamily="18" charset="0"/>
              </a:rPr>
              <a:t>, high-speed, long baseline flights for </a:t>
            </a:r>
            <a:r>
              <a:rPr lang="en-US" sz="2400" kern="0" dirty="0" smtClean="0">
                <a:cs typeface="Times New Roman" pitchFamily="18" charset="0"/>
              </a:rPr>
              <a:t>gravimetry</a:t>
            </a:r>
          </a:p>
          <a:p>
            <a:r>
              <a:rPr lang="en-US" sz="2400" kern="0" dirty="0" smtClean="0">
                <a:cs typeface="Times New Roman" pitchFamily="18" charset="0"/>
              </a:rPr>
              <a:t>No base stations = Precise Point Positioning</a:t>
            </a:r>
            <a:br>
              <a:rPr lang="en-US" sz="2400" kern="0" dirty="0" smtClean="0">
                <a:cs typeface="Times New Roman" pitchFamily="18" charset="0"/>
              </a:rPr>
            </a:br>
            <a:r>
              <a:rPr lang="en-US" sz="2400" kern="0" dirty="0" smtClean="0">
                <a:cs typeface="Times New Roman" pitchFamily="18" charset="0"/>
              </a:rPr>
              <a:t>1 base station = Differential Single Baseline</a:t>
            </a:r>
            <a:br>
              <a:rPr lang="en-US" sz="2400" kern="0" dirty="0" smtClean="0">
                <a:cs typeface="Times New Roman" pitchFamily="18" charset="0"/>
              </a:rPr>
            </a:br>
            <a:r>
              <a:rPr lang="en-US" sz="2400" kern="0" dirty="0" smtClean="0">
                <a:cs typeface="Times New Roman" pitchFamily="18" charset="0"/>
              </a:rPr>
              <a:t>Multiple base stations = Differential Network</a:t>
            </a:r>
            <a:endParaRPr lang="en-US" sz="2400" kern="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400" kern="0" dirty="0" smtClean="0">
              <a:cs typeface="Times New Roman" pitchFamily="18" charset="0"/>
            </a:endParaRPr>
          </a:p>
          <a:p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-76200" y="3921125"/>
            <a:ext cx="8991600" cy="2936875"/>
            <a:chOff x="152400" y="-152400"/>
            <a:chExt cx="8991600" cy="2936875"/>
          </a:xfrm>
        </p:grpSpPr>
        <p:pic>
          <p:nvPicPr>
            <p:cNvPr id="6" name="Picture 2" descr="C:\Documents and Settings\Projects\My Documents\NOAA\presenations\NOAA52atMontgomeryAviatio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-152400"/>
              <a:ext cx="8991600" cy="285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3657600" y="1219200"/>
              <a:ext cx="1295400" cy="5334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33800" y="1295400"/>
              <a:ext cx="304800" cy="7620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0999994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733800" y="1371600"/>
              <a:ext cx="304800" cy="304800"/>
            </a:xfrm>
            <a:prstGeom prst="rect">
              <a:avLst/>
            </a:prstGeom>
            <a:solidFill>
              <a:srgbClr val="1C1C1C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0999994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4648200" y="1295400"/>
              <a:ext cx="152400" cy="228600"/>
            </a:xfrm>
            <a:prstGeom prst="flowChartPreparation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4343400" y="1295400"/>
              <a:ext cx="152400" cy="228600"/>
            </a:xfrm>
            <a:prstGeom prst="flowChartPreparation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3657600" y="1676400"/>
              <a:ext cx="12954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727325" y="269875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 smtClean="0">
                  <a:solidFill>
                    <a:srgbClr val="FFFF00"/>
                  </a:solidFill>
                </a:rPr>
                <a:t>INS</a:t>
              </a:r>
              <a:endParaRPr lang="en-US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276600" y="685800"/>
              <a:ext cx="609600" cy="609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953000" y="152400"/>
              <a:ext cx="1971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FF00"/>
                  </a:solidFill>
                </a:rPr>
                <a:t>GPS Antenna</a:t>
              </a: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4114800" y="1143000"/>
              <a:ext cx="1219200" cy="1524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4114800" y="1143000"/>
              <a:ext cx="1219200" cy="3810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5334000" y="533400"/>
              <a:ext cx="381000" cy="5334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1203325" y="2327275"/>
              <a:ext cx="1704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bg1"/>
                  </a:solidFill>
                </a:rPr>
                <a:t>Gravimeter</a:t>
              </a: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2133600" y="1600200"/>
              <a:ext cx="1676400" cy="7620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3806825" y="2320925"/>
              <a:ext cx="673100" cy="2159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3752850" y="2392363"/>
              <a:ext cx="749300" cy="6985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527550" y="2309813"/>
              <a:ext cx="2771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Absolute Gravity Tie</a:t>
              </a: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H="1" flipV="1">
              <a:off x="4173538" y="2449513"/>
              <a:ext cx="363537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15" descr="C:\Documents and Settings\All Users\Documents\My Pictures\clip art\gps_basest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74" y="3657600"/>
            <a:ext cx="794484" cy="11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C:\Documents and Settings\All Users\Documents\My Pictures\clip art\gps_basest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11" y="3581400"/>
            <a:ext cx="794483" cy="11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C:\Documents and Settings\All Users\Documents\My Pictures\clip art\gps_basest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11" y="3790950"/>
            <a:ext cx="794483" cy="11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9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are the precision and accuracy of available kinematic </a:t>
            </a:r>
            <a:r>
              <a:rPr lang="en-US" sz="2800" dirty="0" smtClean="0"/>
              <a:t>positioning software packages </a:t>
            </a:r>
            <a:r>
              <a:rPr lang="en-US" sz="2800" dirty="0" smtClean="0"/>
              <a:t>for challenging flight conditions?</a:t>
            </a:r>
          </a:p>
          <a:p>
            <a:pPr lvl="1"/>
            <a:endParaRPr lang="en-US" sz="2000" dirty="0" smtClean="0"/>
          </a:p>
          <a:p>
            <a:r>
              <a:rPr lang="en-US" sz="2800" dirty="0" err="1" smtClean="0"/>
              <a:t>Bruton</a:t>
            </a:r>
            <a:r>
              <a:rPr lang="en-US" sz="2800" dirty="0" smtClean="0"/>
              <a:t>, et al. 2002- </a:t>
            </a:r>
            <a:r>
              <a:rPr lang="en-US" sz="2800" dirty="0" smtClean="0"/>
              <a:t>eight solutions; low and </a:t>
            </a:r>
            <a:r>
              <a:rPr lang="en-US" sz="2800" smtClean="0"/>
              <a:t>medium altitudes</a:t>
            </a:r>
          </a:p>
          <a:p>
            <a:r>
              <a:rPr lang="en-US" sz="2800" smtClean="0"/>
              <a:t>Now </a:t>
            </a:r>
            <a:r>
              <a:rPr lang="en-US" sz="2800" dirty="0" smtClean="0"/>
              <a:t>have better processing: dual-frequency, PPP, antenna calibrations, ephemeris, tropospheric models, and equipment.</a:t>
            </a:r>
          </a:p>
          <a:p>
            <a:endParaRPr lang="en-US" sz="2800" dirty="0" smtClean="0"/>
          </a:p>
          <a:p>
            <a:r>
              <a:rPr lang="en-US" sz="2800" dirty="0" smtClean="0"/>
              <a:t>International Data </a:t>
            </a:r>
            <a:r>
              <a:rPr lang="en-US" sz="2800" dirty="0"/>
              <a:t>Release 1 (GPS only, August 2010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5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Kinematic GPS Processing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95400"/>
            <a:ext cx="3733800" cy="5029200"/>
          </a:xfrm>
        </p:spPr>
        <p:txBody>
          <a:bodyPr/>
          <a:lstStyle/>
          <a:p>
            <a:r>
              <a:rPr lang="en-US" sz="2400" dirty="0" smtClean="0"/>
              <a:t>Louisiana 2008</a:t>
            </a:r>
          </a:p>
          <a:p>
            <a:r>
              <a:rPr lang="en-US" sz="2400" dirty="0" smtClean="0"/>
              <a:t>Two days: 297 (blue, noisy conditions) and 324 (red, stable conditions)</a:t>
            </a:r>
          </a:p>
          <a:p>
            <a:endParaRPr lang="en-US" sz="2400" dirty="0" smtClean="0"/>
          </a:p>
          <a:p>
            <a:r>
              <a:rPr lang="en-US" sz="2400" dirty="0" smtClean="0"/>
              <a:t>GPS Data, 1 Hz:</a:t>
            </a:r>
            <a:endParaRPr lang="en-US" sz="2400" dirty="0" smtClean="0"/>
          </a:p>
          <a:p>
            <a:pPr lvl="1"/>
            <a:r>
              <a:rPr lang="en-US" sz="2000" dirty="0" smtClean="0"/>
              <a:t>Trimble and </a:t>
            </a:r>
            <a:r>
              <a:rPr lang="en-US" sz="2000" dirty="0" err="1" smtClean="0"/>
              <a:t>NovAtel</a:t>
            </a:r>
            <a:r>
              <a:rPr lang="en-US" sz="2000" dirty="0" smtClean="0"/>
              <a:t> DL4+ receivers sharing aircraft antenna</a:t>
            </a:r>
          </a:p>
          <a:p>
            <a:pPr lvl="1"/>
            <a:r>
              <a:rPr lang="en-US" sz="2000" dirty="0" err="1" smtClean="0"/>
              <a:t>NovAtel</a:t>
            </a:r>
            <a:r>
              <a:rPr lang="en-US" sz="2000" dirty="0" smtClean="0"/>
              <a:t> DL4+ and </a:t>
            </a:r>
            <a:r>
              <a:rPr lang="en-US" sz="2000" dirty="0" err="1" smtClean="0"/>
              <a:t>Ashtech</a:t>
            </a:r>
            <a:r>
              <a:rPr lang="en-US" sz="2000" dirty="0" smtClean="0"/>
              <a:t> Z-Extreme base stations</a:t>
            </a:r>
          </a:p>
          <a:p>
            <a:pPr lvl="1"/>
            <a:r>
              <a:rPr lang="en-US" sz="2000" dirty="0" smtClean="0"/>
              <a:t>CORS: MSHT, MSSC, BVHS</a:t>
            </a:r>
          </a:p>
          <a:p>
            <a:pPr lvl="1"/>
            <a:endParaRPr lang="en-US" sz="2000" dirty="0"/>
          </a:p>
        </p:txBody>
      </p:sp>
      <p:pic>
        <p:nvPicPr>
          <p:cNvPr id="4" name="Picture 3" descr="LA08_GE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9" y="1447800"/>
            <a:ext cx="4783015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hallengeFlights_GEart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t="18639" r="29809" b="2561"/>
          <a:stretch/>
        </p:blipFill>
        <p:spPr bwMode="auto">
          <a:xfrm>
            <a:off x="9395" y="2209800"/>
            <a:ext cx="2541296" cy="4206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5-Point Star 5"/>
          <p:cNvSpPr/>
          <p:nvPr/>
        </p:nvSpPr>
        <p:spPr>
          <a:xfrm>
            <a:off x="3003115" y="3505200"/>
            <a:ext cx="273485" cy="273485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3707" y="1678673"/>
            <a:ext cx="15183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Orleans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2743200" y="2048005"/>
            <a:ext cx="396658" cy="145719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Submitted Position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800600" cy="4830763"/>
          </a:xfrm>
        </p:spPr>
        <p:txBody>
          <a:bodyPr/>
          <a:lstStyle/>
          <a:p>
            <a:r>
              <a:rPr lang="en-US" sz="2800" dirty="0" smtClean="0"/>
              <a:t>19 solutions</a:t>
            </a:r>
          </a:p>
          <a:p>
            <a:r>
              <a:rPr lang="en-US" sz="2800" dirty="0" smtClean="0"/>
              <a:t>11 Institutions: U.S., Canada, Norway, France, and Spain</a:t>
            </a:r>
          </a:p>
          <a:p>
            <a:r>
              <a:rPr lang="en-US" sz="2800" dirty="0" smtClean="0"/>
              <a:t>10 kinematic processing software packages</a:t>
            </a:r>
          </a:p>
          <a:p>
            <a:endParaRPr lang="en-US" sz="2800" dirty="0"/>
          </a:p>
          <a:p>
            <a:r>
              <a:rPr lang="en-US" sz="2800" dirty="0" smtClean="0"/>
              <a:t>XYZ coordinates submitted, transformed to LLH</a:t>
            </a:r>
          </a:p>
          <a:p>
            <a:endParaRPr lang="en-US" sz="2800" dirty="0"/>
          </a:p>
          <a:p>
            <a:r>
              <a:rPr lang="en-US" sz="2800" dirty="0" smtClean="0"/>
              <a:t>Anonymous position solution numbers (ps01-ps19)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780003"/>
              </p:ext>
            </p:extLst>
          </p:nvPr>
        </p:nvGraphicFramePr>
        <p:xfrm>
          <a:off x="4876800" y="990600"/>
          <a:ext cx="4552152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d297_all_Xdiff_s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7" t="6703" r="8950" b="66179"/>
          <a:stretch/>
        </p:blipFill>
        <p:spPr bwMode="auto">
          <a:xfrm>
            <a:off x="5688904" y="4648200"/>
            <a:ext cx="1118992" cy="171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297_all_Xdiff_s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4" t="33373" r="8653" b="36279"/>
          <a:stretch/>
        </p:blipFill>
        <p:spPr bwMode="auto">
          <a:xfrm>
            <a:off x="7620000" y="4648200"/>
            <a:ext cx="1118992" cy="192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9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Ensemble Average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6742" r="21648" b="3987"/>
          <a:stretch/>
        </p:blipFill>
        <p:spPr>
          <a:xfrm>
            <a:off x="5386990" y="1202500"/>
            <a:ext cx="3528410" cy="32816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6074" r="21799" b="10584"/>
          <a:stretch/>
        </p:blipFill>
        <p:spPr>
          <a:xfrm>
            <a:off x="95797" y="1202500"/>
            <a:ext cx="3916721" cy="33411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7154" r="21532" b="10270"/>
          <a:stretch/>
        </p:blipFill>
        <p:spPr>
          <a:xfrm>
            <a:off x="1905000" y="3578938"/>
            <a:ext cx="3924201" cy="32790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48865" y="1230868"/>
            <a:ext cx="10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3636" y="359947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1451" y="1176817"/>
            <a:ext cx="209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Ellipsoidal Height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95400" y="2133600"/>
            <a:ext cx="1094335" cy="800799"/>
            <a:chOff x="1295400" y="2057400"/>
            <a:chExt cx="914400" cy="63935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295400" y="2180050"/>
              <a:ext cx="0" cy="486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447800" y="2180050"/>
              <a:ext cx="0" cy="486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600200" y="2133600"/>
              <a:ext cx="0" cy="486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828800" y="2103850"/>
              <a:ext cx="0" cy="563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981200" y="2103850"/>
              <a:ext cx="0" cy="563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09800" y="2057400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295400" y="2209800"/>
              <a:ext cx="152400" cy="486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1447800" y="2209800"/>
              <a:ext cx="152400" cy="486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1600200" y="2133600"/>
              <a:ext cx="228600" cy="563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981200" y="2057400"/>
              <a:ext cx="228600" cy="6393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1824625" y="2133600"/>
              <a:ext cx="76200" cy="281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900825" y="2111027"/>
              <a:ext cx="57150" cy="2511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575899" y="2881819"/>
            <a:ext cx="414701" cy="138538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07946"/>
            <a:ext cx="383294" cy="11830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7240898" y="5105400"/>
            <a:ext cx="1843603" cy="1614292"/>
            <a:chOff x="7162800" y="1219200"/>
            <a:chExt cx="1843603" cy="1614292"/>
          </a:xfrm>
        </p:grpSpPr>
        <p:sp>
          <p:nvSpPr>
            <p:cNvPr id="47" name="Rectangle 46"/>
            <p:cNvSpPr/>
            <p:nvPr/>
          </p:nvSpPr>
          <p:spPr>
            <a:xfrm>
              <a:off x="7162800" y="1219200"/>
              <a:ext cx="1828800" cy="1614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239000" y="1403866"/>
              <a:ext cx="3048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239000" y="1981200"/>
              <a:ext cx="3048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39000" y="2620549"/>
              <a:ext cx="30480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543800" y="1219200"/>
              <a:ext cx="1462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Single Baseline Differential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43800" y="1752600"/>
              <a:ext cx="1462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Network Differential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43800" y="2448580"/>
              <a:ext cx="1462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PPP</a:t>
              </a:r>
              <a:endParaRPr lang="en-US" sz="1400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5331706" y="4989146"/>
            <a:ext cx="383294" cy="11830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Sawtooth</a:t>
            </a:r>
            <a:r>
              <a:rPr lang="en-US" dirty="0" smtClean="0"/>
              <a:t> Pattern and Spikes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5912" r="4935" b="3377"/>
          <a:stretch/>
        </p:blipFill>
        <p:spPr>
          <a:xfrm>
            <a:off x="113039" y="1219200"/>
            <a:ext cx="4258850" cy="321918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419600"/>
            <a:ext cx="449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Difference with Ensemble:</a:t>
            </a:r>
          </a:p>
          <a:p>
            <a:pPr lvl="1"/>
            <a:r>
              <a:rPr lang="en-US" sz="1800" dirty="0" smtClean="0"/>
              <a:t>13 falling </a:t>
            </a:r>
            <a:r>
              <a:rPr lang="en-US" sz="1800" dirty="0" err="1" smtClean="0"/>
              <a:t>sawtooth</a:t>
            </a:r>
            <a:endParaRPr lang="en-US" sz="1800" dirty="0" smtClean="0"/>
          </a:p>
          <a:p>
            <a:pPr lvl="1"/>
            <a:r>
              <a:rPr lang="en-US" sz="1800" dirty="0" smtClean="0"/>
              <a:t>6 rising </a:t>
            </a:r>
            <a:r>
              <a:rPr lang="en-US" sz="1800" dirty="0" err="1" smtClean="0"/>
              <a:t>sawtooth</a:t>
            </a:r>
            <a:endParaRPr lang="en-US" sz="1800" dirty="0" smtClean="0"/>
          </a:p>
          <a:p>
            <a:r>
              <a:rPr lang="en-US" sz="2000" dirty="0" smtClean="0"/>
              <a:t>4 sections, alternating saw shape</a:t>
            </a:r>
          </a:p>
          <a:p>
            <a:r>
              <a:rPr lang="en-US" sz="2000" dirty="0" smtClean="0"/>
              <a:t>Intervals of sections, and each step function not equal</a:t>
            </a:r>
          </a:p>
          <a:p>
            <a:r>
              <a:rPr lang="en-US" sz="2000" dirty="0" smtClean="0"/>
              <a:t>The six have no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in position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4495800"/>
            <a:ext cx="449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Cause of </a:t>
            </a:r>
            <a:r>
              <a:rPr lang="en-US" sz="2000" dirty="0" err="1"/>
              <a:t>sawtooth</a:t>
            </a:r>
            <a:r>
              <a:rPr lang="en-US" sz="2000" dirty="0"/>
              <a:t>: aircraft receiver (Trimble) clock jumps</a:t>
            </a:r>
          </a:p>
          <a:p>
            <a:r>
              <a:rPr lang="en-US" sz="2000" dirty="0" smtClean="0"/>
              <a:t>Circumstance of saw shape change:</a:t>
            </a:r>
            <a:br>
              <a:rPr lang="en-US" sz="2000" dirty="0" smtClean="0"/>
            </a:br>
            <a:r>
              <a:rPr lang="en-US" sz="2000" dirty="0" smtClean="0"/>
              <a:t>change in aircraft heading</a:t>
            </a:r>
          </a:p>
          <a:p>
            <a:r>
              <a:rPr lang="en-US" sz="2000" dirty="0" smtClean="0"/>
              <a:t>Unsolved: Why clock jumps did not affect six of the </a:t>
            </a:r>
            <a:r>
              <a:rPr lang="en-US" sz="2000" dirty="0" smtClean="0"/>
              <a:t>solutions; why the shape is related to aircraft heading</a:t>
            </a:r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847" y="1219200"/>
            <a:ext cx="4308953" cy="3219189"/>
            <a:chOff x="4758847" y="1219200"/>
            <a:chExt cx="4308953" cy="32191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5" t="6527" r="5221" b="4018"/>
            <a:stretch/>
          </p:blipFill>
          <p:spPr>
            <a:xfrm>
              <a:off x="4758847" y="1219200"/>
              <a:ext cx="4308953" cy="3219189"/>
            </a:xfrm>
            <a:prstGeom prst="rect">
              <a:avLst/>
            </a:prstGeom>
          </p:spPr>
        </p:pic>
        <p:sp>
          <p:nvSpPr>
            <p:cNvPr id="8" name="Text Box 21"/>
            <p:cNvSpPr txBox="1"/>
            <p:nvPr/>
          </p:nvSpPr>
          <p:spPr>
            <a:xfrm>
              <a:off x="5162550" y="1788938"/>
              <a:ext cx="781050" cy="57326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Times New Roman"/>
                </a:rPr>
                <a:t>North-East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Text Box 22"/>
            <p:cNvSpPr txBox="1"/>
            <p:nvPr/>
          </p:nvSpPr>
          <p:spPr>
            <a:xfrm>
              <a:off x="7010400" y="1279319"/>
              <a:ext cx="800100" cy="3905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Times New Roman"/>
                </a:rPr>
                <a:t>North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xt Box 23"/>
            <p:cNvSpPr txBox="1"/>
            <p:nvPr/>
          </p:nvSpPr>
          <p:spPr>
            <a:xfrm>
              <a:off x="6305550" y="1285875"/>
              <a:ext cx="704850" cy="3905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Times New Roman"/>
                </a:rPr>
                <a:t>South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 Box 24"/>
            <p:cNvSpPr txBox="1"/>
            <p:nvPr/>
          </p:nvSpPr>
          <p:spPr>
            <a:xfrm>
              <a:off x="8077200" y="1828164"/>
              <a:ext cx="742950" cy="3905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Times New Roman"/>
                </a:rPr>
                <a:t>South-West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4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877</Words>
  <Application>Microsoft Office PowerPoint</Application>
  <PresentationFormat>On-screen Show (4:3)</PresentationFormat>
  <Paragraphs>166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Custom Design</vt:lpstr>
      <vt:lpstr>Office Theme</vt:lpstr>
      <vt:lpstr>Microsoft Excel Worksheet</vt:lpstr>
      <vt:lpstr>Evaluating Aircraft Positioning Methods for Airborne Gravimetry: Results from GRAV-D’s  “Kinematic GPS Processing Challenge”</vt:lpstr>
      <vt:lpstr>Overview</vt:lpstr>
      <vt:lpstr>PowerPoint Presentation</vt:lpstr>
      <vt:lpstr>Positioning for Aerogravity</vt:lpstr>
      <vt:lpstr>Positioning Questions</vt:lpstr>
      <vt:lpstr>Kinematic GPS Processing Challenge</vt:lpstr>
      <vt:lpstr>Submitted Position Solutions</vt:lpstr>
      <vt:lpstr>Comparison to Ensemble Average</vt:lpstr>
      <vt:lpstr>Sawtooth Pattern and Spikes</vt:lpstr>
      <vt:lpstr>Confidence Intervals</vt:lpstr>
      <vt:lpstr>Stationary Time Periods- Accuracy</vt:lpstr>
      <vt:lpstr>Closure Error</vt:lpstr>
      <vt:lpstr>Conclusions</vt:lpstr>
      <vt:lpstr>Thank You</vt:lpstr>
    </vt:vector>
  </TitlesOfParts>
  <Company>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Theresa Diehl</cp:lastModifiedBy>
  <cp:revision>64</cp:revision>
  <dcterms:created xsi:type="dcterms:W3CDTF">2009-10-22T15:32:12Z</dcterms:created>
  <dcterms:modified xsi:type="dcterms:W3CDTF">2013-09-20T16:59:29Z</dcterms:modified>
</cp:coreProperties>
</file>