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7568" r:id="rId1"/>
    <p:sldMasterId id="2147487879" r:id="rId2"/>
    <p:sldMasterId id="2147487891" r:id="rId3"/>
  </p:sldMasterIdLst>
  <p:notesMasterIdLst>
    <p:notesMasterId r:id="rId23"/>
  </p:notesMasterIdLst>
  <p:handoutMasterIdLst>
    <p:handoutMasterId r:id="rId24"/>
  </p:handoutMasterIdLst>
  <p:sldIdLst>
    <p:sldId id="604" r:id="rId4"/>
    <p:sldId id="459" r:id="rId5"/>
    <p:sldId id="461" r:id="rId6"/>
    <p:sldId id="462" r:id="rId7"/>
    <p:sldId id="464" r:id="rId8"/>
    <p:sldId id="465" r:id="rId9"/>
    <p:sldId id="466" r:id="rId10"/>
    <p:sldId id="467" r:id="rId11"/>
    <p:sldId id="613" r:id="rId12"/>
    <p:sldId id="612" r:id="rId13"/>
    <p:sldId id="605" r:id="rId14"/>
    <p:sldId id="606" r:id="rId15"/>
    <p:sldId id="608" r:id="rId16"/>
    <p:sldId id="477" r:id="rId17"/>
    <p:sldId id="478" r:id="rId18"/>
    <p:sldId id="479" r:id="rId19"/>
    <p:sldId id="610" r:id="rId20"/>
    <p:sldId id="614" r:id="rId21"/>
    <p:sldId id="609" r:id="rId22"/>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S PGothic" pitchFamily="34" charset="-128"/>
        <a:cs typeface="+mn-cs"/>
      </a:defRPr>
    </a:lvl1pPr>
    <a:lvl2pPr marL="457200" algn="l" rtl="0" fontAlgn="base">
      <a:spcBef>
        <a:spcPct val="0"/>
      </a:spcBef>
      <a:spcAft>
        <a:spcPct val="0"/>
      </a:spcAft>
      <a:defRPr kern="1200">
        <a:solidFill>
          <a:schemeClr val="tx1"/>
        </a:solidFill>
        <a:latin typeface="Arial" charset="0"/>
        <a:ea typeface="MS PGothic" pitchFamily="34" charset="-128"/>
        <a:cs typeface="+mn-cs"/>
      </a:defRPr>
    </a:lvl2pPr>
    <a:lvl3pPr marL="914400" algn="l" rtl="0" fontAlgn="base">
      <a:spcBef>
        <a:spcPct val="0"/>
      </a:spcBef>
      <a:spcAft>
        <a:spcPct val="0"/>
      </a:spcAft>
      <a:defRPr kern="1200">
        <a:solidFill>
          <a:schemeClr val="tx1"/>
        </a:solidFill>
        <a:latin typeface="Arial" charset="0"/>
        <a:ea typeface="MS PGothic" pitchFamily="34" charset="-128"/>
        <a:cs typeface="+mn-cs"/>
      </a:defRPr>
    </a:lvl3pPr>
    <a:lvl4pPr marL="1371600" algn="l" rtl="0" fontAlgn="base">
      <a:spcBef>
        <a:spcPct val="0"/>
      </a:spcBef>
      <a:spcAft>
        <a:spcPct val="0"/>
      </a:spcAft>
      <a:defRPr kern="1200">
        <a:solidFill>
          <a:schemeClr val="tx1"/>
        </a:solidFill>
        <a:latin typeface="Arial" charset="0"/>
        <a:ea typeface="MS PGothic" pitchFamily="34" charset="-128"/>
        <a:cs typeface="+mn-cs"/>
      </a:defRPr>
    </a:lvl4pPr>
    <a:lvl5pPr marL="1828800" algn="l" rtl="0" fontAlgn="base">
      <a:spcBef>
        <a:spcPct val="0"/>
      </a:spcBef>
      <a:spcAft>
        <a:spcPct val="0"/>
      </a:spcAft>
      <a:defRPr kern="1200">
        <a:solidFill>
          <a:schemeClr val="tx1"/>
        </a:solidFill>
        <a:latin typeface="Arial" charset="0"/>
        <a:ea typeface="MS PGothic" pitchFamily="34" charset="-128"/>
        <a:cs typeface="+mn-cs"/>
      </a:defRPr>
    </a:lvl5pPr>
    <a:lvl6pPr marL="2286000" algn="l" defTabSz="914400" rtl="0" eaLnBrk="1" latinLnBrk="0" hangingPunct="1">
      <a:defRPr kern="1200">
        <a:solidFill>
          <a:schemeClr val="tx1"/>
        </a:solidFill>
        <a:latin typeface="Arial" charset="0"/>
        <a:ea typeface="MS PGothic" pitchFamily="34" charset="-128"/>
        <a:cs typeface="+mn-cs"/>
      </a:defRPr>
    </a:lvl6pPr>
    <a:lvl7pPr marL="2743200" algn="l" defTabSz="914400" rtl="0" eaLnBrk="1" latinLnBrk="0" hangingPunct="1">
      <a:defRPr kern="1200">
        <a:solidFill>
          <a:schemeClr val="tx1"/>
        </a:solidFill>
        <a:latin typeface="Arial" charset="0"/>
        <a:ea typeface="MS PGothic" pitchFamily="34" charset="-128"/>
        <a:cs typeface="+mn-cs"/>
      </a:defRPr>
    </a:lvl7pPr>
    <a:lvl8pPr marL="3200400" algn="l" defTabSz="914400" rtl="0" eaLnBrk="1" latinLnBrk="0" hangingPunct="1">
      <a:defRPr kern="1200">
        <a:solidFill>
          <a:schemeClr val="tx1"/>
        </a:solidFill>
        <a:latin typeface="Arial" charset="0"/>
        <a:ea typeface="MS PGothic" pitchFamily="34" charset="-128"/>
        <a:cs typeface="+mn-cs"/>
      </a:defRPr>
    </a:lvl8pPr>
    <a:lvl9pPr marL="3657600" algn="l" defTabSz="914400" rtl="0" eaLnBrk="1" latinLnBrk="0" hangingPunct="1">
      <a:defRPr kern="1200">
        <a:solidFill>
          <a:schemeClr val="tx1"/>
        </a:solidFill>
        <a:latin typeface="Arial" charset="0"/>
        <a:ea typeface="MS PGothic" pitchFamily="34" charset="-128"/>
        <a:cs typeface="+mn-cs"/>
      </a:defRPr>
    </a:lvl9pPr>
  </p:defaultTextStyle>
  <p:extLst>
    <p:ext uri="{EFAFB233-063F-42B5-8137-9DF3F51BA10A}">
      <p15:sldGuideLst xmlns:p15="http://schemas.microsoft.com/office/powerpoint/2012/main">
        <p15:guide id="1" orient="horz" pos="2110" userDrawn="1">
          <p15:clr>
            <a:srgbClr val="A4A3A4"/>
          </p15:clr>
        </p15:guide>
        <p15:guide id="2" orient="horz" pos="1892" userDrawn="1">
          <p15:clr>
            <a:srgbClr val="A4A3A4"/>
          </p15:clr>
        </p15:guide>
        <p15:guide id="3" orient="horz" pos="2304" userDrawn="1">
          <p15:clr>
            <a:srgbClr val="A4A3A4"/>
          </p15:clr>
        </p15:guide>
        <p15:guide id="4" orient="horz" pos="1709" userDrawn="1">
          <p15:clr>
            <a:srgbClr val="A4A3A4"/>
          </p15:clr>
        </p15:guide>
        <p15:guide id="5" orient="horz" pos="3157" userDrawn="1">
          <p15:clr>
            <a:srgbClr val="A4A3A4"/>
          </p15:clr>
        </p15:guide>
        <p15:guide id="6" orient="horz" pos="4170" userDrawn="1">
          <p15:clr>
            <a:srgbClr val="A4A3A4"/>
          </p15:clr>
        </p15:guide>
        <p15:guide id="7" orient="horz" pos="2886" userDrawn="1">
          <p15:clr>
            <a:srgbClr val="A4A3A4"/>
          </p15:clr>
        </p15:guide>
        <p15:guide id="8" pos="531" userDrawn="1">
          <p15:clr>
            <a:srgbClr val="A4A3A4"/>
          </p15:clr>
        </p15:guide>
        <p15:guide id="9" pos="3348" userDrawn="1">
          <p15:clr>
            <a:srgbClr val="A4A3A4"/>
          </p15:clr>
        </p15:guide>
        <p15:guide id="10" pos="1976" userDrawn="1">
          <p15:clr>
            <a:srgbClr val="A4A3A4"/>
          </p15:clr>
        </p15:guide>
        <p15:guide id="11" pos="417" userDrawn="1">
          <p15:clr>
            <a:srgbClr val="A4A3A4"/>
          </p15:clr>
        </p15:guide>
        <p15:guide id="12" pos="4970" userDrawn="1">
          <p15:clr>
            <a:srgbClr val="A4A3A4"/>
          </p15:clr>
        </p15:guide>
        <p15:guide id="13" pos="1289" userDrawn="1">
          <p15:clr>
            <a:srgbClr val="A4A3A4"/>
          </p15:clr>
        </p15:guide>
        <p15:guide id="14" pos="5379"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C00000"/>
    <a:srgbClr val="009900"/>
    <a:srgbClr val="008000"/>
    <a:srgbClr val="008080"/>
    <a:srgbClr val="336600"/>
    <a:srgbClr val="0033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2153" autoAdjust="0"/>
  </p:normalViewPr>
  <p:slideViewPr>
    <p:cSldViewPr snapToGrid="0">
      <p:cViewPr varScale="1">
        <p:scale>
          <a:sx n="64" d="100"/>
          <a:sy n="64" d="100"/>
        </p:scale>
        <p:origin x="894" y="60"/>
      </p:cViewPr>
      <p:guideLst>
        <p:guide orient="horz" pos="2110"/>
        <p:guide orient="horz" pos="1892"/>
        <p:guide orient="horz" pos="2304"/>
        <p:guide orient="horz" pos="1709"/>
        <p:guide orient="horz" pos="3157"/>
        <p:guide orient="horz" pos="4170"/>
        <p:guide orient="horz" pos="2886"/>
        <p:guide pos="531"/>
        <p:guide pos="3348"/>
        <p:guide pos="1976"/>
        <p:guide pos="417"/>
        <p:guide pos="4970"/>
        <p:guide pos="1289"/>
        <p:guide pos="5379"/>
      </p:guideLst>
    </p:cSldViewPr>
  </p:slideViewPr>
  <p:outlineViewPr>
    <p:cViewPr>
      <p:scale>
        <a:sx n="33" d="100"/>
        <a:sy n="33" d="100"/>
      </p:scale>
      <p:origin x="0" y="58692"/>
    </p:cViewPr>
  </p:outlineViewPr>
  <p:notesTextViewPr>
    <p:cViewPr>
      <p:scale>
        <a:sx n="150" d="100"/>
        <a:sy n="150" d="100"/>
      </p:scale>
      <p:origin x="0" y="0"/>
    </p:cViewPr>
  </p:notesTextViewPr>
  <p:sorterViewPr>
    <p:cViewPr>
      <p:scale>
        <a:sx n="100" d="100"/>
        <a:sy n="100" d="100"/>
      </p:scale>
      <p:origin x="0" y="0"/>
    </p:cViewPr>
  </p:sorterViewPr>
  <p:notesViewPr>
    <p:cSldViewPr snapToGrid="0">
      <p:cViewPr>
        <p:scale>
          <a:sx n="100" d="100"/>
          <a:sy n="100" d="100"/>
        </p:scale>
        <p:origin x="-2357" y="86"/>
      </p:cViewPr>
      <p:guideLst>
        <p:guide orient="horz" pos="2928"/>
        <p:guide pos="2208"/>
      </p:guideLst>
    </p:cSldViewPr>
  </p:notesViewPr>
  <p:gridSpacing cx="228600" cy="2286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9219" cy="465774"/>
          </a:xfrm>
          <a:prstGeom prst="rect">
            <a:avLst/>
          </a:prstGeom>
        </p:spPr>
        <p:txBody>
          <a:bodyPr vert="horz" lIns="91418" tIns="45709" rIns="91418" bIns="45709" rtlCol="0"/>
          <a:lstStyle>
            <a:lvl1pPr algn="l">
              <a:defRPr sz="1200">
                <a:latin typeface="Gill Sans MT" pitchFamily="34" charset="0"/>
                <a:ea typeface="+mn-ea"/>
                <a:cs typeface="+mn-cs"/>
              </a:defRPr>
            </a:lvl1pPr>
          </a:lstStyle>
          <a:p>
            <a:pPr>
              <a:defRPr/>
            </a:pPr>
            <a:endParaRPr lang="en-US"/>
          </a:p>
        </p:txBody>
      </p:sp>
      <p:sp>
        <p:nvSpPr>
          <p:cNvPr id="3" name="Date Placeholder 2"/>
          <p:cNvSpPr>
            <a:spLocks noGrp="1"/>
          </p:cNvSpPr>
          <p:nvPr>
            <p:ph type="dt" sz="quarter" idx="1"/>
          </p:nvPr>
        </p:nvSpPr>
        <p:spPr>
          <a:xfrm>
            <a:off x="3969592" y="0"/>
            <a:ext cx="3039219" cy="465774"/>
          </a:xfrm>
          <a:prstGeom prst="rect">
            <a:avLst/>
          </a:prstGeom>
        </p:spPr>
        <p:txBody>
          <a:bodyPr vert="horz" wrap="square" lIns="91418" tIns="45709" rIns="91418" bIns="45709" numCol="1" anchor="t" anchorCtr="0" compatLnSpc="1">
            <a:prstTxWarp prst="textNoShape">
              <a:avLst/>
            </a:prstTxWarp>
          </a:bodyPr>
          <a:lstStyle>
            <a:lvl1pPr algn="r">
              <a:defRPr sz="1200">
                <a:latin typeface="Gill Sans MT" pitchFamily="34" charset="0"/>
                <a:ea typeface="ＭＳ Ｐゴシック" pitchFamily="34" charset="-128"/>
                <a:cs typeface="Arial" pitchFamily="34" charset="0"/>
              </a:defRPr>
            </a:lvl1pPr>
          </a:lstStyle>
          <a:p>
            <a:pPr>
              <a:defRPr/>
            </a:pPr>
            <a:fld id="{665BF6DA-DA8C-44E3-A6C0-332C06A682C5}" type="datetimeFigureOut">
              <a:rPr lang="en-US" altLang="en-US"/>
              <a:pPr>
                <a:defRPr/>
              </a:pPr>
              <a:t>9/22/2018</a:t>
            </a:fld>
            <a:endParaRPr lang="en-US" altLang="en-US"/>
          </a:p>
        </p:txBody>
      </p:sp>
      <p:sp>
        <p:nvSpPr>
          <p:cNvPr id="4" name="Footer Placeholder 3"/>
          <p:cNvSpPr>
            <a:spLocks noGrp="1"/>
          </p:cNvSpPr>
          <p:nvPr>
            <p:ph type="ftr" sz="quarter" idx="2"/>
          </p:nvPr>
        </p:nvSpPr>
        <p:spPr>
          <a:xfrm>
            <a:off x="0" y="8829037"/>
            <a:ext cx="3039219" cy="465774"/>
          </a:xfrm>
          <a:prstGeom prst="rect">
            <a:avLst/>
          </a:prstGeom>
        </p:spPr>
        <p:txBody>
          <a:bodyPr vert="horz" lIns="91418" tIns="45709" rIns="91418" bIns="45709" rtlCol="0" anchor="b"/>
          <a:lstStyle>
            <a:lvl1pPr algn="l">
              <a:defRPr sz="1200">
                <a:latin typeface="Gill Sans MT" pitchFamily="34" charset="0"/>
                <a:ea typeface="+mn-ea"/>
                <a:cs typeface="+mn-cs"/>
              </a:defRPr>
            </a:lvl1pPr>
          </a:lstStyle>
          <a:p>
            <a:pPr>
              <a:defRPr/>
            </a:pPr>
            <a:endParaRPr lang="en-US"/>
          </a:p>
        </p:txBody>
      </p:sp>
      <p:sp>
        <p:nvSpPr>
          <p:cNvPr id="5" name="Slide Number Placeholder 4"/>
          <p:cNvSpPr>
            <a:spLocks noGrp="1"/>
          </p:cNvSpPr>
          <p:nvPr>
            <p:ph type="sldNum" sz="quarter" idx="3"/>
          </p:nvPr>
        </p:nvSpPr>
        <p:spPr>
          <a:xfrm>
            <a:off x="3969592" y="8829037"/>
            <a:ext cx="3039219" cy="465774"/>
          </a:xfrm>
          <a:prstGeom prst="rect">
            <a:avLst/>
          </a:prstGeom>
        </p:spPr>
        <p:txBody>
          <a:bodyPr vert="horz" wrap="square" lIns="91418" tIns="45709" rIns="91418" bIns="45709" numCol="1" anchor="b" anchorCtr="0" compatLnSpc="1">
            <a:prstTxWarp prst="textNoShape">
              <a:avLst/>
            </a:prstTxWarp>
          </a:bodyPr>
          <a:lstStyle>
            <a:lvl1pPr algn="r">
              <a:defRPr sz="1200">
                <a:latin typeface="Gill Sans MT" pitchFamily="34" charset="0"/>
                <a:ea typeface="ＭＳ Ｐゴシック" pitchFamily="34" charset="-128"/>
                <a:cs typeface="Arial" pitchFamily="34" charset="0"/>
              </a:defRPr>
            </a:lvl1pPr>
          </a:lstStyle>
          <a:p>
            <a:pPr>
              <a:defRPr/>
            </a:pPr>
            <a:fld id="{8F1AEA04-358C-45E1-A861-0E11DAA9CBF5}" type="slidenum">
              <a:rPr lang="en-US" altLang="en-US"/>
              <a:pPr>
                <a:defRPr/>
              </a:pPr>
              <a:t>‹#›</a:t>
            </a:fld>
            <a:endParaRPr lang="en-US" altLang="en-US"/>
          </a:p>
        </p:txBody>
      </p:sp>
    </p:spTree>
    <p:extLst>
      <p:ext uri="{BB962C8B-B14F-4D97-AF65-F5344CB8AC3E}">
        <p14:creationId xmlns:p14="http://schemas.microsoft.com/office/powerpoint/2010/main" val="1548083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628" cy="465774"/>
          </a:xfrm>
          <a:prstGeom prst="rect">
            <a:avLst/>
          </a:prstGeom>
        </p:spPr>
        <p:txBody>
          <a:bodyPr vert="horz" lIns="93137" tIns="46568" rIns="93137" bIns="46568" rtlCol="0"/>
          <a:lstStyle>
            <a:lvl1pPr algn="l" fontAlgn="auto">
              <a:spcBef>
                <a:spcPts val="0"/>
              </a:spcBef>
              <a:spcAft>
                <a:spcPts val="0"/>
              </a:spcAft>
              <a:defRPr sz="1200">
                <a:latin typeface="Gill Sans MT" pitchFamily="34" charset="0"/>
                <a:ea typeface="+mn-ea"/>
                <a:cs typeface="+mn-cs"/>
              </a:defRPr>
            </a:lvl1pPr>
          </a:lstStyle>
          <a:p>
            <a:pPr>
              <a:defRPr/>
            </a:pPr>
            <a:endParaRPr lang="en-US"/>
          </a:p>
        </p:txBody>
      </p:sp>
      <p:sp>
        <p:nvSpPr>
          <p:cNvPr id="3" name="Date Placeholder 2"/>
          <p:cNvSpPr>
            <a:spLocks noGrp="1"/>
          </p:cNvSpPr>
          <p:nvPr>
            <p:ph type="dt" idx="1"/>
          </p:nvPr>
        </p:nvSpPr>
        <p:spPr>
          <a:xfrm>
            <a:off x="3971183" y="0"/>
            <a:ext cx="3037628" cy="465774"/>
          </a:xfrm>
          <a:prstGeom prst="rect">
            <a:avLst/>
          </a:prstGeom>
        </p:spPr>
        <p:txBody>
          <a:bodyPr vert="horz" wrap="square" lIns="93137" tIns="46568" rIns="93137" bIns="46568" numCol="1" anchor="t" anchorCtr="0" compatLnSpc="1">
            <a:prstTxWarp prst="textNoShape">
              <a:avLst/>
            </a:prstTxWarp>
          </a:bodyPr>
          <a:lstStyle>
            <a:lvl1pPr algn="r">
              <a:defRPr sz="1200">
                <a:latin typeface="Gill Sans MT" pitchFamily="34" charset="0"/>
                <a:ea typeface="ＭＳ Ｐゴシック" pitchFamily="34" charset="-128"/>
                <a:cs typeface="Arial" pitchFamily="34" charset="0"/>
              </a:defRPr>
            </a:lvl1pPr>
          </a:lstStyle>
          <a:p>
            <a:pPr>
              <a:defRPr/>
            </a:pPr>
            <a:fld id="{50601C75-92DE-49D3-8A56-637421670EE3}" type="datetimeFigureOut">
              <a:rPr lang="en-US" altLang="en-US"/>
              <a:pPr>
                <a:defRPr/>
              </a:pPr>
              <a:t>9/22/2018</a:t>
            </a:fld>
            <a:endParaRPr lang="en-US" alt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37" tIns="46568" rIns="93137" bIns="46568" rtlCol="0" anchor="ctr"/>
          <a:lstStyle/>
          <a:p>
            <a:pPr lvl="0"/>
            <a:endParaRPr lang="en-US" noProof="0" dirty="0"/>
          </a:p>
        </p:txBody>
      </p:sp>
      <p:sp>
        <p:nvSpPr>
          <p:cNvPr id="5" name="Notes Placeholder 4"/>
          <p:cNvSpPr>
            <a:spLocks noGrp="1"/>
          </p:cNvSpPr>
          <p:nvPr>
            <p:ph type="body" sz="quarter" idx="3"/>
          </p:nvPr>
        </p:nvSpPr>
        <p:spPr>
          <a:xfrm>
            <a:off x="701359" y="4414519"/>
            <a:ext cx="5607684" cy="4187195"/>
          </a:xfrm>
          <a:prstGeom prst="rect">
            <a:avLst/>
          </a:prstGeom>
        </p:spPr>
        <p:txBody>
          <a:bodyPr vert="horz" lIns="93137" tIns="46568" rIns="93137" bIns="46568"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8829037"/>
            <a:ext cx="3037628" cy="465774"/>
          </a:xfrm>
          <a:prstGeom prst="rect">
            <a:avLst/>
          </a:prstGeom>
        </p:spPr>
        <p:txBody>
          <a:bodyPr vert="horz" lIns="93137" tIns="46568" rIns="93137" bIns="46568" rtlCol="0" anchor="b"/>
          <a:lstStyle>
            <a:lvl1pPr algn="l" fontAlgn="auto">
              <a:spcBef>
                <a:spcPts val="0"/>
              </a:spcBef>
              <a:spcAft>
                <a:spcPts val="0"/>
              </a:spcAft>
              <a:defRPr sz="1200">
                <a:latin typeface="Gill Sans MT" pitchFamily="34" charset="0"/>
                <a:ea typeface="+mn-ea"/>
                <a:cs typeface="+mn-cs"/>
              </a:defRPr>
            </a:lvl1pPr>
          </a:lstStyle>
          <a:p>
            <a:pPr>
              <a:defRPr/>
            </a:pPr>
            <a:endParaRPr lang="en-US"/>
          </a:p>
        </p:txBody>
      </p:sp>
      <p:sp>
        <p:nvSpPr>
          <p:cNvPr id="7" name="Slide Number Placeholder 6"/>
          <p:cNvSpPr>
            <a:spLocks noGrp="1"/>
          </p:cNvSpPr>
          <p:nvPr>
            <p:ph type="sldNum" sz="quarter" idx="5"/>
          </p:nvPr>
        </p:nvSpPr>
        <p:spPr>
          <a:xfrm>
            <a:off x="3971183" y="8829037"/>
            <a:ext cx="3037628" cy="465774"/>
          </a:xfrm>
          <a:prstGeom prst="rect">
            <a:avLst/>
          </a:prstGeom>
        </p:spPr>
        <p:txBody>
          <a:bodyPr vert="horz" wrap="square" lIns="93137" tIns="46568" rIns="93137" bIns="46568" numCol="1" anchor="b" anchorCtr="0" compatLnSpc="1">
            <a:prstTxWarp prst="textNoShape">
              <a:avLst/>
            </a:prstTxWarp>
          </a:bodyPr>
          <a:lstStyle>
            <a:lvl1pPr algn="r">
              <a:defRPr sz="1200">
                <a:latin typeface="Gill Sans MT" pitchFamily="34" charset="0"/>
                <a:ea typeface="ＭＳ Ｐゴシック" pitchFamily="34" charset="-128"/>
                <a:cs typeface="Arial" pitchFamily="34" charset="0"/>
              </a:defRPr>
            </a:lvl1pPr>
          </a:lstStyle>
          <a:p>
            <a:pPr>
              <a:defRPr/>
            </a:pPr>
            <a:fld id="{0BB61E35-BFDD-405B-89B5-EDCF0FB433D1}" type="slidenum">
              <a:rPr lang="en-US" altLang="en-US"/>
              <a:pPr>
                <a:defRPr/>
              </a:pPr>
              <a:t>‹#›</a:t>
            </a:fld>
            <a:endParaRPr lang="en-US" altLang="en-US"/>
          </a:p>
        </p:txBody>
      </p:sp>
    </p:spTree>
    <p:extLst>
      <p:ext uri="{BB962C8B-B14F-4D97-AF65-F5344CB8AC3E}">
        <p14:creationId xmlns:p14="http://schemas.microsoft.com/office/powerpoint/2010/main" val="33410614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Gill Sans MT" pitchFamily="34" charset="0"/>
        <a:ea typeface="MS PGothic"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Gill Sans MT" pitchFamily="34"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Gill Sans MT" pitchFamily="34"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Gill Sans MT" pitchFamily="34"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Gill Sans MT" pitchFamily="34"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BB61E35-BFDD-405B-89B5-EDCF0FB433D1}" type="slidenum">
              <a:rPr lang="en-US" altLang="en-US" smtClean="0"/>
              <a:pPr>
                <a:defRPr/>
              </a:pPr>
              <a:t>3</a:t>
            </a:fld>
            <a:endParaRPr lang="en-US" altLang="en-US"/>
          </a:p>
        </p:txBody>
      </p:sp>
    </p:spTree>
    <p:extLst>
      <p:ext uri="{BB962C8B-B14F-4D97-AF65-F5344CB8AC3E}">
        <p14:creationId xmlns:p14="http://schemas.microsoft.com/office/powerpoint/2010/main" val="13604228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smtClean="0"/>
              <a:t>There</a:t>
            </a:r>
            <a:r>
              <a:rPr lang="en-US" baseline="0" dirty="0" smtClean="0"/>
              <a:t> are two manifestations of the growing mass in the deep mantle under Hudson Bay:</a:t>
            </a:r>
          </a:p>
          <a:p>
            <a:endParaRPr lang="en-US" baseline="0" dirty="0" smtClean="0"/>
          </a:p>
          <a:p>
            <a:pPr marL="228600" indent="-228600">
              <a:buAutoNum type="arabicParenR"/>
            </a:pPr>
            <a:r>
              <a:rPr lang="en-US" baseline="0" dirty="0" smtClean="0"/>
              <a:t>Geometric – a GPS receiver will see the crust uplifting as the increase in mantle mass pushes the crust up in a displacement.  </a:t>
            </a:r>
          </a:p>
          <a:p>
            <a:pPr marL="228600" indent="-228600">
              <a:buAutoNum type="arabicParenR"/>
            </a:pPr>
            <a:endParaRPr lang="en-US" baseline="0" dirty="0" smtClean="0"/>
          </a:p>
          <a:p>
            <a:pPr marL="228600" indent="-228600">
              <a:buAutoNum type="arabicParenR"/>
            </a:pPr>
            <a:r>
              <a:rPr lang="en-US" baseline="0" dirty="0" smtClean="0"/>
              <a:t>Geopotential – a gravimeter on the surface will sense the growing mass as an increase in the acceleration of gravity, BUT this will be slightly tempered by a reduction in gravity as well (because the gravimeter on the surface is getting farther from the Earth’s center).  Still, the gain (from mass increase) is larger than the loss (from geometric movement) for a net gain.  Because the net gain in gravity is not caused purely by being at a new crustal height, this translates into an increase in geoid undulations, or a “swelling” of the geoid in this region.</a:t>
            </a:r>
          </a:p>
          <a:p>
            <a:pPr marL="228600" indent="-228600">
              <a:buAutoNum type="arabicParenR"/>
            </a:pPr>
            <a:endParaRPr lang="en-US" baseline="0" dirty="0" smtClean="0"/>
          </a:p>
          <a:p>
            <a:pPr marL="0" indent="0">
              <a:buNone/>
            </a:pPr>
            <a:r>
              <a:rPr lang="en-US" baseline="0" dirty="0" smtClean="0"/>
              <a:t>This is different than a purely geometric change caused by a compression of the crust.  In that case, no significant mass is entering or leaving the region so, while GPS might sense a subsidence and a surface gravimeter might sense a slight increase as it moves closer to the Earth’s center, the geoid would not actually change.</a:t>
            </a:r>
            <a:endParaRPr lang="en-US" dirty="0"/>
          </a:p>
        </p:txBody>
      </p:sp>
      <p:sp>
        <p:nvSpPr>
          <p:cNvPr id="4" name="Slide Number Placeholder 3"/>
          <p:cNvSpPr>
            <a:spLocks noGrp="1"/>
          </p:cNvSpPr>
          <p:nvPr>
            <p:ph type="sldNum" sz="quarter" idx="10"/>
          </p:nvPr>
        </p:nvSpPr>
        <p:spPr/>
        <p:txBody>
          <a:bodyPr/>
          <a:lstStyle/>
          <a:p>
            <a:pPr>
              <a:defRPr/>
            </a:pPr>
            <a:fld id="{0BB61E35-BFDD-405B-89B5-EDCF0FB433D1}" type="slidenum">
              <a:rPr lang="en-US" altLang="en-US" smtClean="0"/>
              <a:pPr>
                <a:defRPr/>
              </a:pPr>
              <a:t>16</a:t>
            </a:fld>
            <a:endParaRPr lang="en-US" altLang="en-US"/>
          </a:p>
        </p:txBody>
      </p:sp>
    </p:spTree>
    <p:extLst>
      <p:ext uri="{BB962C8B-B14F-4D97-AF65-F5344CB8AC3E}">
        <p14:creationId xmlns:p14="http://schemas.microsoft.com/office/powerpoint/2010/main" val="36833711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BB61E35-BFDD-405B-89B5-EDCF0FB433D1}" type="slidenum">
              <a:rPr lang="en-US" altLang="en-US" smtClean="0"/>
              <a:pPr>
                <a:defRPr/>
              </a:pPr>
              <a:t>19</a:t>
            </a:fld>
            <a:endParaRPr lang="en-US" altLang="en-US"/>
          </a:p>
        </p:txBody>
      </p:sp>
    </p:spTree>
    <p:extLst>
      <p:ext uri="{BB962C8B-B14F-4D97-AF65-F5344CB8AC3E}">
        <p14:creationId xmlns:p14="http://schemas.microsoft.com/office/powerpoint/2010/main" val="27263644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defTabSz="914400">
              <a:defRPr/>
            </a:lvl1pPr>
          </a:lstStyle>
          <a:p>
            <a:pPr>
              <a:defRPr/>
            </a:pPr>
            <a:r>
              <a:rPr lang="en-US" smtClean="0"/>
              <a:t>August 31, 2018</a:t>
            </a:r>
            <a:endParaRPr lang="en-US"/>
          </a:p>
        </p:txBody>
      </p:sp>
      <p:sp>
        <p:nvSpPr>
          <p:cNvPr id="5" name="Footer Placeholder 4"/>
          <p:cNvSpPr>
            <a:spLocks noGrp="1"/>
          </p:cNvSpPr>
          <p:nvPr>
            <p:ph type="ftr" sz="quarter" idx="11"/>
          </p:nvPr>
        </p:nvSpPr>
        <p:spPr/>
        <p:txBody>
          <a:bodyPr/>
          <a:lstStyle>
            <a:lvl1pPr defTabSz="914400">
              <a:defRPr/>
            </a:lvl1pPr>
          </a:lstStyle>
          <a:p>
            <a:pPr>
              <a:defRPr/>
            </a:pPr>
            <a:r>
              <a:rPr lang="en-US" smtClean="0"/>
              <a:t>GeoBytes Webinar</a:t>
            </a:r>
            <a:endParaRPr lang="en-US"/>
          </a:p>
        </p:txBody>
      </p:sp>
      <p:sp>
        <p:nvSpPr>
          <p:cNvPr id="6" name="Slide Number Placeholder 5"/>
          <p:cNvSpPr>
            <a:spLocks noGrp="1"/>
          </p:cNvSpPr>
          <p:nvPr>
            <p:ph type="sldNum" sz="quarter" idx="12"/>
          </p:nvPr>
        </p:nvSpPr>
        <p:spPr/>
        <p:txBody>
          <a:bodyPr/>
          <a:lstStyle>
            <a:lvl1pPr defTabSz="914400">
              <a:defRPr/>
            </a:lvl1pPr>
          </a:lstStyle>
          <a:p>
            <a:pPr>
              <a:defRPr/>
            </a:pPr>
            <a:fld id="{CE0248DD-E039-490F-A33E-18FD7AE8E335}" type="slidenum">
              <a:rPr lang="en-US"/>
              <a:pPr>
                <a:defRPr/>
              </a:pPr>
              <a:t>‹#›</a:t>
            </a:fld>
            <a:endParaRPr lang="en-US"/>
          </a:p>
        </p:txBody>
      </p:sp>
    </p:spTree>
    <p:extLst>
      <p:ext uri="{BB962C8B-B14F-4D97-AF65-F5344CB8AC3E}">
        <p14:creationId xmlns:p14="http://schemas.microsoft.com/office/powerpoint/2010/main" val="29365275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14400">
              <a:defRPr/>
            </a:lvl1pPr>
          </a:lstStyle>
          <a:p>
            <a:pPr>
              <a:defRPr/>
            </a:pPr>
            <a:r>
              <a:rPr lang="en-US" smtClean="0"/>
              <a:t>August 31, 2018</a:t>
            </a:r>
            <a:endParaRPr lang="en-US"/>
          </a:p>
        </p:txBody>
      </p:sp>
      <p:sp>
        <p:nvSpPr>
          <p:cNvPr id="5" name="Footer Placeholder 4"/>
          <p:cNvSpPr>
            <a:spLocks noGrp="1"/>
          </p:cNvSpPr>
          <p:nvPr>
            <p:ph type="ftr" sz="quarter" idx="11"/>
          </p:nvPr>
        </p:nvSpPr>
        <p:spPr/>
        <p:txBody>
          <a:bodyPr/>
          <a:lstStyle>
            <a:lvl1pPr defTabSz="914400">
              <a:defRPr/>
            </a:lvl1pPr>
          </a:lstStyle>
          <a:p>
            <a:pPr>
              <a:defRPr/>
            </a:pPr>
            <a:r>
              <a:rPr lang="en-US" smtClean="0"/>
              <a:t>GeoBytes Webinar</a:t>
            </a:r>
            <a:endParaRPr lang="en-US"/>
          </a:p>
        </p:txBody>
      </p:sp>
      <p:sp>
        <p:nvSpPr>
          <p:cNvPr id="6" name="Slide Number Placeholder 5"/>
          <p:cNvSpPr>
            <a:spLocks noGrp="1"/>
          </p:cNvSpPr>
          <p:nvPr>
            <p:ph type="sldNum" sz="quarter" idx="12"/>
          </p:nvPr>
        </p:nvSpPr>
        <p:spPr/>
        <p:txBody>
          <a:bodyPr/>
          <a:lstStyle>
            <a:lvl1pPr defTabSz="914400">
              <a:defRPr/>
            </a:lvl1pPr>
          </a:lstStyle>
          <a:p>
            <a:pPr>
              <a:defRPr/>
            </a:pPr>
            <a:fld id="{C3A82986-1F3D-4261-A550-CAE2B5439191}" type="slidenum">
              <a:rPr lang="en-US"/>
              <a:pPr>
                <a:defRPr/>
              </a:pPr>
              <a:t>‹#›</a:t>
            </a:fld>
            <a:endParaRPr lang="en-US"/>
          </a:p>
        </p:txBody>
      </p:sp>
    </p:spTree>
    <p:extLst>
      <p:ext uri="{BB962C8B-B14F-4D97-AF65-F5344CB8AC3E}">
        <p14:creationId xmlns:p14="http://schemas.microsoft.com/office/powerpoint/2010/main" val="3314118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14400">
              <a:defRPr/>
            </a:lvl1pPr>
          </a:lstStyle>
          <a:p>
            <a:pPr>
              <a:defRPr/>
            </a:pPr>
            <a:r>
              <a:rPr lang="en-US" smtClean="0"/>
              <a:t>August 31, 2018</a:t>
            </a:r>
            <a:endParaRPr lang="en-US"/>
          </a:p>
        </p:txBody>
      </p:sp>
      <p:sp>
        <p:nvSpPr>
          <p:cNvPr id="5" name="Footer Placeholder 4"/>
          <p:cNvSpPr>
            <a:spLocks noGrp="1"/>
          </p:cNvSpPr>
          <p:nvPr>
            <p:ph type="ftr" sz="quarter" idx="11"/>
          </p:nvPr>
        </p:nvSpPr>
        <p:spPr/>
        <p:txBody>
          <a:bodyPr/>
          <a:lstStyle>
            <a:lvl1pPr defTabSz="914400">
              <a:defRPr/>
            </a:lvl1pPr>
          </a:lstStyle>
          <a:p>
            <a:pPr>
              <a:defRPr/>
            </a:pPr>
            <a:r>
              <a:rPr lang="en-US" smtClean="0"/>
              <a:t>GeoBytes Webinar</a:t>
            </a:r>
            <a:endParaRPr lang="en-US"/>
          </a:p>
        </p:txBody>
      </p:sp>
      <p:sp>
        <p:nvSpPr>
          <p:cNvPr id="6" name="Slide Number Placeholder 5"/>
          <p:cNvSpPr>
            <a:spLocks noGrp="1"/>
          </p:cNvSpPr>
          <p:nvPr>
            <p:ph type="sldNum" sz="quarter" idx="12"/>
          </p:nvPr>
        </p:nvSpPr>
        <p:spPr/>
        <p:txBody>
          <a:bodyPr/>
          <a:lstStyle>
            <a:lvl1pPr defTabSz="914400">
              <a:defRPr/>
            </a:lvl1pPr>
          </a:lstStyle>
          <a:p>
            <a:pPr>
              <a:defRPr/>
            </a:pPr>
            <a:fld id="{9388FFD5-0402-43D6-9F11-6821BFC63D0A}" type="slidenum">
              <a:rPr lang="en-US"/>
              <a:pPr>
                <a:defRPr/>
              </a:pPr>
              <a:t>‹#›</a:t>
            </a:fld>
            <a:endParaRPr lang="en-US"/>
          </a:p>
        </p:txBody>
      </p:sp>
    </p:spTree>
    <p:extLst>
      <p:ext uri="{BB962C8B-B14F-4D97-AF65-F5344CB8AC3E}">
        <p14:creationId xmlns:p14="http://schemas.microsoft.com/office/powerpoint/2010/main" val="33557341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August 31, 2018</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GeoBytes Webinar</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1109657-9162-4B0D-AA6B-54BA105B8BE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057213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August 31, 2018</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GeoBytes Webinar</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1083702-E6E1-411B-A9C5-9B25E2FC045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720436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August 31, 2018</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GeoBytes Webinar</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8109228-8DC1-4108-8F5F-76E7DB08A26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092999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August 31, 2018</a:t>
            </a: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GeoBytes Webinar</a:t>
            </a: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2BC48EA-E0C4-496C-BBFE-57A4C7C9F3C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206230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August 31, 2018</a:t>
            </a: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GeoBytes Webinar</a:t>
            </a: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80948E24-2272-499F-A113-87AFB6171D2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966180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August 31, 2018</a:t>
            </a: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GeoBytes Webinar</a:t>
            </a: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AB7C3780-70E6-40D6-BD95-92E481368A0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687213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August 31, 2018</a:t>
            </a: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GeoBytes Webinar</a:t>
            </a: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9F1DC1B9-CCCA-454A-837E-B9A2D236531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703256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August 31, 2018</a:t>
            </a: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GeoBytes Webinar</a:t>
            </a: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F196642-AB2C-4250-9960-DC6CC04797F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04036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14400">
              <a:defRPr/>
            </a:lvl1pPr>
          </a:lstStyle>
          <a:p>
            <a:pPr>
              <a:defRPr/>
            </a:pPr>
            <a:r>
              <a:rPr lang="en-US" smtClean="0"/>
              <a:t>August 31, 2018</a:t>
            </a:r>
            <a:endParaRPr lang="en-US"/>
          </a:p>
        </p:txBody>
      </p:sp>
      <p:sp>
        <p:nvSpPr>
          <p:cNvPr id="5" name="Footer Placeholder 4"/>
          <p:cNvSpPr>
            <a:spLocks noGrp="1"/>
          </p:cNvSpPr>
          <p:nvPr>
            <p:ph type="ftr" sz="quarter" idx="11"/>
          </p:nvPr>
        </p:nvSpPr>
        <p:spPr/>
        <p:txBody>
          <a:bodyPr/>
          <a:lstStyle>
            <a:lvl1pPr defTabSz="914400">
              <a:defRPr/>
            </a:lvl1pPr>
          </a:lstStyle>
          <a:p>
            <a:pPr>
              <a:defRPr/>
            </a:pPr>
            <a:r>
              <a:rPr lang="en-US" smtClean="0"/>
              <a:t>GeoBytes Webinar</a:t>
            </a:r>
            <a:endParaRPr lang="en-US"/>
          </a:p>
        </p:txBody>
      </p:sp>
      <p:sp>
        <p:nvSpPr>
          <p:cNvPr id="6" name="Slide Number Placeholder 5"/>
          <p:cNvSpPr>
            <a:spLocks noGrp="1"/>
          </p:cNvSpPr>
          <p:nvPr>
            <p:ph type="sldNum" sz="quarter" idx="12"/>
          </p:nvPr>
        </p:nvSpPr>
        <p:spPr/>
        <p:txBody>
          <a:bodyPr/>
          <a:lstStyle>
            <a:lvl1pPr defTabSz="914400">
              <a:defRPr/>
            </a:lvl1pPr>
          </a:lstStyle>
          <a:p>
            <a:pPr>
              <a:defRPr/>
            </a:pPr>
            <a:fld id="{EB6791C4-DF4E-4C17-A41C-B2BEB15390BD}" type="slidenum">
              <a:rPr lang="en-US"/>
              <a:pPr>
                <a:defRPr/>
              </a:pPr>
              <a:t>‹#›</a:t>
            </a:fld>
            <a:endParaRPr lang="en-US"/>
          </a:p>
        </p:txBody>
      </p:sp>
    </p:spTree>
    <p:extLst>
      <p:ext uri="{BB962C8B-B14F-4D97-AF65-F5344CB8AC3E}">
        <p14:creationId xmlns:p14="http://schemas.microsoft.com/office/powerpoint/2010/main" val="25484212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August 31, 2018</a:t>
            </a: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GeoBytes Webinar</a:t>
            </a: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C1E5EEF-0BE9-4A2F-966A-FDBA4690515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37785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August 31, 2018</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GeoBytes Webinar</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1E40B99-DE6C-4D2D-B943-19722DABE0C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566089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August 31, 2018</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GeoBytes Webinar</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59B5CB4-F098-4822-9951-C21BC47364E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582869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August 31, 2018</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GeoBytes Webinar</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1109657-9162-4B0D-AA6B-54BA105B8BE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459415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August 31, 2018</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GeoBytes Webinar</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1083702-E6E1-411B-A9C5-9B25E2FC045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658135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August 31, 2018</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GeoBytes Webinar</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8109228-8DC1-4108-8F5F-76E7DB08A26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559294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August 31, 2018</a:t>
            </a: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GeoBytes Webinar</a:t>
            </a: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2BC48EA-E0C4-496C-BBFE-57A4C7C9F3C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500149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August 31, 2018</a:t>
            </a: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GeoBytes Webinar</a:t>
            </a: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80948E24-2272-499F-A113-87AFB6171D2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668798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August 31, 2018</a:t>
            </a: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GeoBytes Webinar</a:t>
            </a: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AB7C3780-70E6-40D6-BD95-92E481368A0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43298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August 31, 2018</a:t>
            </a: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GeoBytes Webinar</a:t>
            </a: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9F1DC1B9-CCCA-454A-837E-B9A2D236531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20857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defTabSz="914400">
              <a:defRPr/>
            </a:lvl1pPr>
          </a:lstStyle>
          <a:p>
            <a:pPr>
              <a:defRPr/>
            </a:pPr>
            <a:r>
              <a:rPr lang="en-US" smtClean="0"/>
              <a:t>August 31, 2018</a:t>
            </a:r>
            <a:endParaRPr lang="en-US"/>
          </a:p>
        </p:txBody>
      </p:sp>
      <p:sp>
        <p:nvSpPr>
          <p:cNvPr id="5" name="Footer Placeholder 4"/>
          <p:cNvSpPr>
            <a:spLocks noGrp="1"/>
          </p:cNvSpPr>
          <p:nvPr>
            <p:ph type="ftr" sz="quarter" idx="11"/>
          </p:nvPr>
        </p:nvSpPr>
        <p:spPr/>
        <p:txBody>
          <a:bodyPr/>
          <a:lstStyle>
            <a:lvl1pPr defTabSz="914400">
              <a:defRPr/>
            </a:lvl1pPr>
          </a:lstStyle>
          <a:p>
            <a:pPr>
              <a:defRPr/>
            </a:pPr>
            <a:r>
              <a:rPr lang="en-US" smtClean="0"/>
              <a:t>GeoBytes Webinar</a:t>
            </a:r>
            <a:endParaRPr lang="en-US"/>
          </a:p>
        </p:txBody>
      </p:sp>
      <p:sp>
        <p:nvSpPr>
          <p:cNvPr id="6" name="Slide Number Placeholder 5"/>
          <p:cNvSpPr>
            <a:spLocks noGrp="1"/>
          </p:cNvSpPr>
          <p:nvPr>
            <p:ph type="sldNum" sz="quarter" idx="12"/>
          </p:nvPr>
        </p:nvSpPr>
        <p:spPr/>
        <p:txBody>
          <a:bodyPr/>
          <a:lstStyle>
            <a:lvl1pPr defTabSz="914400">
              <a:defRPr/>
            </a:lvl1pPr>
          </a:lstStyle>
          <a:p>
            <a:pPr>
              <a:defRPr/>
            </a:pPr>
            <a:fld id="{70739471-F808-4705-A7AA-D92294A1C557}" type="slidenum">
              <a:rPr lang="en-US"/>
              <a:pPr>
                <a:defRPr/>
              </a:pPr>
              <a:t>‹#›</a:t>
            </a:fld>
            <a:endParaRPr lang="en-US"/>
          </a:p>
        </p:txBody>
      </p:sp>
    </p:spTree>
    <p:extLst>
      <p:ext uri="{BB962C8B-B14F-4D97-AF65-F5344CB8AC3E}">
        <p14:creationId xmlns:p14="http://schemas.microsoft.com/office/powerpoint/2010/main" val="33755521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August 31, 2018</a:t>
            </a: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GeoBytes Webinar</a:t>
            </a: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F196642-AB2C-4250-9960-DC6CC04797F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703329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August 31, 2018</a:t>
            </a: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GeoBytes Webinar</a:t>
            </a: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C1E5EEF-0BE9-4A2F-966A-FDBA4690515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286103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August 31, 2018</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GeoBytes Webinar</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1E40B99-DE6C-4D2D-B943-19722DABE0C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245494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August 31, 2018</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GeoBytes Webinar</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59B5CB4-F098-4822-9951-C21BC47364E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54653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defTabSz="914400">
              <a:defRPr/>
            </a:lvl1pPr>
          </a:lstStyle>
          <a:p>
            <a:pPr>
              <a:defRPr/>
            </a:pPr>
            <a:r>
              <a:rPr lang="en-US" smtClean="0"/>
              <a:t>August 31, 2018</a:t>
            </a:r>
            <a:endParaRPr lang="en-US"/>
          </a:p>
        </p:txBody>
      </p:sp>
      <p:sp>
        <p:nvSpPr>
          <p:cNvPr id="6" name="Footer Placeholder 4"/>
          <p:cNvSpPr>
            <a:spLocks noGrp="1"/>
          </p:cNvSpPr>
          <p:nvPr>
            <p:ph type="ftr" sz="quarter" idx="11"/>
          </p:nvPr>
        </p:nvSpPr>
        <p:spPr/>
        <p:txBody>
          <a:bodyPr/>
          <a:lstStyle>
            <a:lvl1pPr defTabSz="914400">
              <a:defRPr/>
            </a:lvl1pPr>
          </a:lstStyle>
          <a:p>
            <a:pPr>
              <a:defRPr/>
            </a:pPr>
            <a:r>
              <a:rPr lang="en-US" smtClean="0"/>
              <a:t>GeoBytes Webinar</a:t>
            </a:r>
            <a:endParaRPr lang="en-US"/>
          </a:p>
        </p:txBody>
      </p:sp>
      <p:sp>
        <p:nvSpPr>
          <p:cNvPr id="7" name="Slide Number Placeholder 5"/>
          <p:cNvSpPr>
            <a:spLocks noGrp="1"/>
          </p:cNvSpPr>
          <p:nvPr>
            <p:ph type="sldNum" sz="quarter" idx="12"/>
          </p:nvPr>
        </p:nvSpPr>
        <p:spPr/>
        <p:txBody>
          <a:bodyPr/>
          <a:lstStyle>
            <a:lvl1pPr defTabSz="914400">
              <a:defRPr/>
            </a:lvl1pPr>
          </a:lstStyle>
          <a:p>
            <a:pPr>
              <a:defRPr/>
            </a:pPr>
            <a:fld id="{F02D534D-F749-4E34-9E16-A977421D79C9}" type="slidenum">
              <a:rPr lang="en-US"/>
              <a:pPr>
                <a:defRPr/>
              </a:pPr>
              <a:t>‹#›</a:t>
            </a:fld>
            <a:endParaRPr lang="en-US"/>
          </a:p>
        </p:txBody>
      </p:sp>
    </p:spTree>
    <p:extLst>
      <p:ext uri="{BB962C8B-B14F-4D97-AF65-F5344CB8AC3E}">
        <p14:creationId xmlns:p14="http://schemas.microsoft.com/office/powerpoint/2010/main" val="7556208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defTabSz="914400">
              <a:defRPr/>
            </a:lvl1pPr>
          </a:lstStyle>
          <a:p>
            <a:pPr>
              <a:defRPr/>
            </a:pPr>
            <a:r>
              <a:rPr lang="en-US" smtClean="0"/>
              <a:t>August 31, 2018</a:t>
            </a:r>
            <a:endParaRPr lang="en-US"/>
          </a:p>
        </p:txBody>
      </p:sp>
      <p:sp>
        <p:nvSpPr>
          <p:cNvPr id="8" name="Footer Placeholder 4"/>
          <p:cNvSpPr>
            <a:spLocks noGrp="1"/>
          </p:cNvSpPr>
          <p:nvPr>
            <p:ph type="ftr" sz="quarter" idx="11"/>
          </p:nvPr>
        </p:nvSpPr>
        <p:spPr/>
        <p:txBody>
          <a:bodyPr/>
          <a:lstStyle>
            <a:lvl1pPr defTabSz="914400">
              <a:defRPr/>
            </a:lvl1pPr>
          </a:lstStyle>
          <a:p>
            <a:pPr>
              <a:defRPr/>
            </a:pPr>
            <a:r>
              <a:rPr lang="en-US" smtClean="0"/>
              <a:t>GeoBytes Webinar</a:t>
            </a:r>
            <a:endParaRPr lang="en-US"/>
          </a:p>
        </p:txBody>
      </p:sp>
      <p:sp>
        <p:nvSpPr>
          <p:cNvPr id="9" name="Slide Number Placeholder 5"/>
          <p:cNvSpPr>
            <a:spLocks noGrp="1"/>
          </p:cNvSpPr>
          <p:nvPr>
            <p:ph type="sldNum" sz="quarter" idx="12"/>
          </p:nvPr>
        </p:nvSpPr>
        <p:spPr/>
        <p:txBody>
          <a:bodyPr/>
          <a:lstStyle>
            <a:lvl1pPr defTabSz="914400">
              <a:defRPr/>
            </a:lvl1pPr>
          </a:lstStyle>
          <a:p>
            <a:pPr>
              <a:defRPr/>
            </a:pPr>
            <a:fld id="{9352E7D5-2CCB-47EF-A1DD-484874EE5CC0}" type="slidenum">
              <a:rPr lang="en-US"/>
              <a:pPr>
                <a:defRPr/>
              </a:pPr>
              <a:t>‹#›</a:t>
            </a:fld>
            <a:endParaRPr lang="en-US"/>
          </a:p>
        </p:txBody>
      </p:sp>
    </p:spTree>
    <p:extLst>
      <p:ext uri="{BB962C8B-B14F-4D97-AF65-F5344CB8AC3E}">
        <p14:creationId xmlns:p14="http://schemas.microsoft.com/office/powerpoint/2010/main" val="41322184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defTabSz="914400">
              <a:defRPr/>
            </a:lvl1pPr>
          </a:lstStyle>
          <a:p>
            <a:pPr>
              <a:defRPr/>
            </a:pPr>
            <a:r>
              <a:rPr lang="en-US" smtClean="0"/>
              <a:t>August 31, 2018</a:t>
            </a:r>
            <a:endParaRPr lang="en-US"/>
          </a:p>
        </p:txBody>
      </p:sp>
      <p:sp>
        <p:nvSpPr>
          <p:cNvPr id="4" name="Footer Placeholder 4"/>
          <p:cNvSpPr>
            <a:spLocks noGrp="1"/>
          </p:cNvSpPr>
          <p:nvPr>
            <p:ph type="ftr" sz="quarter" idx="11"/>
          </p:nvPr>
        </p:nvSpPr>
        <p:spPr/>
        <p:txBody>
          <a:bodyPr/>
          <a:lstStyle>
            <a:lvl1pPr defTabSz="914400">
              <a:defRPr/>
            </a:lvl1pPr>
          </a:lstStyle>
          <a:p>
            <a:pPr>
              <a:defRPr/>
            </a:pPr>
            <a:r>
              <a:rPr lang="en-US" smtClean="0"/>
              <a:t>GeoBytes Webinar</a:t>
            </a:r>
            <a:endParaRPr lang="en-US"/>
          </a:p>
        </p:txBody>
      </p:sp>
      <p:sp>
        <p:nvSpPr>
          <p:cNvPr id="5" name="Slide Number Placeholder 5"/>
          <p:cNvSpPr>
            <a:spLocks noGrp="1"/>
          </p:cNvSpPr>
          <p:nvPr>
            <p:ph type="sldNum" sz="quarter" idx="12"/>
          </p:nvPr>
        </p:nvSpPr>
        <p:spPr/>
        <p:txBody>
          <a:bodyPr/>
          <a:lstStyle>
            <a:lvl1pPr defTabSz="914400">
              <a:defRPr/>
            </a:lvl1pPr>
          </a:lstStyle>
          <a:p>
            <a:pPr>
              <a:defRPr/>
            </a:pPr>
            <a:fld id="{5A837433-97E9-4D94-B898-19FA6F4A2CA7}" type="slidenum">
              <a:rPr lang="en-US"/>
              <a:pPr>
                <a:defRPr/>
              </a:pPr>
              <a:t>‹#›</a:t>
            </a:fld>
            <a:endParaRPr lang="en-US"/>
          </a:p>
        </p:txBody>
      </p:sp>
    </p:spTree>
    <p:extLst>
      <p:ext uri="{BB962C8B-B14F-4D97-AF65-F5344CB8AC3E}">
        <p14:creationId xmlns:p14="http://schemas.microsoft.com/office/powerpoint/2010/main" val="3264490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defTabSz="914400">
              <a:defRPr/>
            </a:lvl1pPr>
          </a:lstStyle>
          <a:p>
            <a:pPr>
              <a:defRPr/>
            </a:pPr>
            <a:r>
              <a:rPr lang="en-US" smtClean="0"/>
              <a:t>August 31, 2018</a:t>
            </a:r>
            <a:endParaRPr lang="en-US"/>
          </a:p>
        </p:txBody>
      </p:sp>
      <p:sp>
        <p:nvSpPr>
          <p:cNvPr id="3" name="Footer Placeholder 4"/>
          <p:cNvSpPr>
            <a:spLocks noGrp="1"/>
          </p:cNvSpPr>
          <p:nvPr>
            <p:ph type="ftr" sz="quarter" idx="11"/>
          </p:nvPr>
        </p:nvSpPr>
        <p:spPr/>
        <p:txBody>
          <a:bodyPr/>
          <a:lstStyle>
            <a:lvl1pPr defTabSz="914400">
              <a:defRPr/>
            </a:lvl1pPr>
          </a:lstStyle>
          <a:p>
            <a:pPr>
              <a:defRPr/>
            </a:pPr>
            <a:r>
              <a:rPr lang="en-US" smtClean="0"/>
              <a:t>GeoBytes Webinar</a:t>
            </a:r>
            <a:endParaRPr lang="en-US"/>
          </a:p>
        </p:txBody>
      </p:sp>
      <p:sp>
        <p:nvSpPr>
          <p:cNvPr id="4" name="Slide Number Placeholder 5"/>
          <p:cNvSpPr>
            <a:spLocks noGrp="1"/>
          </p:cNvSpPr>
          <p:nvPr>
            <p:ph type="sldNum" sz="quarter" idx="12"/>
          </p:nvPr>
        </p:nvSpPr>
        <p:spPr/>
        <p:txBody>
          <a:bodyPr/>
          <a:lstStyle>
            <a:lvl1pPr defTabSz="914400">
              <a:defRPr/>
            </a:lvl1pPr>
          </a:lstStyle>
          <a:p>
            <a:pPr>
              <a:defRPr/>
            </a:pPr>
            <a:fld id="{58280CB3-0FF6-4D07-A0F6-C78040BEDDEE}" type="slidenum">
              <a:rPr lang="en-US"/>
              <a:pPr>
                <a:defRPr/>
              </a:pPr>
              <a:t>‹#›</a:t>
            </a:fld>
            <a:endParaRPr lang="en-US"/>
          </a:p>
        </p:txBody>
      </p:sp>
    </p:spTree>
    <p:extLst>
      <p:ext uri="{BB962C8B-B14F-4D97-AF65-F5344CB8AC3E}">
        <p14:creationId xmlns:p14="http://schemas.microsoft.com/office/powerpoint/2010/main" val="10071914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defTabSz="914400">
              <a:defRPr/>
            </a:lvl1pPr>
          </a:lstStyle>
          <a:p>
            <a:pPr>
              <a:defRPr/>
            </a:pPr>
            <a:r>
              <a:rPr lang="en-US" smtClean="0"/>
              <a:t>August 31, 2018</a:t>
            </a:r>
            <a:endParaRPr lang="en-US"/>
          </a:p>
        </p:txBody>
      </p:sp>
      <p:sp>
        <p:nvSpPr>
          <p:cNvPr id="6" name="Footer Placeholder 4"/>
          <p:cNvSpPr>
            <a:spLocks noGrp="1"/>
          </p:cNvSpPr>
          <p:nvPr>
            <p:ph type="ftr" sz="quarter" idx="11"/>
          </p:nvPr>
        </p:nvSpPr>
        <p:spPr/>
        <p:txBody>
          <a:bodyPr/>
          <a:lstStyle>
            <a:lvl1pPr defTabSz="914400">
              <a:defRPr/>
            </a:lvl1pPr>
          </a:lstStyle>
          <a:p>
            <a:pPr>
              <a:defRPr/>
            </a:pPr>
            <a:r>
              <a:rPr lang="en-US" smtClean="0"/>
              <a:t>GeoBytes Webinar</a:t>
            </a:r>
            <a:endParaRPr lang="en-US"/>
          </a:p>
        </p:txBody>
      </p:sp>
      <p:sp>
        <p:nvSpPr>
          <p:cNvPr id="7" name="Slide Number Placeholder 5"/>
          <p:cNvSpPr>
            <a:spLocks noGrp="1"/>
          </p:cNvSpPr>
          <p:nvPr>
            <p:ph type="sldNum" sz="quarter" idx="12"/>
          </p:nvPr>
        </p:nvSpPr>
        <p:spPr/>
        <p:txBody>
          <a:bodyPr/>
          <a:lstStyle>
            <a:lvl1pPr defTabSz="914400">
              <a:defRPr/>
            </a:lvl1pPr>
          </a:lstStyle>
          <a:p>
            <a:pPr>
              <a:defRPr/>
            </a:pPr>
            <a:fld id="{CD9C6512-9771-45B7-9F31-64042ED0DC36}" type="slidenum">
              <a:rPr lang="en-US"/>
              <a:pPr>
                <a:defRPr/>
              </a:pPr>
              <a:t>‹#›</a:t>
            </a:fld>
            <a:endParaRPr lang="en-US"/>
          </a:p>
        </p:txBody>
      </p:sp>
    </p:spTree>
    <p:extLst>
      <p:ext uri="{BB962C8B-B14F-4D97-AF65-F5344CB8AC3E}">
        <p14:creationId xmlns:p14="http://schemas.microsoft.com/office/powerpoint/2010/main" val="2937830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defTabSz="914400">
              <a:defRPr/>
            </a:lvl1pPr>
          </a:lstStyle>
          <a:p>
            <a:pPr>
              <a:defRPr/>
            </a:pPr>
            <a:r>
              <a:rPr lang="en-US" smtClean="0"/>
              <a:t>August 31, 2018</a:t>
            </a:r>
            <a:endParaRPr lang="en-US"/>
          </a:p>
        </p:txBody>
      </p:sp>
      <p:sp>
        <p:nvSpPr>
          <p:cNvPr id="6" name="Footer Placeholder 4"/>
          <p:cNvSpPr>
            <a:spLocks noGrp="1"/>
          </p:cNvSpPr>
          <p:nvPr>
            <p:ph type="ftr" sz="quarter" idx="11"/>
          </p:nvPr>
        </p:nvSpPr>
        <p:spPr/>
        <p:txBody>
          <a:bodyPr/>
          <a:lstStyle>
            <a:lvl1pPr defTabSz="914400">
              <a:defRPr/>
            </a:lvl1pPr>
          </a:lstStyle>
          <a:p>
            <a:pPr>
              <a:defRPr/>
            </a:pPr>
            <a:r>
              <a:rPr lang="en-US" smtClean="0"/>
              <a:t>GeoBytes Webinar</a:t>
            </a:r>
            <a:endParaRPr lang="en-US"/>
          </a:p>
        </p:txBody>
      </p:sp>
      <p:sp>
        <p:nvSpPr>
          <p:cNvPr id="7" name="Slide Number Placeholder 5"/>
          <p:cNvSpPr>
            <a:spLocks noGrp="1"/>
          </p:cNvSpPr>
          <p:nvPr>
            <p:ph type="sldNum" sz="quarter" idx="12"/>
          </p:nvPr>
        </p:nvSpPr>
        <p:spPr/>
        <p:txBody>
          <a:bodyPr/>
          <a:lstStyle>
            <a:lvl1pPr defTabSz="914400">
              <a:defRPr/>
            </a:lvl1pPr>
          </a:lstStyle>
          <a:p>
            <a:pPr>
              <a:defRPr/>
            </a:pPr>
            <a:fld id="{639559B1-278D-4C34-B003-AF779974BA76}" type="slidenum">
              <a:rPr lang="en-US"/>
              <a:pPr>
                <a:defRPr/>
              </a:pPr>
              <a:t>‹#›</a:t>
            </a:fld>
            <a:endParaRPr lang="en-US"/>
          </a:p>
        </p:txBody>
      </p:sp>
    </p:spTree>
    <p:extLst>
      <p:ext uri="{BB962C8B-B14F-4D97-AF65-F5344CB8AC3E}">
        <p14:creationId xmlns:p14="http://schemas.microsoft.com/office/powerpoint/2010/main" val="2859381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defTabSz="457200" fontAlgn="auto">
              <a:spcBef>
                <a:spcPts val="0"/>
              </a:spcBef>
              <a:spcAft>
                <a:spcPts val="0"/>
              </a:spcAft>
              <a:defRPr sz="1200">
                <a:solidFill>
                  <a:prstClr val="black">
                    <a:tint val="75000"/>
                  </a:prstClr>
                </a:solidFill>
                <a:latin typeface="+mn-lt"/>
                <a:ea typeface="+mn-ea"/>
                <a:cs typeface="+mn-cs"/>
              </a:defRPr>
            </a:lvl1pPr>
          </a:lstStyle>
          <a:p>
            <a:pPr>
              <a:defRPr/>
            </a:pPr>
            <a:r>
              <a:rPr lang="en-US" smtClean="0"/>
              <a:t>August 31, 2018</a:t>
            </a:r>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defTabSz="457200" fontAlgn="auto">
              <a:spcBef>
                <a:spcPts val="0"/>
              </a:spcBef>
              <a:spcAft>
                <a:spcPts val="0"/>
              </a:spcAft>
              <a:defRPr sz="1200">
                <a:solidFill>
                  <a:prstClr val="black">
                    <a:tint val="75000"/>
                  </a:prstClr>
                </a:solidFill>
                <a:latin typeface="+mn-lt"/>
                <a:ea typeface="+mn-ea"/>
                <a:cs typeface="+mn-cs"/>
              </a:defRPr>
            </a:lvl1pPr>
          </a:lstStyle>
          <a:p>
            <a:pPr>
              <a:defRPr/>
            </a:pPr>
            <a:r>
              <a:rPr lang="en-US" smtClean="0"/>
              <a:t>GeoBytes Webinar</a:t>
            </a:r>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defTabSz="457200" fontAlgn="auto">
              <a:spcBef>
                <a:spcPts val="0"/>
              </a:spcBef>
              <a:spcAft>
                <a:spcPts val="0"/>
              </a:spcAft>
              <a:defRPr sz="1200">
                <a:solidFill>
                  <a:prstClr val="black">
                    <a:tint val="75000"/>
                  </a:prstClr>
                </a:solidFill>
                <a:latin typeface="+mn-lt"/>
                <a:ea typeface="+mn-ea"/>
                <a:cs typeface="+mn-cs"/>
              </a:defRPr>
            </a:lvl1pPr>
          </a:lstStyle>
          <a:p>
            <a:pPr>
              <a:defRPr/>
            </a:pPr>
            <a:fld id="{9FD14B67-5B11-4339-9EE3-C1E8D2A7596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7868" r:id="rId1"/>
    <p:sldLayoutId id="2147487869" r:id="rId2"/>
    <p:sldLayoutId id="2147487870" r:id="rId3"/>
    <p:sldLayoutId id="2147487871" r:id="rId4"/>
    <p:sldLayoutId id="2147487872" r:id="rId5"/>
    <p:sldLayoutId id="2147487873" r:id="rId6"/>
    <p:sldLayoutId id="2147487874" r:id="rId7"/>
    <p:sldLayoutId id="2147487875" r:id="rId8"/>
    <p:sldLayoutId id="2147487876" r:id="rId9"/>
    <p:sldLayoutId id="2147487877" r:id="rId10"/>
    <p:sldLayoutId id="2147487878" r:id="rId11"/>
  </p:sldLayoutIdLst>
  <p:hf hdr="0"/>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6" descr="Continuation Slide.JPG"/>
          <p:cNvPicPr>
            <a:picLocks noChangeAspect="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2051"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2052" name="Text Placeholder 2"/>
          <p:cNvSpPr>
            <a:spLocks noGrp="1"/>
          </p:cNvSpPr>
          <p:nvPr>
            <p:ph type="body" idx="1"/>
          </p:nvPr>
        </p:nvSpPr>
        <p:spPr bwMode="auto">
          <a:xfrm>
            <a:off x="457200" y="1600202"/>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eaLnBrk="0" hangingPunct="0">
              <a:defRPr/>
            </a:pPr>
            <a:r>
              <a:rPr lang="en-US" b="1" smtClean="0">
                <a:solidFill>
                  <a:prstClr val="black">
                    <a:tint val="75000"/>
                  </a:prstClr>
                </a:solidFill>
                <a:ea typeface="+mn-ea"/>
              </a:rPr>
              <a:t>August 31, 2018</a:t>
            </a:r>
            <a:endParaRPr lang="en-US" b="1">
              <a:solidFill>
                <a:prstClr val="black">
                  <a:tint val="75000"/>
                </a:prstClr>
              </a:solidFill>
              <a:ea typeface="+mn-ea"/>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eaLnBrk="0" hangingPunct="0">
              <a:defRPr/>
            </a:pPr>
            <a:r>
              <a:rPr lang="en-US" b="1" smtClean="0">
                <a:solidFill>
                  <a:prstClr val="black">
                    <a:tint val="75000"/>
                  </a:prstClr>
                </a:solidFill>
                <a:ea typeface="+mn-ea"/>
              </a:rPr>
              <a:t>GeoBytes Webinar</a:t>
            </a:r>
            <a:endParaRPr lang="en-US" b="1">
              <a:solidFill>
                <a:prstClr val="black">
                  <a:tint val="75000"/>
                </a:prstClr>
              </a:solidFill>
              <a:ea typeface="+mn-ea"/>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eaLnBrk="0" hangingPunct="0">
              <a:defRPr/>
            </a:pPr>
            <a:fld id="{9BFF1EB7-48D0-4244-B994-DAA8D417C2D9}" type="slidenum">
              <a:rPr lang="en-US" b="1">
                <a:solidFill>
                  <a:prstClr val="black">
                    <a:tint val="75000"/>
                  </a:prstClr>
                </a:solidFill>
                <a:ea typeface="+mn-ea"/>
              </a:rPr>
              <a:pPr eaLnBrk="0" hangingPunct="0">
                <a:defRPr/>
              </a:pPr>
              <a:t>‹#›</a:t>
            </a:fld>
            <a:endParaRPr lang="en-US" b="1">
              <a:solidFill>
                <a:prstClr val="black">
                  <a:tint val="75000"/>
                </a:prstClr>
              </a:solidFill>
              <a:ea typeface="+mn-ea"/>
            </a:endParaRPr>
          </a:p>
        </p:txBody>
      </p:sp>
    </p:spTree>
    <p:extLst>
      <p:ext uri="{BB962C8B-B14F-4D97-AF65-F5344CB8AC3E}">
        <p14:creationId xmlns:p14="http://schemas.microsoft.com/office/powerpoint/2010/main" val="3485090762"/>
      </p:ext>
    </p:extLst>
  </p:cSld>
  <p:clrMap bg1="lt1" tx1="dk1" bg2="lt2" tx2="dk2" accent1="accent1" accent2="accent2" accent3="accent3" accent4="accent4" accent5="accent5" accent6="accent6" hlink="hlink" folHlink="folHlink"/>
  <p:sldLayoutIdLst>
    <p:sldLayoutId id="2147487880" r:id="rId1"/>
    <p:sldLayoutId id="2147487881" r:id="rId2"/>
    <p:sldLayoutId id="2147487882" r:id="rId3"/>
    <p:sldLayoutId id="2147487883" r:id="rId4"/>
    <p:sldLayoutId id="2147487884" r:id="rId5"/>
    <p:sldLayoutId id="2147487885" r:id="rId6"/>
    <p:sldLayoutId id="2147487886" r:id="rId7"/>
    <p:sldLayoutId id="2147487887" r:id="rId8"/>
    <p:sldLayoutId id="2147487888" r:id="rId9"/>
    <p:sldLayoutId id="2147487889" r:id="rId10"/>
    <p:sldLayoutId id="2147487890" r:id="rId11"/>
  </p:sldLayoutIdLst>
  <p:hf hdr="0"/>
  <p:txStyles>
    <p:titleStyle>
      <a:lvl1pPr algn="ctr" rtl="0" eaLnBrk="1" fontAlgn="base" hangingPunct="1">
        <a:spcBef>
          <a:spcPct val="0"/>
        </a:spcBef>
        <a:spcAft>
          <a:spcPct val="0"/>
        </a:spcAft>
        <a:defRPr sz="4400" kern="1200">
          <a:solidFill>
            <a:schemeClr val="tx1"/>
          </a:solidFill>
          <a:latin typeface="Times New Roman" pitchFamily="18" charset="0"/>
          <a:ea typeface="+mj-ea"/>
          <a:cs typeface="Times New Roman" pitchFamily="18" charset="0"/>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Times New Roman" pitchFamily="18" charset="0"/>
          <a:ea typeface="+mn-ea"/>
          <a:cs typeface="Times New Roman" pitchFamily="18"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Times New Roman" pitchFamily="18" charset="0"/>
          <a:ea typeface="+mn-ea"/>
          <a:cs typeface="Times New Roman" pitchFamily="18" charset="0"/>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Times New Roman" pitchFamily="18" charset="0"/>
          <a:ea typeface="+mn-ea"/>
          <a:cs typeface="Times New Roman" pitchFamily="18" charset="0"/>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Times New Roman" pitchFamily="18" charset="0"/>
          <a:ea typeface="+mn-ea"/>
          <a:cs typeface="Times New Roman" pitchFamily="18" charset="0"/>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6" descr="Continuation Slide.JPG"/>
          <p:cNvPicPr>
            <a:picLocks noChangeAspect="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2051"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2052" name="Text Placeholder 2"/>
          <p:cNvSpPr>
            <a:spLocks noGrp="1"/>
          </p:cNvSpPr>
          <p:nvPr>
            <p:ph type="body" idx="1"/>
          </p:nvPr>
        </p:nvSpPr>
        <p:spPr bwMode="auto">
          <a:xfrm>
            <a:off x="457200" y="1600202"/>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eaLnBrk="0" hangingPunct="0">
              <a:defRPr/>
            </a:pPr>
            <a:r>
              <a:rPr lang="en-US" b="1" smtClean="0">
                <a:solidFill>
                  <a:prstClr val="black">
                    <a:tint val="75000"/>
                  </a:prstClr>
                </a:solidFill>
                <a:ea typeface="+mn-ea"/>
              </a:rPr>
              <a:t>August 31, 2018</a:t>
            </a:r>
            <a:endParaRPr lang="en-US" b="1">
              <a:solidFill>
                <a:prstClr val="black">
                  <a:tint val="75000"/>
                </a:prstClr>
              </a:solidFill>
              <a:ea typeface="+mn-ea"/>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eaLnBrk="0" hangingPunct="0">
              <a:defRPr/>
            </a:pPr>
            <a:r>
              <a:rPr lang="en-US" b="1" smtClean="0">
                <a:solidFill>
                  <a:prstClr val="black">
                    <a:tint val="75000"/>
                  </a:prstClr>
                </a:solidFill>
                <a:ea typeface="+mn-ea"/>
              </a:rPr>
              <a:t>GeoBytes Webinar</a:t>
            </a:r>
            <a:endParaRPr lang="en-US" b="1">
              <a:solidFill>
                <a:prstClr val="black">
                  <a:tint val="75000"/>
                </a:prstClr>
              </a:solidFill>
              <a:ea typeface="+mn-ea"/>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eaLnBrk="0" hangingPunct="0">
              <a:defRPr/>
            </a:pPr>
            <a:fld id="{9BFF1EB7-48D0-4244-B994-DAA8D417C2D9}" type="slidenum">
              <a:rPr lang="en-US" b="1">
                <a:solidFill>
                  <a:prstClr val="black">
                    <a:tint val="75000"/>
                  </a:prstClr>
                </a:solidFill>
                <a:ea typeface="+mn-ea"/>
              </a:rPr>
              <a:pPr eaLnBrk="0" hangingPunct="0">
                <a:defRPr/>
              </a:pPr>
              <a:t>‹#›</a:t>
            </a:fld>
            <a:endParaRPr lang="en-US" b="1">
              <a:solidFill>
                <a:prstClr val="black">
                  <a:tint val="75000"/>
                </a:prstClr>
              </a:solidFill>
              <a:ea typeface="+mn-ea"/>
            </a:endParaRPr>
          </a:p>
        </p:txBody>
      </p:sp>
    </p:spTree>
    <p:extLst>
      <p:ext uri="{BB962C8B-B14F-4D97-AF65-F5344CB8AC3E}">
        <p14:creationId xmlns:p14="http://schemas.microsoft.com/office/powerpoint/2010/main" val="3351406659"/>
      </p:ext>
    </p:extLst>
  </p:cSld>
  <p:clrMap bg1="lt1" tx1="dk1" bg2="lt2" tx2="dk2" accent1="accent1" accent2="accent2" accent3="accent3" accent4="accent4" accent5="accent5" accent6="accent6" hlink="hlink" folHlink="folHlink"/>
  <p:sldLayoutIdLst>
    <p:sldLayoutId id="2147487892" r:id="rId1"/>
    <p:sldLayoutId id="2147487893" r:id="rId2"/>
    <p:sldLayoutId id="2147487894" r:id="rId3"/>
    <p:sldLayoutId id="2147487895" r:id="rId4"/>
    <p:sldLayoutId id="2147487896" r:id="rId5"/>
    <p:sldLayoutId id="2147487897" r:id="rId6"/>
    <p:sldLayoutId id="2147487898" r:id="rId7"/>
    <p:sldLayoutId id="2147487899" r:id="rId8"/>
    <p:sldLayoutId id="2147487900" r:id="rId9"/>
    <p:sldLayoutId id="2147487901" r:id="rId10"/>
    <p:sldLayoutId id="2147487902" r:id="rId11"/>
  </p:sldLayoutIdLst>
  <p:hf hdr="0"/>
  <p:txStyles>
    <p:titleStyle>
      <a:lvl1pPr algn="ctr" rtl="0" eaLnBrk="1" fontAlgn="base" hangingPunct="1">
        <a:spcBef>
          <a:spcPct val="0"/>
        </a:spcBef>
        <a:spcAft>
          <a:spcPct val="0"/>
        </a:spcAft>
        <a:defRPr sz="4400" kern="1200">
          <a:solidFill>
            <a:schemeClr val="tx1"/>
          </a:solidFill>
          <a:latin typeface="Times New Roman" pitchFamily="18" charset="0"/>
          <a:ea typeface="+mj-ea"/>
          <a:cs typeface="Times New Roman" pitchFamily="18" charset="0"/>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Times New Roman" pitchFamily="18" charset="0"/>
          <a:ea typeface="+mn-ea"/>
          <a:cs typeface="Times New Roman" pitchFamily="18"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Times New Roman" pitchFamily="18" charset="0"/>
          <a:ea typeface="+mn-ea"/>
          <a:cs typeface="Times New Roman" pitchFamily="18" charset="0"/>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Times New Roman" pitchFamily="18" charset="0"/>
          <a:ea typeface="+mn-ea"/>
          <a:cs typeface="Times New Roman" pitchFamily="18" charset="0"/>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Times New Roman" pitchFamily="18" charset="0"/>
          <a:ea typeface="+mn-ea"/>
          <a:cs typeface="Times New Roman" pitchFamily="18" charset="0"/>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75988"/>
            <a:ext cx="7772400" cy="1470025"/>
          </a:xfrm>
        </p:spPr>
        <p:txBody>
          <a:bodyPr/>
          <a:lstStyle/>
          <a:p>
            <a:r>
              <a:rPr lang="en-US" dirty="0" smtClean="0"/>
              <a:t>Inclusion of Dynamics in the new Reference System</a:t>
            </a:r>
            <a:endParaRPr lang="en-US" dirty="0"/>
          </a:p>
        </p:txBody>
      </p:sp>
      <p:sp>
        <p:nvSpPr>
          <p:cNvPr id="3" name="Subtitle 2"/>
          <p:cNvSpPr>
            <a:spLocks noGrp="1"/>
          </p:cNvSpPr>
          <p:nvPr>
            <p:ph type="subTitle" idx="1"/>
          </p:nvPr>
        </p:nvSpPr>
        <p:spPr>
          <a:xfrm>
            <a:off x="0" y="3886200"/>
            <a:ext cx="9144000" cy="1752600"/>
          </a:xfrm>
        </p:spPr>
        <p:txBody>
          <a:bodyPr/>
          <a:lstStyle/>
          <a:p>
            <a:r>
              <a:rPr lang="en-US" dirty="0" smtClean="0"/>
              <a:t>Dr. Theresa Damiani</a:t>
            </a:r>
          </a:p>
          <a:p>
            <a:r>
              <a:rPr lang="en-US" dirty="0" smtClean="0"/>
              <a:t>Chief, Spatial Reference System Division</a:t>
            </a:r>
          </a:p>
          <a:p>
            <a:endParaRPr lang="en-US" dirty="0"/>
          </a:p>
          <a:p>
            <a:r>
              <a:rPr lang="en-US" dirty="0" smtClean="0"/>
              <a:t>CGSIC</a:t>
            </a:r>
          </a:p>
          <a:p>
            <a:r>
              <a:rPr lang="en-US" dirty="0" smtClean="0"/>
              <a:t>September 24, 2018</a:t>
            </a:r>
            <a:endParaRPr lang="en-US" dirty="0"/>
          </a:p>
        </p:txBody>
      </p:sp>
    </p:spTree>
    <p:extLst>
      <p:ext uri="{BB962C8B-B14F-4D97-AF65-F5344CB8AC3E}">
        <p14:creationId xmlns:p14="http://schemas.microsoft.com/office/powerpoint/2010/main" val="3778124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20918" y="889234"/>
            <a:ext cx="2667000" cy="1143000"/>
          </a:xfrm>
        </p:spPr>
        <p:txBody>
          <a:bodyPr/>
          <a:lstStyle/>
          <a:p>
            <a:r>
              <a:rPr lang="en-US" dirty="0" smtClean="0"/>
              <a:t>Residual Horizontal Motion</a:t>
            </a:r>
            <a:endParaRPr lang="en-US" dirty="0"/>
          </a:p>
        </p:txBody>
      </p:sp>
      <p:sp>
        <p:nvSpPr>
          <p:cNvPr id="3" name="Content Placeholder 2"/>
          <p:cNvSpPr>
            <a:spLocks noGrp="1"/>
          </p:cNvSpPr>
          <p:nvPr>
            <p:ph idx="1"/>
          </p:nvPr>
        </p:nvSpPr>
        <p:spPr>
          <a:xfrm>
            <a:off x="6220918" y="2777294"/>
            <a:ext cx="2923082" cy="4525963"/>
          </a:xfrm>
        </p:spPr>
        <p:txBody>
          <a:bodyPr/>
          <a:lstStyle/>
          <a:p>
            <a:pPr marL="0" indent="0">
              <a:buNone/>
            </a:pPr>
            <a:r>
              <a:rPr lang="en-US" dirty="0" smtClean="0"/>
              <a:t>“Intra-frame velocities”</a:t>
            </a:r>
          </a:p>
          <a:p>
            <a:pPr marL="0" indent="0">
              <a:buNone/>
            </a:pPr>
            <a:endParaRPr lang="en-US" dirty="0"/>
          </a:p>
          <a:p>
            <a:pPr marL="0" indent="0">
              <a:buNone/>
            </a:pPr>
            <a:r>
              <a:rPr lang="en-US" dirty="0" smtClean="0"/>
              <a:t>GIA, earthquakes, deformation (esp. CA &amp; AK)</a:t>
            </a:r>
            <a:endParaRPr lang="en-US" dirty="0"/>
          </a:p>
        </p:txBody>
      </p:sp>
      <p:sp>
        <p:nvSpPr>
          <p:cNvPr id="5" name="Footer Placeholder 4"/>
          <p:cNvSpPr>
            <a:spLocks noGrp="1"/>
          </p:cNvSpPr>
          <p:nvPr>
            <p:ph type="ftr" sz="quarter" idx="11"/>
          </p:nvPr>
        </p:nvSpPr>
        <p:spPr/>
        <p:txBody>
          <a:bodyPr/>
          <a:lstStyle/>
          <a:p>
            <a:pPr>
              <a:defRPr/>
            </a:pPr>
            <a:r>
              <a:rPr lang="en-US" smtClean="0"/>
              <a:t>GeoBytes Webinar</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10</a:t>
            </a:fld>
            <a:endParaRPr lang="en-US"/>
          </a:p>
        </p:txBody>
      </p:sp>
      <p:pic>
        <p:nvPicPr>
          <p:cNvPr id="7" name="Picture 6"/>
          <p:cNvPicPr>
            <a:picLocks noChangeAspect="1"/>
          </p:cNvPicPr>
          <p:nvPr/>
        </p:nvPicPr>
        <p:blipFill>
          <a:blip r:embed="rId2"/>
          <a:stretch>
            <a:fillRect/>
          </a:stretch>
        </p:blipFill>
        <p:spPr>
          <a:xfrm>
            <a:off x="223603" y="-5728"/>
            <a:ext cx="5801194" cy="6863728"/>
          </a:xfrm>
          <a:prstGeom prst="rect">
            <a:avLst/>
          </a:prstGeom>
        </p:spPr>
      </p:pic>
    </p:spTree>
    <p:extLst>
      <p:ext uri="{BB962C8B-B14F-4D97-AF65-F5344CB8AC3E}">
        <p14:creationId xmlns:p14="http://schemas.microsoft.com/office/powerpoint/2010/main" val="31488131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dirty="0"/>
              <a:t>Definitional </a:t>
            </a:r>
            <a:r>
              <a:rPr lang="en-US" dirty="0" smtClean="0"/>
              <a:t>Relationships- Geometric</a:t>
            </a:r>
            <a:endParaRPr lang="en-US" dirty="0"/>
          </a:p>
        </p:txBody>
      </p:sp>
      <p:sp>
        <p:nvSpPr>
          <p:cNvPr id="5" name="Slide Number Placeholder 4"/>
          <p:cNvSpPr>
            <a:spLocks noGrp="1"/>
          </p:cNvSpPr>
          <p:nvPr>
            <p:ph type="sldNum" sz="quarter" idx="12"/>
          </p:nvPr>
        </p:nvSpPr>
        <p:spPr/>
        <p:txBody>
          <a:bodyPr/>
          <a:lstStyle/>
          <a:p>
            <a:pPr>
              <a:defRPr/>
            </a:pPr>
            <a:fld id="{5A837433-97E9-4D94-B898-19FA6F4A2CA7}" type="slidenum">
              <a:rPr lang="en-US" smtClean="0"/>
              <a:pPr>
                <a:defRPr/>
              </a:pPr>
              <a:t>11</a:t>
            </a:fld>
            <a:endParaRPr lang="en-US"/>
          </a:p>
        </p:txBody>
      </p:sp>
      <p:sp>
        <p:nvSpPr>
          <p:cNvPr id="9" name="TextBox 8"/>
          <p:cNvSpPr txBox="1"/>
          <p:nvPr/>
        </p:nvSpPr>
        <p:spPr>
          <a:xfrm>
            <a:off x="159795" y="1273575"/>
            <a:ext cx="3124200" cy="2554545"/>
          </a:xfrm>
          <a:prstGeom prst="rect">
            <a:avLst/>
          </a:prstGeom>
          <a:noFill/>
          <a:ln>
            <a:solidFill>
              <a:schemeClr val="tx1"/>
            </a:solidFill>
          </a:ln>
        </p:spPr>
        <p:txBody>
          <a:bodyPr wrap="square" rtlCol="0">
            <a:spAutoFit/>
          </a:bodyPr>
          <a:lstStyle/>
          <a:p>
            <a:r>
              <a:rPr lang="en-US" sz="2000" dirty="0" smtClean="0"/>
              <a:t>User </a:t>
            </a:r>
            <a:r>
              <a:rPr lang="en-US" sz="2000" dirty="0"/>
              <a:t>provides</a:t>
            </a:r>
          </a:p>
          <a:p>
            <a:r>
              <a:rPr lang="en-US" sz="2000" dirty="0"/>
              <a:t>GNSS survey data on epoch</a:t>
            </a:r>
          </a:p>
          <a:p>
            <a:endParaRPr lang="en-US" sz="2000" dirty="0" smtClean="0"/>
          </a:p>
          <a:p>
            <a:r>
              <a:rPr lang="en-US" sz="2000" dirty="0" smtClean="0"/>
              <a:t>+</a:t>
            </a:r>
          </a:p>
          <a:p>
            <a:endParaRPr lang="en-US" sz="2000" dirty="0" smtClean="0"/>
          </a:p>
          <a:p>
            <a:r>
              <a:rPr lang="en-US" sz="2000" dirty="0" smtClean="0"/>
              <a:t>NGS provides</a:t>
            </a:r>
          </a:p>
          <a:p>
            <a:r>
              <a:rPr lang="en-US" sz="2000" dirty="0" smtClean="0"/>
              <a:t>CORS </a:t>
            </a:r>
            <a:r>
              <a:rPr lang="en-US" sz="2000" dirty="0"/>
              <a:t>data on epoch </a:t>
            </a:r>
            <a:endParaRPr lang="en-US" sz="2000" dirty="0" smtClean="0"/>
          </a:p>
        </p:txBody>
      </p:sp>
      <p:sp>
        <p:nvSpPr>
          <p:cNvPr id="10" name="TextBox 9"/>
          <p:cNvSpPr txBox="1"/>
          <p:nvPr/>
        </p:nvSpPr>
        <p:spPr>
          <a:xfrm>
            <a:off x="3293890" y="1867391"/>
            <a:ext cx="1816972" cy="400110"/>
          </a:xfrm>
          <a:prstGeom prst="rect">
            <a:avLst/>
          </a:prstGeom>
          <a:noFill/>
        </p:spPr>
        <p:txBody>
          <a:bodyPr wrap="square" rtlCol="0">
            <a:spAutoFit/>
          </a:bodyPr>
          <a:lstStyle/>
          <a:p>
            <a:r>
              <a:rPr lang="en-US" sz="2000" dirty="0" smtClean="0">
                <a:sym typeface="Wingdings" panose="05000000000000000000" pitchFamily="2" charset="2"/>
              </a:rPr>
              <a:t> </a:t>
            </a:r>
            <a:r>
              <a:rPr lang="en-US" sz="2000" dirty="0" smtClean="0"/>
              <a:t>OPUS </a:t>
            </a:r>
            <a:r>
              <a:rPr lang="en-US" sz="2000" dirty="0" smtClean="0">
                <a:sym typeface="Wingdings" panose="05000000000000000000" pitchFamily="2" charset="2"/>
              </a:rPr>
              <a:t></a:t>
            </a:r>
            <a:endParaRPr lang="en-US" sz="2000" dirty="0"/>
          </a:p>
        </p:txBody>
      </p:sp>
      <p:grpSp>
        <p:nvGrpSpPr>
          <p:cNvPr id="13" name="Group 12"/>
          <p:cNvGrpSpPr/>
          <p:nvPr/>
        </p:nvGrpSpPr>
        <p:grpSpPr>
          <a:xfrm>
            <a:off x="159795" y="1268124"/>
            <a:ext cx="8731173" cy="4768303"/>
            <a:chOff x="339675" y="1268124"/>
            <a:chExt cx="8731173" cy="4768303"/>
          </a:xfrm>
        </p:grpSpPr>
        <p:sp>
          <p:nvSpPr>
            <p:cNvPr id="11" name="TextBox 10"/>
            <p:cNvSpPr txBox="1"/>
            <p:nvPr/>
          </p:nvSpPr>
          <p:spPr>
            <a:xfrm>
              <a:off x="4996038" y="1268124"/>
              <a:ext cx="4074810" cy="2246769"/>
            </a:xfrm>
            <a:prstGeom prst="rect">
              <a:avLst/>
            </a:prstGeom>
            <a:noFill/>
            <a:ln>
              <a:solidFill>
                <a:schemeClr val="tx1"/>
              </a:solidFill>
            </a:ln>
          </p:spPr>
          <p:txBody>
            <a:bodyPr wrap="square" rtlCol="0">
              <a:spAutoFit/>
            </a:bodyPr>
            <a:lstStyle/>
            <a:p>
              <a:pPr marL="342900" indent="-342900">
                <a:buAutoNum type="arabicPeriod"/>
              </a:pPr>
              <a:r>
                <a:rPr lang="en-US" sz="2000" dirty="0" smtClean="0">
                  <a:sym typeface="Wingdings" panose="05000000000000000000" pitchFamily="2" charset="2"/>
                </a:rPr>
                <a:t>Geodetic Control</a:t>
              </a:r>
              <a:br>
                <a:rPr lang="en-US" sz="2000" dirty="0" smtClean="0">
                  <a:sym typeface="Wingdings" panose="05000000000000000000" pitchFamily="2" charset="2"/>
                </a:rPr>
              </a:br>
              <a:endParaRPr lang="en-US" sz="2000" dirty="0" smtClean="0">
                <a:sym typeface="Wingdings" panose="05000000000000000000" pitchFamily="2" charset="2"/>
              </a:endParaRPr>
            </a:p>
            <a:p>
              <a:pPr marL="566738" indent="-238125"/>
              <a:r>
                <a:rPr lang="en-US" sz="2000" dirty="0" smtClean="0">
                  <a:sym typeface="Wingdings" panose="05000000000000000000" pitchFamily="2" charset="2"/>
                </a:rPr>
                <a:t>a. Position </a:t>
              </a:r>
              <a:r>
                <a:rPr lang="en-US" sz="2000" dirty="0">
                  <a:sym typeface="Wingdings" panose="05000000000000000000" pitchFamily="2" charset="2"/>
                </a:rPr>
                <a:t>in IGS/ITRF at epoch of </a:t>
              </a:r>
              <a:r>
                <a:rPr lang="en-US" sz="2000" dirty="0" smtClean="0">
                  <a:sym typeface="Wingdings" panose="05000000000000000000" pitchFamily="2" charset="2"/>
                </a:rPr>
                <a:t>survey</a:t>
              </a:r>
            </a:p>
            <a:p>
              <a:pPr marL="566738" indent="-238125"/>
              <a:endParaRPr lang="en-US" sz="2000" dirty="0">
                <a:sym typeface="Wingdings" panose="05000000000000000000" pitchFamily="2" charset="2"/>
              </a:endParaRPr>
            </a:p>
            <a:p>
              <a:pPr marL="566738" indent="-238125"/>
              <a:r>
                <a:rPr lang="en-US" sz="2000" dirty="0" smtClean="0">
                  <a:sym typeface="Wingdings" panose="05000000000000000000" pitchFamily="2" charset="2"/>
                </a:rPr>
                <a:t>b. Position </a:t>
              </a:r>
              <a:r>
                <a:rPr lang="en-US" sz="2000" dirty="0">
                  <a:sym typeface="Wingdings" panose="05000000000000000000" pitchFamily="2" charset="2"/>
                </a:rPr>
                <a:t>in *TRF2022 at epoch of </a:t>
              </a:r>
              <a:r>
                <a:rPr lang="en-US" sz="2000" dirty="0" smtClean="0">
                  <a:sym typeface="Wingdings" panose="05000000000000000000" pitchFamily="2" charset="2"/>
                </a:rPr>
                <a:t>survey</a:t>
              </a:r>
              <a:endParaRPr lang="en-US" sz="2000" dirty="0">
                <a:sym typeface="Wingdings" panose="05000000000000000000" pitchFamily="2" charset="2"/>
              </a:endParaRPr>
            </a:p>
          </p:txBody>
        </p:sp>
        <p:sp>
          <p:nvSpPr>
            <p:cNvPr id="12" name="TextBox 11"/>
            <p:cNvSpPr txBox="1"/>
            <p:nvPr/>
          </p:nvSpPr>
          <p:spPr>
            <a:xfrm>
              <a:off x="339675" y="5113097"/>
              <a:ext cx="3785615" cy="923330"/>
            </a:xfrm>
            <a:prstGeom prst="rect">
              <a:avLst/>
            </a:prstGeom>
            <a:noFill/>
          </p:spPr>
          <p:txBody>
            <a:bodyPr wrap="square" rtlCol="0">
              <a:spAutoFit/>
            </a:bodyPr>
            <a:lstStyle/>
            <a:p>
              <a:r>
                <a:rPr lang="en-US" dirty="0" smtClean="0"/>
                <a:t>Time-dependent Geometric Positions are Latitude, Longitude, Ellipsoidal Height</a:t>
              </a:r>
              <a:endParaRPr lang="en-US" dirty="0"/>
            </a:p>
          </p:txBody>
        </p:sp>
      </p:grpSp>
      <p:sp>
        <p:nvSpPr>
          <p:cNvPr id="14" name="TextBox 13"/>
          <p:cNvSpPr txBox="1"/>
          <p:nvPr/>
        </p:nvSpPr>
        <p:spPr>
          <a:xfrm>
            <a:off x="4816158" y="4413153"/>
            <a:ext cx="4074810" cy="1631216"/>
          </a:xfrm>
          <a:prstGeom prst="rect">
            <a:avLst/>
          </a:prstGeom>
          <a:noFill/>
          <a:ln>
            <a:solidFill>
              <a:schemeClr val="tx1"/>
            </a:solidFill>
          </a:ln>
        </p:spPr>
        <p:txBody>
          <a:bodyPr wrap="square" rtlCol="0">
            <a:spAutoFit/>
          </a:bodyPr>
          <a:lstStyle/>
          <a:p>
            <a:r>
              <a:rPr lang="en-US" sz="2000" dirty="0"/>
              <a:t>2. </a:t>
            </a:r>
            <a:r>
              <a:rPr lang="en-US" sz="2000" dirty="0" smtClean="0"/>
              <a:t>All other epochs</a:t>
            </a:r>
            <a:br>
              <a:rPr lang="en-US" sz="2000" dirty="0" smtClean="0"/>
            </a:br>
            <a:r>
              <a:rPr lang="en-US" sz="2000" dirty="0" smtClean="0"/>
              <a:t>Corrected </a:t>
            </a:r>
            <a:r>
              <a:rPr lang="en-US" sz="2000" dirty="0"/>
              <a:t>for </a:t>
            </a:r>
            <a:r>
              <a:rPr lang="en-US" sz="2000" dirty="0" smtClean="0"/>
              <a:t>dynamics</a:t>
            </a:r>
            <a:r>
              <a:rPr lang="en-US" sz="2000" dirty="0"/>
              <a:t/>
            </a:r>
            <a:br>
              <a:rPr lang="en-US" sz="2000" dirty="0"/>
            </a:br>
            <a:r>
              <a:rPr lang="en-US" sz="2000" dirty="0"/>
              <a:t/>
            </a:r>
            <a:br>
              <a:rPr lang="en-US" sz="2000" dirty="0"/>
            </a:br>
            <a:r>
              <a:rPr lang="en-US" sz="2000" dirty="0"/>
              <a:t>a. Position in *TRF2022 at </a:t>
            </a:r>
            <a:r>
              <a:rPr lang="en-US" sz="2000" dirty="0" smtClean="0"/>
              <a:t>any epoch or a common epoch</a:t>
            </a:r>
            <a:endParaRPr lang="en-US" sz="2000" dirty="0"/>
          </a:p>
        </p:txBody>
      </p:sp>
      <p:sp>
        <p:nvSpPr>
          <p:cNvPr id="15" name="TextBox 14"/>
          <p:cNvSpPr txBox="1"/>
          <p:nvPr/>
        </p:nvSpPr>
        <p:spPr>
          <a:xfrm>
            <a:off x="6148468" y="3397490"/>
            <a:ext cx="1263487" cy="1015663"/>
          </a:xfrm>
          <a:prstGeom prst="rect">
            <a:avLst/>
          </a:prstGeom>
          <a:noFill/>
        </p:spPr>
        <p:txBody>
          <a:bodyPr wrap="square" rtlCol="0">
            <a:spAutoFit/>
          </a:bodyPr>
          <a:lstStyle/>
          <a:p>
            <a:pPr algn="ctr"/>
            <a:r>
              <a:rPr lang="en-US" sz="2000" dirty="0" smtClean="0"/>
              <a:t>↓</a:t>
            </a:r>
          </a:p>
          <a:p>
            <a:pPr algn="ctr"/>
            <a:r>
              <a:rPr lang="en-US" sz="2000" dirty="0"/>
              <a:t>IFVM </a:t>
            </a:r>
            <a:r>
              <a:rPr lang="en-US" sz="2000" dirty="0" smtClean="0"/>
              <a:t/>
            </a:r>
            <a:br>
              <a:rPr lang="en-US" sz="2000" dirty="0" smtClean="0"/>
            </a:br>
            <a:r>
              <a:rPr lang="en-US" sz="2000" dirty="0" smtClean="0"/>
              <a:t>↓</a:t>
            </a:r>
            <a:endParaRPr lang="en-US" sz="2000" dirty="0"/>
          </a:p>
        </p:txBody>
      </p:sp>
    </p:spTree>
    <p:extLst>
      <p:ext uri="{BB962C8B-B14F-4D97-AF65-F5344CB8AC3E}">
        <p14:creationId xmlns:p14="http://schemas.microsoft.com/office/powerpoint/2010/main" val="262219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1"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0" grpId="1"/>
      <p:bldP spid="15" grpId="0"/>
      <p:bldP spid="15"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IFVM</a:t>
            </a:r>
            <a:endParaRPr lang="en-US" dirty="0"/>
          </a:p>
        </p:txBody>
      </p:sp>
      <p:sp>
        <p:nvSpPr>
          <p:cNvPr id="5" name="Slide Number Placeholder 4"/>
          <p:cNvSpPr>
            <a:spLocks noGrp="1"/>
          </p:cNvSpPr>
          <p:nvPr>
            <p:ph type="sldNum" sz="quarter" idx="12"/>
          </p:nvPr>
        </p:nvSpPr>
        <p:spPr/>
        <p:txBody>
          <a:bodyPr/>
          <a:lstStyle/>
          <a:p>
            <a:pPr>
              <a:defRPr/>
            </a:pPr>
            <a:fld id="{5A837433-97E9-4D94-B898-19FA6F4A2CA7}" type="slidenum">
              <a:rPr lang="en-US" smtClean="0"/>
              <a:pPr>
                <a:defRPr/>
              </a:pPr>
              <a:t>12</a:t>
            </a:fld>
            <a:endParaRPr lang="en-US"/>
          </a:p>
        </p:txBody>
      </p:sp>
      <p:sp>
        <p:nvSpPr>
          <p:cNvPr id="6" name="TextBox 5"/>
          <p:cNvSpPr txBox="1"/>
          <p:nvPr/>
        </p:nvSpPr>
        <p:spPr>
          <a:xfrm>
            <a:off x="164892" y="1417638"/>
            <a:ext cx="8814216" cy="4801314"/>
          </a:xfrm>
          <a:prstGeom prst="rect">
            <a:avLst/>
          </a:prstGeom>
          <a:noFill/>
        </p:spPr>
        <p:txBody>
          <a:bodyPr wrap="square" rtlCol="0">
            <a:spAutoFit/>
          </a:bodyPr>
          <a:lstStyle/>
          <a:p>
            <a:pPr marL="285750" indent="-285750">
              <a:buFont typeface="Arial" panose="020B0604020202020204" pitchFamily="34" charset="0"/>
              <a:buChar char="•"/>
            </a:pPr>
            <a:r>
              <a:rPr lang="en-US" dirty="0"/>
              <a:t>Historically, NGS has provided a model of horizontal motions (both plate rotational velocities and horizontal intra-frame velocities) through the Horizontal Time Dependent Positioning (HTDP) computer program. However, HTDP has never supported vertical velocities, except in central Alaska</a:t>
            </a:r>
            <a:r>
              <a:rPr lang="en-US" dirty="0" smtClean="0"/>
              <a:t>.</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New *TRF2022s will already take into account plate motion and remove it from your geodetic control.</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IFVM will provide a model of remaining geometric horizontal AND vertical motion over time not accounted for my plate motion (GIA, subsidence, earthquakes, etc.)</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Data-driven solutions are easier to maintain for all epochs and spatial scales needed to accomplish this task.</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Available now: a model of gridded CORS motion for NATREF2022</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Researching: </a:t>
            </a:r>
            <a:r>
              <a:rPr lang="en-US" dirty="0" err="1" smtClean="0"/>
              <a:t>InSAR</a:t>
            </a:r>
            <a:r>
              <a:rPr lang="en-US" dirty="0" smtClean="0"/>
              <a:t> and other methods for creating an IFVM</a:t>
            </a:r>
            <a:endParaRPr lang="en-US" dirty="0"/>
          </a:p>
        </p:txBody>
      </p:sp>
    </p:spTree>
    <p:extLst>
      <p:ext uri="{BB962C8B-B14F-4D97-AF65-F5344CB8AC3E}">
        <p14:creationId xmlns:p14="http://schemas.microsoft.com/office/powerpoint/2010/main" val="14492195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58280CB3-0FF6-4D07-A0F6-C78040BEDDEE}" type="slidenum">
              <a:rPr lang="en-US" smtClean="0"/>
              <a:pPr>
                <a:defRPr/>
              </a:pPr>
              <a:t>13</a:t>
            </a:fld>
            <a:endParaRPr lang="en-US"/>
          </a:p>
        </p:txBody>
      </p:sp>
      <p:sp>
        <p:nvSpPr>
          <p:cNvPr id="5" name="TextBox 4"/>
          <p:cNvSpPr txBox="1"/>
          <p:nvPr/>
        </p:nvSpPr>
        <p:spPr>
          <a:xfrm>
            <a:off x="2102413" y="2888674"/>
            <a:ext cx="5145961" cy="707886"/>
          </a:xfrm>
          <a:prstGeom prst="rect">
            <a:avLst/>
          </a:prstGeom>
          <a:noFill/>
        </p:spPr>
        <p:txBody>
          <a:bodyPr wrap="none" rtlCol="0">
            <a:spAutoFit/>
          </a:bodyPr>
          <a:lstStyle/>
          <a:p>
            <a:r>
              <a:rPr lang="en-US" sz="4000" b="1" dirty="0" err="1" smtClean="0"/>
              <a:t>Orthometric</a:t>
            </a:r>
            <a:r>
              <a:rPr lang="en-US" sz="4000" b="1" dirty="0" smtClean="0"/>
              <a:t> Heights</a:t>
            </a:r>
            <a:endParaRPr lang="en-US" sz="4000" b="1" dirty="0"/>
          </a:p>
        </p:txBody>
      </p:sp>
    </p:spTree>
    <p:extLst>
      <p:ext uri="{BB962C8B-B14F-4D97-AF65-F5344CB8AC3E}">
        <p14:creationId xmlns:p14="http://schemas.microsoft.com/office/powerpoint/2010/main" val="13425775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90141"/>
            <a:ext cx="9144000" cy="1143000"/>
          </a:xfrm>
        </p:spPr>
        <p:txBody>
          <a:bodyPr/>
          <a:lstStyle/>
          <a:p>
            <a:r>
              <a:rPr lang="en-US" dirty="0" smtClean="0"/>
              <a:t>Definitional </a:t>
            </a:r>
            <a:r>
              <a:rPr lang="en-US" dirty="0" smtClean="0"/>
              <a:t>Relationship- Geopotential</a:t>
            </a:r>
            <a:endParaRPr lang="en-US" dirty="0"/>
          </a:p>
        </p:txBody>
      </p:sp>
      <p:sp>
        <p:nvSpPr>
          <p:cNvPr id="5" name="Slide Number Placeholder 4"/>
          <p:cNvSpPr>
            <a:spLocks noGrp="1"/>
          </p:cNvSpPr>
          <p:nvPr>
            <p:ph type="sldNum" sz="quarter" idx="12"/>
          </p:nvPr>
        </p:nvSpPr>
        <p:spPr/>
        <p:txBody>
          <a:bodyPr/>
          <a:lstStyle/>
          <a:p>
            <a:pPr>
              <a:defRPr/>
            </a:pPr>
            <a:fld id="{23566EEE-DC84-4D1F-987F-3E776EDE92C0}" type="slidenum">
              <a:rPr lang="en-US" altLang="en-US" smtClean="0"/>
              <a:pPr>
                <a:defRPr/>
              </a:pPr>
              <a:t>14</a:t>
            </a:fld>
            <a:endParaRPr lang="en-US" altLang="en-US"/>
          </a:p>
        </p:txBody>
      </p:sp>
      <mc:AlternateContent xmlns:mc="http://schemas.openxmlformats.org/markup-compatibility/2006">
        <mc:Choice xmlns:a14="http://schemas.microsoft.com/office/drawing/2010/main" Requires="a14">
          <p:sp>
            <p:nvSpPr>
              <p:cNvPr id="6" name="Rectangle 5"/>
              <p:cNvSpPr/>
              <p:nvPr/>
            </p:nvSpPr>
            <p:spPr>
              <a:xfrm>
                <a:off x="425966" y="1722369"/>
                <a:ext cx="8718034" cy="1004314"/>
              </a:xfrm>
              <a:prstGeom prst="rect">
                <a:avLst/>
              </a:prstGeom>
            </p:spPr>
            <p:txBody>
              <a:bodyPr wrap="square">
                <a:spAutoFit/>
              </a:bodyPr>
              <a:lstStyle/>
              <a:p>
                <a14:m>
                  <m:oMath xmlns:m="http://schemas.openxmlformats.org/officeDocument/2006/math">
                    <m:sSub>
                      <m:sSubPr>
                        <m:ctrlPr>
                          <a:rPr lang="en-US" sz="3200" i="1" smtClean="0">
                            <a:solidFill>
                              <a:srgbClr val="FF0000"/>
                            </a:solidFill>
                            <a:latin typeface="Cambria Math" panose="02040503050406030204" pitchFamily="18" charset="0"/>
                          </a:rPr>
                        </m:ctrlPr>
                      </m:sSubPr>
                      <m:e>
                        <m:r>
                          <a:rPr lang="en-US" sz="3200"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𝐻</m:t>
                        </m:r>
                      </m:e>
                      <m:sub>
                        <m:r>
                          <a:rPr lang="en-US" sz="3200"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𝑁𝐴𝑃𝐺𝐷</m:t>
                        </m:r>
                        <m:r>
                          <a:rPr lang="en-US" sz="3200" i="1">
                            <a:solidFill>
                              <a:srgbClr val="FF0000"/>
                            </a:solidFill>
                            <a:latin typeface="Cambria Math" panose="02040503050406030204" pitchFamily="18" charset="0"/>
                            <a:ea typeface="Calibri" panose="020F0502020204030204" pitchFamily="34" charset="0"/>
                            <a:cs typeface="Times New Roman" panose="02020603050405020304" pitchFamily="18" charset="0"/>
                          </a:rPr>
                          <m:t>2022</m:t>
                        </m:r>
                      </m:sub>
                    </m:sSub>
                    <m:r>
                      <a:rPr lang="en-US" sz="3200" i="1">
                        <a:solidFill>
                          <a:srgbClr val="FF0000"/>
                        </a:solidFill>
                        <a:latin typeface="Cambria Math" panose="02040503050406030204" pitchFamily="18" charset="0"/>
                        <a:ea typeface="Calibri" panose="020F0502020204030204" pitchFamily="34" charset="0"/>
                        <a:cs typeface="Times New Roman" panose="02020603050405020304" pitchFamily="18" charset="0"/>
                      </a:rPr>
                      <m:t>(</m:t>
                    </m:r>
                    <m:r>
                      <a:rPr lang="en-US" sz="3200"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𝑡𝑐</m:t>
                    </m:r>
                    <m:r>
                      <a:rPr lang="en-US" sz="3200" i="1">
                        <a:solidFill>
                          <a:srgbClr val="FF0000"/>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en-US" sz="3200" i="1">
                            <a:solidFill>
                              <a:srgbClr val="FF0000"/>
                            </a:solidFill>
                            <a:latin typeface="Cambria Math" panose="02040503050406030204" pitchFamily="18" charset="0"/>
                          </a:rPr>
                        </m:ctrlPr>
                      </m:sSubPr>
                      <m:e>
                        <m:r>
                          <a:rPr lang="en-US" sz="3200" i="1">
                            <a:solidFill>
                              <a:srgbClr val="FF0000"/>
                            </a:solidFill>
                            <a:latin typeface="Cambria Math" panose="02040503050406030204" pitchFamily="18" charset="0"/>
                            <a:ea typeface="Calibri" panose="020F0502020204030204" pitchFamily="34" charset="0"/>
                            <a:cs typeface="Times New Roman" panose="02020603050405020304" pitchFamily="18" charset="0"/>
                          </a:rPr>
                          <m:t>h</m:t>
                        </m:r>
                      </m:e>
                      <m:sub>
                        <m:r>
                          <a:rPr lang="en-US" sz="3200" i="1">
                            <a:solidFill>
                              <a:srgbClr val="FF0000"/>
                            </a:solidFill>
                            <a:latin typeface="Cambria Math" panose="02040503050406030204" pitchFamily="18" charset="0"/>
                            <a:ea typeface="Calibri" panose="020F0502020204030204" pitchFamily="34" charset="0"/>
                            <a:cs typeface="Times New Roman" panose="02020603050405020304" pitchFamily="18" charset="0"/>
                          </a:rPr>
                          <m:t>∗</m:t>
                        </m:r>
                        <m:r>
                          <a:rPr lang="en-US" sz="3200"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𝑇𝑅𝐹</m:t>
                        </m:r>
                        <m:r>
                          <a:rPr lang="en-US" sz="3200" i="1">
                            <a:solidFill>
                              <a:srgbClr val="FF0000"/>
                            </a:solidFill>
                            <a:latin typeface="Cambria Math" panose="02040503050406030204" pitchFamily="18" charset="0"/>
                            <a:ea typeface="Calibri" panose="020F0502020204030204" pitchFamily="34" charset="0"/>
                            <a:cs typeface="Times New Roman" panose="02020603050405020304" pitchFamily="18" charset="0"/>
                          </a:rPr>
                          <m:t>2022</m:t>
                        </m:r>
                      </m:sub>
                    </m:sSub>
                    <m:r>
                      <a:rPr lang="en-US" sz="3200" i="1">
                        <a:solidFill>
                          <a:srgbClr val="FF0000"/>
                        </a:solidFill>
                        <a:latin typeface="Cambria Math" panose="02040503050406030204" pitchFamily="18" charset="0"/>
                        <a:ea typeface="Calibri" panose="020F0502020204030204" pitchFamily="34" charset="0"/>
                        <a:cs typeface="Times New Roman" panose="02020603050405020304" pitchFamily="18" charset="0"/>
                      </a:rPr>
                      <m:t>(</m:t>
                    </m:r>
                    <m:r>
                      <a:rPr lang="en-US" sz="3200"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𝑡𝑐</m:t>
                    </m:r>
                    <m:r>
                      <a:rPr lang="en-US" sz="3200" i="1">
                        <a:solidFill>
                          <a:srgbClr val="FF0000"/>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en-US" sz="3200" i="1">
                            <a:solidFill>
                              <a:srgbClr val="FF0000"/>
                            </a:solidFill>
                            <a:latin typeface="Cambria Math" panose="02040503050406030204" pitchFamily="18" charset="0"/>
                          </a:rPr>
                        </m:ctrlPr>
                      </m:sSubPr>
                      <m:e>
                        <m:r>
                          <a:rPr lang="en-US" sz="3200"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𝑁</m:t>
                        </m:r>
                      </m:e>
                      <m:sub>
                        <m:r>
                          <a:rPr lang="en-US" sz="3200"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𝐺𝐸𝑂𝐼𝐷</m:t>
                        </m:r>
                        <m:r>
                          <a:rPr lang="en-US" sz="3200" i="1">
                            <a:solidFill>
                              <a:srgbClr val="FF0000"/>
                            </a:solidFill>
                            <a:latin typeface="Cambria Math" panose="02040503050406030204" pitchFamily="18" charset="0"/>
                            <a:ea typeface="Calibri" panose="020F0502020204030204" pitchFamily="34" charset="0"/>
                            <a:cs typeface="Times New Roman" panose="02020603050405020304" pitchFamily="18" charset="0"/>
                          </a:rPr>
                          <m:t>2022</m:t>
                        </m:r>
                      </m:sub>
                    </m:sSub>
                    <m:r>
                      <a:rPr lang="en-US" sz="3200" i="1">
                        <a:solidFill>
                          <a:srgbClr val="FF0000"/>
                        </a:solidFill>
                        <a:latin typeface="Cambria Math" panose="02040503050406030204" pitchFamily="18" charset="0"/>
                        <a:ea typeface="Calibri" panose="020F0502020204030204" pitchFamily="34" charset="0"/>
                        <a:cs typeface="Times New Roman" panose="02020603050405020304" pitchFamily="18" charset="0"/>
                      </a:rPr>
                      <m:t>(</m:t>
                    </m:r>
                    <m:r>
                      <a:rPr lang="en-US" sz="3200"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𝑡𝑐</m:t>
                    </m:r>
                    <m:r>
                      <a:rPr lang="en-US" sz="3200" i="1">
                        <a:solidFill>
                          <a:srgbClr val="FF0000"/>
                        </a:solidFill>
                        <a:latin typeface="Cambria Math" panose="02040503050406030204" pitchFamily="18" charset="0"/>
                        <a:ea typeface="Calibri" panose="020F0502020204030204" pitchFamily="34" charset="0"/>
                        <a:cs typeface="Times New Roman" panose="02020603050405020304" pitchFamily="18" charset="0"/>
                      </a:rPr>
                      <m:t>)</m:t>
                    </m:r>
                  </m:oMath>
                </a14:m>
                <a:r>
                  <a:rPr lang="en-US" sz="2800" dirty="0">
                    <a:latin typeface="Calibri" panose="020F0502020204030204" pitchFamily="34" charset="0"/>
                    <a:ea typeface="Times New Roman" panose="02020603050405020304" pitchFamily="18" charset="0"/>
                    <a:cs typeface="Times New Roman" panose="02020603050405020304" pitchFamily="18" charset="0"/>
                  </a:rPr>
                  <a:t>	</a:t>
                </a:r>
                <a:endParaRPr lang="en-US" sz="3200" dirty="0"/>
              </a:p>
            </p:txBody>
          </p:sp>
        </mc:Choice>
        <mc:Fallback>
          <p:sp>
            <p:nvSpPr>
              <p:cNvPr id="6" name="Rectangle 5"/>
              <p:cNvSpPr>
                <a:spLocks noRot="1" noChangeAspect="1" noMove="1" noResize="1" noEditPoints="1" noAdjustHandles="1" noChangeArrowheads="1" noChangeShapeType="1" noTextEdit="1"/>
              </p:cNvSpPr>
              <p:nvPr/>
            </p:nvSpPr>
            <p:spPr>
              <a:xfrm>
                <a:off x="425966" y="1722369"/>
                <a:ext cx="8718034" cy="1004314"/>
              </a:xfrm>
              <a:prstGeom prst="rect">
                <a:avLst/>
              </a:prstGeom>
              <a:blipFill>
                <a:blip r:embed="rId2"/>
                <a:stretch>
                  <a:fillRect/>
                </a:stretch>
              </a:blipFill>
            </p:spPr>
            <p:txBody>
              <a:bodyPr/>
              <a:lstStyle/>
              <a:p>
                <a:r>
                  <a:rPr lang="en-US">
                    <a:noFill/>
                  </a:rPr>
                  <a:t> </a:t>
                </a:r>
              </a:p>
            </p:txBody>
          </p:sp>
        </mc:Fallback>
      </mc:AlternateContent>
      <p:sp>
        <p:nvSpPr>
          <p:cNvPr id="7" name="TextBox 6"/>
          <p:cNvSpPr txBox="1"/>
          <p:nvPr/>
        </p:nvSpPr>
        <p:spPr>
          <a:xfrm>
            <a:off x="0" y="4128332"/>
            <a:ext cx="4175393" cy="2308324"/>
          </a:xfrm>
          <a:prstGeom prst="rect">
            <a:avLst/>
          </a:prstGeom>
          <a:noFill/>
        </p:spPr>
        <p:txBody>
          <a:bodyPr wrap="square" rtlCol="0">
            <a:spAutoFit/>
          </a:bodyPr>
          <a:lstStyle/>
          <a:p>
            <a:r>
              <a:rPr lang="en-US" dirty="0" smtClean="0"/>
              <a:t>Time-dependent </a:t>
            </a:r>
            <a:r>
              <a:rPr lang="en-US" u="sng" dirty="0" smtClean="0"/>
              <a:t>ellipsoid </a:t>
            </a:r>
            <a:r>
              <a:rPr lang="en-US" u="sng" dirty="0"/>
              <a:t>heights</a:t>
            </a:r>
          </a:p>
          <a:p>
            <a:r>
              <a:rPr lang="en-US" dirty="0"/>
              <a:t>come </a:t>
            </a:r>
            <a:r>
              <a:rPr lang="en-US" dirty="0" smtClean="0"/>
              <a:t>from </a:t>
            </a:r>
            <a:r>
              <a:rPr lang="en-US" dirty="0"/>
              <a:t>time-dependent</a:t>
            </a:r>
          </a:p>
          <a:p>
            <a:r>
              <a:rPr lang="en-US" dirty="0"/>
              <a:t>CORS coordinates </a:t>
            </a:r>
            <a:r>
              <a:rPr lang="en-US" dirty="0" smtClean="0"/>
              <a:t>which serve </a:t>
            </a:r>
            <a:r>
              <a:rPr lang="en-US" dirty="0"/>
              <a:t>as control </a:t>
            </a:r>
            <a:r>
              <a:rPr lang="en-US" dirty="0" smtClean="0"/>
              <a:t>for your </a:t>
            </a:r>
            <a:r>
              <a:rPr lang="en-US" dirty="0"/>
              <a:t>time-dependent GNSS survey</a:t>
            </a:r>
            <a:r>
              <a:rPr lang="en-US" dirty="0" smtClean="0"/>
              <a:t>.</a:t>
            </a:r>
          </a:p>
          <a:p>
            <a:endParaRPr lang="en-US" dirty="0" smtClean="0"/>
          </a:p>
          <a:p>
            <a:r>
              <a:rPr lang="en-US" dirty="0" smtClean="0"/>
              <a:t>They will be </a:t>
            </a:r>
            <a:r>
              <a:rPr lang="en-US" i="1" dirty="0" smtClean="0"/>
              <a:t>modeled</a:t>
            </a:r>
            <a:r>
              <a:rPr lang="en-US" dirty="0" smtClean="0"/>
              <a:t> in the </a:t>
            </a:r>
            <a:r>
              <a:rPr lang="en-US" b="1" dirty="0" smtClean="0"/>
              <a:t>Intra-Frame Velocity Model, or IFVM</a:t>
            </a:r>
            <a:endParaRPr lang="en-US" b="1" dirty="0"/>
          </a:p>
        </p:txBody>
      </p:sp>
      <p:sp>
        <p:nvSpPr>
          <p:cNvPr id="8" name="TextBox 7"/>
          <p:cNvSpPr txBox="1"/>
          <p:nvPr/>
        </p:nvSpPr>
        <p:spPr>
          <a:xfrm>
            <a:off x="5356625" y="4199420"/>
            <a:ext cx="3787375" cy="1754326"/>
          </a:xfrm>
          <a:prstGeom prst="rect">
            <a:avLst/>
          </a:prstGeom>
          <a:noFill/>
        </p:spPr>
        <p:txBody>
          <a:bodyPr wrap="square" rtlCol="0">
            <a:spAutoFit/>
          </a:bodyPr>
          <a:lstStyle/>
          <a:p>
            <a:r>
              <a:rPr lang="en-US" dirty="0" smtClean="0"/>
              <a:t>Time-dependent </a:t>
            </a:r>
            <a:r>
              <a:rPr lang="en-US" u="sng" dirty="0" smtClean="0"/>
              <a:t>geoid </a:t>
            </a:r>
            <a:r>
              <a:rPr lang="en-US" u="sng" dirty="0" smtClean="0"/>
              <a:t>undulations</a:t>
            </a:r>
          </a:p>
          <a:p>
            <a:r>
              <a:rPr lang="en-US" dirty="0" smtClean="0"/>
              <a:t>come from the </a:t>
            </a:r>
            <a:r>
              <a:rPr lang="en-US" dirty="0" smtClean="0"/>
              <a:t>dynamic component of GEOID2022 (“DGEOID2022</a:t>
            </a:r>
            <a:r>
              <a:rPr lang="en-US" dirty="0" smtClean="0"/>
              <a:t>”)</a:t>
            </a:r>
          </a:p>
          <a:p>
            <a:endParaRPr lang="en-US" dirty="0"/>
          </a:p>
          <a:p>
            <a:r>
              <a:rPr lang="en-US" dirty="0" smtClean="0"/>
              <a:t>They will be </a:t>
            </a:r>
            <a:r>
              <a:rPr lang="en-US" i="1" dirty="0" smtClean="0"/>
              <a:t>modeled</a:t>
            </a:r>
            <a:r>
              <a:rPr lang="en-US" dirty="0" smtClean="0"/>
              <a:t> </a:t>
            </a:r>
            <a:r>
              <a:rPr lang="en-US" dirty="0" smtClean="0"/>
              <a:t>by</a:t>
            </a:r>
            <a:r>
              <a:rPr lang="en-US" dirty="0" smtClean="0"/>
              <a:t> </a:t>
            </a:r>
            <a:r>
              <a:rPr lang="en-US" dirty="0" smtClean="0"/>
              <a:t>the </a:t>
            </a:r>
            <a:r>
              <a:rPr lang="en-US" b="1" dirty="0"/>
              <a:t>G</a:t>
            </a:r>
            <a:r>
              <a:rPr lang="en-US" b="1" dirty="0" smtClean="0"/>
              <a:t>eoid Monitoring Service</a:t>
            </a:r>
            <a:r>
              <a:rPr lang="en-US" b="1" dirty="0" smtClean="0"/>
              <a:t>, or </a:t>
            </a:r>
            <a:r>
              <a:rPr lang="en-US" b="1" dirty="0" err="1" smtClean="0"/>
              <a:t>GeMS</a:t>
            </a:r>
            <a:r>
              <a:rPr lang="en-US" b="1" dirty="0" smtClean="0"/>
              <a:t>.</a:t>
            </a:r>
            <a:endParaRPr lang="en-US" b="1" dirty="0"/>
          </a:p>
        </p:txBody>
      </p:sp>
      <p:sp>
        <p:nvSpPr>
          <p:cNvPr id="9" name="Up Arrow 8"/>
          <p:cNvSpPr/>
          <p:nvPr/>
        </p:nvSpPr>
        <p:spPr>
          <a:xfrm rot="1613235">
            <a:off x="3529643" y="2213020"/>
            <a:ext cx="484632" cy="190890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Up Arrow 9"/>
          <p:cNvSpPr/>
          <p:nvPr/>
        </p:nvSpPr>
        <p:spPr>
          <a:xfrm rot="21052621">
            <a:off x="7007130" y="2389607"/>
            <a:ext cx="484632" cy="165626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Up Arrow 10"/>
          <p:cNvSpPr/>
          <p:nvPr/>
        </p:nvSpPr>
        <p:spPr>
          <a:xfrm>
            <a:off x="1281684" y="2324847"/>
            <a:ext cx="484632" cy="56825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602543" y="2910806"/>
            <a:ext cx="2143593" cy="646331"/>
          </a:xfrm>
          <a:prstGeom prst="rect">
            <a:avLst/>
          </a:prstGeom>
          <a:noFill/>
        </p:spPr>
        <p:txBody>
          <a:bodyPr wrap="square" rtlCol="0">
            <a:spAutoFit/>
          </a:bodyPr>
          <a:lstStyle/>
          <a:p>
            <a:r>
              <a:rPr lang="en-US" dirty="0" smtClean="0"/>
              <a:t>Time-dependent </a:t>
            </a:r>
            <a:r>
              <a:rPr lang="en-US" u="sng" dirty="0" err="1" smtClean="0"/>
              <a:t>orthometric</a:t>
            </a:r>
            <a:r>
              <a:rPr lang="en-US" u="sng" dirty="0" smtClean="0"/>
              <a:t> heights</a:t>
            </a:r>
            <a:endParaRPr lang="en-US" u="sng" dirty="0"/>
          </a:p>
        </p:txBody>
      </p:sp>
    </p:spTree>
    <p:extLst>
      <p:ext uri="{BB962C8B-B14F-4D97-AF65-F5344CB8AC3E}">
        <p14:creationId xmlns:p14="http://schemas.microsoft.com/office/powerpoint/2010/main" val="1633391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animBg="1"/>
      <p:bldP spid="10" grpId="0" animBg="1"/>
      <p:bldP spid="11"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Geoid Monitoring Service</a:t>
            </a:r>
            <a:endParaRPr lang="en-US" dirty="0"/>
          </a:p>
        </p:txBody>
      </p:sp>
      <p:sp>
        <p:nvSpPr>
          <p:cNvPr id="3" name="Content Placeholder 2"/>
          <p:cNvSpPr>
            <a:spLocks noGrp="1"/>
          </p:cNvSpPr>
          <p:nvPr>
            <p:ph idx="1"/>
          </p:nvPr>
        </p:nvSpPr>
        <p:spPr>
          <a:xfrm>
            <a:off x="457199" y="1600202"/>
            <a:ext cx="8416977" cy="4525963"/>
          </a:xfrm>
        </p:spPr>
        <p:txBody>
          <a:bodyPr/>
          <a:lstStyle/>
          <a:p>
            <a:r>
              <a:rPr lang="en-US" dirty="0" smtClean="0"/>
              <a:t>Goal:  Track all changes to the geoid which would prevent 1 cm </a:t>
            </a:r>
            <a:r>
              <a:rPr lang="en-US" dirty="0" smtClean="0"/>
              <a:t>accuracy</a:t>
            </a:r>
          </a:p>
          <a:p>
            <a:r>
              <a:rPr lang="en-US" dirty="0" smtClean="0"/>
              <a:t>Geoid changes are due to very large mass movements</a:t>
            </a:r>
            <a:endParaRPr lang="en-US" dirty="0" smtClean="0"/>
          </a:p>
          <a:p>
            <a:r>
              <a:rPr lang="en-US" dirty="0" smtClean="0"/>
              <a:t>Three major aspects:</a:t>
            </a:r>
          </a:p>
          <a:p>
            <a:pPr lvl="1"/>
            <a:r>
              <a:rPr lang="en-US" u="sng" dirty="0" smtClean="0"/>
              <a:t>Continuous Shape Changes</a:t>
            </a:r>
            <a:r>
              <a:rPr lang="en-US" dirty="0" smtClean="0"/>
              <a:t>: e.g. Ice Loss Response</a:t>
            </a:r>
            <a:endParaRPr lang="en-US" dirty="0" smtClean="0"/>
          </a:p>
          <a:p>
            <a:pPr lvl="1"/>
            <a:r>
              <a:rPr lang="en-US" u="sng" dirty="0" smtClean="0"/>
              <a:t>Episodic </a:t>
            </a:r>
            <a:r>
              <a:rPr lang="en-US" u="sng" dirty="0" smtClean="0"/>
              <a:t>Shape Changes</a:t>
            </a:r>
            <a:r>
              <a:rPr lang="en-US" dirty="0" smtClean="0"/>
              <a:t>:  e.g. Massive </a:t>
            </a:r>
            <a:r>
              <a:rPr lang="en-US" dirty="0" smtClean="0"/>
              <a:t>Earthquakes</a:t>
            </a:r>
          </a:p>
          <a:p>
            <a:pPr lvl="1"/>
            <a:r>
              <a:rPr lang="en-US" u="sng" dirty="0" smtClean="0"/>
              <a:t>Definition of Geoid</a:t>
            </a:r>
            <a:r>
              <a:rPr lang="en-US" dirty="0" smtClean="0"/>
              <a:t>:  e.g. Global </a:t>
            </a:r>
            <a:r>
              <a:rPr lang="en-US" dirty="0" smtClean="0"/>
              <a:t>Sea Level Change</a:t>
            </a:r>
            <a:endParaRPr lang="en-US" dirty="0"/>
          </a:p>
        </p:txBody>
      </p:sp>
      <p:sp>
        <p:nvSpPr>
          <p:cNvPr id="4" name="Date Placeholder 3"/>
          <p:cNvSpPr>
            <a:spLocks noGrp="1"/>
          </p:cNvSpPr>
          <p:nvPr>
            <p:ph type="dt" sz="half" idx="10"/>
          </p:nvPr>
        </p:nvSpPr>
        <p:spPr/>
        <p:txBody>
          <a:bodyPr/>
          <a:lstStyle/>
          <a:p>
            <a:pPr>
              <a:defRPr/>
            </a:pPr>
            <a:r>
              <a:rPr lang="en-US" altLang="en-US" smtClean="0"/>
              <a:t>August 31, 2018</a:t>
            </a:r>
            <a:endParaRPr lang="en-US" altLang="en-US"/>
          </a:p>
        </p:txBody>
      </p:sp>
      <p:sp>
        <p:nvSpPr>
          <p:cNvPr id="5" name="Footer Placeholder 4"/>
          <p:cNvSpPr>
            <a:spLocks noGrp="1"/>
          </p:cNvSpPr>
          <p:nvPr>
            <p:ph type="ftr" sz="quarter" idx="11"/>
          </p:nvPr>
        </p:nvSpPr>
        <p:spPr/>
        <p:txBody>
          <a:bodyPr/>
          <a:lstStyle/>
          <a:p>
            <a:pPr>
              <a:defRPr/>
            </a:pPr>
            <a:r>
              <a:rPr lang="en-US" smtClean="0"/>
              <a:t>GeoBytes Webinar</a:t>
            </a:r>
            <a:endParaRPr lang="en-US"/>
          </a:p>
        </p:txBody>
      </p:sp>
      <p:sp>
        <p:nvSpPr>
          <p:cNvPr id="6" name="Slide Number Placeholder 5"/>
          <p:cNvSpPr>
            <a:spLocks noGrp="1"/>
          </p:cNvSpPr>
          <p:nvPr>
            <p:ph type="sldNum" sz="quarter" idx="12"/>
          </p:nvPr>
        </p:nvSpPr>
        <p:spPr/>
        <p:txBody>
          <a:bodyPr/>
          <a:lstStyle/>
          <a:p>
            <a:pPr>
              <a:defRPr/>
            </a:pPr>
            <a:fld id="{A269A303-B593-45E6-8920-67DA3337AB25}" type="slidenum">
              <a:rPr lang="en-US" altLang="en-US" smtClean="0"/>
              <a:pPr>
                <a:defRPr/>
              </a:pPr>
              <a:t>15</a:t>
            </a:fld>
            <a:endParaRPr lang="en-US" altLang="en-US" dirty="0"/>
          </a:p>
        </p:txBody>
      </p:sp>
    </p:spTree>
    <p:extLst>
      <p:ext uri="{BB962C8B-B14F-4D97-AF65-F5344CB8AC3E}">
        <p14:creationId xmlns:p14="http://schemas.microsoft.com/office/powerpoint/2010/main" val="2116063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1885" t="17133" r="7666" b="11990"/>
          <a:stretch/>
        </p:blipFill>
        <p:spPr bwMode="auto">
          <a:xfrm>
            <a:off x="177776" y="1355176"/>
            <a:ext cx="5640513" cy="50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a:spLocks noGrp="1"/>
          </p:cNvSpPr>
          <p:nvPr>
            <p:ph type="title"/>
          </p:nvPr>
        </p:nvSpPr>
        <p:spPr>
          <a:xfrm>
            <a:off x="457200" y="274638"/>
            <a:ext cx="8229600" cy="1143000"/>
          </a:xfrm>
        </p:spPr>
        <p:txBody>
          <a:bodyPr/>
          <a:lstStyle/>
          <a:p>
            <a:r>
              <a:rPr lang="en-US" dirty="0" smtClean="0"/>
              <a:t>Continuous Shape Change</a:t>
            </a:r>
            <a:endParaRPr lang="en-US" dirty="0"/>
          </a:p>
        </p:txBody>
      </p:sp>
      <p:sp>
        <p:nvSpPr>
          <p:cNvPr id="6" name="Slide Number Placeholder 5"/>
          <p:cNvSpPr>
            <a:spLocks noGrp="1"/>
          </p:cNvSpPr>
          <p:nvPr>
            <p:ph type="sldNum" sz="quarter" idx="12"/>
          </p:nvPr>
        </p:nvSpPr>
        <p:spPr/>
        <p:txBody>
          <a:bodyPr/>
          <a:lstStyle/>
          <a:p>
            <a:pPr>
              <a:defRPr/>
            </a:pPr>
            <a:fld id="{A269A303-B593-45E6-8920-67DA3337AB25}" type="slidenum">
              <a:rPr lang="en-US" altLang="en-US" smtClean="0"/>
              <a:pPr>
                <a:defRPr/>
              </a:pPr>
              <a:t>16</a:t>
            </a:fld>
            <a:endParaRPr lang="en-US" altLang="en-US" dirty="0"/>
          </a:p>
        </p:txBody>
      </p:sp>
      <p:sp>
        <p:nvSpPr>
          <p:cNvPr id="2" name="TextBox 1"/>
          <p:cNvSpPr txBox="1"/>
          <p:nvPr/>
        </p:nvSpPr>
        <p:spPr>
          <a:xfrm>
            <a:off x="5938211" y="1225689"/>
            <a:ext cx="3028013" cy="5632311"/>
          </a:xfrm>
          <a:prstGeom prst="rect">
            <a:avLst/>
          </a:prstGeom>
          <a:noFill/>
        </p:spPr>
        <p:txBody>
          <a:bodyPr wrap="square" rtlCol="0">
            <a:spAutoFit/>
          </a:bodyPr>
          <a:lstStyle/>
          <a:p>
            <a:r>
              <a:rPr lang="en-US" dirty="0" smtClean="0"/>
              <a:t>Available now: GRACE and GRACE-Follow On satellite gravity and geoid models</a:t>
            </a:r>
          </a:p>
          <a:p>
            <a:endParaRPr lang="en-US" dirty="0" smtClean="0"/>
          </a:p>
          <a:p>
            <a:r>
              <a:rPr lang="en-US" dirty="0" smtClean="0"/>
              <a:t>Pros: Global model with proven accuracy, easy to obtain, GRACE-Follow On launched this year so new data is likely available through 2023, Good first estimate for next 30 years of change</a:t>
            </a:r>
            <a:endParaRPr lang="en-US" dirty="0"/>
          </a:p>
          <a:p>
            <a:endParaRPr lang="en-US" dirty="0"/>
          </a:p>
          <a:p>
            <a:r>
              <a:rPr lang="en-US" dirty="0" smtClean="0"/>
              <a:t>Con: Resolution is not sufficient to provide full geoid monitoring</a:t>
            </a:r>
          </a:p>
          <a:p>
            <a:endParaRPr lang="en-US" dirty="0"/>
          </a:p>
          <a:p>
            <a:r>
              <a:rPr lang="en-US" dirty="0" smtClean="0"/>
              <a:t>Need: Ground gravity surveys to identify what we don’t know yet</a:t>
            </a:r>
            <a:endParaRPr lang="en-US" dirty="0"/>
          </a:p>
        </p:txBody>
      </p:sp>
    </p:spTree>
    <p:extLst>
      <p:ext uri="{BB962C8B-B14F-4D97-AF65-F5344CB8AC3E}">
        <p14:creationId xmlns:p14="http://schemas.microsoft.com/office/powerpoint/2010/main" val="11714341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Episodic Geoid Changes</a:t>
            </a:r>
            <a:endParaRPr lang="en-US" dirty="0"/>
          </a:p>
        </p:txBody>
      </p:sp>
      <p:sp>
        <p:nvSpPr>
          <p:cNvPr id="3" name="Content Placeholder 2"/>
          <p:cNvSpPr>
            <a:spLocks noGrp="1"/>
          </p:cNvSpPr>
          <p:nvPr>
            <p:ph idx="1"/>
          </p:nvPr>
        </p:nvSpPr>
        <p:spPr>
          <a:xfrm>
            <a:off x="157396" y="1075546"/>
            <a:ext cx="8229600" cy="4525963"/>
          </a:xfrm>
        </p:spPr>
        <p:txBody>
          <a:bodyPr/>
          <a:lstStyle/>
          <a:p>
            <a:r>
              <a:rPr lang="en-US" sz="2400" dirty="0" smtClean="0"/>
              <a:t>Massive, or cataclysmic, size events only.</a:t>
            </a:r>
          </a:p>
          <a:p>
            <a:r>
              <a:rPr lang="en-US" sz="2400" dirty="0" smtClean="0"/>
              <a:t>Magnitude 8+ earthquakes, Magnitude 6+ explosive eruptions</a:t>
            </a:r>
          </a:p>
          <a:p>
            <a:r>
              <a:rPr lang="en-US" sz="2400" dirty="0" smtClean="0"/>
              <a:t>Possible: Responsive, local re-surveys for geoid change?</a:t>
            </a:r>
            <a:endParaRPr lang="en-US" sz="2400" dirty="0"/>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17</a:t>
            </a:fld>
            <a:endParaRPr lang="en-US"/>
          </a:p>
        </p:txBody>
      </p:sp>
      <p:pic>
        <p:nvPicPr>
          <p:cNvPr id="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7396" y="2407537"/>
            <a:ext cx="6464300" cy="41148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9" name="TextBox 18"/>
          <p:cNvSpPr txBox="1">
            <a:spLocks noChangeArrowheads="1"/>
          </p:cNvSpPr>
          <p:nvPr/>
        </p:nvSpPr>
        <p:spPr bwMode="auto">
          <a:xfrm>
            <a:off x="81196" y="2407537"/>
            <a:ext cx="63722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800" b="1" dirty="0">
                <a:latin typeface="Arial" panose="020B0604020202020204" pitchFamily="34" charset="0"/>
              </a:rPr>
              <a:t>All Recorded Magnitude 8 + Earthquakes, Last 110 Years</a:t>
            </a:r>
          </a:p>
        </p:txBody>
      </p:sp>
      <p:grpSp>
        <p:nvGrpSpPr>
          <p:cNvPr id="12" name="Group 11"/>
          <p:cNvGrpSpPr/>
          <p:nvPr/>
        </p:nvGrpSpPr>
        <p:grpSpPr>
          <a:xfrm>
            <a:off x="5081538" y="2918235"/>
            <a:ext cx="3912560" cy="3494980"/>
            <a:chOff x="5081538" y="2918235"/>
            <a:chExt cx="3912560" cy="3494980"/>
          </a:xfrm>
        </p:grpSpPr>
        <p:pic>
          <p:nvPicPr>
            <p:cNvPr id="10" name="Picture 6"/>
            <p:cNvPicPr>
              <a:picLocks noChangeAspect="1"/>
            </p:cNvPicPr>
            <p:nvPr/>
          </p:nvPicPr>
          <p:blipFill rotWithShape="1">
            <a:blip r:embed="rId3">
              <a:extLst>
                <a:ext uri="{28A0092B-C50C-407E-A947-70E740481C1C}">
                  <a14:useLocalDpi xmlns:a14="http://schemas.microsoft.com/office/drawing/2010/main" val="0"/>
                </a:ext>
              </a:extLst>
            </a:blip>
            <a:srcRect r="31134"/>
            <a:stretch/>
          </p:blipFill>
          <p:spPr bwMode="auto">
            <a:xfrm>
              <a:off x="5081538" y="2918235"/>
              <a:ext cx="3912560" cy="349498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1"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72100" y="4912544"/>
              <a:ext cx="1934036" cy="74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2649088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457200" y="469508"/>
            <a:ext cx="8229600" cy="639762"/>
          </a:xfrm>
        </p:spPr>
        <p:txBody>
          <a:bodyPr/>
          <a:lstStyle/>
          <a:p>
            <a:r>
              <a:rPr lang="en-US" altLang="en-US" dirty="0" smtClean="0"/>
              <a:t>Geoid Monitoring Service</a:t>
            </a:r>
            <a:endParaRPr lang="en-US" altLang="en-US" dirty="0" smtClean="0"/>
          </a:p>
        </p:txBody>
      </p:sp>
      <p:sp>
        <p:nvSpPr>
          <p:cNvPr id="25603" name="Content Placeholder 3"/>
          <p:cNvSpPr>
            <a:spLocks noGrp="1"/>
          </p:cNvSpPr>
          <p:nvPr>
            <p:ph idx="1"/>
          </p:nvPr>
        </p:nvSpPr>
        <p:spPr>
          <a:xfrm>
            <a:off x="152400" y="1271662"/>
            <a:ext cx="8763000" cy="5336846"/>
          </a:xfrm>
        </p:spPr>
        <p:txBody>
          <a:bodyPr>
            <a:spAutoFit/>
          </a:bodyPr>
          <a:lstStyle/>
          <a:p>
            <a:pPr>
              <a:defRPr/>
            </a:pPr>
            <a:r>
              <a:rPr lang="en-US" altLang="en-US" sz="2400" b="1" dirty="0" smtClean="0"/>
              <a:t>A new </a:t>
            </a:r>
            <a:r>
              <a:rPr lang="en-US" altLang="en-US" sz="2400" b="1" dirty="0" smtClean="0"/>
              <a:t>project since January 2017, planned to be operational and produce NGS’ first “D” dynamic geoid by 2022.</a:t>
            </a:r>
          </a:p>
          <a:p>
            <a:pPr marL="0" indent="0">
              <a:buFont typeface="Arial" panose="020B0604020202020204" pitchFamily="34" charset="0"/>
              <a:buNone/>
              <a:defRPr/>
            </a:pPr>
            <a:endParaRPr lang="en-US" altLang="en-US" sz="2400" dirty="0" smtClean="0"/>
          </a:p>
          <a:p>
            <a:pPr>
              <a:defRPr/>
            </a:pPr>
            <a:r>
              <a:rPr lang="en-US" altLang="en-US" sz="2400" dirty="0" smtClean="0"/>
              <a:t>NGS will likely work with satellite gravity experts to build on in-house NGS expertise and to create the geoid change model. </a:t>
            </a:r>
          </a:p>
          <a:p>
            <a:pPr>
              <a:defRPr/>
            </a:pPr>
            <a:r>
              <a:rPr lang="en-US" altLang="en-US" sz="2400" dirty="0" smtClean="0"/>
              <a:t>We are currently doing research to determine which signals need to be added to the satellite gravity models and how best to estimate/measure </a:t>
            </a:r>
            <a:r>
              <a:rPr lang="en-US" altLang="en-US" sz="2400" dirty="0" smtClean="0"/>
              <a:t>those.</a:t>
            </a:r>
            <a:endParaRPr lang="en-US" altLang="en-US" sz="2400" dirty="0" smtClean="0"/>
          </a:p>
          <a:p>
            <a:pPr>
              <a:defRPr/>
            </a:pPr>
            <a:endParaRPr lang="en-US" altLang="en-US" sz="2400" dirty="0" smtClean="0"/>
          </a:p>
          <a:p>
            <a:pPr>
              <a:defRPr/>
            </a:pPr>
            <a:r>
              <a:rPr lang="en-US" altLang="en-US" sz="2400" dirty="0" smtClean="0"/>
              <a:t>There is a </a:t>
            </a:r>
            <a:r>
              <a:rPr lang="en-US" altLang="en-US" sz="2400" dirty="0" smtClean="0"/>
              <a:t>need to create a realistic plan for </a:t>
            </a:r>
            <a:r>
              <a:rPr lang="en-US" altLang="en-US" sz="2400" dirty="0" smtClean="0"/>
              <a:t>response </a:t>
            </a:r>
            <a:r>
              <a:rPr lang="en-US" altLang="en-US" sz="2400" dirty="0" smtClean="0"/>
              <a:t>to cataclysmic earthquakes and explosive volcanic eruptions.</a:t>
            </a:r>
          </a:p>
          <a:p>
            <a:pPr>
              <a:defRPr/>
            </a:pPr>
            <a:r>
              <a:rPr lang="en-US" altLang="en-US" sz="2400" dirty="0" smtClean="0"/>
              <a:t>Although all of North America will be monitored, most change occurs in: Alaska, volcanic areas of the Western US, and Canada.</a:t>
            </a:r>
          </a:p>
        </p:txBody>
      </p:sp>
      <p:sp>
        <p:nvSpPr>
          <p:cNvPr id="3891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0BCB349-8C35-49C1-9E48-5637ED36B411}" type="slidenum">
              <a:rPr lang="en-US" altLang="en-US" sz="1200" smtClean="0">
                <a:solidFill>
                  <a:srgbClr val="898989"/>
                </a:solidFill>
              </a:rPr>
              <a:pPr>
                <a:spcBef>
                  <a:spcPct val="0"/>
                </a:spcBef>
                <a:buFontTx/>
                <a:buNone/>
              </a:pPr>
              <a:t>18</a:t>
            </a:fld>
            <a:endParaRPr lang="en-US" altLang="en-US" sz="1200" smtClean="0">
              <a:solidFill>
                <a:srgbClr val="898989"/>
              </a:solidFill>
            </a:endParaRPr>
          </a:p>
        </p:txBody>
      </p:sp>
    </p:spTree>
    <p:extLst>
      <p:ext uri="{BB962C8B-B14F-4D97-AF65-F5344CB8AC3E}">
        <p14:creationId xmlns:p14="http://schemas.microsoft.com/office/powerpoint/2010/main" val="29261722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60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603">
                                            <p:txEl>
                                              <p:pRg st="3" end="3"/>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560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60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6618428" y="5924273"/>
            <a:ext cx="2262159" cy="923330"/>
          </a:xfrm>
          <a:prstGeom prst="rect">
            <a:avLst/>
          </a:prstGeom>
          <a:noFill/>
        </p:spPr>
        <p:txBody>
          <a:bodyPr wrap="none" rtlCol="0">
            <a:spAutoFit/>
          </a:bodyPr>
          <a:lstStyle/>
          <a:p>
            <a:pPr algn="ctr"/>
            <a:r>
              <a:rPr lang="en-US" b="1" dirty="0" smtClean="0"/>
              <a:t>Working in the </a:t>
            </a:r>
          </a:p>
          <a:p>
            <a:pPr algn="ctr"/>
            <a:r>
              <a:rPr lang="en-US" b="1" dirty="0" smtClean="0"/>
              <a:t>modernized NSRS:</a:t>
            </a:r>
          </a:p>
          <a:p>
            <a:pPr algn="ctr"/>
            <a:r>
              <a:rPr lang="en-US" dirty="0" smtClean="0"/>
              <a:t>~May </a:t>
            </a:r>
            <a:r>
              <a:rPr lang="en-US" dirty="0" smtClean="0"/>
              <a:t>2019</a:t>
            </a:r>
            <a:endParaRPr lang="en-US" dirty="0"/>
          </a:p>
        </p:txBody>
      </p:sp>
      <p:pic>
        <p:nvPicPr>
          <p:cNvPr id="5" name="Picture 4"/>
          <p:cNvPicPr>
            <a:picLocks noChangeAspect="1"/>
          </p:cNvPicPr>
          <p:nvPr/>
        </p:nvPicPr>
        <p:blipFill>
          <a:blip r:embed="rId3"/>
          <a:stretch>
            <a:fillRect/>
          </a:stretch>
        </p:blipFill>
        <p:spPr>
          <a:xfrm>
            <a:off x="0" y="2035662"/>
            <a:ext cx="2743200" cy="3642611"/>
          </a:xfrm>
          <a:prstGeom prst="rect">
            <a:avLst/>
          </a:prstGeom>
        </p:spPr>
      </p:pic>
      <p:sp>
        <p:nvSpPr>
          <p:cNvPr id="8" name="Title 9"/>
          <p:cNvSpPr txBox="1">
            <a:spLocks/>
          </p:cNvSpPr>
          <p:nvPr/>
        </p:nvSpPr>
        <p:spPr>
          <a:xfrm>
            <a:off x="425450" y="425450"/>
            <a:ext cx="8261350" cy="1174750"/>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altLang="en-US" dirty="0" smtClean="0"/>
              <a:t>Thank You</a:t>
            </a:r>
          </a:p>
          <a:p>
            <a:endParaRPr lang="en-US" altLang="en-US" sz="3200" dirty="0"/>
          </a:p>
          <a:p>
            <a:r>
              <a:rPr lang="en-US" altLang="en-US" sz="2400" dirty="0"/>
              <a:t>The “blueprint” documents:  Your best source for information</a:t>
            </a:r>
          </a:p>
        </p:txBody>
      </p:sp>
      <p:sp>
        <p:nvSpPr>
          <p:cNvPr id="9" name="TextBox 8"/>
          <p:cNvSpPr txBox="1"/>
          <p:nvPr/>
        </p:nvSpPr>
        <p:spPr>
          <a:xfrm>
            <a:off x="828939" y="5828140"/>
            <a:ext cx="1390124" cy="646331"/>
          </a:xfrm>
          <a:prstGeom prst="rect">
            <a:avLst/>
          </a:prstGeom>
          <a:noFill/>
        </p:spPr>
        <p:txBody>
          <a:bodyPr wrap="none" rtlCol="0">
            <a:spAutoFit/>
          </a:bodyPr>
          <a:lstStyle/>
          <a:p>
            <a:pPr algn="ctr"/>
            <a:r>
              <a:rPr lang="en-US" b="1" dirty="0" smtClean="0"/>
              <a:t>Geometric</a:t>
            </a:r>
            <a:r>
              <a:rPr lang="en-US" dirty="0" smtClean="0"/>
              <a:t>:</a:t>
            </a:r>
          </a:p>
          <a:p>
            <a:pPr algn="ctr"/>
            <a:r>
              <a:rPr lang="en-US" dirty="0" smtClean="0"/>
              <a:t>Sep 2017</a:t>
            </a:r>
          </a:p>
        </p:txBody>
      </p:sp>
      <p:sp>
        <p:nvSpPr>
          <p:cNvPr id="10" name="TextBox 9"/>
          <p:cNvSpPr txBox="1"/>
          <p:nvPr/>
        </p:nvSpPr>
        <p:spPr>
          <a:xfrm>
            <a:off x="3739156" y="5828141"/>
            <a:ext cx="1659429" cy="646331"/>
          </a:xfrm>
          <a:prstGeom prst="rect">
            <a:avLst/>
          </a:prstGeom>
          <a:noFill/>
        </p:spPr>
        <p:txBody>
          <a:bodyPr wrap="none" rtlCol="0">
            <a:spAutoFit/>
          </a:bodyPr>
          <a:lstStyle/>
          <a:p>
            <a:pPr algn="ctr"/>
            <a:r>
              <a:rPr lang="en-US" b="1" dirty="0" smtClean="0"/>
              <a:t>Geopotential</a:t>
            </a:r>
            <a:r>
              <a:rPr lang="en-US" dirty="0" smtClean="0"/>
              <a:t>:</a:t>
            </a:r>
          </a:p>
          <a:p>
            <a:pPr algn="ctr"/>
            <a:r>
              <a:rPr lang="en-US" dirty="0" smtClean="0"/>
              <a:t>Nov 2017</a:t>
            </a:r>
            <a:endParaRPr lang="en-US" dirty="0"/>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91575" y="2035662"/>
            <a:ext cx="2754590" cy="3642611"/>
          </a:xfrm>
          <a:prstGeom prst="rect">
            <a:avLst/>
          </a:prstGeom>
        </p:spPr>
      </p:pic>
      <p:pic>
        <p:nvPicPr>
          <p:cNvPr id="13" name="Picture 12"/>
          <p:cNvPicPr>
            <a:picLocks noChangeAspect="1"/>
          </p:cNvPicPr>
          <p:nvPr/>
        </p:nvPicPr>
        <p:blipFill>
          <a:blip r:embed="rId5"/>
          <a:stretch>
            <a:fillRect/>
          </a:stretch>
        </p:blipFill>
        <p:spPr>
          <a:xfrm>
            <a:off x="6363840" y="2027986"/>
            <a:ext cx="2771335" cy="3650285"/>
          </a:xfrm>
          <a:prstGeom prst="rect">
            <a:avLst/>
          </a:prstGeom>
        </p:spPr>
      </p:pic>
    </p:spTree>
    <p:extLst>
      <p:ext uri="{BB962C8B-B14F-4D97-AF65-F5344CB8AC3E}">
        <p14:creationId xmlns:p14="http://schemas.microsoft.com/office/powerpoint/2010/main" val="37114488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58280CB3-0FF6-4D07-A0F6-C78040BEDDEE}" type="slidenum">
              <a:rPr lang="en-US" smtClean="0"/>
              <a:pPr>
                <a:defRPr/>
              </a:pPr>
              <a:t>2</a:t>
            </a:fld>
            <a:endParaRPr lang="en-US"/>
          </a:p>
        </p:txBody>
      </p:sp>
      <p:sp>
        <p:nvSpPr>
          <p:cNvPr id="5" name="TextBox 4"/>
          <p:cNvSpPr txBox="1"/>
          <p:nvPr/>
        </p:nvSpPr>
        <p:spPr>
          <a:xfrm>
            <a:off x="2102413" y="2888674"/>
            <a:ext cx="5081840" cy="1323439"/>
          </a:xfrm>
          <a:prstGeom prst="rect">
            <a:avLst/>
          </a:prstGeom>
          <a:noFill/>
        </p:spPr>
        <p:txBody>
          <a:bodyPr wrap="none" rtlCol="0">
            <a:spAutoFit/>
          </a:bodyPr>
          <a:lstStyle/>
          <a:p>
            <a:r>
              <a:rPr lang="en-US" sz="4000" b="1" dirty="0"/>
              <a:t>Latitude, Longitude </a:t>
            </a:r>
          </a:p>
          <a:p>
            <a:r>
              <a:rPr lang="en-US" sz="4000" b="1" dirty="0"/>
              <a:t>&amp; Ellipsoid Heights</a:t>
            </a:r>
          </a:p>
        </p:txBody>
      </p:sp>
    </p:spTree>
    <p:extLst>
      <p:ext uri="{BB962C8B-B14F-4D97-AF65-F5344CB8AC3E}">
        <p14:creationId xmlns:p14="http://schemas.microsoft.com/office/powerpoint/2010/main" val="9924736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Replacing the NAD 83’s</a:t>
            </a:r>
            <a:endParaRPr lang="en-US" dirty="0"/>
          </a:p>
        </p:txBody>
      </p:sp>
      <p:sp>
        <p:nvSpPr>
          <p:cNvPr id="4" name="Date Placeholder 3"/>
          <p:cNvSpPr>
            <a:spLocks noGrp="1"/>
          </p:cNvSpPr>
          <p:nvPr>
            <p:ph type="dt" sz="half" idx="10"/>
          </p:nvPr>
        </p:nvSpPr>
        <p:spPr/>
        <p:txBody>
          <a:bodyPr/>
          <a:lstStyle/>
          <a:p>
            <a:pPr>
              <a:defRPr/>
            </a:pPr>
            <a:r>
              <a:rPr lang="en-US" altLang="en-US" smtClean="0"/>
              <a:t>August 31, 2018</a:t>
            </a:r>
            <a:endParaRPr lang="en-US" altLang="en-US"/>
          </a:p>
        </p:txBody>
      </p:sp>
      <p:sp>
        <p:nvSpPr>
          <p:cNvPr id="5" name="Footer Placeholder 4"/>
          <p:cNvSpPr>
            <a:spLocks noGrp="1"/>
          </p:cNvSpPr>
          <p:nvPr>
            <p:ph type="ftr" sz="quarter" idx="11"/>
          </p:nvPr>
        </p:nvSpPr>
        <p:spPr/>
        <p:txBody>
          <a:bodyPr/>
          <a:lstStyle/>
          <a:p>
            <a:pPr>
              <a:defRPr/>
            </a:pPr>
            <a:r>
              <a:rPr lang="en-US" smtClean="0"/>
              <a:t>GeoBytes Webinar</a:t>
            </a:r>
            <a:endParaRPr lang="en-US"/>
          </a:p>
        </p:txBody>
      </p:sp>
      <p:sp>
        <p:nvSpPr>
          <p:cNvPr id="6" name="Content Placeholder 5"/>
          <p:cNvSpPr>
            <a:spLocks noGrp="1"/>
          </p:cNvSpPr>
          <p:nvPr>
            <p:ph idx="1"/>
          </p:nvPr>
        </p:nvSpPr>
        <p:spPr/>
        <p:txBody>
          <a:bodyPr/>
          <a:lstStyle/>
          <a:p>
            <a:r>
              <a:rPr lang="en-US" sz="2400" u="sng" dirty="0" smtClean="0"/>
              <a:t>Four</a:t>
            </a:r>
            <a:r>
              <a:rPr lang="en-US" sz="2400" dirty="0" smtClean="0"/>
              <a:t> </a:t>
            </a:r>
            <a:r>
              <a:rPr lang="en-US" sz="2400" i="1" dirty="0"/>
              <a:t>plate-fixed</a:t>
            </a:r>
            <a:r>
              <a:rPr lang="en-US" sz="2400" dirty="0"/>
              <a:t> reference frames</a:t>
            </a:r>
          </a:p>
          <a:p>
            <a:pPr lvl="1"/>
            <a:r>
              <a:rPr lang="en-US" sz="2000" dirty="0"/>
              <a:t>N. Amer., Pacific, Mariana, Caribbean(new!)</a:t>
            </a:r>
          </a:p>
          <a:p>
            <a:pPr lvl="1"/>
            <a:endParaRPr lang="en-US" sz="2000" dirty="0"/>
          </a:p>
          <a:p>
            <a:r>
              <a:rPr lang="en-US" sz="2400" dirty="0" smtClean="0"/>
              <a:t>Fixed</a:t>
            </a:r>
            <a:r>
              <a:rPr lang="en-US" sz="2400" dirty="0"/>
              <a:t>:  NAD 83 doesn’t rotate </a:t>
            </a:r>
            <a:r>
              <a:rPr lang="en-US" sz="2400" i="1" dirty="0"/>
              <a:t>properly</a:t>
            </a:r>
            <a:r>
              <a:rPr lang="en-US" sz="2400" dirty="0"/>
              <a:t> with its plates</a:t>
            </a:r>
          </a:p>
          <a:p>
            <a:endParaRPr lang="en-US" sz="2400" dirty="0"/>
          </a:p>
          <a:p>
            <a:r>
              <a:rPr lang="en-US" sz="2400" dirty="0"/>
              <a:t>Method:  Define each of the 4 new frames equal to IGS14 @ 2020</a:t>
            </a:r>
          </a:p>
          <a:p>
            <a:pPr lvl="1"/>
            <a:r>
              <a:rPr lang="en-US" sz="2000" dirty="0"/>
              <a:t>Define each frame’s movement by a plate rotation only</a:t>
            </a:r>
          </a:p>
          <a:p>
            <a:pPr lvl="1"/>
            <a:r>
              <a:rPr lang="en-US" sz="2000" dirty="0"/>
              <a:t>Put another way:  “</a:t>
            </a:r>
            <a:r>
              <a:rPr lang="en-US" sz="2000" b="1" i="1" dirty="0"/>
              <a:t>The frame rotates so your coordinates don’t have to</a:t>
            </a:r>
            <a:r>
              <a:rPr lang="en-US" sz="2000" dirty="0"/>
              <a:t>”</a:t>
            </a:r>
          </a:p>
          <a:p>
            <a:pPr lvl="1"/>
            <a:endParaRPr lang="en-US" sz="2000" dirty="0"/>
          </a:p>
          <a:p>
            <a:pPr marL="0" indent="0">
              <a:buNone/>
            </a:pPr>
            <a:endParaRPr lang="en-US" sz="2400" dirty="0"/>
          </a:p>
        </p:txBody>
      </p:sp>
      <p:sp>
        <p:nvSpPr>
          <p:cNvPr id="3" name="Slide Number Placeholder 2"/>
          <p:cNvSpPr>
            <a:spLocks noGrp="1"/>
          </p:cNvSpPr>
          <p:nvPr>
            <p:ph type="sldNum" sz="quarter" idx="12"/>
          </p:nvPr>
        </p:nvSpPr>
        <p:spPr/>
        <p:txBody>
          <a:bodyPr/>
          <a:lstStyle/>
          <a:p>
            <a:pPr>
              <a:defRPr/>
            </a:pPr>
            <a:fld id="{EB6791C4-DF4E-4C17-A41C-B2BEB15390BD}" type="slidenum">
              <a:rPr lang="en-US" smtClean="0"/>
              <a:pPr>
                <a:defRPr/>
              </a:pPr>
              <a:t>3</a:t>
            </a:fld>
            <a:endParaRPr lang="en-US"/>
          </a:p>
        </p:txBody>
      </p:sp>
    </p:spTree>
    <p:extLst>
      <p:ext uri="{BB962C8B-B14F-4D97-AF65-F5344CB8AC3E}">
        <p14:creationId xmlns:p14="http://schemas.microsoft.com/office/powerpoint/2010/main" val="3538664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smtClean="0"/>
              <a:t>August 31, 2018</a:t>
            </a:r>
            <a:endParaRPr lang="en-US"/>
          </a:p>
        </p:txBody>
      </p:sp>
      <p:sp>
        <p:nvSpPr>
          <p:cNvPr id="5" name="Footer Placeholder 4"/>
          <p:cNvSpPr>
            <a:spLocks noGrp="1"/>
          </p:cNvSpPr>
          <p:nvPr>
            <p:ph type="ftr" sz="quarter" idx="11"/>
          </p:nvPr>
        </p:nvSpPr>
        <p:spPr/>
        <p:txBody>
          <a:bodyPr/>
          <a:lstStyle/>
          <a:p>
            <a:pPr>
              <a:defRPr/>
            </a:pPr>
            <a:r>
              <a:rPr lang="en-US" smtClean="0"/>
              <a:t>GeoBytes Webinar</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4</a:t>
            </a:fld>
            <a:endParaRPr lang="en-US" dirty="0"/>
          </a:p>
        </p:txBody>
      </p:sp>
      <p:grpSp>
        <p:nvGrpSpPr>
          <p:cNvPr id="13" name="Group 12"/>
          <p:cNvGrpSpPr/>
          <p:nvPr/>
        </p:nvGrpSpPr>
        <p:grpSpPr>
          <a:xfrm>
            <a:off x="4079324" y="2310507"/>
            <a:ext cx="736429" cy="914399"/>
            <a:chOff x="1121342" y="1414914"/>
            <a:chExt cx="1155032" cy="1434164"/>
          </a:xfrm>
        </p:grpSpPr>
        <p:cxnSp>
          <p:nvCxnSpPr>
            <p:cNvPr id="8" name="Straight Arrow Connector 7"/>
            <p:cNvCxnSpPr/>
            <p:nvPr/>
          </p:nvCxnSpPr>
          <p:spPr>
            <a:xfrm flipH="1" flipV="1">
              <a:off x="1501541" y="1414914"/>
              <a:ext cx="9625" cy="972151"/>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1524000" y="2385462"/>
              <a:ext cx="752374" cy="1603"/>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H="1">
              <a:off x="1121342" y="2385462"/>
              <a:ext cx="412283" cy="463616"/>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nvGrpSpPr>
          <p:cNvPr id="14" name="Group 13"/>
          <p:cNvGrpSpPr/>
          <p:nvPr/>
        </p:nvGrpSpPr>
        <p:grpSpPr>
          <a:xfrm>
            <a:off x="7337066" y="2310507"/>
            <a:ext cx="736429" cy="914399"/>
            <a:chOff x="1121342" y="1414914"/>
            <a:chExt cx="1155032" cy="1434164"/>
          </a:xfrm>
        </p:grpSpPr>
        <p:cxnSp>
          <p:nvCxnSpPr>
            <p:cNvPr id="15" name="Straight Arrow Connector 14"/>
            <p:cNvCxnSpPr/>
            <p:nvPr/>
          </p:nvCxnSpPr>
          <p:spPr>
            <a:xfrm flipH="1" flipV="1">
              <a:off x="1501541" y="1414914"/>
              <a:ext cx="9625" cy="972151"/>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1524000" y="2385462"/>
              <a:ext cx="752374" cy="1603"/>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flipH="1">
              <a:off x="1121342" y="2385462"/>
              <a:ext cx="412283" cy="463616"/>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a:off x="821582" y="2310507"/>
            <a:ext cx="736429" cy="914399"/>
            <a:chOff x="1121342" y="1414914"/>
            <a:chExt cx="1155032" cy="1434164"/>
          </a:xfrm>
        </p:grpSpPr>
        <p:cxnSp>
          <p:nvCxnSpPr>
            <p:cNvPr id="19" name="Straight Arrow Connector 18"/>
            <p:cNvCxnSpPr/>
            <p:nvPr/>
          </p:nvCxnSpPr>
          <p:spPr>
            <a:xfrm flipH="1" flipV="1">
              <a:off x="1501541" y="1414914"/>
              <a:ext cx="9625" cy="972151"/>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a:off x="1524000" y="2385462"/>
              <a:ext cx="752374" cy="1603"/>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flipH="1">
              <a:off x="1121342" y="2385462"/>
              <a:ext cx="412283" cy="463616"/>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nvGrpSpPr>
          <p:cNvPr id="68" name="Group 67"/>
          <p:cNvGrpSpPr/>
          <p:nvPr/>
        </p:nvGrpSpPr>
        <p:grpSpPr>
          <a:xfrm>
            <a:off x="7309158" y="406383"/>
            <a:ext cx="742945" cy="914399"/>
            <a:chOff x="7371248" y="706156"/>
            <a:chExt cx="742945" cy="914399"/>
          </a:xfrm>
        </p:grpSpPr>
        <p:sp>
          <p:nvSpPr>
            <p:cNvPr id="58" name="Arc 57"/>
            <p:cNvSpPr/>
            <p:nvPr/>
          </p:nvSpPr>
          <p:spPr>
            <a:xfrm rot="11572551">
              <a:off x="7502988" y="1460828"/>
              <a:ext cx="349011" cy="151940"/>
            </a:xfrm>
            <a:prstGeom prst="arc">
              <a:avLst>
                <a:gd name="adj1" fmla="val 8100893"/>
                <a:gd name="adj2" fmla="val 3741038"/>
              </a:avLst>
            </a:prstGeom>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57" name="Arc 56"/>
            <p:cNvSpPr/>
            <p:nvPr/>
          </p:nvSpPr>
          <p:spPr>
            <a:xfrm rot="3677880">
              <a:off x="7789245" y="1168101"/>
              <a:ext cx="349011" cy="151940"/>
            </a:xfrm>
            <a:prstGeom prst="arc">
              <a:avLst>
                <a:gd name="adj1" fmla="val 8100893"/>
                <a:gd name="adj2" fmla="val 3741038"/>
              </a:avLst>
            </a:prstGeom>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54" name="Arc 53"/>
            <p:cNvSpPr/>
            <p:nvPr/>
          </p:nvSpPr>
          <p:spPr>
            <a:xfrm rot="19861229">
              <a:off x="7371248" y="919410"/>
              <a:ext cx="349011" cy="151940"/>
            </a:xfrm>
            <a:prstGeom prst="arc">
              <a:avLst>
                <a:gd name="adj1" fmla="val 8100893"/>
                <a:gd name="adj2" fmla="val 3741038"/>
              </a:avLst>
            </a:prstGeom>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grpSp>
          <p:nvGrpSpPr>
            <p:cNvPr id="22" name="Group 21"/>
            <p:cNvGrpSpPr/>
            <p:nvPr/>
          </p:nvGrpSpPr>
          <p:grpSpPr>
            <a:xfrm rot="20128352">
              <a:off x="7377764" y="706156"/>
              <a:ext cx="736429" cy="914399"/>
              <a:chOff x="1121342" y="1414914"/>
              <a:chExt cx="1155032" cy="1434164"/>
            </a:xfrm>
          </p:grpSpPr>
          <p:cxnSp>
            <p:nvCxnSpPr>
              <p:cNvPr id="23" name="Straight Arrow Connector 22"/>
              <p:cNvCxnSpPr/>
              <p:nvPr/>
            </p:nvCxnSpPr>
            <p:spPr>
              <a:xfrm flipH="1" flipV="1">
                <a:off x="1501541" y="1414914"/>
                <a:ext cx="9625" cy="972151"/>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a:off x="1524000" y="2385462"/>
                <a:ext cx="752374" cy="1603"/>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flipH="1">
                <a:off x="1121342" y="2385462"/>
                <a:ext cx="412283" cy="46361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grpSp>
      <p:grpSp>
        <p:nvGrpSpPr>
          <p:cNvPr id="132" name="Group 131"/>
          <p:cNvGrpSpPr/>
          <p:nvPr/>
        </p:nvGrpSpPr>
        <p:grpSpPr>
          <a:xfrm>
            <a:off x="7359247" y="1381682"/>
            <a:ext cx="815945" cy="914399"/>
            <a:chOff x="7393429" y="1766248"/>
            <a:chExt cx="815945" cy="914399"/>
          </a:xfrm>
        </p:grpSpPr>
        <p:grpSp>
          <p:nvGrpSpPr>
            <p:cNvPr id="131" name="Group 130"/>
            <p:cNvGrpSpPr/>
            <p:nvPr/>
          </p:nvGrpSpPr>
          <p:grpSpPr>
            <a:xfrm>
              <a:off x="7393429" y="1898757"/>
              <a:ext cx="702510" cy="731334"/>
              <a:chOff x="7393429" y="1898757"/>
              <a:chExt cx="702510" cy="731334"/>
            </a:xfrm>
          </p:grpSpPr>
          <p:sp>
            <p:nvSpPr>
              <p:cNvPr id="70" name="Arc 69"/>
              <p:cNvSpPr/>
              <p:nvPr/>
            </p:nvSpPr>
            <p:spPr>
              <a:xfrm rot="15646121">
                <a:off x="7294893" y="2224569"/>
                <a:ext cx="349011" cy="151940"/>
              </a:xfrm>
              <a:prstGeom prst="arc">
                <a:avLst>
                  <a:gd name="adj1" fmla="val 8100893"/>
                  <a:gd name="adj2" fmla="val 3741038"/>
                </a:avLst>
              </a:prstGeom>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71" name="Arc 70"/>
              <p:cNvSpPr/>
              <p:nvPr/>
            </p:nvSpPr>
            <p:spPr>
              <a:xfrm rot="7751450">
                <a:off x="7673829" y="2379616"/>
                <a:ext cx="349011" cy="151940"/>
              </a:xfrm>
              <a:prstGeom prst="arc">
                <a:avLst>
                  <a:gd name="adj1" fmla="val 8100893"/>
                  <a:gd name="adj2" fmla="val 3741038"/>
                </a:avLst>
              </a:prstGeom>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72" name="Arc 71"/>
              <p:cNvSpPr/>
              <p:nvPr/>
            </p:nvSpPr>
            <p:spPr>
              <a:xfrm rot="2334799">
                <a:off x="7746928" y="1898757"/>
                <a:ext cx="349011" cy="151940"/>
              </a:xfrm>
              <a:prstGeom prst="arc">
                <a:avLst>
                  <a:gd name="adj1" fmla="val 8100893"/>
                  <a:gd name="adj2" fmla="val 3741038"/>
                </a:avLst>
              </a:prstGeom>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grpSp>
        <p:grpSp>
          <p:nvGrpSpPr>
            <p:cNvPr id="73" name="Group 72"/>
            <p:cNvGrpSpPr/>
            <p:nvPr/>
          </p:nvGrpSpPr>
          <p:grpSpPr>
            <a:xfrm rot="2601922">
              <a:off x="7472945" y="1766248"/>
              <a:ext cx="736429" cy="914399"/>
              <a:chOff x="1121342" y="1414914"/>
              <a:chExt cx="1155032" cy="1434164"/>
            </a:xfrm>
          </p:grpSpPr>
          <p:cxnSp>
            <p:nvCxnSpPr>
              <p:cNvPr id="74" name="Straight Arrow Connector 73"/>
              <p:cNvCxnSpPr/>
              <p:nvPr/>
            </p:nvCxnSpPr>
            <p:spPr>
              <a:xfrm flipH="1" flipV="1">
                <a:off x="1501541" y="1414914"/>
                <a:ext cx="9625" cy="972151"/>
              </a:xfrm>
              <a:prstGeom prst="straightConnector1">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cxnSp>
            <p:nvCxnSpPr>
              <p:cNvPr id="75" name="Straight Arrow Connector 74"/>
              <p:cNvCxnSpPr/>
              <p:nvPr/>
            </p:nvCxnSpPr>
            <p:spPr>
              <a:xfrm>
                <a:off x="1524000" y="2385462"/>
                <a:ext cx="752374" cy="1603"/>
              </a:xfrm>
              <a:prstGeom prst="straightConnector1">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cxnSp>
            <p:nvCxnSpPr>
              <p:cNvPr id="76" name="Straight Arrow Connector 75"/>
              <p:cNvCxnSpPr/>
              <p:nvPr/>
            </p:nvCxnSpPr>
            <p:spPr>
              <a:xfrm flipH="1">
                <a:off x="1121342" y="2385462"/>
                <a:ext cx="412283" cy="463616"/>
              </a:xfrm>
              <a:prstGeom prst="straightConnector1">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grpSp>
      </p:grpSp>
      <p:grpSp>
        <p:nvGrpSpPr>
          <p:cNvPr id="130" name="Group 129"/>
          <p:cNvGrpSpPr/>
          <p:nvPr/>
        </p:nvGrpSpPr>
        <p:grpSpPr>
          <a:xfrm>
            <a:off x="7354874" y="3541522"/>
            <a:ext cx="736429" cy="914399"/>
            <a:chOff x="7411905" y="3894222"/>
            <a:chExt cx="736429" cy="914399"/>
          </a:xfrm>
        </p:grpSpPr>
        <p:sp>
          <p:nvSpPr>
            <p:cNvPr id="78" name="Arc 77"/>
            <p:cNvSpPr/>
            <p:nvPr/>
          </p:nvSpPr>
          <p:spPr>
            <a:xfrm rot="12598319">
              <a:off x="7430372" y="4612259"/>
              <a:ext cx="349011" cy="151940"/>
            </a:xfrm>
            <a:prstGeom prst="arc">
              <a:avLst>
                <a:gd name="adj1" fmla="val 8100893"/>
                <a:gd name="adj2" fmla="val 3741038"/>
              </a:avLst>
            </a:prstGeom>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79" name="Arc 78"/>
            <p:cNvSpPr/>
            <p:nvPr/>
          </p:nvSpPr>
          <p:spPr>
            <a:xfrm rot="4703648">
              <a:off x="7790035" y="4416620"/>
              <a:ext cx="349011" cy="151940"/>
            </a:xfrm>
            <a:prstGeom prst="arc">
              <a:avLst>
                <a:gd name="adj1" fmla="val 8100893"/>
                <a:gd name="adj2" fmla="val 3741038"/>
              </a:avLst>
            </a:prstGeom>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80" name="Arc 79"/>
            <p:cNvSpPr/>
            <p:nvPr/>
          </p:nvSpPr>
          <p:spPr>
            <a:xfrm rot="20886997">
              <a:off x="7463617" y="4056037"/>
              <a:ext cx="349011" cy="151940"/>
            </a:xfrm>
            <a:prstGeom prst="arc">
              <a:avLst>
                <a:gd name="adj1" fmla="val 8100893"/>
                <a:gd name="adj2" fmla="val 3741038"/>
              </a:avLst>
            </a:prstGeom>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grpSp>
          <p:nvGrpSpPr>
            <p:cNvPr id="81" name="Group 80"/>
            <p:cNvGrpSpPr/>
            <p:nvPr/>
          </p:nvGrpSpPr>
          <p:grpSpPr>
            <a:xfrm rot="21154120">
              <a:off x="7411905" y="3894222"/>
              <a:ext cx="736429" cy="914399"/>
              <a:chOff x="1121342" y="1414914"/>
              <a:chExt cx="1155032" cy="1434164"/>
            </a:xfrm>
          </p:grpSpPr>
          <p:cxnSp>
            <p:nvCxnSpPr>
              <p:cNvPr id="82" name="Straight Arrow Connector 81"/>
              <p:cNvCxnSpPr/>
              <p:nvPr/>
            </p:nvCxnSpPr>
            <p:spPr>
              <a:xfrm flipH="1" flipV="1">
                <a:off x="1501541" y="1414914"/>
                <a:ext cx="9625" cy="972151"/>
              </a:xfrm>
              <a:prstGeom prst="straightConnector1">
                <a:avLst/>
              </a:prstGeom>
              <a:ln>
                <a:solidFill>
                  <a:srgbClr val="7030A0"/>
                </a:solidFill>
                <a:tailEnd type="triangle"/>
              </a:ln>
            </p:spPr>
            <p:style>
              <a:lnRef idx="2">
                <a:schemeClr val="accent1"/>
              </a:lnRef>
              <a:fillRef idx="0">
                <a:schemeClr val="accent1"/>
              </a:fillRef>
              <a:effectRef idx="1">
                <a:schemeClr val="accent1"/>
              </a:effectRef>
              <a:fontRef idx="minor">
                <a:schemeClr val="tx1"/>
              </a:fontRef>
            </p:style>
          </p:cxnSp>
          <p:cxnSp>
            <p:nvCxnSpPr>
              <p:cNvPr id="83" name="Straight Arrow Connector 82"/>
              <p:cNvCxnSpPr/>
              <p:nvPr/>
            </p:nvCxnSpPr>
            <p:spPr>
              <a:xfrm>
                <a:off x="1524000" y="2385462"/>
                <a:ext cx="752374" cy="1603"/>
              </a:xfrm>
              <a:prstGeom prst="straightConnector1">
                <a:avLst/>
              </a:prstGeom>
              <a:ln>
                <a:solidFill>
                  <a:srgbClr val="7030A0"/>
                </a:solidFill>
                <a:tailEnd type="triangle"/>
              </a:ln>
            </p:spPr>
            <p:style>
              <a:lnRef idx="2">
                <a:schemeClr val="accent1"/>
              </a:lnRef>
              <a:fillRef idx="0">
                <a:schemeClr val="accent1"/>
              </a:fillRef>
              <a:effectRef idx="1">
                <a:schemeClr val="accent1"/>
              </a:effectRef>
              <a:fontRef idx="minor">
                <a:schemeClr val="tx1"/>
              </a:fontRef>
            </p:style>
          </p:cxnSp>
          <p:cxnSp>
            <p:nvCxnSpPr>
              <p:cNvPr id="84" name="Straight Arrow Connector 83"/>
              <p:cNvCxnSpPr/>
              <p:nvPr/>
            </p:nvCxnSpPr>
            <p:spPr>
              <a:xfrm flipH="1">
                <a:off x="1121342" y="2385462"/>
                <a:ext cx="412283" cy="463616"/>
              </a:xfrm>
              <a:prstGeom prst="straightConnector1">
                <a:avLst/>
              </a:prstGeom>
              <a:ln>
                <a:solidFill>
                  <a:srgbClr val="7030A0"/>
                </a:solidFill>
                <a:tailEnd type="triangle"/>
              </a:ln>
            </p:spPr>
            <p:style>
              <a:lnRef idx="2">
                <a:schemeClr val="accent1"/>
              </a:lnRef>
              <a:fillRef idx="0">
                <a:schemeClr val="accent1"/>
              </a:fillRef>
              <a:effectRef idx="1">
                <a:schemeClr val="accent1"/>
              </a:effectRef>
              <a:fontRef idx="minor">
                <a:schemeClr val="tx1"/>
              </a:fontRef>
            </p:style>
          </p:cxnSp>
        </p:grpSp>
      </p:grpSp>
      <p:grpSp>
        <p:nvGrpSpPr>
          <p:cNvPr id="129" name="Group 128"/>
          <p:cNvGrpSpPr/>
          <p:nvPr/>
        </p:nvGrpSpPr>
        <p:grpSpPr>
          <a:xfrm>
            <a:off x="7444460" y="4890334"/>
            <a:ext cx="914399" cy="762607"/>
            <a:chOff x="7410197" y="5159828"/>
            <a:chExt cx="914399" cy="762607"/>
          </a:xfrm>
        </p:grpSpPr>
        <p:sp>
          <p:nvSpPr>
            <p:cNvPr id="86" name="Arc 85"/>
            <p:cNvSpPr/>
            <p:nvPr/>
          </p:nvSpPr>
          <p:spPr>
            <a:xfrm rot="16535990">
              <a:off x="7313782" y="5457613"/>
              <a:ext cx="349011" cy="151940"/>
            </a:xfrm>
            <a:prstGeom prst="arc">
              <a:avLst>
                <a:gd name="adj1" fmla="val 8100893"/>
                <a:gd name="adj2" fmla="val 3741038"/>
              </a:avLst>
            </a:prstGeom>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87" name="Arc 86"/>
            <p:cNvSpPr/>
            <p:nvPr/>
          </p:nvSpPr>
          <p:spPr>
            <a:xfrm rot="8641319">
              <a:off x="7640406" y="5704491"/>
              <a:ext cx="349011" cy="151940"/>
            </a:xfrm>
            <a:prstGeom prst="arc">
              <a:avLst>
                <a:gd name="adj1" fmla="val 8100893"/>
                <a:gd name="adj2" fmla="val 3741038"/>
              </a:avLst>
            </a:prstGeom>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88" name="Arc 87"/>
            <p:cNvSpPr/>
            <p:nvPr/>
          </p:nvSpPr>
          <p:spPr>
            <a:xfrm rot="3224668">
              <a:off x="7834155" y="5258364"/>
              <a:ext cx="349011" cy="151940"/>
            </a:xfrm>
            <a:prstGeom prst="arc">
              <a:avLst>
                <a:gd name="adj1" fmla="val 8100893"/>
                <a:gd name="adj2" fmla="val 3741038"/>
              </a:avLst>
            </a:prstGeom>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grpSp>
          <p:nvGrpSpPr>
            <p:cNvPr id="89" name="Group 88"/>
            <p:cNvGrpSpPr/>
            <p:nvPr/>
          </p:nvGrpSpPr>
          <p:grpSpPr>
            <a:xfrm rot="3491791">
              <a:off x="7499182" y="5097021"/>
              <a:ext cx="736429" cy="914399"/>
              <a:chOff x="1121342" y="1414914"/>
              <a:chExt cx="1155032" cy="1434164"/>
            </a:xfrm>
          </p:grpSpPr>
          <p:cxnSp>
            <p:nvCxnSpPr>
              <p:cNvPr id="90" name="Straight Arrow Connector 89"/>
              <p:cNvCxnSpPr/>
              <p:nvPr/>
            </p:nvCxnSpPr>
            <p:spPr>
              <a:xfrm flipH="1" flipV="1">
                <a:off x="1501541" y="1414914"/>
                <a:ext cx="9625" cy="972151"/>
              </a:xfrm>
              <a:prstGeom prst="straightConnector1">
                <a:avLst/>
              </a:prstGeom>
              <a:ln>
                <a:solidFill>
                  <a:srgbClr val="FFC000"/>
                </a:solidFill>
                <a:tailEnd type="triangle"/>
              </a:ln>
            </p:spPr>
            <p:style>
              <a:lnRef idx="2">
                <a:schemeClr val="accent1"/>
              </a:lnRef>
              <a:fillRef idx="0">
                <a:schemeClr val="accent1"/>
              </a:fillRef>
              <a:effectRef idx="1">
                <a:schemeClr val="accent1"/>
              </a:effectRef>
              <a:fontRef idx="minor">
                <a:schemeClr val="tx1"/>
              </a:fontRef>
            </p:style>
          </p:cxnSp>
          <p:cxnSp>
            <p:nvCxnSpPr>
              <p:cNvPr id="91" name="Straight Arrow Connector 90"/>
              <p:cNvCxnSpPr/>
              <p:nvPr/>
            </p:nvCxnSpPr>
            <p:spPr>
              <a:xfrm>
                <a:off x="1524000" y="2385462"/>
                <a:ext cx="752374" cy="1603"/>
              </a:xfrm>
              <a:prstGeom prst="straightConnector1">
                <a:avLst/>
              </a:prstGeom>
              <a:ln>
                <a:solidFill>
                  <a:srgbClr val="FFC000"/>
                </a:solidFill>
                <a:tailEnd type="triangle"/>
              </a:ln>
            </p:spPr>
            <p:style>
              <a:lnRef idx="2">
                <a:schemeClr val="accent1"/>
              </a:lnRef>
              <a:fillRef idx="0">
                <a:schemeClr val="accent1"/>
              </a:fillRef>
              <a:effectRef idx="1">
                <a:schemeClr val="accent1"/>
              </a:effectRef>
              <a:fontRef idx="minor">
                <a:schemeClr val="tx1"/>
              </a:fontRef>
            </p:style>
          </p:cxnSp>
          <p:cxnSp>
            <p:nvCxnSpPr>
              <p:cNvPr id="92" name="Straight Arrow Connector 91"/>
              <p:cNvCxnSpPr/>
              <p:nvPr/>
            </p:nvCxnSpPr>
            <p:spPr>
              <a:xfrm flipH="1">
                <a:off x="1121342" y="2385462"/>
                <a:ext cx="412283" cy="463616"/>
              </a:xfrm>
              <a:prstGeom prst="straightConnector1">
                <a:avLst/>
              </a:prstGeom>
              <a:ln>
                <a:solidFill>
                  <a:srgbClr val="FFC000"/>
                </a:solidFill>
                <a:tailEnd type="triangle"/>
              </a:ln>
            </p:spPr>
            <p:style>
              <a:lnRef idx="2">
                <a:schemeClr val="accent1"/>
              </a:lnRef>
              <a:fillRef idx="0">
                <a:schemeClr val="accent1"/>
              </a:fillRef>
              <a:effectRef idx="1">
                <a:schemeClr val="accent1"/>
              </a:effectRef>
              <a:fontRef idx="minor">
                <a:schemeClr val="tx1"/>
              </a:fontRef>
            </p:style>
          </p:cxnSp>
        </p:grpSp>
      </p:grpSp>
      <p:grpSp>
        <p:nvGrpSpPr>
          <p:cNvPr id="128" name="Group 127"/>
          <p:cNvGrpSpPr/>
          <p:nvPr/>
        </p:nvGrpSpPr>
        <p:grpSpPr>
          <a:xfrm>
            <a:off x="668268" y="347057"/>
            <a:ext cx="914399" cy="796477"/>
            <a:chOff x="496895" y="563162"/>
            <a:chExt cx="914399" cy="796477"/>
          </a:xfrm>
        </p:grpSpPr>
        <p:grpSp>
          <p:nvGrpSpPr>
            <p:cNvPr id="127" name="Group 126"/>
            <p:cNvGrpSpPr/>
            <p:nvPr/>
          </p:nvGrpSpPr>
          <p:grpSpPr>
            <a:xfrm>
              <a:off x="619135" y="721803"/>
              <a:ext cx="736684" cy="637836"/>
              <a:chOff x="619135" y="721803"/>
              <a:chExt cx="736684" cy="637836"/>
            </a:xfrm>
          </p:grpSpPr>
          <p:sp>
            <p:nvSpPr>
              <p:cNvPr id="94" name="Arc 93"/>
              <p:cNvSpPr/>
              <p:nvPr/>
            </p:nvSpPr>
            <p:spPr>
              <a:xfrm rot="9635543">
                <a:off x="921150" y="1207699"/>
                <a:ext cx="349011" cy="151940"/>
              </a:xfrm>
              <a:prstGeom prst="arc">
                <a:avLst>
                  <a:gd name="adj1" fmla="val 8100893"/>
                  <a:gd name="adj2" fmla="val 3741038"/>
                </a:avLst>
              </a:prstGeom>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95" name="Arc 94"/>
              <p:cNvSpPr/>
              <p:nvPr/>
            </p:nvSpPr>
            <p:spPr>
              <a:xfrm rot="1740872">
                <a:off x="1006808" y="807331"/>
                <a:ext cx="349011" cy="151940"/>
              </a:xfrm>
              <a:prstGeom prst="arc">
                <a:avLst>
                  <a:gd name="adj1" fmla="val 8100893"/>
                  <a:gd name="adj2" fmla="val 3741038"/>
                </a:avLst>
              </a:prstGeom>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96" name="Arc 95"/>
              <p:cNvSpPr/>
              <p:nvPr/>
            </p:nvSpPr>
            <p:spPr>
              <a:xfrm rot="17924221">
                <a:off x="520599" y="820339"/>
                <a:ext cx="349011" cy="151940"/>
              </a:xfrm>
              <a:prstGeom prst="arc">
                <a:avLst>
                  <a:gd name="adj1" fmla="val 8100893"/>
                  <a:gd name="adj2" fmla="val 3741038"/>
                </a:avLst>
              </a:prstGeom>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grpSp>
        <p:grpSp>
          <p:nvGrpSpPr>
            <p:cNvPr id="97" name="Group 96"/>
            <p:cNvGrpSpPr/>
            <p:nvPr/>
          </p:nvGrpSpPr>
          <p:grpSpPr>
            <a:xfrm rot="18191344">
              <a:off x="585880" y="474177"/>
              <a:ext cx="736429" cy="914399"/>
              <a:chOff x="1121342" y="1414914"/>
              <a:chExt cx="1155032" cy="1434164"/>
            </a:xfrm>
          </p:grpSpPr>
          <p:cxnSp>
            <p:nvCxnSpPr>
              <p:cNvPr id="98" name="Straight Arrow Connector 97"/>
              <p:cNvCxnSpPr/>
              <p:nvPr/>
            </p:nvCxnSpPr>
            <p:spPr>
              <a:xfrm flipH="1" flipV="1">
                <a:off x="1501541" y="1414914"/>
                <a:ext cx="9625" cy="972151"/>
              </a:xfrm>
              <a:prstGeom prst="straightConnector1">
                <a:avLst/>
              </a:prstGeom>
              <a:ln>
                <a:solidFill>
                  <a:srgbClr val="FFC000"/>
                </a:solidFill>
                <a:tailEnd type="triangle"/>
              </a:ln>
            </p:spPr>
            <p:style>
              <a:lnRef idx="2">
                <a:schemeClr val="accent1"/>
              </a:lnRef>
              <a:fillRef idx="0">
                <a:schemeClr val="accent1"/>
              </a:fillRef>
              <a:effectRef idx="1">
                <a:schemeClr val="accent1"/>
              </a:effectRef>
              <a:fontRef idx="minor">
                <a:schemeClr val="tx1"/>
              </a:fontRef>
            </p:style>
          </p:cxnSp>
          <p:cxnSp>
            <p:nvCxnSpPr>
              <p:cNvPr id="99" name="Straight Arrow Connector 98"/>
              <p:cNvCxnSpPr/>
              <p:nvPr/>
            </p:nvCxnSpPr>
            <p:spPr>
              <a:xfrm>
                <a:off x="1524000" y="2385462"/>
                <a:ext cx="752374" cy="1603"/>
              </a:xfrm>
              <a:prstGeom prst="straightConnector1">
                <a:avLst/>
              </a:prstGeom>
              <a:ln>
                <a:solidFill>
                  <a:srgbClr val="FFC000"/>
                </a:solidFill>
                <a:tailEnd type="triangle"/>
              </a:ln>
            </p:spPr>
            <p:style>
              <a:lnRef idx="2">
                <a:schemeClr val="accent1"/>
              </a:lnRef>
              <a:fillRef idx="0">
                <a:schemeClr val="accent1"/>
              </a:fillRef>
              <a:effectRef idx="1">
                <a:schemeClr val="accent1"/>
              </a:effectRef>
              <a:fontRef idx="minor">
                <a:schemeClr val="tx1"/>
              </a:fontRef>
            </p:style>
          </p:cxnSp>
          <p:cxnSp>
            <p:nvCxnSpPr>
              <p:cNvPr id="100" name="Straight Arrow Connector 99"/>
              <p:cNvCxnSpPr/>
              <p:nvPr/>
            </p:nvCxnSpPr>
            <p:spPr>
              <a:xfrm flipH="1">
                <a:off x="1121342" y="2385462"/>
                <a:ext cx="412283" cy="463616"/>
              </a:xfrm>
              <a:prstGeom prst="straightConnector1">
                <a:avLst/>
              </a:prstGeom>
              <a:ln>
                <a:solidFill>
                  <a:srgbClr val="FFC000"/>
                </a:solidFill>
                <a:tailEnd type="triangle"/>
              </a:ln>
            </p:spPr>
            <p:style>
              <a:lnRef idx="2">
                <a:schemeClr val="accent1"/>
              </a:lnRef>
              <a:fillRef idx="0">
                <a:schemeClr val="accent1"/>
              </a:fillRef>
              <a:effectRef idx="1">
                <a:schemeClr val="accent1"/>
              </a:effectRef>
              <a:fontRef idx="minor">
                <a:schemeClr val="tx1"/>
              </a:fontRef>
            </p:style>
          </p:cxnSp>
        </p:grpSp>
      </p:grpSp>
      <p:grpSp>
        <p:nvGrpSpPr>
          <p:cNvPr id="126" name="Group 125"/>
          <p:cNvGrpSpPr/>
          <p:nvPr/>
        </p:nvGrpSpPr>
        <p:grpSpPr>
          <a:xfrm>
            <a:off x="841976" y="1415702"/>
            <a:ext cx="753111" cy="914399"/>
            <a:chOff x="859822" y="1688520"/>
            <a:chExt cx="753111" cy="914399"/>
          </a:xfrm>
        </p:grpSpPr>
        <p:sp>
          <p:nvSpPr>
            <p:cNvPr id="102" name="Arc 101"/>
            <p:cNvSpPr/>
            <p:nvPr/>
          </p:nvSpPr>
          <p:spPr>
            <a:xfrm rot="14216412">
              <a:off x="761286" y="2290461"/>
              <a:ext cx="349011" cy="151940"/>
            </a:xfrm>
            <a:prstGeom prst="arc">
              <a:avLst>
                <a:gd name="adj1" fmla="val 8100893"/>
                <a:gd name="adj2" fmla="val 3741038"/>
              </a:avLst>
            </a:prstGeom>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03" name="Arc 102"/>
            <p:cNvSpPr/>
            <p:nvPr/>
          </p:nvSpPr>
          <p:spPr>
            <a:xfrm rot="6321741">
              <a:off x="1170560" y="2279201"/>
              <a:ext cx="349011" cy="151940"/>
            </a:xfrm>
            <a:prstGeom prst="arc">
              <a:avLst>
                <a:gd name="adj1" fmla="val 8100893"/>
                <a:gd name="adj2" fmla="val 3741038"/>
              </a:avLst>
            </a:prstGeom>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04" name="Arc 103"/>
            <p:cNvSpPr/>
            <p:nvPr/>
          </p:nvSpPr>
          <p:spPr>
            <a:xfrm rot="905090">
              <a:off x="1043161" y="1809799"/>
              <a:ext cx="349011" cy="151940"/>
            </a:xfrm>
            <a:prstGeom prst="arc">
              <a:avLst>
                <a:gd name="adj1" fmla="val 8100893"/>
                <a:gd name="adj2" fmla="val 3741038"/>
              </a:avLst>
            </a:prstGeom>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grpSp>
          <p:nvGrpSpPr>
            <p:cNvPr id="105" name="Group 104"/>
            <p:cNvGrpSpPr/>
            <p:nvPr/>
          </p:nvGrpSpPr>
          <p:grpSpPr>
            <a:xfrm rot="1172213">
              <a:off x="876504" y="1688520"/>
              <a:ext cx="736429" cy="914399"/>
              <a:chOff x="1121342" y="1414914"/>
              <a:chExt cx="1155032" cy="1434164"/>
            </a:xfrm>
          </p:grpSpPr>
          <p:cxnSp>
            <p:nvCxnSpPr>
              <p:cNvPr id="106" name="Straight Arrow Connector 105"/>
              <p:cNvCxnSpPr/>
              <p:nvPr/>
            </p:nvCxnSpPr>
            <p:spPr>
              <a:xfrm flipH="1" flipV="1">
                <a:off x="1501541" y="1414914"/>
                <a:ext cx="9625" cy="972151"/>
              </a:xfrm>
              <a:prstGeom prst="straightConnector1">
                <a:avLst/>
              </a:prstGeom>
              <a:ln>
                <a:solidFill>
                  <a:srgbClr val="7030A0"/>
                </a:solidFill>
                <a:tailEnd type="triangle"/>
              </a:ln>
            </p:spPr>
            <p:style>
              <a:lnRef idx="2">
                <a:schemeClr val="accent1"/>
              </a:lnRef>
              <a:fillRef idx="0">
                <a:schemeClr val="accent1"/>
              </a:fillRef>
              <a:effectRef idx="1">
                <a:schemeClr val="accent1"/>
              </a:effectRef>
              <a:fontRef idx="minor">
                <a:schemeClr val="tx1"/>
              </a:fontRef>
            </p:style>
          </p:cxnSp>
          <p:cxnSp>
            <p:nvCxnSpPr>
              <p:cNvPr id="107" name="Straight Arrow Connector 106"/>
              <p:cNvCxnSpPr/>
              <p:nvPr/>
            </p:nvCxnSpPr>
            <p:spPr>
              <a:xfrm>
                <a:off x="1524000" y="2385462"/>
                <a:ext cx="752374" cy="1603"/>
              </a:xfrm>
              <a:prstGeom prst="straightConnector1">
                <a:avLst/>
              </a:prstGeom>
              <a:ln>
                <a:solidFill>
                  <a:srgbClr val="7030A0"/>
                </a:solidFill>
                <a:tailEnd type="triangle"/>
              </a:ln>
            </p:spPr>
            <p:style>
              <a:lnRef idx="2">
                <a:schemeClr val="accent1"/>
              </a:lnRef>
              <a:fillRef idx="0">
                <a:schemeClr val="accent1"/>
              </a:fillRef>
              <a:effectRef idx="1">
                <a:schemeClr val="accent1"/>
              </a:effectRef>
              <a:fontRef idx="minor">
                <a:schemeClr val="tx1"/>
              </a:fontRef>
            </p:style>
          </p:cxnSp>
          <p:cxnSp>
            <p:nvCxnSpPr>
              <p:cNvPr id="108" name="Straight Arrow Connector 107"/>
              <p:cNvCxnSpPr/>
              <p:nvPr/>
            </p:nvCxnSpPr>
            <p:spPr>
              <a:xfrm flipH="1">
                <a:off x="1121342" y="2385462"/>
                <a:ext cx="412283" cy="463616"/>
              </a:xfrm>
              <a:prstGeom prst="straightConnector1">
                <a:avLst/>
              </a:prstGeom>
              <a:ln>
                <a:solidFill>
                  <a:srgbClr val="7030A0"/>
                </a:solidFill>
                <a:tailEnd type="triangle"/>
              </a:ln>
            </p:spPr>
            <p:style>
              <a:lnRef idx="2">
                <a:schemeClr val="accent1"/>
              </a:lnRef>
              <a:fillRef idx="0">
                <a:schemeClr val="accent1"/>
              </a:fillRef>
              <a:effectRef idx="1">
                <a:schemeClr val="accent1"/>
              </a:effectRef>
              <a:fontRef idx="minor">
                <a:schemeClr val="tx1"/>
              </a:fontRef>
            </p:style>
          </p:cxnSp>
        </p:grpSp>
      </p:grpSp>
      <p:grpSp>
        <p:nvGrpSpPr>
          <p:cNvPr id="125" name="Group 124"/>
          <p:cNvGrpSpPr/>
          <p:nvPr/>
        </p:nvGrpSpPr>
        <p:grpSpPr>
          <a:xfrm>
            <a:off x="768345" y="3210549"/>
            <a:ext cx="753580" cy="914399"/>
            <a:chOff x="903375" y="4077823"/>
            <a:chExt cx="753580" cy="914399"/>
          </a:xfrm>
        </p:grpSpPr>
        <p:sp>
          <p:nvSpPr>
            <p:cNvPr id="110" name="Arc 109"/>
            <p:cNvSpPr/>
            <p:nvPr/>
          </p:nvSpPr>
          <p:spPr>
            <a:xfrm rot="11345834">
              <a:off x="1070509" y="4836197"/>
              <a:ext cx="349011" cy="151940"/>
            </a:xfrm>
            <a:prstGeom prst="arc">
              <a:avLst>
                <a:gd name="adj1" fmla="val 8100893"/>
                <a:gd name="adj2" fmla="val 3741038"/>
              </a:avLst>
            </a:prstGeom>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11" name="Arc 110"/>
            <p:cNvSpPr/>
            <p:nvPr/>
          </p:nvSpPr>
          <p:spPr>
            <a:xfrm rot="3451163">
              <a:off x="1336853" y="4525241"/>
              <a:ext cx="349011" cy="151940"/>
            </a:xfrm>
            <a:prstGeom prst="arc">
              <a:avLst>
                <a:gd name="adj1" fmla="val 8100893"/>
                <a:gd name="adj2" fmla="val 3741038"/>
              </a:avLst>
            </a:prstGeom>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12" name="Arc 111"/>
            <p:cNvSpPr/>
            <p:nvPr/>
          </p:nvSpPr>
          <p:spPr>
            <a:xfrm rot="19634512">
              <a:off x="903375" y="4304638"/>
              <a:ext cx="349011" cy="151940"/>
            </a:xfrm>
            <a:prstGeom prst="arc">
              <a:avLst>
                <a:gd name="adj1" fmla="val 8100893"/>
                <a:gd name="adj2" fmla="val 3741038"/>
              </a:avLst>
            </a:prstGeom>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grpSp>
          <p:nvGrpSpPr>
            <p:cNvPr id="113" name="Group 112"/>
            <p:cNvGrpSpPr/>
            <p:nvPr/>
          </p:nvGrpSpPr>
          <p:grpSpPr>
            <a:xfrm rot="19901635">
              <a:off x="920526" y="4077823"/>
              <a:ext cx="736429" cy="914399"/>
              <a:chOff x="1121342" y="1414914"/>
              <a:chExt cx="1155032" cy="1434164"/>
            </a:xfrm>
          </p:grpSpPr>
          <p:cxnSp>
            <p:nvCxnSpPr>
              <p:cNvPr id="114" name="Straight Arrow Connector 113"/>
              <p:cNvCxnSpPr/>
              <p:nvPr/>
            </p:nvCxnSpPr>
            <p:spPr>
              <a:xfrm flipH="1" flipV="1">
                <a:off x="1501541" y="1414914"/>
                <a:ext cx="9625" cy="972151"/>
              </a:xfrm>
              <a:prstGeom prst="straightConnector1">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cxnSp>
            <p:nvCxnSpPr>
              <p:cNvPr id="115" name="Straight Arrow Connector 114"/>
              <p:cNvCxnSpPr/>
              <p:nvPr/>
            </p:nvCxnSpPr>
            <p:spPr>
              <a:xfrm>
                <a:off x="1524000" y="2385462"/>
                <a:ext cx="752374" cy="1603"/>
              </a:xfrm>
              <a:prstGeom prst="straightConnector1">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cxnSp>
            <p:nvCxnSpPr>
              <p:cNvPr id="116" name="Straight Arrow Connector 115"/>
              <p:cNvCxnSpPr/>
              <p:nvPr/>
            </p:nvCxnSpPr>
            <p:spPr>
              <a:xfrm flipH="1">
                <a:off x="1121342" y="2385462"/>
                <a:ext cx="412283" cy="463616"/>
              </a:xfrm>
              <a:prstGeom prst="straightConnector1">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grpSp>
      </p:grpSp>
      <p:grpSp>
        <p:nvGrpSpPr>
          <p:cNvPr id="117" name="Group 116"/>
          <p:cNvGrpSpPr/>
          <p:nvPr/>
        </p:nvGrpSpPr>
        <p:grpSpPr>
          <a:xfrm rot="3666327">
            <a:off x="918933" y="4184088"/>
            <a:ext cx="742945" cy="914399"/>
            <a:chOff x="7371248" y="706156"/>
            <a:chExt cx="742945" cy="914399"/>
          </a:xfrm>
        </p:grpSpPr>
        <p:sp>
          <p:nvSpPr>
            <p:cNvPr id="118" name="Arc 117"/>
            <p:cNvSpPr/>
            <p:nvPr/>
          </p:nvSpPr>
          <p:spPr>
            <a:xfrm rot="11572551">
              <a:off x="7502988" y="1460828"/>
              <a:ext cx="349011" cy="151940"/>
            </a:xfrm>
            <a:prstGeom prst="arc">
              <a:avLst>
                <a:gd name="adj1" fmla="val 8100893"/>
                <a:gd name="adj2" fmla="val 3741038"/>
              </a:avLst>
            </a:prstGeom>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19" name="Arc 118"/>
            <p:cNvSpPr/>
            <p:nvPr/>
          </p:nvSpPr>
          <p:spPr>
            <a:xfrm rot="3677880">
              <a:off x="7789245" y="1168101"/>
              <a:ext cx="349011" cy="151940"/>
            </a:xfrm>
            <a:prstGeom prst="arc">
              <a:avLst>
                <a:gd name="adj1" fmla="val 8100893"/>
                <a:gd name="adj2" fmla="val 3741038"/>
              </a:avLst>
            </a:prstGeom>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20" name="Arc 119"/>
            <p:cNvSpPr/>
            <p:nvPr/>
          </p:nvSpPr>
          <p:spPr>
            <a:xfrm rot="19861229">
              <a:off x="7371248" y="919410"/>
              <a:ext cx="349011" cy="151940"/>
            </a:xfrm>
            <a:prstGeom prst="arc">
              <a:avLst>
                <a:gd name="adj1" fmla="val 8100893"/>
                <a:gd name="adj2" fmla="val 3741038"/>
              </a:avLst>
            </a:prstGeom>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grpSp>
          <p:nvGrpSpPr>
            <p:cNvPr id="121" name="Group 120"/>
            <p:cNvGrpSpPr/>
            <p:nvPr/>
          </p:nvGrpSpPr>
          <p:grpSpPr>
            <a:xfrm rot="20128352">
              <a:off x="7377764" y="706156"/>
              <a:ext cx="736429" cy="914399"/>
              <a:chOff x="1121342" y="1414914"/>
              <a:chExt cx="1155032" cy="1434164"/>
            </a:xfrm>
          </p:grpSpPr>
          <p:cxnSp>
            <p:nvCxnSpPr>
              <p:cNvPr id="122" name="Straight Arrow Connector 121"/>
              <p:cNvCxnSpPr/>
              <p:nvPr/>
            </p:nvCxnSpPr>
            <p:spPr>
              <a:xfrm flipH="1" flipV="1">
                <a:off x="1501541" y="1414914"/>
                <a:ext cx="9625" cy="972151"/>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23" name="Straight Arrow Connector 122"/>
              <p:cNvCxnSpPr/>
              <p:nvPr/>
            </p:nvCxnSpPr>
            <p:spPr>
              <a:xfrm>
                <a:off x="1524000" y="2385462"/>
                <a:ext cx="752374" cy="1603"/>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24" name="Straight Arrow Connector 123"/>
              <p:cNvCxnSpPr/>
              <p:nvPr/>
            </p:nvCxnSpPr>
            <p:spPr>
              <a:xfrm flipH="1">
                <a:off x="1121342" y="2385462"/>
                <a:ext cx="412283" cy="46361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grpSp>
      <p:grpSp>
        <p:nvGrpSpPr>
          <p:cNvPr id="135" name="Group 134"/>
          <p:cNvGrpSpPr/>
          <p:nvPr/>
        </p:nvGrpSpPr>
        <p:grpSpPr>
          <a:xfrm>
            <a:off x="3315341" y="5166674"/>
            <a:ext cx="2210862" cy="1200329"/>
            <a:chOff x="3461047" y="3596271"/>
            <a:chExt cx="2210862" cy="1200329"/>
          </a:xfrm>
        </p:grpSpPr>
        <p:sp>
          <p:nvSpPr>
            <p:cNvPr id="133" name="TextBox 132"/>
            <p:cNvSpPr txBox="1"/>
            <p:nvPr/>
          </p:nvSpPr>
          <p:spPr>
            <a:xfrm>
              <a:off x="3461047" y="3596271"/>
              <a:ext cx="2210862" cy="1200329"/>
            </a:xfrm>
            <a:prstGeom prst="rect">
              <a:avLst/>
            </a:prstGeom>
            <a:noFill/>
          </p:spPr>
          <p:txBody>
            <a:bodyPr wrap="none" rtlCol="0">
              <a:spAutoFit/>
            </a:bodyPr>
            <a:lstStyle/>
            <a:p>
              <a:r>
                <a:rPr lang="en-US" dirty="0" smtClean="0"/>
                <a:t>Time “t  ” when</a:t>
              </a:r>
            </a:p>
            <a:p>
              <a:r>
                <a:rPr lang="en-US" dirty="0" smtClean="0"/>
                <a:t>all four TRFs and</a:t>
              </a:r>
            </a:p>
            <a:p>
              <a:r>
                <a:rPr lang="en-US" dirty="0" smtClean="0"/>
                <a:t>IGS14 are identical.</a:t>
              </a:r>
            </a:p>
            <a:p>
              <a:r>
                <a:rPr lang="en-US" dirty="0" smtClean="0"/>
                <a:t>(2020.0) </a:t>
              </a:r>
              <a:endParaRPr lang="en-US" dirty="0"/>
            </a:p>
          </p:txBody>
        </p:sp>
        <p:sp>
          <p:nvSpPr>
            <p:cNvPr id="134" name="TextBox 133"/>
            <p:cNvSpPr txBox="1"/>
            <p:nvPr/>
          </p:nvSpPr>
          <p:spPr>
            <a:xfrm>
              <a:off x="4182369" y="3731815"/>
              <a:ext cx="269626" cy="276999"/>
            </a:xfrm>
            <a:prstGeom prst="rect">
              <a:avLst/>
            </a:prstGeom>
            <a:noFill/>
          </p:spPr>
          <p:txBody>
            <a:bodyPr wrap="none" rtlCol="0">
              <a:spAutoFit/>
            </a:bodyPr>
            <a:lstStyle/>
            <a:p>
              <a:r>
                <a:rPr lang="en-US" sz="1200" dirty="0"/>
                <a:t>0</a:t>
              </a:r>
            </a:p>
          </p:txBody>
        </p:sp>
      </p:grpSp>
      <p:cxnSp>
        <p:nvCxnSpPr>
          <p:cNvPr id="137" name="Straight Arrow Connector 136"/>
          <p:cNvCxnSpPr/>
          <p:nvPr/>
        </p:nvCxnSpPr>
        <p:spPr>
          <a:xfrm>
            <a:off x="1744824" y="1054339"/>
            <a:ext cx="5572480" cy="4007509"/>
          </a:xfrm>
          <a:prstGeom prst="straightConnector1">
            <a:avLst/>
          </a:prstGeom>
          <a:ln>
            <a:solidFill>
              <a:srgbClr val="FFC000"/>
            </a:solidFill>
            <a:prstDash val="sysDot"/>
            <a:headEnd type="triangle"/>
            <a:tailEnd type="triangle"/>
          </a:ln>
        </p:spPr>
        <p:style>
          <a:lnRef idx="2">
            <a:schemeClr val="accent1"/>
          </a:lnRef>
          <a:fillRef idx="0">
            <a:schemeClr val="accent1"/>
          </a:fillRef>
          <a:effectRef idx="1">
            <a:schemeClr val="accent1"/>
          </a:effectRef>
          <a:fontRef idx="minor">
            <a:schemeClr val="tx1"/>
          </a:fontRef>
        </p:style>
      </p:cxnSp>
      <p:sp>
        <p:nvSpPr>
          <p:cNvPr id="139" name="TextBox 138"/>
          <p:cNvSpPr txBox="1"/>
          <p:nvPr/>
        </p:nvSpPr>
        <p:spPr>
          <a:xfrm>
            <a:off x="8033915" y="5275144"/>
            <a:ext cx="986167" cy="261610"/>
          </a:xfrm>
          <a:prstGeom prst="rect">
            <a:avLst/>
          </a:prstGeom>
          <a:noFill/>
        </p:spPr>
        <p:txBody>
          <a:bodyPr wrap="none" rtlCol="0">
            <a:spAutoFit/>
          </a:bodyPr>
          <a:lstStyle/>
          <a:p>
            <a:r>
              <a:rPr lang="en-US" sz="1100" b="1" dirty="0"/>
              <a:t>MATRF2022</a:t>
            </a:r>
          </a:p>
        </p:txBody>
      </p:sp>
      <p:sp>
        <p:nvSpPr>
          <p:cNvPr id="140" name="TextBox 139"/>
          <p:cNvSpPr txBox="1"/>
          <p:nvPr/>
        </p:nvSpPr>
        <p:spPr>
          <a:xfrm>
            <a:off x="42116" y="797931"/>
            <a:ext cx="986167" cy="261610"/>
          </a:xfrm>
          <a:prstGeom prst="rect">
            <a:avLst/>
          </a:prstGeom>
          <a:noFill/>
        </p:spPr>
        <p:txBody>
          <a:bodyPr wrap="none" rtlCol="0">
            <a:spAutoFit/>
          </a:bodyPr>
          <a:lstStyle/>
          <a:p>
            <a:r>
              <a:rPr lang="en-US" sz="1100" b="1" dirty="0"/>
              <a:t>MATRF2022</a:t>
            </a:r>
          </a:p>
        </p:txBody>
      </p:sp>
      <p:sp>
        <p:nvSpPr>
          <p:cNvPr id="141" name="TextBox 140"/>
          <p:cNvSpPr txBox="1"/>
          <p:nvPr/>
        </p:nvSpPr>
        <p:spPr>
          <a:xfrm rot="2083102">
            <a:off x="5443467" y="4106710"/>
            <a:ext cx="1874231" cy="261610"/>
          </a:xfrm>
          <a:prstGeom prst="rect">
            <a:avLst/>
          </a:prstGeom>
          <a:noFill/>
        </p:spPr>
        <p:txBody>
          <a:bodyPr wrap="none" rtlCol="0">
            <a:spAutoFit/>
          </a:bodyPr>
          <a:lstStyle/>
          <a:p>
            <a:r>
              <a:rPr lang="en-US" sz="1100" b="1" dirty="0"/>
              <a:t>Rotation of Mariana Plate</a:t>
            </a:r>
          </a:p>
        </p:txBody>
      </p:sp>
      <p:grpSp>
        <p:nvGrpSpPr>
          <p:cNvPr id="148" name="Group 147"/>
          <p:cNvGrpSpPr/>
          <p:nvPr/>
        </p:nvGrpSpPr>
        <p:grpSpPr>
          <a:xfrm>
            <a:off x="7140033" y="5696846"/>
            <a:ext cx="1467068" cy="646331"/>
            <a:chOff x="7140033" y="5696844"/>
            <a:chExt cx="1467068" cy="646331"/>
          </a:xfrm>
        </p:grpSpPr>
        <p:sp>
          <p:nvSpPr>
            <p:cNvPr id="146" name="TextBox 145"/>
            <p:cNvSpPr txBox="1"/>
            <p:nvPr/>
          </p:nvSpPr>
          <p:spPr>
            <a:xfrm>
              <a:off x="7140033" y="5696844"/>
              <a:ext cx="1467068" cy="646331"/>
            </a:xfrm>
            <a:prstGeom prst="rect">
              <a:avLst/>
            </a:prstGeom>
            <a:noFill/>
          </p:spPr>
          <p:txBody>
            <a:bodyPr wrap="none" rtlCol="0">
              <a:spAutoFit/>
            </a:bodyPr>
            <a:lstStyle/>
            <a:p>
              <a:r>
                <a:rPr lang="en-US" dirty="0" smtClean="0"/>
                <a:t>t=t  + </a:t>
              </a:r>
              <a:r>
                <a:rPr lang="en-US" dirty="0" smtClean="0">
                  <a:latin typeface="Symbol" panose="05050102010706020507" pitchFamily="18" charset="2"/>
                </a:rPr>
                <a:t>D</a:t>
              </a:r>
              <a:r>
                <a:rPr lang="en-US" dirty="0" smtClean="0"/>
                <a:t>t</a:t>
              </a:r>
            </a:p>
            <a:p>
              <a:r>
                <a:rPr lang="en-US" dirty="0" smtClean="0"/>
                <a:t>(“the future”)</a:t>
              </a:r>
              <a:endParaRPr lang="en-US" dirty="0"/>
            </a:p>
          </p:txBody>
        </p:sp>
        <p:sp>
          <p:nvSpPr>
            <p:cNvPr id="147" name="TextBox 146"/>
            <p:cNvSpPr txBox="1"/>
            <p:nvPr/>
          </p:nvSpPr>
          <p:spPr>
            <a:xfrm>
              <a:off x="7415477" y="5841087"/>
              <a:ext cx="269626" cy="276999"/>
            </a:xfrm>
            <a:prstGeom prst="rect">
              <a:avLst/>
            </a:prstGeom>
            <a:noFill/>
          </p:spPr>
          <p:txBody>
            <a:bodyPr wrap="none" rtlCol="0">
              <a:spAutoFit/>
            </a:bodyPr>
            <a:lstStyle/>
            <a:p>
              <a:r>
                <a:rPr lang="en-US" sz="1200" dirty="0"/>
                <a:t>0</a:t>
              </a:r>
            </a:p>
          </p:txBody>
        </p:sp>
      </p:grpSp>
      <p:grpSp>
        <p:nvGrpSpPr>
          <p:cNvPr id="149" name="Group 148"/>
          <p:cNvGrpSpPr/>
          <p:nvPr/>
        </p:nvGrpSpPr>
        <p:grpSpPr>
          <a:xfrm>
            <a:off x="561940" y="5700218"/>
            <a:ext cx="1313180" cy="646331"/>
            <a:chOff x="7134814" y="5826277"/>
            <a:chExt cx="1313180" cy="646331"/>
          </a:xfrm>
        </p:grpSpPr>
        <p:sp>
          <p:nvSpPr>
            <p:cNvPr id="150" name="TextBox 149"/>
            <p:cNvSpPr txBox="1"/>
            <p:nvPr/>
          </p:nvSpPr>
          <p:spPr>
            <a:xfrm>
              <a:off x="7134814" y="5826277"/>
              <a:ext cx="1313180" cy="646331"/>
            </a:xfrm>
            <a:prstGeom prst="rect">
              <a:avLst/>
            </a:prstGeom>
            <a:noFill/>
          </p:spPr>
          <p:txBody>
            <a:bodyPr wrap="none" rtlCol="0">
              <a:spAutoFit/>
            </a:bodyPr>
            <a:lstStyle/>
            <a:p>
              <a:r>
                <a:rPr lang="en-US" dirty="0" smtClean="0"/>
                <a:t>t=t  - </a:t>
              </a:r>
              <a:r>
                <a:rPr lang="en-US" dirty="0" smtClean="0">
                  <a:latin typeface="Symbol" panose="05050102010706020507" pitchFamily="18" charset="2"/>
                </a:rPr>
                <a:t>D</a:t>
              </a:r>
              <a:r>
                <a:rPr lang="en-US" dirty="0" smtClean="0"/>
                <a:t>t</a:t>
              </a:r>
            </a:p>
            <a:p>
              <a:r>
                <a:rPr lang="en-US" dirty="0" smtClean="0"/>
                <a:t>(“the past”)</a:t>
              </a:r>
              <a:endParaRPr lang="en-US" dirty="0"/>
            </a:p>
          </p:txBody>
        </p:sp>
        <p:sp>
          <p:nvSpPr>
            <p:cNvPr id="151" name="TextBox 150"/>
            <p:cNvSpPr txBox="1"/>
            <p:nvPr/>
          </p:nvSpPr>
          <p:spPr>
            <a:xfrm>
              <a:off x="7415477" y="5966220"/>
              <a:ext cx="269626" cy="276999"/>
            </a:xfrm>
            <a:prstGeom prst="rect">
              <a:avLst/>
            </a:prstGeom>
            <a:noFill/>
          </p:spPr>
          <p:txBody>
            <a:bodyPr wrap="none" rtlCol="0">
              <a:spAutoFit/>
            </a:bodyPr>
            <a:lstStyle/>
            <a:p>
              <a:r>
                <a:rPr lang="en-US" sz="1200" dirty="0"/>
                <a:t>0</a:t>
              </a:r>
            </a:p>
          </p:txBody>
        </p:sp>
      </p:grpSp>
      <p:sp>
        <p:nvSpPr>
          <p:cNvPr id="152" name="TextBox 151"/>
          <p:cNvSpPr txBox="1"/>
          <p:nvPr/>
        </p:nvSpPr>
        <p:spPr>
          <a:xfrm>
            <a:off x="8117226" y="3943056"/>
            <a:ext cx="979755" cy="261610"/>
          </a:xfrm>
          <a:prstGeom prst="rect">
            <a:avLst/>
          </a:prstGeom>
          <a:noFill/>
        </p:spPr>
        <p:txBody>
          <a:bodyPr wrap="none" rtlCol="0">
            <a:spAutoFit/>
          </a:bodyPr>
          <a:lstStyle/>
          <a:p>
            <a:r>
              <a:rPr lang="en-US" sz="1100" b="1" dirty="0"/>
              <a:t>CATRF2022</a:t>
            </a:r>
          </a:p>
        </p:txBody>
      </p:sp>
      <p:sp>
        <p:nvSpPr>
          <p:cNvPr id="153" name="TextBox 152"/>
          <p:cNvSpPr txBox="1"/>
          <p:nvPr/>
        </p:nvSpPr>
        <p:spPr>
          <a:xfrm>
            <a:off x="3954" y="1632388"/>
            <a:ext cx="979755" cy="261610"/>
          </a:xfrm>
          <a:prstGeom prst="rect">
            <a:avLst/>
          </a:prstGeom>
          <a:noFill/>
        </p:spPr>
        <p:txBody>
          <a:bodyPr wrap="none" rtlCol="0">
            <a:spAutoFit/>
          </a:bodyPr>
          <a:lstStyle/>
          <a:p>
            <a:r>
              <a:rPr lang="en-US" sz="1100" b="1" dirty="0"/>
              <a:t>CATRF2022</a:t>
            </a:r>
          </a:p>
        </p:txBody>
      </p:sp>
      <p:sp>
        <p:nvSpPr>
          <p:cNvPr id="154" name="Up Arrow 153"/>
          <p:cNvSpPr/>
          <p:nvPr/>
        </p:nvSpPr>
        <p:spPr>
          <a:xfrm>
            <a:off x="4159305" y="4183322"/>
            <a:ext cx="484632" cy="978408"/>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 name="TextBox 154"/>
          <p:cNvSpPr txBox="1"/>
          <p:nvPr/>
        </p:nvSpPr>
        <p:spPr>
          <a:xfrm>
            <a:off x="11975" y="4936858"/>
            <a:ext cx="979755" cy="261610"/>
          </a:xfrm>
          <a:prstGeom prst="rect">
            <a:avLst/>
          </a:prstGeom>
          <a:noFill/>
        </p:spPr>
        <p:txBody>
          <a:bodyPr wrap="none" rtlCol="0">
            <a:spAutoFit/>
          </a:bodyPr>
          <a:lstStyle/>
          <a:p>
            <a:r>
              <a:rPr lang="en-US" sz="1100" b="1" dirty="0"/>
              <a:t>NATRF2022</a:t>
            </a:r>
          </a:p>
        </p:txBody>
      </p:sp>
      <p:sp>
        <p:nvSpPr>
          <p:cNvPr id="156" name="TextBox 155"/>
          <p:cNvSpPr txBox="1"/>
          <p:nvPr/>
        </p:nvSpPr>
        <p:spPr>
          <a:xfrm>
            <a:off x="16290" y="3771822"/>
            <a:ext cx="971741" cy="261610"/>
          </a:xfrm>
          <a:prstGeom prst="rect">
            <a:avLst/>
          </a:prstGeom>
          <a:noFill/>
        </p:spPr>
        <p:txBody>
          <a:bodyPr wrap="none" rtlCol="0">
            <a:spAutoFit/>
          </a:bodyPr>
          <a:lstStyle/>
          <a:p>
            <a:r>
              <a:rPr lang="en-US" sz="1100" b="1" dirty="0"/>
              <a:t>PATRF2022</a:t>
            </a:r>
          </a:p>
        </p:txBody>
      </p:sp>
      <p:sp>
        <p:nvSpPr>
          <p:cNvPr id="157" name="TextBox 156"/>
          <p:cNvSpPr txBox="1"/>
          <p:nvPr/>
        </p:nvSpPr>
        <p:spPr>
          <a:xfrm>
            <a:off x="8196924" y="547435"/>
            <a:ext cx="979755" cy="261610"/>
          </a:xfrm>
          <a:prstGeom prst="rect">
            <a:avLst/>
          </a:prstGeom>
          <a:noFill/>
        </p:spPr>
        <p:txBody>
          <a:bodyPr wrap="none" rtlCol="0">
            <a:spAutoFit/>
          </a:bodyPr>
          <a:lstStyle/>
          <a:p>
            <a:r>
              <a:rPr lang="en-US" sz="1100" b="1" dirty="0"/>
              <a:t>NATRF2022</a:t>
            </a:r>
          </a:p>
        </p:txBody>
      </p:sp>
      <p:sp>
        <p:nvSpPr>
          <p:cNvPr id="158" name="TextBox 157"/>
          <p:cNvSpPr txBox="1"/>
          <p:nvPr/>
        </p:nvSpPr>
        <p:spPr>
          <a:xfrm>
            <a:off x="8164864" y="1724536"/>
            <a:ext cx="971741" cy="261610"/>
          </a:xfrm>
          <a:prstGeom prst="rect">
            <a:avLst/>
          </a:prstGeom>
          <a:noFill/>
        </p:spPr>
        <p:txBody>
          <a:bodyPr wrap="none" rtlCol="0">
            <a:spAutoFit/>
          </a:bodyPr>
          <a:lstStyle/>
          <a:p>
            <a:r>
              <a:rPr lang="en-US" sz="1100" b="1" dirty="0"/>
              <a:t>PATRF2022</a:t>
            </a:r>
          </a:p>
        </p:txBody>
      </p:sp>
      <p:cxnSp>
        <p:nvCxnSpPr>
          <p:cNvPr id="159" name="Straight Arrow Connector 158"/>
          <p:cNvCxnSpPr/>
          <p:nvPr/>
        </p:nvCxnSpPr>
        <p:spPr>
          <a:xfrm>
            <a:off x="1650708" y="1887762"/>
            <a:ext cx="5702550" cy="2232946"/>
          </a:xfrm>
          <a:prstGeom prst="straightConnector1">
            <a:avLst/>
          </a:prstGeom>
          <a:ln>
            <a:solidFill>
              <a:srgbClr val="7030A0"/>
            </a:solidFill>
            <a:prstDash val="sysDot"/>
            <a:headEnd type="triangle"/>
            <a:tailEnd type="triangle"/>
          </a:ln>
        </p:spPr>
        <p:style>
          <a:lnRef idx="2">
            <a:schemeClr val="accent1"/>
          </a:lnRef>
          <a:fillRef idx="0">
            <a:schemeClr val="accent1"/>
          </a:fillRef>
          <a:effectRef idx="1">
            <a:schemeClr val="accent1"/>
          </a:effectRef>
          <a:fontRef idx="minor">
            <a:schemeClr val="tx1"/>
          </a:fontRef>
        </p:style>
      </p:cxnSp>
      <p:sp>
        <p:nvSpPr>
          <p:cNvPr id="160" name="TextBox 159"/>
          <p:cNvSpPr txBox="1"/>
          <p:nvPr/>
        </p:nvSpPr>
        <p:spPr>
          <a:xfrm rot="1178512">
            <a:off x="5125882" y="3382526"/>
            <a:ext cx="2085859" cy="261610"/>
          </a:xfrm>
          <a:prstGeom prst="rect">
            <a:avLst/>
          </a:prstGeom>
          <a:noFill/>
        </p:spPr>
        <p:txBody>
          <a:bodyPr wrap="square" rtlCol="0">
            <a:spAutoFit/>
          </a:bodyPr>
          <a:lstStyle/>
          <a:p>
            <a:r>
              <a:rPr lang="en-US" sz="1100" b="1" dirty="0"/>
              <a:t>Rotation of Caribbean Plate</a:t>
            </a:r>
          </a:p>
        </p:txBody>
      </p:sp>
      <p:cxnSp>
        <p:nvCxnSpPr>
          <p:cNvPr id="164" name="Straight Arrow Connector 163"/>
          <p:cNvCxnSpPr/>
          <p:nvPr/>
        </p:nvCxnSpPr>
        <p:spPr>
          <a:xfrm>
            <a:off x="1767232" y="2888658"/>
            <a:ext cx="5550072" cy="75182"/>
          </a:xfrm>
          <a:prstGeom prst="straightConnector1">
            <a:avLst/>
          </a:prstGeom>
          <a:ln>
            <a:solidFill>
              <a:schemeClr val="tx1"/>
            </a:solidFill>
            <a:prstDash val="sysDot"/>
            <a:headEnd type="triangle"/>
            <a:tailEnd type="triangle"/>
          </a:ln>
        </p:spPr>
        <p:style>
          <a:lnRef idx="2">
            <a:schemeClr val="accent1"/>
          </a:lnRef>
          <a:fillRef idx="0">
            <a:schemeClr val="accent1"/>
          </a:fillRef>
          <a:effectRef idx="1">
            <a:schemeClr val="accent1"/>
          </a:effectRef>
          <a:fontRef idx="minor">
            <a:schemeClr val="tx1"/>
          </a:fontRef>
        </p:style>
      </p:cxnSp>
      <p:sp>
        <p:nvSpPr>
          <p:cNvPr id="168" name="TextBox 167"/>
          <p:cNvSpPr txBox="1"/>
          <p:nvPr/>
        </p:nvSpPr>
        <p:spPr>
          <a:xfrm>
            <a:off x="5360100" y="2689189"/>
            <a:ext cx="2085859" cy="261610"/>
          </a:xfrm>
          <a:prstGeom prst="rect">
            <a:avLst/>
          </a:prstGeom>
          <a:noFill/>
        </p:spPr>
        <p:txBody>
          <a:bodyPr wrap="square" rtlCol="0">
            <a:spAutoFit/>
          </a:bodyPr>
          <a:lstStyle/>
          <a:p>
            <a:r>
              <a:rPr lang="en-US" sz="1100" b="1" dirty="0" smtClean="0"/>
              <a:t>IGS14 </a:t>
            </a:r>
            <a:r>
              <a:rPr lang="en-US" sz="1100" b="1" dirty="0"/>
              <a:t>frame through time</a:t>
            </a:r>
          </a:p>
        </p:txBody>
      </p:sp>
      <p:sp>
        <p:nvSpPr>
          <p:cNvPr id="169" name="TextBox 168"/>
          <p:cNvSpPr txBox="1"/>
          <p:nvPr/>
        </p:nvSpPr>
        <p:spPr>
          <a:xfrm>
            <a:off x="8121232" y="2770832"/>
            <a:ext cx="1005403" cy="261610"/>
          </a:xfrm>
          <a:prstGeom prst="rect">
            <a:avLst/>
          </a:prstGeom>
          <a:noFill/>
        </p:spPr>
        <p:txBody>
          <a:bodyPr wrap="none" rtlCol="0">
            <a:spAutoFit/>
          </a:bodyPr>
          <a:lstStyle/>
          <a:p>
            <a:r>
              <a:rPr lang="en-US" sz="1100" b="1" dirty="0" smtClean="0"/>
              <a:t>IGS14 </a:t>
            </a:r>
            <a:r>
              <a:rPr lang="en-US" sz="1100" b="1" dirty="0"/>
              <a:t>frame</a:t>
            </a:r>
          </a:p>
        </p:txBody>
      </p:sp>
      <p:sp>
        <p:nvSpPr>
          <p:cNvPr id="170" name="TextBox 169"/>
          <p:cNvSpPr txBox="1"/>
          <p:nvPr/>
        </p:nvSpPr>
        <p:spPr>
          <a:xfrm>
            <a:off x="109808" y="2774220"/>
            <a:ext cx="1005403" cy="261610"/>
          </a:xfrm>
          <a:prstGeom prst="rect">
            <a:avLst/>
          </a:prstGeom>
          <a:noFill/>
        </p:spPr>
        <p:txBody>
          <a:bodyPr wrap="none" rtlCol="0">
            <a:spAutoFit/>
          </a:bodyPr>
          <a:lstStyle/>
          <a:p>
            <a:r>
              <a:rPr lang="en-US" sz="1100" b="1" dirty="0" smtClean="0"/>
              <a:t>IGS14 </a:t>
            </a:r>
            <a:r>
              <a:rPr lang="en-US" sz="1100" b="1" dirty="0"/>
              <a:t>frame</a:t>
            </a:r>
          </a:p>
        </p:txBody>
      </p:sp>
      <p:cxnSp>
        <p:nvCxnSpPr>
          <p:cNvPr id="171" name="Straight Arrow Connector 170"/>
          <p:cNvCxnSpPr/>
          <p:nvPr/>
        </p:nvCxnSpPr>
        <p:spPr>
          <a:xfrm flipV="1">
            <a:off x="1626175" y="2011565"/>
            <a:ext cx="5518798" cy="1748167"/>
          </a:xfrm>
          <a:prstGeom prst="straightConnector1">
            <a:avLst/>
          </a:prstGeom>
          <a:ln>
            <a:solidFill>
              <a:srgbClr val="00B050"/>
            </a:solidFill>
            <a:prstDash val="sysDot"/>
            <a:headEnd type="triangle"/>
            <a:tailEnd type="triangle"/>
          </a:ln>
        </p:spPr>
        <p:style>
          <a:lnRef idx="2">
            <a:schemeClr val="accent1"/>
          </a:lnRef>
          <a:fillRef idx="0">
            <a:schemeClr val="accent1"/>
          </a:fillRef>
          <a:effectRef idx="1">
            <a:schemeClr val="accent1"/>
          </a:effectRef>
          <a:fontRef idx="minor">
            <a:schemeClr val="tx1"/>
          </a:fontRef>
        </p:style>
      </p:cxnSp>
      <p:sp>
        <p:nvSpPr>
          <p:cNvPr id="172" name="TextBox 171"/>
          <p:cNvSpPr txBox="1"/>
          <p:nvPr/>
        </p:nvSpPr>
        <p:spPr>
          <a:xfrm rot="20468182">
            <a:off x="5179173" y="2045274"/>
            <a:ext cx="2085859" cy="261610"/>
          </a:xfrm>
          <a:prstGeom prst="rect">
            <a:avLst/>
          </a:prstGeom>
          <a:noFill/>
        </p:spPr>
        <p:txBody>
          <a:bodyPr wrap="square" rtlCol="0">
            <a:spAutoFit/>
          </a:bodyPr>
          <a:lstStyle/>
          <a:p>
            <a:r>
              <a:rPr lang="en-US" sz="1100" b="1" dirty="0"/>
              <a:t>Rotation of Pacific Plate</a:t>
            </a:r>
          </a:p>
        </p:txBody>
      </p:sp>
      <p:cxnSp>
        <p:nvCxnSpPr>
          <p:cNvPr id="174" name="Straight Arrow Connector 173"/>
          <p:cNvCxnSpPr/>
          <p:nvPr/>
        </p:nvCxnSpPr>
        <p:spPr>
          <a:xfrm flipV="1">
            <a:off x="1474321" y="1079698"/>
            <a:ext cx="5876218" cy="3581965"/>
          </a:xfrm>
          <a:prstGeom prst="straightConnector1">
            <a:avLst/>
          </a:prstGeom>
          <a:ln>
            <a:solidFill>
              <a:srgbClr val="FF0000"/>
            </a:solidFill>
            <a:prstDash val="sysDot"/>
            <a:headEnd type="triangle"/>
            <a:tailEnd type="triangle"/>
          </a:ln>
        </p:spPr>
        <p:style>
          <a:lnRef idx="2">
            <a:schemeClr val="accent1"/>
          </a:lnRef>
          <a:fillRef idx="0">
            <a:schemeClr val="accent1"/>
          </a:fillRef>
          <a:effectRef idx="1">
            <a:schemeClr val="accent1"/>
          </a:effectRef>
          <a:fontRef idx="minor">
            <a:schemeClr val="tx1"/>
          </a:fontRef>
        </p:style>
      </p:cxnSp>
      <p:sp>
        <p:nvSpPr>
          <p:cNvPr id="175" name="TextBox 174"/>
          <p:cNvSpPr txBox="1"/>
          <p:nvPr/>
        </p:nvSpPr>
        <p:spPr>
          <a:xfrm rot="19628250">
            <a:off x="4454985" y="1683542"/>
            <a:ext cx="2756522" cy="261610"/>
          </a:xfrm>
          <a:prstGeom prst="rect">
            <a:avLst/>
          </a:prstGeom>
          <a:noFill/>
        </p:spPr>
        <p:txBody>
          <a:bodyPr wrap="square" rtlCol="0">
            <a:spAutoFit/>
          </a:bodyPr>
          <a:lstStyle/>
          <a:p>
            <a:r>
              <a:rPr lang="en-US" sz="1100" b="1" dirty="0"/>
              <a:t>Rotation of North American Plate</a:t>
            </a:r>
          </a:p>
        </p:txBody>
      </p:sp>
      <p:sp>
        <p:nvSpPr>
          <p:cNvPr id="178" name="TextBox 177"/>
          <p:cNvSpPr txBox="1"/>
          <p:nvPr/>
        </p:nvSpPr>
        <p:spPr>
          <a:xfrm>
            <a:off x="2582287" y="452334"/>
            <a:ext cx="3801041" cy="646331"/>
          </a:xfrm>
          <a:prstGeom prst="rect">
            <a:avLst/>
          </a:prstGeom>
          <a:noFill/>
        </p:spPr>
        <p:txBody>
          <a:bodyPr wrap="none" rtlCol="0">
            <a:spAutoFit/>
          </a:bodyPr>
          <a:lstStyle/>
          <a:p>
            <a:r>
              <a:rPr lang="en-US" dirty="0" smtClean="0"/>
              <a:t>The relation of five global reference</a:t>
            </a:r>
          </a:p>
          <a:p>
            <a:r>
              <a:rPr lang="en-US" dirty="0" smtClean="0"/>
              <a:t>frames through time.</a:t>
            </a:r>
            <a:endParaRPr lang="en-US" dirty="0"/>
          </a:p>
        </p:txBody>
      </p:sp>
      <p:sp>
        <p:nvSpPr>
          <p:cNvPr id="179" name="TextBox 178"/>
          <p:cNvSpPr txBox="1"/>
          <p:nvPr/>
        </p:nvSpPr>
        <p:spPr>
          <a:xfrm>
            <a:off x="3285508" y="1000913"/>
            <a:ext cx="1747594" cy="246221"/>
          </a:xfrm>
          <a:prstGeom prst="rect">
            <a:avLst/>
          </a:prstGeom>
          <a:noFill/>
        </p:spPr>
        <p:txBody>
          <a:bodyPr wrap="none" rtlCol="0">
            <a:spAutoFit/>
          </a:bodyPr>
          <a:lstStyle/>
          <a:p>
            <a:r>
              <a:rPr lang="en-US" sz="1000" b="1" dirty="0"/>
              <a:t>Rotations are not to scale</a:t>
            </a:r>
          </a:p>
        </p:txBody>
      </p:sp>
    </p:spTree>
    <p:extLst>
      <p:ext uri="{BB962C8B-B14F-4D97-AF65-F5344CB8AC3E}">
        <p14:creationId xmlns:p14="http://schemas.microsoft.com/office/powerpoint/2010/main" val="2083997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7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7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32"/>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2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5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5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6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52"/>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30"/>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53"/>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26"/>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137"/>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41"/>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39"/>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129"/>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40"/>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1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p:bldP spid="140" grpId="0"/>
      <p:bldP spid="141" grpId="0"/>
      <p:bldP spid="152" grpId="0"/>
      <p:bldP spid="153" grpId="0"/>
      <p:bldP spid="154" grpId="0" animBg="1"/>
      <p:bldP spid="155" grpId="0"/>
      <p:bldP spid="156" grpId="0"/>
      <p:bldP spid="157" grpId="0"/>
      <p:bldP spid="158" grpId="0"/>
      <p:bldP spid="160" grpId="0"/>
      <p:bldP spid="172" grpId="0"/>
      <p:bldP spid="17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366839"/>
            <a:ext cx="6096000" cy="4124325"/>
          </a:xfrm>
          <a:prstGeom prst="rect">
            <a:avLst/>
          </a:prstGeom>
        </p:spPr>
      </p:pic>
      <p:sp>
        <p:nvSpPr>
          <p:cNvPr id="2" name="Title 1"/>
          <p:cNvSpPr>
            <a:spLocks noGrp="1"/>
          </p:cNvSpPr>
          <p:nvPr>
            <p:ph type="title"/>
          </p:nvPr>
        </p:nvSpPr>
        <p:spPr/>
        <p:txBody>
          <a:bodyPr/>
          <a:lstStyle/>
          <a:p>
            <a:r>
              <a:rPr lang="en-US" dirty="0" smtClean="0"/>
              <a:t>BSMK (North Dakota)</a:t>
            </a:r>
            <a:endParaRPr lang="en-US" dirty="0"/>
          </a:p>
        </p:txBody>
      </p:sp>
      <p:sp>
        <p:nvSpPr>
          <p:cNvPr id="4" name="Date Placeholder 3"/>
          <p:cNvSpPr>
            <a:spLocks noGrp="1"/>
          </p:cNvSpPr>
          <p:nvPr>
            <p:ph type="dt" sz="half" idx="10"/>
          </p:nvPr>
        </p:nvSpPr>
        <p:spPr/>
        <p:txBody>
          <a:bodyPr/>
          <a:lstStyle/>
          <a:p>
            <a:pPr>
              <a:defRPr/>
            </a:pPr>
            <a:r>
              <a:rPr lang="en-US" altLang="en-US" smtClean="0"/>
              <a:t>August 31, 2018</a:t>
            </a:r>
            <a:endParaRPr lang="en-US" altLang="en-US"/>
          </a:p>
        </p:txBody>
      </p:sp>
      <p:sp>
        <p:nvSpPr>
          <p:cNvPr id="3" name="Oval 2"/>
          <p:cNvSpPr/>
          <p:nvPr/>
        </p:nvSpPr>
        <p:spPr>
          <a:xfrm>
            <a:off x="4218710" y="2645830"/>
            <a:ext cx="124691" cy="124691"/>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pPr>
              <a:defRPr/>
            </a:pPr>
            <a:r>
              <a:rPr lang="en-US" smtClean="0"/>
              <a:t>GeoBytes Webinar</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5</a:t>
            </a:fld>
            <a:endParaRPr lang="en-US"/>
          </a:p>
        </p:txBody>
      </p:sp>
    </p:spTree>
    <p:extLst>
      <p:ext uri="{BB962C8B-B14F-4D97-AF65-F5344CB8AC3E}">
        <p14:creationId xmlns:p14="http://schemas.microsoft.com/office/powerpoint/2010/main" val="15962897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p:cNvPicPr>
            <a:picLocks noGrp="1" noChangeAspect="1"/>
          </p:cNvPicPr>
          <p:nvPr>
            <p:ph idx="1"/>
          </p:nvPr>
        </p:nvPicPr>
        <p:blipFill>
          <a:blip r:embed="rId2"/>
          <a:stretch>
            <a:fillRect/>
          </a:stretch>
        </p:blipFill>
        <p:spPr>
          <a:xfrm>
            <a:off x="457200" y="1757727"/>
            <a:ext cx="8229600" cy="4210908"/>
          </a:xfrm>
          <a:prstGeom prst="rect">
            <a:avLst/>
          </a:prstGeom>
        </p:spPr>
      </p:pic>
      <p:sp>
        <p:nvSpPr>
          <p:cNvPr id="2" name="Title 1"/>
          <p:cNvSpPr>
            <a:spLocks noGrp="1"/>
          </p:cNvSpPr>
          <p:nvPr>
            <p:ph type="title"/>
          </p:nvPr>
        </p:nvSpPr>
        <p:spPr/>
        <p:txBody>
          <a:bodyPr/>
          <a:lstStyle/>
          <a:p>
            <a:r>
              <a:rPr lang="en-US" dirty="0" smtClean="0"/>
              <a:t>BSMK (North Dakota)</a:t>
            </a:r>
            <a:endParaRPr lang="en-US" dirty="0"/>
          </a:p>
        </p:txBody>
      </p:sp>
      <p:sp>
        <p:nvSpPr>
          <p:cNvPr id="4" name="Date Placeholder 3"/>
          <p:cNvSpPr>
            <a:spLocks noGrp="1"/>
          </p:cNvSpPr>
          <p:nvPr>
            <p:ph type="dt" sz="half" idx="10"/>
          </p:nvPr>
        </p:nvSpPr>
        <p:spPr/>
        <p:txBody>
          <a:bodyPr/>
          <a:lstStyle/>
          <a:p>
            <a:pPr>
              <a:defRPr/>
            </a:pPr>
            <a:r>
              <a:rPr lang="en-US" altLang="en-US" smtClean="0"/>
              <a:t>August 31, 2018</a:t>
            </a:r>
            <a:endParaRPr lang="en-US" altLang="en-US"/>
          </a:p>
        </p:txBody>
      </p:sp>
      <p:sp>
        <p:nvSpPr>
          <p:cNvPr id="3" name="Footer Placeholder 2"/>
          <p:cNvSpPr>
            <a:spLocks noGrp="1"/>
          </p:cNvSpPr>
          <p:nvPr>
            <p:ph type="ftr" sz="quarter" idx="11"/>
          </p:nvPr>
        </p:nvSpPr>
        <p:spPr/>
        <p:txBody>
          <a:bodyPr/>
          <a:lstStyle/>
          <a:p>
            <a:pPr>
              <a:defRPr/>
            </a:pPr>
            <a:r>
              <a:rPr lang="en-US" smtClean="0"/>
              <a:t>GeoBytes Webinar</a:t>
            </a:r>
            <a:endParaRPr lang="en-US"/>
          </a:p>
        </p:txBody>
      </p:sp>
      <p:sp>
        <p:nvSpPr>
          <p:cNvPr id="7" name="TextBox 6"/>
          <p:cNvSpPr txBox="1"/>
          <p:nvPr/>
        </p:nvSpPr>
        <p:spPr>
          <a:xfrm>
            <a:off x="7186805" y="1051984"/>
            <a:ext cx="1837282" cy="1200329"/>
          </a:xfrm>
          <a:prstGeom prst="rect">
            <a:avLst/>
          </a:prstGeom>
          <a:solidFill>
            <a:schemeClr val="accent6">
              <a:lumMod val="60000"/>
              <a:lumOff val="40000"/>
            </a:schemeClr>
          </a:solidFill>
        </p:spPr>
        <p:txBody>
          <a:bodyPr wrap="square" rtlCol="0">
            <a:spAutoFit/>
          </a:bodyPr>
          <a:lstStyle/>
          <a:p>
            <a:r>
              <a:rPr lang="en-US" dirty="0"/>
              <a:t>NATRF2022 </a:t>
            </a:r>
            <a:r>
              <a:rPr lang="en-US" i="1" dirty="0"/>
              <a:t>Latitude</a:t>
            </a:r>
            <a:r>
              <a:rPr lang="en-US" dirty="0"/>
              <a:t> is CONSTANT over time</a:t>
            </a:r>
          </a:p>
        </p:txBody>
      </p:sp>
      <p:sp>
        <p:nvSpPr>
          <p:cNvPr id="8" name="Bent Arrow 7"/>
          <p:cNvSpPr/>
          <p:nvPr/>
        </p:nvSpPr>
        <p:spPr>
          <a:xfrm rot="10800000">
            <a:off x="6565188" y="2252311"/>
            <a:ext cx="1243234" cy="568006"/>
          </a:xfrm>
          <a:prstGeom prst="bentArrow">
            <a:avLst/>
          </a:prstGeom>
          <a:gradFill>
            <a:gsLst>
              <a:gs pos="0">
                <a:schemeClr val="accent6">
                  <a:lumMod val="40000"/>
                  <a:lumOff val="60000"/>
                </a:schemeClr>
              </a:gs>
              <a:gs pos="100000">
                <a:schemeClr val="accent6">
                  <a:lumMod val="75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5" name="Slide Number Placeholder 4"/>
          <p:cNvSpPr>
            <a:spLocks noGrp="1"/>
          </p:cNvSpPr>
          <p:nvPr>
            <p:ph type="sldNum" sz="quarter" idx="12"/>
          </p:nvPr>
        </p:nvSpPr>
        <p:spPr/>
        <p:txBody>
          <a:bodyPr/>
          <a:lstStyle/>
          <a:p>
            <a:pPr>
              <a:defRPr/>
            </a:pPr>
            <a:fld id="{EB6791C4-DF4E-4C17-A41C-B2BEB15390BD}" type="slidenum">
              <a:rPr lang="en-US" smtClean="0"/>
              <a:pPr>
                <a:defRPr/>
              </a:pPr>
              <a:t>6</a:t>
            </a:fld>
            <a:endParaRPr lang="en-US"/>
          </a:p>
        </p:txBody>
      </p:sp>
      <p:sp>
        <p:nvSpPr>
          <p:cNvPr id="9" name="TextBox 8"/>
          <p:cNvSpPr txBox="1"/>
          <p:nvPr/>
        </p:nvSpPr>
        <p:spPr>
          <a:xfrm>
            <a:off x="896667" y="1116778"/>
            <a:ext cx="4455066" cy="646331"/>
          </a:xfrm>
          <a:prstGeom prst="rect">
            <a:avLst/>
          </a:prstGeom>
          <a:noFill/>
        </p:spPr>
        <p:txBody>
          <a:bodyPr wrap="none" rtlCol="0">
            <a:spAutoFit/>
          </a:bodyPr>
          <a:lstStyle/>
          <a:p>
            <a:r>
              <a:rPr lang="en-US" b="1" dirty="0" smtClean="0"/>
              <a:t>As per NGS policy decision circa 2018:</a:t>
            </a:r>
          </a:p>
          <a:p>
            <a:r>
              <a:rPr lang="en-US" b="1" dirty="0" smtClean="0"/>
              <a:t>t</a:t>
            </a:r>
            <a:r>
              <a:rPr lang="en-US" b="1" baseline="-25000" dirty="0" smtClean="0"/>
              <a:t>0</a:t>
            </a:r>
            <a:r>
              <a:rPr lang="en-US" b="1" dirty="0" smtClean="0"/>
              <a:t> = 2020.0</a:t>
            </a:r>
            <a:endParaRPr lang="en-US" b="1" dirty="0"/>
          </a:p>
        </p:txBody>
      </p:sp>
      <p:sp>
        <p:nvSpPr>
          <p:cNvPr id="11" name="Freeform 10"/>
          <p:cNvSpPr/>
          <p:nvPr/>
        </p:nvSpPr>
        <p:spPr>
          <a:xfrm flipH="1">
            <a:off x="2353937" y="1574571"/>
            <a:ext cx="473725" cy="1024731"/>
          </a:xfrm>
          <a:custGeom>
            <a:avLst/>
            <a:gdLst>
              <a:gd name="connsiteX0" fmla="*/ 607606 w 607606"/>
              <a:gd name="connsiteY0" fmla="*/ 0 h 943275"/>
              <a:gd name="connsiteX1" fmla="*/ 1215 w 607606"/>
              <a:gd name="connsiteY1" fmla="*/ 327259 h 943275"/>
              <a:gd name="connsiteX2" fmla="*/ 482478 w 607606"/>
              <a:gd name="connsiteY2" fmla="*/ 943275 h 943275"/>
            </a:gdLst>
            <a:ahLst/>
            <a:cxnLst>
              <a:cxn ang="0">
                <a:pos x="connsiteX0" y="connsiteY0"/>
              </a:cxn>
              <a:cxn ang="0">
                <a:pos x="connsiteX1" y="connsiteY1"/>
              </a:cxn>
              <a:cxn ang="0">
                <a:pos x="connsiteX2" y="connsiteY2"/>
              </a:cxn>
            </a:cxnLst>
            <a:rect l="l" t="t" r="r" b="b"/>
            <a:pathLst>
              <a:path w="607606" h="943275">
                <a:moveTo>
                  <a:pt x="607606" y="0"/>
                </a:moveTo>
                <a:cubicBezTo>
                  <a:pt x="314838" y="85023"/>
                  <a:pt x="22070" y="170047"/>
                  <a:pt x="1215" y="327259"/>
                </a:cubicBezTo>
                <a:cubicBezTo>
                  <a:pt x="-19640" y="484471"/>
                  <a:pt x="231419" y="713873"/>
                  <a:pt x="482478" y="943275"/>
                </a:cubicBezTo>
              </a:path>
            </a:pathLst>
          </a:custGeom>
          <a:noFill/>
          <a:ln>
            <a:solidFill>
              <a:srgbClr val="FF0000"/>
            </a:solidFill>
            <a:headEnd type="none"/>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0986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p:cNvPicPr>
            <a:picLocks noGrp="1" noChangeAspect="1"/>
          </p:cNvPicPr>
          <p:nvPr>
            <p:ph idx="1"/>
          </p:nvPr>
        </p:nvPicPr>
        <p:blipFill>
          <a:blip r:embed="rId2"/>
          <a:stretch>
            <a:fillRect/>
          </a:stretch>
        </p:blipFill>
        <p:spPr>
          <a:xfrm>
            <a:off x="457200" y="1754347"/>
            <a:ext cx="8229600" cy="4217669"/>
          </a:xfrm>
          <a:prstGeom prst="rect">
            <a:avLst/>
          </a:prstGeom>
        </p:spPr>
      </p:pic>
      <p:sp>
        <p:nvSpPr>
          <p:cNvPr id="2" name="Title 1"/>
          <p:cNvSpPr>
            <a:spLocks noGrp="1"/>
          </p:cNvSpPr>
          <p:nvPr>
            <p:ph type="title"/>
          </p:nvPr>
        </p:nvSpPr>
        <p:spPr/>
        <p:txBody>
          <a:bodyPr/>
          <a:lstStyle/>
          <a:p>
            <a:r>
              <a:rPr lang="en-US" dirty="0"/>
              <a:t>BSMK (North Dakota)</a:t>
            </a:r>
          </a:p>
        </p:txBody>
      </p:sp>
      <p:sp>
        <p:nvSpPr>
          <p:cNvPr id="4" name="Date Placeholder 3"/>
          <p:cNvSpPr>
            <a:spLocks noGrp="1"/>
          </p:cNvSpPr>
          <p:nvPr>
            <p:ph type="dt" sz="half" idx="10"/>
          </p:nvPr>
        </p:nvSpPr>
        <p:spPr/>
        <p:txBody>
          <a:bodyPr/>
          <a:lstStyle/>
          <a:p>
            <a:pPr>
              <a:defRPr/>
            </a:pPr>
            <a:r>
              <a:rPr lang="en-US" altLang="en-US" smtClean="0"/>
              <a:t>August 31, 2018</a:t>
            </a:r>
            <a:endParaRPr lang="en-US" altLang="en-US"/>
          </a:p>
        </p:txBody>
      </p:sp>
      <p:sp>
        <p:nvSpPr>
          <p:cNvPr id="3" name="Footer Placeholder 2"/>
          <p:cNvSpPr>
            <a:spLocks noGrp="1"/>
          </p:cNvSpPr>
          <p:nvPr>
            <p:ph type="ftr" sz="quarter" idx="11"/>
          </p:nvPr>
        </p:nvSpPr>
        <p:spPr/>
        <p:txBody>
          <a:bodyPr/>
          <a:lstStyle/>
          <a:p>
            <a:pPr>
              <a:defRPr/>
            </a:pPr>
            <a:r>
              <a:rPr lang="en-US" smtClean="0"/>
              <a:t>GeoBytes Webinar</a:t>
            </a:r>
            <a:endParaRPr lang="en-US"/>
          </a:p>
        </p:txBody>
      </p:sp>
      <p:sp>
        <p:nvSpPr>
          <p:cNvPr id="6" name="TextBox 5"/>
          <p:cNvSpPr txBox="1"/>
          <p:nvPr/>
        </p:nvSpPr>
        <p:spPr>
          <a:xfrm>
            <a:off x="6964680" y="1846918"/>
            <a:ext cx="2080168" cy="923330"/>
          </a:xfrm>
          <a:prstGeom prst="rect">
            <a:avLst/>
          </a:prstGeom>
          <a:solidFill>
            <a:schemeClr val="accent6">
              <a:lumMod val="60000"/>
              <a:lumOff val="40000"/>
            </a:schemeClr>
          </a:solidFill>
        </p:spPr>
        <p:txBody>
          <a:bodyPr wrap="square" rtlCol="0">
            <a:spAutoFit/>
          </a:bodyPr>
          <a:lstStyle/>
          <a:p>
            <a:r>
              <a:rPr lang="en-US" dirty="0"/>
              <a:t>NATRF2022 </a:t>
            </a:r>
            <a:r>
              <a:rPr lang="en-US" i="1" dirty="0"/>
              <a:t>Longitude</a:t>
            </a:r>
            <a:r>
              <a:rPr lang="en-US" dirty="0"/>
              <a:t> is constant over time</a:t>
            </a:r>
          </a:p>
        </p:txBody>
      </p:sp>
      <p:sp>
        <p:nvSpPr>
          <p:cNvPr id="7" name="Bent Arrow 6"/>
          <p:cNvSpPr/>
          <p:nvPr/>
        </p:nvSpPr>
        <p:spPr>
          <a:xfrm rot="10800000">
            <a:off x="6614160" y="2770247"/>
            <a:ext cx="1181099" cy="700065"/>
          </a:xfrm>
          <a:prstGeom prst="bentArrow">
            <a:avLst/>
          </a:prstGeom>
          <a:gradFill>
            <a:gsLst>
              <a:gs pos="0">
                <a:schemeClr val="accent6">
                  <a:lumMod val="40000"/>
                  <a:lumOff val="60000"/>
                </a:schemeClr>
              </a:gs>
              <a:gs pos="100000">
                <a:schemeClr val="accent6">
                  <a:lumMod val="75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8" name="Slide Number Placeholder 7"/>
          <p:cNvSpPr>
            <a:spLocks noGrp="1"/>
          </p:cNvSpPr>
          <p:nvPr>
            <p:ph type="sldNum" sz="quarter" idx="12"/>
          </p:nvPr>
        </p:nvSpPr>
        <p:spPr/>
        <p:txBody>
          <a:bodyPr/>
          <a:lstStyle/>
          <a:p>
            <a:pPr>
              <a:defRPr/>
            </a:pPr>
            <a:fld id="{EB6791C4-DF4E-4C17-A41C-B2BEB15390BD}" type="slidenum">
              <a:rPr lang="en-US" smtClean="0"/>
              <a:pPr>
                <a:defRPr/>
              </a:pPr>
              <a:t>7</a:t>
            </a:fld>
            <a:endParaRPr lang="en-US"/>
          </a:p>
        </p:txBody>
      </p:sp>
    </p:spTree>
    <p:extLst>
      <p:ext uri="{BB962C8B-B14F-4D97-AF65-F5344CB8AC3E}">
        <p14:creationId xmlns:p14="http://schemas.microsoft.com/office/powerpoint/2010/main" val="22043173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p:cNvPicPr>
            <a:picLocks noGrp="1" noChangeAspect="1"/>
          </p:cNvPicPr>
          <p:nvPr>
            <p:ph idx="1"/>
          </p:nvPr>
        </p:nvPicPr>
        <p:blipFill>
          <a:blip r:embed="rId2"/>
          <a:stretch>
            <a:fillRect/>
          </a:stretch>
        </p:blipFill>
        <p:spPr>
          <a:xfrm>
            <a:off x="457200" y="1754347"/>
            <a:ext cx="8229600" cy="4217669"/>
          </a:xfrm>
          <a:prstGeom prst="rect">
            <a:avLst/>
          </a:prstGeom>
        </p:spPr>
      </p:pic>
      <p:sp>
        <p:nvSpPr>
          <p:cNvPr id="2" name="Title 1"/>
          <p:cNvSpPr>
            <a:spLocks noGrp="1"/>
          </p:cNvSpPr>
          <p:nvPr>
            <p:ph type="title"/>
          </p:nvPr>
        </p:nvSpPr>
        <p:spPr/>
        <p:txBody>
          <a:bodyPr/>
          <a:lstStyle/>
          <a:p>
            <a:r>
              <a:rPr lang="en-US" dirty="0"/>
              <a:t>BSMK (North Dakota)</a:t>
            </a:r>
          </a:p>
        </p:txBody>
      </p:sp>
      <p:sp>
        <p:nvSpPr>
          <p:cNvPr id="4" name="Date Placeholder 3"/>
          <p:cNvSpPr>
            <a:spLocks noGrp="1"/>
          </p:cNvSpPr>
          <p:nvPr>
            <p:ph type="dt" sz="half" idx="10"/>
          </p:nvPr>
        </p:nvSpPr>
        <p:spPr/>
        <p:txBody>
          <a:bodyPr/>
          <a:lstStyle/>
          <a:p>
            <a:pPr>
              <a:defRPr/>
            </a:pPr>
            <a:r>
              <a:rPr lang="en-US" altLang="en-US" smtClean="0"/>
              <a:t>August 31, 2018</a:t>
            </a:r>
            <a:endParaRPr lang="en-US" altLang="en-US"/>
          </a:p>
        </p:txBody>
      </p:sp>
      <p:sp>
        <p:nvSpPr>
          <p:cNvPr id="3" name="Footer Placeholder 2"/>
          <p:cNvSpPr>
            <a:spLocks noGrp="1"/>
          </p:cNvSpPr>
          <p:nvPr>
            <p:ph type="ftr" sz="quarter" idx="11"/>
          </p:nvPr>
        </p:nvSpPr>
        <p:spPr/>
        <p:txBody>
          <a:bodyPr/>
          <a:lstStyle/>
          <a:p>
            <a:pPr>
              <a:defRPr/>
            </a:pPr>
            <a:r>
              <a:rPr lang="en-US" smtClean="0"/>
              <a:t>GeoBytes Webinar</a:t>
            </a:r>
            <a:endParaRPr lang="en-US"/>
          </a:p>
        </p:txBody>
      </p:sp>
      <p:sp>
        <p:nvSpPr>
          <p:cNvPr id="7" name="TextBox 6"/>
          <p:cNvSpPr txBox="1"/>
          <p:nvPr/>
        </p:nvSpPr>
        <p:spPr>
          <a:xfrm>
            <a:off x="6711600" y="1356558"/>
            <a:ext cx="2432400" cy="1200329"/>
          </a:xfrm>
          <a:prstGeom prst="rect">
            <a:avLst/>
          </a:prstGeom>
          <a:solidFill>
            <a:schemeClr val="accent6">
              <a:lumMod val="60000"/>
              <a:lumOff val="40000"/>
            </a:schemeClr>
          </a:solidFill>
        </p:spPr>
        <p:txBody>
          <a:bodyPr wrap="square" rtlCol="0">
            <a:spAutoFit/>
          </a:bodyPr>
          <a:lstStyle/>
          <a:p>
            <a:r>
              <a:rPr lang="en-US" dirty="0"/>
              <a:t>No matter WHAT frame, the ellipsoid height is dropping over time</a:t>
            </a:r>
          </a:p>
        </p:txBody>
      </p:sp>
      <p:sp>
        <p:nvSpPr>
          <p:cNvPr id="8" name="Bent Arrow 7"/>
          <p:cNvSpPr/>
          <p:nvPr/>
        </p:nvSpPr>
        <p:spPr>
          <a:xfrm rot="10800000">
            <a:off x="6568440" y="2556887"/>
            <a:ext cx="792480" cy="1954154"/>
          </a:xfrm>
          <a:prstGeom prst="bentArrow">
            <a:avLst/>
          </a:prstGeom>
          <a:gradFill>
            <a:gsLst>
              <a:gs pos="0">
                <a:schemeClr val="accent6">
                  <a:lumMod val="40000"/>
                  <a:lumOff val="60000"/>
                </a:schemeClr>
              </a:gs>
              <a:gs pos="100000">
                <a:schemeClr val="accent6">
                  <a:lumMod val="75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5" name="Slide Number Placeholder 4"/>
          <p:cNvSpPr>
            <a:spLocks noGrp="1"/>
          </p:cNvSpPr>
          <p:nvPr>
            <p:ph type="sldNum" sz="quarter" idx="12"/>
          </p:nvPr>
        </p:nvSpPr>
        <p:spPr/>
        <p:txBody>
          <a:bodyPr/>
          <a:lstStyle/>
          <a:p>
            <a:pPr>
              <a:defRPr/>
            </a:pPr>
            <a:fld id="{EB6791C4-DF4E-4C17-A41C-B2BEB15390BD}" type="slidenum">
              <a:rPr lang="en-US" smtClean="0"/>
              <a:pPr>
                <a:defRPr/>
              </a:pPr>
              <a:t>8</a:t>
            </a:fld>
            <a:endParaRPr lang="en-US"/>
          </a:p>
        </p:txBody>
      </p:sp>
    </p:spTree>
    <p:extLst>
      <p:ext uri="{BB962C8B-B14F-4D97-AF65-F5344CB8AC3E}">
        <p14:creationId xmlns:p14="http://schemas.microsoft.com/office/powerpoint/2010/main" val="29062310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Residual Vertical Motion</a:t>
            </a:r>
            <a:endParaRPr lang="en-US" dirty="0"/>
          </a:p>
        </p:txBody>
      </p:sp>
      <p:sp>
        <p:nvSpPr>
          <p:cNvPr id="5" name="Slide Number Placeholder 4"/>
          <p:cNvSpPr>
            <a:spLocks noGrp="1"/>
          </p:cNvSpPr>
          <p:nvPr>
            <p:ph type="sldNum" sz="quarter" idx="12"/>
          </p:nvPr>
        </p:nvSpPr>
        <p:spPr/>
        <p:txBody>
          <a:bodyPr/>
          <a:lstStyle/>
          <a:p>
            <a:pPr>
              <a:defRPr/>
            </a:pPr>
            <a:fld id="{5A837433-97E9-4D94-B898-19FA6F4A2CA7}" type="slidenum">
              <a:rPr lang="en-US" smtClean="0"/>
              <a:pPr>
                <a:defRPr/>
              </a:pPr>
              <a:t>9</a:t>
            </a:fld>
            <a:endParaRPr lang="en-US"/>
          </a:p>
        </p:txBody>
      </p:sp>
      <p:pic>
        <p:nvPicPr>
          <p:cNvPr id="1026" name="Picture 2" descr="https://lh4.googleusercontent.com/ymKsoXwZEP4rk4F4GqPD5S9FyMO4d0mrfL2GiLI0mXe7djBwYH3t0-OwncYltY8OJNmYk0DKh4pOLqS9DGItCHK3i23maqpjdDDISQH5ux0uqDVbrEnWTnFLPb7Woe2cka61EXC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362" y="1417638"/>
            <a:ext cx="1819275" cy="4444559"/>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p:cNvSpPr txBox="1">
            <a:spLocks/>
          </p:cNvSpPr>
          <p:nvPr/>
        </p:nvSpPr>
        <p:spPr>
          <a:xfrm>
            <a:off x="2886074" y="1375352"/>
            <a:ext cx="5800725" cy="4525963"/>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Crust uplifts and subsides</a:t>
            </a:r>
          </a:p>
          <a:p>
            <a:pPr lvl="1"/>
            <a:r>
              <a:rPr lang="en-US" dirty="0" smtClean="0"/>
              <a:t>Wide variety of spatial and temporal scales</a:t>
            </a:r>
          </a:p>
          <a:p>
            <a:pPr lvl="1"/>
            <a:r>
              <a:rPr lang="en-US" dirty="0" smtClean="0"/>
              <a:t>GIA is uplifting much of the North half of CONUS</a:t>
            </a:r>
          </a:p>
          <a:p>
            <a:pPr lvl="1"/>
            <a:r>
              <a:rPr lang="en-US" dirty="0" smtClean="0"/>
              <a:t>Modern ice loss of melting glaciers affects AK</a:t>
            </a:r>
            <a:endParaRPr lang="en-US" dirty="0" smtClean="0"/>
          </a:p>
          <a:p>
            <a:pPr lvl="1"/>
            <a:r>
              <a:rPr lang="en-US" dirty="0" smtClean="0"/>
              <a:t>Agricultural </a:t>
            </a:r>
            <a:r>
              <a:rPr lang="en-US" dirty="0" smtClean="0"/>
              <a:t>water withdrawal subsides the crust (see left)</a:t>
            </a:r>
          </a:p>
          <a:p>
            <a:pPr lvl="1"/>
            <a:r>
              <a:rPr lang="en-US" dirty="0" smtClean="0"/>
              <a:t>Earthquakes, Volcanic Eruptions, </a:t>
            </a:r>
            <a:r>
              <a:rPr lang="en-US" dirty="0" err="1" smtClean="0"/>
              <a:t>Etc</a:t>
            </a:r>
            <a:endParaRPr lang="en-US" dirty="0" smtClean="0"/>
          </a:p>
        </p:txBody>
      </p:sp>
    </p:spTree>
    <p:extLst>
      <p:ext uri="{BB962C8B-B14F-4D97-AF65-F5344CB8AC3E}">
        <p14:creationId xmlns:p14="http://schemas.microsoft.com/office/powerpoint/2010/main" val="235270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85655</TotalTime>
  <Words>1133</Words>
  <Application>Microsoft Office PowerPoint</Application>
  <PresentationFormat>On-screen Show (4:3)</PresentationFormat>
  <Paragraphs>188</Paragraphs>
  <Slides>19</Slides>
  <Notes>3</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19</vt:i4>
      </vt:variant>
    </vt:vector>
  </HeadingPairs>
  <TitlesOfParts>
    <vt:vector size="31" baseType="lpstr">
      <vt:lpstr>MS PGothic</vt:lpstr>
      <vt:lpstr>MS PGothic</vt:lpstr>
      <vt:lpstr>Arial</vt:lpstr>
      <vt:lpstr>Calibri</vt:lpstr>
      <vt:lpstr>Cambria Math</vt:lpstr>
      <vt:lpstr>Gill Sans MT</vt:lpstr>
      <vt:lpstr>Symbol</vt:lpstr>
      <vt:lpstr>Times New Roman</vt:lpstr>
      <vt:lpstr>Wingdings</vt:lpstr>
      <vt:lpstr>Office Theme</vt:lpstr>
      <vt:lpstr>1_Office Theme</vt:lpstr>
      <vt:lpstr>2_Office Theme</vt:lpstr>
      <vt:lpstr>Inclusion of Dynamics in the new Reference System</vt:lpstr>
      <vt:lpstr>PowerPoint Presentation</vt:lpstr>
      <vt:lpstr>Replacing the NAD 83’s</vt:lpstr>
      <vt:lpstr>PowerPoint Presentation</vt:lpstr>
      <vt:lpstr>BSMK (North Dakota)</vt:lpstr>
      <vt:lpstr>BSMK (North Dakota)</vt:lpstr>
      <vt:lpstr>BSMK (North Dakota)</vt:lpstr>
      <vt:lpstr>BSMK (North Dakota)</vt:lpstr>
      <vt:lpstr>Residual Vertical Motion</vt:lpstr>
      <vt:lpstr>Residual Horizontal Motion</vt:lpstr>
      <vt:lpstr>Definitional Relationships- Geometric</vt:lpstr>
      <vt:lpstr>IFVM</vt:lpstr>
      <vt:lpstr>PowerPoint Presentation</vt:lpstr>
      <vt:lpstr>Definitional Relationship- Geopotential</vt:lpstr>
      <vt:lpstr>Geoid Monitoring Service</vt:lpstr>
      <vt:lpstr>Continuous Shape Change</vt:lpstr>
      <vt:lpstr>Episodic Geoid Changes</vt:lpstr>
      <vt:lpstr>Geoid Monitoring Service</vt:lpstr>
      <vt:lpstr>PowerPoint Presentation</vt:lpstr>
    </vt:vector>
  </TitlesOfParts>
  <Company>NOS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NGS All Hands 2.5.2010</dc:title>
  <dc:creator>Chris.Harm</dc:creator>
  <cp:lastModifiedBy>Theresa Damiani</cp:lastModifiedBy>
  <cp:revision>2705</cp:revision>
  <cp:lastPrinted>2017-02-02T17:15:29Z</cp:lastPrinted>
  <dcterms:created xsi:type="dcterms:W3CDTF">2009-09-30T12:20:38Z</dcterms:created>
  <dcterms:modified xsi:type="dcterms:W3CDTF">2018-09-23T16:08:58Z</dcterms:modified>
</cp:coreProperties>
</file>