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4"/>
  </p:notesMasterIdLst>
  <p:sldIdLst>
    <p:sldId id="257" r:id="rId3"/>
    <p:sldId id="839" r:id="rId4"/>
    <p:sldId id="1096" r:id="rId5"/>
    <p:sldId id="1087" r:id="rId6"/>
    <p:sldId id="635" r:id="rId7"/>
    <p:sldId id="640" r:id="rId8"/>
    <p:sldId id="275" r:id="rId9"/>
    <p:sldId id="274" r:id="rId10"/>
    <p:sldId id="282" r:id="rId11"/>
    <p:sldId id="869" r:id="rId12"/>
    <p:sldId id="279" r:id="rId13"/>
    <p:sldId id="280" r:id="rId14"/>
    <p:sldId id="912" r:id="rId15"/>
    <p:sldId id="913" r:id="rId16"/>
    <p:sldId id="914" r:id="rId17"/>
    <p:sldId id="915" r:id="rId18"/>
    <p:sldId id="1086" r:id="rId19"/>
    <p:sldId id="927" r:id="rId20"/>
    <p:sldId id="1094" r:id="rId21"/>
    <p:sldId id="281" r:id="rId22"/>
    <p:sldId id="284" r:id="rId23"/>
    <p:sldId id="285" r:id="rId24"/>
    <p:sldId id="1092" r:id="rId25"/>
    <p:sldId id="1098" r:id="rId26"/>
    <p:sldId id="292" r:id="rId27"/>
    <p:sldId id="293" r:id="rId28"/>
    <p:sldId id="1095" r:id="rId29"/>
    <p:sldId id="299" r:id="rId30"/>
    <p:sldId id="260" r:id="rId31"/>
    <p:sldId id="256" r:id="rId32"/>
    <p:sldId id="1023"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34" autoAdjust="0"/>
  </p:normalViewPr>
  <p:slideViewPr>
    <p:cSldViewPr snapToGrid="0" snapToObjects="1">
      <p:cViewPr varScale="1">
        <p:scale>
          <a:sx n="98" d="100"/>
          <a:sy n="98" d="100"/>
        </p:scale>
        <p:origin x="1018" y="67"/>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8">
              <a:spcBef>
                <a:spcPct val="30000"/>
              </a:spcBef>
              <a:defRPr sz="1200">
                <a:solidFill>
                  <a:schemeClr val="tx1"/>
                </a:solidFill>
                <a:latin typeface="Calibri" pitchFamily="34" charset="0"/>
              </a:defRPr>
            </a:lvl1pPr>
            <a:lvl2pPr marL="751940" indent="-289208" defTabSz="914218">
              <a:spcBef>
                <a:spcPct val="30000"/>
              </a:spcBef>
              <a:defRPr sz="1200">
                <a:solidFill>
                  <a:schemeClr val="tx1"/>
                </a:solidFill>
                <a:latin typeface="Calibri" pitchFamily="34" charset="0"/>
              </a:defRPr>
            </a:lvl2pPr>
            <a:lvl3pPr marL="1156830" indent="-231366" defTabSz="914218">
              <a:spcBef>
                <a:spcPct val="30000"/>
              </a:spcBef>
              <a:defRPr sz="1200">
                <a:solidFill>
                  <a:schemeClr val="tx1"/>
                </a:solidFill>
                <a:latin typeface="Calibri" pitchFamily="34" charset="0"/>
              </a:defRPr>
            </a:lvl3pPr>
            <a:lvl4pPr marL="1619562" indent="-231366" defTabSz="914218">
              <a:spcBef>
                <a:spcPct val="30000"/>
              </a:spcBef>
              <a:defRPr sz="1200">
                <a:solidFill>
                  <a:schemeClr val="tx1"/>
                </a:solidFill>
                <a:latin typeface="Calibri" pitchFamily="34" charset="0"/>
              </a:defRPr>
            </a:lvl4pPr>
            <a:lvl5pPr marL="2082295" indent="-231366" defTabSz="914218">
              <a:spcBef>
                <a:spcPct val="30000"/>
              </a:spcBef>
              <a:defRPr sz="1200">
                <a:solidFill>
                  <a:schemeClr val="tx1"/>
                </a:solidFill>
                <a:latin typeface="Calibri" pitchFamily="34" charset="0"/>
              </a:defRPr>
            </a:lvl5pPr>
            <a:lvl6pPr marL="2545027" indent="-231366" defTabSz="914218" eaLnBrk="0" fontAlgn="base" hangingPunct="0">
              <a:spcBef>
                <a:spcPct val="30000"/>
              </a:spcBef>
              <a:spcAft>
                <a:spcPct val="0"/>
              </a:spcAft>
              <a:defRPr sz="1200">
                <a:solidFill>
                  <a:schemeClr val="tx1"/>
                </a:solidFill>
                <a:latin typeface="Calibri" pitchFamily="34" charset="0"/>
              </a:defRPr>
            </a:lvl6pPr>
            <a:lvl7pPr marL="3007759" indent="-231366" defTabSz="914218" eaLnBrk="0" fontAlgn="base" hangingPunct="0">
              <a:spcBef>
                <a:spcPct val="30000"/>
              </a:spcBef>
              <a:spcAft>
                <a:spcPct val="0"/>
              </a:spcAft>
              <a:defRPr sz="1200">
                <a:solidFill>
                  <a:schemeClr val="tx1"/>
                </a:solidFill>
                <a:latin typeface="Calibri" pitchFamily="34" charset="0"/>
              </a:defRPr>
            </a:lvl7pPr>
            <a:lvl8pPr marL="3470491" indent="-231366" defTabSz="914218" eaLnBrk="0" fontAlgn="base" hangingPunct="0">
              <a:spcBef>
                <a:spcPct val="30000"/>
              </a:spcBef>
              <a:spcAft>
                <a:spcPct val="0"/>
              </a:spcAft>
              <a:defRPr sz="1200">
                <a:solidFill>
                  <a:schemeClr val="tx1"/>
                </a:solidFill>
                <a:latin typeface="Calibri" pitchFamily="34" charset="0"/>
              </a:defRPr>
            </a:lvl8pPr>
            <a:lvl9pPr marL="3933223" indent="-231366" defTabSz="914218" eaLnBrk="0" fontAlgn="base" hangingPunct="0">
              <a:spcBef>
                <a:spcPct val="30000"/>
              </a:spcBef>
              <a:spcAft>
                <a:spcPct val="0"/>
              </a:spcAft>
              <a:defRPr sz="1200">
                <a:solidFill>
                  <a:schemeClr val="tx1"/>
                </a:solidFill>
                <a:latin typeface="Calibri" pitchFamily="34" charset="0"/>
              </a:defRPr>
            </a:lvl9pPr>
          </a:lstStyle>
          <a:p>
            <a:pPr>
              <a:spcBef>
                <a:spcPct val="0"/>
              </a:spcBef>
            </a:pPr>
            <a:fld id="{506D509A-BFD5-4D5F-AAD1-E7FC90ED03FB}" type="slidenum">
              <a:rPr lang="en-US" altLang="en-US">
                <a:latin typeface="Times New Roman" pitchFamily="18" charset="0"/>
              </a:rPr>
              <a:pPr>
                <a:spcBef>
                  <a:spcPct val="0"/>
                </a:spcBef>
              </a:pPr>
              <a:t>2</a:t>
            </a:fld>
            <a:endParaRPr lang="en-US" altLang="en-US">
              <a:latin typeface="Times New Roman" pitchFamily="18"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06995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93331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78140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rPr>
              <a:t>At 2020, ITRF and NATRF are identical.  As time goes on </a:t>
            </a:r>
            <a:r>
              <a:rPr lang="en-US" sz="1200" b="0" i="0" kern="1200">
                <a:solidFill>
                  <a:schemeClr val="tx1"/>
                </a:solidFill>
                <a:effectLst/>
                <a:latin typeface="+mn-lt"/>
                <a:ea typeface="+mn-ea"/>
                <a:cs typeface="+mn-cs"/>
              </a:rPr>
              <a:t>the North </a:t>
            </a:r>
            <a:r>
              <a:rPr lang="en-US" sz="1200" b="0" i="0" kern="1200" dirty="0">
                <a:solidFill>
                  <a:schemeClr val="tx1"/>
                </a:solidFill>
                <a:effectLst/>
                <a:latin typeface="+mn-lt"/>
                <a:ea typeface="+mn-ea"/>
                <a:cs typeface="+mn-cs"/>
              </a:rPr>
              <a:t>American plate moves, resulting in new ITRF coordinates at epoch (say 2030) for the same point.  If I remove 10 years of plate motion (ITRF velocity) it puts me back where NATRF used to be....EXCEPT, there has been local motion.  That is why we call the it NATRF epoch 2030, because it is where NATRF IS in 2030.  We now have to apply IFVM to get back to 2020, or any other date relative to NATRF.</a:t>
            </a:r>
            <a:endParaRPr lang="en-US" alt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81CED41-2FF7-4E94-9ADC-9D730A774E3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1162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1871818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995375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FCB2978-52DE-4BF6-A67A-5B4E3D2E6747}" type="slidenum">
              <a:rPr lang="en-US" altLang="en-US" sz="1300" smtClean="0">
                <a:latin typeface="Times New Roman" panose="02020603050405020304" pitchFamily="18" charset="0"/>
                <a:cs typeface="Arial" panose="020B0604020202020204" pitchFamily="34" charset="0"/>
              </a:rPr>
              <a:pPr eaLnBrk="0" hangingPunct="0">
                <a:spcBef>
                  <a:spcPct val="0"/>
                </a:spcBef>
              </a:pPr>
              <a:t>6</a:t>
            </a:fld>
            <a:endParaRPr lang="en-US" altLang="en-US" sz="1300">
              <a:latin typeface="Times New Roman" panose="02020603050405020304" pitchFamily="18" charset="0"/>
              <a:cs typeface="Arial" panose="020B0604020202020204" pitchFamily="34" charset="0"/>
            </a:endParaRPr>
          </a:p>
        </p:txBody>
      </p:sp>
      <p:sp>
        <p:nvSpPr>
          <p:cNvPr id="204803"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a:latin typeface="Palatino Linotype" panose="0204050205050503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7</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8</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9</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baseline="0" dirty="0"/>
              <a:t>We’ll talk about that </a:t>
            </a:r>
            <a:r>
              <a:rPr lang="en-US" baseline="0"/>
              <a:t>‘plate fixed’ later.</a:t>
            </a:r>
            <a:endParaRPr lang="en-US" baseline="0" dirty="0"/>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39839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11</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12</a:t>
            </a:fld>
            <a:endParaRPr lang="en-US"/>
          </a:p>
        </p:txBody>
      </p:sp>
    </p:spTree>
    <p:extLst>
      <p:ext uri="{BB962C8B-B14F-4D97-AF65-F5344CB8AC3E}">
        <p14:creationId xmlns:p14="http://schemas.microsoft.com/office/powerpoint/2010/main" val="1310776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84582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26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9/17/2021</a:t>
            </a:r>
          </a:p>
        </p:txBody>
      </p:sp>
      <p:sp>
        <p:nvSpPr>
          <p:cNvPr id="5" name="Footer Placeholder 4"/>
          <p:cNvSpPr>
            <a:spLocks noGrp="1"/>
          </p:cNvSpPr>
          <p:nvPr>
            <p:ph type="ftr" sz="quarter" idx="11"/>
          </p:nvPr>
        </p:nvSpPr>
        <p:spPr/>
        <p:txBody>
          <a:bodyPr/>
          <a:lstStyle/>
          <a:p>
            <a:r>
              <a:rPr lang="en-US"/>
              <a:t>2021 University of Florida NSRS Workshop</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925857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9/17/2021</a:t>
            </a:r>
          </a:p>
        </p:txBody>
      </p:sp>
      <p:sp>
        <p:nvSpPr>
          <p:cNvPr id="5" name="Footer Placeholder 4"/>
          <p:cNvSpPr>
            <a:spLocks noGrp="1"/>
          </p:cNvSpPr>
          <p:nvPr>
            <p:ph type="ftr" sz="quarter" idx="11"/>
          </p:nvPr>
        </p:nvSpPr>
        <p:spPr/>
        <p:txBody>
          <a:bodyPr/>
          <a:lstStyle/>
          <a:p>
            <a:r>
              <a:rPr lang="en-US"/>
              <a:t>2021 University of Florida NSRS Workshop</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874696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9/17/2021</a:t>
            </a:r>
          </a:p>
        </p:txBody>
      </p:sp>
      <p:sp>
        <p:nvSpPr>
          <p:cNvPr id="5" name="Footer Placeholder 4"/>
          <p:cNvSpPr>
            <a:spLocks noGrp="1"/>
          </p:cNvSpPr>
          <p:nvPr>
            <p:ph type="ftr" sz="quarter" idx="11"/>
          </p:nvPr>
        </p:nvSpPr>
        <p:spPr/>
        <p:txBody>
          <a:bodyPr/>
          <a:lstStyle/>
          <a:p>
            <a:r>
              <a:rPr lang="en-US"/>
              <a:t>2021 University of Florida NSRS Workshop</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128311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9/17/2021</a:t>
            </a:r>
          </a:p>
        </p:txBody>
      </p:sp>
      <p:sp>
        <p:nvSpPr>
          <p:cNvPr id="6" name="Footer Placeholder 5"/>
          <p:cNvSpPr>
            <a:spLocks noGrp="1"/>
          </p:cNvSpPr>
          <p:nvPr>
            <p:ph type="ftr" sz="quarter" idx="11"/>
          </p:nvPr>
        </p:nvSpPr>
        <p:spPr/>
        <p:txBody>
          <a:bodyPr/>
          <a:lstStyle/>
          <a:p>
            <a:r>
              <a:rPr lang="en-US"/>
              <a:t>2021 University of Florida NSRS Workshop</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292713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9/17/2021</a:t>
            </a:r>
          </a:p>
        </p:txBody>
      </p:sp>
      <p:sp>
        <p:nvSpPr>
          <p:cNvPr id="8" name="Footer Placeholder 7"/>
          <p:cNvSpPr>
            <a:spLocks noGrp="1"/>
          </p:cNvSpPr>
          <p:nvPr>
            <p:ph type="ftr" sz="quarter" idx="11"/>
          </p:nvPr>
        </p:nvSpPr>
        <p:spPr/>
        <p:txBody>
          <a:bodyPr/>
          <a:lstStyle/>
          <a:p>
            <a:r>
              <a:rPr lang="en-US"/>
              <a:t>2021 University of Florida NSRS Workshop</a:t>
            </a:r>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608548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9/17/2021</a:t>
            </a:r>
          </a:p>
        </p:txBody>
      </p:sp>
      <p:sp>
        <p:nvSpPr>
          <p:cNvPr id="4" name="Footer Placeholder 3"/>
          <p:cNvSpPr>
            <a:spLocks noGrp="1"/>
          </p:cNvSpPr>
          <p:nvPr>
            <p:ph type="ftr" sz="quarter" idx="11"/>
          </p:nvPr>
        </p:nvSpPr>
        <p:spPr/>
        <p:txBody>
          <a:bodyPr/>
          <a:lstStyle/>
          <a:p>
            <a:r>
              <a:rPr lang="en-US"/>
              <a:t>2021 University of Florida NSRS Workshop</a:t>
            </a:r>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5096987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9/17/2021</a:t>
            </a:r>
          </a:p>
        </p:txBody>
      </p:sp>
      <p:sp>
        <p:nvSpPr>
          <p:cNvPr id="3" name="Footer Placeholder 2"/>
          <p:cNvSpPr>
            <a:spLocks noGrp="1"/>
          </p:cNvSpPr>
          <p:nvPr>
            <p:ph type="ftr" sz="quarter" idx="11"/>
          </p:nvPr>
        </p:nvSpPr>
        <p:spPr/>
        <p:txBody>
          <a:bodyPr/>
          <a:lstStyle/>
          <a:p>
            <a:r>
              <a:rPr lang="en-US"/>
              <a:t>2021 University of Florida NSRS Workshop</a:t>
            </a:r>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50340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9/17/2021</a:t>
            </a:r>
          </a:p>
        </p:txBody>
      </p:sp>
      <p:sp>
        <p:nvSpPr>
          <p:cNvPr id="6" name="Footer Placeholder 5"/>
          <p:cNvSpPr>
            <a:spLocks noGrp="1"/>
          </p:cNvSpPr>
          <p:nvPr>
            <p:ph type="ftr" sz="quarter" idx="11"/>
          </p:nvPr>
        </p:nvSpPr>
        <p:spPr/>
        <p:txBody>
          <a:bodyPr/>
          <a:lstStyle/>
          <a:p>
            <a:r>
              <a:rPr lang="en-US"/>
              <a:t>2021 University of Florida NSRS Workshop</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386045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9/17/2021</a:t>
            </a:r>
          </a:p>
        </p:txBody>
      </p:sp>
      <p:sp>
        <p:nvSpPr>
          <p:cNvPr id="6" name="Footer Placeholder 5"/>
          <p:cNvSpPr>
            <a:spLocks noGrp="1"/>
          </p:cNvSpPr>
          <p:nvPr>
            <p:ph type="ftr" sz="quarter" idx="11"/>
          </p:nvPr>
        </p:nvSpPr>
        <p:spPr/>
        <p:txBody>
          <a:bodyPr/>
          <a:lstStyle/>
          <a:p>
            <a:r>
              <a:rPr lang="en-US"/>
              <a:t>2021 University of Florida NSRS Workshop</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8798113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9/17/2021</a:t>
            </a:r>
          </a:p>
        </p:txBody>
      </p:sp>
      <p:sp>
        <p:nvSpPr>
          <p:cNvPr id="5" name="Footer Placeholder 4"/>
          <p:cNvSpPr>
            <a:spLocks noGrp="1"/>
          </p:cNvSpPr>
          <p:nvPr>
            <p:ph type="ftr" sz="quarter" idx="11"/>
          </p:nvPr>
        </p:nvSpPr>
        <p:spPr/>
        <p:txBody>
          <a:bodyPr/>
          <a:lstStyle/>
          <a:p>
            <a:r>
              <a:rPr lang="en-US"/>
              <a:t>2021 University of Florida NSRS Workshop</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280292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9/17/2021</a:t>
            </a:r>
          </a:p>
        </p:txBody>
      </p:sp>
      <p:sp>
        <p:nvSpPr>
          <p:cNvPr id="5" name="Footer Placeholder 4"/>
          <p:cNvSpPr>
            <a:spLocks noGrp="1"/>
          </p:cNvSpPr>
          <p:nvPr>
            <p:ph type="ftr" sz="quarter" idx="11"/>
          </p:nvPr>
        </p:nvSpPr>
        <p:spPr/>
        <p:txBody>
          <a:bodyPr/>
          <a:lstStyle/>
          <a:p>
            <a:r>
              <a:rPr lang="en-US"/>
              <a:t>2021 University of Florida NSRS Workshop</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4010820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11/20/2023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11/20/2023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9/17/2021</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2021 University of Florida NSRS Workshop</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33233082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7.jp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18.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1371600" y="1217723"/>
            <a:ext cx="6674338" cy="1102519"/>
          </a:xfrm>
        </p:spPr>
        <p:txBody>
          <a:bodyPr>
            <a:normAutofit fontScale="90000"/>
          </a:bodyPr>
          <a:lstStyle/>
          <a:p>
            <a:r>
              <a:rPr lang="en-US" sz="3100" dirty="0">
                <a:solidFill>
                  <a:srgbClr val="002E97"/>
                </a:solidFill>
                <a:latin typeface="+mn-lt"/>
                <a:cs typeface="Times New Roman" panose="02020603050405020304" pitchFamily="18" charset="0"/>
              </a:rPr>
              <a:t>A Modernized National Spatial Reference System:</a:t>
            </a:r>
            <a:br>
              <a:rPr lang="en-US" sz="3100"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How it impacts the Geospatial Community</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2852952"/>
            <a:ext cx="6400800" cy="727212"/>
          </a:xfrm>
        </p:spPr>
        <p:txBody>
          <a:bodyPr/>
          <a:lstStyle/>
          <a:p>
            <a:r>
              <a:rPr lang="en-US" dirty="0">
                <a:solidFill>
                  <a:srgbClr val="002E97"/>
                </a:solidFill>
                <a:latin typeface="+mn-lt"/>
                <a:cs typeface="Times New Roman" panose="02020603050405020304" pitchFamily="18" charset="0"/>
              </a:rPr>
              <a:t>Connecticut GIS Day 2023</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2210862" cy="369332"/>
          </a:xfrm>
          <a:prstGeom prst="rect">
            <a:avLst/>
          </a:prstGeom>
          <a:noFill/>
        </p:spPr>
        <p:txBody>
          <a:bodyPr wrap="none" rtlCol="0">
            <a:spAutoFit/>
          </a:bodyPr>
          <a:lstStyle/>
          <a:p>
            <a:r>
              <a:rPr lang="en-US" dirty="0">
                <a:solidFill>
                  <a:srgbClr val="002E97"/>
                </a:solidFill>
              </a:rPr>
              <a:t>November 15, 2023</a:t>
            </a:r>
          </a:p>
        </p:txBody>
      </p:sp>
      <p:sp>
        <p:nvSpPr>
          <p:cNvPr id="8" name="TextBox 1">
            <a:extLst>
              <a:ext uri="{FF2B5EF4-FFF2-40B4-BE49-F238E27FC236}">
                <a16:creationId xmlns:a16="http://schemas.microsoft.com/office/drawing/2014/main" id="{EA5EFACB-41BA-4649-90BA-E9BF2B6F9975}"/>
              </a:ext>
            </a:extLst>
          </p:cNvPr>
          <p:cNvSpPr txBox="1">
            <a:spLocks noChangeArrowheads="1"/>
          </p:cNvSpPr>
          <p:nvPr/>
        </p:nvSpPr>
        <p:spPr bwMode="auto">
          <a:xfrm>
            <a:off x="5019446" y="3846812"/>
            <a:ext cx="4046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dirty="0">
                <a:solidFill>
                  <a:srgbClr val="002E97"/>
                </a:solidFill>
                <a:latin typeface="+mn-lt"/>
                <a:ea typeface="+mn-ea"/>
              </a:rPr>
              <a:t>Dan Martin</a:t>
            </a:r>
          </a:p>
          <a:p>
            <a:pPr algn="ctr"/>
            <a:r>
              <a:rPr lang="en-GB" dirty="0">
                <a:solidFill>
                  <a:srgbClr val="002E97"/>
                </a:solidFill>
                <a:latin typeface="+mn-lt"/>
                <a:ea typeface="+mn-ea"/>
              </a:rPr>
              <a:t>Northeast Regional Geodetic Advisor</a:t>
            </a:r>
          </a:p>
          <a:p>
            <a:pPr algn="ctr"/>
            <a:r>
              <a:rPr lang="en-GB" dirty="0">
                <a:solidFill>
                  <a:srgbClr val="002E97"/>
                </a:solidFill>
                <a:latin typeface="+mn-lt"/>
                <a:ea typeface="+mn-ea"/>
              </a:rPr>
              <a:t>Dan.martin@noaa.gov</a:t>
            </a:r>
          </a:p>
          <a:p>
            <a:pPr algn="ctr"/>
            <a:r>
              <a:rPr lang="en-GB" dirty="0">
                <a:solidFill>
                  <a:srgbClr val="002E97"/>
                </a:solidFill>
                <a:latin typeface="+mn-lt"/>
                <a:ea typeface="+mn-ea"/>
              </a:rPr>
              <a:t>240-676-4762</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315698"/>
            <a:ext cx="6858000" cy="56618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z="3600" dirty="0">
                <a:solidFill>
                  <a:srgbClr val="002E97"/>
                </a:solidFill>
                <a:latin typeface="+mn-lt"/>
                <a:cs typeface="Times New Roman" panose="02020603050405020304" pitchFamily="18" charset="0"/>
              </a:rPr>
              <a:t>Replacing NAD</a:t>
            </a:r>
            <a:r>
              <a:rPr lang="en-US" sz="3600" dirty="0">
                <a:solidFill>
                  <a:srgbClr val="002E97"/>
                </a:solidFill>
                <a:latin typeface="+mn-lt"/>
                <a:cs typeface="Times New Roman" panose="02020603050405020304" pitchFamily="18" charset="0"/>
              </a:rPr>
              <a:t> </a:t>
            </a:r>
            <a:r>
              <a:rPr sz="3600" dirty="0">
                <a:solidFill>
                  <a:srgbClr val="002E97"/>
                </a:solidFill>
                <a:latin typeface="+mn-lt"/>
                <a:cs typeface="Times New Roman" panose="02020603050405020304" pitchFamily="18" charset="0"/>
              </a:rPr>
              <a:t>83</a:t>
            </a:r>
          </a:p>
        </p:txBody>
      </p:sp>
      <p:sp>
        <p:nvSpPr>
          <p:cNvPr id="3" name="object 3"/>
          <p:cNvSpPr txBox="1"/>
          <p:nvPr/>
        </p:nvSpPr>
        <p:spPr>
          <a:xfrm>
            <a:off x="387373" y="1102843"/>
            <a:ext cx="6761747" cy="3806483"/>
          </a:xfrm>
          <a:prstGeom prst="rect">
            <a:avLst/>
          </a:prstGeom>
        </p:spPr>
        <p:txBody>
          <a:bodyPr vert="horz" wrap="square" lIns="0" tIns="12700" rIns="0" bIns="0" rtlCol="0">
            <a:noAutofit/>
          </a:bodyPr>
          <a:lstStyle/>
          <a:p>
            <a:pPr marL="398462" marR="5080" indent="-385763" defTabSz="342900" fontAlgn="base">
              <a:spcBef>
                <a:spcPts val="100"/>
              </a:spcBef>
              <a:spcAft>
                <a:spcPct val="0"/>
              </a:spcAft>
              <a:buFont typeface="+mj-lt"/>
              <a:buAutoNum type="arabicPeriod"/>
              <a:tabLst>
                <a:tab pos="354956" algn="l"/>
                <a:tab pos="355591" algn="l"/>
              </a:tabLst>
              <a:defRPr/>
            </a:pPr>
            <a:r>
              <a:rPr lang="en-US" sz="2400" spc="-5" dirty="0">
                <a:solidFill>
                  <a:srgbClr val="002E97"/>
                </a:solidFill>
                <a:ea typeface="Cambria" panose="02040503050406030204" pitchFamily="18" charset="0"/>
                <a:cs typeface="Calibri"/>
              </a:rPr>
              <a:t>Develop </a:t>
            </a:r>
            <a:r>
              <a:rPr lang="en-US" sz="2400" u="sng" dirty="0">
                <a:solidFill>
                  <a:srgbClr val="002E97"/>
                </a:solidFill>
                <a:ea typeface="Cambria" panose="02040503050406030204" pitchFamily="18" charset="0"/>
                <a:cs typeface="Calibri"/>
              </a:rPr>
              <a:t>four</a:t>
            </a:r>
            <a:r>
              <a:rPr sz="2400" u="sng" dirty="0">
                <a:solidFill>
                  <a:srgbClr val="002E97"/>
                </a:solidFill>
                <a:ea typeface="Cambria" panose="02040503050406030204" pitchFamily="18" charset="0"/>
                <a:cs typeface="Calibri"/>
              </a:rPr>
              <a:t> </a:t>
            </a:r>
            <a:r>
              <a:rPr lang="en-US" sz="2400" u="sng" dirty="0">
                <a:solidFill>
                  <a:srgbClr val="002E97"/>
                </a:solidFill>
                <a:ea typeface="Cambria" panose="02040503050406030204" pitchFamily="18" charset="0"/>
                <a:cs typeface="Calibri"/>
              </a:rPr>
              <a:t>"</a:t>
            </a:r>
            <a:r>
              <a:rPr sz="2400" u="sng" spc="-10" dirty="0">
                <a:solidFill>
                  <a:srgbClr val="002E97"/>
                </a:solidFill>
                <a:ea typeface="Cambria" panose="02040503050406030204" pitchFamily="18" charset="0"/>
                <a:cs typeface="Calibri"/>
              </a:rPr>
              <a:t>plate-fixed</a:t>
            </a:r>
            <a:r>
              <a:rPr lang="en-US" sz="2400" u="sng" spc="-10" dirty="0">
                <a:solidFill>
                  <a:srgbClr val="002E97"/>
                </a:solidFill>
                <a:ea typeface="Cambria" panose="02040503050406030204" pitchFamily="18" charset="0"/>
                <a:cs typeface="Calibri"/>
              </a:rPr>
              <a:t>" </a:t>
            </a:r>
            <a:r>
              <a:rPr sz="2400" u="sng" spc="-20" dirty="0">
                <a:solidFill>
                  <a:srgbClr val="002E97"/>
                </a:solidFill>
                <a:ea typeface="Cambria" panose="02040503050406030204" pitchFamily="18" charset="0"/>
                <a:cs typeface="Calibri"/>
              </a:rPr>
              <a:t>reference</a:t>
            </a:r>
            <a:r>
              <a:rPr sz="2400" u="sng" spc="15" dirty="0">
                <a:solidFill>
                  <a:srgbClr val="002E97"/>
                </a:solidFill>
                <a:ea typeface="Cambria" panose="02040503050406030204" pitchFamily="18" charset="0"/>
                <a:cs typeface="Calibri"/>
              </a:rPr>
              <a:t> </a:t>
            </a:r>
            <a:r>
              <a:rPr sz="2400" u="sng" spc="-15" dirty="0">
                <a:solidFill>
                  <a:srgbClr val="002E97"/>
                </a:solidFill>
                <a:ea typeface="Cambria" panose="02040503050406030204" pitchFamily="18" charset="0"/>
                <a:cs typeface="Calibri"/>
              </a:rPr>
              <a:t>frames</a:t>
            </a:r>
            <a:endParaRPr sz="2400" u="sng" dirty="0">
              <a:solidFill>
                <a:srgbClr val="002E97"/>
              </a:solidFill>
              <a:ea typeface="Cambria" panose="02040503050406030204" pitchFamily="18" charset="0"/>
              <a:cs typeface="Calibri"/>
            </a:endParaRPr>
          </a:p>
          <a:p>
            <a:pPr marL="398462" marR="20320" indent="-385763" defTabSz="342900" fontAlgn="base">
              <a:spcBef>
                <a:spcPts val="1725"/>
              </a:spcBef>
              <a:spcAft>
                <a:spcPct val="0"/>
              </a:spcAft>
              <a:buFont typeface="+mj-lt"/>
              <a:buAutoNum type="arabicPeriod"/>
              <a:tabLst>
                <a:tab pos="354956" algn="l"/>
                <a:tab pos="355591" algn="l"/>
              </a:tabLst>
              <a:defRPr/>
            </a:pPr>
            <a:r>
              <a:rPr lang="en-US" sz="2400" spc="-15" dirty="0">
                <a:solidFill>
                  <a:srgbClr val="002E97"/>
                </a:solidFill>
                <a:ea typeface="Cambria" panose="02040503050406030204" pitchFamily="18" charset="0"/>
                <a:cs typeface="Calibri"/>
              </a:rPr>
              <a:t>R</a:t>
            </a:r>
            <a:r>
              <a:rPr sz="2400" spc="-15" dirty="0">
                <a:solidFill>
                  <a:srgbClr val="002E97"/>
                </a:solidFill>
                <a:ea typeface="Cambria" panose="02040503050406030204" pitchFamily="18" charset="0"/>
                <a:cs typeface="Calibri"/>
              </a:rPr>
              <a:t>emove </a:t>
            </a:r>
            <a:r>
              <a:rPr sz="2400" u="sng" spc="-10" dirty="0">
                <a:solidFill>
                  <a:srgbClr val="002E97"/>
                </a:solidFill>
                <a:ea typeface="Cambria" panose="02040503050406030204" pitchFamily="18" charset="0"/>
                <a:cs typeface="Calibri"/>
              </a:rPr>
              <a:t>non-geocentricity </a:t>
            </a:r>
            <a:r>
              <a:rPr sz="2400" u="sng" spc="-5" dirty="0">
                <a:solidFill>
                  <a:srgbClr val="002E97"/>
                </a:solidFill>
                <a:ea typeface="Cambria" panose="02040503050406030204" pitchFamily="18" charset="0"/>
                <a:cs typeface="Calibri"/>
              </a:rPr>
              <a:t>of NAD</a:t>
            </a:r>
            <a:r>
              <a:rPr lang="en-US" sz="2400" u="sng" spc="-5" dirty="0">
                <a:solidFill>
                  <a:srgbClr val="002E97"/>
                </a:solidFill>
                <a:ea typeface="Cambria" panose="02040503050406030204" pitchFamily="18" charset="0"/>
                <a:cs typeface="Calibri"/>
              </a:rPr>
              <a:t> </a:t>
            </a:r>
            <a:r>
              <a:rPr sz="2400" u="sng" dirty="0">
                <a:solidFill>
                  <a:srgbClr val="002E97"/>
                </a:solidFill>
                <a:ea typeface="Cambria" panose="02040503050406030204" pitchFamily="18" charset="0"/>
                <a:cs typeface="Calibri"/>
              </a:rPr>
              <a:t>83</a:t>
            </a:r>
            <a:r>
              <a:rPr lang="en-US" sz="2400" u="sng" dirty="0">
                <a:solidFill>
                  <a:srgbClr val="002E97"/>
                </a:solidFill>
                <a:ea typeface="Cambria" panose="02040503050406030204" pitchFamily="18" charset="0"/>
                <a:cs typeface="Calibri"/>
              </a:rPr>
              <a:t> </a:t>
            </a:r>
            <a:r>
              <a:rPr lang="en-US" sz="2400" i="1" u="sng" dirty="0">
                <a:solidFill>
                  <a:srgbClr val="002E97"/>
                </a:solidFill>
                <a:ea typeface="Cambria" panose="02040503050406030204" pitchFamily="18" charset="0"/>
                <a:cs typeface="Calibri"/>
              </a:rPr>
              <a:t>(Shift)</a:t>
            </a:r>
            <a:endParaRPr sz="2400" i="1" dirty="0">
              <a:solidFill>
                <a:srgbClr val="002E97"/>
              </a:solidFill>
              <a:ea typeface="Cambria" panose="02040503050406030204" pitchFamily="18" charset="0"/>
              <a:cs typeface="Calibri"/>
            </a:endParaRPr>
          </a:p>
          <a:p>
            <a:pPr marL="398462" indent="-385763" defTabSz="342900" fontAlgn="base">
              <a:spcBef>
                <a:spcPts val="1540"/>
              </a:spcBef>
              <a:spcAft>
                <a:spcPct val="0"/>
              </a:spcAft>
              <a:buFont typeface="+mj-lt"/>
              <a:buAutoNum type="arabicPeriod"/>
              <a:tabLst>
                <a:tab pos="354956" algn="l"/>
                <a:tab pos="355591" algn="l"/>
              </a:tabLst>
              <a:defRPr/>
            </a:pPr>
            <a:r>
              <a:rPr lang="en-US" sz="2400" spc="-10" dirty="0">
                <a:solidFill>
                  <a:srgbClr val="002E97"/>
                </a:solidFill>
                <a:ea typeface="Cambria" panose="02040503050406030204" pitchFamily="18" charset="0"/>
                <a:cs typeface="Calibri"/>
              </a:rPr>
              <a:t>Align</a:t>
            </a:r>
            <a:r>
              <a:rPr sz="2400" spc="-10" dirty="0">
                <a:solidFill>
                  <a:srgbClr val="002E97"/>
                </a:solidFill>
                <a:ea typeface="Cambria" panose="02040503050406030204" pitchFamily="18" charset="0"/>
                <a:cs typeface="Calibri"/>
              </a:rPr>
              <a:t> </a:t>
            </a:r>
            <a:r>
              <a:rPr sz="2400" spc="-15" dirty="0">
                <a:solidFill>
                  <a:srgbClr val="002E97"/>
                </a:solidFill>
                <a:ea typeface="Cambria" panose="02040503050406030204" pitchFamily="18" charset="0"/>
                <a:cs typeface="Calibri"/>
              </a:rPr>
              <a:t>to </a:t>
            </a:r>
            <a:r>
              <a:rPr sz="2400" u="sng" spc="-5" dirty="0">
                <a:solidFill>
                  <a:srgbClr val="002E97"/>
                </a:solidFill>
                <a:ea typeface="Cambria" panose="02040503050406030204" pitchFamily="18" charset="0"/>
                <a:cs typeface="Calibri"/>
              </a:rPr>
              <a:t>I</a:t>
            </a:r>
            <a:r>
              <a:rPr lang="en-US" sz="2400" u="sng" spc="-5" dirty="0">
                <a:solidFill>
                  <a:srgbClr val="002E97"/>
                </a:solidFill>
                <a:ea typeface="Cambria" panose="02040503050406030204" pitchFamily="18" charset="0"/>
                <a:cs typeface="Calibri"/>
              </a:rPr>
              <a:t>TRF2020</a:t>
            </a:r>
            <a:r>
              <a:rPr sz="2400" u="sng" spc="-5" dirty="0">
                <a:solidFill>
                  <a:srgbClr val="002E97"/>
                </a:solidFill>
                <a:ea typeface="Cambria" panose="02040503050406030204" pitchFamily="18" charset="0"/>
                <a:cs typeface="Calibri"/>
              </a:rPr>
              <a:t> </a:t>
            </a:r>
            <a:r>
              <a:rPr sz="2400" u="sng" spc="-15" dirty="0">
                <a:solidFill>
                  <a:srgbClr val="002E97"/>
                </a:solidFill>
                <a:ea typeface="Cambria" panose="02040503050406030204" pitchFamily="18" charset="0"/>
                <a:cs typeface="Calibri"/>
              </a:rPr>
              <a:t>at</a:t>
            </a:r>
            <a:r>
              <a:rPr lang="en-US" sz="2400" u="sng" spc="-15" dirty="0">
                <a:solidFill>
                  <a:srgbClr val="002E97"/>
                </a:solidFill>
                <a:ea typeface="Cambria" panose="02040503050406030204" pitchFamily="18" charset="0"/>
                <a:cs typeface="Calibri"/>
              </a:rPr>
              <a:t> epoch</a:t>
            </a:r>
            <a:r>
              <a:rPr sz="2400" u="sng" spc="-15" dirty="0">
                <a:solidFill>
                  <a:srgbClr val="002E97"/>
                </a:solidFill>
                <a:ea typeface="Cambria" panose="02040503050406030204" pitchFamily="18" charset="0"/>
                <a:cs typeface="Calibri"/>
              </a:rPr>
              <a:t> </a:t>
            </a:r>
            <a:r>
              <a:rPr sz="2400" u="sng" spc="-5" dirty="0">
                <a:solidFill>
                  <a:srgbClr val="002E97"/>
                </a:solidFill>
                <a:ea typeface="Cambria" panose="02040503050406030204" pitchFamily="18" charset="0"/>
                <a:cs typeface="Calibri"/>
              </a:rPr>
              <a:t>2020.00</a:t>
            </a:r>
            <a:endParaRPr lang="en-US" sz="2400" u="sng" dirty="0">
              <a:solidFill>
                <a:srgbClr val="002E97"/>
              </a:solidFill>
              <a:ea typeface="Cambria" panose="02040503050406030204" pitchFamily="18" charset="0"/>
              <a:cs typeface="Calibri"/>
            </a:endParaRPr>
          </a:p>
          <a:p>
            <a:pPr marL="398462" marR="535292" indent="-385763" defTabSz="342900" fontAlgn="base">
              <a:spcBef>
                <a:spcPts val="1535"/>
              </a:spcBef>
              <a:spcAft>
                <a:spcPct val="0"/>
              </a:spcAft>
              <a:buFont typeface="+mj-lt"/>
              <a:buAutoNum type="arabicPeriod"/>
              <a:tabLst>
                <a:tab pos="354806" algn="l"/>
                <a:tab pos="354806" algn="l"/>
              </a:tabLst>
              <a:defRPr/>
            </a:pPr>
            <a:r>
              <a:rPr lang="en-US" sz="2400" b="1" spc="-15" dirty="0">
                <a:solidFill>
                  <a:srgbClr val="002E97"/>
                </a:solidFill>
                <a:ea typeface="Cambria" panose="02040503050406030204" pitchFamily="18" charset="0"/>
                <a:cs typeface="Calibri"/>
              </a:rPr>
              <a:t>R</a:t>
            </a:r>
            <a:r>
              <a:rPr sz="2400" b="1" spc="-15" dirty="0">
                <a:solidFill>
                  <a:srgbClr val="002E97"/>
                </a:solidFill>
                <a:ea typeface="Cambria" panose="02040503050406030204" pitchFamily="18" charset="0"/>
                <a:cs typeface="Calibri"/>
              </a:rPr>
              <a:t>emov</a:t>
            </a:r>
            <a:r>
              <a:rPr lang="en-US" sz="2400" b="1" spc="-15" dirty="0">
                <a:solidFill>
                  <a:srgbClr val="002E97"/>
                </a:solidFill>
                <a:ea typeface="Cambria" panose="02040503050406030204" pitchFamily="18" charset="0"/>
                <a:cs typeface="Calibri"/>
              </a:rPr>
              <a:t>e</a:t>
            </a:r>
            <a:r>
              <a:rPr sz="2400" b="1" spc="-15" dirty="0">
                <a:solidFill>
                  <a:srgbClr val="002E97"/>
                </a:solidFill>
                <a:ea typeface="Cambria" panose="02040503050406030204" pitchFamily="18" charset="0"/>
                <a:cs typeface="Calibri"/>
              </a:rPr>
              <a:t> </a:t>
            </a:r>
            <a:r>
              <a:rPr sz="2400" b="1" spc="-10" dirty="0">
                <a:solidFill>
                  <a:srgbClr val="002E97"/>
                </a:solidFill>
                <a:ea typeface="Cambria" panose="02040503050406030204" pitchFamily="18" charset="0"/>
                <a:cs typeface="Calibri"/>
              </a:rPr>
              <a:t>most </a:t>
            </a:r>
            <a:r>
              <a:rPr sz="2400" b="1" spc="-5" dirty="0">
                <a:solidFill>
                  <a:srgbClr val="002E97"/>
                </a:solidFill>
                <a:ea typeface="Cambria" panose="02040503050406030204" pitchFamily="18" charset="0"/>
                <a:cs typeface="Calibri"/>
              </a:rPr>
              <a:t>of </a:t>
            </a:r>
            <a:r>
              <a:rPr sz="2400" b="1" spc="-10" dirty="0">
                <a:solidFill>
                  <a:srgbClr val="002E97"/>
                </a:solidFill>
                <a:ea typeface="Cambria" panose="02040503050406030204" pitchFamily="18" charset="0"/>
                <a:cs typeface="Calibri"/>
              </a:rPr>
              <a:t>tectonic </a:t>
            </a:r>
            <a:r>
              <a:rPr sz="2400" b="1" spc="-15" dirty="0">
                <a:solidFill>
                  <a:srgbClr val="002E97"/>
                </a:solidFill>
                <a:ea typeface="Cambria" panose="02040503050406030204" pitchFamily="18" charset="0"/>
                <a:cs typeface="Calibri"/>
              </a:rPr>
              <a:t>plate rotation from </a:t>
            </a:r>
            <a:r>
              <a:rPr sz="2400" b="1" spc="-5" dirty="0">
                <a:solidFill>
                  <a:srgbClr val="002E97"/>
                </a:solidFill>
                <a:ea typeface="Cambria" panose="02040503050406030204" pitchFamily="18" charset="0"/>
                <a:cs typeface="Calibri"/>
              </a:rPr>
              <a:t>I</a:t>
            </a:r>
            <a:r>
              <a:rPr lang="en-US" sz="2400" b="1" spc="-5" dirty="0">
                <a:solidFill>
                  <a:srgbClr val="002E97"/>
                </a:solidFill>
                <a:ea typeface="Cambria" panose="02040503050406030204" pitchFamily="18" charset="0"/>
                <a:cs typeface="Calibri"/>
              </a:rPr>
              <a:t>TRF2020</a:t>
            </a:r>
            <a:r>
              <a:rPr sz="2400" b="1" spc="-5" dirty="0">
                <a:solidFill>
                  <a:srgbClr val="002E97"/>
                </a:solidFill>
                <a:ea typeface="Cambria" panose="02040503050406030204" pitchFamily="18" charset="0"/>
                <a:cs typeface="Calibri"/>
              </a:rPr>
              <a:t> </a:t>
            </a:r>
            <a:r>
              <a:rPr lang="en-US" sz="2400" b="1" spc="-5" dirty="0">
                <a:solidFill>
                  <a:srgbClr val="002E97"/>
                </a:solidFill>
                <a:ea typeface="Cambria" panose="02040503050406030204" pitchFamily="18" charset="0"/>
                <a:cs typeface="Calibri"/>
              </a:rPr>
              <a:t>via</a:t>
            </a:r>
            <a:r>
              <a:rPr sz="2400" b="1" spc="-5" dirty="0">
                <a:solidFill>
                  <a:srgbClr val="002E97"/>
                </a:solidFill>
                <a:ea typeface="Cambria" panose="02040503050406030204" pitchFamily="18" charset="0"/>
                <a:cs typeface="Calibri"/>
              </a:rPr>
              <a:t> </a:t>
            </a:r>
            <a:r>
              <a:rPr sz="2400" b="1" u="sng" spc="-5" dirty="0">
                <a:solidFill>
                  <a:srgbClr val="002E97"/>
                </a:solidFill>
                <a:uFill>
                  <a:solidFill>
                    <a:srgbClr val="000000"/>
                  </a:solidFill>
                </a:uFill>
                <a:ea typeface="Cambria" panose="02040503050406030204" pitchFamily="18" charset="0"/>
                <a:cs typeface="Calibri"/>
              </a:rPr>
              <a:t>Euler</a:t>
            </a:r>
            <a:r>
              <a:rPr sz="2400" b="1" u="sng" dirty="0">
                <a:solidFill>
                  <a:srgbClr val="002E97"/>
                </a:solidFill>
                <a:uFill>
                  <a:solidFill>
                    <a:srgbClr val="000000"/>
                  </a:solidFill>
                </a:uFill>
                <a:ea typeface="Cambria" panose="02040503050406030204" pitchFamily="18" charset="0"/>
                <a:cs typeface="Calibri"/>
              </a:rPr>
              <a:t> </a:t>
            </a:r>
            <a:r>
              <a:rPr sz="2400" b="1" u="sng" spc="-15" dirty="0">
                <a:solidFill>
                  <a:srgbClr val="002E97"/>
                </a:solidFill>
                <a:uFill>
                  <a:solidFill>
                    <a:srgbClr val="000000"/>
                  </a:solidFill>
                </a:uFill>
                <a:ea typeface="Cambria" panose="02040503050406030204" pitchFamily="18" charset="0"/>
                <a:cs typeface="Calibri"/>
              </a:rPr>
              <a:t>Pole</a:t>
            </a:r>
            <a:r>
              <a:rPr lang="en-US" sz="2400" b="1" u="sng" spc="-15" dirty="0">
                <a:solidFill>
                  <a:srgbClr val="002E97"/>
                </a:solidFill>
                <a:uFill>
                  <a:solidFill>
                    <a:srgbClr val="000000"/>
                  </a:solidFill>
                </a:uFill>
                <a:ea typeface="Cambria" panose="02040503050406030204" pitchFamily="18" charset="0"/>
                <a:cs typeface="Calibri"/>
              </a:rPr>
              <a:t> Parameters</a:t>
            </a:r>
            <a:endParaRPr lang="en-US" sz="2400" b="1" spc="-15" dirty="0">
              <a:solidFill>
                <a:srgbClr val="002E97"/>
              </a:solidFill>
              <a:uFill>
                <a:solidFill>
                  <a:srgbClr val="000000"/>
                </a:solidFill>
              </a:uFill>
              <a:ea typeface="Cambria" panose="02040503050406030204" pitchFamily="18" charset="0"/>
              <a:cs typeface="Calibri"/>
            </a:endParaRPr>
          </a:p>
          <a:p>
            <a:pPr marL="12699" marR="535292" defTabSz="342900" fontAlgn="base">
              <a:spcAft>
                <a:spcPct val="0"/>
              </a:spcAft>
              <a:tabLst>
                <a:tab pos="354806" algn="l"/>
                <a:tab pos="354806" algn="l"/>
              </a:tabLst>
              <a:defRPr/>
            </a:pPr>
            <a:r>
              <a:rPr lang="en-US" sz="2100" spc="-15" dirty="0">
                <a:solidFill>
                  <a:prstClr val="black"/>
                </a:solidFill>
                <a:uFill>
                  <a:solidFill>
                    <a:srgbClr val="000000"/>
                  </a:solidFill>
                </a:uFill>
                <a:latin typeface="Cambria" panose="02040503050406030204" pitchFamily="18" charset="0"/>
                <a:ea typeface="Cambria" panose="02040503050406030204" pitchFamily="18" charset="0"/>
                <a:cs typeface="Calibri"/>
              </a:rPr>
              <a:t>			</a:t>
            </a:r>
            <a:r>
              <a:rPr lang="en-US" sz="2100" spc="-15" dirty="0">
                <a:solidFill>
                  <a:srgbClr val="002E97"/>
                </a:solidFill>
                <a:uFill>
                  <a:solidFill>
                    <a:srgbClr val="000000"/>
                  </a:solidFill>
                </a:uFill>
                <a:latin typeface="Cambria" panose="02040503050406030204" pitchFamily="18" charset="0"/>
                <a:ea typeface="Cambria" panose="02040503050406030204" pitchFamily="18" charset="0"/>
                <a:cs typeface="Calibri"/>
              </a:rPr>
              <a:t>(pronounced: “oiler”) </a:t>
            </a:r>
            <a:r>
              <a:rPr lang="en-US" sz="2100" i="1" spc="-15" dirty="0">
                <a:solidFill>
                  <a:srgbClr val="FF0000"/>
                </a:solidFill>
                <a:uFill>
                  <a:solidFill>
                    <a:srgbClr val="000000"/>
                  </a:solidFill>
                </a:uFill>
                <a:latin typeface="Cambria" panose="02040503050406030204" pitchFamily="18" charset="0"/>
                <a:ea typeface="Cambria" panose="02040503050406030204" pitchFamily="18" charset="0"/>
                <a:cs typeface="Calibri"/>
              </a:rPr>
              <a:t>(Drift)</a:t>
            </a:r>
            <a:endParaRPr lang="en-US" sz="2100" spc="-15" dirty="0">
              <a:solidFill>
                <a:srgbClr val="FF0000"/>
              </a:solidFill>
              <a:uFill>
                <a:solidFill>
                  <a:srgbClr val="000000"/>
                </a:solidFill>
              </a:uFill>
              <a:latin typeface="Cambria" panose="02040503050406030204" pitchFamily="18" charset="0"/>
              <a:ea typeface="Cambria" panose="02040503050406030204" pitchFamily="18" charset="0"/>
              <a:cs typeface="Calibri"/>
            </a:endParaRPr>
          </a:p>
          <a:p>
            <a:pPr marL="12699" marR="535292" algn="ctr" defTabSz="342900" fontAlgn="base">
              <a:spcBef>
                <a:spcPts val="2250"/>
              </a:spcBef>
              <a:spcAft>
                <a:spcPct val="0"/>
              </a:spcAft>
              <a:tabLst>
                <a:tab pos="354956" algn="l"/>
                <a:tab pos="355591" algn="l"/>
                <a:tab pos="4898903" algn="l"/>
              </a:tabLst>
              <a:defRPr/>
            </a:pPr>
            <a:r>
              <a:rPr lang="en-US" sz="3000" i="1" spc="-15"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671" y="2552806"/>
            <a:ext cx="2618098" cy="2479743"/>
          </a:xfrm>
          <a:prstGeom prst="rect">
            <a:avLst/>
          </a:prstGeom>
        </p:spPr>
      </p:pic>
    </p:spTree>
    <p:extLst>
      <p:ext uri="{BB962C8B-B14F-4D97-AF65-F5344CB8AC3E}">
        <p14:creationId xmlns:p14="http://schemas.microsoft.com/office/powerpoint/2010/main" val="423772828"/>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1143000" y="250385"/>
            <a:ext cx="6858000" cy="56618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latin typeface="Cambria" panose="02040503050406030204" pitchFamily="18" charset="0"/>
                <a:cs typeface="Calibri"/>
              </a:rPr>
              <a:t>Euler Poles and “Plate-Fixed”</a:t>
            </a:r>
          </a:p>
        </p:txBody>
      </p:sp>
      <p:sp>
        <p:nvSpPr>
          <p:cNvPr id="12" name="TextBox 11"/>
          <p:cNvSpPr txBox="1"/>
          <p:nvPr/>
        </p:nvSpPr>
        <p:spPr bwMode="auto">
          <a:xfrm>
            <a:off x="1299630" y="1957308"/>
            <a:ext cx="2647541" cy="1200329"/>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00B0F0"/>
                </a:solidFill>
                <a:latin typeface="Cambria" panose="02040503050406030204" pitchFamily="18" charset="0"/>
                <a:ea typeface="Cambria" panose="02040503050406030204" pitchFamily="18" charset="0"/>
              </a:rPr>
              <a:t>ITRF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rotating</a:t>
            </a:r>
          </a:p>
        </p:txBody>
      </p:sp>
      <p:sp>
        <p:nvSpPr>
          <p:cNvPr id="16" name="TextBox 15"/>
          <p:cNvSpPr txBox="1"/>
          <p:nvPr/>
        </p:nvSpPr>
        <p:spPr bwMode="auto">
          <a:xfrm>
            <a:off x="4166148" y="1957308"/>
            <a:ext cx="3834852" cy="1938992"/>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FF0000"/>
                </a:solidFill>
                <a:latin typeface="Cambria" panose="02040503050406030204" pitchFamily="18" charset="0"/>
                <a:ea typeface="Cambria" panose="02040503050406030204" pitchFamily="18" charset="0"/>
              </a:rPr>
              <a:t>NATRF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rotating</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ITRF</a:t>
            </a:r>
            <a:r>
              <a:rPr lang="en-US" sz="2400" dirty="0">
                <a:solidFill>
                  <a:prstClr val="black"/>
                </a:solidFill>
                <a:latin typeface="Cambria" panose="02040503050406030204" pitchFamily="18" charset="0"/>
                <a:ea typeface="Cambria" panose="02040503050406030204" pitchFamily="18" charset="0"/>
              </a:rPr>
              <a: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NATRF2022</a:t>
            </a:r>
            <a:r>
              <a:rPr lang="en-US" sz="24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66896513"/>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1232" y="864079"/>
            <a:ext cx="7715075" cy="16906736"/>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505974" y="451505"/>
            <a:ext cx="8089386" cy="4885130"/>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1143000" y="1"/>
            <a:ext cx="6858000" cy="4780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2400" b="1" dirty="0">
                <a:solidFill>
                  <a:srgbClr val="00B0F0"/>
                </a:solidFill>
                <a:latin typeface="Cambria" panose="02040503050406030204" pitchFamily="18" charset="0"/>
                <a:ea typeface="Cambria" panose="02040503050406030204" pitchFamily="18" charset="0"/>
              </a:rPr>
              <a:t>ITRF</a:t>
            </a:r>
            <a:r>
              <a:rPr lang="en-US" sz="2400" dirty="0">
                <a:solidFill>
                  <a:prstClr val="black"/>
                </a:solidFill>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4869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1143000" y="1"/>
            <a:ext cx="6858000" cy="4780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2400" b="1" dirty="0">
                <a:solidFill>
                  <a:srgbClr val="FF0000"/>
                </a:solidFill>
                <a:latin typeface="Cambria" panose="02040503050406030204" pitchFamily="18" charset="0"/>
                <a:ea typeface="Cambria" panose="02040503050406030204" pitchFamily="18" charset="0"/>
              </a:rPr>
              <a:t>NATRF</a:t>
            </a:r>
            <a:r>
              <a:rPr lang="en-US" sz="24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p:nvPr>
        </p:nvSpPr>
        <p:spPr>
          <a:xfrm>
            <a:off x="3222808" y="422216"/>
            <a:ext cx="2660348" cy="566181"/>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latin typeface="Cambria" panose="02040503050406030204" pitchFamily="18" charset="0"/>
                <a:cs typeface="Calibri"/>
              </a:rPr>
              <a:t>“Plate-Fixed”</a:t>
            </a:r>
          </a:p>
        </p:txBody>
      </p:sp>
    </p:spTree>
    <p:extLst>
      <p:ext uri="{BB962C8B-B14F-4D97-AF65-F5344CB8AC3E}">
        <p14:creationId xmlns:p14="http://schemas.microsoft.com/office/powerpoint/2010/main" val="217407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505974" y="451505"/>
            <a:ext cx="8089386" cy="17319309"/>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1143000" y="1"/>
            <a:ext cx="6858000" cy="4780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2400" b="1" dirty="0">
                <a:solidFill>
                  <a:srgbClr val="00B0F0"/>
                </a:solidFill>
                <a:latin typeface="Cambria" panose="02040503050406030204" pitchFamily="18" charset="0"/>
                <a:ea typeface="Cambria" panose="02040503050406030204" pitchFamily="18" charset="0"/>
              </a:rPr>
              <a:t>ITRF</a:t>
            </a:r>
            <a:r>
              <a:rPr lang="en-US" sz="2400" dirty="0">
                <a:solidFill>
                  <a:prstClr val="black"/>
                </a:solidFill>
                <a:latin typeface="Cambria" panose="02040503050406030204" pitchFamily="18" charset="0"/>
                <a:ea typeface="Cambria" panose="02040503050406030204" pitchFamily="18" charset="0"/>
              </a:rPr>
              <a:t> or </a:t>
            </a:r>
            <a:r>
              <a:rPr lang="en-US" sz="2400" b="1" dirty="0">
                <a:solidFill>
                  <a:srgbClr val="FF0000"/>
                </a:solidFill>
                <a:latin typeface="Cambria" panose="02040503050406030204" pitchFamily="18" charset="0"/>
                <a:ea typeface="Cambria" panose="02040503050406030204" pitchFamily="18" charset="0"/>
              </a:rPr>
              <a:t>NATRF</a:t>
            </a:r>
            <a:r>
              <a:rPr lang="en-US" sz="2400" dirty="0">
                <a:solidFill>
                  <a:prstClr val="black"/>
                </a:solidFill>
                <a:latin typeface="Cambria" panose="02040503050406030204" pitchFamily="18" charset="0"/>
                <a:ea typeface="Cambria" panose="02040503050406030204" pitchFamily="18" charset="0"/>
              </a:rPr>
              <a:t> – your choice, just use </a:t>
            </a:r>
            <a:r>
              <a:rPr lang="en-US" sz="2400" b="1" dirty="0">
                <a:solidFill>
                  <a:srgbClr val="00B050"/>
                </a:solidFill>
                <a:latin typeface="Cambria" panose="02040503050406030204" pitchFamily="18" charset="0"/>
                <a:ea typeface="Cambria" panose="02040503050406030204" pitchFamily="18" charset="0"/>
              </a:rPr>
              <a:t>EPP</a:t>
            </a:r>
          </a:p>
        </p:txBody>
      </p:sp>
      <p:sp>
        <p:nvSpPr>
          <p:cNvPr id="2" name="Arc 1">
            <a:extLst>
              <a:ext uri="{FF2B5EF4-FFF2-40B4-BE49-F238E27FC236}">
                <a16:creationId xmlns:a16="http://schemas.microsoft.com/office/drawing/2014/main" id="{A1389F58-F6F7-4C6F-AC48-93F986056D1E}"/>
              </a:ext>
            </a:extLst>
          </p:cNvPr>
          <p:cNvSpPr/>
          <p:nvPr/>
        </p:nvSpPr>
        <p:spPr>
          <a:xfrm rot="923700" flipH="1">
            <a:off x="1574508" y="2490288"/>
            <a:ext cx="6948968" cy="6945644"/>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base">
              <a:spcBef>
                <a:spcPct val="0"/>
              </a:spcBef>
              <a:spcAft>
                <a:spcPct val="0"/>
              </a:spcAft>
              <a:defRPr/>
            </a:pPr>
            <a:endParaRPr lang="en-US" sz="1350" u="sng">
              <a:solidFill>
                <a:prstClr val="black"/>
              </a:solidFill>
              <a:latin typeface="Calibri"/>
            </a:endParaRPr>
          </a:p>
        </p:txBody>
      </p:sp>
      <p:grpSp>
        <p:nvGrpSpPr>
          <p:cNvPr id="52" name="Group 51"/>
          <p:cNvGrpSpPr/>
          <p:nvPr/>
        </p:nvGrpSpPr>
        <p:grpSpPr>
          <a:xfrm>
            <a:off x="505974" y="451505"/>
            <a:ext cx="8089386" cy="4885130"/>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Tree>
    <p:extLst>
      <p:ext uri="{BB962C8B-B14F-4D97-AF65-F5344CB8AC3E}">
        <p14:creationId xmlns:p14="http://schemas.microsoft.com/office/powerpoint/2010/main" val="32788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 and Drift: Summary</a:t>
            </a:r>
          </a:p>
        </p:txBody>
      </p:sp>
      <p:sp>
        <p:nvSpPr>
          <p:cNvPr id="15" name="Text Placeholder 2">
            <a:extLst>
              <a:ext uri="{FF2B5EF4-FFF2-40B4-BE49-F238E27FC236}">
                <a16:creationId xmlns:a16="http://schemas.microsoft.com/office/drawing/2014/main" id="{315E1B63-D09F-4F1B-BFCD-C701DFCF5BBA}"/>
              </a:ext>
            </a:extLst>
          </p:cNvPr>
          <p:cNvSpPr txBox="1">
            <a:spLocks/>
          </p:cNvSpPr>
          <p:nvPr/>
        </p:nvSpPr>
        <p:spPr bwMode="auto">
          <a:xfrm>
            <a:off x="1533607" y="1052755"/>
            <a:ext cx="3299959"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342900" rtl="0" eaLnBrk="0" fontAlgn="base" hangingPunct="0">
              <a:spcBef>
                <a:spcPct val="20000"/>
              </a:spcBef>
              <a:spcAft>
                <a:spcPct val="0"/>
              </a:spcAft>
              <a:buFont typeface="Arial" charset="0"/>
              <a:buNone/>
              <a:defRPr sz="1800" b="1" kern="1200">
                <a:solidFill>
                  <a:schemeClr val="tx1"/>
                </a:solidFill>
                <a:latin typeface="+mn-lt"/>
                <a:ea typeface="MS PGothic" pitchFamily="34" charset="-128"/>
                <a:cs typeface="ＭＳ Ｐゴシック" charset="0"/>
              </a:defRPr>
            </a:lvl1pPr>
            <a:lvl2pPr marL="342900" indent="0" algn="l" defTabSz="342900" rtl="0" eaLnBrk="0" fontAlgn="base" hangingPunct="0">
              <a:spcBef>
                <a:spcPct val="20000"/>
              </a:spcBef>
              <a:spcAft>
                <a:spcPct val="0"/>
              </a:spcAft>
              <a:buFont typeface="Arial" charset="0"/>
              <a:buNone/>
              <a:defRPr sz="1500" b="1" kern="1200">
                <a:solidFill>
                  <a:schemeClr val="tx1"/>
                </a:solidFill>
                <a:latin typeface="+mn-lt"/>
                <a:ea typeface="MS PGothic" pitchFamily="34" charset="-128"/>
                <a:cs typeface="+mn-cs"/>
              </a:defRPr>
            </a:lvl2pPr>
            <a:lvl3pPr marL="685800" indent="0" algn="l" defTabSz="342900" rtl="0" eaLnBrk="0" fontAlgn="base" hangingPunct="0">
              <a:spcBef>
                <a:spcPct val="20000"/>
              </a:spcBef>
              <a:spcAft>
                <a:spcPct val="0"/>
              </a:spcAft>
              <a:buFont typeface="Arial" charset="0"/>
              <a:buNone/>
              <a:defRPr sz="1350" b="1" kern="1200">
                <a:solidFill>
                  <a:schemeClr val="tx1"/>
                </a:solidFill>
                <a:latin typeface="+mn-lt"/>
                <a:ea typeface="MS PGothic" pitchFamily="34" charset="-128"/>
                <a:cs typeface="+mn-cs"/>
              </a:defRPr>
            </a:lvl3pPr>
            <a:lvl4pPr marL="10287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4pPr>
            <a:lvl5pPr marL="13716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5pPr>
            <a:lvl6pPr marL="1714500" indent="0" algn="l" defTabSz="342900" rtl="0" eaLnBrk="1" latinLnBrk="0" hangingPunct="1">
              <a:spcBef>
                <a:spcPct val="20000"/>
              </a:spcBef>
              <a:buFont typeface="Arial"/>
              <a:buNone/>
              <a:defRPr sz="1200" b="1" kern="1200">
                <a:solidFill>
                  <a:schemeClr val="tx1"/>
                </a:solidFill>
                <a:latin typeface="+mn-lt"/>
                <a:ea typeface="+mn-ea"/>
                <a:cs typeface="+mn-cs"/>
              </a:defRPr>
            </a:lvl6pPr>
            <a:lvl7pPr marL="2057400" indent="0" algn="l" defTabSz="342900" rtl="0" eaLnBrk="1" latinLnBrk="0" hangingPunct="1">
              <a:spcBef>
                <a:spcPct val="20000"/>
              </a:spcBef>
              <a:buFont typeface="Arial"/>
              <a:buNone/>
              <a:defRPr sz="1200" b="1" kern="1200">
                <a:solidFill>
                  <a:schemeClr val="tx1"/>
                </a:solidFill>
                <a:latin typeface="+mn-lt"/>
                <a:ea typeface="+mn-ea"/>
                <a:cs typeface="+mn-cs"/>
              </a:defRPr>
            </a:lvl7pPr>
            <a:lvl8pPr marL="2400300" indent="0" algn="l" defTabSz="342900" rtl="0" eaLnBrk="1" latinLnBrk="0" hangingPunct="1">
              <a:spcBef>
                <a:spcPct val="20000"/>
              </a:spcBef>
              <a:buFont typeface="Arial"/>
              <a:buNone/>
              <a:defRPr sz="1200" b="1" kern="1200">
                <a:solidFill>
                  <a:schemeClr val="tx1"/>
                </a:solidFill>
                <a:latin typeface="+mn-lt"/>
                <a:ea typeface="+mn-ea"/>
                <a:cs typeface="+mn-cs"/>
              </a:defRPr>
            </a:lvl8pPr>
            <a:lvl9pPr marL="2743200" indent="0" algn="l" defTabSz="342900" rtl="0" eaLnBrk="1" latinLnBrk="0" hangingPunct="1">
              <a:spcBef>
                <a:spcPct val="20000"/>
              </a:spcBef>
              <a:buFont typeface="Arial"/>
              <a:buNone/>
              <a:defRPr sz="1200" b="1"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dirty="0">
                <a:ln>
                  <a:noFill/>
                </a:ln>
                <a:solidFill>
                  <a:srgbClr val="FF0000"/>
                </a:solidFill>
                <a:effectLst/>
                <a:uLnTx/>
                <a:uFillTx/>
                <a:latin typeface="Calibri"/>
                <a:ea typeface="MS PGothic" pitchFamily="34" charset="-128"/>
              </a:rPr>
              <a:t>Shift</a:t>
            </a:r>
          </a:p>
        </p:txBody>
      </p:sp>
      <p:sp>
        <p:nvSpPr>
          <p:cNvPr id="16" name="Content Placeholder 3">
            <a:extLst>
              <a:ext uri="{FF2B5EF4-FFF2-40B4-BE49-F238E27FC236}">
                <a16:creationId xmlns:a16="http://schemas.microsoft.com/office/drawing/2014/main" id="{3E9BC918-A0F6-4400-B3CA-EDA7B4E30ED3}"/>
              </a:ext>
            </a:extLst>
          </p:cNvPr>
          <p:cNvSpPr txBox="1">
            <a:spLocks/>
          </p:cNvSpPr>
          <p:nvPr/>
        </p:nvSpPr>
        <p:spPr bwMode="auto">
          <a:xfrm>
            <a:off x="1606925" y="1540913"/>
            <a:ext cx="3065929" cy="29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35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a:ea typeface="MS PGothic" pitchFamily="34" charset="-128"/>
              </a:rPr>
              <a:t>Once, at rollout</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a:ea typeface="MS PGothic" pitchFamily="34" charset="-128"/>
              </a:rPr>
              <a:t>Correcting systematic errors in the current datums</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a:ea typeface="MS PGothic" pitchFamily="34" charset="-128"/>
              </a:rPr>
              <a:t>Decimeters-to-meters of one-time immediate coordinate changes</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a:ea typeface="MS PGothic" pitchFamily="34" charset="-128"/>
              </a:rPr>
              <a:t>Will affect everyone</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S PGothic" pitchFamily="34" charset="-128"/>
            </a:endParaRPr>
          </a:p>
        </p:txBody>
      </p:sp>
      <p:sp>
        <p:nvSpPr>
          <p:cNvPr id="17" name="Text Placeholder 4">
            <a:extLst>
              <a:ext uri="{FF2B5EF4-FFF2-40B4-BE49-F238E27FC236}">
                <a16:creationId xmlns:a16="http://schemas.microsoft.com/office/drawing/2014/main" id="{4F3E66B4-8A5C-46FD-96EA-5AD6B736E313}"/>
              </a:ext>
            </a:extLst>
          </p:cNvPr>
          <p:cNvSpPr txBox="1">
            <a:spLocks/>
          </p:cNvSpPr>
          <p:nvPr/>
        </p:nvSpPr>
        <p:spPr bwMode="auto">
          <a:xfrm>
            <a:off x="5321349" y="1061091"/>
            <a:ext cx="3301255"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342900" rtl="0" eaLnBrk="0" fontAlgn="base" hangingPunct="0">
              <a:spcBef>
                <a:spcPct val="20000"/>
              </a:spcBef>
              <a:spcAft>
                <a:spcPct val="0"/>
              </a:spcAft>
              <a:buFont typeface="Arial" charset="0"/>
              <a:buNone/>
              <a:defRPr sz="1800" b="1" kern="1200">
                <a:solidFill>
                  <a:schemeClr val="tx1"/>
                </a:solidFill>
                <a:latin typeface="+mn-lt"/>
                <a:ea typeface="MS PGothic" pitchFamily="34" charset="-128"/>
                <a:cs typeface="ＭＳ Ｐゴシック" charset="0"/>
              </a:defRPr>
            </a:lvl1pPr>
            <a:lvl2pPr marL="342900" indent="0" algn="l" defTabSz="342900" rtl="0" eaLnBrk="0" fontAlgn="base" hangingPunct="0">
              <a:spcBef>
                <a:spcPct val="20000"/>
              </a:spcBef>
              <a:spcAft>
                <a:spcPct val="0"/>
              </a:spcAft>
              <a:buFont typeface="Arial" charset="0"/>
              <a:buNone/>
              <a:defRPr sz="1500" b="1" kern="1200">
                <a:solidFill>
                  <a:schemeClr val="tx1"/>
                </a:solidFill>
                <a:latin typeface="+mn-lt"/>
                <a:ea typeface="MS PGothic" pitchFamily="34" charset="-128"/>
                <a:cs typeface="+mn-cs"/>
              </a:defRPr>
            </a:lvl2pPr>
            <a:lvl3pPr marL="685800" indent="0" algn="l" defTabSz="342900" rtl="0" eaLnBrk="0" fontAlgn="base" hangingPunct="0">
              <a:spcBef>
                <a:spcPct val="20000"/>
              </a:spcBef>
              <a:spcAft>
                <a:spcPct val="0"/>
              </a:spcAft>
              <a:buFont typeface="Arial" charset="0"/>
              <a:buNone/>
              <a:defRPr sz="1350" b="1" kern="1200">
                <a:solidFill>
                  <a:schemeClr val="tx1"/>
                </a:solidFill>
                <a:latin typeface="+mn-lt"/>
                <a:ea typeface="MS PGothic" pitchFamily="34" charset="-128"/>
                <a:cs typeface="+mn-cs"/>
              </a:defRPr>
            </a:lvl3pPr>
            <a:lvl4pPr marL="10287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4pPr>
            <a:lvl5pPr marL="13716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5pPr>
            <a:lvl6pPr marL="1714500" indent="0" algn="l" defTabSz="342900" rtl="0" eaLnBrk="1" latinLnBrk="0" hangingPunct="1">
              <a:spcBef>
                <a:spcPct val="20000"/>
              </a:spcBef>
              <a:buFont typeface="Arial"/>
              <a:buNone/>
              <a:defRPr sz="1200" b="1" kern="1200">
                <a:solidFill>
                  <a:schemeClr val="tx1"/>
                </a:solidFill>
                <a:latin typeface="+mn-lt"/>
                <a:ea typeface="+mn-ea"/>
                <a:cs typeface="+mn-cs"/>
              </a:defRPr>
            </a:lvl6pPr>
            <a:lvl7pPr marL="2057400" indent="0" algn="l" defTabSz="342900" rtl="0" eaLnBrk="1" latinLnBrk="0" hangingPunct="1">
              <a:spcBef>
                <a:spcPct val="20000"/>
              </a:spcBef>
              <a:buFont typeface="Arial"/>
              <a:buNone/>
              <a:defRPr sz="1200" b="1" kern="1200">
                <a:solidFill>
                  <a:schemeClr val="tx1"/>
                </a:solidFill>
                <a:latin typeface="+mn-lt"/>
                <a:ea typeface="+mn-ea"/>
                <a:cs typeface="+mn-cs"/>
              </a:defRPr>
            </a:lvl7pPr>
            <a:lvl8pPr marL="2400300" indent="0" algn="l" defTabSz="342900" rtl="0" eaLnBrk="1" latinLnBrk="0" hangingPunct="1">
              <a:spcBef>
                <a:spcPct val="20000"/>
              </a:spcBef>
              <a:buFont typeface="Arial"/>
              <a:buNone/>
              <a:defRPr sz="1200" b="1" kern="1200">
                <a:solidFill>
                  <a:schemeClr val="tx1"/>
                </a:solidFill>
                <a:latin typeface="+mn-lt"/>
                <a:ea typeface="+mn-ea"/>
                <a:cs typeface="+mn-cs"/>
              </a:defRPr>
            </a:lvl8pPr>
            <a:lvl9pPr marL="2743200" indent="0" algn="l" defTabSz="342900" rtl="0" eaLnBrk="1" latinLnBrk="0" hangingPunct="1">
              <a:spcBef>
                <a:spcPct val="20000"/>
              </a:spcBef>
              <a:buFont typeface="Arial"/>
              <a:buNone/>
              <a:defRPr sz="1200" b="1"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a:ln>
                  <a:noFill/>
                </a:ln>
                <a:solidFill>
                  <a:srgbClr val="FF0000"/>
                </a:solidFill>
                <a:effectLst/>
                <a:uLnTx/>
                <a:uFillTx/>
                <a:latin typeface="Calibri"/>
                <a:ea typeface="MS PGothic" pitchFamily="34" charset="-128"/>
              </a:rPr>
              <a:t>Drift</a:t>
            </a:r>
            <a:endParaRPr kumimoji="0" lang="en-US" sz="1800" b="1" i="0" u="none" strike="noStrike" kern="1200" cap="none" spc="0" normalizeH="0" baseline="0" noProof="0" dirty="0">
              <a:ln>
                <a:noFill/>
              </a:ln>
              <a:solidFill>
                <a:srgbClr val="FF0000"/>
              </a:solidFill>
              <a:effectLst/>
              <a:uLnTx/>
              <a:uFillTx/>
              <a:latin typeface="Calibri"/>
              <a:ea typeface="MS PGothic" pitchFamily="34" charset="-128"/>
            </a:endParaRPr>
          </a:p>
        </p:txBody>
      </p:sp>
      <p:sp>
        <p:nvSpPr>
          <p:cNvPr id="18" name="Content Placeholder 5">
            <a:extLst>
              <a:ext uri="{FF2B5EF4-FFF2-40B4-BE49-F238E27FC236}">
                <a16:creationId xmlns:a16="http://schemas.microsoft.com/office/drawing/2014/main" id="{C3333B47-B17E-4684-8F13-F6FB6E6E82B4}"/>
              </a:ext>
            </a:extLst>
          </p:cNvPr>
          <p:cNvSpPr txBox="1">
            <a:spLocks/>
          </p:cNvSpPr>
          <p:nvPr/>
        </p:nvSpPr>
        <p:spPr bwMode="auto">
          <a:xfrm>
            <a:off x="5042647" y="1532577"/>
            <a:ext cx="4067738" cy="29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35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a:ea typeface="MS PGothic" pitchFamily="34" charset="-128"/>
              </a:rPr>
              <a:t>Impact will grow as time goes on</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a:ea typeface="MS PGothic" pitchFamily="34" charset="-128"/>
              </a:rPr>
              <a:t>Embracing the dynamic planet upon which we live</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a:ea typeface="MS PGothic" pitchFamily="34" charset="-128"/>
              </a:rPr>
              <a:t>Centimeters of persistent annual coordinate changes (plus potential meter-level jumps from earthquakes)</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a:ea typeface="MS PGothic" pitchFamily="34" charset="-128"/>
              </a:rPr>
              <a:t>Can mostly be ignored or mitigated through NGS’s creation of plate-fixed frames and reference epoch coordinates</a:t>
            </a:r>
            <a:endParaRPr kumimoji="0" lang="en-US" sz="1800" b="0" i="0" u="none" strike="noStrike" kern="1200" cap="none" spc="0" normalizeH="0" baseline="0" noProof="0" dirty="0">
              <a:ln>
                <a:noFill/>
              </a:ln>
              <a:solidFill>
                <a:sysClr val="windowText" lastClr="000000"/>
              </a:solidFill>
              <a:effectLst/>
              <a:uLnTx/>
              <a:uFillTx/>
              <a:latin typeface="Calibri"/>
              <a:ea typeface="MS PGothic" pitchFamily="34" charset="-128"/>
            </a:endParaRPr>
          </a:p>
        </p:txBody>
      </p:sp>
      <p:sp>
        <p:nvSpPr>
          <p:cNvPr id="19" name="Content Placeholder 3">
            <a:extLst>
              <a:ext uri="{FF2B5EF4-FFF2-40B4-BE49-F238E27FC236}">
                <a16:creationId xmlns:a16="http://schemas.microsoft.com/office/drawing/2014/main" id="{4BEAC31D-7FD5-4883-9FD3-8B11B4BC0D82}"/>
              </a:ext>
            </a:extLst>
          </p:cNvPr>
          <p:cNvSpPr txBox="1">
            <a:spLocks/>
          </p:cNvSpPr>
          <p:nvPr/>
        </p:nvSpPr>
        <p:spPr bwMode="auto">
          <a:xfrm>
            <a:off x="109580" y="1553311"/>
            <a:ext cx="1738040" cy="29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257175" indent="-257175" defTabSz="342900"/>
            <a:r>
              <a:rPr lang="en-US" sz="1800" dirty="0">
                <a:solidFill>
                  <a:prstClr val="black"/>
                </a:solidFill>
                <a:latin typeface="Calibri"/>
              </a:rPr>
              <a:t>When?</a:t>
            </a:r>
          </a:p>
          <a:p>
            <a:pPr marL="257175" indent="-257175" defTabSz="342900"/>
            <a:r>
              <a:rPr lang="en-US" sz="1800" dirty="0">
                <a:solidFill>
                  <a:prstClr val="black"/>
                </a:solidFill>
                <a:latin typeface="Calibri"/>
              </a:rPr>
              <a:t>Why?</a:t>
            </a:r>
          </a:p>
          <a:p>
            <a:pPr marL="0" indent="0" defTabSz="342900">
              <a:buFont typeface="Arial" charset="0"/>
              <a:buNone/>
            </a:pPr>
            <a:endParaRPr lang="en-US" sz="1500" dirty="0">
              <a:solidFill>
                <a:prstClr val="black"/>
              </a:solidFill>
              <a:latin typeface="Calibri"/>
            </a:endParaRPr>
          </a:p>
          <a:p>
            <a:pPr marL="257175" indent="-257175" defTabSz="342900"/>
            <a:r>
              <a:rPr lang="en-US" sz="1800" dirty="0">
                <a:solidFill>
                  <a:prstClr val="black"/>
                </a:solidFill>
                <a:latin typeface="Calibri"/>
              </a:rPr>
              <a:t>How much?</a:t>
            </a:r>
          </a:p>
          <a:p>
            <a:pPr marL="0" indent="0" defTabSz="342900">
              <a:buFont typeface="Arial" charset="0"/>
              <a:buNone/>
            </a:pPr>
            <a:endParaRPr lang="en-US" sz="2700" dirty="0">
              <a:solidFill>
                <a:prstClr val="black"/>
              </a:solidFill>
              <a:latin typeface="Calibri"/>
            </a:endParaRPr>
          </a:p>
          <a:p>
            <a:pPr marL="257175" indent="-257175" defTabSz="342900"/>
            <a:r>
              <a:rPr lang="en-US" sz="1800" dirty="0">
                <a:solidFill>
                  <a:prstClr val="black"/>
                </a:solidFill>
                <a:latin typeface="Calibri"/>
              </a:rPr>
              <a:t>Who?</a:t>
            </a:r>
          </a:p>
        </p:txBody>
      </p:sp>
    </p:spTree>
    <p:extLst>
      <p:ext uri="{BB962C8B-B14F-4D97-AF65-F5344CB8AC3E}">
        <p14:creationId xmlns:p14="http://schemas.microsoft.com/office/powerpoint/2010/main" val="39346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0150" y="442913"/>
            <a:ext cx="6800850" cy="4700588"/>
          </a:xfrm>
        </p:spPr>
        <p:txBody>
          <a:bodyPr/>
          <a:lstStyle/>
          <a:p>
            <a:pPr marL="0" indent="0">
              <a:buNone/>
            </a:pPr>
            <a:r>
              <a:rPr lang="en-US" sz="2100" dirty="0">
                <a:latin typeface="Cambria" panose="02040503050406030204" pitchFamily="18" charset="0"/>
                <a:ea typeface="Cambria" panose="02040503050406030204" pitchFamily="18" charset="0"/>
              </a:rPr>
              <a:t>EPP2022 – Euler Pole Parameters – </a:t>
            </a:r>
            <a:r>
              <a:rPr lang="en-US" sz="2100" dirty="0">
                <a:solidFill>
                  <a:srgbClr val="FF0000"/>
                </a:solidFill>
                <a:latin typeface="Cambria" panose="02040503050406030204" pitchFamily="18" charset="0"/>
                <a:ea typeface="Cambria" panose="02040503050406030204" pitchFamily="18" charset="0"/>
              </a:rPr>
              <a:t>Simple Rotation</a:t>
            </a:r>
          </a:p>
          <a:p>
            <a:pPr lvl="1"/>
            <a:r>
              <a:rPr lang="en-US" sz="1800" dirty="0">
                <a:latin typeface="Cambria" panose="02040503050406030204" pitchFamily="18" charset="0"/>
                <a:ea typeface="Cambria" panose="02040503050406030204" pitchFamily="18" charset="0"/>
              </a:rPr>
              <a:t>Three parameters: </a:t>
            </a:r>
            <a:r>
              <a:rPr lang="en-US" sz="1800" dirty="0" err="1">
                <a:latin typeface="Cambria" panose="02040503050406030204" pitchFamily="18" charset="0"/>
                <a:ea typeface="Cambria" panose="02040503050406030204" pitchFamily="18" charset="0"/>
              </a:rPr>
              <a:t>lat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lon</a:t>
            </a:r>
            <a:r>
              <a:rPr lang="en-US" sz="1800" dirty="0">
                <a:latin typeface="Cambria" panose="02040503050406030204" pitchFamily="18" charset="0"/>
                <a:ea typeface="Cambria" panose="02040503050406030204" pitchFamily="18" charset="0"/>
              </a:rPr>
              <a:t>, rotation speed</a:t>
            </a:r>
          </a:p>
          <a:p>
            <a:pPr lvl="1"/>
            <a:r>
              <a:rPr lang="en-US" sz="1800" dirty="0">
                <a:latin typeface="Cambria" panose="02040503050406030204" pitchFamily="18" charset="0"/>
                <a:ea typeface="Cambria" panose="02040503050406030204" pitchFamily="18" charset="0"/>
              </a:rPr>
              <a:t>Horizontal </a:t>
            </a:r>
            <a:r>
              <a:rPr lang="en-US" sz="1800" i="1" dirty="0">
                <a:latin typeface="Cambria" panose="02040503050406030204" pitchFamily="18" charset="0"/>
                <a:ea typeface="Cambria" panose="02040503050406030204" pitchFamily="18" charset="0"/>
              </a:rPr>
              <a:t>only</a:t>
            </a:r>
            <a:r>
              <a:rPr lang="en-US" sz="1800" dirty="0">
                <a:latin typeface="Cambria" panose="02040503050406030204" pitchFamily="18" charset="0"/>
                <a:ea typeface="Cambria" panose="02040503050406030204" pitchFamily="18" charset="0"/>
              </a:rPr>
              <a:t>:</a:t>
            </a:r>
            <a:r>
              <a:rPr lang="en-US" sz="1800" i="1" dirty="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rPr>
              <a:t>just latitude and longitude</a:t>
            </a:r>
            <a:endParaRPr lang="en-US" sz="1800" i="1" dirty="0">
              <a:latin typeface="Cambria" panose="02040503050406030204" pitchFamily="18" charset="0"/>
              <a:ea typeface="Cambria" panose="02040503050406030204" pitchFamily="18" charset="0"/>
            </a:endParaRPr>
          </a:p>
          <a:p>
            <a:pPr lvl="1"/>
            <a:r>
              <a:rPr lang="en-US" sz="1800" dirty="0">
                <a:latin typeface="Cambria" panose="02040503050406030204" pitchFamily="18" charset="0"/>
                <a:ea typeface="Cambria" panose="02040503050406030204" pitchFamily="18" charset="0"/>
              </a:rPr>
              <a:t>Changes the </a:t>
            </a:r>
            <a:r>
              <a:rPr lang="en-US" sz="1800" i="1" dirty="0">
                <a:solidFill>
                  <a:srgbClr val="FF0000"/>
                </a:solidFill>
                <a:latin typeface="Cambria" panose="02040503050406030204" pitchFamily="18" charset="0"/>
                <a:ea typeface="Cambria" panose="02040503050406030204" pitchFamily="18" charset="0"/>
              </a:rPr>
              <a:t>frame</a:t>
            </a:r>
            <a:r>
              <a:rPr lang="en-US" sz="1800" dirty="0">
                <a:latin typeface="Cambria" panose="02040503050406030204" pitchFamily="18" charset="0"/>
                <a:ea typeface="Cambria" panose="02040503050406030204" pitchFamily="18" charset="0"/>
              </a:rPr>
              <a:t>:</a:t>
            </a:r>
            <a:r>
              <a:rPr lang="en-US" sz="1800" i="1" dirty="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rPr>
              <a:t>ITRF2020 + EPP2022 = NATRF2022</a:t>
            </a:r>
            <a:endParaRPr lang="en-US" sz="975" dirty="0">
              <a:latin typeface="Cambria" panose="02040503050406030204" pitchFamily="18" charset="0"/>
              <a:ea typeface="Cambria" panose="02040503050406030204" pitchFamily="18" charset="0"/>
            </a:endParaRPr>
          </a:p>
          <a:p>
            <a:pPr lvl="1"/>
            <a:r>
              <a:rPr lang="en-US" sz="1800" dirty="0">
                <a:latin typeface="Cambria" panose="02040503050406030204" pitchFamily="18" charset="0"/>
                <a:ea typeface="Cambria" panose="02040503050406030204" pitchFamily="18" charset="0"/>
              </a:rPr>
              <a:t>Does </a:t>
            </a:r>
            <a:r>
              <a:rPr lang="en-US" sz="1800" b="1" dirty="0">
                <a:latin typeface="Cambria" panose="02040503050406030204" pitchFamily="18" charset="0"/>
                <a:ea typeface="Cambria" panose="02040503050406030204" pitchFamily="18" charset="0"/>
              </a:rPr>
              <a:t>not</a:t>
            </a:r>
            <a:r>
              <a:rPr lang="en-US" sz="1800" dirty="0">
                <a:latin typeface="Cambria" panose="02040503050406030204" pitchFamily="18" charset="0"/>
                <a:ea typeface="Cambria" panose="02040503050406030204" pitchFamily="18" charset="0"/>
              </a:rPr>
              <a:t> change the </a:t>
            </a:r>
            <a:r>
              <a:rPr lang="en-US" sz="1800" i="1" dirty="0">
                <a:solidFill>
                  <a:srgbClr val="FF0000"/>
                </a:solidFill>
                <a:latin typeface="Cambria" panose="02040503050406030204" pitchFamily="18" charset="0"/>
                <a:ea typeface="Cambria" panose="02040503050406030204" pitchFamily="18" charset="0"/>
              </a:rPr>
              <a:t>epoch</a:t>
            </a:r>
          </a:p>
          <a:p>
            <a:pPr marL="342900" lvl="1" indent="0">
              <a:buNone/>
            </a:pPr>
            <a:endParaRPr lang="en-US" sz="1800" i="1" dirty="0">
              <a:solidFill>
                <a:srgbClr val="FF0000"/>
              </a:solidFill>
              <a:latin typeface="Cambria" panose="02040503050406030204" pitchFamily="18" charset="0"/>
              <a:ea typeface="Cambria" panose="02040503050406030204" pitchFamily="18" charset="0"/>
            </a:endParaRPr>
          </a:p>
          <a:p>
            <a:pPr marL="0" indent="0">
              <a:buNone/>
            </a:pPr>
            <a:r>
              <a:rPr lang="en-US" sz="2100" dirty="0">
                <a:latin typeface="Cambria" panose="02040503050406030204" pitchFamily="18" charset="0"/>
                <a:ea typeface="Cambria" panose="02040503050406030204" pitchFamily="18" charset="0"/>
              </a:rPr>
              <a:t>IFDM2022 – Intra-Frame Deformation Model - </a:t>
            </a:r>
            <a:r>
              <a:rPr lang="en-US" sz="2100" dirty="0">
                <a:solidFill>
                  <a:srgbClr val="FF0000"/>
                </a:solidFill>
                <a:latin typeface="Cambria" panose="02040503050406030204" pitchFamily="18" charset="0"/>
                <a:ea typeface="Cambria" panose="02040503050406030204" pitchFamily="18" charset="0"/>
              </a:rPr>
              <a:t>Complex</a:t>
            </a:r>
            <a:endParaRPr lang="en-US" sz="2100" i="1" dirty="0">
              <a:solidFill>
                <a:srgbClr val="FF0000"/>
              </a:solidFill>
              <a:latin typeface="Cambria" panose="02040503050406030204" pitchFamily="18" charset="0"/>
              <a:ea typeface="Cambria" panose="02040503050406030204" pitchFamily="18" charset="0"/>
            </a:endParaRPr>
          </a:p>
          <a:p>
            <a:pPr lvl="1"/>
            <a:r>
              <a:rPr lang="en-US" sz="1800" dirty="0">
                <a:latin typeface="Cambria" panose="02040503050406030204" pitchFamily="18" charset="0"/>
                <a:ea typeface="Cambria" panose="02040503050406030204" pitchFamily="18" charset="0"/>
              </a:rPr>
              <a:t>Complex set of parameters</a:t>
            </a:r>
          </a:p>
          <a:p>
            <a:pPr lvl="1"/>
            <a:r>
              <a:rPr lang="en-US" sz="1800" i="1" u="sng" dirty="0">
                <a:latin typeface="Cambria" panose="02040503050406030204" pitchFamily="18" charset="0"/>
                <a:ea typeface="Cambria" panose="02040503050406030204" pitchFamily="18" charset="0"/>
              </a:rPr>
              <a:t>Residual</a:t>
            </a:r>
            <a:r>
              <a:rPr lang="en-US" sz="1800" dirty="0">
                <a:latin typeface="Cambria" panose="02040503050406030204" pitchFamily="18" charset="0"/>
                <a:ea typeface="Cambria" panose="02040503050406030204" pitchFamily="18" charset="0"/>
              </a:rPr>
              <a:t> horizontal motion: all the motion leftover after Euler Pole rotation plus any local/regional motions</a:t>
            </a:r>
          </a:p>
          <a:p>
            <a:pPr lvl="1"/>
            <a:r>
              <a:rPr lang="en-US" sz="1800" i="1" u="sng" dirty="0">
                <a:latin typeface="Cambria" panose="02040503050406030204" pitchFamily="18" charset="0"/>
                <a:ea typeface="Cambria" panose="02040503050406030204" pitchFamily="18" charset="0"/>
              </a:rPr>
              <a:t>All</a:t>
            </a:r>
            <a:r>
              <a:rPr lang="en-US" sz="1800" dirty="0">
                <a:latin typeface="Cambria" panose="02040503050406030204" pitchFamily="18" charset="0"/>
                <a:ea typeface="Cambria" panose="02040503050406030204" pitchFamily="18" charset="0"/>
              </a:rPr>
              <a:t> vertical motion: localized subsidence or uplift</a:t>
            </a:r>
          </a:p>
          <a:p>
            <a:pPr lvl="1"/>
            <a:r>
              <a:rPr lang="en-US" sz="1800" dirty="0">
                <a:latin typeface="Cambria" panose="02040503050406030204" pitchFamily="18" charset="0"/>
                <a:ea typeface="Cambria" panose="02040503050406030204" pitchFamily="18" charset="0"/>
              </a:rPr>
              <a:t>Changes the </a:t>
            </a:r>
            <a:r>
              <a:rPr lang="en-US" sz="1800" i="1" dirty="0">
                <a:solidFill>
                  <a:srgbClr val="FF0000"/>
                </a:solidFill>
                <a:latin typeface="Cambria" panose="02040503050406030204" pitchFamily="18" charset="0"/>
                <a:ea typeface="Cambria" panose="02040503050406030204" pitchFamily="18" charset="0"/>
              </a:rPr>
              <a:t>epoch</a:t>
            </a:r>
          </a:p>
          <a:p>
            <a:pPr lvl="1"/>
            <a:r>
              <a:rPr lang="en-US" sz="1800" dirty="0">
                <a:latin typeface="Cambria" panose="02040503050406030204" pitchFamily="18" charset="0"/>
                <a:ea typeface="Cambria" panose="02040503050406030204" pitchFamily="18" charset="0"/>
              </a:rPr>
              <a:t>Does </a:t>
            </a:r>
            <a:r>
              <a:rPr lang="en-US" sz="1800" b="1" dirty="0">
                <a:latin typeface="Cambria" panose="02040503050406030204" pitchFamily="18" charset="0"/>
                <a:ea typeface="Cambria" panose="02040503050406030204" pitchFamily="18" charset="0"/>
              </a:rPr>
              <a:t>not</a:t>
            </a:r>
            <a:r>
              <a:rPr lang="en-US" sz="1800" dirty="0">
                <a:latin typeface="Cambria" panose="02040503050406030204" pitchFamily="18" charset="0"/>
                <a:ea typeface="Cambria" panose="02040503050406030204" pitchFamily="18" charset="0"/>
              </a:rPr>
              <a:t> change the </a:t>
            </a:r>
            <a:r>
              <a:rPr lang="en-US" sz="1800" i="1" dirty="0">
                <a:solidFill>
                  <a:srgbClr val="FF0000"/>
                </a:solidFill>
                <a:latin typeface="Cambria" panose="02040503050406030204" pitchFamily="18" charset="0"/>
                <a:ea typeface="Cambria" panose="02040503050406030204" pitchFamily="18" charset="0"/>
              </a:rPr>
              <a:t>frame</a:t>
            </a:r>
            <a:r>
              <a:rPr lang="en-US" sz="1800" dirty="0">
                <a:latin typeface="Cambria" panose="02040503050406030204" pitchFamily="18" charset="0"/>
                <a:ea typeface="Cambria" panose="02040503050406030204" pitchFamily="18" charset="0"/>
              </a:rPr>
              <a:t>: “intra” = on the inside; within</a:t>
            </a:r>
          </a:p>
        </p:txBody>
      </p:sp>
    </p:spTree>
    <p:extLst>
      <p:ext uri="{BB962C8B-B14F-4D97-AF65-F5344CB8AC3E}">
        <p14:creationId xmlns:p14="http://schemas.microsoft.com/office/powerpoint/2010/main" val="61014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10" end="10"/>
                                            </p:txEl>
                                          </p:spTgt>
                                        </p:tgtEl>
                                      </p:cBhvr>
                                    </p:animEffect>
                                    <p:animScale>
                                      <p:cBhvr>
                                        <p:cTn id="12" dur="250" autoRev="1" fill="hold"/>
                                        <p:tgtEl>
                                          <p:spTgt spid="3">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rot="16200000">
            <a:off x="310170" y="3764736"/>
            <a:ext cx="2249720" cy="507811"/>
          </a:xfrm>
          <a:prstGeom prst="rect">
            <a:avLst/>
          </a:prstGeom>
        </p:spPr>
      </p:pic>
      <p:pic>
        <p:nvPicPr>
          <p:cNvPr id="24" name="Picture 18" descr="Adhesive-backed Plastic Measuring Tape | FINE TOOL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366" y="3179764"/>
            <a:ext cx="6972301"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1485900" y="583233"/>
            <a:ext cx="6172200" cy="1273061"/>
          </a:xfrm>
        </p:spPr>
        <p:txBody>
          <a:bodyPr>
            <a:normAutofit fontScale="77500" lnSpcReduction="20000"/>
          </a:bodyPr>
          <a:lstStyle/>
          <a:p>
            <a:pPr marL="385763" indent="-385763">
              <a:buFont typeface="Calibri" panose="020F0502020204030204" pitchFamily="34" charset="0"/>
              <a:buAutoNum type="arabicPeriod"/>
            </a:pPr>
            <a:r>
              <a:rPr lang="en-US" altLang="en-US" sz="2100" dirty="0">
                <a:ea typeface="ＭＳ Ｐゴシック" panose="020B0600070205080204" pitchFamily="34" charset="-128"/>
              </a:rPr>
              <a:t>A survey done Jan 1, 2020</a:t>
            </a:r>
          </a:p>
          <a:p>
            <a:pPr marL="385763" indent="-385763">
              <a:buFont typeface="Calibri" panose="020F0502020204030204" pitchFamily="34" charset="0"/>
              <a:buAutoNum type="arabicPeriod"/>
            </a:pPr>
            <a:r>
              <a:rPr lang="en-US" altLang="en-US" sz="2100" dirty="0">
                <a:ea typeface="ＭＳ Ｐゴシック" panose="020B0600070205080204" pitchFamily="34" charset="-128"/>
              </a:rPr>
              <a:t>New Survey (same point) done Jan 1, 2030</a:t>
            </a:r>
          </a:p>
          <a:p>
            <a:pPr marL="385763" indent="-385763">
              <a:buFont typeface="Calibri" panose="020F0502020204030204" pitchFamily="34" charset="0"/>
              <a:buAutoNum type="arabicPeriod"/>
            </a:pPr>
            <a:r>
              <a:rPr lang="en-US" altLang="en-US" sz="2100" dirty="0">
                <a:ea typeface="ＭＳ Ｐゴシック" panose="020B0600070205080204" pitchFamily="34" charset="-128"/>
              </a:rPr>
              <a:t>Position of point in NATRF2022(2030)</a:t>
            </a:r>
            <a:endParaRPr lang="en-US" altLang="en-US" sz="1800" dirty="0">
              <a:ea typeface="ＭＳ Ｐゴシック" panose="020B0600070205080204" pitchFamily="34" charset="-128"/>
            </a:endParaRPr>
          </a:p>
          <a:p>
            <a:pPr marL="385763" indent="-385763">
              <a:buFont typeface="Calibri" panose="020F0502020204030204" pitchFamily="34" charset="0"/>
              <a:buAutoNum type="arabicPeriod"/>
            </a:pPr>
            <a:r>
              <a:rPr lang="en-US" altLang="en-US" sz="2100" dirty="0">
                <a:ea typeface="ＭＳ Ｐゴシック" panose="020B0600070205080204" pitchFamily="34" charset="-128"/>
              </a:rPr>
              <a:t>Position of point in NATRF2022(2020)</a:t>
            </a:r>
          </a:p>
          <a:p>
            <a:pPr marL="385763" indent="-385763">
              <a:buFont typeface="Calibri" panose="020F0502020204030204" pitchFamily="34" charset="0"/>
              <a:buAutoNum type="arabicPeriod"/>
            </a:pPr>
            <a:r>
              <a:rPr lang="en-US" altLang="en-US" sz="2100" dirty="0">
                <a:ea typeface="ＭＳ Ｐゴシック" panose="020B0600070205080204" pitchFamily="34" charset="-128"/>
              </a:rPr>
              <a:t>If IFDM = 0, then NATRF2022 (2030) = NATRF2022 (2020)</a:t>
            </a:r>
          </a:p>
        </p:txBody>
      </p:sp>
      <p:sp>
        <p:nvSpPr>
          <p:cNvPr id="6" name="Isosceles Triangle 5"/>
          <p:cNvSpPr/>
          <p:nvPr/>
        </p:nvSpPr>
        <p:spPr>
          <a:xfrm>
            <a:off x="7276542" y="2928726"/>
            <a:ext cx="188119" cy="167878"/>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defRPr/>
            </a:pPr>
            <a:endParaRPr lang="en-US" sz="1350">
              <a:solidFill>
                <a:prstClr val="white"/>
              </a:solidFill>
              <a:latin typeface="Calibri"/>
            </a:endParaRPr>
          </a:p>
        </p:txBody>
      </p:sp>
      <p:sp>
        <p:nvSpPr>
          <p:cNvPr id="8" name="Isosceles Triangle 7"/>
          <p:cNvSpPr/>
          <p:nvPr/>
        </p:nvSpPr>
        <p:spPr>
          <a:xfrm>
            <a:off x="6760369" y="3321203"/>
            <a:ext cx="188119" cy="167878"/>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defRPr/>
            </a:pPr>
            <a:endParaRPr lang="en-US" sz="1350">
              <a:solidFill>
                <a:prstClr val="white"/>
              </a:solidFill>
              <a:latin typeface="Calibri"/>
            </a:endParaRPr>
          </a:p>
        </p:txBody>
      </p:sp>
      <p:sp>
        <p:nvSpPr>
          <p:cNvPr id="9" name="Isosceles Triangle 8"/>
          <p:cNvSpPr/>
          <p:nvPr/>
        </p:nvSpPr>
        <p:spPr>
          <a:xfrm>
            <a:off x="1769016" y="3378399"/>
            <a:ext cx="188119" cy="167878"/>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defRPr/>
            </a:pPr>
            <a:endParaRPr lang="en-US" sz="1350">
              <a:solidFill>
                <a:prstClr val="white"/>
              </a:solidFill>
              <a:latin typeface="Calibri"/>
            </a:endParaRPr>
          </a:p>
        </p:txBody>
      </p:sp>
      <p:sp>
        <p:nvSpPr>
          <p:cNvPr id="7" name="TextBox 6"/>
          <p:cNvSpPr txBox="1">
            <a:spLocks noChangeArrowheads="1"/>
          </p:cNvSpPr>
          <p:nvPr/>
        </p:nvSpPr>
        <p:spPr bwMode="auto">
          <a:xfrm>
            <a:off x="6760368" y="2048795"/>
            <a:ext cx="1774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342900" eaLnBrk="0" fontAlgn="base" hangingPunct="0">
              <a:spcBef>
                <a:spcPct val="0"/>
              </a:spcBef>
              <a:spcAft>
                <a:spcPct val="0"/>
              </a:spcAft>
              <a:buNone/>
            </a:pPr>
            <a:r>
              <a:rPr lang="en-US" altLang="en-US" sz="1200" dirty="0">
                <a:solidFill>
                  <a:prstClr val="black"/>
                </a:solidFill>
                <a:latin typeface="Calibri" panose="020F0502020204030204" pitchFamily="34" charset="0"/>
              </a:rPr>
              <a:t>Position from 2020 survey NATRF2022 (2020)</a:t>
            </a:r>
          </a:p>
          <a:p>
            <a:pPr defTabSz="342900" eaLnBrk="0" fontAlgn="base" hangingPunct="0">
              <a:spcBef>
                <a:spcPct val="0"/>
              </a:spcBef>
              <a:spcAft>
                <a:spcPct val="0"/>
              </a:spcAft>
              <a:buNone/>
            </a:pPr>
            <a:r>
              <a:rPr lang="en-US" altLang="en-US" sz="1200" dirty="0">
                <a:solidFill>
                  <a:prstClr val="black"/>
                </a:solidFill>
                <a:latin typeface="Calibri" panose="020F0502020204030204" pitchFamily="34" charset="0"/>
              </a:rPr>
              <a:t>ITRF2020 (2020)</a:t>
            </a:r>
          </a:p>
        </p:txBody>
      </p:sp>
      <p:sp>
        <p:nvSpPr>
          <p:cNvPr id="11" name="TextBox 10"/>
          <p:cNvSpPr txBox="1">
            <a:spLocks noChangeArrowheads="1"/>
          </p:cNvSpPr>
          <p:nvPr/>
        </p:nvSpPr>
        <p:spPr bwMode="auto">
          <a:xfrm>
            <a:off x="1584175" y="3133862"/>
            <a:ext cx="11465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342900" eaLnBrk="0" fontAlgn="base" hangingPunct="0">
              <a:spcBef>
                <a:spcPct val="0"/>
              </a:spcBef>
              <a:spcAft>
                <a:spcPct val="0"/>
              </a:spcAft>
              <a:buNone/>
            </a:pPr>
            <a:r>
              <a:rPr lang="en-US" altLang="en-US" sz="1050" dirty="0">
                <a:solidFill>
                  <a:prstClr val="black"/>
                </a:solidFill>
                <a:latin typeface="Calibri" panose="020F0502020204030204" pitchFamily="34" charset="0"/>
              </a:rPr>
              <a:t>ITRF2020 (2030)</a:t>
            </a:r>
          </a:p>
        </p:txBody>
      </p:sp>
      <p:sp>
        <p:nvSpPr>
          <p:cNvPr id="12" name="TextBox 11"/>
          <p:cNvSpPr txBox="1">
            <a:spLocks noChangeArrowheads="1"/>
          </p:cNvSpPr>
          <p:nvPr/>
        </p:nvSpPr>
        <p:spPr bwMode="auto">
          <a:xfrm>
            <a:off x="5693002" y="3580694"/>
            <a:ext cx="11465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342900" eaLnBrk="0" fontAlgn="base" hangingPunct="0">
              <a:spcBef>
                <a:spcPct val="0"/>
              </a:spcBef>
              <a:spcAft>
                <a:spcPct val="0"/>
              </a:spcAft>
              <a:buNone/>
            </a:pPr>
            <a:r>
              <a:rPr lang="en-US" altLang="en-US" sz="1050" dirty="0">
                <a:solidFill>
                  <a:prstClr val="black"/>
                </a:solidFill>
                <a:latin typeface="Calibri" panose="020F0502020204030204" pitchFamily="34" charset="0"/>
              </a:rPr>
              <a:t>NATRF2022 (2030)</a:t>
            </a:r>
          </a:p>
        </p:txBody>
      </p:sp>
      <p:sp>
        <p:nvSpPr>
          <p:cNvPr id="21" name="TextBox 20"/>
          <p:cNvSpPr txBox="1">
            <a:spLocks noChangeArrowheads="1"/>
          </p:cNvSpPr>
          <p:nvPr/>
        </p:nvSpPr>
        <p:spPr bwMode="auto">
          <a:xfrm>
            <a:off x="3375450" y="3513425"/>
            <a:ext cx="1008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342900" eaLnBrk="0" fontAlgn="base" hangingPunct="0">
              <a:spcBef>
                <a:spcPct val="0"/>
              </a:spcBef>
              <a:spcAft>
                <a:spcPct val="0"/>
              </a:spcAft>
              <a:buNone/>
            </a:pPr>
            <a:r>
              <a:rPr lang="en-US" altLang="en-US" sz="1800" dirty="0">
                <a:solidFill>
                  <a:prstClr val="black"/>
                </a:solidFill>
                <a:latin typeface="Calibri" panose="020F0502020204030204" pitchFamily="34" charset="0"/>
              </a:rPr>
              <a:t>Epp2022</a:t>
            </a:r>
          </a:p>
        </p:txBody>
      </p:sp>
      <p:cxnSp>
        <p:nvCxnSpPr>
          <p:cNvPr id="23" name="Straight Arrow Connector 22"/>
          <p:cNvCxnSpPr>
            <a:stCxn id="8" idx="5"/>
            <a:endCxn id="26" idx="2"/>
          </p:cNvCxnSpPr>
          <p:nvPr/>
        </p:nvCxnSpPr>
        <p:spPr>
          <a:xfrm flipV="1">
            <a:off x="6901458" y="3088565"/>
            <a:ext cx="379159" cy="316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a:spLocks noChangeArrowheads="1"/>
          </p:cNvSpPr>
          <p:nvPr/>
        </p:nvSpPr>
        <p:spPr bwMode="auto">
          <a:xfrm>
            <a:off x="6986752" y="3267332"/>
            <a:ext cx="110318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defTabSz="342900" eaLnBrk="0" fontAlgn="base" hangingPunct="0">
              <a:spcBef>
                <a:spcPct val="0"/>
              </a:spcBef>
              <a:spcAft>
                <a:spcPct val="0"/>
              </a:spcAft>
              <a:buNone/>
            </a:pPr>
            <a:r>
              <a:rPr lang="en-US" altLang="en-US" sz="1050" dirty="0">
                <a:solidFill>
                  <a:prstClr val="black"/>
                </a:solidFill>
                <a:latin typeface="Calibri" panose="020F0502020204030204" pitchFamily="34" charset="0"/>
              </a:rPr>
              <a:t>IFDM 2030-2020</a:t>
            </a:r>
          </a:p>
          <a:p>
            <a:pPr algn="ctr" defTabSz="342900" eaLnBrk="0" fontAlgn="base" hangingPunct="0">
              <a:spcBef>
                <a:spcPct val="0"/>
              </a:spcBef>
              <a:spcAft>
                <a:spcPct val="0"/>
              </a:spcAft>
              <a:buNone/>
            </a:pPr>
            <a:r>
              <a:rPr lang="en-US" altLang="en-US" sz="1050" dirty="0">
                <a:solidFill>
                  <a:prstClr val="black"/>
                </a:solidFill>
                <a:latin typeface="Calibri" panose="020F0502020204030204" pitchFamily="34" charset="0"/>
              </a:rPr>
              <a:t>NATRF2022</a:t>
            </a:r>
          </a:p>
          <a:p>
            <a:pPr algn="ctr" defTabSz="342900" eaLnBrk="0" fontAlgn="base" hangingPunct="0">
              <a:spcBef>
                <a:spcPct val="0"/>
              </a:spcBef>
              <a:spcAft>
                <a:spcPct val="0"/>
              </a:spcAft>
              <a:buNone/>
            </a:pPr>
            <a:r>
              <a:rPr lang="en-US" altLang="en-US" sz="1050" dirty="0">
                <a:solidFill>
                  <a:prstClr val="black"/>
                </a:solidFill>
                <a:latin typeface="Calibri" panose="020F0502020204030204" pitchFamily="34" charset="0"/>
              </a:rPr>
              <a:t>(2020.0</a:t>
            </a:r>
            <a:r>
              <a:rPr lang="en-US" altLang="en-US" sz="1200" dirty="0">
                <a:solidFill>
                  <a:prstClr val="black"/>
                </a:solidFill>
                <a:latin typeface="Calibri" panose="020F0502020204030204" pitchFamily="34" charset="0"/>
              </a:rPr>
              <a:t>)</a:t>
            </a:r>
          </a:p>
        </p:txBody>
      </p:sp>
      <p:sp>
        <p:nvSpPr>
          <p:cNvPr id="26" name="Isosceles Triangle 25"/>
          <p:cNvSpPr/>
          <p:nvPr/>
        </p:nvSpPr>
        <p:spPr>
          <a:xfrm>
            <a:off x="7280617" y="2919497"/>
            <a:ext cx="188119" cy="169069"/>
          </a:xfrm>
          <a:prstGeom prst="triangle">
            <a:avLst/>
          </a:prstGeom>
          <a:pattFill prst="wdDnDiag">
            <a:fgClr>
              <a:srgbClr val="C00000"/>
            </a:fgClr>
            <a:bgClr>
              <a:schemeClr val="tx2">
                <a:lumMod val="60000"/>
                <a:lumOff val="40000"/>
              </a:schemeClr>
            </a:bgClr>
          </a:pattFill>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defRPr/>
            </a:pPr>
            <a:endParaRPr lang="en-US" sz="1350">
              <a:solidFill>
                <a:prstClr val="white"/>
              </a:solidFill>
              <a:latin typeface="Calibri"/>
            </a:endParaRPr>
          </a:p>
        </p:txBody>
      </p:sp>
      <p:cxnSp>
        <p:nvCxnSpPr>
          <p:cNvPr id="3" name="Straight Arrow Connector 2"/>
          <p:cNvCxnSpPr/>
          <p:nvPr/>
        </p:nvCxnSpPr>
        <p:spPr>
          <a:xfrm flipH="1">
            <a:off x="1950739" y="3060179"/>
            <a:ext cx="5325803" cy="3777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8" idx="1"/>
          </p:cNvCxnSpPr>
          <p:nvPr/>
        </p:nvCxnSpPr>
        <p:spPr>
          <a:xfrm flipV="1">
            <a:off x="2065735" y="3405142"/>
            <a:ext cx="4741664" cy="571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5"/>
          <a:stretch>
            <a:fillRect/>
          </a:stretch>
        </p:blipFill>
        <p:spPr>
          <a:xfrm>
            <a:off x="1143000" y="4659793"/>
            <a:ext cx="1469572" cy="501521"/>
          </a:xfrm>
          <a:prstGeom prst="rect">
            <a:avLst/>
          </a:prstGeom>
        </p:spPr>
      </p:pic>
      <p:sp>
        <p:nvSpPr>
          <p:cNvPr id="31" name="Notched Right Arrow 30"/>
          <p:cNvSpPr/>
          <p:nvPr/>
        </p:nvSpPr>
        <p:spPr>
          <a:xfrm>
            <a:off x="4336284" y="3580694"/>
            <a:ext cx="1323040" cy="281031"/>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342900" eaLnBrk="0" fontAlgn="base" hangingPunct="0">
              <a:spcBef>
                <a:spcPct val="0"/>
              </a:spcBef>
              <a:spcAft>
                <a:spcPct val="0"/>
              </a:spcAft>
            </a:pPr>
            <a:r>
              <a:rPr lang="en-US" sz="1350" dirty="0" err="1">
                <a:noFill/>
                <a:latin typeface="Calibri"/>
              </a:rPr>
              <a:t>f</a:t>
            </a:r>
            <a:r>
              <a:rPr lang="en-US" sz="1350" dirty="0" err="1">
                <a:ln>
                  <a:solidFill>
                    <a:srgbClr val="00B050"/>
                  </a:solidFill>
                </a:ln>
                <a:noFill/>
                <a:latin typeface="Calibri"/>
              </a:rPr>
              <a:t>frame</a:t>
            </a:r>
            <a:endParaRPr lang="en-US" sz="1350" dirty="0">
              <a:noFill/>
              <a:latin typeface="Calibri"/>
            </a:endParaRPr>
          </a:p>
        </p:txBody>
      </p:sp>
      <p:sp>
        <p:nvSpPr>
          <p:cNvPr id="34" name="Notched Right Arrow 33"/>
          <p:cNvSpPr/>
          <p:nvPr/>
        </p:nvSpPr>
        <p:spPr>
          <a:xfrm rot="19398257">
            <a:off x="6377088" y="3709916"/>
            <a:ext cx="883818" cy="281031"/>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342900" eaLnBrk="0" fontAlgn="base" hangingPunct="0">
              <a:spcBef>
                <a:spcPct val="0"/>
              </a:spcBef>
              <a:spcAft>
                <a:spcPct val="0"/>
              </a:spcAft>
            </a:pPr>
            <a:r>
              <a:rPr lang="en-US" sz="1350" dirty="0" err="1">
                <a:noFill/>
                <a:latin typeface="Calibri"/>
              </a:rPr>
              <a:t>f</a:t>
            </a:r>
            <a:r>
              <a:rPr lang="en-US" sz="1350" dirty="0" err="1">
                <a:ln>
                  <a:solidFill>
                    <a:srgbClr val="00B050"/>
                  </a:solidFill>
                </a:ln>
                <a:noFill/>
                <a:latin typeface="Calibri"/>
              </a:rPr>
              <a:t>Epoch</a:t>
            </a:r>
            <a:endParaRPr lang="en-US" sz="1350" dirty="0">
              <a:noFill/>
              <a:latin typeface="Calibri"/>
            </a:endParaRPr>
          </a:p>
        </p:txBody>
      </p:sp>
      <p:sp>
        <p:nvSpPr>
          <p:cNvPr id="2" name="TextBox 1"/>
          <p:cNvSpPr txBox="1"/>
          <p:nvPr/>
        </p:nvSpPr>
        <p:spPr bwMode="auto">
          <a:xfrm>
            <a:off x="3515194" y="4778115"/>
            <a:ext cx="528403" cy="369332"/>
          </a:xfrm>
          <a:prstGeom prst="rect">
            <a:avLst/>
          </a:prstGeom>
          <a:noFill/>
          <a:ln w="9525">
            <a:noFill/>
            <a:miter lim="800000"/>
            <a:headEnd/>
            <a:tailEnd/>
          </a:ln>
        </p:spPr>
        <p:txBody>
          <a:bodyPr wrap="square" rtlCol="0">
            <a:spAutoFit/>
          </a:bodyPr>
          <a:lstStyle/>
          <a:p>
            <a:pPr defTabSz="342900" eaLnBrk="0" fontAlgn="base" hangingPunct="0">
              <a:spcBef>
                <a:spcPct val="0"/>
              </a:spcBef>
              <a:spcAft>
                <a:spcPct val="0"/>
              </a:spcAft>
            </a:pPr>
            <a:r>
              <a:rPr lang="en-US" dirty="0">
                <a:solidFill>
                  <a:prstClr val="black"/>
                </a:solidFill>
                <a:latin typeface="Calibri" panose="020F0502020204030204" pitchFamily="34" charset="0"/>
                <a:ea typeface="ＭＳ Ｐゴシック" panose="020B0600070205080204" pitchFamily="34" charset="-128"/>
              </a:rPr>
              <a:t>(H)</a:t>
            </a:r>
          </a:p>
        </p:txBody>
      </p:sp>
      <p:sp>
        <p:nvSpPr>
          <p:cNvPr id="4" name="TextBox 3"/>
          <p:cNvSpPr txBox="1"/>
          <p:nvPr/>
        </p:nvSpPr>
        <p:spPr bwMode="auto">
          <a:xfrm>
            <a:off x="1584175" y="3731519"/>
            <a:ext cx="457176" cy="369332"/>
          </a:xfrm>
          <a:prstGeom prst="rect">
            <a:avLst/>
          </a:prstGeom>
          <a:noFill/>
          <a:ln w="9525">
            <a:noFill/>
            <a:miter lim="800000"/>
            <a:headEnd/>
            <a:tailEnd/>
          </a:ln>
        </p:spPr>
        <p:txBody>
          <a:bodyPr wrap="none" rtlCol="0">
            <a:spAutoFit/>
          </a:bodyPr>
          <a:lstStyle/>
          <a:p>
            <a:pPr defTabSz="342900" eaLnBrk="0" fontAlgn="base" hangingPunct="0">
              <a:spcBef>
                <a:spcPct val="0"/>
              </a:spcBef>
              <a:spcAft>
                <a:spcPct val="0"/>
              </a:spcAft>
            </a:pPr>
            <a:r>
              <a:rPr lang="en-US" dirty="0">
                <a:solidFill>
                  <a:prstClr val="black"/>
                </a:solidFill>
                <a:latin typeface="Calibri" panose="020F0502020204030204" pitchFamily="34" charset="0"/>
                <a:ea typeface="ＭＳ Ｐゴシック" panose="020B0600070205080204" pitchFamily="34" charset="-128"/>
              </a:rPr>
              <a:t>(V)</a:t>
            </a:r>
          </a:p>
        </p:txBody>
      </p:sp>
    </p:spTree>
    <p:extLst>
      <p:ext uri="{BB962C8B-B14F-4D97-AF65-F5344CB8AC3E}">
        <p14:creationId xmlns:p14="http://schemas.microsoft.com/office/powerpoint/2010/main" val="1760053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9"/>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510"/>
                            </p:stCondLst>
                            <p:childTnLst>
                              <p:par>
                                <p:cTn id="27" presetID="22" presetClass="entr" presetSubtype="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right)">
                                      <p:cBhvr>
                                        <p:cTn id="29" dur="1000"/>
                                        <p:tgtEl>
                                          <p:spTgt spid="3"/>
                                        </p:tgtEl>
                                      </p:cBhvr>
                                    </p:animEffect>
                                  </p:childTnLst>
                                </p:cTn>
                              </p:par>
                            </p:childTnLst>
                          </p:cTn>
                        </p:par>
                        <p:par>
                          <p:cTn id="30" fill="hold">
                            <p:stCondLst>
                              <p:cond delay="1510"/>
                            </p:stCondLst>
                            <p:childTnLst>
                              <p:par>
                                <p:cTn id="31" presetID="1" presetClass="entr" presetSubtype="0" fill="hold" grpId="0" nodeType="afterEffect">
                                  <p:stCondLst>
                                    <p:cond delay="0"/>
                                  </p:stCondLst>
                                  <p:childTnLst>
                                    <p:set>
                                      <p:cBhvr>
                                        <p:cTn id="32" dur="1" fill="hold">
                                          <p:stCondLst>
                                            <p:cond delay="499"/>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
                                            <p:txEl>
                                              <p:pRg st="2" end="2"/>
                                            </p:txEl>
                                          </p:spTgt>
                                        </p:tgtEl>
                                        <p:attrNameLst>
                                          <p:attrName>style.visibility</p:attrName>
                                        </p:attrNameLst>
                                      </p:cBhvr>
                                      <p:to>
                                        <p:strVal val="visibl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499"/>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5">
                                            <p:txEl>
                                              <p:pRg st="3" end="3"/>
                                            </p:txEl>
                                          </p:spTgt>
                                        </p:tgtEl>
                                        <p:attrNameLst>
                                          <p:attrName>style.visibility</p:attrName>
                                        </p:attrNameLst>
                                      </p:cBhvr>
                                      <p:to>
                                        <p:strVal val="visible"/>
                                      </p:to>
                                    </p:set>
                                  </p:childTnLst>
                                </p:cTn>
                              </p:par>
                              <p:par>
                                <p:cTn id="53" presetID="22" presetClass="entr" presetSubtype="8"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499"/>
                                          </p:stCondLst>
                                        </p:cTn>
                                        <p:tgtEl>
                                          <p:spTgt spid="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6" grpId="0" animBg="1" autoUpdateAnimBg="0"/>
      <p:bldP spid="8" grpId="0" animBg="1" autoUpdateAnimBg="0"/>
      <p:bldP spid="9" grpId="0" animBg="1" autoUpdateAnimBg="0"/>
      <p:bldP spid="7" grpId="0" autoUpdateAnimBg="0"/>
      <p:bldP spid="11" grpId="0" autoUpdateAnimBg="0"/>
      <p:bldP spid="12" grpId="0" autoUpdateAnimBg="0"/>
      <p:bldP spid="21" grpId="0" autoUpdateAnimBg="0"/>
      <p:bldP spid="25" grpId="0" autoUpdateAnimBg="0"/>
      <p:bldP spid="26" grpId="0" animBg="1" autoUpdateAnimBg="0"/>
      <p:bldP spid="31" grpId="0" animBg="1"/>
      <p:bldP spid="34" grpId="0" animBg="1"/>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85850" y="636698"/>
            <a:ext cx="6915150" cy="6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pPr>
            <a:r>
              <a:rPr lang="en-US" altLang="en-US" sz="2700" dirty="0">
                <a:latin typeface="+mn-lt"/>
                <a:cs typeface="Times New Roman" pitchFamily="18" charset="0"/>
              </a:rPr>
              <a:t>National Spatial Reference System</a:t>
            </a:r>
            <a:br>
              <a:rPr lang="en-US" altLang="en-US" sz="2700" dirty="0">
                <a:latin typeface="+mn-lt"/>
                <a:cs typeface="Times New Roman" pitchFamily="18" charset="0"/>
              </a:rPr>
            </a:br>
            <a:r>
              <a:rPr lang="en-US" altLang="en-US" sz="2700" dirty="0">
                <a:latin typeface="+mn-lt"/>
                <a:cs typeface="Times New Roman" pitchFamily="18" charset="0"/>
              </a:rPr>
              <a:t>(NSRS)</a:t>
            </a:r>
          </a:p>
        </p:txBody>
      </p:sp>
      <p:sp>
        <p:nvSpPr>
          <p:cNvPr id="31747" name="Rectangle 3"/>
          <p:cNvSpPr>
            <a:spLocks noChangeArrowheads="1"/>
          </p:cNvSpPr>
          <p:nvPr/>
        </p:nvSpPr>
        <p:spPr bwMode="auto">
          <a:xfrm>
            <a:off x="422031" y="1535265"/>
            <a:ext cx="5884984" cy="347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nSpc>
                <a:spcPct val="90000"/>
              </a:lnSpc>
              <a:buNone/>
            </a:pPr>
            <a:r>
              <a:rPr lang="en-US" altLang="zh-CN" sz="1800" b="1" i="1" dirty="0">
                <a:latin typeface="Gill Sans MT" panose="020B0502020104020203" pitchFamily="34" charset="0"/>
              </a:rPr>
              <a:t>NGS Mission</a:t>
            </a:r>
            <a:r>
              <a:rPr lang="en-US" altLang="zh-CN" sz="1800" b="1" dirty="0">
                <a:latin typeface="Gill Sans MT" panose="020B0502020104020203" pitchFamily="34" charset="0"/>
              </a:rPr>
              <a:t>: To define, maintain &amp; provide access to the  </a:t>
            </a:r>
            <a:r>
              <a:rPr lang="en-US" altLang="zh-CN" sz="1800" b="1" i="1" dirty="0">
                <a:solidFill>
                  <a:srgbClr val="3333CC"/>
                </a:solidFill>
                <a:latin typeface="Gill Sans MT" panose="020B0502020104020203" pitchFamily="34" charset="0"/>
              </a:rPr>
              <a:t>National Spatial Reference System (NSRS) </a:t>
            </a:r>
            <a:r>
              <a:rPr lang="en-US" altLang="zh-CN" sz="1800" b="1" dirty="0">
                <a:latin typeface="Gill Sans MT" panose="020B0502020104020203" pitchFamily="34" charset="0"/>
              </a:rPr>
              <a:t>to meet our Nation’s economic, social &amp; environmental needs</a:t>
            </a:r>
          </a:p>
          <a:p>
            <a:pPr eaLnBrk="1" hangingPunct="1">
              <a:buClr>
                <a:schemeClr val="tx1"/>
              </a:buClr>
              <a:buSzTx/>
              <a:buFontTx/>
              <a:buNone/>
            </a:pPr>
            <a:endParaRPr lang="en-US" altLang="en-US" sz="1050" dirty="0">
              <a:solidFill>
                <a:schemeClr val="tx1"/>
              </a:solidFill>
              <a:latin typeface="Gill Sans MT" panose="020B0502020104020203" pitchFamily="34" charset="0"/>
            </a:endParaRPr>
          </a:p>
          <a:p>
            <a:pPr eaLnBrk="1" hangingPunct="1">
              <a:buClr>
                <a:schemeClr val="tx1"/>
              </a:buClr>
              <a:buSzTx/>
              <a:buFontTx/>
              <a:buNone/>
            </a:pPr>
            <a:r>
              <a:rPr lang="en-US" altLang="en-US" sz="1650" dirty="0">
                <a:solidFill>
                  <a:schemeClr val="tx1"/>
                </a:solidFill>
                <a:latin typeface="+mn-lt"/>
              </a:rPr>
              <a:t>Consistent National Coordinate System</a:t>
            </a:r>
          </a:p>
          <a:p>
            <a:pPr eaLnBrk="1" hangingPunct="1">
              <a:buClr>
                <a:schemeClr val="tx1"/>
              </a:buClr>
              <a:buSzTx/>
              <a:buFontTx/>
              <a:buChar char="•"/>
            </a:pPr>
            <a:r>
              <a:rPr lang="en-US" altLang="en-US" sz="1650" dirty="0">
                <a:solidFill>
                  <a:schemeClr val="tx1"/>
                </a:solidFill>
                <a:latin typeface="Gill Sans MT" panose="020B0502020104020203" pitchFamily="34" charset="0"/>
              </a:rPr>
              <a:t> </a:t>
            </a:r>
            <a:r>
              <a:rPr lang="en-US" altLang="en-US" sz="1650" dirty="0">
                <a:solidFill>
                  <a:schemeClr val="tx1"/>
                </a:solidFill>
                <a:latin typeface="+mn-lt"/>
              </a:rPr>
              <a:t>Latitude/Northing</a:t>
            </a:r>
          </a:p>
          <a:p>
            <a:pPr eaLnBrk="1" hangingPunct="1">
              <a:buClr>
                <a:schemeClr val="tx1"/>
              </a:buClr>
              <a:buSzTx/>
              <a:buFontTx/>
              <a:buChar char="•"/>
            </a:pPr>
            <a:r>
              <a:rPr lang="en-US" altLang="en-US" sz="1650" dirty="0">
                <a:solidFill>
                  <a:schemeClr val="tx1"/>
                </a:solidFill>
                <a:latin typeface="+mn-lt"/>
              </a:rPr>
              <a:t> Longitude/Easting</a:t>
            </a:r>
          </a:p>
          <a:p>
            <a:pPr eaLnBrk="1" hangingPunct="1">
              <a:buClr>
                <a:schemeClr val="tx1"/>
              </a:buClr>
              <a:buSzTx/>
              <a:buFontTx/>
              <a:buChar char="•"/>
            </a:pPr>
            <a:r>
              <a:rPr lang="en-US" altLang="en-US" sz="1650" dirty="0">
                <a:solidFill>
                  <a:schemeClr val="tx1"/>
                </a:solidFill>
                <a:latin typeface="+mn-lt"/>
              </a:rPr>
              <a:t> Height </a:t>
            </a:r>
          </a:p>
          <a:p>
            <a:pPr eaLnBrk="1" hangingPunct="1">
              <a:buClr>
                <a:schemeClr val="tx1"/>
              </a:buClr>
              <a:buSzTx/>
              <a:buFontTx/>
              <a:buChar char="•"/>
            </a:pPr>
            <a:r>
              <a:rPr lang="en-US" altLang="en-US" sz="1650" dirty="0">
                <a:solidFill>
                  <a:schemeClr val="tx1"/>
                </a:solidFill>
                <a:latin typeface="+mn-lt"/>
              </a:rPr>
              <a:t> Scale </a:t>
            </a:r>
          </a:p>
          <a:p>
            <a:pPr eaLnBrk="1" hangingPunct="1">
              <a:buClr>
                <a:schemeClr val="tx1"/>
              </a:buClr>
              <a:buSzTx/>
              <a:buFontTx/>
              <a:buChar char="•"/>
            </a:pPr>
            <a:r>
              <a:rPr lang="en-US" altLang="en-US" sz="1650" dirty="0">
                <a:solidFill>
                  <a:schemeClr val="tx1"/>
                </a:solidFill>
                <a:latin typeface="+mn-lt"/>
              </a:rPr>
              <a:t> Gravity</a:t>
            </a:r>
          </a:p>
          <a:p>
            <a:pPr eaLnBrk="1" hangingPunct="1">
              <a:buClr>
                <a:schemeClr val="tx1"/>
              </a:buClr>
              <a:buSzTx/>
              <a:buFontTx/>
              <a:buChar char="•"/>
            </a:pPr>
            <a:r>
              <a:rPr lang="en-US" altLang="en-US" sz="1650" dirty="0">
                <a:solidFill>
                  <a:schemeClr val="tx1"/>
                </a:solidFill>
                <a:latin typeface="+mn-lt"/>
              </a:rPr>
              <a:t> Orientation </a:t>
            </a:r>
          </a:p>
          <a:p>
            <a:pPr eaLnBrk="1" hangingPunct="1">
              <a:buClr>
                <a:schemeClr val="tx1"/>
              </a:buClr>
              <a:buSzTx/>
              <a:buFontTx/>
              <a:buNone/>
            </a:pPr>
            <a:r>
              <a:rPr lang="en-US" altLang="en-US" sz="1650" i="1" u="sng" dirty="0">
                <a:solidFill>
                  <a:srgbClr val="FF0000"/>
                </a:solidFill>
                <a:latin typeface="+mn-lt"/>
              </a:rPr>
              <a:t>&amp; how these values change with time</a:t>
            </a:r>
          </a:p>
        </p:txBody>
      </p:sp>
      <p:pic>
        <p:nvPicPr>
          <p:cNvPr id="31748" name="Picture 4" descr="gi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110272" y="1664109"/>
            <a:ext cx="1781455" cy="3342876"/>
          </a:xfrm>
          <a:noFill/>
        </p:spPr>
      </p:pic>
    </p:spTree>
    <p:extLst>
      <p:ext uri="{BB962C8B-B14F-4D97-AF65-F5344CB8AC3E}">
        <p14:creationId xmlns:p14="http://schemas.microsoft.com/office/powerpoint/2010/main" val="57562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pic>
        <p:nvPicPr>
          <p:cNvPr id="6" name="Picture 5" descr="Map of the crustal velocities">
            <a:extLst>
              <a:ext uri="{FF2B5EF4-FFF2-40B4-BE49-F238E27FC236}">
                <a16:creationId xmlns:a16="http://schemas.microsoft.com/office/drawing/2014/main" id="{2FDA5E44-B5EC-494B-9585-4C79312B2143}"/>
              </a:ext>
            </a:extLst>
          </p:cNvPr>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926"/>
            <a:ext cx="8229600" cy="857250"/>
          </a:xfrm>
        </p:spPr>
        <p:txBody>
          <a:bodyPr>
            <a:normAutofit fontScale="90000"/>
          </a:bodyPr>
          <a:lstStyle/>
          <a:p>
            <a:r>
              <a:rPr lang="en-US" dirty="0"/>
              <a:t>New Types of Coordinates - </a:t>
            </a:r>
            <a:br>
              <a:rPr lang="en-US" dirty="0"/>
            </a:br>
            <a:r>
              <a:rPr lang="en-US" dirty="0"/>
              <a:t>A two-track approach to coordinates</a:t>
            </a:r>
          </a:p>
        </p:txBody>
      </p:sp>
      <p:sp>
        <p:nvSpPr>
          <p:cNvPr id="3" name="Content Placeholder 2"/>
          <p:cNvSpPr>
            <a:spLocks noGrp="1"/>
          </p:cNvSpPr>
          <p:nvPr>
            <p:ph idx="1"/>
          </p:nvPr>
        </p:nvSpPr>
        <p:spPr>
          <a:xfrm>
            <a:off x="901012" y="2276899"/>
            <a:ext cx="3092958" cy="2190955"/>
          </a:xfrm>
        </p:spPr>
        <p:txBody>
          <a:bodyPr>
            <a:normAutofit fontScale="70000" lnSpcReduction="20000"/>
          </a:bodyPr>
          <a:lstStyle/>
          <a:p>
            <a:r>
              <a:rPr lang="en-US" dirty="0"/>
              <a:t>An estimated “snapshot” of the entire network</a:t>
            </a:r>
          </a:p>
          <a:p>
            <a:r>
              <a:rPr lang="en-US" dirty="0"/>
              <a:t>Every 5 or 10 years</a:t>
            </a:r>
          </a:p>
          <a:p>
            <a:r>
              <a:rPr lang="en-US" dirty="0"/>
              <a:t>Similar to NAD 83(2011) epoch 2010.00</a:t>
            </a:r>
          </a:p>
          <a:p>
            <a:endParaRPr lang="en-US" dirty="0"/>
          </a:p>
        </p:txBody>
      </p:sp>
      <p:sp>
        <p:nvSpPr>
          <p:cNvPr id="4" name="Date Placeholder 3"/>
          <p:cNvSpPr>
            <a:spLocks noGrp="1"/>
          </p:cNvSpPr>
          <p:nvPr>
            <p:ph type="dt" sz="half" idx="10"/>
          </p:nvPr>
        </p:nvSpPr>
        <p:spPr/>
        <p:txBody>
          <a:bodyPr/>
          <a:lstStyle/>
          <a:p>
            <a:pPr eaLnBrk="1" hangingPunct="1">
              <a:defRPr/>
            </a:pPr>
            <a:r>
              <a:rPr lang="en-US" altLang="en-US">
                <a:latin typeface="Calibri"/>
              </a:rPr>
              <a:t>March 11, 2021</a:t>
            </a:r>
          </a:p>
        </p:txBody>
      </p:sp>
      <p:sp>
        <p:nvSpPr>
          <p:cNvPr id="6" name="Slide Number Placeholder 5"/>
          <p:cNvSpPr>
            <a:spLocks noGrp="1"/>
          </p:cNvSpPr>
          <p:nvPr>
            <p:ph type="sldNum" sz="quarter" idx="12"/>
          </p:nvPr>
        </p:nvSpPr>
        <p:spPr/>
        <p:txBody>
          <a:bodyPr/>
          <a:lstStyle/>
          <a:p>
            <a:pPr eaLnBrk="1" hangingPunct="1">
              <a:defRPr/>
            </a:pPr>
            <a:fld id="{A269A303-B593-45E6-8920-67DA3337AB25}" type="slidenum">
              <a:rPr lang="en-US" altLang="en-US">
                <a:latin typeface="Calibri"/>
              </a:rPr>
              <a:pPr eaLnBrk="1" hangingPunct="1">
                <a:defRPr/>
              </a:pPr>
              <a:t>23</a:t>
            </a:fld>
            <a:endParaRPr lang="en-US" altLang="en-US" dirty="0">
              <a:latin typeface="Calibri"/>
            </a:endParaRPr>
          </a:p>
        </p:txBody>
      </p:sp>
      <p:sp>
        <p:nvSpPr>
          <p:cNvPr id="5" name="TextBox 4"/>
          <p:cNvSpPr txBox="1"/>
          <p:nvPr/>
        </p:nvSpPr>
        <p:spPr>
          <a:xfrm>
            <a:off x="646243" y="1917848"/>
            <a:ext cx="3480440" cy="369332"/>
          </a:xfrm>
          <a:prstGeom prst="rect">
            <a:avLst/>
          </a:prstGeom>
          <a:noFill/>
        </p:spPr>
        <p:txBody>
          <a:bodyPr wrap="none" rtlCol="0">
            <a:spAutoFit/>
          </a:bodyPr>
          <a:lstStyle/>
          <a:p>
            <a:pPr defTabSz="514350"/>
            <a:r>
              <a:rPr lang="en-US" b="1" u="sng" dirty="0">
                <a:solidFill>
                  <a:srgbClr val="FF0000"/>
                </a:solidFill>
                <a:latin typeface="Arial" charset="0"/>
                <a:ea typeface="MS PGothic" pitchFamily="34" charset="-128"/>
              </a:rPr>
              <a:t>Reference Epoch Coordinates</a:t>
            </a:r>
          </a:p>
        </p:txBody>
      </p:sp>
      <p:sp>
        <p:nvSpPr>
          <p:cNvPr id="7" name="TextBox 6"/>
          <p:cNvSpPr txBox="1"/>
          <p:nvPr/>
        </p:nvSpPr>
        <p:spPr>
          <a:xfrm>
            <a:off x="4909602" y="1917848"/>
            <a:ext cx="3134191" cy="369332"/>
          </a:xfrm>
          <a:prstGeom prst="rect">
            <a:avLst/>
          </a:prstGeom>
          <a:noFill/>
        </p:spPr>
        <p:txBody>
          <a:bodyPr wrap="none" rtlCol="0">
            <a:spAutoFit/>
          </a:bodyPr>
          <a:lstStyle/>
          <a:p>
            <a:pPr defTabSz="514350"/>
            <a:r>
              <a:rPr lang="en-US" b="1" u="sng" dirty="0">
                <a:solidFill>
                  <a:srgbClr val="FF0000"/>
                </a:solidFill>
                <a:latin typeface="Arial" charset="0"/>
                <a:ea typeface="MS PGothic" pitchFamily="34" charset="-128"/>
              </a:rPr>
              <a:t>Survey Epoch Coordinates</a:t>
            </a:r>
          </a:p>
        </p:txBody>
      </p:sp>
      <p:sp>
        <p:nvSpPr>
          <p:cNvPr id="8" name="Content Placeholder 2"/>
          <p:cNvSpPr txBox="1">
            <a:spLocks/>
          </p:cNvSpPr>
          <p:nvPr/>
        </p:nvSpPr>
        <p:spPr bwMode="auto">
          <a:xfrm>
            <a:off x="4863703" y="2246552"/>
            <a:ext cx="3092958" cy="219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881" indent="-192881" defTabSz="257175"/>
            <a:r>
              <a:rPr lang="en-US" sz="2200" dirty="0">
                <a:solidFill>
                  <a:prstClr val="black"/>
                </a:solidFill>
                <a:latin typeface="+mj-lt"/>
              </a:rPr>
              <a:t>Answers: what were a mark’s coordinates when it was last surveyed?</a:t>
            </a:r>
          </a:p>
          <a:p>
            <a:pPr marL="192881" indent="-192881" defTabSz="257175"/>
            <a:r>
              <a:rPr lang="en-US" sz="2200" dirty="0">
                <a:solidFill>
                  <a:prstClr val="black"/>
                </a:solidFill>
                <a:latin typeface="+mj-lt"/>
              </a:rPr>
              <a:t>Multiple SECs can show changes over time</a:t>
            </a:r>
          </a:p>
          <a:p>
            <a:pPr marL="192881" indent="-192881" defTabSz="257175"/>
            <a:endParaRPr lang="en-US" sz="1800" dirty="0">
              <a:solidFill>
                <a:prstClr val="black"/>
              </a:solidFill>
              <a:latin typeface="Calibri"/>
            </a:endParaRPr>
          </a:p>
        </p:txBody>
      </p:sp>
      <p:sp>
        <p:nvSpPr>
          <p:cNvPr id="9" name="Footer Placeholder 8"/>
          <p:cNvSpPr>
            <a:spLocks noGrp="1"/>
          </p:cNvSpPr>
          <p:nvPr>
            <p:ph type="ftr" sz="quarter" idx="11"/>
          </p:nvPr>
        </p:nvSpPr>
        <p:spPr/>
        <p:txBody>
          <a:bodyPr/>
          <a:lstStyle/>
          <a:p>
            <a:pPr eaLnBrk="1" hangingPunct="1">
              <a:defRPr/>
            </a:pPr>
            <a:r>
              <a:rPr lang="en-US">
                <a:latin typeface="Calibri"/>
              </a:rPr>
              <a:t>Blueprint for the Modernized NSRS, Part 3: Webinar</a:t>
            </a:r>
          </a:p>
        </p:txBody>
      </p:sp>
    </p:spTree>
    <p:extLst>
      <p:ext uri="{BB962C8B-B14F-4D97-AF65-F5344CB8AC3E}">
        <p14:creationId xmlns:p14="http://schemas.microsoft.com/office/powerpoint/2010/main" val="12476472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8BC3-F0E8-4EF0-BE31-F5BC43609C78}"/>
              </a:ext>
            </a:extLst>
          </p:cNvPr>
          <p:cNvSpPr>
            <a:spLocks noGrp="1"/>
          </p:cNvSpPr>
          <p:nvPr>
            <p:ph type="title"/>
          </p:nvPr>
        </p:nvSpPr>
        <p:spPr/>
        <p:txBody>
          <a:bodyPr/>
          <a:lstStyle/>
          <a:p>
            <a:r>
              <a:rPr lang="en-US" dirty="0"/>
              <a:t>State Plane Coordinates</a:t>
            </a:r>
          </a:p>
        </p:txBody>
      </p:sp>
      <p:pic>
        <p:nvPicPr>
          <p:cNvPr id="5" name="Picture 4">
            <a:extLst>
              <a:ext uri="{FF2B5EF4-FFF2-40B4-BE49-F238E27FC236}">
                <a16:creationId xmlns:a16="http://schemas.microsoft.com/office/drawing/2014/main" id="{635F08ED-B565-4777-9B4D-1F2749AFC137}"/>
              </a:ext>
            </a:extLst>
          </p:cNvPr>
          <p:cNvPicPr>
            <a:picLocks noChangeAspect="1"/>
          </p:cNvPicPr>
          <p:nvPr/>
        </p:nvPicPr>
        <p:blipFill>
          <a:blip r:embed="rId2"/>
          <a:stretch>
            <a:fillRect/>
          </a:stretch>
        </p:blipFill>
        <p:spPr>
          <a:xfrm>
            <a:off x="0" y="1726482"/>
            <a:ext cx="4520745" cy="3390559"/>
          </a:xfrm>
          <a:prstGeom prst="rect">
            <a:avLst/>
          </a:prstGeom>
        </p:spPr>
      </p:pic>
      <p:pic>
        <p:nvPicPr>
          <p:cNvPr id="7" name="Picture 6">
            <a:extLst>
              <a:ext uri="{FF2B5EF4-FFF2-40B4-BE49-F238E27FC236}">
                <a16:creationId xmlns:a16="http://schemas.microsoft.com/office/drawing/2014/main" id="{12E1C860-98F9-42A4-8791-03D738F5D2F9}"/>
              </a:ext>
            </a:extLst>
          </p:cNvPr>
          <p:cNvPicPr>
            <a:picLocks noChangeAspect="1"/>
          </p:cNvPicPr>
          <p:nvPr/>
        </p:nvPicPr>
        <p:blipFill>
          <a:blip r:embed="rId3"/>
          <a:stretch>
            <a:fillRect/>
          </a:stretch>
        </p:blipFill>
        <p:spPr>
          <a:xfrm>
            <a:off x="4623255" y="1726481"/>
            <a:ext cx="4520745" cy="3390559"/>
          </a:xfrm>
          <a:prstGeom prst="rect">
            <a:avLst/>
          </a:prstGeom>
        </p:spPr>
      </p:pic>
      <p:pic>
        <p:nvPicPr>
          <p:cNvPr id="8" name="Picture 7">
            <a:extLst>
              <a:ext uri="{FF2B5EF4-FFF2-40B4-BE49-F238E27FC236}">
                <a16:creationId xmlns:a16="http://schemas.microsoft.com/office/drawing/2014/main" id="{0A9CFFFB-9AA0-456B-81F0-BF6AABA97113}"/>
              </a:ext>
            </a:extLst>
          </p:cNvPr>
          <p:cNvPicPr>
            <a:picLocks noChangeAspect="1"/>
          </p:cNvPicPr>
          <p:nvPr/>
        </p:nvPicPr>
        <p:blipFill>
          <a:blip r:embed="rId4"/>
          <a:stretch>
            <a:fillRect/>
          </a:stretch>
        </p:blipFill>
        <p:spPr>
          <a:xfrm>
            <a:off x="8238" y="1148929"/>
            <a:ext cx="9144000" cy="555523"/>
          </a:xfrm>
          <a:prstGeom prst="rect">
            <a:avLst/>
          </a:prstGeom>
        </p:spPr>
      </p:pic>
    </p:spTree>
    <p:extLst>
      <p:ext uri="{BB962C8B-B14F-4D97-AF65-F5344CB8AC3E}">
        <p14:creationId xmlns:p14="http://schemas.microsoft.com/office/powerpoint/2010/main" val="1043941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444881"/>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464673"/>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Readjust</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How Can You Prepare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334158"/>
            <a:ext cx="7260021" cy="3394472"/>
          </a:xfrm>
        </p:spPr>
        <p:txBody>
          <a:bodyPr>
            <a:normAutofit fontScale="85000" lnSpcReduction="10000"/>
          </a:bodyPr>
          <a:lstStyle/>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Metadata is </a:t>
            </a:r>
            <a:r>
              <a:rPr lang="en-US"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Increases value and usefulness</a:t>
            </a: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Transform and collect data in current datums</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NAD 83 (2011), NAVD 88</a:t>
            </a:r>
          </a:p>
          <a:p>
            <a:pPr>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Make sure to note Geoid Models used for GNSS data</a:t>
            </a:r>
          </a:p>
        </p:txBody>
      </p:sp>
    </p:spTree>
    <p:extLst>
      <p:ext uri="{BB962C8B-B14F-4D97-AF65-F5344CB8AC3E}">
        <p14:creationId xmlns:p14="http://schemas.microsoft.com/office/powerpoint/2010/main" val="1822773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4BE8-8E22-4526-B145-22B89462A903}"/>
              </a:ext>
            </a:extLst>
          </p:cNvPr>
          <p:cNvSpPr>
            <a:spLocks noGrp="1"/>
          </p:cNvSpPr>
          <p:nvPr>
            <p:ph type="title"/>
          </p:nvPr>
        </p:nvSpPr>
        <p:spPr/>
        <p:txBody>
          <a:bodyPr/>
          <a:lstStyle/>
          <a:p>
            <a:r>
              <a:rPr lang="en-US" dirty="0"/>
              <a:t>How to Prepare </a:t>
            </a:r>
          </a:p>
        </p:txBody>
      </p:sp>
      <p:sp>
        <p:nvSpPr>
          <p:cNvPr id="3" name="Content Placeholder 2">
            <a:extLst>
              <a:ext uri="{FF2B5EF4-FFF2-40B4-BE49-F238E27FC236}">
                <a16:creationId xmlns:a16="http://schemas.microsoft.com/office/drawing/2014/main" id="{83782DC4-BA5F-4CB0-A811-4785AE1ADEAC}"/>
              </a:ext>
            </a:extLst>
          </p:cNvPr>
          <p:cNvSpPr>
            <a:spLocks noGrp="1"/>
          </p:cNvSpPr>
          <p:nvPr>
            <p:ph idx="1"/>
          </p:nvPr>
        </p:nvSpPr>
        <p:spPr/>
        <p:txBody>
          <a:bodyPr>
            <a:normAutofit fontScale="70000" lnSpcReduction="20000"/>
          </a:bodyPr>
          <a:lstStyle/>
          <a:p>
            <a:r>
              <a:rPr lang="en-US" dirty="0"/>
              <a:t>Do an inventory of your data</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rPr>
              <a:t>Do you have documents, manuals, contracts,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ＭＳ Ｐゴシック" charset="0"/>
                <a:cs typeface="Times New Roman" pitchFamily="18" charset="0"/>
              </a:rPr>
              <a:t>etc</a:t>
            </a:r>
            <a:r>
              <a:rPr kumimoji="0" lang="en-US" sz="32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rPr>
              <a:t>…that include language re: datums?</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rPr>
              <a:t>Do you have clients, subcontractors, in-house staff other than survey that need to be educated about the new datums?</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rPr>
              <a:t>Are you going to have to support projects in old datums for a while?  What is the plan for that?</a:t>
            </a:r>
          </a:p>
          <a:p>
            <a:r>
              <a:rPr lang="en-US" dirty="0"/>
              <a:t>Store Data…not just coordinates!</a:t>
            </a:r>
          </a:p>
          <a:p>
            <a:pPr lvl="1"/>
            <a:r>
              <a:rPr lang="en-US" dirty="0"/>
              <a:t>If you have your original data, it can always be reprocessed later</a:t>
            </a:r>
          </a:p>
          <a:p>
            <a:pPr lvl="2"/>
            <a:r>
              <a:rPr lang="en-US" dirty="0"/>
              <a:t>Maintains the integrity of your survey</a:t>
            </a:r>
          </a:p>
          <a:p>
            <a:pPr lvl="2"/>
            <a:r>
              <a:rPr lang="en-US" dirty="0"/>
              <a:t>Better than a transformation</a:t>
            </a:r>
          </a:p>
          <a:p>
            <a:endParaRPr lang="en-US" dirty="0"/>
          </a:p>
        </p:txBody>
      </p:sp>
    </p:spTree>
    <p:extLst>
      <p:ext uri="{BB962C8B-B14F-4D97-AF65-F5344CB8AC3E}">
        <p14:creationId xmlns:p14="http://schemas.microsoft.com/office/powerpoint/2010/main" val="3238452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2800767"/>
            <a:chOff x="-224966" y="1118096"/>
            <a:chExt cx="9128524" cy="2800767"/>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1038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193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B752C7-D6D3-4701-BF05-E5D859935AD5}"/>
              </a:ext>
            </a:extLst>
          </p:cNvPr>
          <p:cNvSpPr>
            <a:spLocks noGrp="1"/>
          </p:cNvSpPr>
          <p:nvPr>
            <p:ph type="title"/>
          </p:nvPr>
        </p:nvSpPr>
        <p:spPr/>
        <p:txBody>
          <a:bodyPr/>
          <a:lstStyle/>
          <a:p>
            <a:r>
              <a:rPr lang="en-US" dirty="0"/>
              <a:t>Bottom Line Up Front</a:t>
            </a:r>
          </a:p>
        </p:txBody>
      </p:sp>
      <p:sp>
        <p:nvSpPr>
          <p:cNvPr id="2" name="Content Placeholder 1">
            <a:extLst>
              <a:ext uri="{FF2B5EF4-FFF2-40B4-BE49-F238E27FC236}">
                <a16:creationId xmlns:a16="http://schemas.microsoft.com/office/drawing/2014/main" id="{473FF50D-B072-4420-A42A-BCEBCC4929A8}"/>
              </a:ext>
            </a:extLst>
          </p:cNvPr>
          <p:cNvSpPr>
            <a:spLocks noGrp="1"/>
          </p:cNvSpPr>
          <p:nvPr>
            <p:ph idx="1"/>
          </p:nvPr>
        </p:nvSpPr>
        <p:spPr/>
        <p:txBody>
          <a:bodyPr>
            <a:normAutofit fontScale="70000" lnSpcReduction="20000"/>
          </a:bodyPr>
          <a:lstStyle/>
          <a:p>
            <a:r>
              <a:rPr lang="en-US" sz="3400" dirty="0"/>
              <a:t>If you do geospatial work in the USA…</a:t>
            </a:r>
          </a:p>
          <a:p>
            <a:r>
              <a:rPr lang="en-US" sz="3400" dirty="0"/>
              <a:t>and you work in the National Spatial Reference System..</a:t>
            </a:r>
          </a:p>
          <a:p>
            <a:r>
              <a:rPr lang="en-US" sz="3400" dirty="0"/>
              <a:t>every product you’ve ever made…</a:t>
            </a:r>
          </a:p>
          <a:p>
            <a:pPr lvl="1"/>
            <a:r>
              <a:rPr lang="en-US" sz="2600" dirty="0"/>
              <a:t>every survey…</a:t>
            </a:r>
          </a:p>
          <a:p>
            <a:pPr lvl="1"/>
            <a:r>
              <a:rPr lang="en-US" sz="2600" dirty="0"/>
              <a:t>every map…</a:t>
            </a:r>
          </a:p>
          <a:p>
            <a:pPr lvl="1"/>
            <a:r>
              <a:rPr lang="en-US" sz="2600" dirty="0"/>
              <a:t>every lidar point cloud…</a:t>
            </a:r>
          </a:p>
          <a:p>
            <a:pPr lvl="1"/>
            <a:r>
              <a:rPr lang="en-US" sz="2600" dirty="0"/>
              <a:t>every image…</a:t>
            </a:r>
          </a:p>
          <a:p>
            <a:pPr lvl="1"/>
            <a:r>
              <a:rPr lang="en-US" sz="2600" dirty="0"/>
              <a:t>every DEM…</a:t>
            </a:r>
          </a:p>
          <a:p>
            <a:pPr lvl="1"/>
            <a:r>
              <a:rPr lang="en-US" sz="2600" dirty="0"/>
              <a:t>WILL have </a:t>
            </a:r>
            <a:r>
              <a:rPr lang="en-US" sz="2600" b="1" i="1" dirty="0">
                <a:solidFill>
                  <a:srgbClr val="FF0000"/>
                </a:solidFill>
              </a:rPr>
              <a:t>outdated</a:t>
            </a:r>
            <a:r>
              <a:rPr lang="en-US" sz="2600" dirty="0"/>
              <a:t> coordinates on it in the next few years.</a:t>
            </a:r>
          </a:p>
          <a:p>
            <a:pPr lvl="1"/>
            <a:endParaRPr lang="en-US" sz="2600" dirty="0"/>
          </a:p>
          <a:p>
            <a:pPr marL="457200" lvl="1" indent="0">
              <a:buNone/>
            </a:pPr>
            <a:r>
              <a:rPr lang="en-US" sz="2000" dirty="0"/>
              <a:t>Let’s talk about what this means, why it is happening, and how it will affect things going forward</a:t>
            </a:r>
          </a:p>
          <a:p>
            <a:endParaRPr lang="en-US" dirty="0"/>
          </a:p>
        </p:txBody>
      </p:sp>
    </p:spTree>
    <p:extLst>
      <p:ext uri="{BB962C8B-B14F-4D97-AF65-F5344CB8AC3E}">
        <p14:creationId xmlns:p14="http://schemas.microsoft.com/office/powerpoint/2010/main" val="157525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429365-6251-40F5-AABC-C447F7F4EF57}"/>
              </a:ext>
            </a:extLst>
          </p:cNvPr>
          <p:cNvPicPr>
            <a:picLocks noChangeAspect="1"/>
          </p:cNvPicPr>
          <p:nvPr/>
        </p:nvPicPr>
        <p:blipFill>
          <a:blip r:embed="rId3"/>
          <a:stretch>
            <a:fillRect/>
          </a:stretch>
        </p:blipFill>
        <p:spPr>
          <a:xfrm>
            <a:off x="163417" y="923424"/>
            <a:ext cx="5538812" cy="4160520"/>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731906"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4" name="TextBox 13">
            <a:extLst>
              <a:ext uri="{FF2B5EF4-FFF2-40B4-BE49-F238E27FC236}">
                <a16:creationId xmlns:a16="http://schemas.microsoft.com/office/drawing/2014/main" id="{495C5487-8EFE-454B-BDAB-5B4D875A3DF6}"/>
              </a:ext>
            </a:extLst>
          </p:cNvPr>
          <p:cNvSpPr txBox="1"/>
          <p:nvPr/>
        </p:nvSpPr>
        <p:spPr>
          <a:xfrm>
            <a:off x="3982919" y="1271648"/>
            <a:ext cx="10770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 vacant)</a:t>
            </a:r>
          </a:p>
        </p:txBody>
      </p:sp>
      <p:pic>
        <p:nvPicPr>
          <p:cNvPr id="9" name="Picture 8">
            <a:extLst>
              <a:ext uri="{FF2B5EF4-FFF2-40B4-BE49-F238E27FC236}">
                <a16:creationId xmlns:a16="http://schemas.microsoft.com/office/drawing/2014/main" id="{14524357-0CAF-4999-A90E-60A025519757}"/>
              </a:ext>
            </a:extLst>
          </p:cNvPr>
          <p:cNvPicPr>
            <a:picLocks noChangeAspect="1"/>
          </p:cNvPicPr>
          <p:nvPr/>
        </p:nvPicPr>
        <p:blipFill>
          <a:blip r:embed="rId5"/>
          <a:stretch>
            <a:fillRect/>
          </a:stretch>
        </p:blipFill>
        <p:spPr>
          <a:xfrm>
            <a:off x="5961096" y="923424"/>
            <a:ext cx="2955799" cy="2229212"/>
          </a:xfrm>
          <a:prstGeom prst="rect">
            <a:avLst/>
          </a:prstGeom>
        </p:spPr>
      </p:pic>
    </p:spTree>
    <p:extLst>
      <p:ext uri="{BB962C8B-B14F-4D97-AF65-F5344CB8AC3E}">
        <p14:creationId xmlns:p14="http://schemas.microsoft.com/office/powerpoint/2010/main" val="2301632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0" y="2034779"/>
            <a:ext cx="6172200" cy="857250"/>
          </a:xfrm>
        </p:spPr>
        <p:txBody>
          <a:bodyPr/>
          <a:lstStyle/>
          <a:p>
            <a:r>
              <a:rPr lang="en-US" dirty="0">
                <a:solidFill>
                  <a:schemeClr val="tx2"/>
                </a:solidFill>
              </a:rPr>
              <a:t>Questions?</a:t>
            </a:r>
          </a:p>
        </p:txBody>
      </p:sp>
      <p:sp>
        <p:nvSpPr>
          <p:cNvPr id="4" name="TextBox 1"/>
          <p:cNvSpPr txBox="1">
            <a:spLocks noChangeArrowheads="1"/>
          </p:cNvSpPr>
          <p:nvPr/>
        </p:nvSpPr>
        <p:spPr bwMode="auto">
          <a:xfrm>
            <a:off x="3119926" y="3677672"/>
            <a:ext cx="2904143"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342900" fontAlgn="base">
              <a:spcBef>
                <a:spcPct val="0"/>
              </a:spcBef>
              <a:spcAft>
                <a:spcPct val="0"/>
              </a:spcAft>
              <a:defRPr/>
            </a:pPr>
            <a:r>
              <a:rPr lang="en-GB" sz="1350" b="1" dirty="0">
                <a:solidFill>
                  <a:schemeClr val="tx2"/>
                </a:solidFill>
                <a:latin typeface="Times New Roman" pitchFamily="18" charset="0"/>
              </a:rPr>
              <a:t>Dan Martin</a:t>
            </a:r>
          </a:p>
          <a:p>
            <a:pPr algn="ctr" defTabSz="342900" fontAlgn="base">
              <a:spcBef>
                <a:spcPct val="0"/>
              </a:spcBef>
              <a:spcAft>
                <a:spcPct val="0"/>
              </a:spcAft>
              <a:defRPr/>
            </a:pPr>
            <a:r>
              <a:rPr lang="en-GB" sz="1350" b="1" dirty="0">
                <a:solidFill>
                  <a:schemeClr val="tx2"/>
                </a:solidFill>
                <a:latin typeface="Times New Roman" pitchFamily="18" charset="0"/>
              </a:rPr>
              <a:t>Northeast Regional Geodetic Advisor</a:t>
            </a:r>
          </a:p>
          <a:p>
            <a:pPr algn="ctr" defTabSz="342900" fontAlgn="base">
              <a:spcBef>
                <a:spcPct val="0"/>
              </a:spcBef>
              <a:spcAft>
                <a:spcPct val="0"/>
              </a:spcAft>
              <a:defRPr/>
            </a:pPr>
            <a:r>
              <a:rPr lang="en-GB" sz="1350" b="1" dirty="0">
                <a:solidFill>
                  <a:schemeClr val="tx2"/>
                </a:solidFill>
                <a:latin typeface="Times New Roman" pitchFamily="18" charset="0"/>
              </a:rPr>
              <a:t>ME, NH, VT, MA, CT, RI, NY, NJ</a:t>
            </a:r>
          </a:p>
          <a:p>
            <a:pPr algn="ctr" defTabSz="342900" fontAlgn="base">
              <a:spcBef>
                <a:spcPct val="0"/>
              </a:spcBef>
              <a:spcAft>
                <a:spcPct val="0"/>
              </a:spcAft>
              <a:defRPr/>
            </a:pPr>
            <a:r>
              <a:rPr lang="en-GB" sz="1350" b="1" dirty="0">
                <a:solidFill>
                  <a:schemeClr val="tx2"/>
                </a:solidFill>
                <a:latin typeface="Times New Roman" pitchFamily="18" charset="0"/>
              </a:rPr>
              <a:t>Dan.martin@noaa.gov</a:t>
            </a:r>
          </a:p>
          <a:p>
            <a:pPr algn="ctr" defTabSz="342900" fontAlgn="base">
              <a:spcBef>
                <a:spcPct val="0"/>
              </a:spcBef>
              <a:spcAft>
                <a:spcPct val="0"/>
              </a:spcAft>
              <a:defRPr/>
            </a:pPr>
            <a:r>
              <a:rPr lang="en-GB" sz="1350" b="1" dirty="0">
                <a:solidFill>
                  <a:schemeClr val="tx2"/>
                </a:solidFill>
                <a:latin typeface="Times New Roman" pitchFamily="18" charset="0"/>
              </a:rPr>
              <a:t>240-676-4762</a:t>
            </a:r>
          </a:p>
        </p:txBody>
      </p:sp>
    </p:spTree>
    <p:extLst>
      <p:ext uri="{BB962C8B-B14F-4D97-AF65-F5344CB8AC3E}">
        <p14:creationId xmlns:p14="http://schemas.microsoft.com/office/powerpoint/2010/main" val="53665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CF27D9-6418-4503-850F-AFE821E4470A}"/>
              </a:ext>
            </a:extLst>
          </p:cNvPr>
          <p:cNvSpPr>
            <a:spLocks noGrp="1" noChangeArrowheads="1"/>
          </p:cNvSpPr>
          <p:nvPr>
            <p:ph type="title"/>
          </p:nvPr>
        </p:nvSpPr>
        <p:spPr>
          <a:xfrm>
            <a:off x="0" y="228600"/>
            <a:ext cx="9144000" cy="1143000"/>
          </a:xfrm>
          <a:noFill/>
        </p:spPr>
        <p:txBody>
          <a:bodyPr>
            <a:normAutofit/>
          </a:bodyPr>
          <a:lstStyle/>
          <a:p>
            <a:pPr eaLnBrk="1" hangingPunct="1"/>
            <a:r>
              <a:rPr lang="en-US" sz="3600" dirty="0">
                <a:solidFill>
                  <a:srgbClr val="002E97"/>
                </a:solidFill>
                <a:latin typeface="+mn-lt"/>
              </a:rPr>
              <a:t>GEODETIC DATUMS</a:t>
            </a:r>
          </a:p>
        </p:txBody>
      </p:sp>
      <p:sp>
        <p:nvSpPr>
          <p:cNvPr id="5" name="Rectangle 3">
            <a:extLst>
              <a:ext uri="{FF2B5EF4-FFF2-40B4-BE49-F238E27FC236}">
                <a16:creationId xmlns:a16="http://schemas.microsoft.com/office/drawing/2014/main" id="{C2AB5CD2-00FA-47CD-A623-7E7502E4AFD9}"/>
              </a:ext>
            </a:extLst>
          </p:cNvPr>
          <p:cNvSpPr txBox="1">
            <a:spLocks noChangeArrowheads="1"/>
          </p:cNvSpPr>
          <p:nvPr/>
        </p:nvSpPr>
        <p:spPr>
          <a:xfrm>
            <a:off x="-54709" y="1328609"/>
            <a:ext cx="8292123" cy="394774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ctr">
              <a:lnSpc>
                <a:spcPct val="80000"/>
              </a:lnSpc>
              <a:buClr>
                <a:srgbClr val="003300"/>
              </a:buClr>
              <a:buFontTx/>
              <a:buChar char=" "/>
            </a:pPr>
            <a:r>
              <a:rPr lang="en-US" sz="2400" b="1" u="sng" dirty="0">
                <a:solidFill>
                  <a:srgbClr val="002E97"/>
                </a:solidFill>
              </a:rPr>
              <a:t>HORIZONTA</a:t>
            </a:r>
            <a:r>
              <a:rPr lang="en-US" sz="2400" u="sng" dirty="0">
                <a:solidFill>
                  <a:srgbClr val="002E97"/>
                </a:solidFill>
              </a:rPr>
              <a:t>L</a:t>
            </a:r>
            <a:r>
              <a:rPr lang="en-US" sz="2400" dirty="0">
                <a:solidFill>
                  <a:srgbClr val="663300"/>
                </a:solidFill>
              </a:rPr>
              <a:t> </a:t>
            </a:r>
          </a:p>
          <a:p>
            <a:pPr lvl="1" algn="ctr">
              <a:lnSpc>
                <a:spcPct val="80000"/>
              </a:lnSpc>
              <a:buClr>
                <a:srgbClr val="003300"/>
              </a:buClr>
              <a:buFontTx/>
              <a:buChar char=" "/>
            </a:pPr>
            <a:r>
              <a:rPr lang="en-US" sz="1700" dirty="0">
                <a:latin typeface="+mn-lt"/>
              </a:rPr>
              <a:t>2 D (Latitude and Longitude) (e.g. NAD 27, NAD 83 (1986))</a:t>
            </a:r>
          </a:p>
          <a:p>
            <a:pPr lvl="1" algn="ctr">
              <a:lnSpc>
                <a:spcPct val="80000"/>
              </a:lnSpc>
              <a:buClr>
                <a:srgbClr val="003300"/>
              </a:buClr>
              <a:buFontTx/>
              <a:buChar char=" "/>
            </a:pPr>
            <a:endParaRPr lang="en-US" sz="800" dirty="0"/>
          </a:p>
          <a:p>
            <a:pPr lvl="1" algn="ctr">
              <a:lnSpc>
                <a:spcPct val="80000"/>
              </a:lnSpc>
              <a:buClr>
                <a:srgbClr val="003300"/>
              </a:buClr>
              <a:buFontTx/>
              <a:buChar char=" "/>
            </a:pPr>
            <a:r>
              <a:rPr lang="en-US" sz="2400" b="1" u="sng" dirty="0">
                <a:solidFill>
                  <a:srgbClr val="002E97"/>
                </a:solidFill>
              </a:rPr>
              <a:t>VERTICAL</a:t>
            </a:r>
            <a:r>
              <a:rPr lang="en-US" sz="2400" b="1" dirty="0">
                <a:solidFill>
                  <a:srgbClr val="002E97"/>
                </a:solidFill>
              </a:rPr>
              <a:t> </a:t>
            </a:r>
          </a:p>
          <a:p>
            <a:pPr lvl="1" algn="ctr">
              <a:lnSpc>
                <a:spcPct val="80000"/>
              </a:lnSpc>
              <a:buClr>
                <a:srgbClr val="003300"/>
              </a:buClr>
              <a:buFontTx/>
              <a:buChar char=" "/>
            </a:pPr>
            <a:r>
              <a:rPr lang="en-US" sz="1700" dirty="0">
                <a:latin typeface="+mn-lt"/>
              </a:rPr>
              <a:t>1 D (Orthometric Height) (e.g. NGVD 29, NAVD 88, Local Tidal)</a:t>
            </a:r>
          </a:p>
          <a:p>
            <a:pPr lvl="1" algn="ctr">
              <a:lnSpc>
                <a:spcPct val="80000"/>
              </a:lnSpc>
              <a:buClr>
                <a:srgbClr val="003300"/>
              </a:buClr>
              <a:buFontTx/>
              <a:buChar char=" "/>
            </a:pPr>
            <a:endParaRPr lang="en-US" sz="800" dirty="0"/>
          </a:p>
          <a:p>
            <a:pPr lvl="1" algn="ctr">
              <a:lnSpc>
                <a:spcPct val="80000"/>
              </a:lnSpc>
              <a:buClr>
                <a:srgbClr val="003300"/>
              </a:buClr>
              <a:buFontTx/>
              <a:buNone/>
            </a:pPr>
            <a:r>
              <a:rPr lang="en-US" dirty="0">
                <a:solidFill>
                  <a:srgbClr val="663300"/>
                </a:solidFill>
              </a:rPr>
              <a:t>	</a:t>
            </a:r>
            <a:r>
              <a:rPr lang="en-US" sz="2400" b="1" u="sng" dirty="0">
                <a:solidFill>
                  <a:srgbClr val="002E97"/>
                </a:solidFill>
              </a:rPr>
              <a:t>GEOMETRIC</a:t>
            </a:r>
            <a:r>
              <a:rPr lang="en-US" sz="2400" b="1" dirty="0">
                <a:solidFill>
                  <a:srgbClr val="002E97"/>
                </a:solidFill>
              </a:rPr>
              <a:t> </a:t>
            </a:r>
          </a:p>
          <a:p>
            <a:pPr lvl="1" algn="ctr">
              <a:lnSpc>
                <a:spcPct val="80000"/>
              </a:lnSpc>
              <a:buClr>
                <a:srgbClr val="003300"/>
              </a:buClr>
              <a:buFontTx/>
              <a:buNone/>
            </a:pPr>
            <a:r>
              <a:rPr lang="en-US" dirty="0">
                <a:solidFill>
                  <a:schemeClr val="hlink"/>
                </a:solidFill>
              </a:rPr>
              <a:t>	</a:t>
            </a:r>
            <a:r>
              <a:rPr lang="en-US" sz="1700" dirty="0">
                <a:latin typeface="+mn-lt"/>
              </a:rPr>
              <a:t>3 D (Latitude, Longitude and Ellipsoid Height) </a:t>
            </a:r>
          </a:p>
          <a:p>
            <a:pPr lvl="1" algn="ctr">
              <a:lnSpc>
                <a:spcPct val="80000"/>
              </a:lnSpc>
              <a:buClr>
                <a:srgbClr val="003300"/>
              </a:buClr>
              <a:buFontTx/>
              <a:buNone/>
            </a:pPr>
            <a:r>
              <a:rPr lang="en-US" sz="1700" dirty="0">
                <a:latin typeface="+mn-lt"/>
              </a:rPr>
              <a:t>Fixed and Stable - Coordinates seldom change </a:t>
            </a:r>
          </a:p>
          <a:p>
            <a:pPr lvl="1" algn="ctr">
              <a:lnSpc>
                <a:spcPct val="80000"/>
              </a:lnSpc>
              <a:buClr>
                <a:srgbClr val="003300"/>
              </a:buClr>
              <a:buFontTx/>
              <a:buNone/>
            </a:pPr>
            <a:r>
              <a:rPr lang="en-US" sz="1700" dirty="0">
                <a:latin typeface="+mn-lt"/>
              </a:rPr>
              <a:t>(e.g. NAD 83 (1996), NAD 83 (2007), NAD 83 (CORS96) NAD 83 (2011))</a:t>
            </a:r>
          </a:p>
          <a:p>
            <a:pPr lvl="1" algn="ctr">
              <a:lnSpc>
                <a:spcPct val="80000"/>
              </a:lnSpc>
              <a:buClr>
                <a:srgbClr val="003300"/>
              </a:buClr>
              <a:buFontTx/>
              <a:buNone/>
            </a:pPr>
            <a:endParaRPr lang="en-US" sz="800" dirty="0"/>
          </a:p>
          <a:p>
            <a:pPr lvl="1" algn="ctr">
              <a:lnSpc>
                <a:spcPct val="80000"/>
              </a:lnSpc>
              <a:buClr>
                <a:srgbClr val="003300"/>
              </a:buClr>
              <a:buFontTx/>
              <a:buNone/>
            </a:pPr>
            <a:r>
              <a:rPr lang="en-US" sz="1700" dirty="0"/>
              <a:t>  </a:t>
            </a:r>
            <a:r>
              <a:rPr lang="en-US" sz="1700" dirty="0">
                <a:latin typeface="+mn-lt"/>
              </a:rPr>
              <a:t>also</a:t>
            </a:r>
          </a:p>
          <a:p>
            <a:pPr lvl="1" algn="ctr">
              <a:lnSpc>
                <a:spcPct val="80000"/>
              </a:lnSpc>
              <a:buClr>
                <a:srgbClr val="003300"/>
              </a:buClr>
              <a:buFontTx/>
              <a:buNone/>
            </a:pPr>
            <a:endParaRPr lang="en-US" sz="800" dirty="0"/>
          </a:p>
          <a:p>
            <a:pPr lvl="1" algn="ctr">
              <a:lnSpc>
                <a:spcPct val="80000"/>
              </a:lnSpc>
              <a:buClr>
                <a:srgbClr val="003300"/>
              </a:buClr>
              <a:buFontTx/>
              <a:buNone/>
            </a:pPr>
            <a:r>
              <a:rPr lang="en-US" sz="1700" dirty="0"/>
              <a:t>	</a:t>
            </a:r>
            <a:r>
              <a:rPr lang="en-US" sz="1700" dirty="0">
                <a:latin typeface="+mn-lt"/>
              </a:rPr>
              <a:t>4 D (Latitude, Longitude, Ellipsoid Height, Velocities) Coordinates change with time </a:t>
            </a:r>
          </a:p>
          <a:p>
            <a:pPr lvl="1" algn="ctr">
              <a:lnSpc>
                <a:spcPct val="80000"/>
              </a:lnSpc>
              <a:buClr>
                <a:srgbClr val="003300"/>
              </a:buClr>
              <a:buFontTx/>
              <a:buNone/>
            </a:pPr>
            <a:r>
              <a:rPr lang="en-US" sz="1700" dirty="0">
                <a:latin typeface="+mn-lt"/>
              </a:rPr>
              <a:t>(e.g. ITRF00, ITRF08, ITRF14, </a:t>
            </a:r>
            <a:r>
              <a:rPr lang="en-US" sz="1700" dirty="0" err="1">
                <a:latin typeface="+mn-lt"/>
              </a:rPr>
              <a:t>etc</a:t>
            </a:r>
            <a:r>
              <a:rPr lang="en-US" sz="1700" dirty="0">
                <a:latin typeface="+mn-lt"/>
              </a:rPr>
              <a:t>…)</a:t>
            </a:r>
          </a:p>
        </p:txBody>
      </p:sp>
    </p:spTree>
    <p:extLst>
      <p:ext uri="{BB962C8B-B14F-4D97-AF65-F5344CB8AC3E}">
        <p14:creationId xmlns:p14="http://schemas.microsoft.com/office/powerpoint/2010/main" val="32046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257300" y="393543"/>
            <a:ext cx="6400800" cy="857250"/>
          </a:xfrm>
        </p:spPr>
        <p:txBody>
          <a:bodyPr>
            <a:normAutofit fontScale="90000"/>
          </a:bodyPr>
          <a:lstStyle/>
          <a:p>
            <a:r>
              <a:rPr lang="en-US" sz="3000" dirty="0">
                <a:solidFill>
                  <a:srgbClr val="002E97"/>
                </a:solidFill>
              </a:rPr>
              <a:t>Horizontal </a:t>
            </a:r>
            <a:r>
              <a:rPr lang="en-US" sz="3000" dirty="0" err="1">
                <a:solidFill>
                  <a:srgbClr val="002E97"/>
                </a:solidFill>
              </a:rPr>
              <a:t>Datums</a:t>
            </a:r>
            <a:r>
              <a:rPr lang="en-US" sz="3000" dirty="0">
                <a:solidFill>
                  <a:srgbClr val="002E97"/>
                </a:solidFill>
              </a:rPr>
              <a:t>/Coordinates…What do we (you) use in your state?</a:t>
            </a:r>
          </a:p>
        </p:txBody>
      </p:sp>
      <p:sp>
        <p:nvSpPr>
          <p:cNvPr id="11272" name="Rectangle 8"/>
          <p:cNvSpPr>
            <a:spLocks noGrp="1" noChangeArrowheads="1"/>
          </p:cNvSpPr>
          <p:nvPr>
            <p:ph type="body" sz="half" idx="1"/>
          </p:nvPr>
        </p:nvSpPr>
        <p:spPr>
          <a:xfrm>
            <a:off x="1184556" y="1428750"/>
            <a:ext cx="3938173" cy="3714750"/>
          </a:xfrm>
        </p:spPr>
        <p:txBody>
          <a:bodyPr/>
          <a:lstStyle/>
          <a:p>
            <a:r>
              <a:rPr lang="en-US" sz="1800" dirty="0">
                <a:solidFill>
                  <a:srgbClr val="002E97"/>
                </a:solidFill>
              </a:rPr>
              <a:t>NAD 27</a:t>
            </a:r>
          </a:p>
          <a:p>
            <a:r>
              <a:rPr lang="en-US" sz="1800" dirty="0">
                <a:solidFill>
                  <a:srgbClr val="002E97"/>
                </a:solidFill>
              </a:rPr>
              <a:t>NAD 83 (Lat-Lon) SPC</a:t>
            </a:r>
          </a:p>
          <a:p>
            <a:pPr lvl="1"/>
            <a:r>
              <a:rPr lang="en-US" dirty="0">
                <a:solidFill>
                  <a:srgbClr val="002E97"/>
                </a:solidFill>
              </a:rPr>
              <a:t>Which one???</a:t>
            </a:r>
          </a:p>
          <a:p>
            <a:pPr lvl="2"/>
            <a:r>
              <a:rPr lang="en-US" sz="1800" dirty="0">
                <a:solidFill>
                  <a:srgbClr val="002E97"/>
                </a:solidFill>
              </a:rPr>
              <a:t>NAD 83 (1986)</a:t>
            </a:r>
          </a:p>
          <a:p>
            <a:pPr lvl="2"/>
            <a:r>
              <a:rPr lang="en-US" sz="1800" dirty="0">
                <a:solidFill>
                  <a:srgbClr val="002E97"/>
                </a:solidFill>
              </a:rPr>
              <a:t>NAD 83 (19xx) - HARN</a:t>
            </a:r>
          </a:p>
          <a:p>
            <a:pPr lvl="2"/>
            <a:r>
              <a:rPr lang="en-US" sz="1800" dirty="0">
                <a:solidFill>
                  <a:srgbClr val="002E97"/>
                </a:solidFill>
              </a:rPr>
              <a:t>NAD 83 (1996) - FBN</a:t>
            </a:r>
          </a:p>
          <a:p>
            <a:pPr lvl="2"/>
            <a:r>
              <a:rPr lang="en-US" sz="1800" dirty="0">
                <a:solidFill>
                  <a:srgbClr val="002E97"/>
                </a:solidFill>
              </a:rPr>
              <a:t>NAD 83 CORS96(2002)</a:t>
            </a:r>
          </a:p>
          <a:p>
            <a:pPr lvl="2"/>
            <a:r>
              <a:rPr lang="en-US" sz="1800" dirty="0">
                <a:solidFill>
                  <a:srgbClr val="002E97"/>
                </a:solidFill>
              </a:rPr>
              <a:t>NAD 83 (NSRS2007)</a:t>
            </a:r>
          </a:p>
          <a:p>
            <a:pPr lvl="2"/>
            <a:r>
              <a:rPr lang="en-US" sz="1800" dirty="0">
                <a:solidFill>
                  <a:srgbClr val="002E97"/>
                </a:solidFill>
              </a:rPr>
              <a:t>NAD 83 (2011) epoch 2010.00</a:t>
            </a:r>
          </a:p>
        </p:txBody>
      </p:sp>
      <p:sp>
        <p:nvSpPr>
          <p:cNvPr id="11273" name="Rectangle 9"/>
          <p:cNvSpPr>
            <a:spLocks noGrp="1" noChangeArrowheads="1"/>
          </p:cNvSpPr>
          <p:nvPr>
            <p:ph type="body" sz="half" idx="2"/>
          </p:nvPr>
        </p:nvSpPr>
        <p:spPr>
          <a:xfrm>
            <a:off x="5122729" y="1428750"/>
            <a:ext cx="2857500" cy="3289964"/>
          </a:xfrm>
        </p:spPr>
        <p:txBody>
          <a:bodyPr>
            <a:normAutofit fontScale="92500" lnSpcReduction="20000"/>
          </a:bodyPr>
          <a:lstStyle/>
          <a:p>
            <a:r>
              <a:rPr lang="en-US" sz="1800" dirty="0">
                <a:solidFill>
                  <a:srgbClr val="002E97"/>
                </a:solidFill>
              </a:rPr>
              <a:t>WGS 84</a:t>
            </a:r>
          </a:p>
          <a:p>
            <a:pPr lvl="1"/>
            <a:r>
              <a:rPr lang="en-US" dirty="0">
                <a:solidFill>
                  <a:srgbClr val="002E97"/>
                </a:solidFill>
              </a:rPr>
              <a:t>Which one???</a:t>
            </a:r>
          </a:p>
          <a:p>
            <a:pPr lvl="2"/>
            <a:r>
              <a:rPr lang="en-US" sz="1800" dirty="0">
                <a:solidFill>
                  <a:srgbClr val="002E97"/>
                </a:solidFill>
              </a:rPr>
              <a:t>WGS 84 (1987)</a:t>
            </a:r>
          </a:p>
          <a:p>
            <a:pPr lvl="2"/>
            <a:r>
              <a:rPr lang="en-US" sz="1800" dirty="0">
                <a:solidFill>
                  <a:srgbClr val="002E97"/>
                </a:solidFill>
              </a:rPr>
              <a:t>WGS 84 (G730)</a:t>
            </a:r>
          </a:p>
          <a:p>
            <a:pPr lvl="2"/>
            <a:r>
              <a:rPr lang="en-US" sz="1800" dirty="0">
                <a:solidFill>
                  <a:srgbClr val="002E97"/>
                </a:solidFill>
              </a:rPr>
              <a:t>WGS 84 (G873)</a:t>
            </a:r>
          </a:p>
          <a:p>
            <a:pPr lvl="2"/>
            <a:r>
              <a:rPr lang="en-US" sz="1800" dirty="0">
                <a:solidFill>
                  <a:srgbClr val="002E97"/>
                </a:solidFill>
              </a:rPr>
              <a:t>WGS 84 (G1150)</a:t>
            </a:r>
          </a:p>
          <a:p>
            <a:pPr lvl="2"/>
            <a:r>
              <a:rPr lang="en-US" sz="1800" dirty="0">
                <a:solidFill>
                  <a:srgbClr val="002E97"/>
                </a:solidFill>
              </a:rPr>
              <a:t>WGS 84 (G1674)</a:t>
            </a:r>
          </a:p>
          <a:p>
            <a:pPr lvl="2"/>
            <a:r>
              <a:rPr lang="en-US" sz="1800" dirty="0">
                <a:solidFill>
                  <a:srgbClr val="002E97"/>
                </a:solidFill>
              </a:rPr>
              <a:t>WGS 84 (G1762)</a:t>
            </a:r>
          </a:p>
          <a:p>
            <a:r>
              <a:rPr lang="en-US" sz="1800" dirty="0" err="1">
                <a:solidFill>
                  <a:srgbClr val="002E97"/>
                </a:solidFill>
              </a:rPr>
              <a:t>ITRFxx</a:t>
            </a:r>
            <a:r>
              <a:rPr lang="en-US" sz="1800" dirty="0">
                <a:solidFill>
                  <a:srgbClr val="002E97"/>
                </a:solidFill>
              </a:rPr>
              <a:t> (epoch </a:t>
            </a:r>
            <a:r>
              <a:rPr lang="en-US" sz="1800" dirty="0" err="1">
                <a:solidFill>
                  <a:srgbClr val="002E97"/>
                </a:solidFill>
              </a:rPr>
              <a:t>xxxx</a:t>
            </a:r>
            <a:r>
              <a:rPr lang="en-US" sz="1800" dirty="0">
                <a:solidFill>
                  <a:srgbClr val="002E97"/>
                </a:solidFill>
              </a:rPr>
              <a:t>)</a:t>
            </a:r>
          </a:p>
          <a:p>
            <a:r>
              <a:rPr lang="en-US" sz="1800" dirty="0" err="1">
                <a:solidFill>
                  <a:srgbClr val="002E97"/>
                </a:solidFill>
              </a:rPr>
              <a:t>IGSxx</a:t>
            </a:r>
            <a:r>
              <a:rPr lang="en-US" sz="1800" dirty="0">
                <a:solidFill>
                  <a:srgbClr val="002E97"/>
                </a:solidFill>
              </a:rPr>
              <a:t> (epoch </a:t>
            </a:r>
            <a:r>
              <a:rPr lang="en-US" sz="1800" dirty="0" err="1">
                <a:solidFill>
                  <a:srgbClr val="002E97"/>
                </a:solidFill>
              </a:rPr>
              <a:t>xxxx</a:t>
            </a:r>
            <a:r>
              <a:rPr lang="en-US" sz="1800" dirty="0">
                <a:solidFill>
                  <a:srgbClr val="002E97"/>
                </a:solidFill>
              </a:rPr>
              <a:t>)</a:t>
            </a:r>
          </a:p>
          <a:p>
            <a:endParaRPr lang="en-US" sz="1800" dirty="0"/>
          </a:p>
          <a:p>
            <a:endParaRPr lang="en-US" sz="1350" dirty="0"/>
          </a:p>
          <a:p>
            <a:endParaRPr lang="en-US" sz="1350" dirty="0"/>
          </a:p>
        </p:txBody>
      </p:sp>
    </p:spTree>
    <p:extLst>
      <p:ext uri="{BB962C8B-B14F-4D97-AF65-F5344CB8AC3E}">
        <p14:creationId xmlns:p14="http://schemas.microsoft.com/office/powerpoint/2010/main" val="9212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72">
                                            <p:txEl>
                                              <p:pRg st="2" end="2"/>
                                            </p:txEl>
                                          </p:spTgt>
                                        </p:tgtEl>
                                        <p:attrNameLst>
                                          <p:attrName>style.visibility</p:attrName>
                                        </p:attrNameLst>
                                      </p:cBhvr>
                                      <p:to>
                                        <p:strVal val="visible"/>
                                      </p:to>
                                    </p:set>
                                    <p:anim calcmode="lin" valueType="num">
                                      <p:cBhvr additive="base">
                                        <p:cTn id="19"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272">
                                            <p:txEl>
                                              <p:pRg st="3" end="3"/>
                                            </p:txEl>
                                          </p:spTgt>
                                        </p:tgtEl>
                                        <p:attrNameLst>
                                          <p:attrName>style.visibility</p:attrName>
                                        </p:attrNameLst>
                                      </p:cBhvr>
                                      <p:to>
                                        <p:strVal val="visible"/>
                                      </p:to>
                                    </p:set>
                                    <p:anim calcmode="lin" valueType="num">
                                      <p:cBhvr additive="base">
                                        <p:cTn id="23"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272">
                                            <p:txEl>
                                              <p:pRg st="4" end="4"/>
                                            </p:txEl>
                                          </p:spTgt>
                                        </p:tgtEl>
                                        <p:attrNameLst>
                                          <p:attrName>style.visibility</p:attrName>
                                        </p:attrNameLst>
                                      </p:cBhvr>
                                      <p:to>
                                        <p:strVal val="visible"/>
                                      </p:to>
                                    </p:set>
                                    <p:anim calcmode="lin" valueType="num">
                                      <p:cBhvr additive="base">
                                        <p:cTn id="27"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272">
                                            <p:txEl>
                                              <p:pRg st="5" end="5"/>
                                            </p:txEl>
                                          </p:spTgt>
                                        </p:tgtEl>
                                        <p:attrNameLst>
                                          <p:attrName>style.visibility</p:attrName>
                                        </p:attrNameLst>
                                      </p:cBhvr>
                                      <p:to>
                                        <p:strVal val="visible"/>
                                      </p:to>
                                    </p:set>
                                    <p:anim calcmode="lin" valueType="num">
                                      <p:cBhvr additive="base">
                                        <p:cTn id="31"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272">
                                            <p:txEl>
                                              <p:pRg st="6" end="6"/>
                                            </p:txEl>
                                          </p:spTgt>
                                        </p:tgtEl>
                                        <p:attrNameLst>
                                          <p:attrName>style.visibility</p:attrName>
                                        </p:attrNameLst>
                                      </p:cBhvr>
                                      <p:to>
                                        <p:strVal val="visible"/>
                                      </p:to>
                                    </p:set>
                                    <p:anim calcmode="lin" valueType="num">
                                      <p:cBhvr additive="base">
                                        <p:cTn id="35"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272">
                                            <p:txEl>
                                              <p:pRg st="7" end="7"/>
                                            </p:txEl>
                                          </p:spTgt>
                                        </p:tgtEl>
                                        <p:attrNameLst>
                                          <p:attrName>style.visibility</p:attrName>
                                        </p:attrNameLst>
                                      </p:cBhvr>
                                      <p:to>
                                        <p:strVal val="visible"/>
                                      </p:to>
                                    </p:set>
                                    <p:anim calcmode="lin" valueType="num">
                                      <p:cBhvr additive="base">
                                        <p:cTn id="39"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1272">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1273">
                                            <p:txEl>
                                              <p:pRg st="7" end="7"/>
                                            </p:txEl>
                                          </p:spTgt>
                                        </p:tgtEl>
                                        <p:attrNameLst>
                                          <p:attrName>style.visibility</p:attrName>
                                        </p:attrNameLst>
                                      </p:cBhvr>
                                      <p:to>
                                        <p:strVal val="visible"/>
                                      </p:to>
                                    </p:set>
                                    <p:anim calcmode="lin" valueType="num">
                                      <p:cBhvr additive="base">
                                        <p:cTn id="79"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1273">
                                            <p:txEl>
                                              <p:pRg st="8" end="8"/>
                                            </p:txEl>
                                          </p:spTgt>
                                        </p:tgtEl>
                                        <p:attrNameLst>
                                          <p:attrName>style.visibility</p:attrName>
                                        </p:attrNameLst>
                                      </p:cBhvr>
                                      <p:to>
                                        <p:strVal val="visible"/>
                                      </p:to>
                                    </p:set>
                                    <p:anim calcmode="lin" valueType="num">
                                      <p:cBhvr additive="base">
                                        <p:cTn id="85"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1273">
                                            <p:txEl>
                                              <p:pRg st="9" end="9"/>
                                            </p:txEl>
                                          </p:spTgt>
                                        </p:tgtEl>
                                        <p:attrNameLst>
                                          <p:attrName>style.visibility</p:attrName>
                                        </p:attrNameLst>
                                      </p:cBhvr>
                                      <p:to>
                                        <p:strVal val="visible"/>
                                      </p:to>
                                    </p:set>
                                    <p:anim calcmode="lin" valueType="num">
                                      <p:cBhvr additive="base">
                                        <p:cTn id="91" dur="500" fill="hold"/>
                                        <p:tgtEl>
                                          <p:spTgt spid="11273">
                                            <p:txEl>
                                              <p:pRg st="9" end="9"/>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127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1143000" y="360760"/>
            <a:ext cx="6858000" cy="683178"/>
          </a:xfrm>
        </p:spPr>
        <p:txBody>
          <a:bodyPr/>
          <a:lstStyle/>
          <a:p>
            <a:pPr eaLnBrk="1" hangingPunct="1"/>
            <a:r>
              <a:rPr lang="en-US" altLang="en-US" sz="2400" dirty="0">
                <a:ea typeface="ＭＳ Ｐゴシック" panose="020B0600070205080204" pitchFamily="34" charset="-128"/>
              </a:rPr>
              <a:t>Why Modernize the NSRS</a:t>
            </a:r>
          </a:p>
        </p:txBody>
      </p:sp>
      <p:sp>
        <p:nvSpPr>
          <p:cNvPr id="203779" name="Rectangle 3"/>
          <p:cNvSpPr>
            <a:spLocks noGrp="1" noChangeArrowheads="1"/>
          </p:cNvSpPr>
          <p:nvPr>
            <p:ph type="body" idx="1"/>
          </p:nvPr>
        </p:nvSpPr>
        <p:spPr>
          <a:xfrm>
            <a:off x="691978" y="1059112"/>
            <a:ext cx="7488195" cy="4032647"/>
          </a:xfrm>
        </p:spPr>
        <p:txBody>
          <a:bodyPr/>
          <a:lstStyle/>
          <a:p>
            <a:pPr eaLnBrk="1" hangingPunct="1">
              <a:buFont typeface="Wingdings" panose="05000000000000000000" pitchFamily="2" charset="2"/>
              <a:buChar char="§"/>
            </a:pPr>
            <a:r>
              <a:rPr lang="en-US" altLang="en-US" sz="1800" b="1" dirty="0">
                <a:ea typeface="ＭＳ Ｐゴシック" panose="020B0600070205080204" pitchFamily="34" charset="-128"/>
              </a:rPr>
              <a:t>NAD 83 </a:t>
            </a:r>
            <a:r>
              <a:rPr lang="en-US" altLang="en-US" sz="1800" dirty="0">
                <a:ea typeface="ＭＳ Ｐゴシック" panose="020B0600070205080204" pitchFamily="34" charset="-128"/>
              </a:rPr>
              <a:t>is not as geocentric as it could be (approx. 2 m)  	</a:t>
            </a:r>
          </a:p>
          <a:p>
            <a:pPr lvl="1" eaLnBrk="1" hangingPunct="1">
              <a:buFont typeface="Wingdings" panose="05000000000000000000" pitchFamily="2" charset="2"/>
              <a:buChar char="§"/>
            </a:pPr>
            <a:r>
              <a:rPr lang="en-US" altLang="en-US" sz="1500" dirty="0">
                <a:ea typeface="ＭＳ Ｐゴシック" panose="020B0600070205080204" pitchFamily="34" charset="-128"/>
              </a:rPr>
              <a:t>Positioning Professionals don’t see this - </a:t>
            </a:r>
            <a:r>
              <a:rPr lang="en-US" altLang="en-US" sz="1500" b="1" dirty="0">
                <a:ea typeface="ＭＳ Ｐゴシック" panose="020B0600070205080204" pitchFamily="34" charset="-128"/>
              </a:rPr>
              <a:t>Yet</a:t>
            </a:r>
          </a:p>
          <a:p>
            <a:pPr eaLnBrk="1" hangingPunct="1">
              <a:buFont typeface="Wingdings" panose="05000000000000000000" pitchFamily="2" charset="2"/>
              <a:buChar char="§"/>
            </a:pPr>
            <a:r>
              <a:rPr lang="en-US" altLang="en-US" sz="1800" b="1" dirty="0">
                <a:ea typeface="ＭＳ Ｐゴシック" panose="020B0600070205080204" pitchFamily="34" charset="-128"/>
              </a:rPr>
              <a:t>NAD 83 </a:t>
            </a:r>
            <a:r>
              <a:rPr lang="en-US" altLang="en-US" sz="1800" dirty="0">
                <a:ea typeface="ＭＳ Ｐゴシック" panose="020B0600070205080204" pitchFamily="34" charset="-128"/>
              </a:rPr>
              <a:t>is not well defined with positional velocities</a:t>
            </a:r>
          </a:p>
          <a:p>
            <a:pPr eaLnBrk="1" hangingPunct="1">
              <a:buFont typeface="Wingdings" panose="05000000000000000000" pitchFamily="2" charset="2"/>
              <a:buChar char="§"/>
            </a:pPr>
            <a:r>
              <a:rPr lang="en-US" altLang="en-US" sz="1800" b="1" dirty="0">
                <a:ea typeface="ＭＳ Ｐゴシック" panose="020B0600070205080204" pitchFamily="34" charset="-128"/>
              </a:rPr>
              <a:t>NAVD 88 </a:t>
            </a:r>
            <a:r>
              <a:rPr lang="en-US" altLang="en-US" sz="1800" dirty="0">
                <a:ea typeface="ＭＳ Ｐゴシック" panose="020B0600070205080204" pitchFamily="34" charset="-128"/>
              </a:rPr>
              <a:t>is realized by passive control (bench marks) most of which have not been re-leveled in at least 40 years.</a:t>
            </a:r>
          </a:p>
          <a:p>
            <a:pPr eaLnBrk="1" hangingPunct="1">
              <a:buFont typeface="Wingdings" panose="05000000000000000000" pitchFamily="2" charset="2"/>
              <a:buChar char="§"/>
            </a:pPr>
            <a:r>
              <a:rPr lang="en-US" altLang="en-US" sz="1800" b="1" dirty="0">
                <a:ea typeface="ＭＳ Ｐゴシック" panose="020B0600070205080204" pitchFamily="34" charset="-128"/>
              </a:rPr>
              <a:t>NAVD 88 </a:t>
            </a:r>
            <a:r>
              <a:rPr lang="en-US" altLang="en-US" sz="1800" dirty="0">
                <a:ea typeface="ＭＳ Ｐゴシック" panose="020B0600070205080204" pitchFamily="34" charset="-128"/>
              </a:rPr>
              <a:t>does not account for local vertical velocities (subsidence and uplift) </a:t>
            </a:r>
          </a:p>
          <a:p>
            <a:pPr lvl="1" eaLnBrk="1" hangingPunct="1">
              <a:buFont typeface="Wingdings" panose="05000000000000000000" pitchFamily="2" charset="2"/>
              <a:buChar char="§"/>
            </a:pPr>
            <a:r>
              <a:rPr lang="en-US" altLang="en-US" sz="1500" dirty="0">
                <a:ea typeface="ＭＳ Ｐゴシック" panose="020B0600070205080204" pitchFamily="34" charset="-128"/>
              </a:rPr>
              <a:t>Post glacial isostatic readjustment (uplift)</a:t>
            </a:r>
          </a:p>
          <a:p>
            <a:pPr lvl="1" eaLnBrk="1" hangingPunct="1">
              <a:buFont typeface="Wingdings" panose="05000000000000000000" pitchFamily="2" charset="2"/>
              <a:buChar char="§"/>
            </a:pPr>
            <a:r>
              <a:rPr lang="en-US" altLang="en-US" sz="1500" dirty="0">
                <a:ea typeface="ＭＳ Ｐゴシック" panose="020B0600070205080204" pitchFamily="34" charset="-128"/>
              </a:rPr>
              <a:t>Subsurface fluid withdrawal (subsidence)</a:t>
            </a:r>
          </a:p>
          <a:p>
            <a:pPr lvl="1" eaLnBrk="1" hangingPunct="1">
              <a:buFont typeface="Wingdings" panose="05000000000000000000" pitchFamily="2" charset="2"/>
              <a:buChar char="§"/>
            </a:pPr>
            <a:r>
              <a:rPr lang="en-US" altLang="en-US" sz="1500" dirty="0">
                <a:ea typeface="ＭＳ Ｐゴシック" panose="020B0600070205080204" pitchFamily="34" charset="-128"/>
              </a:rPr>
              <a:t>Sediment loading (subsidence)</a:t>
            </a:r>
          </a:p>
          <a:p>
            <a:pPr lvl="1" eaLnBrk="1" hangingPunct="1">
              <a:buFont typeface="Wingdings" panose="05000000000000000000" pitchFamily="2" charset="2"/>
              <a:buChar char="§"/>
            </a:pPr>
            <a:r>
              <a:rPr lang="en-US" altLang="en-US" sz="1500" dirty="0">
                <a:ea typeface="ＭＳ Ｐゴシック" panose="020B0600070205080204" pitchFamily="34" charset="-128"/>
              </a:rPr>
              <a:t>Sea level rise (Up to 1.13 ft per 100 years)</a:t>
            </a:r>
          </a:p>
          <a:p>
            <a:pPr lvl="2" eaLnBrk="1" hangingPunct="1">
              <a:buFont typeface="Wingdings" panose="05000000000000000000" pitchFamily="2" charset="2"/>
              <a:buChar char="§"/>
            </a:pPr>
            <a:r>
              <a:rPr lang="en-US" altLang="en-US" sz="1350" b="1" dirty="0">
                <a:ea typeface="ＭＳ Ｐゴシック" panose="020B0600070205080204" pitchFamily="34" charset="-128"/>
              </a:rPr>
              <a:t>Bridgeport, CT 3.16 mm/</a:t>
            </a:r>
            <a:r>
              <a:rPr lang="en-US" altLang="en-US" sz="1350" b="1" dirty="0" err="1">
                <a:ea typeface="ＭＳ Ｐゴシック" panose="020B0600070205080204" pitchFamily="34" charset="-128"/>
              </a:rPr>
              <a:t>yr</a:t>
            </a:r>
            <a:r>
              <a:rPr lang="en-US" altLang="en-US" sz="1350" b="1" dirty="0">
                <a:ea typeface="ＭＳ Ｐゴシック" panose="020B0600070205080204" pitchFamily="34" charset="-128"/>
              </a:rPr>
              <a:t> (0.010 ft/</a:t>
            </a:r>
            <a:r>
              <a:rPr lang="en-US" altLang="en-US" sz="1350" b="1" dirty="0" err="1">
                <a:ea typeface="ＭＳ Ｐゴシック" panose="020B0600070205080204" pitchFamily="34" charset="-128"/>
              </a:rPr>
              <a:t>yr</a:t>
            </a:r>
            <a:r>
              <a:rPr lang="en-US" altLang="en-US" sz="1350" b="1" dirty="0">
                <a:ea typeface="ＭＳ Ｐゴシック" panose="020B0600070205080204" pitchFamily="34" charset="-128"/>
              </a:rPr>
              <a:t>) 1964-2022</a:t>
            </a:r>
          </a:p>
          <a:p>
            <a:pPr lvl="2" eaLnBrk="1" hangingPunct="1">
              <a:buFont typeface="Wingdings" panose="05000000000000000000" pitchFamily="2" charset="2"/>
              <a:buChar char="§"/>
            </a:pPr>
            <a:r>
              <a:rPr lang="en-US" altLang="en-US" sz="1350" b="1" dirty="0">
                <a:ea typeface="ＭＳ Ｐゴシック" panose="020B0600070205080204" pitchFamily="34" charset="-128"/>
              </a:rPr>
              <a:t>Montauk, NY  3.45 mm/</a:t>
            </a:r>
            <a:r>
              <a:rPr lang="en-US" altLang="en-US" sz="1350" b="1" dirty="0" err="1">
                <a:ea typeface="ＭＳ Ｐゴシック" panose="020B0600070205080204" pitchFamily="34" charset="-128"/>
              </a:rPr>
              <a:t>yr</a:t>
            </a:r>
            <a:r>
              <a:rPr lang="en-US" altLang="en-US" sz="1350" b="1" dirty="0">
                <a:ea typeface="ＭＳ Ｐゴシック" panose="020B0600070205080204" pitchFamily="34" charset="-128"/>
              </a:rPr>
              <a:t>  (0.011 ft/</a:t>
            </a:r>
            <a:r>
              <a:rPr lang="en-US" altLang="en-US" sz="1350" b="1" dirty="0" err="1">
                <a:ea typeface="ＭＳ Ｐゴシック" panose="020B0600070205080204" pitchFamily="34" charset="-128"/>
              </a:rPr>
              <a:t>yr</a:t>
            </a:r>
            <a:r>
              <a:rPr lang="en-US" altLang="en-US" sz="1350" b="1" dirty="0">
                <a:ea typeface="ＭＳ Ｐゴシック" panose="020B0600070205080204" pitchFamily="34" charset="-128"/>
              </a:rPr>
              <a:t>) 1947-2022</a:t>
            </a:r>
            <a:endParaRPr lang="en-US" altLang="en-US" sz="900" b="1" dirty="0">
              <a:ea typeface="ＭＳ Ｐゴシック" panose="020B0600070205080204" pitchFamily="34" charset="-128"/>
            </a:endParaRPr>
          </a:p>
          <a:p>
            <a:pPr marL="685800" lvl="2" indent="0">
              <a:buNone/>
            </a:pPr>
            <a:endParaRPr lang="en-US" altLang="en-US" sz="1350" b="1" dirty="0">
              <a:ea typeface="ＭＳ Ｐゴシック" panose="020B0600070205080204" pitchFamily="34" charset="-128"/>
            </a:endParaRPr>
          </a:p>
          <a:p>
            <a:pPr marL="685800" lvl="2" indent="0">
              <a:buNone/>
            </a:pPr>
            <a:endParaRPr lang="en-US" altLang="en-US" sz="900" b="1" dirty="0">
              <a:ea typeface="ＭＳ Ｐゴシック" panose="020B0600070205080204" pitchFamily="34" charset="-128"/>
            </a:endParaRPr>
          </a:p>
          <a:p>
            <a:pPr marL="685800" lvl="2" indent="0">
              <a:buNone/>
            </a:pPr>
            <a:endParaRPr lang="en-US" altLang="en-US" sz="1350" b="1" dirty="0">
              <a:ea typeface="ＭＳ Ｐゴシック" panose="020B0600070205080204" pitchFamily="34" charset="-128"/>
            </a:endParaRPr>
          </a:p>
          <a:p>
            <a:pPr eaLnBrk="1" hangingPunct="1">
              <a:buFont typeface="Wingdings" panose="05000000000000000000" pitchFamily="2" charset="2"/>
              <a:buChar char="v"/>
            </a:pPr>
            <a:endParaRPr lang="en-US" altLang="en-US" sz="1200" dirty="0">
              <a:ea typeface="ＭＳ Ｐゴシック" panose="020B0600070205080204" pitchFamily="34" charset="-128"/>
            </a:endParaRPr>
          </a:p>
        </p:txBody>
      </p:sp>
      <p:sp>
        <p:nvSpPr>
          <p:cNvPr id="203780" name="Rectangle 5"/>
          <p:cNvSpPr>
            <a:spLocks noChangeArrowheads="1"/>
          </p:cNvSpPr>
          <p:nvPr/>
        </p:nvSpPr>
        <p:spPr bwMode="auto">
          <a:xfrm>
            <a:off x="1581150" y="2505075"/>
            <a:ext cx="60769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eaLnBrk="1" hangingPunct="1">
              <a:buFontTx/>
              <a:buNone/>
            </a:pPr>
            <a:endParaRPr lang="en-US" altLang="en-US" sz="1500">
              <a:latin typeface="Verdana" panose="020B060403050404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92151" y="3199624"/>
            <a:ext cx="2179781" cy="163483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20000"/>
          </a:bodyPr>
          <a:lstStyle/>
          <a:p>
            <a:pPr>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rPr>
              <a:t>Improved Public Safety</a:t>
            </a:r>
          </a:p>
          <a:p>
            <a:pPr lvl="1">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rPr>
              <a:t>Flood Plain Maps</a:t>
            </a:r>
          </a:p>
          <a:p>
            <a:pPr lvl="1">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rPr>
              <a:t>Accurate Positioning</a:t>
            </a:r>
          </a:p>
          <a:p>
            <a:pPr lvl="1">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Geometric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7" name="TextBox 6">
            <a:extLst>
              <a:ext uri="{FF2B5EF4-FFF2-40B4-BE49-F238E27FC236}">
                <a16:creationId xmlns:a16="http://schemas.microsoft.com/office/drawing/2014/main" id="{3D69C63E-3F58-4570-9AE2-B75EE8B385E9}"/>
              </a:ext>
            </a:extLst>
          </p:cNvPr>
          <p:cNvSpPr txBox="1"/>
          <p:nvPr/>
        </p:nvSpPr>
        <p:spPr>
          <a:xfrm>
            <a:off x="6440532" y="1014564"/>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8" name="TextBox 7">
            <a:extLst>
              <a:ext uri="{FF2B5EF4-FFF2-40B4-BE49-F238E27FC236}">
                <a16:creationId xmlns:a16="http://schemas.microsoft.com/office/drawing/2014/main" id="{4DDFC7FD-5E2E-4623-9A27-6DFA5AF06806}"/>
              </a:ext>
            </a:extLst>
          </p:cNvPr>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0" name="Picture 9" descr="Map of Experimental Geoid 2020 for American Samoa">
            <a:extLst>
              <a:ext uri="{FF2B5EF4-FFF2-40B4-BE49-F238E27FC236}">
                <a16:creationId xmlns:a16="http://schemas.microsoft.com/office/drawing/2014/main" id="{1EDA132E-DAAC-44EA-922C-98001700173B}"/>
              </a:ext>
            </a:extLst>
          </p:cNvPr>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descr="Map of Experimental Geoid 2020 for Guam CNMI">
            <a:extLst>
              <a:ext uri="{FF2B5EF4-FFF2-40B4-BE49-F238E27FC236}">
                <a16:creationId xmlns:a16="http://schemas.microsoft.com/office/drawing/2014/main" id="{67367461-6D8F-422D-8C2D-07F16E8CE15E}"/>
              </a:ext>
            </a:extLst>
          </p:cNvPr>
          <p:cNvPicPr>
            <a:picLocks noChangeAspect="1"/>
          </p:cNvPicPr>
          <p:nvPr/>
        </p:nvPicPr>
        <p:blipFill>
          <a:blip r:embed="rId5"/>
          <a:stretch>
            <a:fillRect/>
          </a:stretch>
        </p:blipFill>
        <p:spPr>
          <a:xfrm>
            <a:off x="5022217" y="2407568"/>
            <a:ext cx="1791604" cy="2323873"/>
          </a:xfrm>
          <a:prstGeom prst="rect">
            <a:avLst/>
          </a:prstGeom>
        </p:spPr>
      </p:pic>
      <p:sp>
        <p:nvSpPr>
          <p:cNvPr id="12" name="TextBox 11">
            <a:extLst>
              <a:ext uri="{FF2B5EF4-FFF2-40B4-BE49-F238E27FC236}">
                <a16:creationId xmlns:a16="http://schemas.microsoft.com/office/drawing/2014/main" id="{B34FCC48-EFD9-42E3-8672-258B92236286}"/>
              </a:ext>
            </a:extLst>
          </p:cNvPr>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pic>
        <p:nvPicPr>
          <p:cNvPr id="13" name="Picture 12" descr="Map of Experimental Geoid 2020">
            <a:extLst>
              <a:ext uri="{FF2B5EF4-FFF2-40B4-BE49-F238E27FC236}">
                <a16:creationId xmlns:a16="http://schemas.microsoft.com/office/drawing/2014/main" id="{CC686B61-A5B2-4D8C-A3CB-47EFCC79F412}"/>
              </a:ext>
            </a:extLst>
          </p:cNvPr>
          <p:cNvPicPr>
            <a:picLocks noChangeAspect="1"/>
          </p:cNvPicPr>
          <p:nvPr/>
        </p:nvPicPr>
        <p:blipFill>
          <a:blip r:embed="rId6"/>
          <a:stretch>
            <a:fillRect/>
          </a:stretch>
        </p:blipFill>
        <p:spPr>
          <a:xfrm>
            <a:off x="301086" y="1563397"/>
            <a:ext cx="4426248" cy="3206167"/>
          </a:xfrm>
          <a:prstGeom prst="rect">
            <a:avLst/>
          </a:prstGeom>
        </p:spPr>
      </p:pic>
      <p:sp>
        <p:nvSpPr>
          <p:cNvPr id="15" name="TextBox 14">
            <a:extLst>
              <a:ext uri="{FF2B5EF4-FFF2-40B4-BE49-F238E27FC236}">
                <a16:creationId xmlns:a16="http://schemas.microsoft.com/office/drawing/2014/main" id="{AEF833C1-4D54-4E94-9A78-B7010F06A982}"/>
              </a:ext>
            </a:extLst>
          </p:cNvPr>
          <p:cNvSpPr txBox="1"/>
          <p:nvPr/>
        </p:nvSpPr>
        <p:spPr>
          <a:xfrm>
            <a:off x="301085" y="1116475"/>
            <a:ext cx="5421797" cy="369332"/>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346309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1201</TotalTime>
  <Words>2389</Words>
  <Application>Microsoft Office PowerPoint</Application>
  <PresentationFormat>On-screen Show (16:9)</PresentationFormat>
  <Paragraphs>363</Paragraphs>
  <Slides>31</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Calibri</vt:lpstr>
      <vt:lpstr>Cambria</vt:lpstr>
      <vt:lpstr>Gill Sans MT</vt:lpstr>
      <vt:lpstr>Palatino Linotype</vt:lpstr>
      <vt:lpstr>Times New Roman</vt:lpstr>
      <vt:lpstr>Verdana</vt:lpstr>
      <vt:lpstr>Wingdings</vt:lpstr>
      <vt:lpstr>Wingdings 2</vt:lpstr>
      <vt:lpstr>Office Theme</vt:lpstr>
      <vt:lpstr>1_Office Theme</vt:lpstr>
      <vt:lpstr>A Modernized National Spatial Reference System: How it impacts the Geospatial Community</vt:lpstr>
      <vt:lpstr>PowerPoint Presentation</vt:lpstr>
      <vt:lpstr>Bottom Line Up Front</vt:lpstr>
      <vt:lpstr>GEODETIC DATUMS</vt:lpstr>
      <vt:lpstr>Horizontal Datums/Coordinates…What do we (you) use in your state?</vt:lpstr>
      <vt:lpstr>Why Modernize the NSRS</vt:lpstr>
      <vt:lpstr>Main Benefits of Modernized NSRS</vt:lpstr>
      <vt:lpstr>The Future Geometric Frames</vt:lpstr>
      <vt:lpstr>NAPGD2022 Geopotential Datum</vt:lpstr>
      <vt:lpstr>Replacing NAD 83</vt:lpstr>
      <vt:lpstr>Shift and Drift</vt:lpstr>
      <vt:lpstr>Shift: datum changes</vt:lpstr>
      <vt:lpstr>Euler Poles and “Plate-Fixed”</vt:lpstr>
      <vt:lpstr>PowerPoint Presentation</vt:lpstr>
      <vt:lpstr>“Plate-Fixed”</vt:lpstr>
      <vt:lpstr>PowerPoint Presentation</vt:lpstr>
      <vt:lpstr>Shift and Drift: Summary</vt:lpstr>
      <vt:lpstr>PowerPoint Presentation</vt:lpstr>
      <vt:lpstr>PowerPoint Presentation</vt:lpstr>
      <vt:lpstr>Drift: Plate Tectonics and Velocities</vt:lpstr>
      <vt:lpstr>Vertical Motion</vt:lpstr>
      <vt:lpstr>Vertical Motion</vt:lpstr>
      <vt:lpstr>New Types of Coordinates -  A two-track approach to coordinates</vt:lpstr>
      <vt:lpstr>State Plane Coordinates</vt:lpstr>
      <vt:lpstr>Best ways to determine coordinates in Modernized NSRS</vt:lpstr>
      <vt:lpstr>How Can You Prepare</vt:lpstr>
      <vt:lpstr>How to Prepare </vt:lpstr>
      <vt:lpstr>NGS ArcGIS Online Resources</vt:lpstr>
      <vt:lpstr>NGS Resources</vt:lpstr>
      <vt:lpstr>Importance of Coordination</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Shaw;Dan Martin</dc:creator>
  <cp:lastModifiedBy>Dan</cp:lastModifiedBy>
  <cp:revision>61</cp:revision>
  <dcterms:created xsi:type="dcterms:W3CDTF">2023-03-30T22:24:06Z</dcterms:created>
  <dcterms:modified xsi:type="dcterms:W3CDTF">2023-11-20T14:27:49Z</dcterms:modified>
</cp:coreProperties>
</file>