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783" r:id="rId3"/>
    <p:sldId id="782" r:id="rId4"/>
    <p:sldId id="784" r:id="rId5"/>
    <p:sldId id="785" r:id="rId6"/>
    <p:sldId id="786" r:id="rId7"/>
    <p:sldId id="787" r:id="rId8"/>
    <p:sldId id="789" r:id="rId9"/>
    <p:sldId id="814" r:id="rId10"/>
    <p:sldId id="790" r:id="rId11"/>
    <p:sldId id="792" r:id="rId12"/>
    <p:sldId id="793" r:id="rId13"/>
    <p:sldId id="798" r:id="rId14"/>
    <p:sldId id="757" r:id="rId15"/>
    <p:sldId id="799" r:id="rId16"/>
    <p:sldId id="800" r:id="rId17"/>
    <p:sldId id="801" r:id="rId18"/>
    <p:sldId id="759" r:id="rId19"/>
    <p:sldId id="760" r:id="rId20"/>
    <p:sldId id="765" r:id="rId21"/>
    <p:sldId id="766" r:id="rId22"/>
    <p:sldId id="767" r:id="rId23"/>
    <p:sldId id="777" r:id="rId24"/>
    <p:sldId id="773" r:id="rId25"/>
    <p:sldId id="776" r:id="rId26"/>
    <p:sldId id="813" r:id="rId27"/>
    <p:sldId id="802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b="1" kern="1200">
        <a:solidFill>
          <a:schemeClr val="accent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00F200"/>
    <a:srgbClr val="00FF00"/>
    <a:srgbClr val="0066FF"/>
    <a:srgbClr val="FF66FF"/>
    <a:srgbClr val="FEFBDB"/>
    <a:srgbClr val="A2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31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2" rIns="95404" bIns="47702" numCol="1" anchor="t" anchorCtr="0" compatLnSpc="1">
            <a:prstTxWarp prst="textNoShape">
              <a:avLst/>
            </a:prstTxWarp>
          </a:bodyPr>
          <a:lstStyle>
            <a:lvl1pPr defTabSz="954619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2" rIns="95404" bIns="47702" numCol="1" anchor="t" anchorCtr="0" compatLnSpc="1">
            <a:prstTxWarp prst="textNoShape">
              <a:avLst/>
            </a:prstTxWarp>
          </a:bodyPr>
          <a:lstStyle>
            <a:lvl1pPr algn="r" defTabSz="954619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2" rIns="95404" bIns="47702" numCol="1" anchor="b" anchorCtr="0" compatLnSpc="1">
            <a:prstTxWarp prst="textNoShape">
              <a:avLst/>
            </a:prstTxWarp>
          </a:bodyPr>
          <a:lstStyle>
            <a:lvl1pPr defTabSz="954619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4" tIns="47702" rIns="95404" bIns="47702" numCol="1" anchor="b" anchorCtr="0" compatLnSpc="1">
            <a:prstTxWarp prst="textNoShape">
              <a:avLst/>
            </a:prstTxWarp>
          </a:bodyPr>
          <a:lstStyle>
            <a:lvl1pPr algn="r" defTabSz="954619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5E01BC-5B69-4FC3-9A0C-F2831AFF0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4" tIns="47797" rIns="95594" bIns="47797" numCol="1" anchor="t" anchorCtr="0" compatLnSpc="1">
            <a:prstTxWarp prst="textNoShape">
              <a:avLst/>
            </a:prstTxWarp>
          </a:bodyPr>
          <a:lstStyle>
            <a:lvl1pPr defTabSz="956206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4" tIns="47797" rIns="95594" bIns="47797" numCol="1" anchor="t" anchorCtr="0" compatLnSpc="1">
            <a:prstTxWarp prst="textNoShape">
              <a:avLst/>
            </a:prstTxWarp>
          </a:bodyPr>
          <a:lstStyle>
            <a:lvl1pPr algn="r" defTabSz="956206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4" tIns="47797" rIns="95594" bIns="47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4" tIns="47797" rIns="95594" bIns="47797" numCol="1" anchor="b" anchorCtr="0" compatLnSpc="1">
            <a:prstTxWarp prst="textNoShape">
              <a:avLst/>
            </a:prstTxWarp>
          </a:bodyPr>
          <a:lstStyle>
            <a:lvl1pPr defTabSz="956206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4" tIns="47797" rIns="95594" bIns="47797" numCol="1" anchor="b" anchorCtr="0" compatLnSpc="1">
            <a:prstTxWarp prst="textNoShape">
              <a:avLst/>
            </a:prstTxWarp>
          </a:bodyPr>
          <a:lstStyle>
            <a:lvl1pPr algn="r" defTabSz="956206">
              <a:spcBef>
                <a:spcPct val="0"/>
              </a:spcBef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65A115-FA20-4B0F-8D49-38C187E7F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57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49325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49325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49325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49325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49325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C98B8EA-0A4B-4DC8-A9D0-AA523CAF2BDE}" type="slidenum">
              <a:rPr lang="en-US" sz="13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300" b="0" smtClean="0">
              <a:solidFill>
                <a:schemeClr val="tx1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381" tIns="45690" rIns="91381" bIns="45690" anchor="ctr"/>
          <a:lstStyle>
            <a:lvl1pPr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9937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BDE3-537E-48A0-A944-91F6BC7D3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B35C-60F3-4666-9488-96789462F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B55F3-E64B-4BD0-B4DA-5F447DDB1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48F6-9E7F-4C23-8C06-C49B509C1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14F5-7636-43A9-9DA5-2C23D3B13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BA09-137C-4BA1-B172-D59FED2E1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0C6C-01FE-4D69-8CA8-3EFDDB48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7B6C-16A7-4C69-9EA0-43538C71A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DB81-4EF7-4F25-A9D5-5DD46C0C4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2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6B1F-C75B-43B4-87E8-697D0CD9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62D90-97A3-4E6D-A98C-487C42F4D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21F9-6287-4C19-A9B6-B1EF4820B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C5C7-C9F6-4B84-BCB1-0CD868CE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935503-44B2-4838-8954-E8281115D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940777" y="5794375"/>
            <a:ext cx="7483291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Jim Ray,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NOAA/National Geodetic Survey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9400"/>
            <a:ext cx="9144000" cy="1473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cap="small" dirty="0" smtClean="0">
                <a:solidFill>
                  <a:srgbClr val="FF0000"/>
                </a:solidFill>
                <a:cs typeface="Arial" charset="0"/>
              </a:rPr>
              <a:t>The Role of GNSS in Modern Reference Frames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701254" y="1644049"/>
            <a:ext cx="7915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2400"/>
              </a:spcBef>
              <a:buFontTx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GNSS replacing classical 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methods </a:t>
            </a:r>
            <a:r>
              <a:rPr lang="en-US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on 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non-local scales</a:t>
            </a: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new space-based reference frame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paradigm driven by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major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technology advances</a:t>
            </a:r>
            <a:endParaRPr lang="fr-FR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75000"/>
              </a:lnSpc>
              <a:spcBef>
                <a:spcPts val="2400"/>
              </a:spcBef>
              <a:buFontTx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GNSS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now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dominates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International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Terrestrial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Reference</a:t>
            </a:r>
          </a:p>
          <a:p>
            <a:pPr>
              <a:lnSpc>
                <a:spcPct val="75000"/>
              </a:lnSpc>
              <a:spcBef>
                <a:spcPts val="600"/>
              </a:spcBef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Frame (ITRF)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combination</a:t>
            </a:r>
            <a:endParaRPr lang="en-US" sz="24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only technique that gives autonomous user access to global frame</a:t>
            </a: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but some GNSS datum weaknesses remain</a:t>
            </a:r>
            <a:endParaRPr lang="fr-FR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75000"/>
              </a:lnSpc>
              <a:spcBef>
                <a:spcPts val="2400"/>
              </a:spcBef>
              <a:buFontTx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Easy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user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access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to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reference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frame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enables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many</a:t>
            </a:r>
            <a:endParaRPr lang="fr-FR" sz="2400" dirty="0" smtClean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75000"/>
              </a:lnSpc>
              <a:spcBef>
                <a:spcPts val="600"/>
              </a:spcBef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applications</a:t>
            </a:r>
            <a:endParaRPr lang="en-US" sz="24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example of studying surface pressure loads discussed</a:t>
            </a:r>
            <a:endParaRPr lang="fr-FR" i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1541463" y="6524625"/>
            <a:ext cx="62341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China Satellite Navigation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Conference,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Wuhan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, China,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15 May 2013</a:t>
            </a:r>
          </a:p>
        </p:txBody>
      </p:sp>
      <p:pic>
        <p:nvPicPr>
          <p:cNvPr id="6" name="Picture 8" descr="250px-NO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866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ng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330825"/>
            <a:ext cx="1439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744291"/>
            <a:ext cx="8691563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GPS frame dominates 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International Terrestrial Reference Frame</a:t>
            </a:r>
            <a:endParaRPr lang="en-GB" kern="0" dirty="0">
              <a:solidFill>
                <a:srgbClr val="FF00FF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latest ITRF realization is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2008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GPS co-locations link all techniques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GPS is 60% of all ITRF stations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(560 out of 934)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GPS results very homogeneous &amp;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stable in time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WRMS accuracy of 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weekly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points: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</a:t>
            </a:r>
            <a:r>
              <a:rPr lang="en-GB" kern="0" dirty="0" err="1">
                <a:solidFill>
                  <a:srgbClr val="FF00FF"/>
                </a:solidFill>
                <a:latin typeface="Calibri"/>
              </a:rPr>
              <a:t>dN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, </a:t>
            </a:r>
            <a:r>
              <a:rPr lang="en-GB" kern="0" dirty="0" err="1">
                <a:solidFill>
                  <a:srgbClr val="FF00FF"/>
                </a:solidFill>
                <a:latin typeface="Calibri"/>
              </a:rPr>
              <a:t>dE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 ~ 1.5 mm;  </a:t>
            </a:r>
            <a:r>
              <a:rPr lang="en-GB" kern="0" dirty="0" err="1">
                <a:solidFill>
                  <a:srgbClr val="FF00FF"/>
                </a:solidFill>
                <a:latin typeface="Calibri"/>
              </a:rPr>
              <a:t>dU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 ~ 4.5 mm</a:t>
            </a:r>
            <a:endParaRPr lang="en-GB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3333CC"/>
              </a:solidFill>
              <a:latin typeface="Calibri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Calibri"/>
              </a:rPr>
              <a:t>But GNSS weaknesses remain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GNSS cannot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observe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geocenter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accurately due to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parameter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correlations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→  so 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ITRF origin based on </a:t>
            </a:r>
            <a:r>
              <a:rPr lang="en-GB" kern="0" dirty="0" smtClean="0">
                <a:solidFill>
                  <a:srgbClr val="FF00FF"/>
                </a:solidFill>
                <a:latin typeface="Calibri"/>
              </a:rPr>
              <a:t>SLR  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(</a:t>
            </a:r>
            <a:r>
              <a:rPr lang="en-US" kern="0" dirty="0" smtClean="0">
                <a:solidFill>
                  <a:srgbClr val="3333CC"/>
                </a:solidFill>
                <a:latin typeface="Calibri"/>
              </a:rPr>
              <a:t>stable at ~0.5 mm/</a:t>
            </a:r>
            <a:r>
              <a:rPr lang="en-US" kern="0" dirty="0" err="1" smtClean="0">
                <a:solidFill>
                  <a:srgbClr val="3333CC"/>
                </a:solidFill>
                <a:latin typeface="Calibri"/>
              </a:rPr>
              <a:t>yr</a:t>
            </a:r>
            <a:r>
              <a:rPr lang="en-US" kern="0" dirty="0" smtClean="0">
                <a:solidFill>
                  <a:srgbClr val="3333CC"/>
                </a:solidFill>
                <a:latin typeface="Calibri"/>
              </a:rPr>
              <a:t>)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GNSS frame scale fixed to ITRF scale to estimate satellite antenna offsets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→  so 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ITRF scale based on SLR + </a:t>
            </a:r>
            <a:r>
              <a:rPr lang="en-GB" kern="0" dirty="0" smtClean="0">
                <a:solidFill>
                  <a:srgbClr val="FF00FF"/>
                </a:solidFill>
                <a:latin typeface="Calibri"/>
              </a:rPr>
              <a:t>VLBI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  (stable at ~0.2 mm/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yr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)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GNSS position time series have many breaks due to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equipment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changes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err="1">
                <a:solidFill>
                  <a:srgbClr val="3333CC"/>
                </a:solidFill>
                <a:latin typeface="Calibri"/>
              </a:rPr>
              <a:t>draconitic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harmonics abound due to orbit-related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mismodeling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GNSS Contributions to ITRF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10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245" name="AutoShape 4" descr="ftp://igs-rf.ign.fr/pub/IGS08/IGS08.png"/>
          <p:cNvSpPr>
            <a:spLocks noChangeAspect="1" noChangeArrowheads="1"/>
          </p:cNvSpPr>
          <p:nvPr/>
        </p:nvSpPr>
        <p:spPr bwMode="auto">
          <a:xfrm>
            <a:off x="2249488" y="665163"/>
            <a:ext cx="5662612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7269" r="3719" b="4158"/>
          <a:stretch>
            <a:fillRect/>
          </a:stretch>
        </p:blipFill>
        <p:spPr bwMode="auto">
          <a:xfrm>
            <a:off x="4725988" y="1508125"/>
            <a:ext cx="43608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59305" r="7439" b="36980"/>
          <a:stretch>
            <a:fillRect/>
          </a:stretch>
        </p:blipFill>
        <p:spPr bwMode="auto">
          <a:xfrm>
            <a:off x="5092700" y="1708150"/>
            <a:ext cx="16002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59305" r="7439" b="36980"/>
          <a:stretch>
            <a:fillRect/>
          </a:stretch>
        </p:blipFill>
        <p:spPr bwMode="auto">
          <a:xfrm>
            <a:off x="7364413" y="1716088"/>
            <a:ext cx="16002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364413" y="4687888"/>
            <a:ext cx="1782762" cy="16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 kern="0" dirty="0">
                <a:solidFill>
                  <a:schemeClr val="tx1"/>
                </a:solidFill>
                <a:latin typeface="+mn-lt"/>
              </a:rPr>
              <a:t>[Z. </a:t>
            </a:r>
            <a:r>
              <a:rPr lang="en-GB" sz="1200" kern="0" dirty="0" err="1">
                <a:solidFill>
                  <a:schemeClr val="tx1"/>
                </a:solidFill>
                <a:latin typeface="+mn-lt"/>
              </a:rPr>
              <a:t>Altamimi</a:t>
            </a:r>
            <a:r>
              <a:rPr lang="en-GB" sz="1200" kern="0" dirty="0">
                <a:solidFill>
                  <a:schemeClr val="tx1"/>
                </a:solidFill>
                <a:latin typeface="+mn-lt"/>
              </a:rPr>
              <a:t> et al., 2011]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35625" y="1225550"/>
            <a:ext cx="2690813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>
                <a:solidFill>
                  <a:schemeClr val="tx1"/>
                </a:solidFill>
                <a:latin typeface="+mn-lt"/>
              </a:rPr>
              <a:t>Station Position WRMS</a:t>
            </a:r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 rot="21420000" flipV="1">
            <a:off x="3680388" y="2365426"/>
            <a:ext cx="1066745" cy="78121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794096" y="1565397"/>
            <a:ext cx="201168" cy="201168"/>
          </a:xfrm>
          <a:prstGeom prst="ellipse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ctr"/>
            <a:endParaRPr lang="en-US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6071" r="6136" b="771"/>
          <a:stretch>
            <a:fillRect/>
          </a:stretch>
        </p:blipFill>
        <p:spPr bwMode="auto">
          <a:xfrm>
            <a:off x="3698875" y="1425575"/>
            <a:ext cx="54467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597877"/>
            <a:ext cx="8691563" cy="61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GPS dominates daily 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Polar Motion </a:t>
            </a:r>
            <a:r>
              <a:rPr lang="en-GB" sz="2400" kern="0" dirty="0">
                <a:solidFill>
                  <a:srgbClr val="0033CC"/>
                </a:solidFill>
                <a:latin typeface="+mn-lt"/>
                <a:cs typeface="+mn-cs"/>
              </a:rPr>
              <a:t>results since mid-1990s</a:t>
            </a:r>
            <a:endParaRPr lang="en-GB" kern="0" dirty="0">
              <a:solidFill>
                <a:srgbClr val="00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due to robust global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tracking network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WRMS daily accuracy: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~ 30 µas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equals 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~1 mm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global shift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at Earth’s surface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3333CC"/>
              </a:solidFill>
              <a:latin typeface="Calibri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Calibri"/>
              </a:rPr>
              <a:t>But systematic errors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Calibri"/>
              </a:rPr>
              <a:t>     remain significant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errors in international model for EOP 12h &amp; 24h tidal variations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→  errors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alias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into orbital &amp; other parameters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err="1">
                <a:solidFill>
                  <a:srgbClr val="3333CC"/>
                </a:solidFill>
                <a:latin typeface="Calibri"/>
              </a:rPr>
              <a:t>mismodeling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of orbital dynamics (empirical solar radiation pressure)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→  propagates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draconitic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signals &amp; harmonics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mishandling of frame rotational stability by Analysis 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Centers</a:t>
            </a:r>
            <a:endParaRPr lang="en-GB" kern="0" dirty="0" smtClean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non-linear motions at most GNSS stations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possible instabilities in ITRF realization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3333CC"/>
              </a:solidFill>
              <a:latin typeface="Calibri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Calibri"/>
              </a:rPr>
              <a:t>Length-of-day (LOD) also measured </a:t>
            </a:r>
            <a:r>
              <a:rPr lang="en-GB" sz="2400" kern="0" dirty="0" smtClean="0">
                <a:solidFill>
                  <a:srgbClr val="3333CC"/>
                </a:solidFill>
                <a:latin typeface="Calibri"/>
              </a:rPr>
              <a:t>(but </a:t>
            </a:r>
            <a:r>
              <a:rPr lang="en-GB" sz="2400" kern="0" dirty="0">
                <a:solidFill>
                  <a:srgbClr val="3333CC"/>
                </a:solidFill>
                <a:latin typeface="Calibri"/>
              </a:rPr>
              <a:t>not UT1 or </a:t>
            </a:r>
            <a:r>
              <a:rPr lang="en-GB" sz="2400" kern="0" dirty="0" err="1" smtClean="0">
                <a:solidFill>
                  <a:srgbClr val="3333CC"/>
                </a:solidFill>
                <a:latin typeface="Calibri"/>
              </a:rPr>
              <a:t>nutations</a:t>
            </a:r>
            <a:r>
              <a:rPr lang="en-GB" sz="2400" kern="0" dirty="0" smtClean="0">
                <a:solidFill>
                  <a:srgbClr val="3333CC"/>
                </a:solidFill>
                <a:latin typeface="Calibri"/>
              </a:rPr>
              <a:t>)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GNSS Contributions to Earth Orientation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11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270" name="AutoShape 4" descr="ftp://igs-rf.ign.fr/pub/IGS08/IGS08.png"/>
          <p:cNvSpPr>
            <a:spLocks noChangeAspect="1" noChangeArrowheads="1"/>
          </p:cNvSpPr>
          <p:nvPr/>
        </p:nvSpPr>
        <p:spPr bwMode="auto">
          <a:xfrm>
            <a:off x="2249488" y="665163"/>
            <a:ext cx="5662612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364413" y="3870325"/>
            <a:ext cx="1782762" cy="16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 kern="0" dirty="0">
                <a:solidFill>
                  <a:schemeClr val="tx1"/>
                </a:solidFill>
                <a:latin typeface="+mn-lt"/>
              </a:rPr>
              <a:t>[Z. </a:t>
            </a:r>
            <a:r>
              <a:rPr lang="en-GB" sz="1200" kern="0" dirty="0" err="1">
                <a:solidFill>
                  <a:schemeClr val="tx1"/>
                </a:solidFill>
                <a:latin typeface="+mn-lt"/>
              </a:rPr>
              <a:t>Altamimi</a:t>
            </a:r>
            <a:r>
              <a:rPr lang="en-GB" sz="1200" kern="0" dirty="0">
                <a:solidFill>
                  <a:schemeClr val="tx1"/>
                </a:solidFill>
                <a:latin typeface="+mn-lt"/>
              </a:rPr>
              <a:t> et al., 2011]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94275" y="1165225"/>
            <a:ext cx="316547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>
                <a:solidFill>
                  <a:schemeClr val="tx1"/>
                </a:solidFill>
                <a:latin typeface="+mn-lt"/>
              </a:rPr>
              <a:t>Polar Motion </a:t>
            </a:r>
            <a:r>
              <a:rPr lang="en-GB" sz="1800" kern="0" dirty="0" err="1">
                <a:solidFill>
                  <a:schemeClr val="tx1"/>
                </a:solidFill>
                <a:latin typeface="+mn-lt"/>
              </a:rPr>
              <a:t>x,y</a:t>
            </a:r>
            <a:r>
              <a:rPr lang="en-GB" sz="1800" kern="0" dirty="0">
                <a:solidFill>
                  <a:schemeClr val="tx1"/>
                </a:solidFill>
                <a:latin typeface="+mn-lt"/>
              </a:rPr>
              <a:t> Residuals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976688" y="1404938"/>
            <a:ext cx="5167312" cy="161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 kern="0" dirty="0" err="1">
                <a:solidFill>
                  <a:schemeClr val="tx1"/>
                </a:solidFill>
                <a:latin typeface="+mn-lt"/>
              </a:rPr>
              <a:t>PMx</a:t>
            </a:r>
            <a:r>
              <a:rPr lang="en-GB" sz="1200" kern="0" dirty="0">
                <a:solidFill>
                  <a:schemeClr val="tx1"/>
                </a:solidFill>
                <a:latin typeface="+mn-lt"/>
              </a:rPr>
              <a:t>:              VLBI                               SLR                              GPS                         DORIS</a:t>
            </a:r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 rot="-180000">
            <a:off x="4368462" y="853564"/>
            <a:ext cx="2298167" cy="101795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979863" y="2717800"/>
            <a:ext cx="5164137" cy="1619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200" kern="0" dirty="0" err="1">
                <a:solidFill>
                  <a:schemeClr val="tx1"/>
                </a:solidFill>
                <a:latin typeface="+mn-lt"/>
              </a:rPr>
              <a:t>PMy</a:t>
            </a:r>
            <a:r>
              <a:rPr lang="en-GB" sz="1200" kern="0" dirty="0">
                <a:solidFill>
                  <a:schemeClr val="tx1"/>
                </a:solidFill>
                <a:latin typeface="+mn-lt"/>
              </a:rPr>
              <a:t>:              VLBI                               SLR                              GPS                         DORIS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://www.colorado.edu/geography/gcraft/notes/gps/gif/orbit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619" r="12537" b="17782"/>
          <a:stretch/>
        </p:blipFill>
        <p:spPr bwMode="auto">
          <a:xfrm>
            <a:off x="3301646" y="609746"/>
            <a:ext cx="2606838" cy="241724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13597" r="3915" b="4987"/>
          <a:stretch>
            <a:fillRect/>
          </a:stretch>
        </p:blipFill>
        <p:spPr bwMode="auto">
          <a:xfrm>
            <a:off x="0" y="2681288"/>
            <a:ext cx="29543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GNSS User Access to ITRF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12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96838" y="4456113"/>
            <a:ext cx="279558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>
                <a:solidFill>
                  <a:srgbClr val="FF00FF"/>
                </a:solidFill>
                <a:latin typeface="+mn-lt"/>
              </a:rPr>
              <a:t>IGS Reference Network in ITRF</a:t>
            </a:r>
            <a:endParaRPr lang="en-GB" sz="160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2" name="Curved Down Arrow 1"/>
          <p:cNvSpPr/>
          <p:nvPr/>
        </p:nvSpPr>
        <p:spPr bwMode="auto">
          <a:xfrm>
            <a:off x="1492521" y="1867383"/>
            <a:ext cx="1965907" cy="731520"/>
          </a:xfrm>
          <a:prstGeom prst="curvedDownArrow">
            <a:avLst/>
          </a:prstGeom>
          <a:solidFill>
            <a:srgbClr val="0033CC"/>
          </a:solidFill>
          <a:ln w="25400" algn="ctr">
            <a:solidFill>
              <a:srgbClr val="0033CC"/>
            </a:solidFill>
            <a:round/>
            <a:headEnd/>
            <a:tailEnd/>
          </a:ln>
          <a:scene3d>
            <a:camera prst="orthographicFront">
              <a:rot lat="0" lon="0" rev="2400000"/>
            </a:camera>
            <a:lightRig rig="threePt" dir="t"/>
          </a:scene3d>
        </p:spPr>
        <p:txBody>
          <a:bodyPr anchor="ctr"/>
          <a:lstStyle/>
          <a:p>
            <a:pPr marL="342900" indent="-342900" algn="ctr">
              <a:defRPr/>
            </a:pPr>
            <a:endParaRPr lang="en-US"/>
          </a:p>
        </p:txBody>
      </p:sp>
      <p:pic>
        <p:nvPicPr>
          <p:cNvPr id="122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728" r="1846" b="6522"/>
          <a:stretch>
            <a:fillRect/>
          </a:stretch>
        </p:blipFill>
        <p:spPr bwMode="auto">
          <a:xfrm>
            <a:off x="6048375" y="2400300"/>
            <a:ext cx="30305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" y="730250"/>
            <a:ext cx="2743200" cy="1933575"/>
          </a:xfrm>
          <a:prstGeom prst="rect">
            <a:avLst/>
          </a:prstGeom>
          <a:solidFill>
            <a:srgbClr val="CCFFFF">
              <a:alpha val="8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chemeClr val="accent6"/>
                </a:solidFill>
                <a:latin typeface="+mn-lt"/>
              </a:rPr>
              <a:t>IGS tracks GNSS globally: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reference frame of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ITRF ground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stations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 transferred to satellite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 positions &amp; clocks</a:t>
            </a:r>
          </a:p>
        </p:txBody>
      </p:sp>
      <p:sp>
        <p:nvSpPr>
          <p:cNvPr id="15" name="Curved Down Arrow 14"/>
          <p:cNvSpPr/>
          <p:nvPr/>
        </p:nvSpPr>
        <p:spPr bwMode="auto">
          <a:xfrm>
            <a:off x="5891580" y="1841007"/>
            <a:ext cx="1965907" cy="731520"/>
          </a:xfrm>
          <a:prstGeom prst="curvedDownArrow">
            <a:avLst/>
          </a:prstGeom>
          <a:solidFill>
            <a:srgbClr val="0033CC"/>
          </a:solidFill>
          <a:ln w="25400" algn="ctr">
            <a:solidFill>
              <a:srgbClr val="0033CC"/>
            </a:solidFill>
            <a:round/>
            <a:headEnd/>
            <a:tailEnd/>
          </a:ln>
          <a:scene3d>
            <a:camera prst="orthographicFront">
              <a:rot lat="0" lon="0" rev="19199999"/>
            </a:camera>
            <a:lightRig rig="threePt" dir="t"/>
          </a:scene3d>
        </p:spPr>
        <p:txBody>
          <a:bodyPr anchor="ctr"/>
          <a:lstStyle/>
          <a:p>
            <a:pPr marL="342900" indent="-342900"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56350" y="695325"/>
            <a:ext cx="2716213" cy="1655763"/>
          </a:xfrm>
          <a:prstGeom prst="rect">
            <a:avLst/>
          </a:prstGeom>
          <a:solidFill>
            <a:srgbClr val="CCFFFF">
              <a:alpha val="8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chemeClr val="accent6"/>
                </a:solidFill>
                <a:latin typeface="+mn-lt"/>
              </a:rPr>
              <a:t>User tracks GNSS locally: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reference frame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 transferred to user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 position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97525" y="587375"/>
            <a:ext cx="588963" cy="168275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301" name="Right Arrow 5"/>
          <p:cNvSpPr>
            <a:spLocks noChangeArrowheads="1"/>
          </p:cNvSpPr>
          <p:nvPr/>
        </p:nvSpPr>
        <p:spPr bwMode="auto">
          <a:xfrm>
            <a:off x="3041650" y="2927350"/>
            <a:ext cx="2954338" cy="1541463"/>
          </a:xfrm>
          <a:prstGeom prst="rightArrow">
            <a:avLst>
              <a:gd name="adj1" fmla="val 50000"/>
              <a:gd name="adj2" fmla="val 49982"/>
            </a:avLst>
          </a:prstGeom>
          <a:noFill/>
          <a:ln w="254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01645" y="3313113"/>
            <a:ext cx="2614967" cy="768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chemeClr val="accent6"/>
                </a:solidFill>
                <a:latin typeface="+mn-lt"/>
              </a:rPr>
              <a:t>P</a:t>
            </a:r>
            <a:r>
              <a:rPr lang="en-GB" sz="2200" dirty="0" smtClean="0">
                <a:solidFill>
                  <a:schemeClr val="accent6"/>
                </a:solidFill>
                <a:latin typeface="+mn-lt"/>
              </a:rPr>
              <a:t>ositioning </a:t>
            </a:r>
            <a:r>
              <a:rPr lang="en-GB" sz="2200" dirty="0">
                <a:solidFill>
                  <a:schemeClr val="accent6"/>
                </a:solidFill>
                <a:latin typeface="+mn-lt"/>
              </a:rPr>
              <a:t>in ITRF using GNSS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146" y="5346700"/>
            <a:ext cx="4064367" cy="1508125"/>
          </a:xfrm>
          <a:prstGeom prst="rect">
            <a:avLst/>
          </a:prstGeom>
          <a:solidFill>
            <a:srgbClr val="FABCA7">
              <a:alpha val="65000"/>
            </a:srgb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GB" u="sng" dirty="0">
                <a:solidFill>
                  <a:srgbClr val="0033CC"/>
                </a:solidFill>
                <a:latin typeface="+mn-lt"/>
              </a:rPr>
              <a:t>Precise Differential Positioning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user + </a:t>
            </a:r>
            <a:r>
              <a:rPr lang="en-GB" dirty="0">
                <a:solidFill>
                  <a:srgbClr val="FF00FF"/>
                </a:solidFill>
                <a:latin typeface="+mn-lt"/>
              </a:rPr>
              <a:t>other nearby GNSS data</a:t>
            </a:r>
          </a:p>
          <a:p>
            <a:pPr marL="0" lvl="1"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+ precise GNSS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orbits (IGS)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lvl="1"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→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 user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relative location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3463" y="5357813"/>
            <a:ext cx="4036768" cy="1508105"/>
          </a:xfrm>
          <a:prstGeom prst="rect">
            <a:avLst/>
          </a:prstGeom>
          <a:solidFill>
            <a:srgbClr val="FABCA7">
              <a:alpha val="65000"/>
            </a:srgb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GB" u="sng" dirty="0" smtClean="0">
                <a:solidFill>
                  <a:srgbClr val="0033CC"/>
                </a:solidFill>
                <a:latin typeface="+mn-lt"/>
              </a:rPr>
              <a:t>Absolute Positioning (PPP)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 user data</a:t>
            </a:r>
          </a:p>
          <a:p>
            <a:pPr marL="0" lvl="1"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+ precise GNSS orbits &amp; </a:t>
            </a:r>
            <a:r>
              <a:rPr lang="en-GB" dirty="0" smtClean="0">
                <a:solidFill>
                  <a:srgbClr val="FF00FF"/>
                </a:solidFill>
                <a:latin typeface="+mn-lt"/>
              </a:rPr>
              <a:t>clocks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(IGS)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lvl="1"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→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 user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geocentric (ITRF) location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1113" y="4951413"/>
            <a:ext cx="91328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indent="-339725" algn="ctr" defTabSz="449263" eaLnBrk="1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3333CC"/>
                </a:solidFill>
              </a:rPr>
              <a:t>Two approaches used for frame transfer:</a:t>
            </a:r>
            <a:r>
              <a:rPr lang="en-GB" sz="2000" kern="0" dirty="0" smtClean="0">
                <a:solidFill>
                  <a:srgbClr val="3333CC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Merits of Two GNSS Positioning Approaches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13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263" y="1024319"/>
            <a:ext cx="3778250" cy="3422475"/>
          </a:xfrm>
          <a:prstGeom prst="rect">
            <a:avLst/>
          </a:prstGeom>
          <a:solidFill>
            <a:srgbClr val="CCFFFF">
              <a:alpha val="85000"/>
            </a:srgb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u="sng" dirty="0" smtClean="0">
                <a:solidFill>
                  <a:schemeClr val="accent6"/>
                </a:solidFill>
                <a:latin typeface="+mn-lt"/>
              </a:rPr>
              <a:t>Precise Differential Positioning</a:t>
            </a:r>
            <a:endParaRPr lang="en-GB" sz="2200" u="sng" dirty="0">
              <a:solidFill>
                <a:schemeClr val="accent6"/>
              </a:solidFill>
              <a:latin typeface="+mn-lt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data analysis is easier due to</a:t>
            </a:r>
          </a:p>
          <a:p>
            <a:pPr marL="231775" lvl="1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common mode error rejection</a:t>
            </a:r>
            <a:endParaRPr lang="en-GB" sz="1800" dirty="0">
              <a:solidFill>
                <a:srgbClr val="000000"/>
              </a:solidFill>
              <a:latin typeface="Calibri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</a:rPr>
              <a:t>very precise relative positions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</a:rPr>
              <a:t>few mm precision, depending on</a:t>
            </a:r>
          </a:p>
          <a:p>
            <a:pPr marL="231775" lvl="1"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</a:rPr>
              <a:t> distance of reference stations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</a:rPr>
              <a:t>easier to implement in real-time</a:t>
            </a:r>
          </a:p>
          <a:p>
            <a:pPr marL="231775" lvl="1"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</a:rPr>
              <a:t> over regional/local scales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</a:rPr>
              <a:t>infrastructure requirements</a:t>
            </a:r>
          </a:p>
          <a:p>
            <a:pPr marL="231775" lvl="1">
              <a:defRPr/>
            </a:pPr>
            <a:r>
              <a:rPr lang="en-GB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Calibri"/>
              </a:rPr>
              <a:t> adjustable to user application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263" y="4827972"/>
            <a:ext cx="3778250" cy="2031325"/>
          </a:xfrm>
          <a:prstGeom prst="rect">
            <a:avLst/>
          </a:prstGeom>
          <a:solidFill>
            <a:srgbClr val="FABCA7">
              <a:alpha val="6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user accuracy depends on errors in</a:t>
            </a:r>
          </a:p>
          <a:p>
            <a:pPr marL="0" lvl="1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reference positions &amp; data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best performance requires dense</a:t>
            </a:r>
          </a:p>
          <a:p>
            <a:pPr marL="0" lvl="1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ground networks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not practical over global scales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many operations are private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3463" y="4830293"/>
            <a:ext cx="3798887" cy="1698927"/>
          </a:xfrm>
          <a:prstGeom prst="rect">
            <a:avLst/>
          </a:prstGeom>
          <a:solidFill>
            <a:srgbClr val="FABCA7">
              <a:alpha val="6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major global infrastructure required,</a:t>
            </a:r>
          </a:p>
          <a:p>
            <a:pPr marL="0" lvl="1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both ground network &amp; data analysis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user data analysis must be highly</a:t>
            </a:r>
          </a:p>
          <a:p>
            <a:pPr marL="0" lvl="1"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 consistent with models used to make</a:t>
            </a:r>
          </a:p>
          <a:p>
            <a:pPr marL="0" lvl="1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global orbit &amp; clock products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1113" y="4485437"/>
            <a:ext cx="91328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indent="-339725" algn="ctr" defTabSz="449263" eaLnBrk="1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3333CC"/>
                </a:solidFill>
              </a:rPr>
              <a:t>Disadvantages:</a:t>
            </a:r>
            <a:r>
              <a:rPr lang="en-GB" sz="2000" kern="0" dirty="0" smtClea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57" y="690229"/>
            <a:ext cx="91328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indent="-339725" algn="ctr" defTabSz="449263" eaLnBrk="1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3333CC"/>
                </a:solidFill>
              </a:rPr>
              <a:t>Advantages:</a:t>
            </a:r>
            <a:r>
              <a:rPr lang="en-GB" sz="2000" kern="0" dirty="0" smtClea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3462" y="1027357"/>
            <a:ext cx="3798887" cy="2425279"/>
          </a:xfrm>
          <a:prstGeom prst="rect">
            <a:avLst/>
          </a:prstGeom>
          <a:solidFill>
            <a:srgbClr val="CCFFFF">
              <a:alpha val="85000"/>
            </a:srgb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u="sng" dirty="0" smtClean="0">
                <a:solidFill>
                  <a:schemeClr val="accent6"/>
                </a:solidFill>
                <a:latin typeface="+mn-lt"/>
              </a:rPr>
              <a:t>Absolute Positioning (PPP)</a:t>
            </a:r>
            <a:endParaRPr lang="en-GB" sz="2200" u="sng" dirty="0">
              <a:solidFill>
                <a:schemeClr val="accent6"/>
              </a:solidFill>
              <a:latin typeface="+mn-lt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autonomy of operation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works for anybody, anywhere,</a:t>
            </a:r>
          </a:p>
          <a:p>
            <a:pPr marL="231775" lvl="1"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anytime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absolute geocentric positions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daily accuracies:  ~4-5 mm N,E</a:t>
            </a:r>
          </a:p>
          <a:p>
            <a:pPr marL="231775" lvl="1"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                                  ~10 mm U</a:t>
            </a:r>
          </a:p>
        </p:txBody>
      </p:sp>
    </p:spTree>
    <p:extLst>
      <p:ext uri="{BB962C8B-B14F-4D97-AF65-F5344CB8AC3E}">
        <p14:creationId xmlns:p14="http://schemas.microsoft.com/office/powerpoint/2010/main" val="137981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835269"/>
            <a:ext cx="8780585" cy="602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FF00FF"/>
                </a:solidFill>
                <a:latin typeface="Calibri"/>
              </a:rPr>
              <a:t>Surface mass </a:t>
            </a:r>
            <a:r>
              <a:rPr lang="en-GB" sz="2400" kern="0" dirty="0">
                <a:solidFill>
                  <a:srgbClr val="FF00FF"/>
                </a:solidFill>
                <a:latin typeface="Calibri"/>
              </a:rPr>
              <a:t>load displacement time series </a:t>
            </a:r>
            <a:r>
              <a:rPr lang="en-GB" sz="2400" kern="0" dirty="0">
                <a:solidFill>
                  <a:srgbClr val="3333CC"/>
                </a:solidFill>
                <a:latin typeface="Calibri"/>
              </a:rPr>
              <a:t>for </a:t>
            </a:r>
            <a:r>
              <a:rPr lang="en-GB" sz="2400" kern="0" dirty="0" smtClean="0">
                <a:solidFill>
                  <a:srgbClr val="3333CC"/>
                </a:solidFill>
                <a:latin typeface="Calibri"/>
              </a:rPr>
              <a:t>all GPS </a:t>
            </a:r>
            <a:r>
              <a:rPr lang="en-GB" sz="2400" kern="0" dirty="0">
                <a:solidFill>
                  <a:srgbClr val="3333CC"/>
                </a:solidFill>
                <a:latin typeface="Calibri"/>
              </a:rPr>
              <a:t>stations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6-hr NCEP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atmosphere model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12-hr ECCO non-tidal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ocean model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monthly GLDAS surface ice/water, cubic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detrended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to remove model drift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all computed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for 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center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-of-frame (CF) origin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sum is linearly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detrended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&amp; averaged to middle of each GPS week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load model data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from 1998.0 to 2011.0  [courtesy of T. van Dam]</a:t>
            </a:r>
            <a:endParaRPr lang="en-GB" sz="2400" kern="0" dirty="0">
              <a:solidFill>
                <a:srgbClr val="3333CC"/>
              </a:solidFill>
              <a:latin typeface="Calibri"/>
            </a:endParaRP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kern="0" dirty="0" smtClean="0">
              <a:solidFill>
                <a:srgbClr val="FF00FF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G</a:t>
            </a:r>
            <a:r>
              <a:rPr lang="en-GB" sz="2400" kern="0" dirty="0" smtClean="0">
                <a:solidFill>
                  <a:srgbClr val="FF00FF"/>
                </a:solidFill>
                <a:latin typeface="+mn-lt"/>
                <a:cs typeface="+mn-cs"/>
              </a:rPr>
              <a:t>PS 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station position time series </a:t>
            </a:r>
            <a:r>
              <a:rPr lang="en-GB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from 1</a:t>
            </a:r>
            <a:r>
              <a:rPr lang="en-GB" sz="2400" kern="0" baseline="30000" dirty="0" smtClean="0">
                <a:solidFill>
                  <a:schemeClr val="accent2"/>
                </a:solidFill>
                <a:latin typeface="+mn-lt"/>
                <a:cs typeface="+mn-cs"/>
              </a:rPr>
              <a:t>st</a:t>
            </a:r>
            <a:r>
              <a:rPr lang="en-GB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 IGS </a:t>
            </a: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reprocessing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analysis generally 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consistent with IERS 2010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Conventions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combined results from  up to 11 Analysis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Centers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706 globally distributed stations, each with &gt;100 weeks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data from 1998.00 to 2011.29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err="1">
                <a:solidFill>
                  <a:srgbClr val="3333CC"/>
                </a:solidFill>
                <a:latin typeface="+mn-lt"/>
              </a:rPr>
              <a:t>Helmert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alignment (no scale)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w.r.t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. cumulative solution uses a well-distributed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subnetwork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to minimize aliasing of local load signals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care taken to find position/velocity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discontinuities</a:t>
            </a:r>
            <a:endParaRPr lang="en-GB" sz="24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+mn-lt"/>
              </a:rPr>
              <a:t>Study </a:t>
            </a:r>
            <a:r>
              <a:rPr lang="en-GB" sz="2400" kern="0" dirty="0" err="1">
                <a:solidFill>
                  <a:srgbClr val="3333CC"/>
                </a:solidFill>
                <a:latin typeface="+mn-lt"/>
              </a:rPr>
              <a:t>dN</a:t>
            </a:r>
            <a:r>
              <a:rPr lang="en-GB" sz="2400" kern="0" dirty="0">
                <a:solidFill>
                  <a:srgbClr val="3333CC"/>
                </a:solidFill>
                <a:latin typeface="+mn-lt"/>
              </a:rPr>
              <a:t>, </a:t>
            </a:r>
            <a:r>
              <a:rPr lang="en-GB" sz="2400" kern="0" dirty="0" err="1">
                <a:solidFill>
                  <a:srgbClr val="3333CC"/>
                </a:solidFill>
                <a:latin typeface="+mn-lt"/>
              </a:rPr>
              <a:t>dE</a:t>
            </a:r>
            <a:r>
              <a:rPr lang="en-GB" sz="2400" kern="0" dirty="0">
                <a:solidFill>
                  <a:srgbClr val="3333CC"/>
                </a:solidFill>
                <a:latin typeface="+mn-lt"/>
              </a:rPr>
              <a:t>, </a:t>
            </a:r>
            <a:r>
              <a:rPr lang="en-GB" sz="2400" kern="0" dirty="0" err="1">
                <a:solidFill>
                  <a:srgbClr val="3333CC"/>
                </a:solidFill>
                <a:latin typeface="+mn-lt"/>
              </a:rPr>
              <a:t>dU</a:t>
            </a:r>
            <a:r>
              <a:rPr lang="en-GB" sz="2400" kern="0" dirty="0">
                <a:solidFill>
                  <a:srgbClr val="3333CC"/>
                </a:solidFill>
                <a:latin typeface="+mn-lt"/>
              </a:rPr>
              <a:t> non-linear residuals (1998.0 – 2011.0)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bias errors not considered here !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kern="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Example </a:t>
            </a:r>
            <a:r>
              <a:rPr lang="en-GB" sz="3200" b="1" dirty="0">
                <a:solidFill>
                  <a:srgbClr val="FF0000"/>
                </a:solidFill>
              </a:rPr>
              <a:t>of Crustal Loading Studied with </a:t>
            </a:r>
            <a:r>
              <a:rPr lang="en-GB" sz="3200" b="1" dirty="0" smtClean="0">
                <a:solidFill>
                  <a:srgbClr val="FF0000"/>
                </a:solidFill>
              </a:rPr>
              <a:t>GNSS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14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52400" y="773113"/>
            <a:ext cx="869156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Load models most effective in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     height for GLSV (Kiev)</a:t>
            </a:r>
            <a:endParaRPr lang="en-GB" kern="0" dirty="0">
              <a:solidFill>
                <a:srgbClr val="00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reduce 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dU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scatter by 51%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reduce annual 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dU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amplitude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by 73% 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model not effective for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dN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,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dE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inland continental site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relatively large atmosphere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pressure variations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</p:txBody>
      </p:sp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21777" r="34290" b="25208"/>
          <a:stretch>
            <a:fillRect/>
          </a:stretch>
        </p:blipFill>
        <p:spPr bwMode="auto">
          <a:xfrm>
            <a:off x="1071563" y="4217988"/>
            <a:ext cx="3148012" cy="25685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1258" r="6348" b="6391"/>
          <a:stretch/>
        </p:blipFill>
        <p:spPr bwMode="auto">
          <a:xfrm>
            <a:off x="3759579" y="1529862"/>
            <a:ext cx="6140554" cy="451142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GPS Position Time Series – “Best” Load Fit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15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491413" y="1219200"/>
            <a:ext cx="1397000" cy="334963"/>
          </a:xfrm>
          <a:prstGeom prst="rect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GLSV (Kiev)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12" name="Oval 1"/>
          <p:cNvSpPr>
            <a:spLocks noChangeArrowheads="1"/>
          </p:cNvSpPr>
          <p:nvPr/>
        </p:nvSpPr>
        <p:spPr bwMode="auto">
          <a:xfrm>
            <a:off x="3186113" y="5210175"/>
            <a:ext cx="211137" cy="207963"/>
          </a:xfrm>
          <a:prstGeom prst="ellipse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773113"/>
            <a:ext cx="869156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Load models least effective in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     height for PARC (S. Chile)</a:t>
            </a:r>
            <a:endParaRPr lang="en-GB" kern="0" dirty="0">
              <a:solidFill>
                <a:srgbClr val="00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increase 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dU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scatter by 15%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reduce annual 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dU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amplitude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by 38% 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model not effective for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dN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,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dE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coastal site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atmosphere pressure effects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damped by nearby oceans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1259" r="5907" b="6390"/>
          <a:stretch/>
        </p:blipFill>
        <p:spPr bwMode="auto">
          <a:xfrm>
            <a:off x="3743827" y="1514509"/>
            <a:ext cx="6171695" cy="45036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GPS Position Time Series – “Worst” Load Fit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16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086600" y="1271588"/>
            <a:ext cx="1801813" cy="334962"/>
          </a:xfrm>
          <a:prstGeom prst="rect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PARC (S. Chile)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t="50850" r="62079" b="18369"/>
          <a:stretch>
            <a:fillRect/>
          </a:stretch>
        </p:blipFill>
        <p:spPr bwMode="auto">
          <a:xfrm>
            <a:off x="2254250" y="4257675"/>
            <a:ext cx="1157288" cy="2316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2601913" y="6078538"/>
            <a:ext cx="290512" cy="295275"/>
          </a:xfrm>
          <a:prstGeom prst="ellipse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5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21773" r="9779" b="3960"/>
          <a:stretch>
            <a:fillRect/>
          </a:stretch>
        </p:blipFill>
        <p:spPr bwMode="auto">
          <a:xfrm>
            <a:off x="4603750" y="741363"/>
            <a:ext cx="4430713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GPS Stations With Smallest Height Scatter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17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21773" r="9779" b="3960"/>
          <a:stretch>
            <a:fillRect/>
          </a:stretch>
        </p:blipFill>
        <p:spPr bwMode="auto">
          <a:xfrm>
            <a:off x="69850" y="742950"/>
            <a:ext cx="443388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22313" y="1150938"/>
            <a:ext cx="1597025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LAGO (coast)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241925" y="1152525"/>
            <a:ext cx="1636713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GLPS (island)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928688" y="2224088"/>
            <a:ext cx="7069137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err="1">
                <a:solidFill>
                  <a:schemeClr val="accent2"/>
                </a:solidFill>
                <a:latin typeface="+mn-lt"/>
              </a:rPr>
              <a:t>dN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&amp; </a:t>
            </a:r>
            <a:r>
              <a:rPr lang="en-GB" kern="0" dirty="0" err="1">
                <a:solidFill>
                  <a:schemeClr val="accent2"/>
                </a:solidFill>
                <a:latin typeface="+mn-lt"/>
              </a:rPr>
              <a:t>dE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scatters (~1 mm)                      are </a:t>
            </a:r>
            <a:r>
              <a:rPr lang="en-GB" i="1" kern="0" dirty="0">
                <a:solidFill>
                  <a:schemeClr val="accent2"/>
                </a:solidFill>
                <a:latin typeface="+mn-lt"/>
              </a:rPr>
              <a:t>not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the “best” . . 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61938" y="6021388"/>
            <a:ext cx="82708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err="1">
                <a:solidFill>
                  <a:schemeClr val="accent2"/>
                </a:solidFill>
                <a:latin typeface="+mn-lt"/>
              </a:rPr>
              <a:t>dU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scatters have same WRMS                      but different characters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63550" y="4068763"/>
            <a:ext cx="846455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possibly related to weaknesses                   of IB assumption or load models</a:t>
            </a:r>
          </a:p>
        </p:txBody>
      </p:sp>
      <p:sp>
        <p:nvSpPr>
          <p:cNvPr id="31755" name="Rectangle 49"/>
          <p:cNvSpPr>
            <a:spLocks noChangeArrowheads="1"/>
          </p:cNvSpPr>
          <p:nvPr/>
        </p:nvSpPr>
        <p:spPr bwMode="auto">
          <a:xfrm>
            <a:off x="723900" y="1146175"/>
            <a:ext cx="1555750" cy="314325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1756" name="Rectangle 49"/>
          <p:cNvSpPr>
            <a:spLocks noChangeArrowheads="1"/>
          </p:cNvSpPr>
          <p:nvPr/>
        </p:nvSpPr>
        <p:spPr bwMode="auto">
          <a:xfrm>
            <a:off x="5243513" y="1149350"/>
            <a:ext cx="1555750" cy="312738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(GPS – Load) Comparison Statistics (706 stations)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18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8" y="690563"/>
          <a:ext cx="8990013" cy="2640012"/>
        </p:xfrm>
        <a:graphic>
          <a:graphicData uri="http://schemas.openxmlformats.org/drawingml/2006/table">
            <a:tbl>
              <a:tblPr/>
              <a:tblGrid>
                <a:gridCol w="937834"/>
                <a:gridCol w="1665027"/>
                <a:gridCol w="1678675"/>
                <a:gridCol w="1692322"/>
                <a:gridCol w="1665027"/>
                <a:gridCol w="1351128"/>
              </a:tblGrid>
              <a:tr h="539609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WRMS Changes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950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GPS WRMS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Load RMS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(GPS – Load) WRMS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WRMS reduction (%)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% of stations with lower WRMS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dN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72.0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dE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1.45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62.9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dU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87.4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128462">
                <a:tc gridSpan="6"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613" y="3244850"/>
          <a:ext cx="8990013" cy="2640013"/>
        </p:xfrm>
        <a:graphic>
          <a:graphicData uri="http://schemas.openxmlformats.org/drawingml/2006/table">
            <a:tbl>
              <a:tblPr/>
              <a:tblGrid>
                <a:gridCol w="937834"/>
                <a:gridCol w="1665027"/>
                <a:gridCol w="1678675"/>
                <a:gridCol w="1692322"/>
                <a:gridCol w="1665027"/>
                <a:gridCol w="1351128"/>
              </a:tblGrid>
              <a:tr h="53961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Annual Amplitude Changes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950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GPS annual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Load annual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(GPS – Load) annual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annual (</a:t>
                      </a:r>
                      <a:r>
                        <a:rPr lang="en-US" sz="1800" b="1" baseline="0" dirty="0" err="1" smtClean="0">
                          <a:latin typeface="+mn-lt"/>
                        </a:rPr>
                        <a:t>corr</a:t>
                      </a:r>
                      <a:r>
                        <a:rPr lang="en-US" sz="1800" b="1" baseline="0" dirty="0" smtClean="0">
                          <a:latin typeface="+mn-lt"/>
                        </a:rPr>
                        <a:t>/no </a:t>
                      </a:r>
                      <a:r>
                        <a:rPr lang="en-US" sz="1800" b="1" baseline="0" dirty="0" err="1" smtClean="0">
                          <a:latin typeface="+mn-lt"/>
                        </a:rPr>
                        <a:t>corr</a:t>
                      </a:r>
                      <a:r>
                        <a:rPr lang="en-US" sz="1800" b="1" baseline="0" dirty="0" smtClean="0">
                          <a:latin typeface="+mn-lt"/>
                        </a:rPr>
                        <a:t>) ratio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% of stations with lower annual amp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dN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70.7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dE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59.3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dU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87.1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128462">
                <a:tc gridSpan="6"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5976938"/>
            <a:ext cx="86915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Load corrections are effective to reduce WRMS &amp;  annual amps</a:t>
            </a:r>
            <a:endParaRPr lang="en-GB" kern="0" dirty="0">
              <a:solidFill>
                <a:srgbClr val="FF00FF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for most stations,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esp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for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dU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– but less for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dN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&amp; even less for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dE</a:t>
            </a:r>
            <a:endParaRPr lang="en-GB" sz="10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19515" name="Rectangle 49"/>
          <p:cNvSpPr>
            <a:spLocks noChangeArrowheads="1"/>
          </p:cNvSpPr>
          <p:nvPr/>
        </p:nvSpPr>
        <p:spPr bwMode="auto">
          <a:xfrm>
            <a:off x="7983538" y="2060575"/>
            <a:ext cx="709612" cy="1173163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>
              <a:solidFill>
                <a:srgbClr val="FF00FF"/>
              </a:solidFill>
            </a:endParaRPr>
          </a:p>
        </p:txBody>
      </p:sp>
      <p:sp>
        <p:nvSpPr>
          <p:cNvPr id="19516" name="Rectangle 49"/>
          <p:cNvSpPr>
            <a:spLocks noChangeArrowheads="1"/>
          </p:cNvSpPr>
          <p:nvPr/>
        </p:nvSpPr>
        <p:spPr bwMode="auto">
          <a:xfrm>
            <a:off x="7986713" y="4602163"/>
            <a:ext cx="709612" cy="1173162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(GPS – Load) Comparison Statistics (706 stations)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19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8" y="690563"/>
          <a:ext cx="8990013" cy="2640012"/>
        </p:xfrm>
        <a:graphic>
          <a:graphicData uri="http://schemas.openxmlformats.org/drawingml/2006/table">
            <a:tbl>
              <a:tblPr/>
              <a:tblGrid>
                <a:gridCol w="937834"/>
                <a:gridCol w="1665027"/>
                <a:gridCol w="1678675"/>
                <a:gridCol w="1692322"/>
                <a:gridCol w="1665027"/>
                <a:gridCol w="1351128"/>
              </a:tblGrid>
              <a:tr h="539609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WRMS Changes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950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GPS WRMS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Load RMS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(GPS – Load) WRMS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WRMS reduction (%)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% of stations with lower WRMS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dN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72.0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dE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1.45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62.9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dU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87.4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128462">
                <a:tc gridSpan="6"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613" y="3244850"/>
          <a:ext cx="8990013" cy="2640013"/>
        </p:xfrm>
        <a:graphic>
          <a:graphicData uri="http://schemas.openxmlformats.org/drawingml/2006/table">
            <a:tbl>
              <a:tblPr/>
              <a:tblGrid>
                <a:gridCol w="937834"/>
                <a:gridCol w="1665027"/>
                <a:gridCol w="1678675"/>
                <a:gridCol w="1692322"/>
                <a:gridCol w="1665027"/>
                <a:gridCol w="1351128"/>
              </a:tblGrid>
              <a:tr h="53961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Annual Amplitude Changes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9501">
                <a:tc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GPS annual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Load annual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(GPS – Load) annual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annual (</a:t>
                      </a:r>
                      <a:r>
                        <a:rPr lang="en-US" sz="1800" b="1" baseline="0" dirty="0" err="1" smtClean="0">
                          <a:latin typeface="+mn-lt"/>
                        </a:rPr>
                        <a:t>corr</a:t>
                      </a:r>
                      <a:r>
                        <a:rPr lang="en-US" sz="1800" b="1" baseline="0" dirty="0" smtClean="0">
                          <a:latin typeface="+mn-lt"/>
                        </a:rPr>
                        <a:t>/no </a:t>
                      </a:r>
                      <a:r>
                        <a:rPr lang="en-US" sz="1800" b="1" baseline="0" dirty="0" err="1" smtClean="0">
                          <a:latin typeface="+mn-lt"/>
                        </a:rPr>
                        <a:t>corr</a:t>
                      </a:r>
                      <a:r>
                        <a:rPr lang="en-US" sz="1800" b="1" baseline="0" dirty="0" smtClean="0">
                          <a:latin typeface="+mn-lt"/>
                        </a:rPr>
                        <a:t>) ratio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% of stations with lower annual amp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dN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70.7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dE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59.3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dU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87.1</a:t>
                      </a:r>
                      <a:endParaRPr lang="en-US" sz="1800" dirty="0"/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128462">
                <a:tc gridSpan="6"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5976938"/>
            <a:ext cx="86915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+mn-lt"/>
                <a:cs typeface="+mn-cs"/>
              </a:rPr>
              <a:t>Load corrections are effective to reduce WRMS &amp;  annual amp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But most residual variation remains, </a:t>
            </a:r>
            <a:r>
              <a:rPr lang="en-GB" sz="2400" kern="0" dirty="0" err="1">
                <a:solidFill>
                  <a:srgbClr val="FF00FF"/>
                </a:solidFill>
                <a:latin typeface="+mn-lt"/>
                <a:cs typeface="+mn-cs"/>
              </a:rPr>
              <a:t>esp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 in </a:t>
            </a:r>
            <a:r>
              <a:rPr lang="en-GB" sz="2400" kern="0" dirty="0" err="1">
                <a:solidFill>
                  <a:srgbClr val="FF00FF"/>
                </a:solidFill>
                <a:latin typeface="+mn-lt"/>
                <a:cs typeface="+mn-cs"/>
              </a:rPr>
              <a:t>dN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 &amp; </a:t>
            </a:r>
            <a:r>
              <a:rPr lang="en-GB" sz="2400" kern="0" dirty="0" err="1">
                <a:solidFill>
                  <a:srgbClr val="FF00FF"/>
                </a:solidFill>
                <a:latin typeface="+mn-lt"/>
                <a:cs typeface="+mn-cs"/>
              </a:rPr>
              <a:t>dE</a:t>
            </a:r>
            <a:endParaRPr lang="en-GB" sz="1000" kern="0" dirty="0">
              <a:solidFill>
                <a:srgbClr val="FF00FF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20539" name="Rectangle 49"/>
          <p:cNvSpPr>
            <a:spLocks noChangeArrowheads="1"/>
          </p:cNvSpPr>
          <p:nvPr/>
        </p:nvSpPr>
        <p:spPr bwMode="auto">
          <a:xfrm>
            <a:off x="6510338" y="2060575"/>
            <a:ext cx="709612" cy="1173163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0540" name="Rectangle 49"/>
          <p:cNvSpPr>
            <a:spLocks noChangeArrowheads="1"/>
          </p:cNvSpPr>
          <p:nvPr/>
        </p:nvSpPr>
        <p:spPr bwMode="auto">
          <a:xfrm>
            <a:off x="6510338" y="4598988"/>
            <a:ext cx="709612" cy="1174750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ngs.noaa.gov/web/about_ngs/history/theb1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1239838"/>
            <a:ext cx="3735387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773113"/>
            <a:ext cx="869156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Since ancient times, positions measured with respect to nearby visible points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FF00FF"/>
                </a:solidFill>
                <a:latin typeface="+mn-lt"/>
              </a:rPr>
              <a:t>angles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&amp; </a:t>
            </a:r>
            <a:r>
              <a:rPr lang="en-GB" kern="0" dirty="0">
                <a:solidFill>
                  <a:srgbClr val="FF00FF"/>
                </a:solidFill>
                <a:latin typeface="+mn-lt"/>
              </a:rPr>
              <a:t>distances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allow triangulation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    &amp; trilateration of small networks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spirit </a:t>
            </a:r>
            <a:r>
              <a:rPr lang="en-GB" kern="0" dirty="0" err="1">
                <a:solidFill>
                  <a:srgbClr val="FF00FF"/>
                </a:solidFill>
                <a:latin typeface="+mn-lt"/>
              </a:rPr>
              <a:t>leveling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used for relative heights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simultaneous adjustment of redundant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    observations gave rise to Gauss’ 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    least-squares method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accuracies can attain &lt;~1 mm over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    &lt;~1 km distances</a:t>
            </a:r>
            <a:endParaRPr lang="en-GB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Horizontal &amp; vertical components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     normally treated separately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driven by measurement technologies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    &amp; by applications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horizontal control for property bounds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  <a:cs typeface="+mn-cs"/>
              </a:rPr>
              <a:t>vertical control for gravity variations &amp;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  <a:cs typeface="+mn-cs"/>
              </a:rPr>
              <a:t>     water flow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Classical Terrestrial Surveys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1409" r="20784" b="3259"/>
          <a:stretch>
            <a:fillRect/>
          </a:stretch>
        </p:blipFill>
        <p:spPr bwMode="auto">
          <a:xfrm>
            <a:off x="804863" y="609600"/>
            <a:ext cx="772795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IGS Results – dN With/Without Loads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20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5976938"/>
            <a:ext cx="86915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err="1" smtClean="0">
                <a:solidFill>
                  <a:srgbClr val="3333CC"/>
                </a:solidFill>
                <a:latin typeface="+mn-lt"/>
                <a:cs typeface="+mn-cs"/>
              </a:rPr>
              <a:t>dN</a:t>
            </a:r>
            <a:r>
              <a:rPr lang="en-GB" sz="2400" kern="0" dirty="0" smtClean="0">
                <a:solidFill>
                  <a:srgbClr val="3333CC"/>
                </a:solidFill>
                <a:latin typeface="+mn-lt"/>
                <a:cs typeface="+mn-cs"/>
              </a:rPr>
              <a:t> load </a:t>
            </a:r>
            <a:r>
              <a:rPr lang="en-GB" sz="2400" kern="0" dirty="0">
                <a:solidFill>
                  <a:srgbClr val="3333CC"/>
                </a:solidFill>
                <a:latin typeface="+mn-lt"/>
                <a:cs typeface="+mn-cs"/>
              </a:rPr>
              <a:t>corrections have no impact on noise floor assessment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local site &amp; non-load errors overwhelmingly dominate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008563" y="946150"/>
            <a:ext cx="2865437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GB" kern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tx1"/>
                </a:solidFill>
                <a:latin typeface="+mn-lt"/>
              </a:rPr>
              <a:t> :    0.5     0.6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655" name="Rectangle 49"/>
          <p:cNvSpPr>
            <a:spLocks noChangeArrowheads="1"/>
          </p:cNvSpPr>
          <p:nvPr/>
        </p:nvSpPr>
        <p:spPr bwMode="auto">
          <a:xfrm>
            <a:off x="1692275" y="1323975"/>
            <a:ext cx="2074863" cy="35877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77286" y="2715810"/>
            <a:ext cx="2419356" cy="17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u="sng" kern="0" dirty="0" smtClean="0">
                <a:solidFill>
                  <a:schemeClr val="accent2"/>
                </a:solidFill>
                <a:latin typeface="+mn-lt"/>
                <a:cs typeface="+mn-cs"/>
              </a:rPr>
              <a:t>Error Model</a:t>
            </a: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:    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WRMS</a:t>
            </a:r>
            <a:r>
              <a:rPr lang="en-GB" sz="1600" kern="0" baseline="30000" dirty="0" smtClean="0">
                <a:solidFill>
                  <a:schemeClr val="accent2"/>
                </a:solidFill>
                <a:latin typeface="+mn-lt"/>
                <a:cs typeface="+mn-cs"/>
              </a:rPr>
              <a:t>2</a:t>
            </a: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GB" sz="1600" kern="0" dirty="0">
                <a:solidFill>
                  <a:schemeClr val="accent2"/>
                </a:solidFill>
                <a:latin typeface="+mn-lt"/>
                <a:cs typeface="+mn-cs"/>
              </a:rPr>
              <a:t>= 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WRMS</a:t>
            </a:r>
            <a:r>
              <a:rPr lang="en-GB" sz="1600" kern="0" baseline="-25000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en-GB" sz="1600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 </a:t>
            </a:r>
            <a:endParaRPr lang="en-GB" sz="1600" kern="0" dirty="0" smtClean="0">
              <a:solidFill>
                <a:schemeClr val="accent2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</a:rPr>
              <a:t>               +  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(A</a:t>
            </a:r>
            <a:r>
              <a:rPr lang="en-GB" sz="1600" kern="0" baseline="-25000" dirty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* </a:t>
            </a:r>
            <a:r>
              <a:rPr lang="en-GB" sz="1600" kern="0" dirty="0" err="1">
                <a:solidFill>
                  <a:schemeClr val="accent2"/>
                </a:solidFill>
                <a:latin typeface="+mn-lt"/>
              </a:rPr>
              <a:t>AnnAmp</a:t>
            </a:r>
            <a:r>
              <a:rPr lang="en-GB" sz="1600" kern="0" baseline="-25000" dirty="0" err="1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GB" sz="1600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 </a:t>
            </a:r>
            <a:endParaRPr lang="en-GB" sz="1600" kern="0" dirty="0" smtClean="0">
              <a:solidFill>
                <a:schemeClr val="accent2"/>
              </a:solidFill>
              <a:latin typeface="+mn-lt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</a:rPr>
              <a:t>               +  WRMS</a:t>
            </a:r>
            <a:r>
              <a:rPr lang="en-GB" sz="1600" kern="0" baseline="-25000" dirty="0" smtClean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   </a:t>
            </a:r>
            <a:endParaRPr lang="en-GB" sz="1600" kern="0" dirty="0">
              <a:solidFill>
                <a:srgbClr val="3333CC"/>
              </a:solidFill>
              <a:latin typeface="Calibri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kern="0" dirty="0" smtClean="0">
              <a:solidFill>
                <a:srgbClr val="3333CC"/>
              </a:solidFill>
              <a:latin typeface="Calibri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WRMS</a:t>
            </a:r>
            <a:r>
              <a:rPr lang="en-GB" sz="1600" kern="0" baseline="-25000" dirty="0" smtClean="0">
                <a:solidFill>
                  <a:srgbClr val="3333CC"/>
                </a:solidFill>
                <a:latin typeface="Calibri"/>
              </a:rPr>
              <a:t>o</a:t>
            </a:r>
            <a:r>
              <a:rPr lang="en-GB" sz="1600" kern="0" baseline="300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 = noise floor</a:t>
            </a:r>
            <a:endParaRPr lang="en-GB" sz="1600" kern="0" dirty="0">
              <a:solidFill>
                <a:srgbClr val="3333CC"/>
              </a:solidFill>
              <a:latin typeface="Calibri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kern="0" baseline="30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1409" r="20784" b="3259"/>
          <a:stretch>
            <a:fillRect/>
          </a:stretch>
        </p:blipFill>
        <p:spPr bwMode="auto">
          <a:xfrm>
            <a:off x="804863" y="612775"/>
            <a:ext cx="772318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IGS Results – dE With/Without Loads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21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5976938"/>
            <a:ext cx="86915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err="1" smtClean="0">
                <a:solidFill>
                  <a:srgbClr val="3333CC"/>
                </a:solidFill>
                <a:latin typeface="+mn-lt"/>
                <a:cs typeface="+mn-cs"/>
              </a:rPr>
              <a:t>dE</a:t>
            </a:r>
            <a:r>
              <a:rPr lang="en-GB" sz="2400" kern="0" dirty="0" smtClean="0">
                <a:solidFill>
                  <a:srgbClr val="3333CC"/>
                </a:solidFill>
                <a:latin typeface="+mn-lt"/>
                <a:cs typeface="+mn-cs"/>
              </a:rPr>
              <a:t> load </a:t>
            </a:r>
            <a:r>
              <a:rPr lang="en-GB" sz="2400" kern="0" dirty="0">
                <a:solidFill>
                  <a:srgbClr val="3333CC"/>
                </a:solidFill>
                <a:latin typeface="+mn-lt"/>
                <a:cs typeface="+mn-cs"/>
              </a:rPr>
              <a:t>corrections have no impact on noise floor assessment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local site &amp; non-load errors overwhelmingly dominate</a:t>
            </a:r>
          </a:p>
        </p:txBody>
      </p:sp>
      <p:sp>
        <p:nvSpPr>
          <p:cNvPr id="28678" name="Rectangle 49"/>
          <p:cNvSpPr>
            <a:spLocks noChangeArrowheads="1"/>
          </p:cNvSpPr>
          <p:nvPr/>
        </p:nvSpPr>
        <p:spPr bwMode="auto">
          <a:xfrm>
            <a:off x="1692275" y="1323975"/>
            <a:ext cx="1951038" cy="35877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008563" y="946150"/>
            <a:ext cx="2865437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GB" kern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tx1"/>
                </a:solidFill>
                <a:latin typeface="+mn-lt"/>
              </a:rPr>
              <a:t> :    0.5     0.6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77286" y="2715810"/>
            <a:ext cx="2419356" cy="17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u="sng" kern="0" dirty="0" smtClean="0">
                <a:solidFill>
                  <a:schemeClr val="accent2"/>
                </a:solidFill>
                <a:latin typeface="+mn-lt"/>
                <a:cs typeface="+mn-cs"/>
              </a:rPr>
              <a:t>Error Model</a:t>
            </a: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:    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WRMS</a:t>
            </a:r>
            <a:r>
              <a:rPr lang="en-GB" sz="1600" kern="0" baseline="30000" dirty="0" smtClean="0">
                <a:solidFill>
                  <a:schemeClr val="accent2"/>
                </a:solidFill>
                <a:latin typeface="+mn-lt"/>
                <a:cs typeface="+mn-cs"/>
              </a:rPr>
              <a:t>2</a:t>
            </a: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GB" sz="1600" kern="0" dirty="0">
                <a:solidFill>
                  <a:schemeClr val="accent2"/>
                </a:solidFill>
                <a:latin typeface="+mn-lt"/>
                <a:cs typeface="+mn-cs"/>
              </a:rPr>
              <a:t>= 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WRMS</a:t>
            </a:r>
            <a:r>
              <a:rPr lang="en-GB" sz="1600" kern="0" baseline="-25000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en-GB" sz="1600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 </a:t>
            </a:r>
            <a:endParaRPr lang="en-GB" sz="1600" kern="0" dirty="0" smtClean="0">
              <a:solidFill>
                <a:schemeClr val="accent2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</a:rPr>
              <a:t>               +  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(A</a:t>
            </a:r>
            <a:r>
              <a:rPr lang="en-GB" sz="1600" kern="0" baseline="-25000" dirty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* </a:t>
            </a:r>
            <a:r>
              <a:rPr lang="en-GB" sz="1600" kern="0" dirty="0" err="1">
                <a:solidFill>
                  <a:schemeClr val="accent2"/>
                </a:solidFill>
                <a:latin typeface="+mn-lt"/>
              </a:rPr>
              <a:t>AnnAmp</a:t>
            </a:r>
            <a:r>
              <a:rPr lang="en-GB" sz="1600" kern="0" baseline="-25000" dirty="0" err="1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GB" sz="1600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 </a:t>
            </a:r>
            <a:endParaRPr lang="en-GB" sz="1600" kern="0" dirty="0" smtClean="0">
              <a:solidFill>
                <a:schemeClr val="accent2"/>
              </a:solidFill>
              <a:latin typeface="+mn-lt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</a:rPr>
              <a:t>               +  WRMS</a:t>
            </a:r>
            <a:r>
              <a:rPr lang="en-GB" sz="1600" kern="0" baseline="-25000" dirty="0" smtClean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   </a:t>
            </a:r>
            <a:endParaRPr lang="en-GB" sz="1600" kern="0" dirty="0">
              <a:solidFill>
                <a:srgbClr val="3333CC"/>
              </a:solidFill>
              <a:latin typeface="Calibri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kern="0" dirty="0" smtClean="0">
              <a:solidFill>
                <a:srgbClr val="3333CC"/>
              </a:solidFill>
              <a:latin typeface="Calibri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WRMS</a:t>
            </a:r>
            <a:r>
              <a:rPr lang="en-GB" sz="1600" kern="0" baseline="-25000" dirty="0" smtClean="0">
                <a:solidFill>
                  <a:srgbClr val="3333CC"/>
                </a:solidFill>
                <a:latin typeface="Calibri"/>
              </a:rPr>
              <a:t>o</a:t>
            </a:r>
            <a:r>
              <a:rPr lang="en-GB" sz="1600" kern="0" baseline="300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 = noise floor</a:t>
            </a:r>
            <a:endParaRPr lang="en-GB" sz="1600" kern="0" dirty="0">
              <a:solidFill>
                <a:srgbClr val="3333CC"/>
              </a:solidFill>
              <a:latin typeface="Calibri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kern="0" baseline="30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1409" r="20784" b="3259"/>
          <a:stretch>
            <a:fillRect/>
          </a:stretch>
        </p:blipFill>
        <p:spPr bwMode="auto">
          <a:xfrm>
            <a:off x="804863" y="609600"/>
            <a:ext cx="772318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IGS Results – dU With/Without Loads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22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5976938"/>
            <a:ext cx="86915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err="1" smtClean="0">
                <a:solidFill>
                  <a:srgbClr val="3333CC"/>
                </a:solidFill>
                <a:latin typeface="+mn-lt"/>
                <a:cs typeface="+mn-cs"/>
              </a:rPr>
              <a:t>dU</a:t>
            </a:r>
            <a:r>
              <a:rPr lang="en-GB" sz="2400" kern="0" dirty="0" smtClean="0">
                <a:solidFill>
                  <a:srgbClr val="3333CC"/>
                </a:solidFill>
                <a:latin typeface="+mn-lt"/>
                <a:cs typeface="+mn-cs"/>
              </a:rPr>
              <a:t> load </a:t>
            </a:r>
            <a:r>
              <a:rPr lang="en-GB" sz="2400" kern="0" dirty="0">
                <a:solidFill>
                  <a:srgbClr val="3333CC"/>
                </a:solidFill>
                <a:latin typeface="+mn-lt"/>
                <a:cs typeface="+mn-cs"/>
              </a:rPr>
              <a:t>corrections move results much closer to noise floor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but local site &amp; non-load errors still dominate</a:t>
            </a:r>
          </a:p>
        </p:txBody>
      </p:sp>
      <p:sp>
        <p:nvSpPr>
          <p:cNvPr id="29702" name="Rectangle 49"/>
          <p:cNvSpPr>
            <a:spLocks noChangeArrowheads="1"/>
          </p:cNvSpPr>
          <p:nvPr/>
        </p:nvSpPr>
        <p:spPr bwMode="auto">
          <a:xfrm>
            <a:off x="1582738" y="1173163"/>
            <a:ext cx="1992312" cy="35877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008563" y="946150"/>
            <a:ext cx="2865437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GB" kern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tx1"/>
                </a:solidFill>
                <a:latin typeface="+mn-lt"/>
              </a:rPr>
              <a:t> :    0.5     0.6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11409" r="20784" b="3259"/>
          <a:stretch>
            <a:fillRect/>
          </a:stretch>
        </p:blipFill>
        <p:spPr bwMode="auto">
          <a:xfrm>
            <a:off x="804863" y="609600"/>
            <a:ext cx="7723187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IGS Results – dU With/Without Loads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23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725" name="Rectangle 49"/>
          <p:cNvSpPr>
            <a:spLocks noChangeArrowheads="1"/>
          </p:cNvSpPr>
          <p:nvPr/>
        </p:nvSpPr>
        <p:spPr bwMode="auto">
          <a:xfrm>
            <a:off x="1582738" y="1173163"/>
            <a:ext cx="1992312" cy="35877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008563" y="946150"/>
            <a:ext cx="2865437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GB" kern="0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tx1"/>
                </a:solidFill>
                <a:latin typeface="+mn-lt"/>
              </a:rPr>
              <a:t> :    0.5     0.6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5976938"/>
            <a:ext cx="8691563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+mn-lt"/>
                <a:cs typeface="+mn-cs"/>
              </a:rPr>
              <a:t>“Best” 2 stations in </a:t>
            </a:r>
            <a:r>
              <a:rPr lang="en-GB" sz="2400" kern="0" dirty="0" err="1">
                <a:solidFill>
                  <a:srgbClr val="3333CC"/>
                </a:solidFill>
                <a:latin typeface="+mn-lt"/>
                <a:cs typeface="+mn-cs"/>
              </a:rPr>
              <a:t>dU</a:t>
            </a:r>
            <a:r>
              <a:rPr lang="en-GB" sz="2400" kern="0" dirty="0">
                <a:solidFill>
                  <a:srgbClr val="3333CC"/>
                </a:solidFill>
                <a:latin typeface="+mn-lt"/>
                <a:cs typeface="+mn-cs"/>
              </a:rPr>
              <a:t> (WRMS = 2.2 mm)  are: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LAGO (S. coast, Portugal) &amp; GLPS (island, Pacific Ocean)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474788" y="4783138"/>
            <a:ext cx="793750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GLPS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322388" y="5054600"/>
            <a:ext cx="79375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LAGO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30" name="Line 17"/>
          <p:cNvSpPr>
            <a:spLocks noChangeShapeType="1"/>
          </p:cNvSpPr>
          <p:nvPr/>
        </p:nvSpPr>
        <p:spPr bwMode="auto">
          <a:xfrm rot="-180000">
            <a:off x="2108200" y="4970463"/>
            <a:ext cx="384175" cy="26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7"/>
          <p:cNvSpPr>
            <a:spLocks noChangeShapeType="1"/>
          </p:cNvSpPr>
          <p:nvPr/>
        </p:nvSpPr>
        <p:spPr bwMode="auto">
          <a:xfrm rot="-180000">
            <a:off x="2020888" y="5214938"/>
            <a:ext cx="461962" cy="79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977286" y="3603802"/>
            <a:ext cx="2419356" cy="17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u="sng" kern="0" dirty="0" smtClean="0">
                <a:solidFill>
                  <a:schemeClr val="accent2"/>
                </a:solidFill>
                <a:latin typeface="+mn-lt"/>
                <a:cs typeface="+mn-cs"/>
              </a:rPr>
              <a:t>Error Model</a:t>
            </a: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:    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WRMS</a:t>
            </a:r>
            <a:r>
              <a:rPr lang="en-GB" sz="1600" kern="0" baseline="30000" dirty="0" smtClean="0">
                <a:solidFill>
                  <a:schemeClr val="accent2"/>
                </a:solidFill>
                <a:latin typeface="+mn-lt"/>
                <a:cs typeface="+mn-cs"/>
              </a:rPr>
              <a:t>2</a:t>
            </a:r>
            <a:r>
              <a:rPr lang="en-GB" sz="1600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GB" sz="1600" kern="0" dirty="0">
                <a:solidFill>
                  <a:schemeClr val="accent2"/>
                </a:solidFill>
                <a:latin typeface="+mn-lt"/>
                <a:cs typeface="+mn-cs"/>
              </a:rPr>
              <a:t>= 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WRMS</a:t>
            </a:r>
            <a:r>
              <a:rPr lang="en-GB" sz="1600" kern="0" baseline="-25000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en-GB" sz="1600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 </a:t>
            </a:r>
            <a:endParaRPr lang="en-GB" sz="1600" kern="0" dirty="0" smtClean="0">
              <a:solidFill>
                <a:schemeClr val="accent2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</a:rPr>
              <a:t>               +  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(A</a:t>
            </a:r>
            <a:r>
              <a:rPr lang="en-GB" sz="1600" kern="0" baseline="-25000" dirty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* </a:t>
            </a:r>
            <a:r>
              <a:rPr lang="en-GB" sz="1600" kern="0" dirty="0" err="1">
                <a:solidFill>
                  <a:schemeClr val="accent2"/>
                </a:solidFill>
                <a:latin typeface="+mn-lt"/>
              </a:rPr>
              <a:t>AnnAmp</a:t>
            </a:r>
            <a:r>
              <a:rPr lang="en-GB" sz="1600" kern="0" baseline="-25000" dirty="0" err="1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GB" sz="1600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>
                <a:solidFill>
                  <a:schemeClr val="accent2"/>
                </a:solidFill>
                <a:latin typeface="+mn-lt"/>
              </a:rPr>
              <a:t>  </a:t>
            </a:r>
            <a:endParaRPr lang="en-GB" sz="1600" kern="0" dirty="0" smtClean="0">
              <a:solidFill>
                <a:schemeClr val="accent2"/>
              </a:solidFill>
              <a:latin typeface="+mn-lt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chemeClr val="accent2"/>
                </a:solidFill>
                <a:latin typeface="+mn-lt"/>
              </a:rPr>
              <a:t>               +  WRMS</a:t>
            </a:r>
            <a:r>
              <a:rPr lang="en-GB" sz="1600" kern="0" baseline="-25000" dirty="0" smtClean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1600" kern="0" baseline="30000" dirty="0" smtClean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   </a:t>
            </a:r>
            <a:endParaRPr lang="en-GB" sz="1600" kern="0" dirty="0">
              <a:solidFill>
                <a:srgbClr val="3333CC"/>
              </a:solidFill>
              <a:latin typeface="Calibri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kern="0" dirty="0" smtClean="0">
              <a:solidFill>
                <a:srgbClr val="3333CC"/>
              </a:solidFill>
              <a:latin typeface="Calibri"/>
            </a:endParaRPr>
          </a:p>
          <a:p>
            <a:pPr marL="339725" lvl="0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WRMS</a:t>
            </a:r>
            <a:r>
              <a:rPr lang="en-GB" sz="1600" kern="0" baseline="-25000" dirty="0" smtClean="0">
                <a:solidFill>
                  <a:srgbClr val="3333CC"/>
                </a:solidFill>
                <a:latin typeface="Calibri"/>
              </a:rPr>
              <a:t>o</a:t>
            </a:r>
            <a:r>
              <a:rPr lang="en-GB" sz="1600" kern="0" baseline="300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GB" sz="1600" kern="0" dirty="0" smtClean="0">
                <a:solidFill>
                  <a:srgbClr val="3333CC"/>
                </a:solidFill>
                <a:latin typeface="Calibri"/>
              </a:rPr>
              <a:t> = noise floor</a:t>
            </a:r>
            <a:endParaRPr lang="en-GB" sz="1600" kern="0" dirty="0">
              <a:solidFill>
                <a:srgbClr val="3333CC"/>
              </a:solidFill>
              <a:latin typeface="Calibri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kern="0" baseline="300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Decomposition of Weekly GPS Position Errors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24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38" y="841375"/>
          <a:ext cx="8990014" cy="2920999"/>
        </p:xfrm>
        <a:graphic>
          <a:graphicData uri="http://schemas.openxmlformats.org/drawingml/2006/table">
            <a:tbl>
              <a:tblPr/>
              <a:tblGrid>
                <a:gridCol w="1115917"/>
                <a:gridCol w="1105469"/>
                <a:gridCol w="1078173"/>
                <a:gridCol w="1064525"/>
                <a:gridCol w="1009935"/>
                <a:gridCol w="996287"/>
                <a:gridCol w="1268580"/>
                <a:gridCol w="1351128"/>
              </a:tblGrid>
              <a:tr h="539636">
                <a:tc gridSpan="8"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IGS Error Budget for Weekly Integrations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200">
                <a:tc rowSpan="2">
                  <a:txBody>
                    <a:bodyPr/>
                    <a:lstStyle/>
                    <a:p>
                      <a:endParaRPr lang="en-US" sz="1800" b="1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baseline="0" dirty="0" err="1" smtClean="0">
                          <a:latin typeface="+mn-lt"/>
                        </a:rPr>
                        <a:t>WRMS</a:t>
                      </a:r>
                      <a:r>
                        <a:rPr lang="en-US" sz="1800" b="1" baseline="-25000" dirty="0" err="1" smtClean="0">
                          <a:latin typeface="+mn-lt"/>
                        </a:rPr>
                        <a:t>o</a:t>
                      </a:r>
                      <a:r>
                        <a:rPr lang="en-US" sz="1800" b="1" baseline="0" dirty="0" smtClean="0">
                          <a:latin typeface="+mn-lt"/>
                        </a:rPr>
                        <a:t>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 Annual Amps 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site </a:t>
                      </a:r>
                      <a:r>
                        <a:rPr lang="en-US" sz="1800" b="1" baseline="0" dirty="0" err="1" smtClean="0">
                          <a:latin typeface="+mn-lt"/>
                        </a:rPr>
                        <a:t>WRMS</a:t>
                      </a:r>
                      <a:r>
                        <a:rPr lang="en-US" sz="1800" b="1" baseline="-25000" dirty="0" err="1" smtClean="0">
                          <a:latin typeface="+mn-lt"/>
                        </a:rPr>
                        <a:t>i</a:t>
                      </a:r>
                      <a:r>
                        <a:rPr lang="en-US" sz="1800" b="1" baseline="0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median total WRMS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(mm)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</a:tr>
              <a:tr h="555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+mn-lt"/>
                        </a:rPr>
                        <a:t>thermal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+mn-lt"/>
                        </a:rPr>
                        <a:t>(via pairs)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+mn-lt"/>
                        </a:rPr>
                        <a:t>models + analysis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+mn-lt"/>
                        </a:rPr>
                        <a:t>total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loads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latin typeface="+mn-lt"/>
                        </a:rPr>
                        <a:t>total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08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dN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latin typeface="+mn-lt"/>
                        </a:rPr>
                        <a:t>0.65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dE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1.45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3808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+mn-lt"/>
                        </a:rPr>
                        <a:t>dU</a:t>
                      </a:r>
                      <a:endParaRPr lang="en-US" sz="1800" b="1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2.2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en-US" sz="1800" b="1" baseline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3.6</a:t>
                      </a: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  <a:endParaRPr lang="en-US" sz="1800" b="0" baseline="0" dirty="0" smtClean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DB">
                        <a:alpha val="70000"/>
                      </a:srgbClr>
                    </a:solidFill>
                  </a:tcPr>
                </a:tc>
              </a:tr>
              <a:tr h="128466">
                <a:tc gridSpan="8">
                  <a:txBody>
                    <a:bodyPr/>
                    <a:lstStyle/>
                    <a:p>
                      <a:endParaRPr lang="en-US" sz="800" dirty="0">
                        <a:latin typeface="+mn-lt"/>
                      </a:endParaRPr>
                    </a:p>
                  </a:txBody>
                  <a:tcPr marL="3271" marR="3271" marT="3271" marB="32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3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3848100"/>
            <a:ext cx="88280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Infer site </a:t>
            </a:r>
            <a:r>
              <a:rPr lang="en-GB" sz="2400" kern="0" dirty="0">
                <a:solidFill>
                  <a:schemeClr val="accent2"/>
                </a:solidFill>
                <a:latin typeface="+mn-lt"/>
              </a:rPr>
              <a:t>WRMS</a:t>
            </a:r>
            <a:r>
              <a:rPr lang="en-GB" sz="2400" kern="0" baseline="-25000" dirty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sz="2400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 using: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algn="ctr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WRMS</a:t>
            </a:r>
            <a:r>
              <a:rPr lang="en-GB" kern="0" baseline="-25000" dirty="0">
                <a:solidFill>
                  <a:schemeClr val="accent2"/>
                </a:solidFill>
                <a:latin typeface="+mn-lt"/>
              </a:rPr>
              <a:t>o</a:t>
            </a:r>
            <a:r>
              <a:rPr lang="en-GB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 +  (A * </a:t>
            </a:r>
            <a:r>
              <a:rPr lang="en-GB" kern="0" dirty="0" err="1">
                <a:solidFill>
                  <a:schemeClr val="accent2"/>
                </a:solidFill>
                <a:latin typeface="+mn-lt"/>
              </a:rPr>
              <a:t>AnnAmp</a:t>
            </a:r>
            <a:r>
              <a:rPr lang="en-GB" kern="0" baseline="-25000" dirty="0" err="1">
                <a:solidFill>
                  <a:schemeClr val="accent2"/>
                </a:solidFill>
                <a:latin typeface="+mn-lt"/>
              </a:rPr>
              <a:t>i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GB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 +  WRMS</a:t>
            </a:r>
            <a:r>
              <a:rPr lang="en-GB" kern="0" baseline="-25000" dirty="0">
                <a:solidFill>
                  <a:schemeClr val="accent2"/>
                </a:solidFill>
                <a:latin typeface="+mn-lt"/>
              </a:rPr>
              <a:t>i</a:t>
            </a:r>
            <a:r>
              <a:rPr lang="en-GB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 =   WRMS</a:t>
            </a:r>
            <a:r>
              <a:rPr lang="en-GB" kern="0" baseline="30000" dirty="0">
                <a:solidFill>
                  <a:schemeClr val="accent2"/>
                </a:solidFill>
                <a:latin typeface="+mn-lt"/>
              </a:rPr>
              <a:t>2</a:t>
            </a:r>
          </a:p>
          <a:p>
            <a:pPr marL="339725" indent="-339725" algn="ctr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where A</a:t>
            </a:r>
            <a:r>
              <a:rPr lang="en-GB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 =  0.6</a:t>
            </a:r>
          </a:p>
          <a:p>
            <a:pPr>
              <a:lnSpc>
                <a:spcPct val="75000"/>
              </a:lnSpc>
              <a:spcBef>
                <a:spcPts val="1800"/>
              </a:spcBef>
              <a:buFontTx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Noise </a:t>
            </a:r>
            <a:r>
              <a:rPr lang="fr-FR" sz="2400" dirty="0" err="1">
                <a:solidFill>
                  <a:schemeClr val="accent2"/>
                </a:solidFill>
                <a:latin typeface="+mn-lt"/>
                <a:cs typeface="Arial" pitchFamily="34" charset="0"/>
              </a:rPr>
              <a:t>floor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kern="0" dirty="0" err="1">
                <a:solidFill>
                  <a:schemeClr val="accent2"/>
                </a:solidFill>
                <a:latin typeface="+mn-lt"/>
              </a:rPr>
              <a:t>WRMS</a:t>
            </a:r>
            <a:r>
              <a:rPr lang="en-GB" sz="2400" kern="0" baseline="-25000" dirty="0" err="1">
                <a:solidFill>
                  <a:schemeClr val="accent2"/>
                </a:solidFill>
                <a:latin typeface="+mn-lt"/>
              </a:rPr>
              <a:t>o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&amp; local site </a:t>
            </a:r>
            <a:r>
              <a:rPr lang="fr-FR" sz="2400" dirty="0" err="1">
                <a:solidFill>
                  <a:schemeClr val="accent2"/>
                </a:solidFill>
                <a:latin typeface="+mn-lt"/>
                <a:cs typeface="Arial" pitchFamily="34" charset="0"/>
              </a:rPr>
              <a:t>errors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kern="0" dirty="0" err="1">
                <a:solidFill>
                  <a:schemeClr val="accent2"/>
                </a:solidFill>
                <a:latin typeface="+mn-lt"/>
              </a:rPr>
              <a:t>WRMS</a:t>
            </a:r>
            <a:r>
              <a:rPr lang="en-GB" sz="2400" kern="0" baseline="-25000" dirty="0" err="1">
                <a:solidFill>
                  <a:schemeClr val="accent2"/>
                </a:solidFill>
                <a:latin typeface="+mn-lt"/>
              </a:rPr>
              <a:t>i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accent2"/>
                </a:solidFill>
                <a:latin typeface="+mn-lt"/>
                <a:cs typeface="Arial" pitchFamily="34" charset="0"/>
              </a:rPr>
              <a:t>dominate</a:t>
            </a: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over </a:t>
            </a:r>
            <a:r>
              <a:rPr lang="fr-FR" sz="2400" dirty="0" err="1">
                <a:solidFill>
                  <a:schemeClr val="accent2"/>
                </a:solidFill>
                <a:latin typeface="+mn-lt"/>
                <a:cs typeface="Arial" pitchFamily="34" charset="0"/>
              </a:rPr>
              <a:t>loads</a:t>
            </a:r>
            <a:endParaRPr lang="en-US" sz="24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Arial" pitchFamily="34" charset="0"/>
              </a:rPr>
              <a:t>esp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for N &amp; E components</a:t>
            </a:r>
            <a:endParaRPr lang="fr-FR" dirty="0">
              <a:solidFill>
                <a:schemeClr val="accent2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75000"/>
              </a:lnSpc>
              <a:spcBef>
                <a:spcPts val="1800"/>
              </a:spcBef>
              <a:buFontTx/>
              <a:buChar char="•"/>
              <a:defRPr/>
            </a:pPr>
            <a:r>
              <a:rPr lang="fr-FR" sz="24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>
                <a:solidFill>
                  <a:srgbClr val="FF00FF"/>
                </a:solidFill>
                <a:latin typeface="+mn-lt"/>
                <a:cs typeface="Arial" pitchFamily="34" charset="0"/>
              </a:rPr>
              <a:t>Non-</a:t>
            </a:r>
            <a:r>
              <a:rPr lang="fr-FR" sz="2400" dirty="0" err="1">
                <a:solidFill>
                  <a:srgbClr val="FF00FF"/>
                </a:solidFill>
                <a:latin typeface="+mn-lt"/>
                <a:cs typeface="Arial" pitchFamily="34" charset="0"/>
              </a:rPr>
              <a:t>load</a:t>
            </a:r>
            <a:r>
              <a:rPr lang="fr-FR" sz="2400" dirty="0">
                <a:solidFill>
                  <a:srgbClr val="FF00FF"/>
                </a:solidFill>
                <a:latin typeface="+mn-lt"/>
                <a:cs typeface="Arial" pitchFamily="34" charset="0"/>
              </a:rPr>
              <a:t> GPS </a:t>
            </a:r>
            <a:r>
              <a:rPr lang="fr-FR" sz="2400" dirty="0" err="1">
                <a:solidFill>
                  <a:srgbClr val="FF00FF"/>
                </a:solidFill>
                <a:latin typeface="+mn-lt"/>
                <a:cs typeface="Arial" pitchFamily="34" charset="0"/>
              </a:rPr>
              <a:t>annual</a:t>
            </a:r>
            <a:r>
              <a:rPr lang="fr-FR" sz="2400" dirty="0">
                <a:solidFill>
                  <a:srgbClr val="FF00FF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FF00FF"/>
                </a:solidFill>
                <a:latin typeface="+mn-lt"/>
                <a:cs typeface="Arial" pitchFamily="34" charset="0"/>
              </a:rPr>
              <a:t>errors</a:t>
            </a:r>
            <a:r>
              <a:rPr lang="fr-FR" sz="2400" dirty="0">
                <a:solidFill>
                  <a:srgbClr val="FF00FF"/>
                </a:solidFill>
                <a:latin typeface="+mn-lt"/>
                <a:cs typeface="Arial" pitchFamily="34" charset="0"/>
              </a:rPr>
              <a:t> are as large as </a:t>
            </a:r>
            <a:r>
              <a:rPr lang="fr-FR" sz="2400" dirty="0" err="1">
                <a:solidFill>
                  <a:srgbClr val="FF00FF"/>
                </a:solidFill>
                <a:latin typeface="+mn-lt"/>
                <a:cs typeface="Arial" pitchFamily="34" charset="0"/>
              </a:rPr>
              <a:t>annual</a:t>
            </a:r>
            <a:r>
              <a:rPr lang="fr-FR" sz="2400" dirty="0">
                <a:solidFill>
                  <a:srgbClr val="FF00FF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FF00FF"/>
                </a:solidFill>
                <a:latin typeface="+mn-lt"/>
                <a:cs typeface="Arial" pitchFamily="34" charset="0"/>
              </a:rPr>
              <a:t>load</a:t>
            </a:r>
            <a:r>
              <a:rPr lang="fr-FR" sz="2400" dirty="0">
                <a:solidFill>
                  <a:srgbClr val="FF00FF"/>
                </a:solidFill>
                <a:latin typeface="+mn-lt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FF00FF"/>
                </a:solidFill>
                <a:latin typeface="+mn-lt"/>
                <a:cs typeface="Arial" pitchFamily="34" charset="0"/>
              </a:rPr>
              <a:t>signals</a:t>
            </a:r>
            <a:endParaRPr lang="en-US" sz="2400" dirty="0">
              <a:solidFill>
                <a:srgbClr val="FF00FF"/>
              </a:solidFill>
              <a:latin typeface="+mn-lt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Char char="–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 unless load models missing ~half of total signal </a:t>
            </a:r>
            <a:endParaRPr lang="en-GB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4858" name="Rectangle 49"/>
          <p:cNvSpPr>
            <a:spLocks noChangeArrowheads="1"/>
          </p:cNvSpPr>
          <p:nvPr/>
        </p:nvSpPr>
        <p:spPr bwMode="auto">
          <a:xfrm>
            <a:off x="1338263" y="1924050"/>
            <a:ext cx="2838450" cy="46038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59" name="Rectangle 49"/>
          <p:cNvSpPr>
            <a:spLocks noChangeArrowheads="1"/>
          </p:cNvSpPr>
          <p:nvPr/>
        </p:nvSpPr>
        <p:spPr bwMode="auto">
          <a:xfrm>
            <a:off x="4530725" y="1919288"/>
            <a:ext cx="1828800" cy="4603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60" name="Rectangle 49"/>
          <p:cNvSpPr>
            <a:spLocks noChangeArrowheads="1"/>
          </p:cNvSpPr>
          <p:nvPr/>
        </p:nvSpPr>
        <p:spPr bwMode="auto">
          <a:xfrm>
            <a:off x="8051800" y="2484438"/>
            <a:ext cx="641350" cy="1173162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61" name="Rectangle 49"/>
          <p:cNvSpPr>
            <a:spLocks noChangeArrowheads="1"/>
          </p:cNvSpPr>
          <p:nvPr/>
        </p:nvSpPr>
        <p:spPr bwMode="auto">
          <a:xfrm>
            <a:off x="6826250" y="2486025"/>
            <a:ext cx="503238" cy="1173163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62" name="Rectangle 49"/>
          <p:cNvSpPr>
            <a:spLocks noChangeArrowheads="1"/>
          </p:cNvSpPr>
          <p:nvPr/>
        </p:nvSpPr>
        <p:spPr bwMode="auto">
          <a:xfrm>
            <a:off x="5695950" y="2487613"/>
            <a:ext cx="501650" cy="1173162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4863" name="Rectangle 49"/>
          <p:cNvSpPr>
            <a:spLocks noChangeArrowheads="1"/>
          </p:cNvSpPr>
          <p:nvPr/>
        </p:nvSpPr>
        <p:spPr bwMode="auto">
          <a:xfrm>
            <a:off x="3606800" y="2487613"/>
            <a:ext cx="582613" cy="1173162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641350"/>
            <a:ext cx="869156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Load corrections reduce WRMS &amp; annual amps for most stations</a:t>
            </a:r>
            <a:endParaRPr lang="en-GB" kern="0" dirty="0">
              <a:solidFill>
                <a:srgbClr val="FF00FF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but most residual variation remains,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esp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for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dN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&amp;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dE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implies load models are inaccurate &amp;/or other sources of scatter/error</a:t>
            </a:r>
            <a:endParaRPr lang="en-GB" sz="12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4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</a:rPr>
              <a:t>Station weekly scatter </a:t>
            </a:r>
            <a:r>
              <a:rPr lang="en-GB" sz="2400" kern="0" dirty="0">
                <a:solidFill>
                  <a:srgbClr val="3333CC"/>
                </a:solidFill>
                <a:latin typeface="+mn-lt"/>
              </a:rPr>
              <a:t>can be decomposed into 3 categories: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										       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dN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			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dE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 			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dU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	</a:t>
            </a:r>
            <a:r>
              <a:rPr lang="en-GB" kern="0" dirty="0">
                <a:solidFill>
                  <a:srgbClr val="FF0000"/>
                </a:solidFill>
                <a:latin typeface="+mn-lt"/>
              </a:rPr>
              <a:t>global average floor </a:t>
            </a:r>
            <a:r>
              <a:rPr lang="en-GB" kern="0" dirty="0" err="1">
                <a:solidFill>
                  <a:srgbClr val="FF0000"/>
                </a:solidFill>
                <a:latin typeface="+mn-lt"/>
              </a:rPr>
              <a:t>WRMS</a:t>
            </a:r>
            <a:r>
              <a:rPr lang="en-GB" kern="0" baseline="-25000" dirty="0" err="1">
                <a:solidFill>
                  <a:srgbClr val="FF0000"/>
                </a:solidFill>
                <a:latin typeface="+mn-lt"/>
              </a:rPr>
              <a:t>o</a:t>
            </a:r>
            <a:r>
              <a:rPr lang="en-GB" kern="0" dirty="0">
                <a:solidFill>
                  <a:srgbClr val="FF0000"/>
                </a:solidFill>
                <a:latin typeface="+mn-lt"/>
              </a:rPr>
              <a:t>  (mm) 	       0.65  		0.7   		2.2 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	</a:t>
            </a:r>
            <a:r>
              <a:rPr lang="en-GB" kern="0" dirty="0">
                <a:solidFill>
                  <a:srgbClr val="FF0000"/>
                </a:solidFill>
                <a:latin typeface="+mn-lt"/>
              </a:rPr>
              <a:t>median annual amp WRMS (mm) 	       0.7    		0.6   		2.8 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         (for 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GB" kern="0" baseline="30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GB" kern="0" dirty="0">
                <a:solidFill>
                  <a:schemeClr val="accent2"/>
                </a:solidFill>
                <a:latin typeface="+mn-lt"/>
              </a:rPr>
              <a:t> = 0.6;  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about half due to loads)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  <a:cs typeface="+mn-cs"/>
              </a:rPr>
              <a:t>	</a:t>
            </a:r>
            <a:r>
              <a:rPr lang="en-GB" kern="0" dirty="0">
                <a:solidFill>
                  <a:srgbClr val="FF0000"/>
                </a:solidFill>
                <a:latin typeface="+mn-lt"/>
                <a:cs typeface="+mn-cs"/>
              </a:rPr>
              <a:t>median local site </a:t>
            </a:r>
            <a:r>
              <a:rPr lang="en-GB" kern="0" dirty="0" err="1">
                <a:solidFill>
                  <a:srgbClr val="FF0000"/>
                </a:solidFill>
                <a:latin typeface="+mn-lt"/>
                <a:cs typeface="+mn-cs"/>
              </a:rPr>
              <a:t>WRMS</a:t>
            </a:r>
            <a:r>
              <a:rPr lang="en-GB" kern="0" baseline="-25000" dirty="0" err="1">
                <a:solidFill>
                  <a:srgbClr val="FF0000"/>
                </a:solidFill>
                <a:latin typeface="+mn-lt"/>
                <a:cs typeface="+mn-cs"/>
              </a:rPr>
              <a:t>i</a:t>
            </a:r>
            <a:r>
              <a:rPr lang="en-GB" kern="0" dirty="0">
                <a:solidFill>
                  <a:srgbClr val="FF0000"/>
                </a:solidFill>
                <a:latin typeface="+mn-lt"/>
                <a:cs typeface="+mn-cs"/>
              </a:rPr>
              <a:t>  (mm) 	       1.0    		1.1   		2.9 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  <a:cs typeface="+mn-cs"/>
              </a:rPr>
              <a:t>	</a:t>
            </a:r>
            <a:r>
              <a:rPr lang="en-GB" kern="0" dirty="0">
                <a:solidFill>
                  <a:srgbClr val="FF0000"/>
                </a:solidFill>
                <a:latin typeface="+mn-lt"/>
                <a:cs typeface="+mn-cs"/>
              </a:rPr>
              <a:t>total WRMS (mm)     				       1.4    		1.45  		4.6</a:t>
            </a:r>
            <a:r>
              <a:rPr lang="en-GB" kern="0" dirty="0">
                <a:solidFill>
                  <a:srgbClr val="3333CC"/>
                </a:solidFill>
                <a:latin typeface="+mn-lt"/>
                <a:cs typeface="+mn-cs"/>
              </a:rPr>
              <a:t> 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400" kern="0" dirty="0">
              <a:solidFill>
                <a:srgbClr val="3333CC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Harmonics of GPS </a:t>
            </a:r>
            <a:r>
              <a:rPr lang="en-GB" sz="2400" kern="0" dirty="0" err="1">
                <a:solidFill>
                  <a:srgbClr val="FF00FF"/>
                </a:solidFill>
                <a:latin typeface="+mn-lt"/>
                <a:cs typeface="+mn-cs"/>
              </a:rPr>
              <a:t>draconitic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 period are pervasive</a:t>
            </a:r>
            <a:endParaRPr lang="en-GB" kern="0" dirty="0">
              <a:solidFill>
                <a:srgbClr val="FF00FF"/>
              </a:solidFill>
              <a:latin typeface="+mn-lt"/>
              <a:cs typeface="+mn-cs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strong spatial correlations imply a major orbit-related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source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but significant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draconitics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in close pair differences imply smaller local contributions likely too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1.04 </a:t>
            </a:r>
            <a:r>
              <a:rPr lang="en-GB" kern="0" dirty="0" err="1">
                <a:solidFill>
                  <a:srgbClr val="3333CC"/>
                </a:solidFill>
                <a:latin typeface="+mn-lt"/>
              </a:rPr>
              <a:t>cpy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 signal must contribute to observed annual variations but magnitude is unknown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4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</a:rPr>
              <a:t>Major non-load technique improvements still badly needed!</a:t>
            </a:r>
            <a:endParaRPr lang="en-GB" sz="1200" kern="0" dirty="0">
              <a:solidFill>
                <a:srgbClr val="FF00FF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Summary of Current GPS Position Errors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25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917" name="Rectangle 49"/>
          <p:cNvSpPr>
            <a:spLocks noChangeArrowheads="1"/>
          </p:cNvSpPr>
          <p:nvPr/>
        </p:nvSpPr>
        <p:spPr bwMode="auto">
          <a:xfrm>
            <a:off x="982663" y="3740150"/>
            <a:ext cx="7232650" cy="46038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624255"/>
            <a:ext cx="8780585" cy="62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GPS </a:t>
            </a:r>
            <a:r>
              <a:rPr lang="en-GB" sz="2400" kern="0" dirty="0" smtClean="0">
                <a:solidFill>
                  <a:srgbClr val="FF00FF"/>
                </a:solidFill>
                <a:latin typeface="+mn-lt"/>
                <a:cs typeface="+mn-cs"/>
              </a:rPr>
              <a:t>positioning accuracy now in plateau phase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future progress limited by known or suspected systematic errors :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• </a:t>
            </a:r>
            <a:r>
              <a:rPr lang="en-GB" kern="0" dirty="0" err="1" smtClean="0">
                <a:solidFill>
                  <a:srgbClr val="3333CC"/>
                </a:solidFill>
                <a:latin typeface="+mn-lt"/>
              </a:rPr>
              <a:t>draconitic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errors related to orbit </a:t>
            </a:r>
            <a:r>
              <a:rPr lang="en-GB" kern="0" dirty="0" err="1" smtClean="0">
                <a:solidFill>
                  <a:srgbClr val="3333CC"/>
                </a:solidFill>
                <a:latin typeface="+mn-lt"/>
              </a:rPr>
              <a:t>modeling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• errors in IERS </a:t>
            </a:r>
            <a:r>
              <a:rPr lang="en-GB" kern="0" dirty="0" err="1" smtClean="0">
                <a:solidFill>
                  <a:srgbClr val="3333CC"/>
                </a:solidFill>
                <a:latin typeface="+mn-lt"/>
              </a:rPr>
              <a:t>subdaily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Earth orientation tide model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• </a:t>
            </a:r>
            <a:r>
              <a:rPr lang="en-GB" kern="0" dirty="0" err="1" smtClean="0">
                <a:solidFill>
                  <a:srgbClr val="3333CC"/>
                </a:solidFill>
                <a:latin typeface="+mn-lt"/>
              </a:rPr>
              <a:t>unmodeled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thermal expansion of antenna structures &amp; Earth surface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• multipath errors (</a:t>
            </a:r>
            <a:r>
              <a:rPr lang="en-GB" kern="0" dirty="0" err="1" smtClean="0">
                <a:solidFill>
                  <a:srgbClr val="3333CC"/>
                </a:solidFill>
                <a:latin typeface="+mn-lt"/>
              </a:rPr>
              <a:t>esp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due to near-field) &amp; antenna environment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• antenna calibration errors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•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frequent position discontinuities (equipment changes)</a:t>
            </a:r>
            <a:endParaRPr lang="en-GB" sz="2400" b="0" kern="0" dirty="0" smtClean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6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FF00FF"/>
                </a:solidFill>
                <a:latin typeface="+mn-lt"/>
                <a:cs typeface="+mn-cs"/>
              </a:rPr>
              <a:t>New GNSS systems </a:t>
            </a:r>
            <a:r>
              <a:rPr lang="en-GB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offer hope to reduce some current errors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different constellation designs &amp; orbital resonances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  <a:cs typeface="+mn-cs"/>
              </a:rPr>
              <a:t>some better signal structures (more resistant to multipath)</a:t>
            </a:r>
            <a:endParaRPr lang="en-GB" kern="0" dirty="0">
              <a:solidFill>
                <a:srgbClr val="3333CC"/>
              </a:solidFill>
              <a:latin typeface="+mn-lt"/>
              <a:cs typeface="+mn-cs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  <a:cs typeface="+mn-cs"/>
              </a:rPr>
              <a:t>but also much greater multi-GNSS complexity (</a:t>
            </a:r>
            <a:r>
              <a:rPr lang="en-GB" kern="0" dirty="0" err="1" smtClean="0">
                <a:solidFill>
                  <a:srgbClr val="3333CC"/>
                </a:solidFill>
                <a:latin typeface="+mn-lt"/>
                <a:cs typeface="+mn-cs"/>
              </a:rPr>
              <a:t>esp</a:t>
            </a:r>
            <a:r>
              <a:rPr lang="en-GB" kern="0" dirty="0" smtClean="0">
                <a:solidFill>
                  <a:srgbClr val="3333CC"/>
                </a:solidFill>
                <a:latin typeface="+mn-lt"/>
                <a:cs typeface="+mn-cs"/>
              </a:rPr>
              <a:t> inter-system biases)</a:t>
            </a:r>
            <a:endParaRPr lang="en-GB" sz="24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6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FF00FF"/>
                </a:solidFill>
                <a:latin typeface="+mn-lt"/>
              </a:rPr>
              <a:t>Major challenges </a:t>
            </a:r>
            <a:r>
              <a:rPr lang="en-GB" sz="2400" kern="0" dirty="0" smtClean="0">
                <a:solidFill>
                  <a:srgbClr val="3333CC"/>
                </a:solidFill>
                <a:latin typeface="+mn-lt"/>
              </a:rPr>
              <a:t>for the future include: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understanding how best to use multi-GNSS systems together 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m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uch more robust &amp; reliable international infrastructures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(ground tracking networks &amp; data analysis)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large reduction in station discontinuities &amp; disruptions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secure governmental support with strong international cooperation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kern="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Prospects for Future GNSS Evolution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26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667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0842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2110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www.tradesurvey.co.uk/images/products/leica-builder-series/leica-builder-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294188"/>
            <a:ext cx="25527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Classical Survey Components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03</a:t>
            </a:r>
          </a:p>
        </p:txBody>
      </p:sp>
      <p:pic>
        <p:nvPicPr>
          <p:cNvPr id="4101" name="Picture 2" descr="http://www.ngs.noaa.gov/web/about_ngs/history/Hassler_1816_Ske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10451" r="9578" b="11304"/>
          <a:stretch>
            <a:fillRect/>
          </a:stretch>
        </p:blipFill>
        <p:spPr bwMode="auto">
          <a:xfrm>
            <a:off x="2678113" y="720725"/>
            <a:ext cx="3913187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www.landsurveyors.com/wp-content/uploads/2009/09/Land-Survey-Markers-1-600x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125538"/>
            <a:ext cx="25527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http://api.ning.com/files/acfwHVHUEzph-0ygPv90KJEzBsIwcOsLBt7bS5pU8S1*f53FzKTetvLKc5jhumN60UtQ*4NdrWRCFEgLuPkEZA__/DSCF0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r="1680"/>
          <a:stretch>
            <a:fillRect/>
          </a:stretch>
        </p:blipFill>
        <p:spPr bwMode="auto">
          <a:xfrm>
            <a:off x="-1588" y="1028700"/>
            <a:ext cx="2670176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-6350" y="733425"/>
            <a:ext cx="1730375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Control Mark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7415213" y="831850"/>
            <a:ext cx="1728787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Control Mark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619500" y="5943600"/>
            <a:ext cx="259715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Survey Network</a:t>
            </a:r>
          </a:p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(inter-visible stations)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07" name="Picture 4" descr="http://landtechco.com/yahoo_site_admin/assets/images/Survey_Instrument_2.1172016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990975"/>
            <a:ext cx="2968626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-11113" y="3697288"/>
            <a:ext cx="3255963" cy="29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Theodolites &amp; Total Stations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216650" y="3667125"/>
            <a:ext cx="2936875" cy="66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Angle, Distance &amp;</a:t>
            </a:r>
          </a:p>
          <a:p>
            <a:pPr marL="339725" indent="-339725" algn="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chemeClr val="accent2"/>
                </a:solidFill>
                <a:latin typeface="+mn-lt"/>
              </a:rPr>
              <a:t>Height Measurements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677008"/>
            <a:ext cx="8691563" cy="607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For larger regional/national reference frames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must aggregate many local survey networks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not always well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connected to each other (especially across oceans)</a:t>
            </a: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gives rise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to network distortions,  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inhomogeneous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coverage, &amp;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variable 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accuracies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local survey errors </a:t>
            </a:r>
            <a:r>
              <a:rPr lang="en-GB" kern="0" dirty="0">
                <a:solidFill>
                  <a:srgbClr val="3333CC"/>
                </a:solidFill>
                <a:latin typeface="+mn-lt"/>
              </a:rPr>
              <a:t>accumulate over distance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  <a:cs typeface="+mn-cs"/>
              </a:rPr>
              <a:t>frames not consistent between different authorities</a:t>
            </a:r>
            <a:endParaRPr lang="en-GB" sz="24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 smtClean="0">
                <a:solidFill>
                  <a:srgbClr val="3333CC"/>
                </a:solidFill>
                <a:latin typeface="+mn-lt"/>
              </a:rPr>
              <a:t>International standards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rgbClr val="3333CC"/>
                </a:solidFill>
                <a:latin typeface="+mn-lt"/>
              </a:rPr>
              <a:t>    began in 1875</a:t>
            </a:r>
            <a:endParaRPr lang="en-GB" kern="0" dirty="0">
              <a:solidFill>
                <a:schemeClr val="accent2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Metre Convention led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to SI physical units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1884 Conference led to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Greenwich prime meridian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for longitudes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but accurate geocentric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 global frame not possible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   till nearly 100 </a:t>
            </a:r>
            <a:r>
              <a:rPr lang="en-GB" kern="0" dirty="0" err="1" smtClean="0">
                <a:solidFill>
                  <a:srgbClr val="3333CC"/>
                </a:solidFill>
                <a:latin typeface="+mn-lt"/>
              </a:rPr>
              <a:t>yr</a:t>
            </a:r>
            <a:r>
              <a:rPr lang="en-GB" kern="0" dirty="0" smtClean="0">
                <a:solidFill>
                  <a:srgbClr val="3333CC"/>
                </a:solidFill>
                <a:latin typeface="+mn-lt"/>
              </a:rPr>
              <a:t> later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kern="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Extension to National Reference Frames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04</a:t>
            </a:r>
          </a:p>
        </p:txBody>
      </p:sp>
      <p:pic>
        <p:nvPicPr>
          <p:cNvPr id="5125" name="Picture 2" descr="http://www.oc.nps.edu/oc2902w/geodesy/geolay/images/gfl9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206" r="813" b="21069"/>
          <a:stretch/>
        </p:blipFill>
        <p:spPr bwMode="auto">
          <a:xfrm>
            <a:off x="3947746" y="2915181"/>
            <a:ext cx="5185702" cy="351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059238" y="6308725"/>
            <a:ext cx="4786312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>
                <a:solidFill>
                  <a:schemeClr val="accent2"/>
                </a:solidFill>
                <a:latin typeface="+mn-lt"/>
              </a:rPr>
              <a:t>Main Triangulation (Horizontal) Networks</a:t>
            </a:r>
          </a:p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kern="0" dirty="0">
                <a:solidFill>
                  <a:schemeClr val="accent2"/>
                </a:solidFill>
                <a:latin typeface="+mn-lt"/>
              </a:rPr>
              <a:t>(early 1980s)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50" y="6411913"/>
            <a:ext cx="60261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rgbClr val="FF00FF"/>
                </a:solidFill>
                <a:sym typeface="Wingdings" pitchFamily="2" charset="2"/>
              </a:rPr>
              <a:t>   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  <a:sym typeface="Wingdings" pitchFamily="2" charset="2"/>
              </a:rPr>
              <a:t>Era of space geodesy</a:t>
            </a:r>
            <a:r>
              <a:rPr lang="en-GB" sz="2400" kern="0" dirty="0">
                <a:solidFill>
                  <a:srgbClr val="FF00FF"/>
                </a:solidFill>
                <a:latin typeface="+mn-lt"/>
                <a:cs typeface="+mn-cs"/>
              </a:rPr>
              <a:t>!   </a:t>
            </a:r>
            <a:r>
              <a:rPr lang="en-GB" dirty="0">
                <a:solidFill>
                  <a:srgbClr val="FF00FF"/>
                </a:solidFill>
                <a:sym typeface="Wingdings" pitchFamily="2" charset="2"/>
              </a:rPr>
              <a:t></a:t>
            </a:r>
            <a:r>
              <a:rPr lang="en-GB" kern="0" dirty="0">
                <a:solidFill>
                  <a:srgbClr val="FF00FF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smtClean="0">
                <a:solidFill>
                  <a:srgbClr val="FF0000"/>
                </a:solidFill>
              </a:rPr>
              <a:t>New Geodetic Paradigm:  Technological Elements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" y="3641725"/>
            <a:ext cx="8915400" cy="401638"/>
          </a:xfrm>
        </p:spPr>
        <p:txBody>
          <a:bodyPr lIns="90000" tIns="46800" rIns="90000" bIns="46800"/>
          <a:lstStyle/>
          <a:p>
            <a:pPr marL="339725" indent="-339725" algn="ctr" defTabSz="449263" eaLnBrk="1" hangingPunct="1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smtClean="0">
                <a:solidFill>
                  <a:srgbClr val="3333CC"/>
                </a:solidFill>
              </a:rPr>
              <a:t>New, high-accuracy techniques enabled on global scale:</a:t>
            </a:r>
            <a:r>
              <a:rPr lang="en-GB" sz="2000" b="1" smtClea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88" y="690563"/>
            <a:ext cx="2906712" cy="2678112"/>
          </a:xfrm>
          <a:prstGeom prst="rect">
            <a:avLst/>
          </a:prstGeom>
          <a:solidFill>
            <a:srgbClr val="CCFFFF">
              <a:alpha val="64706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solidFill>
                  <a:schemeClr val="accent6"/>
                </a:solidFill>
                <a:latin typeface="+mn-lt"/>
              </a:rPr>
              <a:t>Digital electronics &amp; computers</a:t>
            </a:r>
            <a:r>
              <a:rPr lang="en-GB" sz="2400" dirty="0">
                <a:solidFill>
                  <a:schemeClr val="accent6"/>
                </a:solidFill>
                <a:latin typeface="+mn-lt"/>
              </a:rPr>
              <a:t>:</a:t>
            </a:r>
            <a:endParaRPr lang="en-GB" dirty="0">
              <a:solidFill>
                <a:schemeClr val="accent6"/>
              </a:solidFill>
              <a:latin typeface="+mn-lt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fast switches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broadband sampling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massive data storage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cross-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correlators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efficient data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3713" y="692150"/>
            <a:ext cx="3121025" cy="2320925"/>
          </a:xfrm>
          <a:prstGeom prst="rect">
            <a:avLst/>
          </a:prstGeom>
          <a:solidFill>
            <a:srgbClr val="CCFFFF">
              <a:alpha val="6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solidFill>
                  <a:schemeClr val="accent6"/>
                </a:solidFill>
                <a:latin typeface="+mn-lt"/>
              </a:rPr>
              <a:t>Atomic clocks</a:t>
            </a:r>
            <a:r>
              <a:rPr lang="en-GB" sz="2400" dirty="0">
                <a:solidFill>
                  <a:schemeClr val="accent6"/>
                </a:solidFill>
                <a:latin typeface="+mn-lt"/>
              </a:rPr>
              <a:t>:</a:t>
            </a:r>
            <a:endParaRPr lang="en-GB" dirty="0">
              <a:solidFill>
                <a:schemeClr val="accent6"/>
              </a:solidFill>
              <a:latin typeface="+mn-lt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coherent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obs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&gt;1 s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accurate short-interval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timing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remote synchronization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simplified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modeling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6650" y="692150"/>
            <a:ext cx="2863850" cy="2566988"/>
          </a:xfrm>
          <a:prstGeom prst="rect">
            <a:avLst/>
          </a:prstGeom>
          <a:solidFill>
            <a:srgbClr val="CCFFFF">
              <a:alpha val="64706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solidFill>
                  <a:schemeClr val="accent6"/>
                </a:solidFill>
                <a:latin typeface="+mn-lt"/>
              </a:rPr>
              <a:t>Artificial satellites</a:t>
            </a:r>
            <a:r>
              <a:rPr lang="en-GB" sz="2400" dirty="0">
                <a:solidFill>
                  <a:schemeClr val="accent6"/>
                </a:solidFill>
                <a:latin typeface="+mn-lt"/>
              </a:rPr>
              <a:t>:</a:t>
            </a:r>
            <a:endParaRPr lang="en-GB" dirty="0">
              <a:solidFill>
                <a:schemeClr val="accent6"/>
              </a:solidFill>
              <a:latin typeface="+mn-lt"/>
            </a:endParaRP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continental scale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inter-visibility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geocenter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sensitivity</a:t>
            </a:r>
          </a:p>
          <a:p>
            <a:pPr marL="231775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forced international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cooperation for</a:t>
            </a:r>
          </a:p>
          <a:p>
            <a:pPr marL="231775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global tracking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13" y="4089400"/>
            <a:ext cx="2897187" cy="2122488"/>
          </a:xfrm>
          <a:prstGeom prst="rect">
            <a:avLst/>
          </a:prstGeom>
          <a:solidFill>
            <a:srgbClr val="FABCA7">
              <a:alpha val="6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interferometry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phase tracking at cm →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dm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wavelengths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precise unambiguous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group delays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wide station separation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6650" y="4086225"/>
            <a:ext cx="2863850" cy="2800350"/>
          </a:xfrm>
          <a:prstGeom prst="rect">
            <a:avLst/>
          </a:prstGeom>
          <a:solidFill>
            <a:srgbClr val="FABCA7">
              <a:alpha val="6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measure accurate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geopotential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allow GNSS positioning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anywhere, anytime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eliminate dependence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on dense ground nets</a:t>
            </a: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 absolute geocentric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   positions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238" y="4086225"/>
            <a:ext cx="3111500" cy="2122488"/>
          </a:xfrm>
          <a:prstGeom prst="rect">
            <a:avLst/>
          </a:prstGeom>
          <a:solidFill>
            <a:srgbClr val="FABCA7">
              <a:alpha val="65000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inter-station clock offsets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estimated in data analysis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global timekeeping &lt;~1 µs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accurate data time tags</a:t>
            </a:r>
          </a:p>
          <a:p>
            <a:pPr marL="0" lvl="1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Kepler’s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3</a:t>
            </a:r>
            <a:r>
              <a:rPr lang="en-GB" baseline="30000" dirty="0">
                <a:solidFill>
                  <a:schemeClr val="tx1"/>
                </a:solidFill>
                <a:latin typeface="+mn-lt"/>
              </a:rPr>
              <a:t>rd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law constrains</a:t>
            </a:r>
          </a:p>
          <a:p>
            <a:pPr marL="0" lvl="1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   satellite radial dynamics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687388"/>
            <a:ext cx="869156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Key inventions &amp; early technology development ~1950s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3333CC"/>
              </a:solidFill>
              <a:latin typeface="+mn-lt"/>
            </a:endParaRP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+mn-lt"/>
              </a:rPr>
              <a:t>Practical implementation </a:t>
            </a:r>
            <a:r>
              <a:rPr lang="en-GB" sz="2400" kern="0" dirty="0" smtClean="0">
                <a:solidFill>
                  <a:srgbClr val="3333CC"/>
                </a:solidFill>
                <a:latin typeface="+mn-lt"/>
              </a:rPr>
              <a:t>phase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kern="0" dirty="0" smtClean="0">
                <a:solidFill>
                  <a:srgbClr val="3333CC"/>
                </a:solidFill>
                <a:latin typeface="+mn-lt"/>
              </a:rPr>
              <a:t>    1960s</a:t>
            </a:r>
            <a:r>
              <a:rPr lang="en-GB" sz="2400" kern="0" dirty="0">
                <a:solidFill>
                  <a:srgbClr val="3333CC"/>
                </a:solidFill>
                <a:latin typeface="Calibri"/>
              </a:rPr>
              <a:t> → 1970s</a:t>
            </a:r>
            <a:endParaRPr lang="en-GB" sz="2400" kern="0" dirty="0">
              <a:solidFill>
                <a:srgbClr val="3333CC"/>
              </a:solidFill>
              <a:latin typeface="+mn-lt"/>
            </a:endParaRPr>
          </a:p>
          <a:p>
            <a:pPr marL="2568575" lvl="5" indent="-282575" defTabSz="449263">
              <a:lnSpc>
                <a:spcPct val="80000"/>
              </a:lnSpc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FF00FF"/>
                </a:solidFill>
                <a:latin typeface="Calibri"/>
              </a:rPr>
              <a:t>Satellite Laser Ranging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(SLR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)</a:t>
            </a:r>
            <a:endParaRPr lang="en-GB" sz="2400" kern="0" dirty="0" smtClean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FF00FF"/>
                </a:solidFill>
                <a:latin typeface="Calibri"/>
              </a:rPr>
              <a:t>TRANSIT Doppler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FF00FF"/>
                </a:solidFill>
                <a:latin typeface="Calibri"/>
              </a:rPr>
              <a:t>    </a:t>
            </a:r>
            <a:endParaRPr lang="en-GB" kern="0" dirty="0" smtClean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600" kern="0" dirty="0" smtClean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600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12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FF00FF"/>
                </a:solidFill>
                <a:latin typeface="Calibri"/>
              </a:rPr>
              <a:t>Very Long Baseline (Radio) Interferometry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FF00FF"/>
                </a:solidFill>
                <a:latin typeface="Calibri"/>
              </a:rPr>
              <a:t>   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(VLBI)</a:t>
            </a: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7173" name="Picture 6" descr="http://www.nasa.gov/centers/goddard/images/content/191429main_3beams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17" y="2233246"/>
            <a:ext cx="2590366" cy="204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Brief History of Space Geodetic Techniques (1/3)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06</a:t>
            </a:r>
          </a:p>
        </p:txBody>
      </p:sp>
      <p:pic>
        <p:nvPicPr>
          <p:cNvPr id="7174" name="Picture 8" descr="http://spie.org/Images/Graphics/Newsroom/Imported/1398/1398_fi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37" y="1242153"/>
            <a:ext cx="3361837" cy="272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http://www.see.leeds.ac.uk/structure/dynamicearth/plates_move/active_tectonics/vlb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954463"/>
            <a:ext cx="31623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http://www.t4science.com/images/general/vlb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14" y="4572000"/>
            <a:ext cx="330835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2" y="2543517"/>
            <a:ext cx="2286000" cy="1699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viso.oceanobs.com/uploads/pics/principe_doris_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48184" r="3593" b="-1067"/>
          <a:stretch>
            <a:fillRect/>
          </a:stretch>
        </p:blipFill>
        <p:spPr bwMode="auto">
          <a:xfrm>
            <a:off x="5200650" y="1214438"/>
            <a:ext cx="3932238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773113"/>
            <a:ext cx="869156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Maturation phase</a:t>
            </a:r>
            <a:r>
              <a:rPr lang="en-GB" sz="2400" kern="0" dirty="0">
                <a:solidFill>
                  <a:srgbClr val="3333CC"/>
                </a:solidFill>
                <a:latin typeface="Calibri"/>
              </a:rPr>
              <a:t> 1980s → 1990s</a:t>
            </a: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FF00FF"/>
                </a:solidFill>
                <a:latin typeface="Calibri"/>
              </a:rPr>
              <a:t>Doppler </a:t>
            </a:r>
            <a:r>
              <a:rPr lang="en-GB" kern="0" dirty="0" err="1">
                <a:solidFill>
                  <a:srgbClr val="FF00FF"/>
                </a:solidFill>
                <a:latin typeface="Calibri"/>
              </a:rPr>
              <a:t>Orbitography</a:t>
            </a:r>
            <a:r>
              <a:rPr lang="en-GB" kern="0" dirty="0">
                <a:solidFill>
                  <a:srgbClr val="FF00FF"/>
                </a:solidFill>
                <a:latin typeface="Calibri"/>
              </a:rPr>
              <a:t> &amp; </a:t>
            </a:r>
            <a:r>
              <a:rPr lang="en-GB" kern="0" dirty="0" err="1">
                <a:solidFill>
                  <a:srgbClr val="FF00FF"/>
                </a:solidFill>
                <a:latin typeface="Calibri"/>
              </a:rPr>
              <a:t>Radiopositioning</a:t>
            </a:r>
            <a:endParaRPr lang="en-GB" kern="0" dirty="0">
              <a:solidFill>
                <a:srgbClr val="FF00FF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FF00FF"/>
                </a:solidFill>
                <a:latin typeface="Calibri"/>
              </a:rPr>
              <a:t>     by Satellite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(DORIS)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FF00FF"/>
                </a:solidFill>
                <a:latin typeface="Calibri"/>
              </a:rPr>
              <a:t>Global Navigation Satellite Systems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FF00FF"/>
                </a:solidFill>
                <a:latin typeface="Calibri"/>
              </a:rPr>
              <a:t>   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(GNSS):                 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                                 · GPS 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kern="0" dirty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                                                                               · GLONASS</a:t>
            </a:r>
          </a:p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8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kern="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Brief History of Space Geodetic Techniques (2/3)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07</a:t>
            </a:r>
          </a:p>
        </p:txBody>
      </p:sp>
      <p:pic>
        <p:nvPicPr>
          <p:cNvPr id="8198" name="Picture 6" descr="http://www.wired.com/images_blogs/dangerroom/images/2008/01/10/gps_constellation_thumb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270250"/>
            <a:ext cx="39941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s://lh3.googleusercontent.com/-J076gDMzBNY/TWlli3hOxcI/AAAAAAAAA14/e3QL0bQuxdA/s640/glonass-vs-gp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26369" r="46814" b="16824"/>
          <a:stretch>
            <a:fillRect/>
          </a:stretch>
        </p:blipFill>
        <p:spPr bwMode="auto">
          <a:xfrm>
            <a:off x="6473825" y="4092575"/>
            <a:ext cx="26717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://4.bp.blogspot.com/-gwLY2bqHJl4/TdzanlPVqeI/AAAAAAAAABo/aVe3ihepRvo/s1600/sistem+glonas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49625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http://www.gps.gov/multimedia/images/IIF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568575"/>
            <a:ext cx="18462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13597" r="3915" b="4987"/>
          <a:stretch>
            <a:fillRect/>
          </a:stretch>
        </p:blipFill>
        <p:spPr bwMode="auto">
          <a:xfrm>
            <a:off x="4945609" y="1360501"/>
            <a:ext cx="4187279" cy="253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pbodims.unavco.org/main.php?g2_view=core.DownloadItem&amp;g2_itemId=46749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" b="568"/>
          <a:stretch/>
        </p:blipFill>
        <p:spPr bwMode="auto">
          <a:xfrm>
            <a:off x="3361761" y="4253720"/>
            <a:ext cx="3587749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unavco.org/community_science/science_highlights/2011/M8.9-Japan-images/M8.9-Japan-ARIA_co_and_postseismic_V0-larg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469" r="4343" b="18255"/>
          <a:stretch/>
        </p:blipFill>
        <p:spPr bwMode="auto">
          <a:xfrm>
            <a:off x="1" y="3493066"/>
            <a:ext cx="3325906" cy="337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9117" y="782638"/>
            <a:ext cx="869156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kern="0" dirty="0">
                <a:solidFill>
                  <a:schemeClr val="accent2"/>
                </a:solidFill>
                <a:latin typeface="+mn-lt"/>
                <a:cs typeface="+mn-cs"/>
              </a:rPr>
              <a:t>Expansion &amp; exploitation phase</a:t>
            </a:r>
            <a:r>
              <a:rPr lang="en-GB" sz="2400" kern="0" dirty="0">
                <a:solidFill>
                  <a:srgbClr val="3333CC"/>
                </a:solidFill>
                <a:latin typeface="Calibri"/>
              </a:rPr>
              <a:t> 1990s/2000s →</a:t>
            </a:r>
            <a:endParaRPr lang="en-GB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new GNSS:   · BEIDOU   · GALILEO   · Regional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augmentations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3333CC"/>
              </a:solidFill>
              <a:latin typeface="+mn-lt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routine national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&amp;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international</a:t>
            </a:r>
          </a:p>
          <a:p>
            <a:pPr lvl="1" defTabSz="449263">
              <a:lnSpc>
                <a:spcPct val="80000"/>
              </a:lnSpc>
              <a:spcBef>
                <a:spcPts val="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   services established (e.g., IGS)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000" kern="0" dirty="0">
              <a:solidFill>
                <a:srgbClr val="3333CC"/>
              </a:solidFill>
              <a:latin typeface="Calibri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many scientific/geophysical</a:t>
            </a:r>
            <a:endParaRPr lang="en-GB" kern="0" dirty="0">
              <a:solidFill>
                <a:srgbClr val="3333CC"/>
              </a:solidFill>
              <a:latin typeface="Calibri"/>
              <a:cs typeface="+mn-cs"/>
            </a:endParaRPr>
          </a:p>
          <a:p>
            <a:pPr lvl="1" defTabSz="449263">
              <a:lnSpc>
                <a:spcPct val="80000"/>
              </a:lnSpc>
              <a:spcBef>
                <a:spcPts val="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  <a:cs typeface="+mn-cs"/>
              </a:rPr>
              <a:t>     networks installed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  <a:cs typeface="+mn-cs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 smtClean="0">
              <a:solidFill>
                <a:srgbClr val="3333CC"/>
              </a:solidFill>
              <a:latin typeface="Calibri"/>
              <a:cs typeface="+mn-cs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 smtClean="0">
              <a:solidFill>
                <a:srgbClr val="3333CC"/>
              </a:solidFill>
              <a:latin typeface="Calibri"/>
              <a:cs typeface="+mn-cs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Brief History of Space Geodetic Techniques (3/3)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>
                <a:solidFill>
                  <a:schemeClr val="accent2"/>
                </a:solidFill>
                <a:latin typeface="+mn-lt"/>
              </a:rPr>
              <a:t>08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090747" y="3812540"/>
            <a:ext cx="3937366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FF00FF"/>
                </a:solidFill>
                <a:latin typeface="+mn-lt"/>
              </a:rPr>
              <a:t>Global Reference </a:t>
            </a:r>
            <a:r>
              <a:rPr lang="en-GB" sz="1600" kern="0" dirty="0">
                <a:solidFill>
                  <a:srgbClr val="FF00FF"/>
                </a:solidFill>
                <a:latin typeface="+mn-lt"/>
              </a:rPr>
              <a:t>Network of</a:t>
            </a:r>
          </a:p>
          <a:p>
            <a:pPr marL="339725" indent="-339725" algn="ctr" defTabSz="449263">
              <a:lnSpc>
                <a:spcPct val="80000"/>
              </a:lnSpc>
              <a:spcBef>
                <a:spcPts val="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>
                <a:solidFill>
                  <a:srgbClr val="FF00FF"/>
                </a:solidFill>
                <a:latin typeface="+mn-lt"/>
              </a:rPr>
              <a:t>International GNSS </a:t>
            </a:r>
            <a:r>
              <a:rPr lang="en-GB" sz="1600" kern="0" dirty="0" smtClean="0">
                <a:solidFill>
                  <a:srgbClr val="FF00FF"/>
                </a:solidFill>
                <a:latin typeface="+mn-lt"/>
              </a:rPr>
              <a:t>Service (IGS)</a:t>
            </a:r>
            <a:endParaRPr lang="en-GB" sz="160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37366" y="3093481"/>
            <a:ext cx="3051175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FF00FF"/>
                </a:solidFill>
                <a:latin typeface="+mn-lt"/>
              </a:rPr>
              <a:t>GEONET displacements after</a:t>
            </a:r>
            <a:endParaRPr lang="en-GB" sz="1600" kern="0" dirty="0">
              <a:solidFill>
                <a:srgbClr val="FF00FF"/>
              </a:solidFill>
              <a:latin typeface="+mn-lt"/>
            </a:endParaRPr>
          </a:p>
          <a:p>
            <a:pPr marL="339725" indent="-339725" algn="ctr" defTabSz="449263">
              <a:lnSpc>
                <a:spcPct val="80000"/>
              </a:lnSpc>
              <a:spcBef>
                <a:spcPts val="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FF00FF"/>
                </a:solidFill>
                <a:latin typeface="+mn-lt"/>
              </a:rPr>
              <a:t>11 Mar 2011 Tohoku earthquake</a:t>
            </a:r>
            <a:endParaRPr lang="en-GB" sz="160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669735" y="5935335"/>
            <a:ext cx="2247994" cy="690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FF00FF"/>
                </a:solidFill>
                <a:latin typeface="+mn-lt"/>
              </a:rPr>
              <a:t>Plate Boundary</a:t>
            </a:r>
          </a:p>
          <a:p>
            <a:pPr marL="339725" indent="-339725" algn="ctr" defTabSz="449263">
              <a:lnSpc>
                <a:spcPct val="80000"/>
              </a:lnSpc>
              <a:spcBef>
                <a:spcPts val="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FF00FF"/>
                </a:solidFill>
                <a:latin typeface="+mn-lt"/>
              </a:rPr>
              <a:t>Observatory (PBO)</a:t>
            </a:r>
            <a:endParaRPr lang="en-GB" sz="1600" kern="0" dirty="0">
              <a:solidFill>
                <a:srgbClr val="FF00FF"/>
              </a:solidFill>
              <a:latin typeface="+mn-lt"/>
            </a:endParaRPr>
          </a:p>
          <a:p>
            <a:pPr marL="339725" indent="-339725" algn="ctr" defTabSz="449263">
              <a:lnSpc>
                <a:spcPct val="80000"/>
              </a:lnSpc>
              <a:spcBef>
                <a:spcPts val="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kern="0" dirty="0" smtClean="0">
                <a:solidFill>
                  <a:srgbClr val="FF00FF"/>
                </a:solidFill>
                <a:latin typeface="+mn-lt"/>
              </a:rPr>
              <a:t>in western USA</a:t>
            </a:r>
            <a:endParaRPr lang="en-GB" sz="1600" dirty="0">
              <a:solidFill>
                <a:srgbClr val="FF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134208"/>
            <a:ext cx="8691563" cy="53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796925" lvl="1" indent="-339725" defTabSz="44926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relatively low user costs (not including GNSS itself)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service available for anybody, anywhere, anytime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user can operate autonomously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inherently designed for real-time operations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low-accuracy mode via GNSS </a:t>
            </a: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broadcast open </a:t>
            </a: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service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high-accuracy mode via augmentation services (e.g., IGS)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user positions reach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~1 cm accuracy in post-processing mode (24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hr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data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)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real-time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positions reach ~1 </a:t>
            </a:r>
            <a:r>
              <a:rPr lang="en-GB" kern="0" dirty="0" err="1">
                <a:solidFill>
                  <a:srgbClr val="3333CC"/>
                </a:solidFill>
                <a:latin typeface="Calibri"/>
              </a:rPr>
              <a:t>dm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 level (absolute geocentric mode)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chemeClr val="accent2"/>
                </a:solidFill>
                <a:latin typeface="+mn-lt"/>
                <a:cs typeface="+mn-cs"/>
              </a:rPr>
              <a:t>differential </a:t>
            </a:r>
            <a:r>
              <a:rPr lang="en-GB" kern="0" dirty="0">
                <a:solidFill>
                  <a:srgbClr val="3333CC"/>
                </a:solidFill>
                <a:latin typeface="Calibri"/>
              </a:rPr>
              <a:t>positions attain sub-cm precision over regional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scales</a:t>
            </a:r>
          </a:p>
          <a:p>
            <a:pPr marL="796925" lvl="1" indent="-339725" defTabSz="449263">
              <a:lnSpc>
                <a:spcPct val="80000"/>
              </a:lnSpc>
              <a:spcBef>
                <a:spcPts val="1800"/>
              </a:spcBef>
              <a:buClr>
                <a:srgbClr val="3333CC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 smtClean="0">
                <a:solidFill>
                  <a:srgbClr val="3333CC"/>
                </a:solidFill>
                <a:latin typeface="Calibri"/>
                <a:cs typeface="+mn-cs"/>
              </a:rPr>
              <a:t>GNSS networks can serve many objectives simultaneously, e.g.:</a:t>
            </a:r>
            <a:endParaRPr lang="en-GB" kern="0" dirty="0" smtClean="0">
              <a:solidFill>
                <a:srgbClr val="3333CC"/>
              </a:solidFill>
              <a:latin typeface="Calibri"/>
            </a:endParaRP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      geodynamics, water </a:t>
            </a:r>
            <a:r>
              <a:rPr lang="en-GB" kern="0" dirty="0" err="1" smtClean="0">
                <a:solidFill>
                  <a:srgbClr val="3333CC"/>
                </a:solidFill>
                <a:latin typeface="Calibri"/>
              </a:rPr>
              <a:t>vapor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sensing, ionosphere monitoring,</a:t>
            </a:r>
          </a:p>
          <a:p>
            <a:pPr lvl="1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kern="0" dirty="0">
                <a:solidFill>
                  <a:srgbClr val="3333CC"/>
                </a:solidFill>
                <a:latin typeface="Calibri"/>
              </a:rPr>
              <a:t> </a:t>
            </a:r>
            <a:r>
              <a:rPr lang="en-GB" kern="0" dirty="0" smtClean="0">
                <a:solidFill>
                  <a:srgbClr val="3333CC"/>
                </a:solidFill>
                <a:latin typeface="Calibri"/>
              </a:rPr>
              <a:t>       geodetic/survey referencing, time transfer, land cover probe, . . .</a:t>
            </a:r>
            <a:endParaRPr lang="en-GB" sz="8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739775" lvl="1" indent="-282575"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Tx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kern="0" dirty="0">
              <a:solidFill>
                <a:srgbClr val="3333CC"/>
              </a:solidFill>
              <a:latin typeface="Calibri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76517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 smtClean="0">
                <a:solidFill>
                  <a:srgbClr val="FF0000"/>
                </a:solidFill>
              </a:rPr>
              <a:t>Unique Advantages of GNSS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816975" y="6611938"/>
            <a:ext cx="42227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600" dirty="0" smtClean="0">
                <a:solidFill>
                  <a:schemeClr val="accent2"/>
                </a:solidFill>
                <a:latin typeface="+mn-lt"/>
              </a:rPr>
              <a:t>09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34930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 algn="ctr">
          <a:solidFill>
            <a:schemeClr val="tx1"/>
          </a:solidFill>
          <a:round/>
          <a:headEnd/>
          <a:tailEnd/>
        </a:ln>
      </a:spPr>
      <a:bodyPr/>
      <a:lstStyle>
        <a:defPPr marL="342900" indent="-34290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23698</TotalTime>
  <Words>2448</Words>
  <Application>Microsoft Office PowerPoint</Application>
  <PresentationFormat>On-screen Show (4:3)</PresentationFormat>
  <Paragraphs>561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Modèle par défaut</vt:lpstr>
      <vt:lpstr>The Role of GNSS in Modern Reference Frames</vt:lpstr>
      <vt:lpstr>Classical Terrestrial Surveys</vt:lpstr>
      <vt:lpstr>Classical Survey Components</vt:lpstr>
      <vt:lpstr>Extension to National Reference Frames</vt:lpstr>
      <vt:lpstr>New Geodetic Paradigm:  Technological Elements</vt:lpstr>
      <vt:lpstr>Brief History of Space Geodetic Techniques (1/3)</vt:lpstr>
      <vt:lpstr>Brief History of Space Geodetic Techniques (2/3)</vt:lpstr>
      <vt:lpstr>Brief History of Space Geodetic Techniques (3/3)</vt:lpstr>
      <vt:lpstr>Unique Advantages of GNSS</vt:lpstr>
      <vt:lpstr>GNSS Contributions to ITRF</vt:lpstr>
      <vt:lpstr>GNSS Contributions to Earth Orientation</vt:lpstr>
      <vt:lpstr>GNSS User Access to ITRF</vt:lpstr>
      <vt:lpstr>Merits of Two GNSS Positioning Approaches</vt:lpstr>
      <vt:lpstr>Example of Crustal Loading Studied with GNSS</vt:lpstr>
      <vt:lpstr>GPS Position Time Series – “Best” Load Fit</vt:lpstr>
      <vt:lpstr>GPS Position Time Series – “Worst” Load Fit</vt:lpstr>
      <vt:lpstr>GPS Stations With Smallest Height Scatter</vt:lpstr>
      <vt:lpstr>(GPS – Load) Comparison Statistics (706 stations)</vt:lpstr>
      <vt:lpstr>(GPS – Load) Comparison Statistics (706 stations)</vt:lpstr>
      <vt:lpstr>IGS Results – dN With/Without Loads</vt:lpstr>
      <vt:lpstr>IGS Results – dE With/Without Loads</vt:lpstr>
      <vt:lpstr>IGS Results – dU With/Without Loads</vt:lpstr>
      <vt:lpstr>IGS Results – dU With/Without Loads</vt:lpstr>
      <vt:lpstr>Decomposition of Weekly GPS Position Errors</vt:lpstr>
      <vt:lpstr>Summary of Current GPS Position Errors</vt:lpstr>
      <vt:lpstr>Prospects for Future GNSS Evolution</vt:lpstr>
      <vt:lpstr>Thank You!</vt:lpstr>
    </vt:vector>
  </TitlesOfParts>
  <Company>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errors in GPS position estimates</dc:title>
  <dc:creator>Jim Ray</dc:creator>
  <cp:lastModifiedBy>Jim Ray</cp:lastModifiedBy>
  <cp:revision>3331</cp:revision>
  <dcterms:created xsi:type="dcterms:W3CDTF">2004-04-22T16:39:48Z</dcterms:created>
  <dcterms:modified xsi:type="dcterms:W3CDTF">2013-04-30T12:27:57Z</dcterms:modified>
</cp:coreProperties>
</file>