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510" r:id="rId2"/>
    <p:sldId id="449" r:id="rId3"/>
    <p:sldId id="543" r:id="rId4"/>
    <p:sldId id="544" r:id="rId5"/>
    <p:sldId id="511" r:id="rId6"/>
    <p:sldId id="512" r:id="rId7"/>
    <p:sldId id="513" r:id="rId8"/>
    <p:sldId id="533" r:id="rId9"/>
    <p:sldId id="534" r:id="rId10"/>
    <p:sldId id="535" r:id="rId11"/>
    <p:sldId id="536" r:id="rId12"/>
    <p:sldId id="537" r:id="rId13"/>
    <p:sldId id="514" r:id="rId14"/>
    <p:sldId id="457" r:id="rId15"/>
    <p:sldId id="526" r:id="rId16"/>
    <p:sldId id="527" r:id="rId17"/>
    <p:sldId id="528" r:id="rId18"/>
    <p:sldId id="529" r:id="rId19"/>
    <p:sldId id="532" r:id="rId20"/>
    <p:sldId id="515" r:id="rId21"/>
    <p:sldId id="516" r:id="rId22"/>
    <p:sldId id="538" r:id="rId23"/>
    <p:sldId id="518" r:id="rId24"/>
    <p:sldId id="519" r:id="rId25"/>
    <p:sldId id="520" r:id="rId26"/>
    <p:sldId id="521" r:id="rId27"/>
    <p:sldId id="522" r:id="rId28"/>
    <p:sldId id="523" r:id="rId29"/>
    <p:sldId id="524" r:id="rId30"/>
    <p:sldId id="525" r:id="rId31"/>
    <p:sldId id="540" r:id="rId32"/>
    <p:sldId id="541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33"/>
    <a:srgbClr val="800000"/>
    <a:srgbClr val="990000"/>
    <a:srgbClr val="FF9999"/>
    <a:srgbClr val="B2B2B2"/>
    <a:srgbClr val="0000FF"/>
    <a:srgbClr val="FFFF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2" autoAdjust="0"/>
  </p:normalViewPr>
  <p:slideViewPr>
    <p:cSldViewPr snapToGrid="0">
      <p:cViewPr>
        <p:scale>
          <a:sx n="75" d="100"/>
          <a:sy n="75" d="100"/>
        </p:scale>
        <p:origin x="-9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1334" y="-8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7870B86-5F2E-4F6B-8EDA-E4820D639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24648D8-1F61-4624-A9B1-68C935A55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6553200" cy="11430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743200"/>
            <a:ext cx="6553200" cy="2209800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457200"/>
            <a:ext cx="211455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9125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905000"/>
            <a:ext cx="7162800" cy="3048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9050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05200"/>
            <a:ext cx="35052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5052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68363" y="1736725"/>
            <a:ext cx="244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 b="0">
              <a:latin typeface="Time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362200" y="1600200"/>
            <a:ext cx="6096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 b="0">
              <a:latin typeface="Time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05000"/>
            <a:ext cx="716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Chart5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VT CORS (VECTOR) Benefits</a:t>
            </a:r>
            <a:br>
              <a:rPr lang="en-US" sz="4000" smtClean="0"/>
            </a:br>
            <a:endParaRPr lang="en-US" sz="32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Daniel J. Martin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National Geodetic Survey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VT Geodetic Advisor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VTrans Monthly Survey Meeting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February 02,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I89 Small Culvert Inventory</a:t>
            </a:r>
          </a:p>
        </p:txBody>
      </p:sp>
      <p:pic>
        <p:nvPicPr>
          <p:cNvPr id="20483" name="Picture 3" descr="small_culv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2675" y="1616075"/>
            <a:ext cx="7153275" cy="5211763"/>
          </a:xfr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52963" y="4084638"/>
            <a:ext cx="182562" cy="233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4850" y="490538"/>
            <a:ext cx="7724775" cy="5794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ulvertExample1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47913" y="501650"/>
            <a:ext cx="4506912" cy="635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is using them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905000"/>
            <a:ext cx="4229100" cy="3898900"/>
          </a:xfrm>
        </p:spPr>
        <p:txBody>
          <a:bodyPr/>
          <a:lstStyle/>
          <a:p>
            <a:pPr eaLnBrk="1" hangingPunct="1"/>
            <a:r>
              <a:rPr lang="en-US" sz="2000" smtClean="0"/>
              <a:t>VTrans</a:t>
            </a:r>
          </a:p>
          <a:p>
            <a:pPr eaLnBrk="1" hangingPunct="1"/>
            <a:r>
              <a:rPr lang="en-US" sz="2000" smtClean="0"/>
              <a:t>Land Surveyors</a:t>
            </a:r>
          </a:p>
          <a:p>
            <a:pPr eaLnBrk="1" hangingPunct="1"/>
            <a:r>
              <a:rPr lang="en-US" sz="2000" smtClean="0"/>
              <a:t>Engineering firms</a:t>
            </a:r>
          </a:p>
          <a:p>
            <a:pPr eaLnBrk="1" hangingPunct="1"/>
            <a:r>
              <a:rPr lang="en-US" sz="2000" smtClean="0"/>
              <a:t>GIS Professionals</a:t>
            </a:r>
          </a:p>
          <a:p>
            <a:pPr eaLnBrk="1" hangingPunct="1"/>
            <a:r>
              <a:rPr lang="en-US" sz="2000" smtClean="0"/>
              <a:t>Foresters</a:t>
            </a:r>
          </a:p>
          <a:p>
            <a:pPr eaLnBrk="1" hangingPunct="1"/>
            <a:r>
              <a:rPr lang="en-US" sz="2000" smtClean="0"/>
              <a:t>Other State Agencies Such as Agency of Natural Resources and Department of Agriculture</a:t>
            </a:r>
          </a:p>
          <a:p>
            <a:pPr eaLnBrk="1" hangingPunct="1"/>
            <a:r>
              <a:rPr lang="en-US" sz="2000" smtClean="0"/>
              <a:t>Other non-VT State Agencies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60900" y="1905000"/>
            <a:ext cx="4267200" cy="4254500"/>
          </a:xfrm>
        </p:spPr>
        <p:txBody>
          <a:bodyPr/>
          <a:lstStyle/>
          <a:p>
            <a:pPr eaLnBrk="1" hangingPunct="1"/>
            <a:r>
              <a:rPr lang="en-US" sz="2000" smtClean="0"/>
              <a:t>Federal and International Agencies and educational institutions</a:t>
            </a:r>
          </a:p>
          <a:p>
            <a:pPr lvl="1" eaLnBrk="1" hangingPunct="1"/>
            <a:r>
              <a:rPr lang="en-US" sz="2000" smtClean="0"/>
              <a:t>National Weather Service</a:t>
            </a:r>
          </a:p>
          <a:p>
            <a:pPr lvl="1" eaLnBrk="1" hangingPunct="1"/>
            <a:r>
              <a:rPr lang="en-US" sz="2000" smtClean="0"/>
              <a:t>National Geodetic Survey</a:t>
            </a:r>
          </a:p>
          <a:p>
            <a:pPr lvl="1" eaLnBrk="1" hangingPunct="1"/>
            <a:r>
              <a:rPr lang="en-US" sz="2000" smtClean="0"/>
              <a:t>US Geological Survey</a:t>
            </a:r>
          </a:p>
          <a:p>
            <a:pPr lvl="1" eaLnBrk="1" hangingPunct="1"/>
            <a:r>
              <a:rPr lang="en-US" sz="2000" smtClean="0"/>
              <a:t>Geodetic Survey Canada</a:t>
            </a:r>
          </a:p>
          <a:p>
            <a:pPr lvl="1" eaLnBrk="1" hangingPunct="1"/>
            <a:r>
              <a:rPr lang="en-US" sz="2000" smtClean="0"/>
              <a:t>International GNSS Service</a:t>
            </a:r>
          </a:p>
          <a:p>
            <a:pPr lvl="1" eaLnBrk="1" hangingPunct="1"/>
            <a:r>
              <a:rPr lang="en-US" sz="2000" smtClean="0"/>
              <a:t>UVM, UNH, UMaine, Lyndon and Johnson State, Norwich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are the VT CORS being Accessed?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0" y="1905000"/>
            <a:ext cx="7366000" cy="3924300"/>
          </a:xfrm>
        </p:spPr>
        <p:txBody>
          <a:bodyPr/>
          <a:lstStyle/>
          <a:p>
            <a:pPr eaLnBrk="1" hangingPunct="1"/>
            <a:r>
              <a:rPr lang="en-US" smtClean="0"/>
              <a:t>Raw Data (post processing)</a:t>
            </a:r>
          </a:p>
          <a:p>
            <a:pPr lvl="1" eaLnBrk="1" hangingPunct="1"/>
            <a:r>
              <a:rPr lang="en-US" smtClean="0"/>
              <a:t>VTGS Web</a:t>
            </a:r>
          </a:p>
          <a:p>
            <a:pPr lvl="1" eaLnBrk="1" hangingPunct="1"/>
            <a:r>
              <a:rPr lang="en-US" smtClean="0"/>
              <a:t>VTGS FTP</a:t>
            </a:r>
          </a:p>
          <a:p>
            <a:pPr lvl="1" eaLnBrk="1" hangingPunct="1"/>
            <a:r>
              <a:rPr lang="en-US" smtClean="0"/>
              <a:t>NGS Web (UFCORS)</a:t>
            </a:r>
          </a:p>
          <a:p>
            <a:pPr eaLnBrk="1" hangingPunct="1"/>
            <a:r>
              <a:rPr lang="en-US" smtClean="0"/>
              <a:t>Derived Products</a:t>
            </a:r>
          </a:p>
          <a:p>
            <a:pPr lvl="1" eaLnBrk="1" hangingPunct="1"/>
            <a:r>
              <a:rPr lang="en-US" smtClean="0"/>
              <a:t>OPUS_S</a:t>
            </a:r>
          </a:p>
          <a:p>
            <a:pPr lvl="1" eaLnBrk="1" hangingPunct="1"/>
            <a:r>
              <a:rPr lang="en-US" smtClean="0"/>
              <a:t>OPUS_RS</a:t>
            </a:r>
          </a:p>
          <a:p>
            <a:pPr lvl="1" eaLnBrk="1" hangingPunct="1"/>
            <a:r>
              <a:rPr lang="en-US" smtClean="0"/>
              <a:t>OPUS_DB</a:t>
            </a:r>
          </a:p>
          <a:p>
            <a:pPr lvl="1" eaLnBrk="1" hangingPunct="1"/>
            <a:r>
              <a:rPr lang="en-US" smtClean="0"/>
              <a:t>RTK Corrections</a:t>
            </a:r>
          </a:p>
          <a:p>
            <a:pPr eaLnBrk="1" hangingPunct="1"/>
            <a:r>
              <a:rPr lang="en-US" smtClean="0"/>
              <a:t>Incorporated into other networks (NY, Keynet, MTS)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3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3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25400" y="969963"/>
          <a:ext cx="9144000" cy="4827587"/>
        </p:xfrm>
        <a:graphic>
          <a:graphicData uri="http://schemas.openxmlformats.org/presentationml/2006/ole">
            <p:oleObj spid="_x0000_s2050" name="Chart" r:id="rId3" imgW="5124298" imgH="270530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0" y="1270000"/>
          <a:ext cx="9144000" cy="4929188"/>
        </p:xfrm>
        <a:graphic>
          <a:graphicData uri="http://schemas.openxmlformats.org/presentationml/2006/ole">
            <p:oleObj spid="_x0000_s3074" name="Chart" r:id="rId3" imgW="5000752" imgH="269552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0" y="1344613"/>
          <a:ext cx="9144000" cy="4268787"/>
        </p:xfrm>
        <a:graphic>
          <a:graphicData uri="http://schemas.openxmlformats.org/presentationml/2006/ole">
            <p:oleObj spid="_x0000_s4098" name="Chart" r:id="rId3" imgW="5876950" imgH="27432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73238" y="517525"/>
          <a:ext cx="5476875" cy="2800350"/>
        </p:xfrm>
        <a:graphic>
          <a:graphicData uri="http://schemas.openxmlformats.org/presentationml/2006/ole">
            <p:oleObj spid="_x0000_s5122" name="Chart" r:id="rId3" imgW="5477053" imgH="2800248" progId="Excel.Chart.8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773238" y="3397250"/>
          <a:ext cx="5495925" cy="2800350"/>
        </p:xfrm>
        <a:graphic>
          <a:graphicData uri="http://schemas.openxmlformats.org/presentationml/2006/ole">
            <p:oleObj spid="_x0000_s5123" name="Chart" r:id="rId4" imgW="5495747" imgH="280024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1397000"/>
          <a:ext cx="9144000" cy="4254500"/>
        </p:xfrm>
        <a:graphic>
          <a:graphicData uri="http://schemas.openxmlformats.org/presentationml/2006/ole">
            <p:oleObj spid="_x0000_s6146" name="Chart" r:id="rId3" imgW="5896051" imgH="27432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VECTOR??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of Continuously Operating GNSS Reference Stations.</a:t>
            </a:r>
          </a:p>
          <a:p>
            <a:pPr eaLnBrk="1" hangingPunct="1"/>
            <a:r>
              <a:rPr lang="en-US" smtClean="0"/>
              <a:t>Provides access to the National Spatial Reference System (NSRS)</a:t>
            </a:r>
          </a:p>
          <a:p>
            <a:pPr eaLnBrk="1" hangingPunct="1"/>
            <a:r>
              <a:rPr lang="en-US" smtClean="0"/>
              <a:t>Access available for post processing (Static) and Real-time.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COST/Benefit of VT CORS (Initial Investment)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 system investment into the VT CORS Network which was made to support the fiber optic project on the VT Interstates ≈ $340,000</a:t>
            </a:r>
          </a:p>
          <a:p>
            <a:pPr lvl="1" eaLnBrk="1" hangingPunct="1"/>
            <a:r>
              <a:rPr lang="en-US" smtClean="0"/>
              <a:t>9 receivers and antennas</a:t>
            </a:r>
          </a:p>
          <a:p>
            <a:pPr lvl="1" eaLnBrk="1" hangingPunct="1"/>
            <a:r>
              <a:rPr lang="en-US" smtClean="0"/>
              <a:t>system software,</a:t>
            </a:r>
          </a:p>
          <a:p>
            <a:pPr lvl="1" eaLnBrk="1" hangingPunct="1"/>
            <a:r>
              <a:rPr lang="en-US" smtClean="0"/>
              <a:t>Installation</a:t>
            </a:r>
          </a:p>
          <a:p>
            <a:pPr lvl="1" eaLnBrk="1" hangingPunct="1"/>
            <a:r>
              <a:rPr lang="en-US" smtClean="0"/>
              <a:t>required field equipment needed to make use of the system (4 rovers)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Benefit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162800" cy="4140200"/>
          </a:xfrm>
        </p:spPr>
        <p:txBody>
          <a:bodyPr/>
          <a:lstStyle/>
          <a:p>
            <a:pPr eaLnBrk="1" hangingPunct="1"/>
            <a:r>
              <a:rPr lang="en-US" smtClean="0"/>
              <a:t>Easy to quantify (included in report)</a:t>
            </a:r>
          </a:p>
          <a:p>
            <a:pPr lvl="1" eaLnBrk="1" hangingPunct="1"/>
            <a:r>
              <a:rPr lang="en-US" smtClean="0"/>
              <a:t>Reduction in person hours to accomplish a task</a:t>
            </a:r>
          </a:p>
          <a:p>
            <a:pPr lvl="1" eaLnBrk="1" hangingPunct="1"/>
            <a:r>
              <a:rPr lang="en-US" smtClean="0"/>
              <a:t>Reduction in purchased equipment to accomplish a task</a:t>
            </a:r>
          </a:p>
          <a:p>
            <a:pPr lvl="1" eaLnBrk="1" hangingPunct="1"/>
            <a:r>
              <a:rPr lang="en-US" smtClean="0"/>
              <a:t>Reduction in purchased software</a:t>
            </a:r>
          </a:p>
          <a:p>
            <a:pPr eaLnBrk="1" hangingPunct="1"/>
            <a:r>
              <a:rPr lang="en-US" smtClean="0"/>
              <a:t>Difficult to quantify (not included in report)</a:t>
            </a:r>
          </a:p>
          <a:p>
            <a:pPr lvl="1" eaLnBrk="1" hangingPunct="1"/>
            <a:r>
              <a:rPr lang="en-US" smtClean="0"/>
              <a:t>Reduced training (multiple types of equipment)</a:t>
            </a:r>
          </a:p>
          <a:p>
            <a:pPr lvl="1" eaLnBrk="1" hangingPunct="1"/>
            <a:r>
              <a:rPr lang="en-US" smtClean="0"/>
              <a:t>Reduced maintenance (multiple types of equipment)</a:t>
            </a:r>
          </a:p>
          <a:p>
            <a:pPr lvl="1" eaLnBrk="1" hangingPunct="1"/>
            <a:r>
              <a:rPr lang="en-US" smtClean="0"/>
              <a:t>Consistency and reliability of a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generalities need to be made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162800" cy="4318000"/>
          </a:xfrm>
        </p:spPr>
        <p:txBody>
          <a:bodyPr/>
          <a:lstStyle/>
          <a:p>
            <a:pPr eaLnBrk="1" hangingPunct="1"/>
            <a:r>
              <a:rPr lang="en-US" smtClean="0"/>
              <a:t>One CORS replaces one receiver and operator</a:t>
            </a:r>
          </a:p>
          <a:p>
            <a:pPr eaLnBrk="1" hangingPunct="1"/>
            <a:r>
              <a:rPr lang="en-US" smtClean="0"/>
              <a:t>Without CORS network, one receiver and observer would need to spend an average of 2 hours to collect and download one hour of data (including travel)</a:t>
            </a:r>
          </a:p>
          <a:p>
            <a:pPr eaLnBrk="1" hangingPunct="1"/>
            <a:r>
              <a:rPr lang="en-US" smtClean="0"/>
              <a:t>Average UFCORS download consists of 2 hours of data</a:t>
            </a:r>
          </a:p>
          <a:p>
            <a:pPr eaLnBrk="1" hangingPunct="1"/>
            <a:r>
              <a:rPr lang="en-US" smtClean="0"/>
              <a:t>Cost of one observer and receiver is $50/hour</a:t>
            </a:r>
          </a:p>
          <a:p>
            <a:pPr eaLnBrk="1" hangingPunct="1"/>
            <a:r>
              <a:rPr lang="en-US" smtClean="0"/>
              <a:t>Most VT FTP users are “Resource Grade” users who require less accuracy.  Could operate without VT CORS but would be subjected to even lower accuracy.  FTP data has half the $$ benefit of data retrieved from the web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Benefit for VT CORS Products</a:t>
            </a:r>
          </a:p>
        </p:txBody>
      </p:sp>
      <p:graphicFrame>
        <p:nvGraphicFramePr>
          <p:cNvPr id="516266" name="Group 170"/>
          <p:cNvGraphicFramePr>
            <a:graphicFrameLocks noGrp="1"/>
          </p:cNvGraphicFramePr>
          <p:nvPr>
            <p:ph idx="1"/>
          </p:nvPr>
        </p:nvGraphicFramePr>
        <p:xfrm>
          <a:off x="1676400" y="2171700"/>
          <a:ext cx="5892800" cy="3341689"/>
        </p:xfrm>
        <a:graphic>
          <a:graphicData uri="http://schemas.openxmlformats.org/drawingml/2006/table">
            <a:tbl>
              <a:tblPr/>
              <a:tblGrid>
                <a:gridCol w="3746500"/>
                <a:gridCol w="2146300"/>
              </a:tblGrid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User Benefit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UFCORS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$200/download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VT Web Download (VTDL)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$100/1-hour file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VT FTP Download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$50/1-hour file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OPUS_S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$600/solution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OPUS_RS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$600/solution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OPUS_DB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$400/submission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RTK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$100/hour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Benefit to VTrans (work on Interstate)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162800" cy="4025900"/>
          </a:xfrm>
        </p:spPr>
        <p:txBody>
          <a:bodyPr/>
          <a:lstStyle/>
          <a:p>
            <a:pPr eaLnBrk="1" hangingPunct="1"/>
            <a:r>
              <a:rPr lang="en-US" smtClean="0"/>
              <a:t>RTK</a:t>
            </a:r>
          </a:p>
          <a:p>
            <a:pPr lvl="1" eaLnBrk="1" hangingPunct="1"/>
            <a:r>
              <a:rPr lang="en-US" smtClean="0"/>
              <a:t>2007 use = 576 hours</a:t>
            </a:r>
          </a:p>
          <a:p>
            <a:pPr lvl="1" eaLnBrk="1" hangingPunct="1"/>
            <a:r>
              <a:rPr lang="en-US" smtClean="0"/>
              <a:t>2008 use = 970 hours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OPUS_S</a:t>
            </a:r>
          </a:p>
          <a:p>
            <a:pPr lvl="1" eaLnBrk="1" hangingPunct="1"/>
            <a:r>
              <a:rPr lang="en-US" smtClean="0"/>
              <a:t>60 solutions in 2008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OPUS-DB</a:t>
            </a:r>
          </a:p>
          <a:p>
            <a:pPr lvl="1" eaLnBrk="1" hangingPunct="1"/>
            <a:r>
              <a:rPr lang="en-US" smtClean="0"/>
              <a:t>60 submissions in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Benefit to VTRANS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65300"/>
            <a:ext cx="6854825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Benefit to VTrans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 year benefit (2007-2008) ≈ 63% of initial system investment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2009 benefit is equal to 2008 then the three year benefit ≈ 99% of initial system investment (three year return on investment)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Cost/Benefit (Current level of investment)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 level of investment ≈ $481,400 which includes the initial investment ($340,000) plus $141,400 after year 1</a:t>
            </a:r>
          </a:p>
          <a:p>
            <a:pPr lvl="1" eaLnBrk="1" hangingPunct="1"/>
            <a:r>
              <a:rPr lang="en-US" smtClean="0"/>
              <a:t>4 new CORS</a:t>
            </a:r>
          </a:p>
          <a:p>
            <a:pPr lvl="1" eaLnBrk="1" hangingPunct="1"/>
            <a:r>
              <a:rPr lang="en-US" smtClean="0"/>
              <a:t>Extended Warranty on firmware and software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Total Usage in 2008</a:t>
            </a:r>
          </a:p>
        </p:txBody>
      </p:sp>
      <p:graphicFrame>
        <p:nvGraphicFramePr>
          <p:cNvPr id="523401" name="Group 137"/>
          <p:cNvGraphicFramePr>
            <a:graphicFrameLocks noGrp="1"/>
          </p:cNvGraphicFramePr>
          <p:nvPr>
            <p:ph idx="1"/>
          </p:nvPr>
        </p:nvGraphicFramePr>
        <p:xfrm>
          <a:off x="2120900" y="2298700"/>
          <a:ext cx="5283200" cy="3063240"/>
        </p:xfrm>
        <a:graphic>
          <a:graphicData uri="http://schemas.openxmlformats.org/drawingml/2006/table">
            <a:tbl>
              <a:tblPr/>
              <a:tblGrid>
                <a:gridCol w="2941638"/>
                <a:gridCol w="2341562"/>
              </a:tblGrid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 Usage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UFCORS Downloads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1798 2-hr files (ave)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VT Web Download (VTDL)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6051 1-hr files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VT FTP Download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8329 1-hr files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OPUS_S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686 Solutions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OPUS_RS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 Solutions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OPUS_DB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Submissions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RTK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1771 Hours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2008 Benefit to VT Taxpayers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39900"/>
            <a:ext cx="76454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27" descr="Vecto expansion2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6900" y="1314450"/>
            <a:ext cx="3768725" cy="4870450"/>
          </a:xfrm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006600"/>
                </a:solidFill>
              </a:rPr>
              <a:t>VECTOR Expansion</a:t>
            </a:r>
            <a:endParaRPr lang="en-US" sz="1800" smtClean="0"/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05000"/>
            <a:ext cx="4064000" cy="4144963"/>
          </a:xfrm>
        </p:spPr>
        <p:txBody>
          <a:bodyPr/>
          <a:lstStyle/>
          <a:p>
            <a:pPr eaLnBrk="1" hangingPunct="1">
              <a:buClr>
                <a:srgbClr val="CC0000"/>
              </a:buClr>
            </a:pPr>
            <a:r>
              <a:rPr lang="en-US" sz="1800" smtClean="0"/>
              <a:t>1996 - VCAP</a:t>
            </a:r>
          </a:p>
          <a:p>
            <a:pPr eaLnBrk="1" hangingPunct="1">
              <a:buClr>
                <a:srgbClr val="CC0000"/>
              </a:buClr>
            </a:pPr>
            <a:r>
              <a:rPr lang="en-US" sz="1800" smtClean="0"/>
              <a:t>2004 - VTUV</a:t>
            </a:r>
          </a:p>
          <a:p>
            <a:pPr eaLnBrk="1" hangingPunct="1">
              <a:buClr>
                <a:srgbClr val="FFFF00"/>
              </a:buClr>
            </a:pPr>
            <a:r>
              <a:rPr lang="en-US" sz="1800" smtClean="0"/>
              <a:t>2006 – VTD2, VTSP, VTWR, VTOX, VTD7, VTD9, VTC1, VTSA, VTRU, (VCAP Upgrade)</a:t>
            </a:r>
          </a:p>
          <a:p>
            <a:pPr eaLnBrk="1" hangingPunct="1">
              <a:buClr>
                <a:srgbClr val="0000FF"/>
              </a:buClr>
            </a:pPr>
            <a:r>
              <a:rPr lang="en-US" sz="1800" smtClean="0"/>
              <a:t>2008 – VTBE, VTDA, VTMI, VTIP</a:t>
            </a:r>
          </a:p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Four Stations will be added in 2010 to complete the network -  Dover, Bolton, Craftsbury, and Eden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/>
            <a:endParaRPr lang="en-US" sz="1800" smtClean="0"/>
          </a:p>
        </p:txBody>
      </p:sp>
      <p:sp>
        <p:nvSpPr>
          <p:cNvPr id="428047" name="Oval 15"/>
          <p:cNvSpPr>
            <a:spLocks noChangeArrowheads="1"/>
          </p:cNvSpPr>
          <p:nvPr/>
        </p:nvSpPr>
        <p:spPr bwMode="auto">
          <a:xfrm>
            <a:off x="1466850" y="2841625"/>
            <a:ext cx="158750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94" name="Group 28"/>
          <p:cNvGrpSpPr>
            <a:grpSpLocks/>
          </p:cNvGrpSpPr>
          <p:nvPr/>
        </p:nvGrpSpPr>
        <p:grpSpPr bwMode="auto">
          <a:xfrm>
            <a:off x="1584325" y="2071688"/>
            <a:ext cx="1374775" cy="3389312"/>
            <a:chOff x="1584259" y="2071457"/>
            <a:chExt cx="1374841" cy="3389543"/>
          </a:xfrm>
        </p:grpSpPr>
        <p:sp>
          <p:nvSpPr>
            <p:cNvPr id="12301" name="Oval 23"/>
            <p:cNvSpPr>
              <a:spLocks noChangeArrowheads="1"/>
            </p:cNvSpPr>
            <p:nvPr/>
          </p:nvSpPr>
          <p:spPr bwMode="auto">
            <a:xfrm>
              <a:off x="1699887" y="4196540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Oval 16"/>
            <p:cNvSpPr>
              <a:spLocks noChangeArrowheads="1"/>
            </p:cNvSpPr>
            <p:nvPr/>
          </p:nvSpPr>
          <p:spPr bwMode="auto">
            <a:xfrm>
              <a:off x="2149701" y="3689595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Oval 17"/>
            <p:cNvSpPr>
              <a:spLocks noChangeArrowheads="1"/>
            </p:cNvSpPr>
            <p:nvPr/>
          </p:nvSpPr>
          <p:spPr bwMode="auto">
            <a:xfrm>
              <a:off x="2800111" y="2935095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Oval 18"/>
            <p:cNvSpPr>
              <a:spLocks noChangeArrowheads="1"/>
            </p:cNvSpPr>
            <p:nvPr/>
          </p:nvSpPr>
          <p:spPr bwMode="auto">
            <a:xfrm>
              <a:off x="2713390" y="3575936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Oval 19"/>
            <p:cNvSpPr>
              <a:spLocks noChangeArrowheads="1"/>
            </p:cNvSpPr>
            <p:nvPr/>
          </p:nvSpPr>
          <p:spPr bwMode="auto">
            <a:xfrm>
              <a:off x="2465926" y="4158440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Oval 20"/>
            <p:cNvSpPr>
              <a:spLocks noChangeArrowheads="1"/>
            </p:cNvSpPr>
            <p:nvPr/>
          </p:nvSpPr>
          <p:spPr bwMode="auto">
            <a:xfrm>
              <a:off x="2278030" y="4726737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Oval 21"/>
            <p:cNvSpPr>
              <a:spLocks noChangeArrowheads="1"/>
            </p:cNvSpPr>
            <p:nvPr/>
          </p:nvSpPr>
          <p:spPr bwMode="auto">
            <a:xfrm>
              <a:off x="2249122" y="5304718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Oval 22"/>
            <p:cNvSpPr>
              <a:spLocks noChangeArrowheads="1"/>
            </p:cNvSpPr>
            <p:nvPr/>
          </p:nvSpPr>
          <p:spPr bwMode="auto">
            <a:xfrm>
              <a:off x="1584259" y="2271868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Oval 24"/>
            <p:cNvSpPr>
              <a:spLocks noChangeArrowheads="1"/>
            </p:cNvSpPr>
            <p:nvPr/>
          </p:nvSpPr>
          <p:spPr bwMode="auto">
            <a:xfrm>
              <a:off x="2653822" y="2071457"/>
              <a:ext cx="158989" cy="1562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95" name="Group 29"/>
          <p:cNvGrpSpPr>
            <a:grpSpLocks/>
          </p:cNvGrpSpPr>
          <p:nvPr/>
        </p:nvGrpSpPr>
        <p:grpSpPr bwMode="auto">
          <a:xfrm>
            <a:off x="1430338" y="2278063"/>
            <a:ext cx="1719262" cy="3246437"/>
            <a:chOff x="1429627" y="2278539"/>
            <a:chExt cx="1719973" cy="3245961"/>
          </a:xfrm>
        </p:grpSpPr>
        <p:sp>
          <p:nvSpPr>
            <p:cNvPr id="12297" name="Oval 27"/>
            <p:cNvSpPr>
              <a:spLocks noChangeArrowheads="1"/>
            </p:cNvSpPr>
            <p:nvPr/>
          </p:nvSpPr>
          <p:spPr bwMode="auto">
            <a:xfrm>
              <a:off x="2990611" y="2278539"/>
              <a:ext cx="158989" cy="1562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Oval 28"/>
            <p:cNvSpPr>
              <a:spLocks noChangeArrowheads="1"/>
            </p:cNvSpPr>
            <p:nvPr/>
          </p:nvSpPr>
          <p:spPr bwMode="auto">
            <a:xfrm>
              <a:off x="1704245" y="4629433"/>
              <a:ext cx="158989" cy="1562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29"/>
            <p:cNvSpPr>
              <a:spLocks noChangeArrowheads="1"/>
            </p:cNvSpPr>
            <p:nvPr/>
          </p:nvSpPr>
          <p:spPr bwMode="auto">
            <a:xfrm>
              <a:off x="1519855" y="3608006"/>
              <a:ext cx="158989" cy="1562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Oval 30"/>
            <p:cNvSpPr>
              <a:spLocks noChangeArrowheads="1"/>
            </p:cNvSpPr>
            <p:nvPr/>
          </p:nvSpPr>
          <p:spPr bwMode="auto">
            <a:xfrm>
              <a:off x="1429627" y="5368218"/>
              <a:ext cx="158989" cy="15628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8078" name="Oval 46" descr="Dark downward diagonal"/>
          <p:cNvSpPr>
            <a:spLocks noChangeArrowheads="1"/>
          </p:cNvSpPr>
          <p:nvPr/>
        </p:nvSpPr>
        <p:spPr bwMode="auto">
          <a:xfrm>
            <a:off x="2190750" y="3184525"/>
            <a:ext cx="158750" cy="155575"/>
          </a:xfrm>
          <a:prstGeom prst="ellipse">
            <a:avLst/>
          </a:prstGeom>
          <a:pattFill prst="dkDnDiag">
            <a:fgClr>
              <a:srgbClr val="FF0000"/>
            </a:fgClr>
            <a:bgClr>
              <a:srgbClr val="FFFF00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8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8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8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8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28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2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47" grpId="0" animBg="1"/>
      <p:bldP spid="428078" grpId="0" animBg="1"/>
      <p:bldP spid="42807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Taxpayer Benefits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Total system benefit ≈ 472% of current investment</a:t>
            </a:r>
          </a:p>
          <a:p>
            <a:pPr eaLnBrk="1" hangingPunct="1"/>
            <a:r>
              <a:rPr lang="en-US" smtClean="0"/>
              <a:t>2008 CORS not available until October of 2008, so it is fair to say that most of the 2008 benefit was derived from the initial level of system investment</a:t>
            </a:r>
          </a:p>
          <a:p>
            <a:pPr eaLnBrk="1" hangingPunct="1"/>
            <a:r>
              <a:rPr lang="en-US" smtClean="0"/>
              <a:t>2008 prorated benefit ≈ $1,900,000 = 559% of initial system investment.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VT CORS Network has provided significant benefit to VTrans and the taxpayers of VT</a:t>
            </a:r>
          </a:p>
          <a:p>
            <a:pPr eaLnBrk="1" hangingPunct="1"/>
            <a:r>
              <a:rPr lang="en-US" smtClean="0"/>
              <a:t>It supports a wide variety of different applications from a diverse user community</a:t>
            </a:r>
          </a:p>
          <a:p>
            <a:pPr eaLnBrk="1" hangingPunct="1"/>
            <a:r>
              <a:rPr lang="en-US" smtClean="0"/>
              <a:t>Anticipated three-year cost recovery based on VTrans usage only</a:t>
            </a:r>
          </a:p>
          <a:p>
            <a:pPr eaLnBrk="1" hangingPunct="1"/>
            <a:r>
              <a:rPr lang="en-US" smtClean="0"/>
              <a:t>2008 benefit realized by entire user community exceeds total investment by almost 500%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Recommendations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Continue with expansion of network to provide state-wide coverage</a:t>
            </a:r>
          </a:p>
          <a:p>
            <a:pPr eaLnBrk="1" hangingPunct="1"/>
            <a:r>
              <a:rPr lang="en-US" smtClean="0"/>
              <a:t>Work to get as many stations into the National Network as possible</a:t>
            </a:r>
          </a:p>
          <a:p>
            <a:pPr eaLnBrk="1" hangingPunct="1"/>
            <a:r>
              <a:rPr lang="en-US" smtClean="0"/>
              <a:t>Work to increase the use of the network inside VTrans</a:t>
            </a:r>
          </a:p>
          <a:p>
            <a:pPr eaLnBrk="1" hangingPunct="1"/>
            <a:r>
              <a:rPr lang="en-US" smtClean="0"/>
              <a:t>Continue to promote the network outside of VTrans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190500" y="538163"/>
            <a:ext cx="9158288" cy="5786437"/>
            <a:chOff x="-120" y="447"/>
            <a:chExt cx="5769" cy="3645"/>
          </a:xfrm>
        </p:grpSpPr>
        <p:pic>
          <p:nvPicPr>
            <p:cNvPr id="15365" name="Picture 3" descr="ny-realtim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0" y="970"/>
              <a:ext cx="5190" cy="3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l="35161" t="12502" r="21097" b="13501"/>
            <a:stretch>
              <a:fillRect/>
            </a:stretch>
          </p:blipFill>
          <p:spPr bwMode="auto">
            <a:xfrm>
              <a:off x="3677" y="447"/>
              <a:ext cx="1972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3" name="Picture 6" descr="vecto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5038" y="2044700"/>
            <a:ext cx="189388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Time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 What??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benefit to having these station out there?</a:t>
            </a:r>
          </a:p>
          <a:p>
            <a:pPr lvl="1" eaLnBrk="1" hangingPunct="1"/>
            <a:r>
              <a:rPr lang="en-US" smtClean="0"/>
              <a:t>Are they being used?</a:t>
            </a:r>
          </a:p>
          <a:p>
            <a:pPr lvl="1" eaLnBrk="1" hangingPunct="1"/>
            <a:r>
              <a:rPr lang="en-US" smtClean="0"/>
              <a:t>How are they being used?</a:t>
            </a:r>
          </a:p>
          <a:p>
            <a:pPr lvl="1" eaLnBrk="1" hangingPunct="1"/>
            <a:r>
              <a:rPr lang="en-US" smtClean="0"/>
              <a:t>Who is using them?</a:t>
            </a:r>
          </a:p>
          <a:p>
            <a:pPr lvl="1" eaLnBrk="1" hangingPunct="1"/>
            <a:r>
              <a:rPr lang="en-US" smtClean="0"/>
              <a:t>How are they being accessed?</a:t>
            </a:r>
          </a:p>
          <a:p>
            <a:pPr lvl="1" eaLnBrk="1" hangingPunct="1"/>
            <a:r>
              <a:rPr lang="en-US" smtClean="0"/>
              <a:t>How much are they being accessed?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VT report title 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913" y="561975"/>
            <a:ext cx="44481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are they being used?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05000"/>
            <a:ext cx="3733800" cy="3746500"/>
          </a:xfrm>
        </p:spPr>
        <p:txBody>
          <a:bodyPr/>
          <a:lstStyle/>
          <a:p>
            <a:pPr eaLnBrk="1" hangingPunct="1"/>
            <a:r>
              <a:rPr lang="en-US" sz="1800" smtClean="0"/>
              <a:t>Highway Surveys</a:t>
            </a:r>
          </a:p>
          <a:p>
            <a:pPr eaLnBrk="1" hangingPunct="1"/>
            <a:r>
              <a:rPr lang="en-US" sz="1800" smtClean="0"/>
              <a:t>Collection of inventory and resource data</a:t>
            </a:r>
          </a:p>
          <a:p>
            <a:pPr lvl="1" eaLnBrk="1" hangingPunct="1"/>
            <a:r>
              <a:rPr lang="en-US" sz="1800" smtClean="0"/>
              <a:t>Culvert inventory, Rest Area re-design, and ITS elements such as RWIS, PCMS/VMS, and WIMS location and planning</a:t>
            </a:r>
          </a:p>
          <a:p>
            <a:pPr eaLnBrk="1" hangingPunct="1"/>
            <a:r>
              <a:rPr lang="en-US" sz="1800" smtClean="0"/>
              <a:t>Control surveys for photography and LiDAR</a:t>
            </a:r>
          </a:p>
          <a:p>
            <a:pPr eaLnBrk="1" hangingPunct="1"/>
            <a:r>
              <a:rPr lang="en-US" sz="1800" smtClean="0"/>
              <a:t>Topo</a:t>
            </a:r>
          </a:p>
          <a:p>
            <a:pPr eaLnBrk="1" hangingPunct="1"/>
            <a:r>
              <a:rPr lang="en-US" sz="1800" smtClean="0"/>
              <a:t>Boundary</a:t>
            </a:r>
          </a:p>
          <a:p>
            <a:pPr eaLnBrk="1" hangingPunct="1"/>
            <a:endParaRPr lang="en-US" sz="180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05000"/>
            <a:ext cx="3771900" cy="3759200"/>
          </a:xfrm>
        </p:spPr>
        <p:txBody>
          <a:bodyPr/>
          <a:lstStyle/>
          <a:p>
            <a:pPr eaLnBrk="1" hangingPunct="1"/>
            <a:r>
              <a:rPr lang="en-US" sz="1800" smtClean="0"/>
              <a:t>Flood Plane mapping</a:t>
            </a:r>
          </a:p>
          <a:p>
            <a:pPr eaLnBrk="1" hangingPunct="1"/>
            <a:r>
              <a:rPr lang="en-US" sz="1800" smtClean="0"/>
              <a:t>Wetland Surveys</a:t>
            </a:r>
          </a:p>
          <a:p>
            <a:pPr eaLnBrk="1" hangingPunct="1"/>
            <a:r>
              <a:rPr lang="en-US" sz="1800" smtClean="0"/>
              <a:t>Construction stakeout</a:t>
            </a:r>
          </a:p>
          <a:p>
            <a:pPr eaLnBrk="1" hangingPunct="1"/>
            <a:r>
              <a:rPr lang="en-US" sz="1800" smtClean="0"/>
              <a:t>Geodetic and Geophysical applications</a:t>
            </a:r>
          </a:p>
          <a:p>
            <a:pPr lvl="1" eaLnBrk="1" hangingPunct="1"/>
            <a:r>
              <a:rPr lang="en-US" sz="1800" smtClean="0"/>
              <a:t>Ionospheric modeling</a:t>
            </a:r>
          </a:p>
          <a:p>
            <a:pPr lvl="1" eaLnBrk="1" hangingPunct="1"/>
            <a:r>
              <a:rPr lang="en-US" sz="1800" smtClean="0"/>
              <a:t>Plate tectonics</a:t>
            </a:r>
          </a:p>
          <a:p>
            <a:pPr lvl="1" eaLnBrk="1" hangingPunct="1"/>
            <a:r>
              <a:rPr lang="en-US" sz="1800" smtClean="0"/>
              <a:t>Precipitable Water Vapor modeling (weather forecasting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QA/QC for LiDAR (Real-time)</a:t>
            </a:r>
          </a:p>
        </p:txBody>
      </p:sp>
      <p:pic>
        <p:nvPicPr>
          <p:cNvPr id="19459" name="Picture 3" descr="Lidar_Q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7525" y="1225550"/>
            <a:ext cx="8715375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3075" y="482600"/>
          <a:ext cx="4860925" cy="6286500"/>
        </p:xfrm>
        <a:graphic>
          <a:graphicData uri="http://schemas.openxmlformats.org/presentationml/2006/ole">
            <p:oleObj spid="_x0000_s1026" name="Acrobat Document" r:id="rId3" imgW="5830114" imgH="7542857" progId="AcroExch.Document.7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36600"/>
            <a:ext cx="4165600" cy="1143000"/>
          </a:xfrm>
        </p:spPr>
        <p:txBody>
          <a:bodyPr/>
          <a:lstStyle/>
          <a:p>
            <a:pPr eaLnBrk="1" hangingPunct="1"/>
            <a:r>
              <a:rPr lang="en-US" sz="2000" smtClean="0"/>
              <a:t>Interstate Small</a:t>
            </a:r>
            <a:br>
              <a:rPr lang="en-US" sz="2000" smtClean="0"/>
            </a:br>
            <a:r>
              <a:rPr lang="en-US" sz="2000" smtClean="0"/>
              <a:t>Culvert Inventory</a:t>
            </a:r>
            <a:br>
              <a:rPr lang="en-US" sz="2000" smtClean="0"/>
            </a:br>
            <a:r>
              <a:rPr lang="en-US" sz="2000" smtClean="0"/>
              <a:t>2007-2008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44500" y="2235200"/>
            <a:ext cx="3771900" cy="3340100"/>
          </a:xfrm>
        </p:spPr>
        <p:txBody>
          <a:bodyPr/>
          <a:lstStyle/>
          <a:p>
            <a:pPr eaLnBrk="1" hangingPunct="1"/>
            <a:r>
              <a:rPr lang="en-US" sz="1800" smtClean="0"/>
              <a:t>I89</a:t>
            </a:r>
          </a:p>
          <a:p>
            <a:pPr lvl="1" eaLnBrk="1" hangingPunct="1"/>
            <a:r>
              <a:rPr lang="en-US" sz="1800" smtClean="0"/>
              <a:t>≈4000 Culverts</a:t>
            </a:r>
          </a:p>
          <a:p>
            <a:pPr lvl="1" eaLnBrk="1" hangingPunct="1"/>
            <a:r>
              <a:rPr lang="en-US" sz="1800" smtClean="0"/>
              <a:t>≈2800 DI’s</a:t>
            </a:r>
          </a:p>
          <a:p>
            <a:pPr lvl="1" eaLnBrk="1" hangingPunct="1"/>
            <a:r>
              <a:rPr lang="en-US" sz="1800" smtClean="0"/>
              <a:t>≈10,800 Total Shots</a:t>
            </a:r>
          </a:p>
          <a:p>
            <a:pPr eaLnBrk="1" hangingPunct="1"/>
            <a:r>
              <a:rPr lang="en-US" sz="1800" smtClean="0"/>
              <a:t>I91 (first 95 miles)</a:t>
            </a:r>
          </a:p>
          <a:p>
            <a:pPr lvl="1" eaLnBrk="1" hangingPunct="1"/>
            <a:r>
              <a:rPr lang="en-US" sz="1800" smtClean="0"/>
              <a:t>≈2700 Culverts</a:t>
            </a:r>
          </a:p>
          <a:p>
            <a:pPr lvl="1" eaLnBrk="1" hangingPunct="1"/>
            <a:r>
              <a:rPr lang="en-US" sz="1800" smtClean="0"/>
              <a:t>???? DI’s</a:t>
            </a:r>
          </a:p>
          <a:p>
            <a:pPr lvl="1" eaLnBrk="1" hangingPunct="1"/>
            <a:r>
              <a:rPr lang="en-US" sz="1800" smtClean="0"/>
              <a:t>≈5400 Total Shots+DI’s</a:t>
            </a:r>
          </a:p>
          <a:p>
            <a:pPr eaLnBrk="1" hangingPunct="1"/>
            <a:r>
              <a:rPr lang="en-US" sz="1800" smtClean="0"/>
              <a:t>59 crew weeks</a:t>
            </a:r>
          </a:p>
          <a:p>
            <a:pPr lvl="1" eaLnBrk="1" hangingPunct="1"/>
            <a:r>
              <a:rPr lang="en-US" sz="1800" smtClean="0"/>
              <a:t>≈ $60k savings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GS_feb07">
  <a:themeElements>
    <a:clrScheme name="NGS_feb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GS_feb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GS_feb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S_feb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S_feb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S_feb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S_feb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S_feb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S_feb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S_feb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S_feb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S_feb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S_feb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S_feb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9042</TotalTime>
  <Words>943</Words>
  <Application>Microsoft Office PowerPoint</Application>
  <PresentationFormat>On-screen Show (4:3)</PresentationFormat>
  <Paragraphs>170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Verdana</vt:lpstr>
      <vt:lpstr>Arial</vt:lpstr>
      <vt:lpstr>Times</vt:lpstr>
      <vt:lpstr>Times New Roman</vt:lpstr>
      <vt:lpstr>NGS_feb07</vt:lpstr>
      <vt:lpstr>Adobe Acrobat Document</vt:lpstr>
      <vt:lpstr>Microsoft Office Excel Chart</vt:lpstr>
      <vt:lpstr>VT CORS (VECTOR) Benefits </vt:lpstr>
      <vt:lpstr>What is VECTOR??</vt:lpstr>
      <vt:lpstr>VECTOR Expansion</vt:lpstr>
      <vt:lpstr>Real Time Networks</vt:lpstr>
      <vt:lpstr>So What??</vt:lpstr>
      <vt:lpstr>Slide 6</vt:lpstr>
      <vt:lpstr>How are they being used?</vt:lpstr>
      <vt:lpstr>QA/QC for LiDAR (Real-time)</vt:lpstr>
      <vt:lpstr>Interstate Small Culvert Inventory 2007-2008</vt:lpstr>
      <vt:lpstr>I89 Small Culvert Inventory</vt:lpstr>
      <vt:lpstr>Slide 11</vt:lpstr>
      <vt:lpstr>Slide 12</vt:lpstr>
      <vt:lpstr>Who is using them</vt:lpstr>
      <vt:lpstr>How are the VT CORS being Accessed?</vt:lpstr>
      <vt:lpstr>Slide 15</vt:lpstr>
      <vt:lpstr>Slide 16</vt:lpstr>
      <vt:lpstr>Slide 17</vt:lpstr>
      <vt:lpstr>Slide 18</vt:lpstr>
      <vt:lpstr>Slide 19</vt:lpstr>
      <vt:lpstr>COST/Benefit of VT CORS (Initial Investment)</vt:lpstr>
      <vt:lpstr>Benefit</vt:lpstr>
      <vt:lpstr>Some generalities need to be made</vt:lpstr>
      <vt:lpstr>Benefit for VT CORS Products</vt:lpstr>
      <vt:lpstr>Direct Benefit to VTrans (work on Interstate)</vt:lpstr>
      <vt:lpstr>Direct Benefit to VTRANS</vt:lpstr>
      <vt:lpstr>Direct Benefit to VTrans</vt:lpstr>
      <vt:lpstr>Cost/Benefit (Current level of investment)</vt:lpstr>
      <vt:lpstr>Total Usage in 2008</vt:lpstr>
      <vt:lpstr>2008 Benefit to VT Taxpayers</vt:lpstr>
      <vt:lpstr>Taxpayer Benefits</vt:lpstr>
      <vt:lpstr>Summary</vt:lpstr>
      <vt:lpstr>Recommendations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david.gietka</dc:creator>
  <cp:lastModifiedBy>dmartin</cp:lastModifiedBy>
  <cp:revision>330</cp:revision>
  <dcterms:created xsi:type="dcterms:W3CDTF">2007-02-07T19:07:24Z</dcterms:created>
  <dcterms:modified xsi:type="dcterms:W3CDTF">2011-03-24T18:33:16Z</dcterms:modified>
</cp:coreProperties>
</file>