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77" r:id="rId13"/>
    <p:sldId id="267" r:id="rId14"/>
    <p:sldId id="268" r:id="rId15"/>
    <p:sldId id="269" r:id="rId16"/>
    <p:sldId id="270" r:id="rId17"/>
    <p:sldId id="271" r:id="rId18"/>
    <p:sldId id="272" r:id="rId19"/>
    <p:sldId id="273" r:id="rId20"/>
    <p:sldId id="276" r:id="rId21"/>
    <p:sldId id="278" r:id="rId22"/>
    <p:sldId id="279" r:id="rId23"/>
    <p:sldId id="274"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p15:clr>
            <a:srgbClr val="A4A3A4"/>
          </p15:clr>
        </p15:guide>
        <p15:guide id="4" pos="432">
          <p15:clr>
            <a:srgbClr val="A4A3A4"/>
          </p15:clr>
        </p15:guide>
        <p15:guide id="5" orient="horz" pos="492">
          <p15:clr>
            <a:srgbClr val="A4A3A4"/>
          </p15:clr>
        </p15:guide>
        <p15:guide id="6" orient="horz" pos="2772">
          <p15:clr>
            <a:srgbClr val="A4A3A4"/>
          </p15:clr>
        </p15:guide>
        <p15:guide id="7" pos="288">
          <p15:clr>
            <a:srgbClr val="747775"/>
          </p15:clr>
        </p15:guide>
        <p15:guide id="8" orient="horz" pos="71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A4A903-22A0-4B07-A427-1DDF9E9A8481}">
  <a:tblStyle styleId="{4DA4A903-22A0-4B07-A427-1DDF9E9A848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1620"/>
        <p:guide pos="2880"/>
        <p:guide pos="5328"/>
        <p:guide pos="432"/>
        <p:guide orient="horz" pos="492"/>
        <p:guide orient="horz" pos="2772"/>
        <p:guide pos="288"/>
        <p:guide orient="horz" pos="7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hour</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rgbClr val="222222"/>
                </a:solidFill>
                <a:highlight>
                  <a:srgbClr val="FFFFFF"/>
                </a:highlight>
                <a:latin typeface="Arial"/>
                <a:ea typeface="Arial"/>
                <a:cs typeface="Arial"/>
                <a:sym typeface="Arial"/>
              </a:rPr>
              <a:t>Abstract: The National Spatial Reference System (NSRS) provides a common reference for geometric and geopotential coordinates across North America and the Caribbean. The National Geodetic Survey (NGS) is in the process of modernizing the NSRS to provide a better foundation for geospatial data, including through plate-fixed reference frames that connect directly with the International Terrestrial Reference Frame (ITRF), and with a common height system that works consistently across areas that previously required separate local datums. This presentation will discuss the present and future of the NSRS and practical considerations for its implementation in the Caribbean, showing how it enables innovation in land development.</a:t>
            </a:r>
            <a:endParaRPr/>
          </a:p>
        </p:txBody>
      </p:sp>
      <p:sp>
        <p:nvSpPr>
          <p:cNvPr id="91" name="Google Shape;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c170010529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2c170010529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2c170010529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c170010529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c170010529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2c170010529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6ad01d831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6ad01d831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An epoch is a 19-year tidal cycle used to calculate datums. The present National Tidal Datum Epoch (NTDE) is </a:t>
            </a:r>
            <a:r>
              <a:rPr lang="en-US" sz="1100" b="1">
                <a:latin typeface="Arial"/>
                <a:ea typeface="Arial"/>
                <a:cs typeface="Arial"/>
                <a:sym typeface="Arial"/>
              </a:rPr>
              <a:t>1983 through 2001</a:t>
            </a:r>
            <a:r>
              <a:rPr lang="en-US" sz="1100">
                <a:latin typeface="Arial"/>
                <a:ea typeface="Arial"/>
                <a:cs typeface="Arial"/>
                <a:sym typeface="Arial"/>
              </a:rPr>
              <a:t>.</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The NTDE Update: New Tidal Datums are Coming!</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Measurements for the update will be based on water level data spanning the years 2002-2020. Once all data has been collected, NOAA will review, analyze, and generate revised datums. The current proposed release date for new NTDE products is </a:t>
            </a:r>
            <a:r>
              <a:rPr lang="en-US" sz="1100" b="1">
                <a:latin typeface="Arial"/>
                <a:ea typeface="Arial"/>
                <a:cs typeface="Arial"/>
                <a:sym typeface="Arial"/>
              </a:rPr>
              <a:t>after 2026</a:t>
            </a:r>
            <a:r>
              <a:rPr lang="en-US" sz="1100">
                <a:latin typeface="Arial"/>
                <a:ea typeface="Arial"/>
                <a:cs typeface="Arial"/>
                <a:sym typeface="Arial"/>
              </a:rPr>
              <a:t>.</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p:txBody>
      </p:sp>
      <p:sp>
        <p:nvSpPr>
          <p:cNvPr id="192" name="Google Shape;192;g26ad01d831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6ad01d831b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6ad01d831b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All currently published tidal datums and bench mark sheets will be updated, and all water level data products that reference published tidal datums will have updated references.</a:t>
            </a:r>
            <a:endParaRPr/>
          </a:p>
        </p:txBody>
      </p:sp>
      <p:sp>
        <p:nvSpPr>
          <p:cNvPr id="200" name="Google Shape;200;g26ad01d831b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ad01d831b_1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6ad01d831b_1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26ad01d831b_1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6ad01d831b_1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6ad01d831b_1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26ad01d831b_1_1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c170010529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c170010529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g2c170010529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ad01d831b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6ad01d831b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Clr>
                <a:schemeClr val="dk1"/>
              </a:buClr>
              <a:buSzPts val="1100"/>
              <a:buFont typeface="Arial"/>
              <a:buNone/>
            </a:pPr>
            <a:r>
              <a:rPr lang="en-US" sz="1100">
                <a:solidFill>
                  <a:srgbClr val="222222"/>
                </a:solidFill>
                <a:highlight>
                  <a:schemeClr val="lt1"/>
                </a:highlight>
                <a:latin typeface="Arial"/>
                <a:ea typeface="Arial"/>
                <a:cs typeface="Arial"/>
                <a:sym typeface="Arial"/>
              </a:rPr>
              <a:t>PRVD02 = MSL here only.  At west end, </a:t>
            </a:r>
            <a:r>
              <a:rPr lang="en-US" sz="1100">
                <a:latin typeface="Arial"/>
                <a:ea typeface="Arial"/>
                <a:cs typeface="Arial"/>
                <a:sym typeface="Arial"/>
              </a:rPr>
              <a:t>Mayaguez tide station, MSL is 4 cm above PRVD02</a:t>
            </a:r>
            <a:endParaRPr sz="1100">
              <a:latin typeface="Arial"/>
              <a:ea typeface="Arial"/>
              <a:cs typeface="Arial"/>
              <a:sym typeface="Arial"/>
            </a:endParaRPr>
          </a:p>
          <a:p>
            <a:pPr marL="0" lvl="0" indent="0" algn="l" rtl="0">
              <a:spcBef>
                <a:spcPts val="560"/>
              </a:spcBef>
              <a:spcAft>
                <a:spcPts val="0"/>
              </a:spcAft>
              <a:buClr>
                <a:schemeClr val="dk1"/>
              </a:buClr>
              <a:buSzPts val="1100"/>
              <a:buFont typeface="Arial"/>
              <a:buNone/>
            </a:pPr>
            <a:endParaRPr sz="1100">
              <a:solidFill>
                <a:srgbClr val="222222"/>
              </a:solidFill>
              <a:highlight>
                <a:schemeClr val="lt1"/>
              </a:highlight>
              <a:latin typeface="Arial"/>
              <a:ea typeface="Arial"/>
              <a:cs typeface="Arial"/>
              <a:sym typeface="Arial"/>
            </a:endParaRPr>
          </a:p>
          <a:p>
            <a:pPr marL="0" lvl="0" indent="0" algn="l" rtl="0">
              <a:spcBef>
                <a:spcPts val="560"/>
              </a:spcBef>
              <a:spcAft>
                <a:spcPts val="0"/>
              </a:spcAft>
              <a:buClr>
                <a:schemeClr val="dk1"/>
              </a:buClr>
              <a:buSzPts val="1100"/>
              <a:buFont typeface="Arial"/>
              <a:buNone/>
            </a:pPr>
            <a:r>
              <a:rPr lang="en-US" sz="1100">
                <a:solidFill>
                  <a:srgbClr val="222222"/>
                </a:solidFill>
                <a:highlight>
                  <a:schemeClr val="lt1"/>
                </a:highlight>
                <a:latin typeface="Arial"/>
                <a:ea typeface="Arial"/>
                <a:cs typeface="Arial"/>
                <a:sym typeface="Arial"/>
              </a:rPr>
              <a:t>From Hector: talk about actual vertical datum that is LMS [vs NAPGD2022].</a:t>
            </a:r>
            <a:endParaRPr/>
          </a:p>
        </p:txBody>
      </p:sp>
      <p:sp>
        <p:nvSpPr>
          <p:cNvPr id="231" name="Google Shape;231;g26ad01d831b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c174bf6999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c174bf6999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Clr>
                <a:schemeClr val="dk1"/>
              </a:buClr>
              <a:buSzPts val="1100"/>
              <a:buFont typeface="Arial"/>
              <a:buNone/>
            </a:pPr>
            <a:r>
              <a:rPr lang="en-US" sz="1100">
                <a:solidFill>
                  <a:srgbClr val="222222"/>
                </a:solidFill>
                <a:highlight>
                  <a:schemeClr val="lt1"/>
                </a:highlight>
                <a:latin typeface="Arial"/>
                <a:ea typeface="Arial"/>
                <a:cs typeface="Arial"/>
                <a:sym typeface="Arial"/>
              </a:rPr>
              <a:t>From Hector: Good afternoon, what we talk last time was in relation to the new horizontal and vertical datum, that suppose to come on 2025.</a:t>
            </a:r>
            <a:endParaRPr sz="1100">
              <a:solidFill>
                <a:srgbClr val="222222"/>
              </a:solidFill>
              <a:highlight>
                <a:schemeClr val="lt1"/>
              </a:highlight>
              <a:latin typeface="Arial"/>
              <a:ea typeface="Arial"/>
              <a:cs typeface="Arial"/>
              <a:sym typeface="Arial"/>
            </a:endParaRPr>
          </a:p>
          <a:p>
            <a:pPr marL="0" lvl="0" indent="0" algn="l" rtl="0">
              <a:spcBef>
                <a:spcPts val="560"/>
              </a:spcBef>
              <a:spcAft>
                <a:spcPts val="0"/>
              </a:spcAft>
              <a:buClr>
                <a:schemeClr val="dk1"/>
              </a:buClr>
              <a:buSzPts val="1100"/>
              <a:buFont typeface="Arial"/>
              <a:buNone/>
            </a:pPr>
            <a:r>
              <a:rPr lang="en-US" sz="1100">
                <a:solidFill>
                  <a:srgbClr val="222222"/>
                </a:solidFill>
                <a:highlight>
                  <a:schemeClr val="lt1"/>
                </a:highlight>
                <a:latin typeface="Arial"/>
                <a:ea typeface="Arial"/>
                <a:cs typeface="Arial"/>
                <a:sym typeface="Arial"/>
              </a:rPr>
              <a:t>In your presentation you gong to stalk about the difference between our actual vertical datum that is LMS.</a:t>
            </a:r>
            <a:endParaRPr/>
          </a:p>
        </p:txBody>
      </p:sp>
      <p:sp>
        <p:nvSpPr>
          <p:cNvPr id="239" name="Google Shape;239;g2c174bf6999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c174bf6999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c174bf6999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Clr>
                <a:schemeClr val="dk1"/>
              </a:buClr>
              <a:buSzPts val="1100"/>
              <a:buFont typeface="Arial"/>
              <a:buNone/>
            </a:pPr>
            <a:r>
              <a:rPr lang="en-US" sz="1100" dirty="0">
                <a:solidFill>
                  <a:srgbClr val="222222"/>
                </a:solidFill>
                <a:highlight>
                  <a:schemeClr val="lt1"/>
                </a:highlight>
                <a:latin typeface="Arial"/>
                <a:ea typeface="Arial"/>
                <a:cs typeface="Arial"/>
                <a:sym typeface="Arial"/>
              </a:rPr>
              <a:t>From Hector: Good afternoon, what we talk last time was in relation to the new horizontal and vertical datum, that suppose to come on 2025.</a:t>
            </a:r>
            <a:endParaRPr sz="1100" dirty="0">
              <a:solidFill>
                <a:srgbClr val="222222"/>
              </a:solidFill>
              <a:highlight>
                <a:schemeClr val="lt1"/>
              </a:highlight>
              <a:latin typeface="Arial"/>
              <a:ea typeface="Arial"/>
              <a:cs typeface="Arial"/>
              <a:sym typeface="Arial"/>
            </a:endParaRPr>
          </a:p>
          <a:p>
            <a:pPr marL="0" lvl="0" indent="0" algn="l" rtl="0">
              <a:spcBef>
                <a:spcPts val="560"/>
              </a:spcBef>
              <a:spcAft>
                <a:spcPts val="0"/>
              </a:spcAft>
              <a:buClr>
                <a:schemeClr val="dk1"/>
              </a:buClr>
              <a:buSzPts val="1100"/>
              <a:buFont typeface="Arial"/>
              <a:buNone/>
            </a:pPr>
            <a:r>
              <a:rPr lang="en-US" sz="1100" dirty="0">
                <a:solidFill>
                  <a:srgbClr val="222222"/>
                </a:solidFill>
                <a:highlight>
                  <a:schemeClr val="lt1"/>
                </a:highlight>
                <a:latin typeface="Arial"/>
                <a:ea typeface="Arial"/>
                <a:cs typeface="Arial"/>
                <a:sym typeface="Arial"/>
              </a:rPr>
              <a:t>In your presentation you gong to stalk about the difference between our actual vertical datum that is LMS.</a:t>
            </a:r>
            <a:endParaRPr dirty="0"/>
          </a:p>
        </p:txBody>
      </p:sp>
      <p:sp>
        <p:nvSpPr>
          <p:cNvPr id="239" name="Google Shape;239;g2c174bf6999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524644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ee8af603b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ee8af603b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g1ee8af603b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6ad01d831b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6ad01d831b_1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26ad01d831b_1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6ad01d831b_2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6ad01d831b_2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g26ad01d831b_2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b02be4e7b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b02be4e7b8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g2b02be4e7b8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ee8af603bc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ee8af603bc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1ee8af603bc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6ad01d831b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6ad01d831b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26ad01d831b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6ad01d831b_1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6ad01d831b_1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Two zones used for SPCS 27 combined into a single zone for SPCS 83 (SPCS 27 zones identical except for false northing).</a:t>
            </a:r>
            <a:endParaRPr sz="1400"/>
          </a:p>
          <a:p>
            <a:pPr marL="0" lvl="0" indent="0" algn="l" rtl="0">
              <a:spcBef>
                <a:spcPts val="0"/>
              </a:spcBef>
              <a:spcAft>
                <a:spcPts val="0"/>
              </a:spcAft>
              <a:buNone/>
            </a:pPr>
            <a:r>
              <a:rPr lang="en-US" sz="1400"/>
              <a:t>American National Standard Institute (ANSI) numeric code for Puerto Rico = 72</a:t>
            </a:r>
            <a:endParaRPr sz="1400"/>
          </a:p>
          <a:p>
            <a:pPr marL="0" lvl="0" indent="0" algn="l" rtl="0">
              <a:spcBef>
                <a:spcPts val="0"/>
              </a:spcBef>
              <a:spcAft>
                <a:spcPts val="0"/>
              </a:spcAft>
              <a:buNone/>
            </a:pPr>
            <a:r>
              <a:rPr lang="en-US" sz="1400"/>
              <a:t>Standard parallels reduced to a single parallel and equal to Origin Latitude.</a:t>
            </a:r>
            <a:endParaRPr sz="1400"/>
          </a:p>
        </p:txBody>
      </p:sp>
      <p:sp>
        <p:nvSpPr>
          <p:cNvPr id="134" name="Google Shape;134;g26ad01d831b_1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c170010529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g2c170010529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c170010529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2c170010529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g2c170010529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1"/>
          <p:cNvSpPr>
            <a:spLocks noGrp="1"/>
          </p:cNvSpPr>
          <p:nvPr>
            <p:ph type="pic" idx="2"/>
          </p:nvPr>
        </p:nvSpPr>
        <p:spPr>
          <a:xfrm>
            <a:off x="1792288" y="459581"/>
            <a:ext cx="5486400" cy="3086100"/>
          </a:xfrm>
          <a:prstGeom prst="rect">
            <a:avLst/>
          </a:prstGeom>
          <a:noFill/>
          <a:ln>
            <a:noFill/>
          </a:ln>
        </p:spPr>
      </p:sp>
      <p:sp>
        <p:nvSpPr>
          <p:cNvPr id="72" name="Google Shape;72;p11"/>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 name="Google Shape;73;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2"/>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311700" y="445025"/>
            <a:ext cx="8520525" cy="572625"/>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chemeClr val="dk1"/>
              </a:buClr>
              <a:buSzPts val="3700"/>
              <a:buFont typeface="Arial"/>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9" name="Google Shape;29;p4"/>
          <p:cNvSpPr txBox="1">
            <a:spLocks noGrp="1"/>
          </p:cNvSpPr>
          <p:nvPr>
            <p:ph type="body" idx="1"/>
          </p:nvPr>
        </p:nvSpPr>
        <p:spPr>
          <a:xfrm>
            <a:off x="311700" y="1152475"/>
            <a:ext cx="8520525" cy="34164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Clr>
                <a:schemeClr val="dk1"/>
              </a:buClr>
              <a:buSzPts val="2400"/>
              <a:buChar char="●"/>
              <a:defRPr/>
            </a:lvl1pPr>
            <a:lvl2pPr marL="914400" lvl="1" indent="-349250" algn="l">
              <a:lnSpc>
                <a:spcPct val="115000"/>
              </a:lnSpc>
              <a:spcBef>
                <a:spcPts val="0"/>
              </a:spcBef>
              <a:spcAft>
                <a:spcPts val="0"/>
              </a:spcAft>
              <a:buClr>
                <a:schemeClr val="dk1"/>
              </a:buClr>
              <a:buSzPts val="1900"/>
              <a:buChar char="○"/>
              <a:defRPr/>
            </a:lvl2pPr>
            <a:lvl3pPr marL="1371600" lvl="2" indent="-349250" algn="l">
              <a:lnSpc>
                <a:spcPct val="115000"/>
              </a:lnSpc>
              <a:spcBef>
                <a:spcPts val="0"/>
              </a:spcBef>
              <a:spcAft>
                <a:spcPts val="0"/>
              </a:spcAft>
              <a:buClr>
                <a:schemeClr val="dk1"/>
              </a:buClr>
              <a:buSzPts val="1900"/>
              <a:buChar char="■"/>
              <a:defRPr/>
            </a:lvl3pPr>
            <a:lvl4pPr marL="1828800" lvl="3" indent="-349250" algn="l">
              <a:lnSpc>
                <a:spcPct val="115000"/>
              </a:lnSpc>
              <a:spcBef>
                <a:spcPts val="0"/>
              </a:spcBef>
              <a:spcAft>
                <a:spcPts val="0"/>
              </a:spcAft>
              <a:buClr>
                <a:schemeClr val="dk1"/>
              </a:buClr>
              <a:buSzPts val="1900"/>
              <a:buChar char="●"/>
              <a:defRPr/>
            </a:lvl4pPr>
            <a:lvl5pPr marL="2286000" lvl="4" indent="-349250" algn="l">
              <a:lnSpc>
                <a:spcPct val="115000"/>
              </a:lnSpc>
              <a:spcBef>
                <a:spcPts val="0"/>
              </a:spcBef>
              <a:spcAft>
                <a:spcPts val="0"/>
              </a:spcAft>
              <a:buClr>
                <a:schemeClr val="dk1"/>
              </a:buClr>
              <a:buSzPts val="1900"/>
              <a:buChar char="○"/>
              <a:defRPr/>
            </a:lvl5pPr>
            <a:lvl6pPr marL="2743200" lvl="5" indent="-349250" algn="l">
              <a:lnSpc>
                <a:spcPct val="115000"/>
              </a:lnSpc>
              <a:spcBef>
                <a:spcPts val="0"/>
              </a:spcBef>
              <a:spcAft>
                <a:spcPts val="0"/>
              </a:spcAft>
              <a:buClr>
                <a:schemeClr val="dk1"/>
              </a:buClr>
              <a:buSzPts val="1900"/>
              <a:buChar char="■"/>
              <a:defRPr/>
            </a:lvl6pPr>
            <a:lvl7pPr marL="3200400" lvl="6" indent="-349250" algn="l">
              <a:lnSpc>
                <a:spcPct val="115000"/>
              </a:lnSpc>
              <a:spcBef>
                <a:spcPts val="0"/>
              </a:spcBef>
              <a:spcAft>
                <a:spcPts val="0"/>
              </a:spcAft>
              <a:buClr>
                <a:schemeClr val="dk1"/>
              </a:buClr>
              <a:buSzPts val="1900"/>
              <a:buChar char="●"/>
              <a:defRPr/>
            </a:lvl7pPr>
            <a:lvl8pPr marL="3657600" lvl="7" indent="-349250" algn="l">
              <a:lnSpc>
                <a:spcPct val="115000"/>
              </a:lnSpc>
              <a:spcBef>
                <a:spcPts val="0"/>
              </a:spcBef>
              <a:spcAft>
                <a:spcPts val="0"/>
              </a:spcAft>
              <a:buClr>
                <a:schemeClr val="dk1"/>
              </a:buClr>
              <a:buSzPts val="1900"/>
              <a:buChar char="○"/>
              <a:defRPr/>
            </a:lvl8pPr>
            <a:lvl9pPr marL="4114800" lvl="8" indent="-349250" algn="l">
              <a:lnSpc>
                <a:spcPct val="115000"/>
              </a:lnSpc>
              <a:spcBef>
                <a:spcPts val="0"/>
              </a:spcBef>
              <a:spcAft>
                <a:spcPts val="0"/>
              </a:spcAft>
              <a:buClr>
                <a:schemeClr val="dk1"/>
              </a:buClr>
              <a:buSzPts val="1900"/>
              <a:buChar char="■"/>
              <a:defRPr/>
            </a:lvl9pPr>
          </a:lstStyle>
          <a:p>
            <a:endParaRPr/>
          </a:p>
        </p:txBody>
      </p:sp>
      <p:sp>
        <p:nvSpPr>
          <p:cNvPr id="30" name="Google Shape;30;p4"/>
          <p:cNvSpPr txBox="1">
            <a:spLocks noGrp="1"/>
          </p:cNvSpPr>
          <p:nvPr>
            <p:ph type="sldNum" idx="12"/>
          </p:nvPr>
        </p:nvSpPr>
        <p:spPr>
          <a:xfrm>
            <a:off x="8472458" y="4663217"/>
            <a:ext cx="548775" cy="393525"/>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 name="Google Shape;39;p6"/>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6" name="Google Shape;46;p7"/>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7" name="Google Shape;47;p7"/>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7"/>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9"/>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9" name="Google Shape;59;p9"/>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0" name="Google Shape;60;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0"/>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6" name="Google Shape;66;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hyperlink" Target="https://www.ngs.noaa.gov/"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geodesy.noaa.gov/OPUS/"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geodesy.noaa.gov/NCAT/"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916500" y="1223975"/>
            <a:ext cx="7311000" cy="1609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30555"/>
              <a:buFont typeface="Arial"/>
              <a:buNone/>
            </a:pPr>
            <a:r>
              <a:rPr lang="en-US">
                <a:solidFill>
                  <a:srgbClr val="222222"/>
                </a:solidFill>
              </a:rPr>
              <a:t>The National Spatial Reference System: a Consistent Framework for Land Development</a:t>
            </a:r>
            <a:endParaRPr/>
          </a:p>
        </p:txBody>
      </p:sp>
      <p:sp>
        <p:nvSpPr>
          <p:cNvPr id="94" name="Google Shape;94;p14"/>
          <p:cNvSpPr txBox="1">
            <a:spLocks noGrp="1"/>
          </p:cNvSpPr>
          <p:nvPr>
            <p:ph type="subTitle" idx="1"/>
          </p:nvPr>
        </p:nvSpPr>
        <p:spPr>
          <a:xfrm>
            <a:off x="163800" y="2893075"/>
            <a:ext cx="8816400" cy="1314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2800" dirty="0">
                <a:solidFill>
                  <a:srgbClr val="595959"/>
                </a:solidFill>
              </a:rPr>
              <a:t>Charles Geoghegan &amp; Jacob Heck</a:t>
            </a:r>
            <a:endParaRPr sz="2800" dirty="0">
              <a:solidFill>
                <a:srgbClr val="595959"/>
              </a:solidFill>
            </a:endParaRPr>
          </a:p>
          <a:p>
            <a:pPr marL="0" lvl="0" indent="0" algn="ctr" rtl="0">
              <a:spcBef>
                <a:spcPts val="0"/>
              </a:spcBef>
              <a:spcAft>
                <a:spcPts val="0"/>
              </a:spcAft>
              <a:buClr>
                <a:schemeClr val="dk1"/>
              </a:buClr>
              <a:buSzPts val="1100"/>
              <a:buFont typeface="Arial"/>
              <a:buNone/>
            </a:pPr>
            <a:r>
              <a:rPr lang="en-US" sz="2800" dirty="0">
                <a:solidFill>
                  <a:srgbClr val="595959"/>
                </a:solidFill>
              </a:rPr>
              <a:t>5to </a:t>
            </a:r>
            <a:r>
              <a:rPr lang="en-US" sz="2800" dirty="0" err="1">
                <a:solidFill>
                  <a:srgbClr val="595959"/>
                </a:solidFill>
              </a:rPr>
              <a:t>Congreso</a:t>
            </a:r>
            <a:r>
              <a:rPr lang="en-US" sz="2800" dirty="0">
                <a:solidFill>
                  <a:srgbClr val="595959"/>
                </a:solidFill>
              </a:rPr>
              <a:t> </a:t>
            </a:r>
            <a:r>
              <a:rPr lang="en-US" sz="2800" dirty="0" err="1">
                <a:solidFill>
                  <a:srgbClr val="595959"/>
                </a:solidFill>
              </a:rPr>
              <a:t>Internacional</a:t>
            </a:r>
            <a:r>
              <a:rPr lang="en-US" sz="2800" dirty="0">
                <a:solidFill>
                  <a:srgbClr val="595959"/>
                </a:solidFill>
              </a:rPr>
              <a:t> de </a:t>
            </a:r>
            <a:r>
              <a:rPr lang="en-US" sz="2800" dirty="0" err="1">
                <a:solidFill>
                  <a:srgbClr val="595959"/>
                </a:solidFill>
              </a:rPr>
              <a:t>Agrimensura</a:t>
            </a:r>
            <a:r>
              <a:rPr lang="en-US" sz="2800" dirty="0">
                <a:solidFill>
                  <a:srgbClr val="595959"/>
                </a:solidFill>
              </a:rPr>
              <a:t> </a:t>
            </a:r>
            <a:r>
              <a:rPr lang="en-US" sz="2800" dirty="0" err="1">
                <a:solidFill>
                  <a:srgbClr val="595959"/>
                </a:solidFill>
              </a:rPr>
              <a:t>Catastro</a:t>
            </a:r>
            <a:r>
              <a:rPr lang="en-US" sz="2800" dirty="0">
                <a:solidFill>
                  <a:srgbClr val="595959"/>
                </a:solidFill>
              </a:rPr>
              <a:t> y </a:t>
            </a:r>
            <a:r>
              <a:rPr lang="en-US" sz="2800" dirty="0" err="1">
                <a:solidFill>
                  <a:srgbClr val="595959"/>
                </a:solidFill>
              </a:rPr>
              <a:t>Ciencias</a:t>
            </a:r>
            <a:r>
              <a:rPr lang="en-US" sz="2800" dirty="0">
                <a:solidFill>
                  <a:srgbClr val="595959"/>
                </a:solidFill>
              </a:rPr>
              <a:t> </a:t>
            </a:r>
            <a:r>
              <a:rPr lang="en-US" sz="2800" dirty="0" err="1">
                <a:solidFill>
                  <a:srgbClr val="595959"/>
                </a:solidFill>
              </a:rPr>
              <a:t>Geoespaciales</a:t>
            </a:r>
            <a:endParaRPr sz="2800" dirty="0">
              <a:solidFill>
                <a:srgbClr val="595959"/>
              </a:solidFill>
            </a:endParaRPr>
          </a:p>
          <a:p>
            <a:pPr marL="0" lvl="0" indent="0" algn="ctr" rtl="0">
              <a:spcBef>
                <a:spcPts val="0"/>
              </a:spcBef>
              <a:spcAft>
                <a:spcPts val="0"/>
              </a:spcAft>
              <a:buClr>
                <a:schemeClr val="dk1"/>
              </a:buClr>
              <a:buSzPts val="1100"/>
              <a:buFont typeface="Arial"/>
              <a:buNone/>
            </a:pPr>
            <a:r>
              <a:rPr lang="en-US" sz="2800" dirty="0">
                <a:solidFill>
                  <a:srgbClr val="595959"/>
                </a:solidFill>
              </a:rPr>
              <a:t>San Juan, Puerto Rico | 16 March 2024</a:t>
            </a:r>
            <a:endParaRPr sz="1700" dirty="0">
              <a:solidFill>
                <a:srgbClr val="37609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3"/>
          <p:cNvPicPr preferRelativeResize="0"/>
          <p:nvPr/>
        </p:nvPicPr>
        <p:blipFill rotWithShape="1">
          <a:blip r:embed="rId3">
            <a:alphaModFix/>
          </a:blip>
          <a:srcRect/>
          <a:stretch/>
        </p:blipFill>
        <p:spPr>
          <a:xfrm>
            <a:off x="0" y="0"/>
            <a:ext cx="6858000" cy="5143500"/>
          </a:xfrm>
          <a:prstGeom prst="rect">
            <a:avLst/>
          </a:prstGeom>
          <a:noFill/>
          <a:ln>
            <a:noFill/>
          </a:ln>
        </p:spPr>
      </p:pic>
      <p:graphicFrame>
        <p:nvGraphicFramePr>
          <p:cNvPr id="176" name="Google Shape;176;p23"/>
          <p:cNvGraphicFramePr/>
          <p:nvPr/>
        </p:nvGraphicFramePr>
        <p:xfrm>
          <a:off x="3749040" y="3634740"/>
          <a:ext cx="5070275" cy="1558430"/>
        </p:xfrm>
        <a:graphic>
          <a:graphicData uri="http://schemas.openxmlformats.org/drawingml/2006/table">
            <a:tbl>
              <a:tblPr firstRow="1" bandRow="1">
                <a:noFill/>
                <a:tableStyleId>{4DA4A903-22A0-4B07-A427-1DDF9E9A8481}</a:tableStyleId>
              </a:tblPr>
              <a:tblGrid>
                <a:gridCol w="803575">
                  <a:extLst>
                    <a:ext uri="{9D8B030D-6E8A-4147-A177-3AD203B41FA5}">
                      <a16:colId xmlns:a16="http://schemas.microsoft.com/office/drawing/2014/main" val="20000"/>
                    </a:ext>
                  </a:extLst>
                </a:gridCol>
                <a:gridCol w="1195650">
                  <a:extLst>
                    <a:ext uri="{9D8B030D-6E8A-4147-A177-3AD203B41FA5}">
                      <a16:colId xmlns:a16="http://schemas.microsoft.com/office/drawing/2014/main" val="20001"/>
                    </a:ext>
                  </a:extLst>
                </a:gridCol>
                <a:gridCol w="1836600">
                  <a:extLst>
                    <a:ext uri="{9D8B030D-6E8A-4147-A177-3AD203B41FA5}">
                      <a16:colId xmlns:a16="http://schemas.microsoft.com/office/drawing/2014/main" val="20002"/>
                    </a:ext>
                  </a:extLst>
                </a:gridCol>
                <a:gridCol w="1234450">
                  <a:extLst>
                    <a:ext uri="{9D8B030D-6E8A-4147-A177-3AD203B41FA5}">
                      <a16:colId xmlns:a16="http://schemas.microsoft.com/office/drawing/2014/main" val="20003"/>
                    </a:ext>
                  </a:extLst>
                </a:gridCol>
              </a:tblGrid>
              <a:tr h="200800">
                <a:tc gridSpan="2">
                  <a:txBody>
                    <a:bodyPr/>
                    <a:lstStyle/>
                    <a:p>
                      <a:pPr marL="0" marR="0" lvl="0" indent="0" algn="ctr" rtl="0">
                        <a:lnSpc>
                          <a:spcPct val="60000"/>
                        </a:lnSpc>
                        <a:spcBef>
                          <a:spcPts val="0"/>
                        </a:spcBef>
                        <a:spcAft>
                          <a:spcPts val="0"/>
                        </a:spcAft>
                        <a:buNone/>
                      </a:pPr>
                      <a:endParaRPr sz="1500" b="1" u="none" strike="noStrike" cap="none">
                        <a:solidFill>
                          <a:schemeClr val="dk1"/>
                        </a:solidFill>
                      </a:endParaRPr>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60000"/>
                        </a:lnSpc>
                        <a:spcBef>
                          <a:spcPts val="0"/>
                        </a:spcBef>
                        <a:spcAft>
                          <a:spcPts val="0"/>
                        </a:spcAft>
                        <a:buClr>
                          <a:schemeClr val="dk1"/>
                        </a:buClr>
                        <a:buSzPts val="1500"/>
                        <a:buFont typeface="Calibri"/>
                        <a:buNone/>
                      </a:pPr>
                      <a:r>
                        <a:rPr lang="en-US" sz="1500" b="1" u="none" strike="noStrike" cap="none">
                          <a:solidFill>
                            <a:schemeClr val="dk1"/>
                          </a:solidFill>
                        </a:rPr>
                        <a:t>SPCS 83 NC</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0000"/>
                        </a:lnSpc>
                        <a:spcBef>
                          <a:spcPts val="0"/>
                        </a:spcBef>
                        <a:spcAft>
                          <a:spcPts val="0"/>
                        </a:spcAft>
                        <a:buNone/>
                      </a:pPr>
                      <a:r>
                        <a:rPr lang="en-US" sz="1500" b="1" u="none" strike="noStrike" cap="none">
                          <a:solidFill>
                            <a:schemeClr val="dk1"/>
                          </a:solidFill>
                        </a:rPr>
                        <a:t>SPCS2022</a:t>
                      </a:r>
                      <a:endParaRPr sz="1400" b="1" u="none" strike="noStrike" cap="none"/>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95850">
                <a:tc gridSpan="2">
                  <a:txBody>
                    <a:bodyPr/>
                    <a:lstStyle/>
                    <a:p>
                      <a:pPr marL="0" marR="0" lvl="0" indent="0" algn="r" rtl="0">
                        <a:lnSpc>
                          <a:spcPct val="66666"/>
                        </a:lnSpc>
                        <a:spcBef>
                          <a:spcPts val="0"/>
                        </a:spcBef>
                        <a:spcAft>
                          <a:spcPts val="0"/>
                        </a:spcAft>
                        <a:buNone/>
                      </a:pPr>
                      <a:r>
                        <a:rPr lang="en-US" sz="1400" b="1" i="1" u="none" strike="noStrike" cap="none">
                          <a:solidFill>
                            <a:schemeClr val="dk1"/>
                          </a:solidFill>
                        </a:rPr>
                        <a:t>Central parallel</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66666"/>
                        </a:lnSpc>
                        <a:spcBef>
                          <a:spcPts val="0"/>
                        </a:spcBef>
                        <a:spcAft>
                          <a:spcPts val="0"/>
                        </a:spcAft>
                        <a:buClr>
                          <a:schemeClr val="dk1"/>
                        </a:buClr>
                        <a:buSzPts val="1400"/>
                        <a:buFont typeface="Calibri"/>
                        <a:buNone/>
                      </a:pPr>
                      <a:r>
                        <a:rPr lang="en-US" sz="1400" b="1" u="none" strike="noStrike" cap="none">
                          <a:solidFill>
                            <a:schemeClr val="dk1"/>
                          </a:solidFill>
                        </a:rPr>
                        <a:t>35°15’06.33…”N</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35°15’N</a:t>
                      </a:r>
                      <a:endParaRPr sz="1400" b="1" u="none" strike="noStrike" cap="none"/>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95850">
                <a:tc gridSpan="2">
                  <a:txBody>
                    <a:bodyPr/>
                    <a:lstStyle/>
                    <a:p>
                      <a:pPr marL="0" marR="0" lvl="0" indent="0" algn="r" rtl="0">
                        <a:lnSpc>
                          <a:spcPct val="66666"/>
                        </a:lnSpc>
                        <a:spcBef>
                          <a:spcPts val="0"/>
                        </a:spcBef>
                        <a:spcAft>
                          <a:spcPts val="0"/>
                        </a:spcAft>
                        <a:buNone/>
                      </a:pPr>
                      <a:r>
                        <a:rPr lang="en-US" sz="1400" b="1" i="1" u="none" strike="noStrike" cap="none">
                          <a:solidFill>
                            <a:schemeClr val="dk1"/>
                          </a:solidFill>
                        </a:rPr>
                        <a:t>Cen parallel scale</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66666"/>
                        </a:lnSpc>
                        <a:spcBef>
                          <a:spcPts val="0"/>
                        </a:spcBef>
                        <a:spcAft>
                          <a:spcPts val="0"/>
                        </a:spcAft>
                        <a:buClr>
                          <a:schemeClr val="dk1"/>
                        </a:buClr>
                        <a:buSzPts val="1400"/>
                        <a:buFont typeface="Calibri"/>
                        <a:buNone/>
                      </a:pPr>
                      <a:r>
                        <a:rPr lang="en-US" sz="1400" b="1" u="none" strike="noStrike" cap="none">
                          <a:solidFill>
                            <a:schemeClr val="dk1"/>
                          </a:solidFill>
                        </a:rPr>
                        <a:t>0.9998 7259…</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0.99996</a:t>
                      </a:r>
                      <a:endParaRPr sz="1400" b="1" u="none" strike="noStrike" cap="none"/>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191600">
                <a:tc>
                  <a:txBody>
                    <a:bodyPr/>
                    <a:lstStyle/>
                    <a:p>
                      <a:pPr marL="0" marR="0" lvl="0" indent="0" algn="ctr" rtl="0">
                        <a:lnSpc>
                          <a:spcPct val="66666"/>
                        </a:lnSpc>
                        <a:spcBef>
                          <a:spcPts val="0"/>
                        </a:spcBef>
                        <a:spcAft>
                          <a:spcPts val="0"/>
                        </a:spcAft>
                        <a:buNone/>
                      </a:pPr>
                      <a:endParaRPr sz="1400" b="1" u="none" strike="noStrike" cap="none">
                        <a:solidFill>
                          <a:schemeClr val="dk1"/>
                        </a:solidFill>
                      </a:endParaRPr>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Height (m)</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Distortion (ppm)</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endParaRPr sz="1400" b="1" u="none" strike="noStrike" cap="none">
                        <a:solidFill>
                          <a:schemeClr val="dk1"/>
                        </a:solidFill>
                      </a:endParaRPr>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95850">
                <a:tc>
                  <a:txBody>
                    <a:bodyPr/>
                    <a:lstStyle/>
                    <a:p>
                      <a:pPr marL="0" marR="0" lvl="0" indent="0" algn="r" rtl="0">
                        <a:lnSpc>
                          <a:spcPct val="66666"/>
                        </a:lnSpc>
                        <a:spcBef>
                          <a:spcPts val="0"/>
                        </a:spcBef>
                        <a:spcAft>
                          <a:spcPts val="0"/>
                        </a:spcAft>
                        <a:buNone/>
                      </a:pPr>
                      <a:r>
                        <a:rPr lang="en-US" sz="1400" b="1" i="1" u="none" strike="noStrike" cap="none">
                          <a:solidFill>
                            <a:schemeClr val="dk1"/>
                          </a:solidFill>
                        </a:rPr>
                        <a:t>Min</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-41</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-413</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t>-325</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195850">
                <a:tc>
                  <a:txBody>
                    <a:bodyPr/>
                    <a:lstStyle/>
                    <a:p>
                      <a:pPr marL="0" marR="0" lvl="0" indent="0" algn="r" rtl="0">
                        <a:lnSpc>
                          <a:spcPct val="66666"/>
                        </a:lnSpc>
                        <a:spcBef>
                          <a:spcPts val="0"/>
                        </a:spcBef>
                        <a:spcAft>
                          <a:spcPts val="0"/>
                        </a:spcAft>
                        <a:buNone/>
                      </a:pPr>
                      <a:r>
                        <a:rPr lang="en-US" sz="1400" b="1" i="1" u="none" strike="noStrike" cap="none">
                          <a:solidFill>
                            <a:schemeClr val="dk1"/>
                          </a:solidFill>
                        </a:rPr>
                        <a:t>Max</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1939</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+176</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t>+263</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95850">
                <a:tc>
                  <a:txBody>
                    <a:bodyPr/>
                    <a:lstStyle/>
                    <a:p>
                      <a:pPr marL="0" marR="0" lvl="0" indent="0" algn="r" rtl="0">
                        <a:lnSpc>
                          <a:spcPct val="66666"/>
                        </a:lnSpc>
                        <a:spcBef>
                          <a:spcPts val="0"/>
                        </a:spcBef>
                        <a:spcAft>
                          <a:spcPts val="0"/>
                        </a:spcAft>
                        <a:buNone/>
                      </a:pPr>
                      <a:r>
                        <a:rPr lang="en-US" sz="1400" b="1" i="1" u="none" strike="noStrike" cap="none">
                          <a:solidFill>
                            <a:schemeClr val="dk1"/>
                          </a:solidFill>
                        </a:rPr>
                        <a:t>Mean</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197</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-93</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t>-5</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77" name="Google Shape;177;p23"/>
          <p:cNvSpPr txBox="1"/>
          <p:nvPr/>
        </p:nvSpPr>
        <p:spPr>
          <a:xfrm>
            <a:off x="274320" y="205740"/>
            <a:ext cx="8595300" cy="461700"/>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SPCS2022 “default” NC (Lambert Conformal Conic 1-parallel)</a:t>
            </a:r>
            <a:endParaRPr sz="2400" b="1" i="0" u="none" strike="noStrike" cap="none">
              <a:solidFill>
                <a:srgbClr val="000000"/>
              </a:solidFill>
              <a:latin typeface="Calibri"/>
              <a:ea typeface="Calibri"/>
              <a:cs typeface="Calibri"/>
              <a:sym typeface="Calibri"/>
            </a:endParaRPr>
          </a:p>
        </p:txBody>
      </p:sp>
      <p:sp>
        <p:nvSpPr>
          <p:cNvPr id="178" name="Google Shape;178;p23"/>
          <p:cNvSpPr/>
          <p:nvPr/>
        </p:nvSpPr>
        <p:spPr>
          <a:xfrm>
            <a:off x="7601528" y="3574473"/>
            <a:ext cx="1221900" cy="14622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9" name="Google Shape;179;p23"/>
          <p:cNvSpPr txBox="1"/>
          <p:nvPr/>
        </p:nvSpPr>
        <p:spPr>
          <a:xfrm>
            <a:off x="6417733" y="2921257"/>
            <a:ext cx="2514600" cy="646500"/>
          </a:xfrm>
          <a:prstGeom prst="rect">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Calibri"/>
              <a:buNone/>
            </a:pPr>
            <a:r>
              <a:rPr lang="en-US" sz="1800" b="1" i="1" u="none" strike="noStrike" cap="none">
                <a:solidFill>
                  <a:srgbClr val="FF0000"/>
                </a:solidFill>
                <a:latin typeface="Calibri"/>
                <a:ea typeface="Calibri"/>
                <a:cs typeface="Calibri"/>
                <a:sym typeface="Calibri"/>
              </a:rPr>
              <a:t>No change in projection type or zone extents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4"/>
          <p:cNvSpPr txBox="1">
            <a:spLocks noGrp="1"/>
          </p:cNvSpPr>
          <p:nvPr>
            <p:ph type="title"/>
          </p:nvPr>
        </p:nvSpPr>
        <p:spPr>
          <a:xfrm>
            <a:off x="311700" y="445025"/>
            <a:ext cx="8520600" cy="572700"/>
          </a:xfrm>
          <a:prstGeom prst="rect">
            <a:avLst/>
          </a:prstGeom>
        </p:spPr>
        <p:txBody>
          <a:bodyPr spcFirstLastPara="1" wrap="square" lIns="121900" tIns="121900" rIns="121900" bIns="121900" anchor="t" anchorCtr="0">
            <a:normAutofit fontScale="90000"/>
          </a:bodyPr>
          <a:lstStyle/>
          <a:p>
            <a:pPr marL="0" lvl="0" indent="0" algn="ctr" rtl="0">
              <a:spcBef>
                <a:spcPts val="0"/>
              </a:spcBef>
              <a:spcAft>
                <a:spcPts val="0"/>
              </a:spcAft>
              <a:buNone/>
            </a:pPr>
            <a:r>
              <a:rPr lang="en-US" sz="2400">
                <a:solidFill>
                  <a:srgbClr val="000000"/>
                </a:solidFill>
                <a:latin typeface="Calibri"/>
                <a:ea typeface="Calibri"/>
                <a:cs typeface="Calibri"/>
                <a:sym typeface="Calibri"/>
              </a:rPr>
              <a:t>SPCS2022 “default” PR &amp; USVI (Lambert Conformal Conic 1-parallel)</a:t>
            </a:r>
            <a:endParaRPr sz="2400">
              <a:solidFill>
                <a:srgbClr val="000000"/>
              </a:solidFill>
              <a:latin typeface="Calibri"/>
              <a:ea typeface="Calibri"/>
              <a:cs typeface="Calibri"/>
              <a:sym typeface="Calibri"/>
            </a:endParaRPr>
          </a:p>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4C9E5F28-5E6B-447F-A19F-2BF886805134}"/>
              </a:ext>
            </a:extLst>
          </p:cNvPr>
          <p:cNvPicPr>
            <a:picLocks noChangeAspect="1"/>
          </p:cNvPicPr>
          <p:nvPr/>
        </p:nvPicPr>
        <p:blipFill>
          <a:blip r:embed="rId3"/>
          <a:stretch>
            <a:fillRect/>
          </a:stretch>
        </p:blipFill>
        <p:spPr>
          <a:xfrm>
            <a:off x="0" y="1211206"/>
            <a:ext cx="9144000" cy="2659967"/>
          </a:xfrm>
          <a:prstGeom prst="rect">
            <a:avLst/>
          </a:prstGeom>
        </p:spPr>
      </p:pic>
      <p:pic>
        <p:nvPicPr>
          <p:cNvPr id="7" name="Picture 6">
            <a:extLst>
              <a:ext uri="{FF2B5EF4-FFF2-40B4-BE49-F238E27FC236}">
                <a16:creationId xmlns:a16="http://schemas.microsoft.com/office/drawing/2014/main" id="{718C2DA0-8CAE-419E-8643-B316F600AFA6}"/>
              </a:ext>
            </a:extLst>
          </p:cNvPr>
          <p:cNvPicPr>
            <a:picLocks noChangeAspect="1"/>
          </p:cNvPicPr>
          <p:nvPr/>
        </p:nvPicPr>
        <p:blipFill>
          <a:blip r:embed="rId4"/>
          <a:stretch>
            <a:fillRect/>
          </a:stretch>
        </p:blipFill>
        <p:spPr>
          <a:xfrm>
            <a:off x="1016320" y="3881546"/>
            <a:ext cx="2347685" cy="1201791"/>
          </a:xfrm>
          <a:prstGeom prst="rect">
            <a:avLst/>
          </a:prstGeom>
        </p:spPr>
      </p:pic>
      <p:sp>
        <p:nvSpPr>
          <p:cNvPr id="9" name="TextBox 8">
            <a:extLst>
              <a:ext uri="{FF2B5EF4-FFF2-40B4-BE49-F238E27FC236}">
                <a16:creationId xmlns:a16="http://schemas.microsoft.com/office/drawing/2014/main" id="{CB6AE0A5-00F8-4CFB-8C72-E555FC9DA281}"/>
              </a:ext>
            </a:extLst>
          </p:cNvPr>
          <p:cNvSpPr txBox="1"/>
          <p:nvPr/>
        </p:nvSpPr>
        <p:spPr>
          <a:xfrm>
            <a:off x="7670800" y="2075544"/>
            <a:ext cx="817853" cy="307777"/>
          </a:xfrm>
          <a:prstGeom prst="rect">
            <a:avLst/>
          </a:prstGeom>
          <a:noFill/>
        </p:spPr>
        <p:txBody>
          <a:bodyPr wrap="none" rtlCol="0">
            <a:spAutoFit/>
          </a:bodyPr>
          <a:lstStyle/>
          <a:p>
            <a:r>
              <a:rPr lang="en-US" sz="1400" dirty="0">
                <a:highlight>
                  <a:srgbClr val="FFFF00"/>
                </a:highlight>
              </a:rPr>
              <a:t>18°09'N</a:t>
            </a:r>
            <a:endParaRPr lang="en-US" dirty="0"/>
          </a:p>
        </p:txBody>
      </p:sp>
      <p:sp>
        <p:nvSpPr>
          <p:cNvPr id="14" name="TextBox 13">
            <a:extLst>
              <a:ext uri="{FF2B5EF4-FFF2-40B4-BE49-F238E27FC236}">
                <a16:creationId xmlns:a16="http://schemas.microsoft.com/office/drawing/2014/main" id="{82AB886E-AB3D-4FAB-B926-BEE0DE2183D9}"/>
              </a:ext>
            </a:extLst>
          </p:cNvPr>
          <p:cNvSpPr txBox="1"/>
          <p:nvPr/>
        </p:nvSpPr>
        <p:spPr>
          <a:xfrm>
            <a:off x="311700" y="2075544"/>
            <a:ext cx="817853" cy="307777"/>
          </a:xfrm>
          <a:prstGeom prst="rect">
            <a:avLst/>
          </a:prstGeom>
          <a:noFill/>
        </p:spPr>
        <p:txBody>
          <a:bodyPr wrap="none" rtlCol="0">
            <a:spAutoFit/>
          </a:bodyPr>
          <a:lstStyle/>
          <a:p>
            <a:r>
              <a:rPr lang="en-US" sz="1400" dirty="0">
                <a:highlight>
                  <a:srgbClr val="FFFF00"/>
                </a:highlight>
              </a:rPr>
              <a:t>18°09'N</a:t>
            </a:r>
            <a:endParaRPr lang="en-US" dirty="0"/>
          </a:p>
        </p:txBody>
      </p:sp>
      <p:sp>
        <p:nvSpPr>
          <p:cNvPr id="15" name="Content Placeholder 2">
            <a:extLst>
              <a:ext uri="{FF2B5EF4-FFF2-40B4-BE49-F238E27FC236}">
                <a16:creationId xmlns:a16="http://schemas.microsoft.com/office/drawing/2014/main" id="{337DCDB6-5CF6-4ACB-800C-CAB37DC41964}"/>
              </a:ext>
            </a:extLst>
          </p:cNvPr>
          <p:cNvSpPr txBox="1">
            <a:spLocks/>
          </p:cNvSpPr>
          <p:nvPr/>
        </p:nvSpPr>
        <p:spPr>
          <a:xfrm>
            <a:off x="2107097" y="3676736"/>
            <a:ext cx="5972629" cy="1603829"/>
          </a:xfrm>
          <a:prstGeom prst="rect">
            <a:avLst/>
          </a:prstGeom>
          <a:noFill/>
          <a:ln>
            <a:noFill/>
          </a:ln>
        </p:spPr>
        <p:txBody>
          <a:bodyPr spcFirstLastPara="1" wrap="square" lIns="121900" tIns="121900" rIns="121900" bIns="121900" anchor="t" anchorCtr="0">
            <a:normAutofit fontScale="47500" lnSpcReduction="20000"/>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1pPr>
            <a:lvl2pPr marL="914400" marR="0" lvl="1" indent="-349250" algn="l" rtl="0">
              <a:lnSpc>
                <a:spcPct val="115000"/>
              </a:lnSpc>
              <a:spcBef>
                <a:spcPts val="0"/>
              </a:spcBef>
              <a:spcAft>
                <a:spcPts val="0"/>
              </a:spcAft>
              <a:buClr>
                <a:schemeClr val="dk1"/>
              </a:buClr>
              <a:buSzPts val="1900"/>
              <a:buFont typeface="Arial"/>
              <a:buChar char="○"/>
              <a:defRPr sz="2800" b="0" i="0" u="none" strike="noStrike" cap="none">
                <a:solidFill>
                  <a:schemeClr val="dk1"/>
                </a:solidFill>
                <a:latin typeface="Arial"/>
                <a:ea typeface="Arial"/>
                <a:cs typeface="Arial"/>
                <a:sym typeface="Arial"/>
              </a:defRPr>
            </a:lvl2pPr>
            <a:lvl3pPr marL="1371600" marR="0" lvl="2" indent="-349250" algn="l" rtl="0">
              <a:lnSpc>
                <a:spcPct val="115000"/>
              </a:lnSpc>
              <a:spcBef>
                <a:spcPts val="0"/>
              </a:spcBef>
              <a:spcAft>
                <a:spcPts val="0"/>
              </a:spcAft>
              <a:buClr>
                <a:schemeClr val="dk1"/>
              </a:buClr>
              <a:buSzPts val="1900"/>
              <a:buFont typeface="Arial"/>
              <a:buChar char="■"/>
              <a:defRPr sz="2400" b="0" i="0" u="none" strike="noStrike" cap="none">
                <a:solidFill>
                  <a:schemeClr val="dk1"/>
                </a:solidFill>
                <a:latin typeface="Arial"/>
                <a:ea typeface="Arial"/>
                <a:cs typeface="Arial"/>
                <a:sym typeface="Arial"/>
              </a:defRPr>
            </a:lvl3pPr>
            <a:lvl4pPr marL="1828800" marR="0" lvl="3" indent="-349250" algn="l" rtl="0">
              <a:lnSpc>
                <a:spcPct val="115000"/>
              </a:lnSpc>
              <a:spcBef>
                <a:spcPts val="0"/>
              </a:spcBef>
              <a:spcAft>
                <a:spcPts val="0"/>
              </a:spcAft>
              <a:buClr>
                <a:schemeClr val="dk1"/>
              </a:buClr>
              <a:buSzPts val="1900"/>
              <a:buFont typeface="Arial"/>
              <a:buChar char="●"/>
              <a:defRPr sz="2000" b="0" i="0" u="none" strike="noStrike" cap="none">
                <a:solidFill>
                  <a:schemeClr val="dk1"/>
                </a:solidFill>
                <a:latin typeface="Arial"/>
                <a:ea typeface="Arial"/>
                <a:cs typeface="Arial"/>
                <a:sym typeface="Arial"/>
              </a:defRPr>
            </a:lvl4pPr>
            <a:lvl5pPr marL="2286000" marR="0" lvl="4" indent="-349250" algn="l" rtl="0">
              <a:lnSpc>
                <a:spcPct val="115000"/>
              </a:lnSpc>
              <a:spcBef>
                <a:spcPts val="0"/>
              </a:spcBef>
              <a:spcAft>
                <a:spcPts val="0"/>
              </a:spcAft>
              <a:buClr>
                <a:schemeClr val="dk1"/>
              </a:buClr>
              <a:buSzPts val="1900"/>
              <a:buFont typeface="Arial"/>
              <a:buChar char="○"/>
              <a:defRPr sz="2000" b="0" i="0" u="none" strike="noStrike" cap="none">
                <a:solidFill>
                  <a:schemeClr val="dk1"/>
                </a:solidFill>
                <a:latin typeface="Arial"/>
                <a:ea typeface="Arial"/>
                <a:cs typeface="Arial"/>
                <a:sym typeface="Arial"/>
              </a:defRPr>
            </a:lvl5pPr>
            <a:lvl6pPr marL="2743200" marR="0" lvl="5" indent="-349250" algn="l" rtl="0">
              <a:lnSpc>
                <a:spcPct val="115000"/>
              </a:lnSpc>
              <a:spcBef>
                <a:spcPts val="0"/>
              </a:spcBef>
              <a:spcAft>
                <a:spcPts val="0"/>
              </a:spcAft>
              <a:buClr>
                <a:schemeClr val="dk1"/>
              </a:buClr>
              <a:buSzPts val="1900"/>
              <a:buFont typeface="Arial"/>
              <a:buChar char="■"/>
              <a:defRPr sz="2000" b="0" i="0" u="none" strike="noStrike" cap="none">
                <a:solidFill>
                  <a:schemeClr val="dk1"/>
                </a:solidFill>
                <a:latin typeface="Arial"/>
                <a:ea typeface="Arial"/>
                <a:cs typeface="Arial"/>
                <a:sym typeface="Arial"/>
              </a:defRPr>
            </a:lvl6pPr>
            <a:lvl7pPr marL="3200400" marR="0" lvl="6" indent="-349250" algn="l" rtl="0">
              <a:lnSpc>
                <a:spcPct val="115000"/>
              </a:lnSpc>
              <a:spcBef>
                <a:spcPts val="0"/>
              </a:spcBef>
              <a:spcAft>
                <a:spcPts val="0"/>
              </a:spcAft>
              <a:buClr>
                <a:schemeClr val="dk1"/>
              </a:buClr>
              <a:buSzPts val="1900"/>
              <a:buFont typeface="Arial"/>
              <a:buChar char="●"/>
              <a:defRPr sz="2000" b="0" i="0" u="none" strike="noStrike" cap="none">
                <a:solidFill>
                  <a:schemeClr val="dk1"/>
                </a:solidFill>
                <a:latin typeface="Arial"/>
                <a:ea typeface="Arial"/>
                <a:cs typeface="Arial"/>
                <a:sym typeface="Arial"/>
              </a:defRPr>
            </a:lvl7pPr>
            <a:lvl8pPr marL="3657600" marR="0" lvl="7" indent="-349250" algn="l" rtl="0">
              <a:lnSpc>
                <a:spcPct val="115000"/>
              </a:lnSpc>
              <a:spcBef>
                <a:spcPts val="0"/>
              </a:spcBef>
              <a:spcAft>
                <a:spcPts val="0"/>
              </a:spcAft>
              <a:buClr>
                <a:schemeClr val="dk1"/>
              </a:buClr>
              <a:buSzPts val="1900"/>
              <a:buFont typeface="Arial"/>
              <a:buChar char="○"/>
              <a:defRPr sz="2000" b="0" i="0" u="none" strike="noStrike" cap="none">
                <a:solidFill>
                  <a:schemeClr val="dk1"/>
                </a:solidFill>
                <a:latin typeface="Arial"/>
                <a:ea typeface="Arial"/>
                <a:cs typeface="Arial"/>
                <a:sym typeface="Arial"/>
              </a:defRPr>
            </a:lvl8pPr>
            <a:lvl9pPr marL="4114800" marR="0" lvl="8" indent="-349250" algn="l" rtl="0">
              <a:lnSpc>
                <a:spcPct val="115000"/>
              </a:lnSpc>
              <a:spcBef>
                <a:spcPts val="0"/>
              </a:spcBef>
              <a:spcAft>
                <a:spcPts val="0"/>
              </a:spcAft>
              <a:buClr>
                <a:schemeClr val="dk1"/>
              </a:buClr>
              <a:buSzPts val="1900"/>
              <a:buFont typeface="Arial"/>
              <a:buChar char="■"/>
              <a:defRPr sz="2000" b="0" i="0" u="none" strike="noStrike" cap="none">
                <a:solidFill>
                  <a:schemeClr val="dk1"/>
                </a:solidFill>
                <a:latin typeface="Arial"/>
                <a:ea typeface="Arial"/>
                <a:cs typeface="Arial"/>
                <a:sym typeface="Arial"/>
              </a:defRPr>
            </a:lvl9pPr>
          </a:lstStyle>
          <a:p>
            <a:pPr marL="457200" lvl="1" indent="0">
              <a:buFont typeface="Arial"/>
              <a:buNone/>
            </a:pPr>
            <a:endParaRPr lang="en-US" sz="1500" dirty="0"/>
          </a:p>
          <a:p>
            <a:r>
              <a:rPr lang="en-US" b="1" dirty="0"/>
              <a:t>±50 ppm </a:t>
            </a:r>
            <a:r>
              <a:rPr lang="en-US" dirty="0"/>
              <a:t>= 5 cm/km = 1 : 20,000</a:t>
            </a:r>
          </a:p>
          <a:p>
            <a:pPr marL="457200" lvl="1" indent="0">
              <a:buFont typeface="Arial"/>
              <a:buNone/>
            </a:pPr>
            <a:r>
              <a:rPr lang="en-US" dirty="0"/>
              <a:t>Minimum design criterion for SPCS2022 designs by NGS (</a:t>
            </a:r>
            <a:r>
              <a:rPr lang="en-US" b="1" i="1" dirty="0"/>
              <a:t>at ground</a:t>
            </a:r>
            <a:r>
              <a:rPr lang="en-US" dirty="0"/>
              <a:t>)</a:t>
            </a:r>
          </a:p>
          <a:p>
            <a:pPr marL="457200" lvl="1" indent="0">
              <a:buFont typeface="Arial"/>
              <a:buNone/>
            </a:pPr>
            <a:endParaRPr lang="en-US" sz="1500" dirty="0"/>
          </a:p>
          <a:p>
            <a:r>
              <a:rPr lang="en-US" b="1" dirty="0"/>
              <a:t>±400 ppm </a:t>
            </a:r>
            <a:r>
              <a:rPr lang="en-US" dirty="0"/>
              <a:t>= 40 cm/km = 1 : 2,500</a:t>
            </a:r>
          </a:p>
          <a:p>
            <a:pPr marL="457200" lvl="1" indent="0">
              <a:buFont typeface="Arial"/>
              <a:buNone/>
            </a:pPr>
            <a:r>
              <a:rPr lang="en-US" dirty="0">
                <a:solidFill>
                  <a:prstClr val="black"/>
                </a:solidFill>
              </a:rPr>
              <a:t>Maximum design criterion for SPCS2022 zones (</a:t>
            </a:r>
            <a:r>
              <a:rPr lang="en-US" b="1" i="1" dirty="0">
                <a:solidFill>
                  <a:prstClr val="black"/>
                </a:solidFill>
              </a:rPr>
              <a:t>at ground</a:t>
            </a:r>
            <a:r>
              <a:rPr lang="en-US" dirty="0">
                <a:solidFill>
                  <a:prstClr val="black"/>
                </a:solidFill>
              </a:rPr>
              <a:t>)</a:t>
            </a:r>
          </a:p>
          <a:p>
            <a:pPr marL="457200" lvl="1" indent="0">
              <a:buFont typeface="Arial"/>
              <a:buNone/>
            </a:pPr>
            <a:r>
              <a:rPr lang="en-US" dirty="0"/>
              <a:t>Maximum UTM value (</a:t>
            </a:r>
            <a:r>
              <a:rPr lang="en-US" b="1" i="1" dirty="0"/>
              <a:t>on ellipsoid</a:t>
            </a:r>
            <a:r>
              <a:rPr lang="en-US" dirty="0"/>
              <a:t>)</a:t>
            </a:r>
          </a:p>
          <a:p>
            <a:pPr marL="457200" lvl="1" indent="0">
              <a:buFont typeface="Arial"/>
              <a:buNone/>
            </a:pPr>
            <a:endParaRPr lang="en-US" dirty="0"/>
          </a:p>
          <a:p>
            <a:pPr marL="514350" indent="-514350">
              <a:buFont typeface="+mj-lt"/>
              <a:buAutoNum type="arabicPeriod"/>
            </a:pPr>
            <a:endParaRPr lang="en-US" dirty="0"/>
          </a:p>
        </p:txBody>
      </p:sp>
      <p:sp>
        <p:nvSpPr>
          <p:cNvPr id="10" name="Rectangle 1">
            <a:extLst>
              <a:ext uri="{FF2B5EF4-FFF2-40B4-BE49-F238E27FC236}">
                <a16:creationId xmlns:a16="http://schemas.microsoft.com/office/drawing/2014/main" id="{F7575A56-F83E-464E-A510-218ED7927B6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Unicode MS"/>
              </a:rPr>
              <a:t>First Station : N240 CORS NAD83 ---------------- X = 2450323.4010 m LAT = 18 27 32.17035 North Y = -5533747.8920 m LON = 66 6 59.08290 West Z = 2006618.2980 m EHT = -41.3304 Meters Second Station : N240 CORS CATRF2022 ---------------- X = 2450324.1180 m LAT = 18 27 32.15593 North Y = -5533749.6730 m LON = 66 6 59.08513 West Z = 2006618.4710 m EHT = -39.4555 Meters Forward azimuth FAZ = 188 24 2.8392 From North Back azimuth BAZ = 8 24 2.8384 From North Ellipsoidal distance S = 0.4483 m Delta height dh = 1.8748 m Mark-to-mark distance D = 1.9277 m DX = 0.7170 m DN = -0.4434 m DY = -1.7810 m DE = -0.0655 m DZ = 0.1730 m DU = 1.8748 m Zenith (mk-to-mk) ZD = 13 26 46.11 Apparent zenith distance = 13 26 46.10 </a:t>
            </a:r>
            <a:endParaRPr kumimoji="0" lang="en-US" altLang="en-US" sz="300" b="1"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a:ln>
                  <a:noFill/>
                </a:ln>
                <a:solidFill>
                  <a:schemeClr val="tx1"/>
                </a:solidFill>
                <a:effectLst/>
                <a:latin typeface="Arial" panose="020B0604020202020204" pitchFamily="34" charset="0"/>
              </a:rPr>
              <a:t>  </a:t>
            </a:r>
            <a:r>
              <a:rPr kumimoji="0" lang="en-US" altLang="en-US" sz="5700" b="1" i="0" u="none" strike="noStrike" cap="none" normalizeH="0" baseline="0">
                <a:ln>
                  <a:noFill/>
                </a:ln>
                <a:solidFill>
                  <a:schemeClr val="tx1"/>
                </a:solidFill>
                <a:effectLst/>
                <a:latin typeface="Arial" panose="020B0604020202020204" pitchFamily="34" charset="0"/>
                <a:hlinkClick r:id="rId5"/>
              </a:rPr>
              <a:t>     </a:t>
            </a:r>
            <a:r>
              <a:rPr kumimoji="0" lang="en-US" altLang="en-US" sz="300" b="1" i="0" u="none" strike="noStrike" cap="none" normalizeH="0" baseline="0">
                <a:ln>
                  <a:noFill/>
                </a:ln>
                <a:solidFill>
                  <a:schemeClr val="tx1"/>
                </a:solidFill>
                <a:effectLst/>
                <a:latin typeface="Arial" panose="020B0604020202020204" pitchFamily="34" charset="0"/>
                <a:hlinkClick r:id="rId5"/>
              </a:rPr>
              <a:t> NGS HOME PAGE</a:t>
            </a:r>
            <a:endParaRPr kumimoji="0" lang="en-US" altLang="en-US" sz="3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6" name="Picture 2">
            <a:hlinkClick r:id="rId5"/>
            <a:extLst>
              <a:ext uri="{FF2B5EF4-FFF2-40B4-BE49-F238E27FC236}">
                <a16:creationId xmlns:a16="http://schemas.microsoft.com/office/drawing/2014/main" id="{D19E71B8-BF89-4EFE-BA91-B0BEF94170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 y="-4953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B720-7766-451D-A2AB-D8825FE4DE43}"/>
              </a:ext>
            </a:extLst>
          </p:cNvPr>
          <p:cNvSpPr>
            <a:spLocks noGrp="1"/>
          </p:cNvSpPr>
          <p:nvPr>
            <p:ph type="title"/>
          </p:nvPr>
        </p:nvSpPr>
        <p:spPr/>
        <p:txBody>
          <a:bodyPr>
            <a:normAutofit fontScale="90000"/>
          </a:bodyPr>
          <a:lstStyle/>
          <a:p>
            <a:pPr algn="ctr"/>
            <a:r>
              <a:rPr lang="en-US" dirty="0"/>
              <a:t>Coordinate Shift, NAD83 to CATRF2020</a:t>
            </a:r>
          </a:p>
        </p:txBody>
      </p:sp>
      <p:sp>
        <p:nvSpPr>
          <p:cNvPr id="3" name="Text Placeholder 2">
            <a:extLst>
              <a:ext uri="{FF2B5EF4-FFF2-40B4-BE49-F238E27FC236}">
                <a16:creationId xmlns:a16="http://schemas.microsoft.com/office/drawing/2014/main" id="{CABFA538-C72D-4956-A006-E7B3B653C498}"/>
              </a:ext>
            </a:extLst>
          </p:cNvPr>
          <p:cNvSpPr>
            <a:spLocks noGrp="1"/>
          </p:cNvSpPr>
          <p:nvPr>
            <p:ph type="body" idx="1"/>
          </p:nvPr>
        </p:nvSpPr>
        <p:spPr>
          <a:xfrm>
            <a:off x="311700" y="1150459"/>
            <a:ext cx="8520525" cy="3416400"/>
          </a:xfrm>
        </p:spPr>
        <p:txBody>
          <a:bodyPr>
            <a:normAutofit fontScale="55000" lnSpcReduction="20000"/>
          </a:bodyPr>
          <a:lstStyle/>
          <a:p>
            <a:pPr marL="76200" indent="0">
              <a:buNone/>
            </a:pPr>
            <a:r>
              <a:rPr lang="en-US" dirty="0"/>
              <a:t>Ellipsoidal distance</a:t>
            </a:r>
          </a:p>
          <a:p>
            <a:pPr marL="76200" indent="0">
              <a:buNone/>
            </a:pPr>
            <a:r>
              <a:rPr lang="en-US" dirty="0"/>
              <a:t>   S ≈         0.45 m</a:t>
            </a:r>
          </a:p>
          <a:p>
            <a:pPr marL="76200" indent="0">
              <a:buNone/>
            </a:pPr>
            <a:r>
              <a:rPr lang="en-US" dirty="0"/>
              <a:t>DN ≈        -0.44 m</a:t>
            </a:r>
          </a:p>
          <a:p>
            <a:pPr marL="76200" indent="0">
              <a:buNone/>
            </a:pPr>
            <a:r>
              <a:rPr lang="en-US" dirty="0"/>
              <a:t>DE ≈        -0.07 m</a:t>
            </a:r>
          </a:p>
          <a:p>
            <a:pPr marL="76200" indent="0">
              <a:buNone/>
            </a:pPr>
            <a:endParaRPr lang="en-US" dirty="0"/>
          </a:p>
          <a:p>
            <a:pPr marL="76200" indent="0">
              <a:buNone/>
            </a:pPr>
            <a:r>
              <a:rPr lang="en-US" altLang="en-US" dirty="0">
                <a:solidFill>
                  <a:schemeClr val="tx1"/>
                </a:solidFill>
                <a:latin typeface="Arial Unicode MS"/>
              </a:rPr>
              <a:t>NAD83 2011 (REC 2010)</a:t>
            </a:r>
          </a:p>
          <a:p>
            <a:pPr marL="76200" indent="0">
              <a:buNone/>
            </a:pPr>
            <a:r>
              <a:rPr lang="en-US" altLang="en-US" dirty="0">
                <a:solidFill>
                  <a:schemeClr val="tx1"/>
                </a:solidFill>
                <a:latin typeface="Arial Unicode MS"/>
              </a:rPr>
              <a:t>Northing:	269,271.548m</a:t>
            </a:r>
          </a:p>
          <a:p>
            <a:pPr marL="76200" indent="0">
              <a:buNone/>
            </a:pPr>
            <a:r>
              <a:rPr lang="en-US" altLang="en-US" dirty="0">
                <a:solidFill>
                  <a:schemeClr val="tx1"/>
                </a:solidFill>
                <a:latin typeface="Arial Unicode MS"/>
              </a:rPr>
              <a:t>Easting:		233,475.</a:t>
            </a:r>
            <a:r>
              <a:rPr kumimoji="0" lang="en-US" altLang="en-US" sz="3200" b="0" i="0" u="none" strike="noStrike" cap="none" normalizeH="0" baseline="0" dirty="0">
                <a:ln>
                  <a:noFill/>
                </a:ln>
                <a:solidFill>
                  <a:schemeClr val="tx1"/>
                </a:solidFill>
                <a:effectLst/>
                <a:latin typeface="Arial Unicode MS"/>
              </a:rPr>
              <a:t>637m</a:t>
            </a:r>
          </a:p>
          <a:p>
            <a:pPr marL="76200" indent="0">
              <a:buNone/>
            </a:pPr>
            <a:r>
              <a:rPr lang="en-US" dirty="0">
                <a:solidFill>
                  <a:schemeClr val="tx1"/>
                </a:solidFill>
                <a:latin typeface="Arial Unicode MS"/>
              </a:rPr>
              <a:t>CATRF2022 (REC 2020)</a:t>
            </a:r>
          </a:p>
          <a:p>
            <a:pPr marL="76200" indent="0">
              <a:buNone/>
            </a:pPr>
            <a:r>
              <a:rPr lang="en-US" dirty="0">
                <a:solidFill>
                  <a:schemeClr val="tx1"/>
                </a:solidFill>
                <a:latin typeface="Arial Unicode MS"/>
              </a:rPr>
              <a:t>Northing:	~269,271.11m</a:t>
            </a:r>
          </a:p>
          <a:p>
            <a:pPr marL="76200" indent="0">
              <a:buNone/>
            </a:pPr>
            <a:r>
              <a:rPr lang="en-US" dirty="0">
                <a:solidFill>
                  <a:schemeClr val="tx1"/>
                </a:solidFill>
                <a:latin typeface="Arial Unicode MS"/>
              </a:rPr>
              <a:t>Easting:		~533,475.57m</a:t>
            </a:r>
            <a:endParaRPr lang="en-US" dirty="0"/>
          </a:p>
        </p:txBody>
      </p:sp>
      <p:pic>
        <p:nvPicPr>
          <p:cNvPr id="6" name="Google Shape;248;p31">
            <a:extLst>
              <a:ext uri="{FF2B5EF4-FFF2-40B4-BE49-F238E27FC236}">
                <a16:creationId xmlns:a16="http://schemas.microsoft.com/office/drawing/2014/main" id="{49363CD5-43EC-4DDB-9A75-527DE4B5B9DC}"/>
              </a:ext>
            </a:extLst>
          </p:cNvPr>
          <p:cNvPicPr preferRelativeResize="0"/>
          <p:nvPr/>
        </p:nvPicPr>
        <p:blipFill>
          <a:blip r:embed="rId2">
            <a:alphaModFix/>
          </a:blip>
          <a:stretch>
            <a:fillRect/>
          </a:stretch>
        </p:blipFill>
        <p:spPr>
          <a:xfrm>
            <a:off x="5143500" y="1227879"/>
            <a:ext cx="2360386" cy="3108377"/>
          </a:xfrm>
          <a:prstGeom prst="rect">
            <a:avLst/>
          </a:prstGeom>
          <a:noFill/>
          <a:ln>
            <a:noFill/>
          </a:ln>
        </p:spPr>
      </p:pic>
      <p:sp>
        <p:nvSpPr>
          <p:cNvPr id="5" name="Rectangle 3">
            <a:extLst>
              <a:ext uri="{FF2B5EF4-FFF2-40B4-BE49-F238E27FC236}">
                <a16:creationId xmlns:a16="http://schemas.microsoft.com/office/drawing/2014/main" id="{7ADAC9F4-ABFB-4234-AE29-B1880DCDCFE6}"/>
              </a:ext>
            </a:extLst>
          </p:cNvPr>
          <p:cNvSpPr>
            <a:spLocks noChangeArrowheads="1"/>
          </p:cNvSpPr>
          <p:nvPr/>
        </p:nvSpPr>
        <p:spPr bwMode="auto">
          <a:xfrm>
            <a:off x="0" y="136266"/>
            <a:ext cx="20550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63C6D447-F44F-4F35-B9B8-DC373F2C1E12}"/>
              </a:ext>
            </a:extLst>
          </p:cNvPr>
          <p:cNvSpPr txBox="1"/>
          <p:nvPr/>
        </p:nvSpPr>
        <p:spPr>
          <a:xfrm>
            <a:off x="4943475" y="4390698"/>
            <a:ext cx="4629150"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Unicode MS"/>
              </a:rPr>
              <a:t>N240 SAN JUAN PR CORS ARP</a:t>
            </a:r>
            <a:r>
              <a:rPr kumimoji="0" lang="en-US" altLang="en-US" sz="8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08362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5"/>
          <p:cNvSpPr txBox="1">
            <a:spLocks noGrp="1"/>
          </p:cNvSpPr>
          <p:nvPr>
            <p:ph type="title"/>
          </p:nvPr>
        </p:nvSpPr>
        <p:spPr>
          <a:xfrm>
            <a:off x="311700" y="445025"/>
            <a:ext cx="8520600" cy="5727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TIDAL DATUMS</a:t>
            </a:r>
            <a:endParaRPr/>
          </a:p>
        </p:txBody>
      </p:sp>
      <p:sp>
        <p:nvSpPr>
          <p:cNvPr id="195" name="Google Shape;195;p25"/>
          <p:cNvSpPr txBox="1">
            <a:spLocks noGrp="1"/>
          </p:cNvSpPr>
          <p:nvPr>
            <p:ph type="body" idx="1"/>
          </p:nvPr>
        </p:nvSpPr>
        <p:spPr>
          <a:xfrm>
            <a:off x="311700" y="1152475"/>
            <a:ext cx="3448800" cy="3416400"/>
          </a:xfrm>
          <a:prstGeom prst="rect">
            <a:avLst/>
          </a:prstGeom>
        </p:spPr>
        <p:txBody>
          <a:bodyPr spcFirstLastPara="1" wrap="square" lIns="121900" tIns="121900" rIns="121900" bIns="121900" anchor="t" anchorCtr="0">
            <a:normAutofit fontScale="77500" lnSpcReduction="20000"/>
          </a:bodyPr>
          <a:lstStyle/>
          <a:p>
            <a:pPr marL="0" lvl="0" indent="0" algn="l" rtl="0">
              <a:spcBef>
                <a:spcPts val="0"/>
              </a:spcBef>
              <a:spcAft>
                <a:spcPts val="0"/>
              </a:spcAft>
              <a:buNone/>
            </a:pPr>
            <a:r>
              <a:rPr lang="en-US"/>
              <a:t>The National Ocean Service ensures the nation has access to accurate tidal datums, which are the official datums depicted on nautical chart products and tide tables.</a:t>
            </a:r>
            <a:endParaRPr/>
          </a:p>
        </p:txBody>
      </p:sp>
      <p:pic>
        <p:nvPicPr>
          <p:cNvPr id="196" name="Google Shape;196;p25"/>
          <p:cNvPicPr preferRelativeResize="0"/>
          <p:nvPr/>
        </p:nvPicPr>
        <p:blipFill rotWithShape="1">
          <a:blip r:embed="rId3">
            <a:alphaModFix/>
          </a:blip>
          <a:srcRect t="13066"/>
          <a:stretch/>
        </p:blipFill>
        <p:spPr>
          <a:xfrm>
            <a:off x="3878625" y="573023"/>
            <a:ext cx="4953674" cy="39974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title"/>
          </p:nvPr>
        </p:nvSpPr>
        <p:spPr>
          <a:xfrm>
            <a:off x="311700" y="445025"/>
            <a:ext cx="8520600" cy="572700"/>
          </a:xfrm>
          <a:prstGeom prst="rect">
            <a:avLst/>
          </a:prstGeom>
        </p:spPr>
        <p:txBody>
          <a:bodyPr spcFirstLastPara="1" wrap="square" lIns="121900" tIns="121900" rIns="121900" bIns="121900" anchor="t" anchorCtr="0">
            <a:normAutofit fontScale="90000"/>
          </a:bodyPr>
          <a:lstStyle/>
          <a:p>
            <a:pPr marL="0" lvl="0" indent="0" algn="ctr" rtl="0">
              <a:lnSpc>
                <a:spcPct val="115000"/>
              </a:lnSpc>
              <a:spcBef>
                <a:spcPts val="1200"/>
              </a:spcBef>
              <a:spcAft>
                <a:spcPts val="0"/>
              </a:spcAft>
              <a:buClr>
                <a:schemeClr val="dk1"/>
              </a:buClr>
              <a:buSzPct val="30985"/>
              <a:buFont typeface="Arial"/>
              <a:buNone/>
            </a:pPr>
            <a:r>
              <a:rPr lang="en-US" sz="3550"/>
              <a:t>How Might the NTDE Update Impact You?</a:t>
            </a:r>
            <a:endParaRPr sz="3550"/>
          </a:p>
          <a:p>
            <a:pPr marL="0" lvl="0" indent="0" algn="l" rtl="0">
              <a:spcBef>
                <a:spcPts val="200"/>
              </a:spcBef>
              <a:spcAft>
                <a:spcPts val="0"/>
              </a:spcAft>
              <a:buNone/>
            </a:pPr>
            <a:endParaRPr/>
          </a:p>
        </p:txBody>
      </p:sp>
      <p:sp>
        <p:nvSpPr>
          <p:cNvPr id="203" name="Google Shape;203;p26"/>
          <p:cNvSpPr txBox="1">
            <a:spLocks noGrp="1"/>
          </p:cNvSpPr>
          <p:nvPr>
            <p:ph type="body" idx="1"/>
          </p:nvPr>
        </p:nvSpPr>
        <p:spPr>
          <a:xfrm>
            <a:off x="311700" y="1152475"/>
            <a:ext cx="8520600" cy="3416400"/>
          </a:xfrm>
          <a:prstGeom prst="rect">
            <a:avLst/>
          </a:prstGeom>
        </p:spPr>
        <p:txBody>
          <a:bodyPr spcFirstLastPara="1" wrap="square" lIns="121900" tIns="121900" rIns="121900" bIns="121900" anchor="t" anchorCtr="0">
            <a:noAutofit/>
          </a:bodyPr>
          <a:lstStyle/>
          <a:p>
            <a:pPr marL="457200" lvl="0" indent="-273367" algn="l" rtl="0">
              <a:lnSpc>
                <a:spcPct val="95000"/>
              </a:lnSpc>
              <a:spcBef>
                <a:spcPts val="1200"/>
              </a:spcBef>
              <a:spcAft>
                <a:spcPts val="0"/>
              </a:spcAft>
              <a:buSzPts val="705"/>
              <a:buChar char="●"/>
            </a:pPr>
            <a:r>
              <a:rPr lang="en-US" sz="1860"/>
              <a:t>Coastal boundary definition between private and publicly owned lands.</a:t>
            </a:r>
            <a:endParaRPr sz="1860"/>
          </a:p>
          <a:p>
            <a:pPr marL="457200" lvl="0" indent="-273367" algn="l" rtl="0">
              <a:lnSpc>
                <a:spcPct val="95000"/>
              </a:lnSpc>
              <a:spcBef>
                <a:spcPts val="0"/>
              </a:spcBef>
              <a:spcAft>
                <a:spcPts val="0"/>
              </a:spcAft>
              <a:buSzPts val="705"/>
              <a:buChar char="●"/>
            </a:pPr>
            <a:r>
              <a:rPr lang="en-US" sz="1860"/>
              <a:t>Coastal habitat restoration.</a:t>
            </a:r>
            <a:endParaRPr sz="1860"/>
          </a:p>
          <a:p>
            <a:pPr marL="457200" lvl="0" indent="-273367" algn="l" rtl="0">
              <a:lnSpc>
                <a:spcPct val="95000"/>
              </a:lnSpc>
              <a:spcBef>
                <a:spcPts val="0"/>
              </a:spcBef>
              <a:spcAft>
                <a:spcPts val="0"/>
              </a:spcAft>
              <a:buSzPts val="705"/>
              <a:buChar char="●"/>
            </a:pPr>
            <a:r>
              <a:rPr lang="en-US" sz="1860"/>
              <a:t>Water level regulation, forecasting, and monitoring long-term sea level trends.</a:t>
            </a:r>
            <a:endParaRPr sz="1860"/>
          </a:p>
          <a:p>
            <a:pPr marL="457200" lvl="0" indent="-273367" algn="l" rtl="0">
              <a:lnSpc>
                <a:spcPct val="95000"/>
              </a:lnSpc>
              <a:spcBef>
                <a:spcPts val="0"/>
              </a:spcBef>
              <a:spcAft>
                <a:spcPts val="0"/>
              </a:spcAft>
              <a:buSzPts val="705"/>
              <a:buChar char="●"/>
            </a:pPr>
            <a:r>
              <a:rPr lang="en-US" sz="1860"/>
              <a:t>Coastal zone management and planning, including flood erosion predictions and response.</a:t>
            </a:r>
            <a:endParaRPr sz="1860"/>
          </a:p>
          <a:p>
            <a:pPr marL="457200" lvl="0" indent="-273367" algn="l" rtl="0">
              <a:lnSpc>
                <a:spcPct val="95000"/>
              </a:lnSpc>
              <a:spcBef>
                <a:spcPts val="0"/>
              </a:spcBef>
              <a:spcAft>
                <a:spcPts val="0"/>
              </a:spcAft>
              <a:buSzPts val="705"/>
              <a:buChar char="●"/>
            </a:pPr>
            <a:r>
              <a:rPr lang="en-US" sz="1860"/>
              <a:t>Coastal engineering and design for infrastructure projects related to transportation, power generation facilities.</a:t>
            </a:r>
            <a:endParaRPr sz="1860"/>
          </a:p>
          <a:p>
            <a:pPr marL="457200" lvl="0" indent="-273367" algn="l" rtl="0">
              <a:lnSpc>
                <a:spcPct val="95000"/>
              </a:lnSpc>
              <a:spcBef>
                <a:spcPts val="0"/>
              </a:spcBef>
              <a:spcAft>
                <a:spcPts val="0"/>
              </a:spcAft>
              <a:buSzPts val="705"/>
              <a:buChar char="●"/>
            </a:pPr>
            <a:r>
              <a:rPr lang="en-US" sz="1860"/>
              <a:t>Economic viability and safety of commercial and recreational navigation, including charts, ports, harbors, and dredging in navigation channels.</a:t>
            </a:r>
            <a:endParaRPr sz="1860"/>
          </a:p>
          <a:p>
            <a:pPr marL="457200" lvl="0" indent="-273367" algn="l" rtl="0">
              <a:lnSpc>
                <a:spcPct val="95000"/>
              </a:lnSpc>
              <a:spcBef>
                <a:spcPts val="0"/>
              </a:spcBef>
              <a:spcAft>
                <a:spcPts val="0"/>
              </a:spcAft>
              <a:buSzPts val="705"/>
              <a:buChar char="●"/>
            </a:pPr>
            <a:r>
              <a:rPr lang="en-US" sz="1860"/>
              <a:t>Coastal structure design, construction and maintenance.</a:t>
            </a:r>
            <a:endParaRPr sz="1860"/>
          </a:p>
          <a:p>
            <a:pPr marL="0" lvl="0" indent="0" algn="l" rtl="0">
              <a:lnSpc>
                <a:spcPct val="95000"/>
              </a:lnSpc>
              <a:spcBef>
                <a:spcPts val="1200"/>
              </a:spcBef>
              <a:spcAft>
                <a:spcPts val="0"/>
              </a:spcAft>
              <a:buSzPts val="605"/>
              <a:buNone/>
            </a:pPr>
            <a:endParaRPr sz="176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a:spLocks noGrp="1"/>
          </p:cNvSpPr>
          <p:nvPr>
            <p:ph type="title"/>
          </p:nvPr>
        </p:nvSpPr>
        <p:spPr>
          <a:xfrm>
            <a:off x="311700" y="445025"/>
            <a:ext cx="8520600" cy="572700"/>
          </a:xfrm>
          <a:prstGeom prst="rect">
            <a:avLst/>
          </a:prstGeom>
        </p:spPr>
        <p:txBody>
          <a:bodyPr spcFirstLastPara="1" wrap="square" lIns="121900" tIns="121900" rIns="121900" bIns="121900" anchor="t" anchorCtr="0">
            <a:noAutofit/>
          </a:bodyPr>
          <a:lstStyle/>
          <a:p>
            <a:pPr marL="0" lvl="0" indent="0" algn="ctr" rtl="0">
              <a:lnSpc>
                <a:spcPct val="115000"/>
              </a:lnSpc>
              <a:spcBef>
                <a:spcPts val="1200"/>
              </a:spcBef>
              <a:spcAft>
                <a:spcPts val="1200"/>
              </a:spcAft>
              <a:buClr>
                <a:schemeClr val="dk1"/>
              </a:buClr>
              <a:buSzPts val="990"/>
              <a:buFont typeface="Arial"/>
              <a:buNone/>
            </a:pPr>
            <a:r>
              <a:rPr lang="en-US" sz="3380"/>
              <a:t>Impact on Professional Land Surveyors</a:t>
            </a:r>
            <a:endParaRPr sz="3740"/>
          </a:p>
        </p:txBody>
      </p:sp>
      <p:sp>
        <p:nvSpPr>
          <p:cNvPr id="210" name="Google Shape;210;p27"/>
          <p:cNvSpPr txBox="1">
            <a:spLocks noGrp="1"/>
          </p:cNvSpPr>
          <p:nvPr>
            <p:ph type="body" idx="1"/>
          </p:nvPr>
        </p:nvSpPr>
        <p:spPr>
          <a:xfrm>
            <a:off x="311700" y="1573775"/>
            <a:ext cx="8520600" cy="3416400"/>
          </a:xfrm>
          <a:prstGeom prst="rect">
            <a:avLst/>
          </a:prstGeom>
        </p:spPr>
        <p:txBody>
          <a:bodyPr spcFirstLastPara="1" wrap="square" lIns="121900" tIns="121900" rIns="121900" bIns="121900" anchor="t" anchorCtr="0">
            <a:normAutofit fontScale="77500" lnSpcReduction="20000"/>
          </a:bodyPr>
          <a:lstStyle/>
          <a:p>
            <a:pPr marL="457200" lvl="0" indent="-323850" algn="l" rtl="0">
              <a:spcBef>
                <a:spcPts val="1200"/>
              </a:spcBef>
              <a:spcAft>
                <a:spcPts val="0"/>
              </a:spcAft>
              <a:buSzPct val="75000"/>
              <a:buChar char="●"/>
            </a:pPr>
            <a:r>
              <a:rPr lang="en-US"/>
              <a:t>When accessing tidal datum information, ensure that the currently accepted NTDE is being used for all projects.</a:t>
            </a:r>
            <a:endParaRPr/>
          </a:p>
          <a:p>
            <a:pPr marL="457200" lvl="0" indent="-323850" algn="l" rtl="0">
              <a:spcBef>
                <a:spcPts val="0"/>
              </a:spcBef>
              <a:spcAft>
                <a:spcPts val="0"/>
              </a:spcAft>
              <a:buSzPct val="75000"/>
              <a:buChar char="●"/>
            </a:pPr>
            <a:r>
              <a:rPr lang="en-US"/>
              <a:t>Historical projects may need to be updated to reflect the new datum.</a:t>
            </a:r>
            <a:endParaRPr/>
          </a:p>
          <a:p>
            <a:pPr marL="914400" lvl="1" indent="-304006" algn="l" rtl="0">
              <a:spcBef>
                <a:spcPts val="0"/>
              </a:spcBef>
              <a:spcAft>
                <a:spcPts val="0"/>
              </a:spcAft>
              <a:buSzPct val="67857"/>
              <a:buChar char="○"/>
            </a:pPr>
            <a:r>
              <a:rPr lang="en-US"/>
              <a:t>The NOAA VDatum tool will be updated in time to include the new tidal as well as geodetic datums to enable PLS to obtain tidal geodetic relationships for the coastal zone of the Contiguous US, </a:t>
            </a:r>
            <a:r>
              <a:rPr lang="en-US">
                <a:highlight>
                  <a:srgbClr val="00FF00"/>
                </a:highlight>
              </a:rPr>
              <a:t>Puerto Rico, US Virgin Islands</a:t>
            </a:r>
            <a:r>
              <a:rPr lang="en-US"/>
              <a:t>, and Southeast Alaska.</a:t>
            </a:r>
            <a:endParaRPr/>
          </a:p>
          <a:p>
            <a:pPr marL="914400" lvl="1" indent="-304006" algn="l" rtl="0">
              <a:spcBef>
                <a:spcPts val="0"/>
              </a:spcBef>
              <a:spcAft>
                <a:spcPts val="0"/>
              </a:spcAft>
              <a:buSzPct val="67857"/>
              <a:buChar char="○"/>
            </a:pPr>
            <a:r>
              <a:rPr lang="en-US"/>
              <a:t>https://vdatum.noaa.gov/</a:t>
            </a:r>
            <a:endParaRPr/>
          </a:p>
          <a:p>
            <a:pPr marL="0" lvl="0" indent="0" algn="l" rtl="0">
              <a:spcBef>
                <a:spcPts val="120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8"/>
          <p:cNvSpPr txBox="1">
            <a:spLocks noGrp="1"/>
          </p:cNvSpPr>
          <p:nvPr>
            <p:ph type="title"/>
          </p:nvPr>
        </p:nvSpPr>
        <p:spPr>
          <a:xfrm>
            <a:off x="311700" y="445025"/>
            <a:ext cx="8520600" cy="572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SzPts val="990"/>
              <a:buNone/>
            </a:pPr>
            <a:r>
              <a:rPr lang="en-US" sz="3340"/>
              <a:t>Impact on Shoreline Use Planning</a:t>
            </a:r>
            <a:endParaRPr sz="3340"/>
          </a:p>
        </p:txBody>
      </p:sp>
      <p:sp>
        <p:nvSpPr>
          <p:cNvPr id="217" name="Google Shape;217;p28"/>
          <p:cNvSpPr txBox="1">
            <a:spLocks noGrp="1"/>
          </p:cNvSpPr>
          <p:nvPr>
            <p:ph type="body" idx="1"/>
          </p:nvPr>
        </p:nvSpPr>
        <p:spPr>
          <a:xfrm>
            <a:off x="311700" y="1152475"/>
            <a:ext cx="8520600" cy="3416400"/>
          </a:xfrm>
          <a:prstGeom prst="rect">
            <a:avLst/>
          </a:prstGeom>
        </p:spPr>
        <p:txBody>
          <a:bodyPr spcFirstLastPara="1" wrap="square" lIns="121900" tIns="121900" rIns="121900" bIns="121900" anchor="t" anchorCtr="0">
            <a:normAutofit fontScale="62500" lnSpcReduction="20000"/>
          </a:bodyPr>
          <a:lstStyle/>
          <a:p>
            <a:pPr marL="457200" lvl="0" indent="-323850" algn="l" rtl="0">
              <a:spcBef>
                <a:spcPts val="0"/>
              </a:spcBef>
              <a:spcAft>
                <a:spcPts val="0"/>
              </a:spcAft>
              <a:buSzPct val="75000"/>
              <a:buChar char="●"/>
            </a:pPr>
            <a:r>
              <a:rPr lang="en-US"/>
              <a:t>Oceanographic products are not significantly affected by the small vertical changes (~0.10m).</a:t>
            </a:r>
            <a:endParaRPr/>
          </a:p>
          <a:p>
            <a:pPr marL="457200" lvl="0" indent="-323850" algn="l" rtl="0">
              <a:spcBef>
                <a:spcPts val="0"/>
              </a:spcBef>
              <a:spcAft>
                <a:spcPts val="0"/>
              </a:spcAft>
              <a:buSzPct val="75000"/>
              <a:buChar char="●"/>
            </a:pPr>
            <a:r>
              <a:rPr lang="en-US"/>
              <a:t>Tidal prediction products put out by CO-OPS will change.</a:t>
            </a:r>
            <a:endParaRPr/>
          </a:p>
          <a:p>
            <a:pPr marL="457200" lvl="0" indent="-323850" algn="l" rtl="0">
              <a:spcBef>
                <a:spcPts val="0"/>
              </a:spcBef>
              <a:spcAft>
                <a:spcPts val="0"/>
              </a:spcAft>
              <a:buSzPct val="75000"/>
              <a:buChar char="●"/>
            </a:pPr>
            <a:r>
              <a:rPr lang="en-US"/>
              <a:t>It may be the case that downstream products relying on tidal predictions may not need to be changed as the resultant change in predictions will likely be minimal (~6-7 cm) for most locations.</a:t>
            </a:r>
            <a:endParaRPr/>
          </a:p>
          <a:p>
            <a:pPr marL="457200" lvl="0" indent="-323850" algn="l" rtl="0">
              <a:spcBef>
                <a:spcPts val="0"/>
              </a:spcBef>
              <a:spcAft>
                <a:spcPts val="0"/>
              </a:spcAft>
              <a:buSzPct val="75000"/>
              <a:buChar char="●"/>
            </a:pPr>
            <a:r>
              <a:rPr lang="en-US"/>
              <a:t>Additionally, tidal datums and bench mark elevation relationships will be noticeable when re-establishing tide stations using high accuracy survey techniques.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txBox="1">
            <a:spLocks noGrp="1"/>
          </p:cNvSpPr>
          <p:nvPr>
            <p:ph type="title"/>
          </p:nvPr>
        </p:nvSpPr>
        <p:spPr>
          <a:xfrm>
            <a:off x="311700" y="445025"/>
            <a:ext cx="8520600" cy="572700"/>
          </a:xfrm>
          <a:prstGeom prst="rect">
            <a:avLst/>
          </a:prstGeom>
        </p:spPr>
        <p:txBody>
          <a:bodyPr spcFirstLastPara="1" wrap="square" lIns="121900" tIns="121900" rIns="121900" bIns="121900" anchor="t" anchorCtr="0">
            <a:normAutofit fontScale="90000"/>
          </a:bodyPr>
          <a:lstStyle/>
          <a:p>
            <a:pPr marL="0" lvl="0" indent="0" algn="ctr" rtl="0">
              <a:spcBef>
                <a:spcPts val="0"/>
              </a:spcBef>
              <a:spcAft>
                <a:spcPts val="0"/>
              </a:spcAft>
              <a:buNone/>
            </a:pPr>
            <a:r>
              <a:rPr lang="en-US"/>
              <a:t>PRVD02/VIVD09 Vertical Control</a:t>
            </a:r>
            <a:endParaRPr/>
          </a:p>
        </p:txBody>
      </p:sp>
      <p:sp>
        <p:nvSpPr>
          <p:cNvPr id="224" name="Google Shape;224;p29"/>
          <p:cNvSpPr txBox="1">
            <a:spLocks noGrp="1"/>
          </p:cNvSpPr>
          <p:nvPr>
            <p:ph type="body" idx="1"/>
          </p:nvPr>
        </p:nvSpPr>
        <p:spPr>
          <a:xfrm>
            <a:off x="311700" y="1152475"/>
            <a:ext cx="8520600" cy="34164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400" dirty="0"/>
              <a:t>PRVD02/</a:t>
            </a:r>
            <a:endParaRPr sz="2400" dirty="0"/>
          </a:p>
          <a:p>
            <a:pPr marL="0" lvl="0" indent="0" algn="l" rtl="0">
              <a:spcBef>
                <a:spcPts val="0"/>
              </a:spcBef>
              <a:spcAft>
                <a:spcPts val="0"/>
              </a:spcAft>
              <a:buNone/>
            </a:pPr>
            <a:r>
              <a:rPr lang="en-US" sz="2400" dirty="0"/>
              <a:t>VIVD09</a:t>
            </a:r>
            <a:endParaRPr sz="2400" dirty="0"/>
          </a:p>
          <a:p>
            <a:pPr marL="0" lvl="0" indent="0" algn="l" rtl="0">
              <a:spcBef>
                <a:spcPts val="0"/>
              </a:spcBef>
              <a:spcAft>
                <a:spcPts val="0"/>
              </a:spcAft>
              <a:buNone/>
            </a:pPr>
            <a:r>
              <a:rPr lang="en-US" sz="2400" dirty="0"/>
              <a:t>Bench Marks</a:t>
            </a: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p:txBody>
      </p:sp>
      <p:pic>
        <p:nvPicPr>
          <p:cNvPr id="225" name="Google Shape;225;p29"/>
          <p:cNvPicPr preferRelativeResize="0">
            <a:picLocks noChangeAspect="1"/>
          </p:cNvPicPr>
          <p:nvPr/>
        </p:nvPicPr>
        <p:blipFill rotWithShape="1">
          <a:blip r:embed="rId3">
            <a:alphaModFix/>
          </a:blip>
          <a:srcRect t="11465"/>
          <a:stretch/>
        </p:blipFill>
        <p:spPr>
          <a:xfrm>
            <a:off x="2300514" y="1372075"/>
            <a:ext cx="6531788" cy="1777525"/>
          </a:xfrm>
          <a:prstGeom prst="rect">
            <a:avLst/>
          </a:prstGeom>
          <a:noFill/>
          <a:ln>
            <a:noFill/>
          </a:ln>
        </p:spPr>
      </p:pic>
      <p:pic>
        <p:nvPicPr>
          <p:cNvPr id="226" name="Google Shape;226;p29"/>
          <p:cNvPicPr preferRelativeResize="0">
            <a:picLocks noChangeAspect="1"/>
          </p:cNvPicPr>
          <p:nvPr/>
        </p:nvPicPr>
        <p:blipFill rotWithShape="1">
          <a:blip r:embed="rId4">
            <a:alphaModFix/>
          </a:blip>
          <a:srcRect r="7800"/>
          <a:stretch/>
        </p:blipFill>
        <p:spPr>
          <a:xfrm>
            <a:off x="311700" y="3208546"/>
            <a:ext cx="6608198" cy="1934953"/>
          </a:xfrm>
          <a:prstGeom prst="rect">
            <a:avLst/>
          </a:prstGeom>
          <a:noFill/>
          <a:ln>
            <a:noFill/>
          </a:ln>
        </p:spPr>
      </p:pic>
      <p:sp>
        <p:nvSpPr>
          <p:cNvPr id="227" name="Google Shape;227;p29"/>
          <p:cNvSpPr txBox="1"/>
          <p:nvPr/>
        </p:nvSpPr>
        <p:spPr>
          <a:xfrm>
            <a:off x="7067107" y="3405475"/>
            <a:ext cx="19506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dk1"/>
                </a:solidFill>
              </a:rPr>
              <a:t>NDTE 1983-2001</a:t>
            </a:r>
            <a:endParaRPr sz="2400" dirty="0">
              <a:solidFill>
                <a:schemeClr val="dk1"/>
              </a:solidFill>
            </a:endParaRPr>
          </a:p>
          <a:p>
            <a:pPr marL="0" lvl="0" indent="0" algn="l" rtl="0">
              <a:spcBef>
                <a:spcPts val="0"/>
              </a:spcBef>
              <a:spcAft>
                <a:spcPts val="0"/>
              </a:spcAft>
              <a:buNone/>
            </a:pPr>
            <a:r>
              <a:rPr lang="en-US" sz="2400" dirty="0">
                <a:solidFill>
                  <a:schemeClr val="dk1"/>
                </a:solidFill>
              </a:rPr>
              <a:t>Tide Stations</a:t>
            </a:r>
            <a:endParaRPr sz="2400" dirty="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0"/>
          <p:cNvSpPr txBox="1">
            <a:spLocks noGrp="1"/>
          </p:cNvSpPr>
          <p:nvPr>
            <p:ph type="title"/>
          </p:nvPr>
        </p:nvSpPr>
        <p:spPr>
          <a:xfrm>
            <a:off x="311700" y="445025"/>
            <a:ext cx="8520600" cy="572700"/>
          </a:xfrm>
          <a:prstGeom prst="rect">
            <a:avLst/>
          </a:prstGeom>
        </p:spPr>
        <p:txBody>
          <a:bodyPr spcFirstLastPara="1" wrap="square" lIns="121900" tIns="121900" rIns="121900" bIns="121900" anchor="t" anchorCtr="0">
            <a:normAutofit fontScale="90000"/>
          </a:bodyPr>
          <a:lstStyle/>
          <a:p>
            <a:pPr marL="0" lvl="0" indent="0" algn="l" rtl="0">
              <a:lnSpc>
                <a:spcPct val="115000"/>
              </a:lnSpc>
              <a:spcBef>
                <a:spcPts val="1400"/>
              </a:spcBef>
              <a:spcAft>
                <a:spcPts val="0"/>
              </a:spcAft>
              <a:buClr>
                <a:schemeClr val="dk1"/>
              </a:buClr>
              <a:buSzPct val="45833"/>
              <a:buFont typeface="Arial"/>
              <a:buNone/>
            </a:pPr>
            <a:r>
              <a:rPr lang="en-US" sz="2400"/>
              <a:t>Datums for 9755371, San Juan, La Puntilla, San Juan Bay PR</a:t>
            </a:r>
            <a:endParaRPr sz="2400"/>
          </a:p>
          <a:p>
            <a:pPr marL="0" lvl="0" indent="0" algn="l" rtl="0">
              <a:spcBef>
                <a:spcPts val="400"/>
              </a:spcBef>
              <a:spcAft>
                <a:spcPts val="0"/>
              </a:spcAft>
              <a:buNone/>
            </a:pPr>
            <a:endParaRPr/>
          </a:p>
        </p:txBody>
      </p:sp>
      <p:pic>
        <p:nvPicPr>
          <p:cNvPr id="234" name="Google Shape;234;p30"/>
          <p:cNvPicPr preferRelativeResize="0"/>
          <p:nvPr/>
        </p:nvPicPr>
        <p:blipFill rotWithShape="1">
          <a:blip r:embed="rId3">
            <a:alphaModFix/>
          </a:blip>
          <a:srcRect l="8070" t="10474" r="23361"/>
          <a:stretch/>
        </p:blipFill>
        <p:spPr>
          <a:xfrm>
            <a:off x="5114527" y="1312773"/>
            <a:ext cx="3626899" cy="3382603"/>
          </a:xfrm>
          <a:prstGeom prst="rect">
            <a:avLst/>
          </a:prstGeom>
          <a:noFill/>
          <a:ln>
            <a:noFill/>
          </a:ln>
        </p:spPr>
      </p:pic>
      <p:pic>
        <p:nvPicPr>
          <p:cNvPr id="235" name="Google Shape;235;p30"/>
          <p:cNvPicPr preferRelativeResize="0"/>
          <p:nvPr/>
        </p:nvPicPr>
        <p:blipFill>
          <a:blip r:embed="rId4">
            <a:alphaModFix/>
          </a:blip>
          <a:stretch>
            <a:fillRect/>
          </a:stretch>
        </p:blipFill>
        <p:spPr>
          <a:xfrm>
            <a:off x="0" y="1311358"/>
            <a:ext cx="5114525" cy="252077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1"/>
          <p:cNvSpPr txBox="1">
            <a:spLocks noGrp="1"/>
          </p:cNvSpPr>
          <p:nvPr>
            <p:ph type="title"/>
          </p:nvPr>
        </p:nvSpPr>
        <p:spPr>
          <a:xfrm>
            <a:off x="311700" y="445025"/>
            <a:ext cx="8520600" cy="572700"/>
          </a:xfrm>
          <a:prstGeom prst="rect">
            <a:avLst/>
          </a:prstGeom>
        </p:spPr>
        <p:txBody>
          <a:bodyPr spcFirstLastPara="1" wrap="square" lIns="121900" tIns="121900" rIns="121900" bIns="121900" anchor="t" anchorCtr="0">
            <a:normAutofit fontScale="90000"/>
          </a:bodyPr>
          <a:lstStyle/>
          <a:p>
            <a:pPr marL="0" lvl="0" indent="0" algn="l" rtl="0">
              <a:lnSpc>
                <a:spcPct val="115000"/>
              </a:lnSpc>
              <a:spcBef>
                <a:spcPts val="1400"/>
              </a:spcBef>
              <a:spcAft>
                <a:spcPts val="0"/>
              </a:spcAft>
              <a:buClr>
                <a:schemeClr val="dk1"/>
              </a:buClr>
              <a:buSzPct val="45833"/>
              <a:buFont typeface="Arial"/>
              <a:buNone/>
            </a:pPr>
            <a:r>
              <a:rPr lang="en-US" sz="2400"/>
              <a:t>Datums for 9755371, San Juan, La Puntilla, San Juan Bay PR</a:t>
            </a:r>
            <a:endParaRPr sz="2400"/>
          </a:p>
          <a:p>
            <a:pPr marL="0" lvl="0" indent="0" algn="l" rtl="0">
              <a:spcBef>
                <a:spcPts val="400"/>
              </a:spcBef>
              <a:spcAft>
                <a:spcPts val="0"/>
              </a:spcAft>
              <a:buNone/>
            </a:pPr>
            <a:endParaRPr/>
          </a:p>
        </p:txBody>
      </p:sp>
      <p:sp>
        <p:nvSpPr>
          <p:cNvPr id="242" name="Google Shape;242;p31"/>
          <p:cNvSpPr txBox="1">
            <a:spLocks noGrp="1"/>
          </p:cNvSpPr>
          <p:nvPr>
            <p:ph type="body" idx="1"/>
          </p:nvPr>
        </p:nvSpPr>
        <p:spPr>
          <a:xfrm>
            <a:off x="311700" y="1152475"/>
            <a:ext cx="4570800" cy="3416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000" u="sng"/>
              <a:t>Co-located CORS Orthometric Height</a:t>
            </a:r>
            <a:endParaRPr sz="2000" u="sng"/>
          </a:p>
          <a:p>
            <a:pPr marL="0" lvl="0" indent="0" algn="l" rtl="0">
              <a:spcBef>
                <a:spcPts val="0"/>
              </a:spcBef>
              <a:spcAft>
                <a:spcPts val="0"/>
              </a:spcAft>
              <a:buNone/>
            </a:pPr>
            <a:r>
              <a:rPr lang="en-US" sz="2000" b="1"/>
              <a:t>N240 SAN JUAN PR CORS ARP</a:t>
            </a:r>
            <a:endParaRPr sz="2000" b="1"/>
          </a:p>
          <a:p>
            <a:pPr marL="0" lvl="0" indent="0" algn="l" rtl="0">
              <a:spcBef>
                <a:spcPts val="0"/>
              </a:spcBef>
              <a:spcAft>
                <a:spcPts val="0"/>
              </a:spcAft>
              <a:buNone/>
            </a:pPr>
            <a:r>
              <a:rPr lang="en-US" sz="1900"/>
              <a:t>NAGPD2022:       3.95m*</a:t>
            </a:r>
            <a:endParaRPr sz="1900"/>
          </a:p>
          <a:p>
            <a:pPr marL="0" lvl="0" indent="0" algn="l" rtl="0">
              <a:spcBef>
                <a:spcPts val="0"/>
              </a:spcBef>
              <a:spcAft>
                <a:spcPts val="0"/>
              </a:spcAft>
              <a:buNone/>
            </a:pPr>
            <a:r>
              <a:rPr lang="en-US" sz="1900"/>
              <a:t>PRVD02:              </a:t>
            </a:r>
            <a:r>
              <a:rPr lang="en-US" sz="1900" u="sng"/>
              <a:t>3.53m</a:t>
            </a:r>
            <a:r>
              <a:rPr lang="en-US" sz="1900"/>
              <a:t>**</a:t>
            </a:r>
            <a:endParaRPr sz="1900"/>
          </a:p>
          <a:p>
            <a:pPr marL="0" lvl="0" indent="0" algn="l" rtl="0">
              <a:spcBef>
                <a:spcPts val="0"/>
              </a:spcBef>
              <a:spcAft>
                <a:spcPts val="0"/>
              </a:spcAft>
              <a:buNone/>
            </a:pPr>
            <a:r>
              <a:rPr lang="en-US" sz="1900"/>
              <a:t>Approx. change: +0.38m</a:t>
            </a: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r>
              <a:rPr lang="en-US" sz="1200"/>
              <a:t>*Prototype using OPUS</a:t>
            </a:r>
            <a:endParaRPr sz="1200"/>
          </a:p>
          <a:p>
            <a:pPr marL="0" lvl="0" indent="0" algn="l" rtl="0">
              <a:spcBef>
                <a:spcPts val="0"/>
              </a:spcBef>
              <a:spcAft>
                <a:spcPts val="0"/>
              </a:spcAft>
              <a:buNone/>
            </a:pPr>
            <a:r>
              <a:rPr lang="en-US" sz="1200"/>
              <a:t>**VDatum</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900"/>
          </a:p>
        </p:txBody>
      </p:sp>
      <p:pic>
        <p:nvPicPr>
          <p:cNvPr id="244" name="Google Shape;244;p31"/>
          <p:cNvPicPr preferRelativeResize="0"/>
          <p:nvPr/>
        </p:nvPicPr>
        <p:blipFill rotWithShape="1">
          <a:blip r:embed="rId3">
            <a:alphaModFix/>
          </a:blip>
          <a:srcRect l="8070" t="10474" r="23361"/>
          <a:stretch/>
        </p:blipFill>
        <p:spPr>
          <a:xfrm>
            <a:off x="5114526" y="1312773"/>
            <a:ext cx="3626899" cy="3382603"/>
          </a:xfrm>
          <a:prstGeom prst="rect">
            <a:avLst/>
          </a:prstGeom>
          <a:noFill/>
          <a:ln>
            <a:noFill/>
          </a:ln>
        </p:spPr>
      </p:pic>
      <p:pic>
        <p:nvPicPr>
          <p:cNvPr id="248" name="Google Shape;248;p31"/>
          <p:cNvPicPr preferRelativeResize="0"/>
          <p:nvPr/>
        </p:nvPicPr>
        <p:blipFill>
          <a:blip r:embed="rId4">
            <a:alphaModFix/>
          </a:blip>
          <a:stretch>
            <a:fillRect/>
          </a:stretch>
        </p:blipFill>
        <p:spPr>
          <a:xfrm>
            <a:off x="3254150" y="2289200"/>
            <a:ext cx="1804500" cy="2406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457200" y="446600"/>
            <a:ext cx="8229600" cy="15555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30555"/>
              <a:buFont typeface="Arial"/>
              <a:buNone/>
            </a:pPr>
            <a:r>
              <a:rPr lang="en-US">
                <a:solidFill>
                  <a:srgbClr val="222222"/>
                </a:solidFill>
              </a:rPr>
              <a:t>The National Spatial Reference System: A Consistent Framework for Land Development</a:t>
            </a:r>
            <a:endParaRPr/>
          </a:p>
        </p:txBody>
      </p:sp>
      <p:sp>
        <p:nvSpPr>
          <p:cNvPr id="101" name="Google Shape;101;p15"/>
          <p:cNvSpPr txBox="1">
            <a:spLocks noGrp="1"/>
          </p:cNvSpPr>
          <p:nvPr>
            <p:ph type="body" idx="1"/>
          </p:nvPr>
        </p:nvSpPr>
        <p:spPr>
          <a:xfrm>
            <a:off x="457200" y="1963450"/>
            <a:ext cx="8229600" cy="29106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sz="1800">
                <a:solidFill>
                  <a:srgbClr val="222222"/>
                </a:solidFill>
              </a:rPr>
              <a:t>Abstract: The National Spatial Reference System (NSRS) provides a common reference for geometric and geopotential coordinates across North America and the Caribbean. The National Geodetic Survey (NGS) is in the process of modernizing the NSRS to provide a better foundation for geospatial data, including through plate-fixed reference frames that connect directly with the International Terrestrial Reference Frame (ITRF), and with a common height system that works consistently across areas that previously required separate local datums. This presentation will discuss the present and future of the NSRS and practical considerations for its implementation in the Caribbean, showing how it enables innovation in land development.</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1"/>
          <p:cNvSpPr txBox="1">
            <a:spLocks noGrp="1"/>
          </p:cNvSpPr>
          <p:nvPr>
            <p:ph type="title"/>
          </p:nvPr>
        </p:nvSpPr>
        <p:spPr>
          <a:xfrm>
            <a:off x="311700" y="445025"/>
            <a:ext cx="8520600" cy="572700"/>
          </a:xfrm>
          <a:prstGeom prst="rect">
            <a:avLst/>
          </a:prstGeom>
        </p:spPr>
        <p:txBody>
          <a:bodyPr spcFirstLastPara="1" wrap="square" lIns="121900" tIns="121900" rIns="121900" bIns="121900" anchor="t" anchorCtr="0">
            <a:normAutofit fontScale="90000"/>
          </a:bodyPr>
          <a:lstStyle/>
          <a:p>
            <a:pPr marL="0" lvl="0" indent="0" algn="l" rtl="0">
              <a:lnSpc>
                <a:spcPct val="115000"/>
              </a:lnSpc>
              <a:spcBef>
                <a:spcPts val="1400"/>
              </a:spcBef>
              <a:spcAft>
                <a:spcPts val="0"/>
              </a:spcAft>
              <a:buClr>
                <a:schemeClr val="dk1"/>
              </a:buClr>
              <a:buSzPct val="45833"/>
              <a:buFont typeface="Arial"/>
              <a:buNone/>
            </a:pPr>
            <a:r>
              <a:rPr lang="en-US" sz="2400"/>
              <a:t>Datums for 9755371, San Juan, La Puntilla, San Juan Bay PR</a:t>
            </a:r>
            <a:endParaRPr sz="2400"/>
          </a:p>
          <a:p>
            <a:pPr marL="0" lvl="0" indent="0" algn="l" rtl="0">
              <a:spcBef>
                <a:spcPts val="400"/>
              </a:spcBef>
              <a:spcAft>
                <a:spcPts val="0"/>
              </a:spcAft>
              <a:buNone/>
            </a:pPr>
            <a:endParaRPr/>
          </a:p>
        </p:txBody>
      </p:sp>
      <p:sp>
        <p:nvSpPr>
          <p:cNvPr id="242" name="Google Shape;242;p31"/>
          <p:cNvSpPr txBox="1">
            <a:spLocks noGrp="1"/>
          </p:cNvSpPr>
          <p:nvPr>
            <p:ph type="body" idx="1"/>
          </p:nvPr>
        </p:nvSpPr>
        <p:spPr>
          <a:xfrm>
            <a:off x="311700" y="1152475"/>
            <a:ext cx="4570800" cy="3416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000" u="sng"/>
              <a:t>Co-located CORS Orthometric Height</a:t>
            </a:r>
            <a:endParaRPr sz="2000" u="sng"/>
          </a:p>
          <a:p>
            <a:pPr marL="0" lvl="0" indent="0" algn="l" rtl="0">
              <a:spcBef>
                <a:spcPts val="0"/>
              </a:spcBef>
              <a:spcAft>
                <a:spcPts val="0"/>
              </a:spcAft>
              <a:buNone/>
            </a:pPr>
            <a:r>
              <a:rPr lang="en-US" sz="2000" b="1"/>
              <a:t>N240 SAN JUAN PR CORS ARP</a:t>
            </a:r>
            <a:endParaRPr sz="2000" b="1"/>
          </a:p>
          <a:p>
            <a:pPr marL="0" lvl="0" indent="0" algn="l" rtl="0">
              <a:spcBef>
                <a:spcPts val="0"/>
              </a:spcBef>
              <a:spcAft>
                <a:spcPts val="0"/>
              </a:spcAft>
              <a:buNone/>
            </a:pPr>
            <a:r>
              <a:rPr lang="en-US" sz="1900"/>
              <a:t>NAGPD2022:       3.95m*</a:t>
            </a:r>
            <a:endParaRPr sz="1900"/>
          </a:p>
          <a:p>
            <a:pPr marL="0" lvl="0" indent="0" algn="l" rtl="0">
              <a:spcBef>
                <a:spcPts val="0"/>
              </a:spcBef>
              <a:spcAft>
                <a:spcPts val="0"/>
              </a:spcAft>
              <a:buNone/>
            </a:pPr>
            <a:r>
              <a:rPr lang="en-US" sz="1900"/>
              <a:t>PRVD02:              </a:t>
            </a:r>
            <a:r>
              <a:rPr lang="en-US" sz="1900" u="sng"/>
              <a:t>3.53m</a:t>
            </a:r>
            <a:r>
              <a:rPr lang="en-US" sz="1900"/>
              <a:t>**</a:t>
            </a:r>
            <a:endParaRPr sz="1900"/>
          </a:p>
          <a:p>
            <a:pPr marL="0" lvl="0" indent="0" algn="l" rtl="0">
              <a:spcBef>
                <a:spcPts val="0"/>
              </a:spcBef>
              <a:spcAft>
                <a:spcPts val="0"/>
              </a:spcAft>
              <a:buNone/>
            </a:pPr>
            <a:r>
              <a:rPr lang="en-US" sz="1900"/>
              <a:t>Approx. change: +0.38m</a:t>
            </a: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r>
              <a:rPr lang="en-US" sz="1200"/>
              <a:t>*Prototype using OPUS</a:t>
            </a:r>
            <a:endParaRPr sz="1200"/>
          </a:p>
          <a:p>
            <a:pPr marL="0" lvl="0" indent="0" algn="l" rtl="0">
              <a:spcBef>
                <a:spcPts val="0"/>
              </a:spcBef>
              <a:spcAft>
                <a:spcPts val="0"/>
              </a:spcAft>
              <a:buNone/>
            </a:pPr>
            <a:r>
              <a:rPr lang="en-US" sz="1200"/>
              <a:t>**VDatum</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900"/>
          </a:p>
        </p:txBody>
      </p:sp>
      <p:grpSp>
        <p:nvGrpSpPr>
          <p:cNvPr id="243" name="Google Shape;243;p31"/>
          <p:cNvGrpSpPr/>
          <p:nvPr/>
        </p:nvGrpSpPr>
        <p:grpSpPr>
          <a:xfrm>
            <a:off x="5114527" y="1312773"/>
            <a:ext cx="3717551" cy="3382603"/>
            <a:chOff x="4882575" y="965900"/>
            <a:chExt cx="4367937" cy="4177600"/>
          </a:xfrm>
        </p:grpSpPr>
        <p:pic>
          <p:nvPicPr>
            <p:cNvPr id="244" name="Google Shape;244;p31"/>
            <p:cNvPicPr preferRelativeResize="0"/>
            <p:nvPr/>
          </p:nvPicPr>
          <p:blipFill rotWithShape="1">
            <a:blip r:embed="rId3">
              <a:alphaModFix/>
            </a:blip>
            <a:srcRect l="8070" t="10474" r="23361"/>
            <a:stretch/>
          </p:blipFill>
          <p:spPr>
            <a:xfrm>
              <a:off x="4882575" y="965900"/>
              <a:ext cx="4261426" cy="4177600"/>
            </a:xfrm>
            <a:prstGeom prst="rect">
              <a:avLst/>
            </a:prstGeom>
            <a:noFill/>
            <a:ln>
              <a:noFill/>
            </a:ln>
          </p:spPr>
        </p:pic>
        <p:cxnSp>
          <p:nvCxnSpPr>
            <p:cNvPr id="245" name="Google Shape;245;p31"/>
            <p:cNvCxnSpPr/>
            <p:nvPr/>
          </p:nvCxnSpPr>
          <p:spPr>
            <a:xfrm rot="10800000">
              <a:off x="4962650" y="1985050"/>
              <a:ext cx="3882000" cy="0"/>
            </a:xfrm>
            <a:prstGeom prst="straightConnector1">
              <a:avLst/>
            </a:prstGeom>
            <a:noFill/>
            <a:ln w="9525" cap="flat" cmpd="sng">
              <a:solidFill>
                <a:schemeClr val="dk2"/>
              </a:solidFill>
              <a:prstDash val="solid"/>
              <a:round/>
              <a:headEnd type="none" w="med" len="med"/>
              <a:tailEnd type="none" w="med" len="med"/>
            </a:ln>
          </p:spPr>
        </p:cxnSp>
        <p:sp>
          <p:nvSpPr>
            <p:cNvPr id="246" name="Google Shape;246;p31"/>
            <p:cNvSpPr txBox="1"/>
            <p:nvPr/>
          </p:nvSpPr>
          <p:spPr>
            <a:xfrm>
              <a:off x="4882575" y="1667654"/>
              <a:ext cx="1016400" cy="45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a:solidFill>
                    <a:schemeClr val="dk1"/>
                  </a:solidFill>
                </a:rPr>
                <a:t>~0.38m</a:t>
              </a:r>
              <a:endParaRPr sz="100"/>
            </a:p>
          </p:txBody>
        </p:sp>
        <p:sp>
          <p:nvSpPr>
            <p:cNvPr id="247" name="Google Shape;247;p31"/>
            <p:cNvSpPr txBox="1"/>
            <p:nvPr/>
          </p:nvSpPr>
          <p:spPr>
            <a:xfrm>
              <a:off x="7665912" y="1667642"/>
              <a:ext cx="1584600" cy="45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a:solidFill>
                    <a:schemeClr val="dk1"/>
                  </a:solidFill>
                </a:rPr>
                <a:t>NAGPD2022</a:t>
              </a:r>
              <a:endParaRPr sz="700"/>
            </a:p>
          </p:txBody>
        </p:sp>
      </p:grpSp>
      <p:pic>
        <p:nvPicPr>
          <p:cNvPr id="248" name="Google Shape;248;p31"/>
          <p:cNvPicPr preferRelativeResize="0"/>
          <p:nvPr/>
        </p:nvPicPr>
        <p:blipFill>
          <a:blip r:embed="rId4">
            <a:alphaModFix/>
          </a:blip>
          <a:stretch>
            <a:fillRect/>
          </a:stretch>
        </p:blipFill>
        <p:spPr>
          <a:xfrm>
            <a:off x="3254150" y="2289200"/>
            <a:ext cx="1804500" cy="2406049"/>
          </a:xfrm>
          <a:prstGeom prst="rect">
            <a:avLst/>
          </a:prstGeom>
          <a:noFill/>
          <a:ln>
            <a:noFill/>
          </a:ln>
        </p:spPr>
      </p:pic>
    </p:spTree>
    <p:extLst>
      <p:ext uri="{BB962C8B-B14F-4D97-AF65-F5344CB8AC3E}">
        <p14:creationId xmlns:p14="http://schemas.microsoft.com/office/powerpoint/2010/main" val="776370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3372-8252-47E2-813E-5FA307FBD370}"/>
              </a:ext>
            </a:extLst>
          </p:cNvPr>
          <p:cNvSpPr>
            <a:spLocks noGrp="1"/>
          </p:cNvSpPr>
          <p:nvPr>
            <p:ph type="title"/>
          </p:nvPr>
        </p:nvSpPr>
        <p:spPr/>
        <p:txBody>
          <a:bodyPr>
            <a:normAutofit fontScale="90000"/>
          </a:bodyPr>
          <a:lstStyle/>
          <a:p>
            <a:pPr algn="ctr"/>
            <a:r>
              <a:rPr lang="en-US" dirty="0"/>
              <a:t>Accessing the Modernized NSRS</a:t>
            </a:r>
          </a:p>
        </p:txBody>
      </p:sp>
      <p:sp>
        <p:nvSpPr>
          <p:cNvPr id="3" name="Text Placeholder 2">
            <a:extLst>
              <a:ext uri="{FF2B5EF4-FFF2-40B4-BE49-F238E27FC236}">
                <a16:creationId xmlns:a16="http://schemas.microsoft.com/office/drawing/2014/main" id="{9C219865-91BA-4322-BDA6-5969186A4007}"/>
              </a:ext>
            </a:extLst>
          </p:cNvPr>
          <p:cNvSpPr>
            <a:spLocks noGrp="1"/>
          </p:cNvSpPr>
          <p:nvPr>
            <p:ph type="body" idx="1"/>
          </p:nvPr>
        </p:nvSpPr>
        <p:spPr>
          <a:xfrm>
            <a:off x="311700" y="1152475"/>
            <a:ext cx="5824781" cy="3416400"/>
          </a:xfrm>
        </p:spPr>
        <p:txBody>
          <a:bodyPr>
            <a:normAutofit fontScale="92500" lnSpcReduction="10000"/>
          </a:bodyPr>
          <a:lstStyle/>
          <a:p>
            <a:r>
              <a:rPr lang="en-US" dirty="0"/>
              <a:t>OPUS: NGS’s Online Positioning Users Service</a:t>
            </a:r>
          </a:p>
          <a:p>
            <a:pPr lvl="1"/>
            <a:r>
              <a:rPr lang="en-US" dirty="0"/>
              <a:t>OPUS Static/Rapid-Static </a:t>
            </a:r>
            <a:r>
              <a:rPr lang="en-US" sz="1500" dirty="0"/>
              <a:t>(</a:t>
            </a:r>
            <a:r>
              <a:rPr lang="en-US" sz="1500" dirty="0">
                <a:hlinkClick r:id="rId2"/>
              </a:rPr>
              <a:t>https://geodesy.noaa.gov/OPUS/</a:t>
            </a:r>
            <a:r>
              <a:rPr lang="en-US" sz="1500" dirty="0"/>
              <a:t>)</a:t>
            </a:r>
          </a:p>
          <a:p>
            <a:pPr lvl="1"/>
            <a:r>
              <a:rPr lang="en-US" dirty="0"/>
              <a:t>OPUS Share </a:t>
            </a:r>
            <a:r>
              <a:rPr lang="en-US" sz="1500" dirty="0"/>
              <a:t>(</a:t>
            </a:r>
            <a:r>
              <a:rPr lang="en-US" sz="1500" dirty="0">
                <a:hlinkClick r:id="rId2"/>
              </a:rPr>
              <a:t>https://geodesy.noaa.gov/OPUS/</a:t>
            </a:r>
            <a:r>
              <a:rPr lang="en-US" sz="1500" dirty="0"/>
              <a:t>)</a:t>
            </a:r>
          </a:p>
          <a:p>
            <a:pPr lvl="1"/>
            <a:r>
              <a:rPr lang="en-US" dirty="0"/>
              <a:t>OPUS Projects </a:t>
            </a:r>
            <a:r>
              <a:rPr lang="en-US" sz="1500" dirty="0"/>
              <a:t>(https://geodesy.noaa.gov/OPUS-Projects/OpusProjects.shtml)</a:t>
            </a:r>
          </a:p>
          <a:p>
            <a:pPr marL="565150" lvl="1" indent="0">
              <a:buNone/>
            </a:pPr>
            <a:endParaRPr lang="en-US" dirty="0"/>
          </a:p>
        </p:txBody>
      </p:sp>
      <p:pic>
        <p:nvPicPr>
          <p:cNvPr id="5" name="Picture 4">
            <a:extLst>
              <a:ext uri="{FF2B5EF4-FFF2-40B4-BE49-F238E27FC236}">
                <a16:creationId xmlns:a16="http://schemas.microsoft.com/office/drawing/2014/main" id="{4C8249F1-D23F-428F-A009-A783D48837B9}"/>
              </a:ext>
            </a:extLst>
          </p:cNvPr>
          <p:cNvPicPr>
            <a:picLocks noChangeAspect="1"/>
          </p:cNvPicPr>
          <p:nvPr/>
        </p:nvPicPr>
        <p:blipFill>
          <a:blip r:embed="rId3"/>
          <a:stretch>
            <a:fillRect/>
          </a:stretch>
        </p:blipFill>
        <p:spPr>
          <a:xfrm>
            <a:off x="6136481" y="1524050"/>
            <a:ext cx="2143125" cy="2466975"/>
          </a:xfrm>
          <a:prstGeom prst="rect">
            <a:avLst/>
          </a:prstGeom>
        </p:spPr>
      </p:pic>
    </p:spTree>
    <p:extLst>
      <p:ext uri="{BB962C8B-B14F-4D97-AF65-F5344CB8AC3E}">
        <p14:creationId xmlns:p14="http://schemas.microsoft.com/office/powerpoint/2010/main" val="739810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3372-8252-47E2-813E-5FA307FBD370}"/>
              </a:ext>
            </a:extLst>
          </p:cNvPr>
          <p:cNvSpPr>
            <a:spLocks noGrp="1"/>
          </p:cNvSpPr>
          <p:nvPr>
            <p:ph type="title"/>
          </p:nvPr>
        </p:nvSpPr>
        <p:spPr/>
        <p:txBody>
          <a:bodyPr>
            <a:normAutofit fontScale="90000"/>
          </a:bodyPr>
          <a:lstStyle/>
          <a:p>
            <a:pPr algn="ctr"/>
            <a:r>
              <a:rPr lang="en-US" dirty="0"/>
              <a:t>Accessing the Modernized NSRS</a:t>
            </a:r>
          </a:p>
        </p:txBody>
      </p:sp>
      <p:sp>
        <p:nvSpPr>
          <p:cNvPr id="3" name="Text Placeholder 2">
            <a:extLst>
              <a:ext uri="{FF2B5EF4-FFF2-40B4-BE49-F238E27FC236}">
                <a16:creationId xmlns:a16="http://schemas.microsoft.com/office/drawing/2014/main" id="{9C219865-91BA-4322-BDA6-5969186A4007}"/>
              </a:ext>
            </a:extLst>
          </p:cNvPr>
          <p:cNvSpPr>
            <a:spLocks noGrp="1"/>
          </p:cNvSpPr>
          <p:nvPr>
            <p:ph type="body" idx="1"/>
          </p:nvPr>
        </p:nvSpPr>
        <p:spPr/>
        <p:txBody>
          <a:bodyPr>
            <a:normAutofit fontScale="77500" lnSpcReduction="20000"/>
          </a:bodyPr>
          <a:lstStyle/>
          <a:p>
            <a:r>
              <a:rPr lang="en-US" dirty="0"/>
              <a:t>NCAT: NGS’s Conversion And Transformation tool (</a:t>
            </a:r>
            <a:r>
              <a:rPr lang="en-US" dirty="0">
                <a:hlinkClick r:id="rId2"/>
              </a:rPr>
              <a:t>https://geodesy.noaa.gov/NCAT/</a:t>
            </a:r>
            <a:r>
              <a:rPr lang="en-US" dirty="0"/>
              <a:t>)</a:t>
            </a:r>
          </a:p>
          <a:p>
            <a:pPr lvl="1"/>
            <a:r>
              <a:rPr lang="en-US" dirty="0"/>
              <a:t>convert between different coordinate systems and/or</a:t>
            </a:r>
          </a:p>
          <a:p>
            <a:pPr lvl="1"/>
            <a:r>
              <a:rPr lang="en-US" dirty="0"/>
              <a:t>transform between different reference frames and/or datums, in a single step</a:t>
            </a:r>
          </a:p>
          <a:p>
            <a:pPr lvl="1"/>
            <a:r>
              <a:rPr lang="en-US" dirty="0"/>
              <a:t>convert between </a:t>
            </a:r>
            <a:r>
              <a:rPr lang="en-US" dirty="0" err="1"/>
              <a:t>lat</a:t>
            </a:r>
            <a:r>
              <a:rPr lang="en-US" dirty="0"/>
              <a:t>/long/height, SPC, UTM, XYZ, and USNG systems</a:t>
            </a:r>
          </a:p>
          <a:p>
            <a:pPr lvl="1"/>
            <a:r>
              <a:rPr lang="en-US" dirty="0"/>
              <a:t>After rollout, will support N,P,M,CATRF2022 and NAPGP2022</a:t>
            </a:r>
          </a:p>
          <a:p>
            <a:pPr lvl="1"/>
            <a:endParaRPr lang="en-US" dirty="0"/>
          </a:p>
          <a:p>
            <a:pPr marL="565150" lvl="1" indent="0">
              <a:buNone/>
            </a:pPr>
            <a:endParaRPr lang="en-US" dirty="0"/>
          </a:p>
        </p:txBody>
      </p:sp>
    </p:spTree>
    <p:extLst>
      <p:ext uri="{BB962C8B-B14F-4D97-AF65-F5344CB8AC3E}">
        <p14:creationId xmlns:p14="http://schemas.microsoft.com/office/powerpoint/2010/main" val="4265184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a:spLocks noGrp="1"/>
          </p:cNvSpPr>
          <p:nvPr>
            <p:ph type="title"/>
          </p:nvPr>
        </p:nvSpPr>
        <p:spPr>
          <a:xfrm>
            <a:off x="457200" y="205979"/>
            <a:ext cx="8229600" cy="857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NGS online lessons in Spanish</a:t>
            </a:r>
            <a:endParaRPr/>
          </a:p>
        </p:txBody>
      </p:sp>
      <p:sp>
        <p:nvSpPr>
          <p:cNvPr id="255" name="Google Shape;255;p32"/>
          <p:cNvSpPr txBox="1">
            <a:spLocks noGrp="1"/>
          </p:cNvSpPr>
          <p:nvPr>
            <p:ph type="body" idx="1"/>
          </p:nvPr>
        </p:nvSpPr>
        <p:spPr>
          <a:xfrm>
            <a:off x="457200" y="1200151"/>
            <a:ext cx="4038600" cy="33945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endParaRPr/>
          </a:p>
        </p:txBody>
      </p:sp>
      <p:sp>
        <p:nvSpPr>
          <p:cNvPr id="256" name="Google Shape;256;p32"/>
          <p:cNvSpPr txBox="1">
            <a:spLocks noGrp="1"/>
          </p:cNvSpPr>
          <p:nvPr>
            <p:ph type="body" idx="2"/>
          </p:nvPr>
        </p:nvSpPr>
        <p:spPr>
          <a:xfrm>
            <a:off x="4648200" y="1200151"/>
            <a:ext cx="4038600" cy="33945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endParaRPr/>
          </a:p>
        </p:txBody>
      </p:sp>
      <p:pic>
        <p:nvPicPr>
          <p:cNvPr id="257" name="Google Shape;257;p32"/>
          <p:cNvPicPr preferRelativeResize="0"/>
          <p:nvPr/>
        </p:nvPicPr>
        <p:blipFill>
          <a:blip r:embed="rId3">
            <a:alphaModFix/>
          </a:blip>
          <a:stretch>
            <a:fillRect/>
          </a:stretch>
        </p:blipFill>
        <p:spPr>
          <a:xfrm>
            <a:off x="457199" y="1378025"/>
            <a:ext cx="3048926" cy="3216625"/>
          </a:xfrm>
          <a:prstGeom prst="rect">
            <a:avLst/>
          </a:prstGeom>
          <a:noFill/>
          <a:ln>
            <a:noFill/>
          </a:ln>
        </p:spPr>
      </p:pic>
      <p:sp>
        <p:nvSpPr>
          <p:cNvPr id="258" name="Google Shape;258;p32"/>
          <p:cNvSpPr txBox="1"/>
          <p:nvPr/>
        </p:nvSpPr>
        <p:spPr>
          <a:xfrm>
            <a:off x="233100" y="4211150"/>
            <a:ext cx="4262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https://geodesy.noaa.gov/web/science_edu/online_lessons/index.shtml</a:t>
            </a:r>
            <a:endParaRPr/>
          </a:p>
        </p:txBody>
      </p:sp>
      <p:pic>
        <p:nvPicPr>
          <p:cNvPr id="259" name="Google Shape;259;p32"/>
          <p:cNvPicPr preferRelativeResize="0"/>
          <p:nvPr/>
        </p:nvPicPr>
        <p:blipFill>
          <a:blip r:embed="rId4">
            <a:alphaModFix/>
          </a:blip>
          <a:stretch>
            <a:fillRect/>
          </a:stretch>
        </p:blipFill>
        <p:spPr>
          <a:xfrm>
            <a:off x="4571995" y="822525"/>
            <a:ext cx="4088676" cy="2666776"/>
          </a:xfrm>
          <a:prstGeom prst="rect">
            <a:avLst/>
          </a:prstGeom>
          <a:noFill/>
          <a:ln>
            <a:noFill/>
          </a:ln>
        </p:spPr>
      </p:pic>
      <p:pic>
        <p:nvPicPr>
          <p:cNvPr id="260" name="Google Shape;260;p32"/>
          <p:cNvPicPr preferRelativeResize="0"/>
          <p:nvPr/>
        </p:nvPicPr>
        <p:blipFill>
          <a:blip r:embed="rId5">
            <a:alphaModFix/>
          </a:blip>
          <a:stretch>
            <a:fillRect/>
          </a:stretch>
        </p:blipFill>
        <p:spPr>
          <a:xfrm>
            <a:off x="5202453" y="2396051"/>
            <a:ext cx="3789025" cy="24306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57200" y="205979"/>
            <a:ext cx="8229600" cy="857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Overview</a:t>
            </a:r>
            <a:endParaRPr/>
          </a:p>
        </p:txBody>
      </p:sp>
      <p:sp>
        <p:nvSpPr>
          <p:cNvPr id="108" name="Google Shape;108;p16"/>
          <p:cNvSpPr txBox="1">
            <a:spLocks noGrp="1"/>
          </p:cNvSpPr>
          <p:nvPr>
            <p:ph type="body" idx="1"/>
          </p:nvPr>
        </p:nvSpPr>
        <p:spPr>
          <a:xfrm>
            <a:off x="457200" y="1200150"/>
            <a:ext cx="8102100" cy="3394500"/>
          </a:xfrm>
          <a:prstGeom prst="rect">
            <a:avLst/>
          </a:prstGeom>
        </p:spPr>
        <p:txBody>
          <a:bodyPr spcFirstLastPara="1" wrap="square" lIns="91425" tIns="45700" rIns="91425" bIns="45700" anchor="t" anchorCtr="0">
            <a:normAutofit/>
          </a:bodyPr>
          <a:lstStyle/>
          <a:p>
            <a:pPr marL="457200" lvl="0" indent="-406400" algn="l" rtl="0">
              <a:spcBef>
                <a:spcPts val="560"/>
              </a:spcBef>
              <a:spcAft>
                <a:spcPts val="0"/>
              </a:spcAft>
              <a:buSzPts val="2800"/>
              <a:buChar char="•"/>
            </a:pPr>
            <a:r>
              <a:rPr lang="en-US"/>
              <a:t>Background information on NGS and the Regional Geodetic Advisor Program</a:t>
            </a:r>
            <a:endParaRPr/>
          </a:p>
          <a:p>
            <a:pPr marL="457200" lvl="0" indent="-406400" algn="l" rtl="0">
              <a:spcBef>
                <a:spcPts val="0"/>
              </a:spcBef>
              <a:spcAft>
                <a:spcPts val="0"/>
              </a:spcAft>
              <a:buSzPts val="2800"/>
              <a:buChar char="•"/>
            </a:pPr>
            <a:r>
              <a:rPr lang="en-US"/>
              <a:t>The current National Spatial Reference System (NSRS)</a:t>
            </a:r>
            <a:endParaRPr/>
          </a:p>
          <a:p>
            <a:pPr marL="457200" lvl="0" indent="-406400" algn="l" rtl="0">
              <a:spcBef>
                <a:spcPts val="0"/>
              </a:spcBef>
              <a:spcAft>
                <a:spcPts val="0"/>
              </a:spcAft>
              <a:buSzPts val="2800"/>
              <a:buChar char="•"/>
            </a:pPr>
            <a:r>
              <a:rPr lang="en-US"/>
              <a:t>The modernized NSRS</a:t>
            </a:r>
            <a:endParaRPr/>
          </a:p>
          <a:p>
            <a:pPr marL="457200" lvl="0" indent="-406400" algn="l" rtl="0">
              <a:spcBef>
                <a:spcPts val="0"/>
              </a:spcBef>
              <a:spcAft>
                <a:spcPts val="0"/>
              </a:spcAft>
              <a:buSzPts val="2800"/>
              <a:buChar char="•"/>
            </a:pPr>
            <a:r>
              <a:rPr lang="en-US"/>
              <a:t>Tools available through NGS</a:t>
            </a:r>
            <a:endParaRPr/>
          </a:p>
          <a:p>
            <a:pPr marL="457200" lvl="0" indent="-406400" algn="l" rtl="0">
              <a:spcBef>
                <a:spcPts val="0"/>
              </a:spcBef>
              <a:spcAft>
                <a:spcPts val="0"/>
              </a:spcAft>
              <a:buSzPts val="2800"/>
              <a:buChar char="•"/>
            </a:pPr>
            <a:r>
              <a:rPr lang="en-US"/>
              <a:t>Practical impacts of NSRS modernization</a:t>
            </a:r>
            <a:endParaRPr/>
          </a:p>
          <a:p>
            <a:pPr marL="0" lvl="0" indent="0" algn="l" rtl="0">
              <a:spcBef>
                <a:spcPts val="560"/>
              </a:spcBef>
              <a:spcAft>
                <a:spcPts val="0"/>
              </a:spcAft>
              <a:buNone/>
            </a:pPr>
            <a:endParaRPr/>
          </a:p>
          <a:p>
            <a:pPr marL="0" lvl="0" indent="0" algn="l" rtl="0">
              <a:spcBef>
                <a:spcPts val="56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457200" y="205979"/>
            <a:ext cx="82296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Overview</a:t>
            </a:r>
            <a:endParaRPr/>
          </a:p>
        </p:txBody>
      </p:sp>
      <p:sp>
        <p:nvSpPr>
          <p:cNvPr id="115" name="Google Shape;115;p17"/>
          <p:cNvSpPr txBox="1">
            <a:spLocks noGrp="1"/>
          </p:cNvSpPr>
          <p:nvPr>
            <p:ph type="body" idx="1"/>
          </p:nvPr>
        </p:nvSpPr>
        <p:spPr>
          <a:xfrm>
            <a:off x="457200" y="1200151"/>
            <a:ext cx="4038600" cy="3394500"/>
          </a:xfrm>
          <a:prstGeom prst="rect">
            <a:avLst/>
          </a:prstGeom>
        </p:spPr>
        <p:txBody>
          <a:bodyPr spcFirstLastPara="1" wrap="square" lIns="91425" tIns="45700" rIns="91425" bIns="45700" anchor="t" anchorCtr="0">
            <a:normAutofit fontScale="40000" lnSpcReduction="20000"/>
          </a:bodyPr>
          <a:lstStyle/>
          <a:p>
            <a:pPr marL="177800" lvl="0" indent="-149860" algn="l" rtl="0">
              <a:lnSpc>
                <a:spcPct val="115000"/>
              </a:lnSpc>
              <a:spcBef>
                <a:spcPts val="0"/>
              </a:spcBef>
              <a:spcAft>
                <a:spcPts val="0"/>
              </a:spcAft>
              <a:buSzPct val="133333"/>
              <a:buChar char="●"/>
            </a:pPr>
            <a:r>
              <a:rPr lang="en-US" sz="1800">
                <a:solidFill>
                  <a:srgbClr val="595959"/>
                </a:solidFill>
              </a:rPr>
              <a:t>Review of NSRS including current datums (NAD 83 (2011), PRVD 02, VIVD 09</a:t>
            </a:r>
            <a:endParaRPr sz="1800">
              <a:solidFill>
                <a:srgbClr val="595959"/>
              </a:solidFill>
            </a:endParaRPr>
          </a:p>
          <a:p>
            <a:pPr marL="177800" lvl="0" indent="-149860" algn="l" rtl="0">
              <a:lnSpc>
                <a:spcPct val="115000"/>
              </a:lnSpc>
              <a:spcBef>
                <a:spcPts val="1600"/>
              </a:spcBef>
              <a:spcAft>
                <a:spcPts val="0"/>
              </a:spcAft>
              <a:buSzPct val="133333"/>
              <a:buChar char="●"/>
            </a:pPr>
            <a:r>
              <a:rPr lang="en-US" sz="1800">
                <a:solidFill>
                  <a:srgbClr val="595959"/>
                </a:solidFill>
              </a:rPr>
              <a:t>Jacob - New Geometric frames (ITRF and CATRF2022 and how they are connected)</a:t>
            </a:r>
            <a:endParaRPr sz="1800">
              <a:solidFill>
                <a:srgbClr val="595959"/>
              </a:solidFill>
            </a:endParaRPr>
          </a:p>
          <a:p>
            <a:pPr marL="177800" lvl="0" indent="-149860" algn="l" rtl="0">
              <a:lnSpc>
                <a:spcPct val="115000"/>
              </a:lnSpc>
              <a:spcBef>
                <a:spcPts val="1600"/>
              </a:spcBef>
              <a:spcAft>
                <a:spcPts val="0"/>
              </a:spcAft>
              <a:buSzPct val="133333"/>
              <a:buChar char="●"/>
            </a:pPr>
            <a:r>
              <a:rPr lang="en-US" sz="1800">
                <a:solidFill>
                  <a:srgbClr val="595959"/>
                </a:solidFill>
              </a:rPr>
              <a:t>Jacob - New Geopotential Datum (NAPGD2022 including coverage in Caribbean)</a:t>
            </a:r>
            <a:endParaRPr sz="1800">
              <a:solidFill>
                <a:srgbClr val="595959"/>
              </a:solidFill>
            </a:endParaRPr>
          </a:p>
          <a:p>
            <a:pPr marL="520700" lvl="1" indent="-134620" algn="l" rtl="0">
              <a:lnSpc>
                <a:spcPct val="115000"/>
              </a:lnSpc>
              <a:spcBef>
                <a:spcPts val="1600"/>
              </a:spcBef>
              <a:spcAft>
                <a:spcPts val="0"/>
              </a:spcAft>
              <a:buClr>
                <a:srgbClr val="595959"/>
              </a:buClr>
              <a:buSzPct val="100000"/>
              <a:buChar char="○"/>
            </a:pPr>
            <a:r>
              <a:rPr lang="en-US" sz="1800">
                <a:solidFill>
                  <a:srgbClr val="595959"/>
                </a:solidFill>
              </a:rPr>
              <a:t>Cover difference between PRVD 02 and NAVD 88 (normal heights vs. geopotential numbers) Derek’s slides on geopotential explanation.</a:t>
            </a:r>
            <a:endParaRPr sz="1800">
              <a:solidFill>
                <a:srgbClr val="595959"/>
              </a:solidFill>
            </a:endParaRPr>
          </a:p>
          <a:p>
            <a:pPr marL="520700" lvl="1" indent="-134620" algn="l" rtl="0">
              <a:lnSpc>
                <a:spcPct val="115000"/>
              </a:lnSpc>
              <a:spcBef>
                <a:spcPts val="1600"/>
              </a:spcBef>
              <a:spcAft>
                <a:spcPts val="0"/>
              </a:spcAft>
              <a:buClr>
                <a:srgbClr val="595959"/>
              </a:buClr>
              <a:buSzPct val="100000"/>
              <a:buChar char="○"/>
            </a:pPr>
            <a:r>
              <a:rPr lang="en-US" sz="1800">
                <a:solidFill>
                  <a:srgbClr val="595959"/>
                </a:solidFill>
              </a:rPr>
              <a:t>How do we know GRAV-D works? Three GSVSs</a:t>
            </a:r>
            <a:endParaRPr sz="1800">
              <a:solidFill>
                <a:srgbClr val="595959"/>
              </a:solidFill>
            </a:endParaRPr>
          </a:p>
          <a:p>
            <a:pPr marL="520700" lvl="1" indent="-134620" algn="l" rtl="0">
              <a:lnSpc>
                <a:spcPct val="115000"/>
              </a:lnSpc>
              <a:spcBef>
                <a:spcPts val="1600"/>
              </a:spcBef>
              <a:spcAft>
                <a:spcPts val="0"/>
              </a:spcAft>
              <a:buClr>
                <a:srgbClr val="595959"/>
              </a:buClr>
              <a:buSzPct val="100000"/>
              <a:buChar char="○"/>
            </a:pPr>
            <a:r>
              <a:rPr lang="en-US" sz="1800">
                <a:solidFill>
                  <a:srgbClr val="595959"/>
                </a:solidFill>
              </a:rPr>
              <a:t>NAPGD2022 is consistent throughout the Caribbean and North America</a:t>
            </a:r>
            <a:endParaRPr sz="1800">
              <a:solidFill>
                <a:srgbClr val="595959"/>
              </a:solidFill>
            </a:endParaRPr>
          </a:p>
          <a:p>
            <a:pPr marL="177800" lvl="0" indent="-149860" algn="l" rtl="0">
              <a:lnSpc>
                <a:spcPct val="115000"/>
              </a:lnSpc>
              <a:spcBef>
                <a:spcPts val="1600"/>
              </a:spcBef>
              <a:spcAft>
                <a:spcPts val="0"/>
              </a:spcAft>
              <a:buSzPct val="133333"/>
              <a:buChar char="●"/>
            </a:pPr>
            <a:r>
              <a:rPr lang="en-US" sz="1800">
                <a:solidFill>
                  <a:srgbClr val="595959"/>
                </a:solidFill>
              </a:rPr>
              <a:t>Jacob-Show how modernized NSRS enables connection between geometric and geopotential datums</a:t>
            </a:r>
            <a:endParaRPr sz="1800">
              <a:solidFill>
                <a:srgbClr val="595959"/>
              </a:solidFill>
            </a:endParaRPr>
          </a:p>
          <a:p>
            <a:pPr marL="177800" lvl="0" indent="-134620" algn="l" rtl="0">
              <a:lnSpc>
                <a:spcPct val="115000"/>
              </a:lnSpc>
              <a:spcBef>
                <a:spcPts val="1600"/>
              </a:spcBef>
              <a:spcAft>
                <a:spcPts val="0"/>
              </a:spcAft>
              <a:buClr>
                <a:srgbClr val="595959"/>
              </a:buClr>
              <a:buSzPct val="100000"/>
              <a:buChar char="●"/>
            </a:pPr>
            <a:r>
              <a:rPr lang="en-US" sz="1800">
                <a:solidFill>
                  <a:srgbClr val="595959"/>
                </a:solidFill>
              </a:rPr>
              <a:t>NSRS modernization progression, blueprint documents</a:t>
            </a:r>
            <a:endParaRPr sz="1800">
              <a:solidFill>
                <a:srgbClr val="595959"/>
              </a:solidFill>
            </a:endParaRPr>
          </a:p>
          <a:p>
            <a:pPr marL="177800" lvl="0" indent="-149860" algn="l" rtl="0">
              <a:lnSpc>
                <a:spcPct val="115000"/>
              </a:lnSpc>
              <a:spcBef>
                <a:spcPts val="1600"/>
              </a:spcBef>
              <a:spcAft>
                <a:spcPts val="1600"/>
              </a:spcAft>
              <a:buSzPct val="133333"/>
              <a:buChar char="●"/>
            </a:pPr>
            <a:r>
              <a:rPr lang="en-US" sz="1800">
                <a:solidFill>
                  <a:srgbClr val="595959"/>
                </a:solidFill>
              </a:rPr>
              <a:t>Jacob: NGS/FIG capacity development in Caribbean (consult with Dan Roman on this) &amp; SIRGAS</a:t>
            </a:r>
            <a:endParaRPr sz="1800">
              <a:solidFill>
                <a:srgbClr val="595959"/>
              </a:solidFill>
            </a:endParaRPr>
          </a:p>
        </p:txBody>
      </p:sp>
      <p:sp>
        <p:nvSpPr>
          <p:cNvPr id="116" name="Google Shape;116;p17"/>
          <p:cNvSpPr txBox="1">
            <a:spLocks noGrp="1"/>
          </p:cNvSpPr>
          <p:nvPr>
            <p:ph type="body" idx="2"/>
          </p:nvPr>
        </p:nvSpPr>
        <p:spPr>
          <a:xfrm>
            <a:off x="4648200" y="1200151"/>
            <a:ext cx="4038600" cy="3394500"/>
          </a:xfrm>
          <a:prstGeom prst="rect">
            <a:avLst/>
          </a:prstGeom>
        </p:spPr>
        <p:txBody>
          <a:bodyPr spcFirstLastPara="1" wrap="square" lIns="91425" tIns="45700" rIns="91425" bIns="45700" anchor="t" anchorCtr="0">
            <a:normAutofit fontScale="55000" lnSpcReduction="20000"/>
          </a:bodyPr>
          <a:lstStyle/>
          <a:p>
            <a:pPr marL="177800" lvl="0" indent="-160337" algn="l" rtl="0">
              <a:lnSpc>
                <a:spcPct val="115000"/>
              </a:lnSpc>
              <a:spcBef>
                <a:spcPts val="0"/>
              </a:spcBef>
              <a:spcAft>
                <a:spcPts val="0"/>
              </a:spcAft>
              <a:buClr>
                <a:srgbClr val="595959"/>
              </a:buClr>
              <a:buSzPct val="100000"/>
              <a:buChar char="●"/>
            </a:pPr>
            <a:r>
              <a:rPr lang="en-US" sz="1800">
                <a:solidFill>
                  <a:srgbClr val="595959"/>
                </a:solidFill>
              </a:rPr>
              <a:t>Charlie: GPS on Bench Marks - Congratulations and Looking Forward (time-dependent coordinates and continued data submission for the NSRS)</a:t>
            </a:r>
            <a:endParaRPr sz="1800">
              <a:solidFill>
                <a:srgbClr val="595959"/>
              </a:solidFill>
            </a:endParaRPr>
          </a:p>
          <a:p>
            <a:pPr marL="177800" lvl="0" indent="-160337" algn="l" rtl="0">
              <a:lnSpc>
                <a:spcPct val="115000"/>
              </a:lnSpc>
              <a:spcBef>
                <a:spcPts val="1600"/>
              </a:spcBef>
              <a:spcAft>
                <a:spcPts val="0"/>
              </a:spcAft>
              <a:buClr>
                <a:srgbClr val="595959"/>
              </a:buClr>
              <a:buSzPct val="100000"/>
              <a:buChar char="●"/>
            </a:pPr>
            <a:r>
              <a:rPr lang="en-US" sz="1800">
                <a:solidFill>
                  <a:srgbClr val="595959"/>
                </a:solidFill>
              </a:rPr>
              <a:t>Charlie: Tools: VDATUM, OPUS Projects  and NCAT</a:t>
            </a:r>
            <a:endParaRPr sz="1800">
              <a:solidFill>
                <a:srgbClr val="595959"/>
              </a:solidFill>
            </a:endParaRPr>
          </a:p>
          <a:p>
            <a:pPr marL="177800" lvl="0" indent="-160337" algn="l" rtl="0">
              <a:lnSpc>
                <a:spcPct val="115000"/>
              </a:lnSpc>
              <a:spcBef>
                <a:spcPts val="1600"/>
              </a:spcBef>
              <a:spcAft>
                <a:spcPts val="0"/>
              </a:spcAft>
              <a:buClr>
                <a:srgbClr val="595959"/>
              </a:buClr>
              <a:buSzPct val="100000"/>
              <a:buChar char="●"/>
            </a:pPr>
            <a:r>
              <a:rPr lang="en-US" sz="1800">
                <a:solidFill>
                  <a:srgbClr val="595959"/>
                </a:solidFill>
              </a:rPr>
              <a:t>Charlie: How does modernization impact users on a daily basis?</a:t>
            </a:r>
            <a:endParaRPr sz="1800">
              <a:solidFill>
                <a:srgbClr val="595959"/>
              </a:solidFill>
            </a:endParaRPr>
          </a:p>
          <a:p>
            <a:pPr marL="520700" lvl="1" indent="-160337" algn="l" rtl="0">
              <a:lnSpc>
                <a:spcPct val="115000"/>
              </a:lnSpc>
              <a:spcBef>
                <a:spcPts val="1600"/>
              </a:spcBef>
              <a:spcAft>
                <a:spcPts val="0"/>
              </a:spcAft>
              <a:buClr>
                <a:srgbClr val="595959"/>
              </a:buClr>
              <a:buSzPct val="100000"/>
              <a:buChar char="○"/>
            </a:pPr>
            <a:r>
              <a:rPr lang="en-US" sz="1800">
                <a:solidFill>
                  <a:srgbClr val="595959"/>
                </a:solidFill>
              </a:rPr>
              <a:t>LDP zones, state plane, accessing NSRS/metadata</a:t>
            </a:r>
            <a:endParaRPr sz="1800">
              <a:solidFill>
                <a:srgbClr val="595959"/>
              </a:solidFill>
            </a:endParaRPr>
          </a:p>
          <a:p>
            <a:pPr marL="520700" lvl="1" indent="-160337" algn="l" rtl="0">
              <a:lnSpc>
                <a:spcPct val="115000"/>
              </a:lnSpc>
              <a:spcBef>
                <a:spcPts val="1600"/>
              </a:spcBef>
              <a:spcAft>
                <a:spcPts val="0"/>
              </a:spcAft>
              <a:buClr>
                <a:srgbClr val="595959"/>
              </a:buClr>
              <a:buSzPct val="100000"/>
              <a:buChar char="○"/>
            </a:pPr>
            <a:r>
              <a:rPr lang="en-US" sz="1800">
                <a:solidFill>
                  <a:srgbClr val="595959"/>
                </a:solidFill>
              </a:rPr>
              <a:t>NAD83 vs CATRF2020 SPCS differences</a:t>
            </a:r>
            <a:endParaRPr sz="1800">
              <a:solidFill>
                <a:srgbClr val="595959"/>
              </a:solidFill>
            </a:endParaRPr>
          </a:p>
          <a:p>
            <a:pPr marL="520700" lvl="1" indent="-160337" algn="l" rtl="0">
              <a:lnSpc>
                <a:spcPct val="115000"/>
              </a:lnSpc>
              <a:spcBef>
                <a:spcPts val="1600"/>
              </a:spcBef>
              <a:spcAft>
                <a:spcPts val="0"/>
              </a:spcAft>
              <a:buClr>
                <a:srgbClr val="595959"/>
              </a:buClr>
              <a:buSzPct val="100000"/>
              <a:buChar char="○"/>
            </a:pPr>
            <a:r>
              <a:rPr lang="en-US" sz="1800">
                <a:solidFill>
                  <a:srgbClr val="595959"/>
                </a:solidFill>
              </a:rPr>
              <a:t>Charlie-Touch on NTDE update as well (get help from Mike Michalski)</a:t>
            </a:r>
            <a:endParaRPr sz="1800">
              <a:solidFill>
                <a:srgbClr val="595959"/>
              </a:solidFill>
            </a:endParaRPr>
          </a:p>
          <a:p>
            <a:pPr marL="177800" lvl="0" indent="-160337" algn="l" rtl="0">
              <a:lnSpc>
                <a:spcPct val="115000"/>
              </a:lnSpc>
              <a:spcBef>
                <a:spcPts val="1600"/>
              </a:spcBef>
              <a:spcAft>
                <a:spcPts val="1600"/>
              </a:spcAft>
              <a:buClr>
                <a:srgbClr val="595959"/>
              </a:buClr>
              <a:buSzPct val="100000"/>
              <a:buChar char="●"/>
            </a:pPr>
            <a:r>
              <a:rPr lang="en-US" sz="1800">
                <a:solidFill>
                  <a:srgbClr val="595959"/>
                </a:solidFill>
              </a:rPr>
              <a:t>Charlie: Highlight online lessons in Spanish and French from NGS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8"/>
          <p:cNvPicPr preferRelativeResize="0"/>
          <p:nvPr/>
        </p:nvPicPr>
        <p:blipFill>
          <a:blip r:embed="rId3">
            <a:alphaModFix/>
          </a:blip>
          <a:stretch>
            <a:fillRect/>
          </a:stretch>
        </p:blipFill>
        <p:spPr>
          <a:xfrm>
            <a:off x="1169800" y="459955"/>
            <a:ext cx="6804399" cy="46312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9"/>
          <p:cNvPicPr preferRelativeResize="0"/>
          <p:nvPr/>
        </p:nvPicPr>
        <p:blipFill>
          <a:blip r:embed="rId3">
            <a:alphaModFix/>
          </a:blip>
          <a:stretch>
            <a:fillRect/>
          </a:stretch>
        </p:blipFill>
        <p:spPr>
          <a:xfrm>
            <a:off x="232150" y="890750"/>
            <a:ext cx="4746476" cy="3559849"/>
          </a:xfrm>
          <a:prstGeom prst="rect">
            <a:avLst/>
          </a:prstGeom>
          <a:noFill/>
          <a:ln>
            <a:noFill/>
          </a:ln>
        </p:spPr>
      </p:pic>
      <p:pic>
        <p:nvPicPr>
          <p:cNvPr id="129" name="Google Shape;129;p19"/>
          <p:cNvPicPr preferRelativeResize="0"/>
          <p:nvPr/>
        </p:nvPicPr>
        <p:blipFill rotWithShape="1">
          <a:blip r:embed="rId3">
            <a:alphaModFix/>
          </a:blip>
          <a:srcRect l="39328" t="78357" r="30525"/>
          <a:stretch/>
        </p:blipFill>
        <p:spPr>
          <a:xfrm>
            <a:off x="5121501" y="1720900"/>
            <a:ext cx="3940500" cy="2121677"/>
          </a:xfrm>
          <a:prstGeom prst="rect">
            <a:avLst/>
          </a:prstGeom>
          <a:noFill/>
          <a:ln>
            <a:noFill/>
          </a:ln>
        </p:spPr>
      </p:pic>
      <p:cxnSp>
        <p:nvCxnSpPr>
          <p:cNvPr id="130" name="Google Shape;130;p19"/>
          <p:cNvCxnSpPr/>
          <p:nvPr/>
        </p:nvCxnSpPr>
        <p:spPr>
          <a:xfrm rot="10800000" flipH="1">
            <a:off x="3169675" y="3153750"/>
            <a:ext cx="1977000" cy="920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311700" y="445025"/>
            <a:ext cx="8520600" cy="5727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State Plane Coordinate Zone Definitions</a:t>
            </a:r>
            <a:endParaRPr/>
          </a:p>
        </p:txBody>
      </p:sp>
      <p:sp>
        <p:nvSpPr>
          <p:cNvPr id="137" name="Google Shape;137;p20"/>
          <p:cNvSpPr txBox="1">
            <a:spLocks noGrp="1"/>
          </p:cNvSpPr>
          <p:nvPr>
            <p:ph type="body" idx="1"/>
          </p:nvPr>
        </p:nvSpPr>
        <p:spPr>
          <a:xfrm>
            <a:off x="311700" y="1152475"/>
            <a:ext cx="8520600" cy="3416400"/>
          </a:xfrm>
          <a:prstGeom prst="rect">
            <a:avLst/>
          </a:prstGeom>
          <a:ln w="9525" cap="flat" cmpd="sng">
            <a:solidFill>
              <a:srgbClr val="FFFF00"/>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ct val="34375"/>
              <a:buFont typeface="Arial"/>
              <a:buNone/>
            </a:pPr>
            <a:r>
              <a:rPr lang="en-US" sz="1400" dirty="0"/>
              <a:t>Reference Frame:	</a:t>
            </a:r>
            <a:r>
              <a:rPr lang="en-US" sz="1400" u="sng" dirty="0"/>
              <a:t>NAD83</a:t>
            </a:r>
            <a:r>
              <a:rPr lang="en-US" sz="1400" dirty="0"/>
              <a:t>			</a:t>
            </a:r>
            <a:r>
              <a:rPr lang="en-US" sz="1400" u="sng" dirty="0">
                <a:highlight>
                  <a:srgbClr val="FFFF00"/>
                </a:highlight>
              </a:rPr>
              <a:t>CATRF2022</a:t>
            </a:r>
            <a:endParaRPr sz="1400" u="sng" dirty="0"/>
          </a:p>
          <a:p>
            <a:pPr marL="0" lvl="0" indent="0" algn="l" rtl="0">
              <a:lnSpc>
                <a:spcPct val="100000"/>
              </a:lnSpc>
              <a:spcBef>
                <a:spcPts val="0"/>
              </a:spcBef>
              <a:spcAft>
                <a:spcPts val="0"/>
              </a:spcAft>
              <a:buNone/>
            </a:pPr>
            <a:r>
              <a:rPr lang="en-US" sz="1400" dirty="0"/>
              <a:t>Code:		5200			</a:t>
            </a:r>
            <a:r>
              <a:rPr lang="en-US" sz="1400" dirty="0">
                <a:highlight>
                  <a:srgbClr val="FFFF00"/>
                </a:highlight>
              </a:rPr>
              <a:t>720001</a:t>
            </a:r>
            <a:endParaRPr sz="1400" dirty="0">
              <a:highlight>
                <a:srgbClr val="FFFF00"/>
              </a:highlight>
            </a:endParaRPr>
          </a:p>
          <a:p>
            <a:pPr marL="0" lvl="0" indent="0" algn="l" rtl="0">
              <a:lnSpc>
                <a:spcPct val="100000"/>
              </a:lnSpc>
              <a:spcBef>
                <a:spcPts val="0"/>
              </a:spcBef>
              <a:spcAft>
                <a:spcPts val="0"/>
              </a:spcAft>
              <a:buNone/>
            </a:pPr>
            <a:r>
              <a:rPr lang="en-US" sz="1400" dirty="0"/>
              <a:t>Abbreviation:	PRVI			PRVI</a:t>
            </a:r>
            <a:endParaRPr sz="1400" dirty="0"/>
          </a:p>
          <a:p>
            <a:pPr marL="0" lvl="0" indent="0" algn="l" rtl="0">
              <a:lnSpc>
                <a:spcPct val="100000"/>
              </a:lnSpc>
              <a:spcBef>
                <a:spcPts val="0"/>
              </a:spcBef>
              <a:spcAft>
                <a:spcPts val="0"/>
              </a:spcAft>
              <a:buNone/>
            </a:pPr>
            <a:r>
              <a:rPr lang="en-US" sz="1400" dirty="0"/>
              <a:t>Name:		Puerto Rico and USVI		Puerto Rico and USVI</a:t>
            </a:r>
            <a:endParaRPr sz="1400" dirty="0"/>
          </a:p>
          <a:p>
            <a:pPr marL="0" lvl="0" indent="0" algn="l" rtl="0">
              <a:lnSpc>
                <a:spcPct val="100000"/>
              </a:lnSpc>
              <a:spcBef>
                <a:spcPts val="0"/>
              </a:spcBef>
              <a:spcAft>
                <a:spcPts val="0"/>
              </a:spcAft>
              <a:buNone/>
            </a:pPr>
            <a:r>
              <a:rPr lang="en-US" sz="1400" dirty="0"/>
              <a:t>Type:		Statewide			Statewide</a:t>
            </a:r>
            <a:endParaRPr sz="1400" dirty="0"/>
          </a:p>
          <a:p>
            <a:pPr marL="0" lvl="0" indent="0" algn="l" rtl="0">
              <a:lnSpc>
                <a:spcPct val="100000"/>
              </a:lnSpc>
              <a:spcBef>
                <a:spcPts val="0"/>
              </a:spcBef>
              <a:spcAft>
                <a:spcPts val="0"/>
              </a:spcAft>
              <a:buNone/>
            </a:pPr>
            <a:r>
              <a:rPr lang="en-US" sz="1400" dirty="0"/>
              <a:t>Projection:		Lambert Conformal Conic	Lambert Conformal Conic</a:t>
            </a:r>
            <a:endParaRPr sz="1400" dirty="0"/>
          </a:p>
          <a:p>
            <a:pPr marL="0" lvl="0" indent="0" algn="l" rtl="0">
              <a:lnSpc>
                <a:spcPct val="100000"/>
              </a:lnSpc>
              <a:spcBef>
                <a:spcPts val="0"/>
              </a:spcBef>
              <a:spcAft>
                <a:spcPts val="0"/>
              </a:spcAft>
              <a:buNone/>
            </a:pPr>
            <a:r>
              <a:rPr lang="en-US" sz="1400" dirty="0"/>
              <a:t>Origin Latitude:	17°50’N			</a:t>
            </a:r>
            <a:r>
              <a:rPr lang="en-US" sz="1400" dirty="0">
                <a:highlight>
                  <a:srgbClr val="FFFF00"/>
                </a:highlight>
              </a:rPr>
              <a:t>18°09'N</a:t>
            </a:r>
            <a:endParaRPr sz="1400" dirty="0">
              <a:highlight>
                <a:srgbClr val="FFFF00"/>
              </a:highlight>
            </a:endParaRPr>
          </a:p>
          <a:p>
            <a:pPr marL="0" lvl="0" indent="0" algn="l" rtl="0">
              <a:lnSpc>
                <a:spcPct val="100000"/>
              </a:lnSpc>
              <a:spcBef>
                <a:spcPts val="0"/>
              </a:spcBef>
              <a:spcAft>
                <a:spcPts val="0"/>
              </a:spcAft>
              <a:buNone/>
            </a:pPr>
            <a:r>
              <a:rPr lang="en-US" sz="1400" dirty="0"/>
              <a:t>Origin Longitude:	66°26'W (293°34’E)		</a:t>
            </a:r>
            <a:r>
              <a:rPr lang="en-US" sz="1400" dirty="0">
                <a:highlight>
                  <a:srgbClr val="FFFF00"/>
                </a:highlight>
              </a:rPr>
              <a:t>66°15'W (293°45'E)</a:t>
            </a:r>
            <a:endParaRPr sz="1400" dirty="0">
              <a:highlight>
                <a:srgbClr val="FFFF00"/>
              </a:highlight>
            </a:endParaRPr>
          </a:p>
          <a:p>
            <a:pPr marL="0" lvl="0" indent="0" algn="l" rtl="0">
              <a:lnSpc>
                <a:spcPct val="100000"/>
              </a:lnSpc>
              <a:spcBef>
                <a:spcPts val="0"/>
              </a:spcBef>
              <a:spcAft>
                <a:spcPts val="0"/>
              </a:spcAft>
              <a:buNone/>
            </a:pPr>
            <a:r>
              <a:rPr lang="en-US" sz="1400" dirty="0"/>
              <a:t>Standard Parallel(s):	18°26’N and 18°02’N		</a:t>
            </a:r>
            <a:r>
              <a:rPr lang="en-US" sz="1400" dirty="0">
                <a:highlight>
                  <a:srgbClr val="FFFF00"/>
                </a:highlight>
              </a:rPr>
              <a:t>18°09'N</a:t>
            </a:r>
            <a:endParaRPr sz="1400" dirty="0">
              <a:highlight>
                <a:srgbClr val="FFFF00"/>
              </a:highlight>
            </a:endParaRPr>
          </a:p>
          <a:p>
            <a:pPr marL="0" lvl="0" indent="0" algn="l" rtl="0">
              <a:lnSpc>
                <a:spcPct val="100000"/>
              </a:lnSpc>
              <a:spcBef>
                <a:spcPts val="0"/>
              </a:spcBef>
              <a:spcAft>
                <a:spcPts val="0"/>
              </a:spcAft>
              <a:buNone/>
            </a:pPr>
            <a:r>
              <a:rPr lang="en-US" sz="1400" dirty="0" err="1"/>
              <a:t>Proj</a:t>
            </a:r>
            <a:r>
              <a:rPr lang="en-US" sz="1400" dirty="0"/>
              <a:t>. Origin Scale:	0.9999944472		</a:t>
            </a:r>
            <a:r>
              <a:rPr lang="en-US" sz="1400" dirty="0">
                <a:highlight>
                  <a:srgbClr val="FFFF00"/>
                </a:highlight>
              </a:rPr>
              <a:t>1.000000</a:t>
            </a:r>
            <a:endParaRPr sz="1400" dirty="0">
              <a:highlight>
                <a:srgbClr val="FFFF00"/>
              </a:highlight>
            </a:endParaRPr>
          </a:p>
          <a:p>
            <a:pPr marL="0" lvl="0" indent="0" algn="l" rtl="0">
              <a:spcBef>
                <a:spcPts val="0"/>
              </a:spcBef>
              <a:spcAft>
                <a:spcPts val="0"/>
              </a:spcAft>
              <a:buNone/>
            </a:pPr>
            <a:r>
              <a:rPr lang="en-US" sz="1400" dirty="0"/>
              <a:t>False Northing:	200,000 m			200,000 m</a:t>
            </a:r>
            <a:endParaRPr sz="1400" dirty="0"/>
          </a:p>
          <a:p>
            <a:pPr marL="0" lvl="0" indent="0" algn="l" rtl="0">
              <a:spcBef>
                <a:spcPts val="0"/>
              </a:spcBef>
              <a:spcAft>
                <a:spcPts val="0"/>
              </a:spcAft>
              <a:buNone/>
            </a:pPr>
            <a:r>
              <a:rPr lang="en-US" sz="1400" dirty="0"/>
              <a:t>False Easting:	200,000 m			</a:t>
            </a:r>
            <a:r>
              <a:rPr lang="en-US" sz="1400" dirty="0">
                <a:highlight>
                  <a:srgbClr val="FFFF00"/>
                </a:highlight>
              </a:rPr>
              <a:t>500,000 m</a:t>
            </a:r>
            <a:endParaRPr sz="1400" dirty="0">
              <a:highlight>
                <a:srgbClr val="FFFF00"/>
              </a:highlight>
            </a:endParaRPr>
          </a:p>
          <a:p>
            <a:pPr marL="0" lvl="0" indent="0" algn="l" rtl="0">
              <a:lnSpc>
                <a:spcPct val="100000"/>
              </a:lnSpc>
              <a:spcBef>
                <a:spcPts val="0"/>
              </a:spcBef>
              <a:spcAft>
                <a:spcPts val="0"/>
              </a:spcAft>
              <a:buNone/>
            </a:pPr>
            <a:r>
              <a:rPr lang="en-US" sz="1400" dirty="0"/>
              <a:t>Design By:		NGS			NGS</a:t>
            </a:r>
            <a:endParaRPr sz="1400" dirty="0"/>
          </a:p>
          <a:p>
            <a:pPr marL="0" lvl="0" indent="0" algn="l" rtl="0">
              <a:lnSpc>
                <a:spcPct val="100000"/>
              </a:lnSpc>
              <a:spcBef>
                <a:spcPts val="0"/>
              </a:spcBef>
              <a:spcAft>
                <a:spcPts val="0"/>
              </a:spcAft>
              <a:buNone/>
            </a:pPr>
            <a:r>
              <a:rPr lang="en-US" sz="1400" dirty="0"/>
              <a:t>Updated:		January 1989		</a:t>
            </a:r>
            <a:r>
              <a:rPr lang="en-US" sz="1400" dirty="0">
                <a:highlight>
                  <a:srgbClr val="FFFF00"/>
                </a:highlight>
              </a:rPr>
              <a:t>7/2/2023</a:t>
            </a:r>
            <a:endParaRPr sz="1400" dirty="0">
              <a:highlight>
                <a:srgbClr val="FFFF00"/>
              </a:highlight>
            </a:endParaRPr>
          </a:p>
          <a:p>
            <a:pPr marL="0" lvl="0" indent="0" algn="l" rtl="0">
              <a:lnSpc>
                <a:spcPct val="100000"/>
              </a:lnSpc>
              <a:spcBef>
                <a:spcPts val="0"/>
              </a:spcBef>
              <a:spcAft>
                <a:spcPts val="0"/>
              </a:spcAft>
              <a:buNone/>
            </a:pPr>
            <a:r>
              <a:rPr lang="en-US" sz="1400" dirty="0"/>
              <a:t>Status:		Final			</a:t>
            </a:r>
            <a:r>
              <a:rPr lang="en-US" sz="1400" dirty="0">
                <a:highlight>
                  <a:srgbClr val="FFFF00"/>
                </a:highlight>
              </a:rPr>
              <a:t>Preliminary</a:t>
            </a:r>
            <a:endParaRPr sz="1400" dirty="0">
              <a:highlight>
                <a:srgbClr val="FFFF00"/>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0" y="205978"/>
            <a:ext cx="9144000" cy="857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Consider PRVI SPCS 83 Zone</a:t>
            </a:r>
            <a:endParaRPr dirty="0"/>
          </a:p>
        </p:txBody>
      </p:sp>
      <p:grpSp>
        <p:nvGrpSpPr>
          <p:cNvPr id="143" name="Google Shape;143;p21"/>
          <p:cNvGrpSpPr/>
          <p:nvPr/>
        </p:nvGrpSpPr>
        <p:grpSpPr>
          <a:xfrm>
            <a:off x="918613" y="2389201"/>
            <a:ext cx="7315320" cy="5486400"/>
            <a:chOff x="142757" y="2924175"/>
            <a:chExt cx="7315320" cy="7315200"/>
          </a:xfrm>
        </p:grpSpPr>
        <p:sp>
          <p:nvSpPr>
            <p:cNvPr id="144" name="Google Shape;144;p21"/>
            <p:cNvSpPr/>
            <p:nvPr/>
          </p:nvSpPr>
          <p:spPr>
            <a:xfrm>
              <a:off x="142875" y="2924175"/>
              <a:ext cx="7315200" cy="7315200"/>
            </a:xfrm>
            <a:prstGeom prst="ellipse">
              <a:avLst/>
            </a:prstGeom>
            <a:gradFill>
              <a:gsLst>
                <a:gs pos="0">
                  <a:srgbClr val="003D61"/>
                </a:gs>
                <a:gs pos="100000">
                  <a:srgbClr val="80CFFE"/>
                </a:gs>
              </a:gsLst>
              <a:lin ang="19800047" scaled="0"/>
            </a:gradFill>
            <a:ln w="9525" cap="flat" cmpd="sng">
              <a:solidFill>
                <a:srgbClr val="30AA4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1" i="0" u="none" strike="noStrike" cap="none">
                <a:solidFill>
                  <a:srgbClr val="000000"/>
                </a:solidFill>
                <a:latin typeface="Arial"/>
                <a:ea typeface="Arial"/>
                <a:cs typeface="Arial"/>
                <a:sym typeface="Arial"/>
              </a:endParaRPr>
            </a:p>
          </p:txBody>
        </p:sp>
        <p:pic>
          <p:nvPicPr>
            <p:cNvPr id="145" name="Google Shape;145;p21" descr="D:\GIS\General\Generic grids\Export\Globe_orthographic.png"/>
            <p:cNvPicPr preferRelativeResize="0"/>
            <p:nvPr/>
          </p:nvPicPr>
          <p:blipFill rotWithShape="1">
            <a:blip r:embed="rId3">
              <a:alphaModFix/>
            </a:blip>
            <a:srcRect l="16502" t="5333" r="16495" b="5333"/>
            <a:stretch/>
          </p:blipFill>
          <p:spPr>
            <a:xfrm>
              <a:off x="142757" y="2924175"/>
              <a:ext cx="7315320" cy="7315200"/>
            </a:xfrm>
            <a:prstGeom prst="rect">
              <a:avLst/>
            </a:prstGeom>
            <a:noFill/>
            <a:ln>
              <a:noFill/>
            </a:ln>
          </p:spPr>
        </p:pic>
      </p:grpSp>
      <p:sp>
        <p:nvSpPr>
          <p:cNvPr id="146" name="Google Shape;146;p21"/>
          <p:cNvSpPr/>
          <p:nvPr/>
        </p:nvSpPr>
        <p:spPr>
          <a:xfrm>
            <a:off x="-910128" y="974245"/>
            <a:ext cx="10972800" cy="5006400"/>
          </a:xfrm>
          <a:prstGeom prst="triangle">
            <a:avLst>
              <a:gd name="adj" fmla="val 50000"/>
            </a:avLst>
          </a:prstGeom>
          <a:gradFill>
            <a:gsLst>
              <a:gs pos="0">
                <a:srgbClr val="23BD39">
                  <a:alpha val="49803"/>
                </a:srgbClr>
              </a:gs>
              <a:gs pos="100000">
                <a:srgbClr val="98FE9F">
                  <a:alpha val="20000"/>
                </a:srgbClr>
              </a:gs>
            </a:gsLst>
            <a:lin ang="0" scaled="0"/>
          </a:gradFill>
          <a:ln w="25400" cap="flat" cmpd="sng">
            <a:solidFill>
              <a:srgbClr val="1A562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1" i="0" u="none" strike="noStrike" cap="none">
              <a:solidFill>
                <a:srgbClr val="000000"/>
              </a:solidFill>
              <a:latin typeface="Arial"/>
              <a:ea typeface="Arial"/>
              <a:cs typeface="Arial"/>
              <a:sym typeface="Arial"/>
            </a:endParaRPr>
          </a:p>
        </p:txBody>
      </p:sp>
      <p:cxnSp>
        <p:nvCxnSpPr>
          <p:cNvPr id="147" name="Google Shape;147;p21"/>
          <p:cNvCxnSpPr/>
          <p:nvPr/>
        </p:nvCxnSpPr>
        <p:spPr>
          <a:xfrm rot="10800000">
            <a:off x="1734955" y="3372774"/>
            <a:ext cx="5669400" cy="0"/>
          </a:xfrm>
          <a:prstGeom prst="straightConnector1">
            <a:avLst/>
          </a:prstGeom>
          <a:noFill/>
          <a:ln w="50800" cap="flat" cmpd="sng">
            <a:solidFill>
              <a:srgbClr val="FF0000"/>
            </a:solidFill>
            <a:prstDash val="dash"/>
            <a:round/>
            <a:headEnd type="none" w="sm" len="sm"/>
            <a:tailEnd type="none" w="sm" len="sm"/>
          </a:ln>
        </p:spPr>
      </p:cxnSp>
      <p:sp>
        <p:nvSpPr>
          <p:cNvPr id="148" name="Google Shape;148;p21"/>
          <p:cNvSpPr txBox="1"/>
          <p:nvPr/>
        </p:nvSpPr>
        <p:spPr>
          <a:xfrm>
            <a:off x="2133017" y="3123185"/>
            <a:ext cx="4918500" cy="2709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800" b="1" i="1">
                <a:solidFill>
                  <a:srgbClr val="000000"/>
                </a:solidFill>
                <a:latin typeface="Arial"/>
                <a:ea typeface="Arial"/>
                <a:cs typeface="Arial"/>
                <a:sym typeface="Arial"/>
              </a:rPr>
              <a:t>Central “standard” parallel</a:t>
            </a:r>
            <a:endParaRPr/>
          </a:p>
        </p:txBody>
      </p:sp>
      <p:sp>
        <p:nvSpPr>
          <p:cNvPr id="149" name="Google Shape;149;p21"/>
          <p:cNvSpPr txBox="1"/>
          <p:nvPr/>
        </p:nvSpPr>
        <p:spPr>
          <a:xfrm>
            <a:off x="3777590" y="2105492"/>
            <a:ext cx="1624800" cy="283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Ellipsoid</a:t>
            </a:r>
            <a:endParaRPr/>
          </a:p>
        </p:txBody>
      </p:sp>
      <p:cxnSp>
        <p:nvCxnSpPr>
          <p:cNvPr id="150" name="Google Shape;150;p21"/>
          <p:cNvCxnSpPr/>
          <p:nvPr/>
        </p:nvCxnSpPr>
        <p:spPr>
          <a:xfrm rot="10800000">
            <a:off x="1237990" y="3992401"/>
            <a:ext cx="6675000" cy="0"/>
          </a:xfrm>
          <a:prstGeom prst="straightConnector1">
            <a:avLst/>
          </a:prstGeom>
          <a:noFill/>
          <a:ln w="50800" cap="flat" cmpd="sng">
            <a:solidFill>
              <a:srgbClr val="FF0000"/>
            </a:solidFill>
            <a:prstDash val="solid"/>
            <a:round/>
            <a:headEnd type="none" w="sm" len="sm"/>
            <a:tailEnd type="none" w="sm" len="sm"/>
          </a:ln>
        </p:spPr>
      </p:cxnSp>
      <p:cxnSp>
        <p:nvCxnSpPr>
          <p:cNvPr id="151" name="Google Shape;151;p21"/>
          <p:cNvCxnSpPr/>
          <p:nvPr/>
        </p:nvCxnSpPr>
        <p:spPr>
          <a:xfrm rot="10800000">
            <a:off x="2463325" y="2901140"/>
            <a:ext cx="4206300" cy="0"/>
          </a:xfrm>
          <a:prstGeom prst="straightConnector1">
            <a:avLst/>
          </a:prstGeom>
          <a:noFill/>
          <a:ln w="50800" cap="flat" cmpd="sng">
            <a:solidFill>
              <a:srgbClr val="FF0000"/>
            </a:solidFill>
            <a:prstDash val="solid"/>
            <a:round/>
            <a:headEnd type="none" w="sm" len="sm"/>
            <a:tailEnd type="none" w="sm" len="sm"/>
          </a:ln>
        </p:spPr>
      </p:cxnSp>
      <p:sp>
        <p:nvSpPr>
          <p:cNvPr id="152" name="Google Shape;152;p21"/>
          <p:cNvSpPr txBox="1"/>
          <p:nvPr/>
        </p:nvSpPr>
        <p:spPr>
          <a:xfrm>
            <a:off x="2633532" y="2652312"/>
            <a:ext cx="3870900" cy="2709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800" b="1" i="1">
                <a:solidFill>
                  <a:srgbClr val="000000"/>
                </a:solidFill>
                <a:latin typeface="Arial"/>
                <a:ea typeface="Arial"/>
                <a:cs typeface="Arial"/>
                <a:sym typeface="Arial"/>
              </a:rPr>
              <a:t>North standard parallel</a:t>
            </a:r>
            <a:endParaRPr/>
          </a:p>
        </p:txBody>
      </p:sp>
      <p:sp>
        <p:nvSpPr>
          <p:cNvPr id="153" name="Google Shape;153;p21"/>
          <p:cNvSpPr txBox="1"/>
          <p:nvPr/>
        </p:nvSpPr>
        <p:spPr>
          <a:xfrm>
            <a:off x="2133017" y="3740590"/>
            <a:ext cx="4918500" cy="2709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800" b="1" i="1">
                <a:solidFill>
                  <a:srgbClr val="000000"/>
                </a:solidFill>
                <a:latin typeface="Arial"/>
                <a:ea typeface="Arial"/>
                <a:cs typeface="Arial"/>
                <a:sym typeface="Arial"/>
              </a:rPr>
              <a:t>South standard parallel</a:t>
            </a:r>
            <a:endParaRPr/>
          </a:p>
        </p:txBody>
      </p:sp>
      <p:sp>
        <p:nvSpPr>
          <p:cNvPr id="154" name="Google Shape;154;p21"/>
          <p:cNvSpPr txBox="1"/>
          <p:nvPr/>
        </p:nvSpPr>
        <p:spPr>
          <a:xfrm>
            <a:off x="2133017" y="3387951"/>
            <a:ext cx="4918500" cy="2709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800" b="1" i="1">
                <a:solidFill>
                  <a:srgbClr val="000000"/>
                </a:solidFill>
                <a:latin typeface="Arial"/>
                <a:ea typeface="Arial"/>
                <a:cs typeface="Arial"/>
                <a:sym typeface="Arial"/>
              </a:rPr>
              <a:t>(projection axis)</a:t>
            </a:r>
            <a:endParaRPr/>
          </a:p>
        </p:txBody>
      </p:sp>
      <p:sp>
        <p:nvSpPr>
          <p:cNvPr id="155" name="Google Shape;155;p21"/>
          <p:cNvSpPr txBox="1"/>
          <p:nvPr/>
        </p:nvSpPr>
        <p:spPr>
          <a:xfrm>
            <a:off x="27708" y="3723808"/>
            <a:ext cx="12756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00"/>
                </a:solidFill>
                <a:latin typeface="Arial"/>
                <a:ea typeface="Arial"/>
                <a:cs typeface="Arial"/>
                <a:sym typeface="Arial"/>
              </a:rPr>
              <a:t>Scale = 1</a:t>
            </a:r>
            <a:endParaRPr/>
          </a:p>
        </p:txBody>
      </p:sp>
      <p:sp>
        <p:nvSpPr>
          <p:cNvPr id="156" name="Google Shape;156;p21"/>
          <p:cNvSpPr txBox="1"/>
          <p:nvPr/>
        </p:nvSpPr>
        <p:spPr>
          <a:xfrm>
            <a:off x="1127050" y="2667787"/>
            <a:ext cx="12981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00"/>
                </a:solidFill>
                <a:latin typeface="Arial"/>
                <a:ea typeface="Arial"/>
                <a:cs typeface="Arial"/>
                <a:sym typeface="Arial"/>
              </a:rPr>
              <a:t>Scale = 1</a:t>
            </a:r>
            <a:endParaRPr/>
          </a:p>
        </p:txBody>
      </p:sp>
      <p:sp>
        <p:nvSpPr>
          <p:cNvPr id="157" name="Google Shape;157;p21"/>
          <p:cNvSpPr txBox="1"/>
          <p:nvPr/>
        </p:nvSpPr>
        <p:spPr>
          <a:xfrm>
            <a:off x="7582957" y="3330094"/>
            <a:ext cx="1275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C00000"/>
                </a:solidFill>
                <a:latin typeface="Arial"/>
                <a:ea typeface="Arial"/>
                <a:cs typeface="Arial"/>
                <a:sym typeface="Arial"/>
              </a:rPr>
              <a:t>(1:7849)</a:t>
            </a:r>
            <a:endParaRPr/>
          </a:p>
        </p:txBody>
      </p:sp>
      <p:sp>
        <p:nvSpPr>
          <p:cNvPr id="158" name="Google Shape;158;p21"/>
          <p:cNvSpPr txBox="1"/>
          <p:nvPr/>
        </p:nvSpPr>
        <p:spPr>
          <a:xfrm>
            <a:off x="7277950" y="2864271"/>
            <a:ext cx="20772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C00000"/>
                </a:solidFill>
                <a:latin typeface="Arial"/>
                <a:ea typeface="Arial"/>
                <a:cs typeface="Arial"/>
                <a:sym typeface="Arial"/>
              </a:rPr>
              <a:t>Scale = </a:t>
            </a:r>
            <a:br>
              <a:rPr lang="en-US" sz="2000" b="1" dirty="0">
                <a:solidFill>
                  <a:srgbClr val="C00000"/>
                </a:solidFill>
                <a:latin typeface="Arial"/>
                <a:ea typeface="Arial"/>
                <a:cs typeface="Arial"/>
                <a:sym typeface="Arial"/>
              </a:rPr>
            </a:br>
            <a:r>
              <a:rPr lang="en-US" sz="2000" b="1" dirty="0">
                <a:solidFill>
                  <a:srgbClr val="C00000"/>
                </a:solidFill>
                <a:latin typeface="Arial"/>
                <a:ea typeface="Arial"/>
                <a:cs typeface="Arial"/>
                <a:sym typeface="Arial"/>
              </a:rPr>
              <a:t>0.9999 9444…</a:t>
            </a:r>
            <a:endParaRPr dirty="0"/>
          </a:p>
        </p:txBody>
      </p:sp>
      <p:sp>
        <p:nvSpPr>
          <p:cNvPr id="159" name="Google Shape;159;p21"/>
          <p:cNvSpPr txBox="1"/>
          <p:nvPr/>
        </p:nvSpPr>
        <p:spPr>
          <a:xfrm>
            <a:off x="304800" y="969836"/>
            <a:ext cx="3844200" cy="1662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a:ea typeface="Arial"/>
                <a:cs typeface="Arial"/>
                <a:sym typeface="Arial"/>
              </a:rPr>
              <a:t>Secant Lambert Conformal Conic projection, 2-parallel definition:</a:t>
            </a:r>
            <a:endParaRPr dirty="0"/>
          </a:p>
          <a:p>
            <a:pPr marL="0" marR="0" lvl="0" indent="0" algn="l" rtl="0">
              <a:lnSpc>
                <a:spcPct val="100000"/>
              </a:lnSpc>
              <a:spcBef>
                <a:spcPts val="0"/>
              </a:spcBef>
              <a:spcAft>
                <a:spcPts val="0"/>
              </a:spcAft>
              <a:buClr>
                <a:schemeClr val="dk1"/>
              </a:buClr>
              <a:buSzPts val="1800"/>
              <a:buFont typeface="Calibri"/>
              <a:buNone/>
            </a:pPr>
            <a:endParaRPr sz="1800" b="1"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r>
              <a:rPr lang="en-US" sz="1800" b="1" dirty="0">
                <a:solidFill>
                  <a:srgbClr val="000000"/>
                </a:solidFill>
                <a:latin typeface="Arial"/>
                <a:ea typeface="Arial"/>
                <a:cs typeface="Arial"/>
                <a:sym typeface="Arial"/>
              </a:rPr>
              <a:t>Standard parallels</a:t>
            </a:r>
            <a:endParaRPr dirty="0"/>
          </a:p>
          <a:p>
            <a:pPr marL="0" marR="0" lvl="0" indent="0" algn="l" rtl="0">
              <a:spcBef>
                <a:spcPts val="0"/>
              </a:spcBef>
              <a:spcAft>
                <a:spcPts val="0"/>
              </a:spcAft>
              <a:buNone/>
            </a:pPr>
            <a:r>
              <a:rPr lang="en-US" sz="1800" b="1" dirty="0">
                <a:solidFill>
                  <a:srgbClr val="000000"/>
                </a:solidFill>
                <a:latin typeface="Arial"/>
                <a:ea typeface="Arial"/>
                <a:cs typeface="Arial"/>
                <a:sym typeface="Arial"/>
              </a:rPr>
              <a:t>North = </a:t>
            </a:r>
            <a:r>
              <a:rPr lang="en-US" sz="1800" b="1" dirty="0"/>
              <a:t>18</a:t>
            </a:r>
            <a:r>
              <a:rPr lang="en-US" sz="1800" b="1" dirty="0">
                <a:solidFill>
                  <a:srgbClr val="000000"/>
                </a:solidFill>
                <a:latin typeface="Arial"/>
                <a:ea typeface="Arial"/>
                <a:cs typeface="Arial"/>
                <a:sym typeface="Arial"/>
              </a:rPr>
              <a:t>°26’N (exact)</a:t>
            </a:r>
            <a:endParaRPr dirty="0"/>
          </a:p>
          <a:p>
            <a:pPr marL="0" marR="0" lvl="0" indent="0" algn="l" rtl="0">
              <a:spcBef>
                <a:spcPts val="0"/>
              </a:spcBef>
              <a:spcAft>
                <a:spcPts val="0"/>
              </a:spcAft>
              <a:buNone/>
            </a:pPr>
            <a:r>
              <a:rPr lang="en-US" sz="1800" b="1" dirty="0">
                <a:solidFill>
                  <a:srgbClr val="000000"/>
                </a:solidFill>
                <a:latin typeface="Arial"/>
                <a:ea typeface="Arial"/>
                <a:cs typeface="Arial"/>
                <a:sym typeface="Arial"/>
              </a:rPr>
              <a:t>South = </a:t>
            </a:r>
            <a:r>
              <a:rPr lang="en-US" sz="1800" b="1" dirty="0"/>
              <a:t>18</a:t>
            </a:r>
            <a:r>
              <a:rPr lang="en-US" sz="1800" b="1" dirty="0">
                <a:solidFill>
                  <a:srgbClr val="000000"/>
                </a:solidFill>
                <a:latin typeface="Arial"/>
                <a:ea typeface="Arial"/>
                <a:cs typeface="Arial"/>
                <a:sym typeface="Arial"/>
              </a:rPr>
              <a:t>°02’N (exact)</a:t>
            </a:r>
            <a:endParaRPr sz="1800" b="1" i="0" u="none" strike="noStrike" cap="none" dirty="0">
              <a:solidFill>
                <a:srgbClr val="000000"/>
              </a:solidFill>
              <a:latin typeface="Arial"/>
              <a:ea typeface="Arial"/>
              <a:cs typeface="Arial"/>
              <a:sym typeface="Arial"/>
            </a:endParaRPr>
          </a:p>
        </p:txBody>
      </p:sp>
      <p:sp>
        <p:nvSpPr>
          <p:cNvPr id="160" name="Google Shape;160;p21"/>
          <p:cNvSpPr txBox="1"/>
          <p:nvPr/>
        </p:nvSpPr>
        <p:spPr>
          <a:xfrm>
            <a:off x="6068291" y="972344"/>
            <a:ext cx="3039600" cy="166199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en-US" sz="1800" b="1" dirty="0">
                <a:solidFill>
                  <a:srgbClr val="C00000"/>
                </a:solidFill>
                <a:latin typeface="Arial"/>
                <a:ea typeface="Arial"/>
                <a:cs typeface="Arial"/>
                <a:sym typeface="Arial"/>
              </a:rPr>
              <a:t>It i</a:t>
            </a:r>
            <a:r>
              <a:rPr lang="en-US" sz="1800" b="1" u="none" strike="noStrike" cap="none" dirty="0">
                <a:solidFill>
                  <a:srgbClr val="C00000"/>
                </a:solidFill>
                <a:latin typeface="Arial"/>
                <a:ea typeface="Arial"/>
                <a:cs typeface="Arial"/>
                <a:sym typeface="Arial"/>
              </a:rPr>
              <a:t>s EXACTLY the same as this 1-parallel definition:</a:t>
            </a:r>
            <a:endParaRPr dirty="0"/>
          </a:p>
          <a:p>
            <a:pPr marL="0" marR="0" lvl="0" indent="0" algn="l" rtl="0">
              <a:lnSpc>
                <a:spcPct val="100000"/>
              </a:lnSpc>
              <a:spcBef>
                <a:spcPts val="0"/>
              </a:spcBef>
              <a:spcAft>
                <a:spcPts val="0"/>
              </a:spcAft>
              <a:buClr>
                <a:schemeClr val="dk1"/>
              </a:buClr>
              <a:buSzPts val="1800"/>
              <a:buFont typeface="Calibri"/>
              <a:buNone/>
            </a:pPr>
            <a:endParaRPr sz="1800" b="1" u="none" strike="noStrike" cap="none" dirty="0">
              <a:solidFill>
                <a:srgbClr val="C00000"/>
              </a:solidFill>
              <a:latin typeface="Arial"/>
              <a:ea typeface="Arial"/>
              <a:cs typeface="Arial"/>
              <a:sym typeface="Arial"/>
            </a:endParaRPr>
          </a:p>
          <a:p>
            <a:pPr marL="0" marR="0" lvl="0" indent="0" algn="l" rtl="0">
              <a:lnSpc>
                <a:spcPct val="100000"/>
              </a:lnSpc>
              <a:spcBef>
                <a:spcPts val="0"/>
              </a:spcBef>
              <a:spcAft>
                <a:spcPts val="0"/>
              </a:spcAft>
              <a:buClr>
                <a:srgbClr val="C00000"/>
              </a:buClr>
              <a:buSzPts val="1800"/>
              <a:buFont typeface="Arial"/>
              <a:buNone/>
            </a:pPr>
            <a:r>
              <a:rPr lang="en-US" sz="1800" b="1" dirty="0">
                <a:solidFill>
                  <a:srgbClr val="C00000"/>
                </a:solidFill>
                <a:latin typeface="Arial"/>
                <a:ea typeface="Arial"/>
                <a:cs typeface="Arial"/>
                <a:sym typeface="Arial"/>
              </a:rPr>
              <a:t>Central st</a:t>
            </a:r>
            <a:r>
              <a:rPr lang="en-US" sz="1800" b="1" i="0" u="none" strike="noStrike" cap="none" dirty="0">
                <a:solidFill>
                  <a:srgbClr val="C00000"/>
                </a:solidFill>
                <a:latin typeface="Arial"/>
                <a:ea typeface="Arial"/>
                <a:cs typeface="Arial"/>
                <a:sym typeface="Arial"/>
              </a:rPr>
              <a:t>andard parallel</a:t>
            </a:r>
            <a:endParaRPr dirty="0"/>
          </a:p>
          <a:p>
            <a:pPr marL="0" marR="0" lvl="0" indent="0" algn="l" rtl="0">
              <a:lnSpc>
                <a:spcPct val="100000"/>
              </a:lnSpc>
              <a:spcBef>
                <a:spcPts val="0"/>
              </a:spcBef>
              <a:spcAft>
                <a:spcPts val="0"/>
              </a:spcAft>
              <a:buClr>
                <a:srgbClr val="C00000"/>
              </a:buClr>
              <a:buSzPts val="1800"/>
              <a:buFont typeface="Arial"/>
              <a:buNone/>
            </a:pPr>
            <a:r>
              <a:rPr lang="en-US" sz="1800" b="1" dirty="0">
                <a:solidFill>
                  <a:srgbClr val="C00000"/>
                </a:solidFill>
              </a:rPr>
              <a:t>18</a:t>
            </a:r>
            <a:r>
              <a:rPr lang="en-US" sz="1800" b="1" i="0" u="none" strike="noStrike" cap="none" dirty="0">
                <a:solidFill>
                  <a:srgbClr val="C00000"/>
                </a:solidFill>
                <a:latin typeface="Arial"/>
                <a:ea typeface="Arial"/>
                <a:cs typeface="Arial"/>
                <a:sym typeface="Arial"/>
              </a:rPr>
              <a:t>°14’00.00000”N</a:t>
            </a:r>
            <a:endParaRPr dirty="0"/>
          </a:p>
          <a:p>
            <a:pPr lvl="0"/>
            <a:r>
              <a:rPr lang="en-US" sz="1800" b="1" i="0" u="none" strike="noStrike" cap="none" dirty="0">
                <a:solidFill>
                  <a:srgbClr val="C00000"/>
                </a:solidFill>
                <a:latin typeface="Arial"/>
                <a:ea typeface="Arial"/>
                <a:cs typeface="Arial"/>
                <a:sym typeface="Arial"/>
              </a:rPr>
              <a:t>Scale </a:t>
            </a:r>
            <a:r>
              <a:rPr lang="en-US" sz="1800" b="1" i="0" u="none" strike="noStrike" cap="none">
                <a:solidFill>
                  <a:srgbClr val="C00000"/>
                </a:solidFill>
                <a:latin typeface="Arial"/>
                <a:ea typeface="Arial"/>
                <a:cs typeface="Arial"/>
                <a:sym typeface="Arial"/>
              </a:rPr>
              <a:t>= 1</a:t>
            </a:r>
            <a:endParaRPr sz="800" b="1" i="0" u="none" strike="noStrike" cap="none" dirty="0">
              <a:solidFill>
                <a:srgbClr val="C00000"/>
              </a:solidFill>
              <a:sym typeface="Arial"/>
            </a:endParaRPr>
          </a:p>
        </p:txBody>
      </p:sp>
      <p:sp>
        <p:nvSpPr>
          <p:cNvPr id="161" name="Google Shape;161;p21"/>
          <p:cNvSpPr txBox="1"/>
          <p:nvPr/>
        </p:nvSpPr>
        <p:spPr>
          <a:xfrm>
            <a:off x="2133017" y="4274487"/>
            <a:ext cx="4918500" cy="7197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000" b="1">
                <a:solidFill>
                  <a:srgbClr val="000000"/>
                </a:solidFill>
                <a:latin typeface="Arial"/>
                <a:ea typeface="Arial"/>
                <a:cs typeface="Arial"/>
                <a:sym typeface="Arial"/>
              </a:rPr>
              <a:t>An LCC projection is defined by its projection axis, which is ALWAYS the central standard parallel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750"/>
                                        <p:tgtEl>
                                          <p:spTgt spid="14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52"/>
                                        </p:tgtEl>
                                        <p:attrNameLst>
                                          <p:attrName>style.visibility</p:attrName>
                                        </p:attrNameLst>
                                      </p:cBhvr>
                                      <p:to>
                                        <p:strVal val="visible"/>
                                      </p:to>
                                    </p:set>
                                    <p:animEffect transition="in" filter="fade">
                                      <p:cBhvr>
                                        <p:cTn id="11" dur="750"/>
                                        <p:tgtEl>
                                          <p:spTgt spid="152"/>
                                        </p:tgtEl>
                                      </p:cBhvr>
                                    </p:animEffect>
                                  </p:childTnLst>
                                </p:cTn>
                              </p:par>
                              <p:par>
                                <p:cTn id="12" presetID="10" presetClass="entr" presetSubtype="0" fill="hold" nodeType="withEffect">
                                  <p:stCondLst>
                                    <p:cond delay="0"/>
                                  </p:stCondLst>
                                  <p:childTnLst>
                                    <p:set>
                                      <p:cBhvr>
                                        <p:cTn id="13" dur="1" fill="hold">
                                          <p:stCondLst>
                                            <p:cond delay="0"/>
                                          </p:stCondLst>
                                        </p:cTn>
                                        <p:tgtEl>
                                          <p:spTgt spid="153"/>
                                        </p:tgtEl>
                                        <p:attrNameLst>
                                          <p:attrName>style.visibility</p:attrName>
                                        </p:attrNameLst>
                                      </p:cBhvr>
                                      <p:to>
                                        <p:strVal val="visible"/>
                                      </p:to>
                                    </p:set>
                                    <p:animEffect transition="in" filter="fade">
                                      <p:cBhvr>
                                        <p:cTn id="14" dur="750"/>
                                        <p:tgtEl>
                                          <p:spTgt spid="153"/>
                                        </p:tgtEl>
                                      </p:cBhvr>
                                    </p:animEffect>
                                  </p:childTnLst>
                                </p:cTn>
                              </p:par>
                              <p:par>
                                <p:cTn id="15" presetID="10" presetClass="entr" presetSubtype="0" fill="hold" nodeType="with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750"/>
                                        <p:tgtEl>
                                          <p:spTgt spid="151"/>
                                        </p:tgtEl>
                                      </p:cBhvr>
                                    </p:animEffect>
                                  </p:childTnLst>
                                </p:cTn>
                              </p:par>
                              <p:par>
                                <p:cTn id="18" presetID="10" presetClass="entr" presetSubtype="0" fill="hold" nodeType="withEffect">
                                  <p:stCondLst>
                                    <p:cond delay="0"/>
                                  </p:stCondLst>
                                  <p:childTnLst>
                                    <p:set>
                                      <p:cBhvr>
                                        <p:cTn id="19" dur="1" fill="hold">
                                          <p:stCondLst>
                                            <p:cond delay="0"/>
                                          </p:stCondLst>
                                        </p:cTn>
                                        <p:tgtEl>
                                          <p:spTgt spid="150"/>
                                        </p:tgtEl>
                                        <p:attrNameLst>
                                          <p:attrName>style.visibility</p:attrName>
                                        </p:attrNameLst>
                                      </p:cBhvr>
                                      <p:to>
                                        <p:strVal val="visible"/>
                                      </p:to>
                                    </p:set>
                                    <p:animEffect transition="in" filter="fade">
                                      <p:cBhvr>
                                        <p:cTn id="20" dur="750"/>
                                        <p:tgtEl>
                                          <p:spTgt spid="1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9">
                                            <p:txEl>
                                              <p:pRg st="0" end="0"/>
                                            </p:txEl>
                                          </p:spTgt>
                                        </p:tgtEl>
                                        <p:attrNameLst>
                                          <p:attrName>style.visibility</p:attrName>
                                        </p:attrNameLst>
                                      </p:cBhvr>
                                      <p:to>
                                        <p:strVal val="visible"/>
                                      </p:to>
                                    </p:set>
                                    <p:animEffect transition="in" filter="fade">
                                      <p:cBhvr>
                                        <p:cTn id="25" dur="750"/>
                                        <p:tgtEl>
                                          <p:spTgt spid="15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9">
                                            <p:txEl>
                                              <p:pRg st="2" end="2"/>
                                            </p:txEl>
                                          </p:spTgt>
                                        </p:tgtEl>
                                        <p:attrNameLst>
                                          <p:attrName>style.visibility</p:attrName>
                                        </p:attrNameLst>
                                      </p:cBhvr>
                                      <p:to>
                                        <p:strVal val="visible"/>
                                      </p:to>
                                    </p:set>
                                    <p:animEffect transition="in" filter="fade">
                                      <p:cBhvr>
                                        <p:cTn id="30" dur="750"/>
                                        <p:tgtEl>
                                          <p:spTgt spid="15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9">
                                            <p:txEl>
                                              <p:pRg st="3" end="3"/>
                                            </p:txEl>
                                          </p:spTgt>
                                        </p:tgtEl>
                                        <p:attrNameLst>
                                          <p:attrName>style.visibility</p:attrName>
                                        </p:attrNameLst>
                                      </p:cBhvr>
                                      <p:to>
                                        <p:strVal val="visible"/>
                                      </p:to>
                                    </p:set>
                                    <p:animEffect transition="in" filter="fade">
                                      <p:cBhvr>
                                        <p:cTn id="35" dur="750"/>
                                        <p:tgtEl>
                                          <p:spTgt spid="15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9">
                                            <p:txEl>
                                              <p:pRg st="4" end="4"/>
                                            </p:txEl>
                                          </p:spTgt>
                                        </p:tgtEl>
                                        <p:attrNameLst>
                                          <p:attrName>style.visibility</p:attrName>
                                        </p:attrNameLst>
                                      </p:cBhvr>
                                      <p:to>
                                        <p:strVal val="visible"/>
                                      </p:to>
                                    </p:set>
                                    <p:animEffect transition="in" filter="fade">
                                      <p:cBhvr>
                                        <p:cTn id="40" dur="750"/>
                                        <p:tgtEl>
                                          <p:spTgt spid="159">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6"/>
                                        </p:tgtEl>
                                        <p:attrNameLst>
                                          <p:attrName>style.visibility</p:attrName>
                                        </p:attrNameLst>
                                      </p:cBhvr>
                                      <p:to>
                                        <p:strVal val="visible"/>
                                      </p:to>
                                    </p:set>
                                    <p:animEffect transition="in" filter="fade">
                                      <p:cBhvr>
                                        <p:cTn id="45" dur="750"/>
                                        <p:tgtEl>
                                          <p:spTgt spid="156"/>
                                        </p:tgtEl>
                                      </p:cBhvr>
                                    </p:animEffect>
                                  </p:childTnLst>
                                </p:cTn>
                              </p:par>
                              <p:par>
                                <p:cTn id="46" presetID="10" presetClass="entr" presetSubtype="0" fill="hold" nodeType="withEffect">
                                  <p:stCondLst>
                                    <p:cond delay="0"/>
                                  </p:stCondLst>
                                  <p:childTnLst>
                                    <p:set>
                                      <p:cBhvr>
                                        <p:cTn id="47" dur="1" fill="hold">
                                          <p:stCondLst>
                                            <p:cond delay="0"/>
                                          </p:stCondLst>
                                        </p:cTn>
                                        <p:tgtEl>
                                          <p:spTgt spid="155"/>
                                        </p:tgtEl>
                                        <p:attrNameLst>
                                          <p:attrName>style.visibility</p:attrName>
                                        </p:attrNameLst>
                                      </p:cBhvr>
                                      <p:to>
                                        <p:strVal val="visible"/>
                                      </p:to>
                                    </p:set>
                                    <p:animEffect transition="in" filter="fade">
                                      <p:cBhvr>
                                        <p:cTn id="48" dur="750"/>
                                        <p:tgtEl>
                                          <p:spTgt spid="15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7"/>
                                        </p:tgtEl>
                                        <p:attrNameLst>
                                          <p:attrName>style.visibility</p:attrName>
                                        </p:attrNameLst>
                                      </p:cBhvr>
                                      <p:to>
                                        <p:strVal val="visible"/>
                                      </p:to>
                                    </p:set>
                                    <p:animEffect transition="in" filter="fade">
                                      <p:cBhvr>
                                        <p:cTn id="53" dur="750"/>
                                        <p:tgtEl>
                                          <p:spTgt spid="147"/>
                                        </p:tgtEl>
                                      </p:cBhvr>
                                    </p:animEffect>
                                  </p:childTnLst>
                                </p:cTn>
                              </p:par>
                              <p:par>
                                <p:cTn id="54" presetID="10" presetClass="entr" presetSubtype="0" fill="hold" nodeType="withEffect">
                                  <p:stCondLst>
                                    <p:cond delay="0"/>
                                  </p:stCondLst>
                                  <p:childTnLst>
                                    <p:set>
                                      <p:cBhvr>
                                        <p:cTn id="55" dur="1" fill="hold">
                                          <p:stCondLst>
                                            <p:cond delay="0"/>
                                          </p:stCondLst>
                                        </p:cTn>
                                        <p:tgtEl>
                                          <p:spTgt spid="154"/>
                                        </p:tgtEl>
                                        <p:attrNameLst>
                                          <p:attrName>style.visibility</p:attrName>
                                        </p:attrNameLst>
                                      </p:cBhvr>
                                      <p:to>
                                        <p:strVal val="visible"/>
                                      </p:to>
                                    </p:set>
                                    <p:animEffect transition="in" filter="fade">
                                      <p:cBhvr>
                                        <p:cTn id="56" dur="750"/>
                                        <p:tgtEl>
                                          <p:spTgt spid="154"/>
                                        </p:tgtEl>
                                      </p:cBhvr>
                                    </p:animEffect>
                                  </p:childTnLst>
                                </p:cTn>
                              </p:par>
                              <p:par>
                                <p:cTn id="57" presetID="10" presetClass="entr" presetSubtype="0" fill="hold" nodeType="withEffect">
                                  <p:stCondLst>
                                    <p:cond delay="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750"/>
                                        <p:tgtEl>
                                          <p:spTgt spid="14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60">
                                            <p:txEl>
                                              <p:pRg st="0" end="0"/>
                                            </p:txEl>
                                          </p:spTgt>
                                        </p:tgtEl>
                                        <p:attrNameLst>
                                          <p:attrName>style.visibility</p:attrName>
                                        </p:attrNameLst>
                                      </p:cBhvr>
                                      <p:to>
                                        <p:strVal val="visible"/>
                                      </p:to>
                                    </p:set>
                                    <p:animEffect transition="in" filter="fade">
                                      <p:cBhvr>
                                        <p:cTn id="64" dur="750"/>
                                        <p:tgtEl>
                                          <p:spTgt spid="160">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60">
                                            <p:txEl>
                                              <p:pRg st="2" end="2"/>
                                            </p:txEl>
                                          </p:spTgt>
                                        </p:tgtEl>
                                        <p:attrNameLst>
                                          <p:attrName>style.visibility</p:attrName>
                                        </p:attrNameLst>
                                      </p:cBhvr>
                                      <p:to>
                                        <p:strVal val="visible"/>
                                      </p:to>
                                    </p:set>
                                    <p:animEffect transition="in" filter="fade">
                                      <p:cBhvr>
                                        <p:cTn id="69" dur="750"/>
                                        <p:tgtEl>
                                          <p:spTgt spid="160">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0">
                                            <p:txEl>
                                              <p:pRg st="3" end="3"/>
                                            </p:txEl>
                                          </p:spTgt>
                                        </p:tgtEl>
                                        <p:attrNameLst>
                                          <p:attrName>style.visibility</p:attrName>
                                        </p:attrNameLst>
                                      </p:cBhvr>
                                      <p:to>
                                        <p:strVal val="visible"/>
                                      </p:to>
                                    </p:set>
                                    <p:animEffect transition="in" filter="fade">
                                      <p:cBhvr>
                                        <p:cTn id="74" dur="750"/>
                                        <p:tgtEl>
                                          <p:spTgt spid="160">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60">
                                            <p:txEl>
                                              <p:pRg st="4" end="4"/>
                                            </p:txEl>
                                          </p:spTgt>
                                        </p:tgtEl>
                                        <p:attrNameLst>
                                          <p:attrName>style.visibility</p:attrName>
                                        </p:attrNameLst>
                                      </p:cBhvr>
                                      <p:to>
                                        <p:strVal val="visible"/>
                                      </p:to>
                                    </p:set>
                                    <p:animEffect transition="in" filter="fade">
                                      <p:cBhvr>
                                        <p:cTn id="79" dur="750"/>
                                        <p:tgtEl>
                                          <p:spTgt spid="160">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58"/>
                                        </p:tgtEl>
                                        <p:attrNameLst>
                                          <p:attrName>style.visibility</p:attrName>
                                        </p:attrNameLst>
                                      </p:cBhvr>
                                      <p:to>
                                        <p:strVal val="visible"/>
                                      </p:to>
                                    </p:set>
                                    <p:animEffect transition="in" filter="fade">
                                      <p:cBhvr>
                                        <p:cTn id="84" dur="750"/>
                                        <p:tgtEl>
                                          <p:spTgt spid="158"/>
                                        </p:tgtEl>
                                      </p:cBhvr>
                                    </p:animEffect>
                                  </p:childTnLst>
                                </p:cTn>
                              </p:par>
                            </p:childTnLst>
                          </p:cTn>
                        </p:par>
                        <p:par>
                          <p:cTn id="85" fill="hold">
                            <p:stCondLst>
                              <p:cond delay="750"/>
                            </p:stCondLst>
                            <p:childTnLst>
                              <p:par>
                                <p:cTn id="86" presetID="10" presetClass="entr" presetSubtype="0" fill="hold" nodeType="afterEffect">
                                  <p:stCondLst>
                                    <p:cond delay="0"/>
                                  </p:stCondLst>
                                  <p:childTnLst>
                                    <p:set>
                                      <p:cBhvr>
                                        <p:cTn id="87" dur="1" fill="hold">
                                          <p:stCondLst>
                                            <p:cond delay="0"/>
                                          </p:stCondLst>
                                        </p:cTn>
                                        <p:tgtEl>
                                          <p:spTgt spid="157"/>
                                        </p:tgtEl>
                                        <p:attrNameLst>
                                          <p:attrName>style.visibility</p:attrName>
                                        </p:attrNameLst>
                                      </p:cBhvr>
                                      <p:to>
                                        <p:strVal val="visible"/>
                                      </p:to>
                                    </p:set>
                                    <p:animEffect transition="in" filter="fade">
                                      <p:cBhvr>
                                        <p:cTn id="88" dur="750"/>
                                        <p:tgtEl>
                                          <p:spTgt spid="157"/>
                                        </p:tgtEl>
                                      </p:cBhvr>
                                    </p:animEffect>
                                  </p:childTnLst>
                                </p:cTn>
                              </p:par>
                            </p:childTnLst>
                          </p:cTn>
                        </p:par>
                        <p:par>
                          <p:cTn id="89" fill="hold">
                            <p:stCondLst>
                              <p:cond delay="1500"/>
                            </p:stCondLst>
                            <p:childTnLst>
                              <p:par>
                                <p:cTn id="90" presetID="10" presetClass="entr" presetSubtype="0" fill="hold" nodeType="afterEffect">
                                  <p:stCondLst>
                                    <p:cond delay="1000"/>
                                  </p:stCondLst>
                                  <p:childTnLst>
                                    <p:set>
                                      <p:cBhvr>
                                        <p:cTn id="91" dur="1" fill="hold">
                                          <p:stCondLst>
                                            <p:cond delay="0"/>
                                          </p:stCondLst>
                                        </p:cTn>
                                        <p:tgtEl>
                                          <p:spTgt spid="161"/>
                                        </p:tgtEl>
                                        <p:attrNameLst>
                                          <p:attrName>style.visibility</p:attrName>
                                        </p:attrNameLst>
                                      </p:cBhvr>
                                      <p:to>
                                        <p:strVal val="visible"/>
                                      </p:to>
                                    </p:set>
                                    <p:animEffect transition="in" filter="fade">
                                      <p:cBhvr>
                                        <p:cTn id="92" dur="75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2"/>
          <p:cNvPicPr preferRelativeResize="0"/>
          <p:nvPr/>
        </p:nvPicPr>
        <p:blipFill rotWithShape="1">
          <a:blip r:embed="rId3">
            <a:alphaModFix/>
          </a:blip>
          <a:srcRect/>
          <a:stretch/>
        </p:blipFill>
        <p:spPr>
          <a:xfrm>
            <a:off x="0" y="0"/>
            <a:ext cx="6858000" cy="5143500"/>
          </a:xfrm>
          <a:prstGeom prst="rect">
            <a:avLst/>
          </a:prstGeom>
          <a:noFill/>
          <a:ln>
            <a:noFill/>
          </a:ln>
        </p:spPr>
      </p:pic>
      <p:graphicFrame>
        <p:nvGraphicFramePr>
          <p:cNvPr id="168" name="Google Shape;168;p22"/>
          <p:cNvGraphicFramePr/>
          <p:nvPr/>
        </p:nvGraphicFramePr>
        <p:xfrm>
          <a:off x="3749040" y="3634740"/>
          <a:ext cx="5070275" cy="1559446"/>
        </p:xfrm>
        <a:graphic>
          <a:graphicData uri="http://schemas.openxmlformats.org/drawingml/2006/table">
            <a:tbl>
              <a:tblPr firstRow="1" bandRow="1">
                <a:noFill/>
                <a:tableStyleId>{4DA4A903-22A0-4B07-A427-1DDF9E9A8481}</a:tableStyleId>
              </a:tblPr>
              <a:tblGrid>
                <a:gridCol w="803575">
                  <a:extLst>
                    <a:ext uri="{9D8B030D-6E8A-4147-A177-3AD203B41FA5}">
                      <a16:colId xmlns:a16="http://schemas.microsoft.com/office/drawing/2014/main" val="20000"/>
                    </a:ext>
                  </a:extLst>
                </a:gridCol>
                <a:gridCol w="1195650">
                  <a:extLst>
                    <a:ext uri="{9D8B030D-6E8A-4147-A177-3AD203B41FA5}">
                      <a16:colId xmlns:a16="http://schemas.microsoft.com/office/drawing/2014/main" val="20001"/>
                    </a:ext>
                  </a:extLst>
                </a:gridCol>
                <a:gridCol w="1836600">
                  <a:extLst>
                    <a:ext uri="{9D8B030D-6E8A-4147-A177-3AD203B41FA5}">
                      <a16:colId xmlns:a16="http://schemas.microsoft.com/office/drawing/2014/main" val="20002"/>
                    </a:ext>
                  </a:extLst>
                </a:gridCol>
                <a:gridCol w="1234450">
                  <a:extLst>
                    <a:ext uri="{9D8B030D-6E8A-4147-A177-3AD203B41FA5}">
                      <a16:colId xmlns:a16="http://schemas.microsoft.com/office/drawing/2014/main" val="20003"/>
                    </a:ext>
                  </a:extLst>
                </a:gridCol>
              </a:tblGrid>
              <a:tr h="190175">
                <a:tc gridSpan="2">
                  <a:txBody>
                    <a:bodyPr/>
                    <a:lstStyle/>
                    <a:p>
                      <a:pPr marL="0" marR="0" lvl="0" indent="0" algn="ctr" rtl="0">
                        <a:lnSpc>
                          <a:spcPct val="60000"/>
                        </a:lnSpc>
                        <a:spcBef>
                          <a:spcPts val="0"/>
                        </a:spcBef>
                        <a:spcAft>
                          <a:spcPts val="0"/>
                        </a:spcAft>
                        <a:buNone/>
                      </a:pPr>
                      <a:endParaRPr sz="1500" b="1" u="none" strike="noStrike" cap="none">
                        <a:solidFill>
                          <a:schemeClr val="dk1"/>
                        </a:solidFill>
                      </a:endParaRPr>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60000"/>
                        </a:lnSpc>
                        <a:spcBef>
                          <a:spcPts val="0"/>
                        </a:spcBef>
                        <a:spcAft>
                          <a:spcPts val="0"/>
                        </a:spcAft>
                        <a:buClr>
                          <a:schemeClr val="dk1"/>
                        </a:buClr>
                        <a:buSzPts val="1500"/>
                        <a:buFont typeface="Calibri"/>
                        <a:buNone/>
                      </a:pPr>
                      <a:r>
                        <a:rPr lang="en-US" sz="1500" b="1" u="none" strike="noStrike" cap="none">
                          <a:solidFill>
                            <a:schemeClr val="dk1"/>
                          </a:solidFill>
                        </a:rPr>
                        <a:t>SPCS 83 NC</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endParaRPr sz="1400" b="1" u="none" strike="noStrike" cap="none"/>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85475">
                <a:tc gridSpan="2">
                  <a:txBody>
                    <a:bodyPr/>
                    <a:lstStyle/>
                    <a:p>
                      <a:pPr marL="0" marR="0" lvl="0" indent="0" algn="r" rtl="0">
                        <a:lnSpc>
                          <a:spcPct val="66666"/>
                        </a:lnSpc>
                        <a:spcBef>
                          <a:spcPts val="0"/>
                        </a:spcBef>
                        <a:spcAft>
                          <a:spcPts val="0"/>
                        </a:spcAft>
                        <a:buNone/>
                      </a:pPr>
                      <a:r>
                        <a:rPr lang="en-US" sz="1400" b="1" i="1" u="none" strike="noStrike" cap="none">
                          <a:solidFill>
                            <a:schemeClr val="dk1"/>
                          </a:solidFill>
                        </a:rPr>
                        <a:t>Central parallel</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66666"/>
                        </a:lnSpc>
                        <a:spcBef>
                          <a:spcPts val="0"/>
                        </a:spcBef>
                        <a:spcAft>
                          <a:spcPts val="0"/>
                        </a:spcAft>
                        <a:buClr>
                          <a:schemeClr val="dk1"/>
                        </a:buClr>
                        <a:buSzPts val="1400"/>
                        <a:buFont typeface="Calibri"/>
                        <a:buNone/>
                      </a:pPr>
                      <a:r>
                        <a:rPr lang="en-US" sz="1400" b="1" u="none" strike="noStrike" cap="none">
                          <a:solidFill>
                            <a:schemeClr val="dk1"/>
                          </a:solidFill>
                        </a:rPr>
                        <a:t>35°15’06.33…”N</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endParaRPr sz="1400" b="1" u="none" strike="noStrike" cap="none"/>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85475">
                <a:tc gridSpan="2">
                  <a:txBody>
                    <a:bodyPr/>
                    <a:lstStyle/>
                    <a:p>
                      <a:pPr marL="0" marR="0" lvl="0" indent="0" algn="r" rtl="0">
                        <a:lnSpc>
                          <a:spcPct val="66666"/>
                        </a:lnSpc>
                        <a:spcBef>
                          <a:spcPts val="0"/>
                        </a:spcBef>
                        <a:spcAft>
                          <a:spcPts val="0"/>
                        </a:spcAft>
                        <a:buNone/>
                      </a:pPr>
                      <a:r>
                        <a:rPr lang="en-US" sz="1400" b="1" i="1" u="none" strike="noStrike" cap="none">
                          <a:solidFill>
                            <a:schemeClr val="dk1"/>
                          </a:solidFill>
                        </a:rPr>
                        <a:t>Cen parallel scale</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66666"/>
                        </a:lnSpc>
                        <a:spcBef>
                          <a:spcPts val="0"/>
                        </a:spcBef>
                        <a:spcAft>
                          <a:spcPts val="0"/>
                        </a:spcAft>
                        <a:buClr>
                          <a:schemeClr val="dk1"/>
                        </a:buClr>
                        <a:buSzPts val="1400"/>
                        <a:buFont typeface="Calibri"/>
                        <a:buNone/>
                      </a:pPr>
                      <a:r>
                        <a:rPr lang="en-US" sz="1400" b="1" u="none" strike="noStrike" cap="none">
                          <a:solidFill>
                            <a:schemeClr val="dk1"/>
                          </a:solidFill>
                        </a:rPr>
                        <a:t>0.9998 7259…</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endParaRPr sz="1400" b="1" u="none" strike="noStrike" cap="none"/>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185475">
                <a:tc>
                  <a:txBody>
                    <a:bodyPr/>
                    <a:lstStyle/>
                    <a:p>
                      <a:pPr marL="0" marR="0" lvl="0" indent="0" algn="ctr" rtl="0">
                        <a:lnSpc>
                          <a:spcPct val="66666"/>
                        </a:lnSpc>
                        <a:spcBef>
                          <a:spcPts val="0"/>
                        </a:spcBef>
                        <a:spcAft>
                          <a:spcPts val="0"/>
                        </a:spcAft>
                        <a:buNone/>
                      </a:pPr>
                      <a:endParaRPr sz="1400" b="1" u="none" strike="noStrike" cap="none">
                        <a:solidFill>
                          <a:schemeClr val="dk1"/>
                        </a:solidFill>
                      </a:endParaRPr>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Height (m)</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Distortion (ppm)</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endParaRPr sz="1400" b="1" u="none" strike="noStrike" cap="none">
                        <a:solidFill>
                          <a:schemeClr val="dk1"/>
                        </a:solidFill>
                      </a:endParaRPr>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85475">
                <a:tc>
                  <a:txBody>
                    <a:bodyPr/>
                    <a:lstStyle/>
                    <a:p>
                      <a:pPr marL="0" marR="0" lvl="0" indent="0" algn="r" rtl="0">
                        <a:lnSpc>
                          <a:spcPct val="66666"/>
                        </a:lnSpc>
                        <a:spcBef>
                          <a:spcPts val="0"/>
                        </a:spcBef>
                        <a:spcAft>
                          <a:spcPts val="0"/>
                        </a:spcAft>
                        <a:buNone/>
                      </a:pPr>
                      <a:r>
                        <a:rPr lang="en-US" sz="1400" b="1" i="1" u="none" strike="noStrike" cap="none">
                          <a:solidFill>
                            <a:schemeClr val="dk1"/>
                          </a:solidFill>
                        </a:rPr>
                        <a:t>Min</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-41</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-413</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endParaRPr sz="1400" b="1" u="none" strike="noStrike" cap="none"/>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185475">
                <a:tc>
                  <a:txBody>
                    <a:bodyPr/>
                    <a:lstStyle/>
                    <a:p>
                      <a:pPr marL="0" marR="0" lvl="0" indent="0" algn="r" rtl="0">
                        <a:lnSpc>
                          <a:spcPct val="66666"/>
                        </a:lnSpc>
                        <a:spcBef>
                          <a:spcPts val="0"/>
                        </a:spcBef>
                        <a:spcAft>
                          <a:spcPts val="0"/>
                        </a:spcAft>
                        <a:buNone/>
                      </a:pPr>
                      <a:r>
                        <a:rPr lang="en-US" sz="1400" b="1" i="1" u="none" strike="noStrike" cap="none">
                          <a:solidFill>
                            <a:schemeClr val="dk1"/>
                          </a:solidFill>
                        </a:rPr>
                        <a:t>Max</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1939</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+176</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endParaRPr sz="1400" b="1" u="none" strike="noStrike" cap="none"/>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85475">
                <a:tc>
                  <a:txBody>
                    <a:bodyPr/>
                    <a:lstStyle/>
                    <a:p>
                      <a:pPr marL="0" marR="0" lvl="0" indent="0" algn="r" rtl="0">
                        <a:lnSpc>
                          <a:spcPct val="66666"/>
                        </a:lnSpc>
                        <a:spcBef>
                          <a:spcPts val="0"/>
                        </a:spcBef>
                        <a:spcAft>
                          <a:spcPts val="0"/>
                        </a:spcAft>
                        <a:buNone/>
                      </a:pPr>
                      <a:r>
                        <a:rPr lang="en-US" sz="1400" b="1" i="1" u="none" strike="noStrike" cap="none">
                          <a:solidFill>
                            <a:schemeClr val="dk1"/>
                          </a:solidFill>
                        </a:rPr>
                        <a:t>Mean</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197</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r>
                        <a:rPr lang="en-US" sz="1400" b="1" u="none" strike="noStrike" cap="none">
                          <a:solidFill>
                            <a:schemeClr val="dk1"/>
                          </a:solidFill>
                        </a:rPr>
                        <a:t>-93</a:t>
                      </a:r>
                      <a:endParaRPr sz="11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66666"/>
                        </a:lnSpc>
                        <a:spcBef>
                          <a:spcPts val="0"/>
                        </a:spcBef>
                        <a:spcAft>
                          <a:spcPts val="0"/>
                        </a:spcAft>
                        <a:buNone/>
                      </a:pPr>
                      <a:endParaRPr sz="1400" b="1" u="none" strike="noStrike" cap="none"/>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69" name="Google Shape;169;p22"/>
          <p:cNvSpPr txBox="1"/>
          <p:nvPr/>
        </p:nvSpPr>
        <p:spPr>
          <a:xfrm>
            <a:off x="274320" y="205740"/>
            <a:ext cx="8595300" cy="461700"/>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0000"/>
                </a:solidFill>
                <a:latin typeface="Calibri"/>
                <a:ea typeface="Calibri"/>
                <a:cs typeface="Calibri"/>
                <a:sym typeface="Calibri"/>
              </a:rPr>
              <a:t>SPCS 83 North Carolina (Lambert Conformal Conic 2-parallel)</a:t>
            </a:r>
            <a:endParaRPr sz="2400" b="1">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2056</Words>
  <Application>Microsoft Office PowerPoint</Application>
  <PresentationFormat>On-screen Show (16:9)</PresentationFormat>
  <Paragraphs>235</Paragraphs>
  <Slides>23</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Arial Unicode MS</vt:lpstr>
      <vt:lpstr>Calibri</vt:lpstr>
      <vt:lpstr>Times New Roman</vt:lpstr>
      <vt:lpstr>Office Theme</vt:lpstr>
      <vt:lpstr>The National Spatial Reference System: a Consistent Framework for Land Development</vt:lpstr>
      <vt:lpstr>The National Spatial Reference System: A Consistent Framework for Land Development</vt:lpstr>
      <vt:lpstr>Overview</vt:lpstr>
      <vt:lpstr>Overview</vt:lpstr>
      <vt:lpstr>PowerPoint Presentation</vt:lpstr>
      <vt:lpstr>PowerPoint Presentation</vt:lpstr>
      <vt:lpstr>State Plane Coordinate Zone Definitions</vt:lpstr>
      <vt:lpstr>Consider PRVI SPCS 83 Zone</vt:lpstr>
      <vt:lpstr>PowerPoint Presentation</vt:lpstr>
      <vt:lpstr>PowerPoint Presentation</vt:lpstr>
      <vt:lpstr>SPCS2022 “default” PR &amp; USVI (Lambert Conformal Conic 1-parallel) </vt:lpstr>
      <vt:lpstr>Coordinate Shift, NAD83 to CATRF2020</vt:lpstr>
      <vt:lpstr>TIDAL DATUMS</vt:lpstr>
      <vt:lpstr>How Might the NTDE Update Impact You? </vt:lpstr>
      <vt:lpstr>Impact on Professional Land Surveyors</vt:lpstr>
      <vt:lpstr>Impact on Shoreline Use Planning</vt:lpstr>
      <vt:lpstr>PRVD02/VIVD09 Vertical Control</vt:lpstr>
      <vt:lpstr>Datums for 9755371, San Juan, La Puntilla, San Juan Bay PR </vt:lpstr>
      <vt:lpstr>Datums for 9755371, San Juan, La Puntilla, San Juan Bay PR </vt:lpstr>
      <vt:lpstr>Datums for 9755371, San Juan, La Puntilla, San Juan Bay PR </vt:lpstr>
      <vt:lpstr>Accessing the Modernized NSRS</vt:lpstr>
      <vt:lpstr>Accessing the Modernized NSRS</vt:lpstr>
      <vt:lpstr>NGS online lessons in Spanish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Spatial Reference System: a Consistent Framework for Land Development</dc:title>
  <cp:lastModifiedBy>Charles Geoghegan</cp:lastModifiedBy>
  <cp:revision>24</cp:revision>
  <dcterms:modified xsi:type="dcterms:W3CDTF">2024-03-11T04:40:20Z</dcterms:modified>
</cp:coreProperties>
</file>