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2"/>
  </p:notesMasterIdLst>
  <p:handoutMasterIdLst>
    <p:handoutMasterId r:id="rId13"/>
  </p:handoutMasterIdLst>
  <p:sldIdLst>
    <p:sldId id="331" r:id="rId2"/>
    <p:sldId id="346" r:id="rId3"/>
    <p:sldId id="332" r:id="rId4"/>
    <p:sldId id="405" r:id="rId5"/>
    <p:sldId id="665" r:id="rId6"/>
    <p:sldId id="666" r:id="rId7"/>
    <p:sldId id="404" r:id="rId8"/>
    <p:sldId id="568" r:id="rId9"/>
    <p:sldId id="664" r:id="rId10"/>
    <p:sldId id="662" r:id="rId11"/>
  </p:sldIdLst>
  <p:sldSz cx="9144000" cy="6858000" type="screen4x3"/>
  <p:notesSz cx="7010400" cy="9296400"/>
  <p:defaultTextStyle>
    <a:defPPr>
      <a:defRPr lang="en-US"/>
    </a:defPPr>
    <a:lvl1pPr algn="l" rtl="0" fontAlgn="base">
      <a:spcBef>
        <a:spcPct val="20000"/>
      </a:spcBef>
      <a:spcAft>
        <a:spcPct val="0"/>
      </a:spcAft>
      <a:buClr>
        <a:schemeClr val="hlink"/>
      </a:buClr>
      <a:buSzPct val="110000"/>
      <a:buFont typeface="Wingdings" pitchFamily="2" charset="2"/>
      <a:buChar char="w"/>
      <a:defRPr sz="3200" kern="1200">
        <a:solidFill>
          <a:schemeClr val="tx1"/>
        </a:solidFill>
        <a:latin typeface="Tahoma" pitchFamily="34" charset="0"/>
        <a:ea typeface="+mn-ea"/>
        <a:cs typeface="+mn-cs"/>
      </a:defRPr>
    </a:lvl1pPr>
    <a:lvl2pPr marL="457200" algn="l" rtl="0" fontAlgn="base">
      <a:spcBef>
        <a:spcPct val="20000"/>
      </a:spcBef>
      <a:spcAft>
        <a:spcPct val="0"/>
      </a:spcAft>
      <a:buClr>
        <a:schemeClr val="hlink"/>
      </a:buClr>
      <a:buSzPct val="110000"/>
      <a:buFont typeface="Wingdings" pitchFamily="2" charset="2"/>
      <a:buChar char="w"/>
      <a:defRPr sz="3200" kern="1200">
        <a:solidFill>
          <a:schemeClr val="tx1"/>
        </a:solidFill>
        <a:latin typeface="Tahoma" pitchFamily="34" charset="0"/>
        <a:ea typeface="+mn-ea"/>
        <a:cs typeface="+mn-cs"/>
      </a:defRPr>
    </a:lvl2pPr>
    <a:lvl3pPr marL="914400" algn="l" rtl="0" fontAlgn="base">
      <a:spcBef>
        <a:spcPct val="20000"/>
      </a:spcBef>
      <a:spcAft>
        <a:spcPct val="0"/>
      </a:spcAft>
      <a:buClr>
        <a:schemeClr val="hlink"/>
      </a:buClr>
      <a:buSzPct val="110000"/>
      <a:buFont typeface="Wingdings" pitchFamily="2" charset="2"/>
      <a:buChar char="w"/>
      <a:defRPr sz="3200" kern="1200">
        <a:solidFill>
          <a:schemeClr val="tx1"/>
        </a:solidFill>
        <a:latin typeface="Tahoma" pitchFamily="34" charset="0"/>
        <a:ea typeface="+mn-ea"/>
        <a:cs typeface="+mn-cs"/>
      </a:defRPr>
    </a:lvl3pPr>
    <a:lvl4pPr marL="1371600" algn="l" rtl="0" fontAlgn="base">
      <a:spcBef>
        <a:spcPct val="20000"/>
      </a:spcBef>
      <a:spcAft>
        <a:spcPct val="0"/>
      </a:spcAft>
      <a:buClr>
        <a:schemeClr val="hlink"/>
      </a:buClr>
      <a:buSzPct val="110000"/>
      <a:buFont typeface="Wingdings" pitchFamily="2" charset="2"/>
      <a:buChar char="w"/>
      <a:defRPr sz="3200" kern="1200">
        <a:solidFill>
          <a:schemeClr val="tx1"/>
        </a:solidFill>
        <a:latin typeface="Tahoma" pitchFamily="34" charset="0"/>
        <a:ea typeface="+mn-ea"/>
        <a:cs typeface="+mn-cs"/>
      </a:defRPr>
    </a:lvl4pPr>
    <a:lvl5pPr marL="1828800" algn="l" rtl="0" fontAlgn="base">
      <a:spcBef>
        <a:spcPct val="20000"/>
      </a:spcBef>
      <a:spcAft>
        <a:spcPct val="0"/>
      </a:spcAft>
      <a:buClr>
        <a:schemeClr val="hlink"/>
      </a:buClr>
      <a:buSzPct val="110000"/>
      <a:buFont typeface="Wingdings" pitchFamily="2" charset="2"/>
      <a:buChar char="w"/>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050A"/>
    <a:srgbClr val="2323A9"/>
    <a:srgbClr val="FFFF00"/>
    <a:srgbClr val="00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32" autoAdjust="0"/>
    <p:restoredTop sz="96540" autoAdjust="0"/>
  </p:normalViewPr>
  <p:slideViewPr>
    <p:cSldViewPr>
      <p:cViewPr>
        <p:scale>
          <a:sx n="75" d="100"/>
          <a:sy n="75" d="100"/>
        </p:scale>
        <p:origin x="-7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p:cViewPr varScale="1">
        <p:scale>
          <a:sx n="59" d="100"/>
          <a:sy n="59" d="100"/>
        </p:scale>
        <p:origin x="-248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58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1425" tIns="45713" rIns="91425" bIns="45713" numCol="1" anchor="t" anchorCtr="0" compatLnSpc="1">
            <a:prstTxWarp prst="textNoShape">
              <a:avLst/>
            </a:prstTxWarp>
          </a:bodyPr>
          <a:lstStyle>
            <a:lvl1pPr defTabSz="933450">
              <a:spcBef>
                <a:spcPct val="0"/>
              </a:spcBef>
              <a:buClrTx/>
              <a:buSzTx/>
              <a:buFontTx/>
              <a:buNone/>
              <a:defRPr sz="1200">
                <a:latin typeface="Times New Roman" pitchFamily="18" charset="0"/>
              </a:defRPr>
            </a:lvl1pPr>
          </a:lstStyle>
          <a:p>
            <a:pPr>
              <a:defRPr/>
            </a:pPr>
            <a:endParaRPr lang="en-US"/>
          </a:p>
        </p:txBody>
      </p:sp>
      <p:sp>
        <p:nvSpPr>
          <p:cNvPr id="3758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p:spPr>
        <p:txBody>
          <a:bodyPr vert="horz" wrap="square" lIns="91425" tIns="45713" rIns="91425" bIns="45713" numCol="1" anchor="t" anchorCtr="0" compatLnSpc="1">
            <a:prstTxWarp prst="textNoShape">
              <a:avLst/>
            </a:prstTxWarp>
          </a:bodyPr>
          <a:lstStyle>
            <a:lvl1pPr algn="r" defTabSz="933450">
              <a:spcBef>
                <a:spcPct val="0"/>
              </a:spcBef>
              <a:buClrTx/>
              <a:buSzTx/>
              <a:buFontTx/>
              <a:buNone/>
              <a:defRPr sz="1200">
                <a:latin typeface="Times New Roman" pitchFamily="18" charset="0"/>
              </a:defRPr>
            </a:lvl1pPr>
          </a:lstStyle>
          <a:p>
            <a:pPr>
              <a:defRPr/>
            </a:pPr>
            <a:endParaRPr lang="en-US"/>
          </a:p>
        </p:txBody>
      </p:sp>
      <p:sp>
        <p:nvSpPr>
          <p:cNvPr id="3758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p:spPr>
        <p:txBody>
          <a:bodyPr vert="horz" wrap="square" lIns="91425" tIns="45713" rIns="91425" bIns="45713" numCol="1" anchor="b" anchorCtr="0" compatLnSpc="1">
            <a:prstTxWarp prst="textNoShape">
              <a:avLst/>
            </a:prstTxWarp>
          </a:bodyPr>
          <a:lstStyle>
            <a:lvl1pPr defTabSz="933450">
              <a:spcBef>
                <a:spcPct val="0"/>
              </a:spcBef>
              <a:buClrTx/>
              <a:buSzTx/>
              <a:buFontTx/>
              <a:buNone/>
              <a:defRPr sz="1200">
                <a:latin typeface="Times New Roman" pitchFamily="18" charset="0"/>
              </a:defRPr>
            </a:lvl1pPr>
          </a:lstStyle>
          <a:p>
            <a:pPr>
              <a:defRPr/>
            </a:pPr>
            <a:endParaRPr lang="en-US"/>
          </a:p>
        </p:txBody>
      </p:sp>
      <p:sp>
        <p:nvSpPr>
          <p:cNvPr id="3758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1425" tIns="45713" rIns="91425" bIns="45713" numCol="1" anchor="b" anchorCtr="0" compatLnSpc="1">
            <a:prstTxWarp prst="textNoShape">
              <a:avLst/>
            </a:prstTxWarp>
          </a:bodyPr>
          <a:lstStyle>
            <a:lvl1pPr algn="r" defTabSz="933450">
              <a:spcBef>
                <a:spcPct val="0"/>
              </a:spcBef>
              <a:buClrTx/>
              <a:buSzTx/>
              <a:buFontTx/>
              <a:buNone/>
              <a:defRPr sz="1200">
                <a:latin typeface="Times New Roman" pitchFamily="18" charset="0"/>
              </a:defRPr>
            </a:lvl1pPr>
          </a:lstStyle>
          <a:p>
            <a:pPr>
              <a:defRPr/>
            </a:pPr>
            <a:fld id="{8359E21C-13CD-4128-9AF5-D4A5D24060C8}" type="slidenum">
              <a:rPr lang="en-US"/>
              <a:pPr>
                <a:defRPr/>
              </a:pPr>
              <a:t>‹#›</a:t>
            </a:fld>
            <a:endParaRPr lang="en-US"/>
          </a:p>
        </p:txBody>
      </p:sp>
    </p:spTree>
    <p:extLst>
      <p:ext uri="{BB962C8B-B14F-4D97-AF65-F5344CB8AC3E}">
        <p14:creationId xmlns:p14="http://schemas.microsoft.com/office/powerpoint/2010/main" val="2299808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62" tIns="46581" rIns="93162" bIns="46581" numCol="1" anchor="t" anchorCtr="0" compatLnSpc="1">
            <a:prstTxWarp prst="textNoShape">
              <a:avLst/>
            </a:prstTxWarp>
          </a:bodyPr>
          <a:lstStyle>
            <a:lvl1pPr defTabSz="930275">
              <a:spcBef>
                <a:spcPct val="0"/>
              </a:spcBef>
              <a:buClrTx/>
              <a:buSzTx/>
              <a:buFontTx/>
              <a:buNone/>
              <a:defRPr sz="1200"/>
            </a:lvl1pPr>
          </a:lstStyle>
          <a:p>
            <a:pPr>
              <a:defRPr/>
            </a:pPr>
            <a:endParaRPr lang="en-US"/>
          </a:p>
        </p:txBody>
      </p:sp>
      <p:sp>
        <p:nvSpPr>
          <p:cNvPr id="348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62" tIns="46581" rIns="93162" bIns="46581" numCol="1" anchor="t" anchorCtr="0" compatLnSpc="1">
            <a:prstTxWarp prst="textNoShape">
              <a:avLst/>
            </a:prstTxWarp>
          </a:bodyPr>
          <a:lstStyle>
            <a:lvl1pPr algn="r" defTabSz="930275">
              <a:spcBef>
                <a:spcPct val="0"/>
              </a:spcBef>
              <a:buClrTx/>
              <a:buSzTx/>
              <a:buFontTx/>
              <a:buNone/>
              <a:defRPr sz="1200"/>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62" tIns="46581" rIns="93162" bIns="4658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62" tIns="46581" rIns="93162" bIns="46581" numCol="1" anchor="b" anchorCtr="0" compatLnSpc="1">
            <a:prstTxWarp prst="textNoShape">
              <a:avLst/>
            </a:prstTxWarp>
          </a:bodyPr>
          <a:lstStyle>
            <a:lvl1pPr defTabSz="930275">
              <a:spcBef>
                <a:spcPct val="0"/>
              </a:spcBef>
              <a:buClrTx/>
              <a:buSzTx/>
              <a:buFontTx/>
              <a:buNone/>
              <a:defRPr sz="1200"/>
            </a:lvl1pPr>
          </a:lstStyle>
          <a:p>
            <a:pPr>
              <a:defRPr/>
            </a:pPr>
            <a:endParaRPr lang="en-US"/>
          </a:p>
        </p:txBody>
      </p:sp>
      <p:sp>
        <p:nvSpPr>
          <p:cNvPr id="348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62" tIns="46581" rIns="93162" bIns="46581" numCol="1" anchor="b" anchorCtr="0" compatLnSpc="1">
            <a:prstTxWarp prst="textNoShape">
              <a:avLst/>
            </a:prstTxWarp>
          </a:bodyPr>
          <a:lstStyle>
            <a:lvl1pPr algn="r" defTabSz="930275">
              <a:spcBef>
                <a:spcPct val="0"/>
              </a:spcBef>
              <a:buClrTx/>
              <a:buSzTx/>
              <a:buFontTx/>
              <a:buNone/>
              <a:defRPr sz="1200"/>
            </a:lvl1pPr>
          </a:lstStyle>
          <a:p>
            <a:pPr>
              <a:defRPr/>
            </a:pPr>
            <a:fld id="{D4386D2B-B5CF-461B-B25C-471C57FD88E7}" type="slidenum">
              <a:rPr lang="en-US"/>
              <a:pPr>
                <a:defRPr/>
              </a:pPr>
              <a:t>‹#›</a:t>
            </a:fld>
            <a:endParaRPr lang="en-US"/>
          </a:p>
        </p:txBody>
      </p:sp>
    </p:spTree>
    <p:extLst>
      <p:ext uri="{BB962C8B-B14F-4D97-AF65-F5344CB8AC3E}">
        <p14:creationId xmlns:p14="http://schemas.microsoft.com/office/powerpoint/2010/main" val="2710192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0FC15250-28AA-4EFE-8C2C-5D6A03E60714}" type="slidenum">
              <a:rPr lang="en-US" sz="1200" smtClean="0"/>
              <a:pPr eaLnBrk="1" hangingPunct="1"/>
              <a:t>1</a:t>
            </a:fld>
            <a:endParaRPr lang="en-US" sz="1200"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28DCBF19-4F29-45C3-8FFC-5838A30ABDD7}" type="slidenum">
              <a:rPr lang="en-US" sz="1200" smtClean="0"/>
              <a:pPr eaLnBrk="1" hangingPunct="1"/>
              <a:t>10</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7E10D9BF-974F-45B6-B91B-F040ED59A74F}" type="slidenum">
              <a:rPr lang="en-US" sz="1200" smtClean="0"/>
              <a:pPr eaLnBrk="1" hangingPunct="1"/>
              <a:t>2</a:t>
            </a:fld>
            <a:endParaRPr lang="en-US" sz="1200"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508693E1-7280-4F1B-A56B-C3037615F7FB}" type="slidenum">
              <a:rPr lang="en-US" sz="1200" smtClean="0"/>
              <a:pPr eaLnBrk="1" hangingPunct="1"/>
              <a:t>3</a:t>
            </a:fld>
            <a:endParaRPr lang="en-US" sz="1200"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F3D956D3-759D-4DAF-9FC0-C8119FB660F3}" type="slidenum">
              <a:rPr lang="en-US" sz="1200" smtClean="0"/>
              <a:pPr eaLnBrk="1" hangingPunct="1"/>
              <a:t>4</a:t>
            </a:fld>
            <a:endParaRPr 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F3D956D3-759D-4DAF-9FC0-C8119FB660F3}" type="slidenum">
              <a:rPr lang="en-US" sz="1200" smtClean="0"/>
              <a:pPr eaLnBrk="1" hangingPunct="1"/>
              <a:t>5</a:t>
            </a:fld>
            <a:endParaRPr 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F3D956D3-759D-4DAF-9FC0-C8119FB660F3}" type="slidenum">
              <a:rPr lang="en-US" sz="1200" smtClean="0"/>
              <a:pPr eaLnBrk="1" hangingPunct="1"/>
              <a:t>6</a:t>
            </a:fld>
            <a:endParaRPr 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5B0B8D69-0DEE-44AE-B08B-CCD6AC87B163}" type="slidenum">
              <a:rPr lang="en-US" sz="1200" smtClean="0"/>
              <a:pPr eaLnBrk="1" hangingPunct="1"/>
              <a:t>7</a:t>
            </a:fld>
            <a:endParaRPr lang="en-US" sz="1200"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2D4542E4-45C8-496D-9A8A-A64968F6AA80}" type="slidenum">
              <a:rPr lang="en-US" sz="1200" smtClean="0"/>
              <a:pPr eaLnBrk="1" hangingPunct="1"/>
              <a:t>8</a:t>
            </a:fld>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eaLnBrk="0" hangingPunct="0">
              <a:defRPr sz="3200">
                <a:solidFill>
                  <a:schemeClr val="tx1"/>
                </a:solidFill>
                <a:latin typeface="Tahoma" pitchFamily="34" charset="0"/>
              </a:defRPr>
            </a:lvl1pPr>
            <a:lvl2pPr marL="742950" indent="-285750" defTabSz="930275" eaLnBrk="0" hangingPunct="0">
              <a:defRPr sz="3200">
                <a:solidFill>
                  <a:schemeClr val="tx1"/>
                </a:solidFill>
                <a:latin typeface="Tahoma" pitchFamily="34" charset="0"/>
              </a:defRPr>
            </a:lvl2pPr>
            <a:lvl3pPr marL="1143000" indent="-228600" defTabSz="930275" eaLnBrk="0" hangingPunct="0">
              <a:defRPr sz="3200">
                <a:solidFill>
                  <a:schemeClr val="tx1"/>
                </a:solidFill>
                <a:latin typeface="Tahoma" pitchFamily="34" charset="0"/>
              </a:defRPr>
            </a:lvl3pPr>
            <a:lvl4pPr marL="1600200" indent="-228600" defTabSz="930275" eaLnBrk="0" hangingPunct="0">
              <a:defRPr sz="3200">
                <a:solidFill>
                  <a:schemeClr val="tx1"/>
                </a:solidFill>
                <a:latin typeface="Tahoma" pitchFamily="34" charset="0"/>
              </a:defRPr>
            </a:lvl4pPr>
            <a:lvl5pPr marL="2057400" indent="-228600" defTabSz="930275" eaLnBrk="0" hangingPunct="0">
              <a:defRPr sz="3200">
                <a:solidFill>
                  <a:schemeClr val="tx1"/>
                </a:solidFill>
                <a:latin typeface="Tahoma" pitchFamily="34" charset="0"/>
              </a:defRPr>
            </a:lvl5pPr>
            <a:lvl6pPr marL="25146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defTabSz="930275"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fld id="{9AE9A539-D303-489B-BF0C-CECCA16C1671}" type="slidenum">
              <a:rPr lang="en-US" sz="1200" smtClean="0"/>
              <a:pPr eaLnBrk="1" hangingPunct="1"/>
              <a:t>9</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9"/>
          <p:cNvSpPr>
            <a:spLocks noChangeArrowheads="1"/>
          </p:cNvSpPr>
          <p:nvPr/>
        </p:nvSpPr>
        <p:spPr bwMode="auto">
          <a:xfrm>
            <a:off x="0" y="0"/>
            <a:ext cx="9144000" cy="228600"/>
          </a:xfrm>
          <a:prstGeom prst="rect">
            <a:avLst/>
          </a:prstGeom>
          <a:gradFill rotWithShape="0">
            <a:gsLst>
              <a:gs pos="0">
                <a:schemeClr val="tx1"/>
              </a:gs>
              <a:gs pos="100000">
                <a:srgbClr val="009900"/>
              </a:gs>
            </a:gsLst>
            <a:lin ang="0" scaled="1"/>
          </a:gradFill>
          <a:ln w="9525">
            <a:solidFill>
              <a:schemeClr val="tx1"/>
            </a:solidFill>
            <a:miter lim="800000"/>
            <a:headEnd/>
            <a:tailEnd/>
          </a:ln>
        </p:spPr>
        <p:txBody>
          <a:bodyPr wrap="none" anchor="ctr"/>
          <a:lstStyle/>
          <a:p>
            <a:endParaRPr lang="en-US"/>
          </a:p>
        </p:txBody>
      </p:sp>
      <p:pic>
        <p:nvPicPr>
          <p:cNvPr id="5" name="Picture 8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800"/>
            <a:ext cx="30480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01" name="Rectangle 57"/>
          <p:cNvSpPr>
            <a:spLocks noGrp="1" noChangeArrowheads="1"/>
          </p:cNvSpPr>
          <p:nvPr>
            <p:ph type="ctrTitle"/>
          </p:nvPr>
        </p:nvSpPr>
        <p:spPr>
          <a:xfrm>
            <a:off x="838200" y="2438400"/>
            <a:ext cx="7772400" cy="1143000"/>
          </a:xfrm>
        </p:spPr>
        <p:txBody>
          <a:bodyPr/>
          <a:lstStyle>
            <a:lvl1pPr algn="ctr">
              <a:defRPr/>
            </a:lvl1pPr>
          </a:lstStyle>
          <a:p>
            <a:r>
              <a:rPr lang="en-US"/>
              <a:t>Click to edit Master title style</a:t>
            </a:r>
          </a:p>
        </p:txBody>
      </p:sp>
      <p:sp>
        <p:nvSpPr>
          <p:cNvPr id="6202" name="Rectangle 58" descr="Rectangle: Click to edit Master text styles&#10;Second level&#10;Third level&#10;Fourth level&#10;Fifth level"/>
          <p:cNvSpPr>
            <a:spLocks noGrp="1" noChangeArrowheads="1"/>
          </p:cNvSpPr>
          <p:nvPr>
            <p:ph type="subTitle" idx="1"/>
          </p:nvPr>
        </p:nvSpPr>
        <p:spPr>
          <a:xfrm>
            <a:off x="1905000" y="4038600"/>
            <a:ext cx="6629400" cy="1676400"/>
          </a:xfrm>
        </p:spPr>
        <p:txBody>
          <a:bodyPr/>
          <a:lstStyle>
            <a:lvl1pPr marL="0" indent="0">
              <a:buFont typeface="Wingdings" pitchFamily="2" charset="2"/>
              <a:buNone/>
              <a:defRPr/>
            </a:lvl1pPr>
          </a:lstStyle>
          <a:p>
            <a:r>
              <a:rPr lang="en-US"/>
              <a:t>Click to edit Master subtitle style</a:t>
            </a:r>
          </a:p>
        </p:txBody>
      </p:sp>
      <p:sp>
        <p:nvSpPr>
          <p:cNvPr id="6" name="Rectangle 72"/>
          <p:cNvSpPr>
            <a:spLocks noGrp="1" noChangeArrowheads="1"/>
          </p:cNvSpPr>
          <p:nvPr>
            <p:ph type="ftr" sz="quarter" idx="10"/>
          </p:nvPr>
        </p:nvSpPr>
        <p:spPr>
          <a:xfrm>
            <a:off x="3124200" y="6248400"/>
            <a:ext cx="2897188" cy="457200"/>
          </a:xfrm>
        </p:spPr>
        <p:txBody>
          <a:bodyPr/>
          <a:lstStyle>
            <a:lvl1pPr>
              <a:defRPr/>
            </a:lvl1pPr>
          </a:lstStyle>
          <a:p>
            <a:pPr>
              <a:defRPr/>
            </a:pPr>
            <a:r>
              <a:rPr lang="en-US"/>
              <a:t>April 2007 FGDC Coordination Group Meeting</a:t>
            </a:r>
          </a:p>
        </p:txBody>
      </p:sp>
      <p:sp>
        <p:nvSpPr>
          <p:cNvPr id="7" name="Rectangle 73"/>
          <p:cNvSpPr>
            <a:spLocks noGrp="1" noChangeArrowheads="1"/>
          </p:cNvSpPr>
          <p:nvPr>
            <p:ph type="sldNum" sz="quarter" idx="11"/>
          </p:nvPr>
        </p:nvSpPr>
        <p:spPr bwMode="auto">
          <a:xfrm>
            <a:off x="65532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spcBef>
                <a:spcPct val="0"/>
              </a:spcBef>
              <a:buClrTx/>
              <a:buSzTx/>
              <a:buFontTx/>
              <a:buNone/>
              <a:defRPr sz="1400"/>
            </a:lvl1pPr>
          </a:lstStyle>
          <a:p>
            <a:pPr>
              <a:defRPr/>
            </a:pPr>
            <a:fld id="{4D153E71-331D-4AE6-A1DF-661C89AEC47A}" type="slidenum">
              <a:rPr lang="en-US"/>
              <a:pPr>
                <a:defRPr/>
              </a:pPr>
              <a:t>‹#›</a:t>
            </a:fld>
            <a:endParaRPr lang="en-US" dirty="0"/>
          </a:p>
        </p:txBody>
      </p:sp>
    </p:spTree>
    <p:extLst>
      <p:ext uri="{BB962C8B-B14F-4D97-AF65-F5344CB8AC3E}">
        <p14:creationId xmlns:p14="http://schemas.microsoft.com/office/powerpoint/2010/main" val="132686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8"/>
          <p:cNvSpPr>
            <a:spLocks noGrp="1" noChangeArrowheads="1"/>
          </p:cNvSpPr>
          <p:nvPr>
            <p:ph type="dt" sz="half" idx="10"/>
          </p:nvPr>
        </p:nvSpPr>
        <p:spPr>
          <a:ln/>
        </p:spPr>
        <p:txBody>
          <a:bodyPr/>
          <a:lstStyle>
            <a:lvl1pPr>
              <a:defRPr/>
            </a:lvl1pPr>
          </a:lstStyle>
          <a:p>
            <a:pPr>
              <a:defRPr/>
            </a:pPr>
            <a:endParaRPr lang="en-US"/>
          </a:p>
        </p:txBody>
      </p:sp>
      <p:sp>
        <p:nvSpPr>
          <p:cNvPr id="5"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4288391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9088" y="304800"/>
            <a:ext cx="20193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907088"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8"/>
          <p:cNvSpPr>
            <a:spLocks noGrp="1" noChangeArrowheads="1"/>
          </p:cNvSpPr>
          <p:nvPr>
            <p:ph type="dt" sz="half" idx="10"/>
          </p:nvPr>
        </p:nvSpPr>
        <p:spPr>
          <a:ln/>
        </p:spPr>
        <p:txBody>
          <a:bodyPr/>
          <a:lstStyle>
            <a:lvl1pPr>
              <a:defRPr/>
            </a:lvl1pPr>
          </a:lstStyle>
          <a:p>
            <a:pPr>
              <a:defRPr/>
            </a:pPr>
            <a:endParaRPr lang="en-US"/>
          </a:p>
        </p:txBody>
      </p:sp>
      <p:sp>
        <p:nvSpPr>
          <p:cNvPr id="5"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230501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8"/>
          <p:cNvSpPr>
            <a:spLocks noGrp="1" noChangeArrowheads="1"/>
          </p:cNvSpPr>
          <p:nvPr>
            <p:ph type="dt" sz="half" idx="10"/>
          </p:nvPr>
        </p:nvSpPr>
        <p:spPr>
          <a:ln/>
        </p:spPr>
        <p:txBody>
          <a:bodyPr/>
          <a:lstStyle>
            <a:lvl1pPr>
              <a:defRPr/>
            </a:lvl1pPr>
          </a:lstStyle>
          <a:p>
            <a:pPr>
              <a:defRPr/>
            </a:pPr>
            <a:endParaRPr lang="en-US"/>
          </a:p>
        </p:txBody>
      </p:sp>
      <p:sp>
        <p:nvSpPr>
          <p:cNvPr id="5"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3119855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8"/>
          <p:cNvSpPr>
            <a:spLocks noGrp="1" noChangeArrowheads="1"/>
          </p:cNvSpPr>
          <p:nvPr>
            <p:ph type="dt" sz="half" idx="10"/>
          </p:nvPr>
        </p:nvSpPr>
        <p:spPr>
          <a:ln/>
        </p:spPr>
        <p:txBody>
          <a:bodyPr/>
          <a:lstStyle>
            <a:lvl1pPr>
              <a:defRPr/>
            </a:lvl1pPr>
          </a:lstStyle>
          <a:p>
            <a:pPr>
              <a:defRPr/>
            </a:pPr>
            <a:endParaRPr lang="en-US"/>
          </a:p>
        </p:txBody>
      </p:sp>
      <p:sp>
        <p:nvSpPr>
          <p:cNvPr id="5"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484542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1588"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8"/>
          <p:cNvSpPr>
            <a:spLocks noGrp="1" noChangeArrowheads="1"/>
          </p:cNvSpPr>
          <p:nvPr>
            <p:ph type="dt" sz="half" idx="10"/>
          </p:nvPr>
        </p:nvSpPr>
        <p:spPr>
          <a:ln/>
        </p:spPr>
        <p:txBody>
          <a:bodyPr/>
          <a:lstStyle>
            <a:lvl1pPr>
              <a:defRPr/>
            </a:lvl1pPr>
          </a:lstStyle>
          <a:p>
            <a:pPr>
              <a:defRPr/>
            </a:pPr>
            <a:endParaRPr lang="en-US"/>
          </a:p>
        </p:txBody>
      </p:sp>
      <p:sp>
        <p:nvSpPr>
          <p:cNvPr id="6"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550331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8"/>
          <p:cNvSpPr>
            <a:spLocks noGrp="1" noChangeArrowheads="1"/>
          </p:cNvSpPr>
          <p:nvPr>
            <p:ph type="dt" sz="half" idx="10"/>
          </p:nvPr>
        </p:nvSpPr>
        <p:spPr>
          <a:ln/>
        </p:spPr>
        <p:txBody>
          <a:bodyPr/>
          <a:lstStyle>
            <a:lvl1pPr>
              <a:defRPr/>
            </a:lvl1pPr>
          </a:lstStyle>
          <a:p>
            <a:pPr>
              <a:defRPr/>
            </a:pPr>
            <a:endParaRPr lang="en-US"/>
          </a:p>
        </p:txBody>
      </p:sp>
      <p:sp>
        <p:nvSpPr>
          <p:cNvPr id="8"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105066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8"/>
          <p:cNvSpPr>
            <a:spLocks noGrp="1" noChangeArrowheads="1"/>
          </p:cNvSpPr>
          <p:nvPr>
            <p:ph type="dt" sz="half" idx="10"/>
          </p:nvPr>
        </p:nvSpPr>
        <p:spPr>
          <a:ln/>
        </p:spPr>
        <p:txBody>
          <a:bodyPr/>
          <a:lstStyle>
            <a:lvl1pPr>
              <a:defRPr/>
            </a:lvl1pPr>
          </a:lstStyle>
          <a:p>
            <a:pPr>
              <a:defRPr/>
            </a:pPr>
            <a:endParaRPr lang="en-US"/>
          </a:p>
        </p:txBody>
      </p:sp>
      <p:sp>
        <p:nvSpPr>
          <p:cNvPr id="4"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877842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8"/>
          <p:cNvSpPr>
            <a:spLocks noGrp="1" noChangeArrowheads="1"/>
          </p:cNvSpPr>
          <p:nvPr>
            <p:ph type="dt" sz="half" idx="10"/>
          </p:nvPr>
        </p:nvSpPr>
        <p:spPr>
          <a:ln/>
        </p:spPr>
        <p:txBody>
          <a:bodyPr/>
          <a:lstStyle>
            <a:lvl1pPr>
              <a:defRPr/>
            </a:lvl1pPr>
          </a:lstStyle>
          <a:p>
            <a:pPr>
              <a:defRPr/>
            </a:pPr>
            <a:endParaRPr lang="en-US"/>
          </a:p>
        </p:txBody>
      </p:sp>
      <p:sp>
        <p:nvSpPr>
          <p:cNvPr id="3"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184206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8"/>
          <p:cNvSpPr>
            <a:spLocks noGrp="1" noChangeArrowheads="1"/>
          </p:cNvSpPr>
          <p:nvPr>
            <p:ph type="dt" sz="half" idx="10"/>
          </p:nvPr>
        </p:nvSpPr>
        <p:spPr>
          <a:ln/>
        </p:spPr>
        <p:txBody>
          <a:bodyPr/>
          <a:lstStyle>
            <a:lvl1pPr>
              <a:defRPr/>
            </a:lvl1pPr>
          </a:lstStyle>
          <a:p>
            <a:pPr>
              <a:defRPr/>
            </a:pPr>
            <a:endParaRPr lang="en-US"/>
          </a:p>
        </p:txBody>
      </p:sp>
      <p:sp>
        <p:nvSpPr>
          <p:cNvPr id="6"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351006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8"/>
          <p:cNvSpPr>
            <a:spLocks noGrp="1" noChangeArrowheads="1"/>
          </p:cNvSpPr>
          <p:nvPr>
            <p:ph type="dt" sz="half" idx="10"/>
          </p:nvPr>
        </p:nvSpPr>
        <p:spPr>
          <a:ln/>
        </p:spPr>
        <p:txBody>
          <a:bodyPr/>
          <a:lstStyle>
            <a:lvl1pPr>
              <a:defRPr/>
            </a:lvl1pPr>
          </a:lstStyle>
          <a:p>
            <a:pPr>
              <a:defRPr/>
            </a:pPr>
            <a:endParaRPr lang="en-US"/>
          </a:p>
        </p:txBody>
      </p:sp>
      <p:sp>
        <p:nvSpPr>
          <p:cNvPr id="6" name="Rectangle 69"/>
          <p:cNvSpPr>
            <a:spLocks noGrp="1" noChangeArrowheads="1"/>
          </p:cNvSpPr>
          <p:nvPr>
            <p:ph type="ftr" sz="quarter" idx="11"/>
          </p:nvPr>
        </p:nvSpPr>
        <p:spPr>
          <a:ln/>
        </p:spPr>
        <p:txBody>
          <a:bodyPr/>
          <a:lstStyle>
            <a:lvl1pPr>
              <a:defRPr/>
            </a:lvl1pPr>
          </a:lstStyle>
          <a:p>
            <a:pPr>
              <a:defRPr/>
            </a:pPr>
            <a:r>
              <a:rPr lang="en-US"/>
              <a:t>April 2007 FGDC Coordination Group Meeting</a:t>
            </a:r>
          </a:p>
        </p:txBody>
      </p:sp>
    </p:spTree>
    <p:extLst>
      <p:ext uri="{BB962C8B-B14F-4D97-AF65-F5344CB8AC3E}">
        <p14:creationId xmlns:p14="http://schemas.microsoft.com/office/powerpoint/2010/main" val="2229007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57"/>
          <p:cNvSpPr>
            <a:spLocks noChangeArrowheads="1"/>
          </p:cNvSpPr>
          <p:nvPr/>
        </p:nvSpPr>
        <p:spPr bwMode="ltGray">
          <a:xfrm>
            <a:off x="0" y="0"/>
            <a:ext cx="9144000" cy="152400"/>
          </a:xfrm>
          <a:prstGeom prst="rect">
            <a:avLst/>
          </a:prstGeom>
          <a:gradFill rotWithShape="0">
            <a:gsLst>
              <a:gs pos="0">
                <a:schemeClr val="tx1"/>
              </a:gs>
              <a:gs pos="100000">
                <a:srgbClr val="0099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7" name="Rectangle 63"/>
          <p:cNvSpPr>
            <a:spLocks noGrp="1" noChangeArrowheads="1"/>
          </p:cNvSpPr>
          <p:nvPr>
            <p:ph type="title"/>
          </p:nvPr>
        </p:nvSpPr>
        <p:spPr bwMode="auto">
          <a:xfrm>
            <a:off x="6096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914400" y="1600200"/>
            <a:ext cx="7773988"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92" name="Rectangle 68"/>
          <p:cNvSpPr>
            <a:spLocks noGrp="1" noChangeArrowheads="1"/>
          </p:cNvSpPr>
          <p:nvPr>
            <p:ph type="dt" sz="half" idx="2"/>
          </p:nvPr>
        </p:nvSpPr>
        <p:spPr bwMode="auto">
          <a:xfrm>
            <a:off x="1981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400"/>
            </a:lvl1pPr>
          </a:lstStyle>
          <a:p>
            <a:pPr>
              <a:defRPr/>
            </a:pPr>
            <a:endParaRPr lang="en-US"/>
          </a:p>
        </p:txBody>
      </p:sp>
      <p:sp>
        <p:nvSpPr>
          <p:cNvPr id="1093" name="Rectangle 69"/>
          <p:cNvSpPr>
            <a:spLocks noGrp="1" noChangeArrowheads="1"/>
          </p:cNvSpPr>
          <p:nvPr>
            <p:ph type="ftr" sz="quarter" idx="3"/>
          </p:nvPr>
        </p:nvSpPr>
        <p:spPr bwMode="auto">
          <a:xfrm>
            <a:off x="4191000" y="6248400"/>
            <a:ext cx="2057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buClrTx/>
              <a:buSzTx/>
              <a:buFontTx/>
              <a:buNone/>
              <a:defRPr sz="1400"/>
            </a:lvl1pPr>
          </a:lstStyle>
          <a:p>
            <a:pPr>
              <a:defRPr/>
            </a:pPr>
            <a:r>
              <a:rPr lang="en-US"/>
              <a:t>April 2007 FGDC Coordination Group Meeting</a:t>
            </a:r>
          </a:p>
        </p:txBody>
      </p:sp>
      <p:sp>
        <p:nvSpPr>
          <p:cNvPr id="1031" name="Text Box 75"/>
          <p:cNvSpPr txBox="1">
            <a:spLocks noChangeArrowheads="1"/>
          </p:cNvSpPr>
          <p:nvPr/>
        </p:nvSpPr>
        <p:spPr bwMode="auto">
          <a:xfrm>
            <a:off x="8429625" y="6384925"/>
            <a:ext cx="5619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algn="r" eaLnBrk="1" hangingPunct="1">
              <a:spcBef>
                <a:spcPct val="0"/>
              </a:spcBef>
              <a:buClrTx/>
              <a:buSzTx/>
              <a:buFontTx/>
              <a:buNone/>
              <a:defRPr/>
            </a:pPr>
            <a:fld id="{72E75996-73E3-40CB-8768-6482070AC4B6}" type="slidenum">
              <a:rPr lang="en-US" sz="2000" smtClean="0"/>
              <a:pPr algn="r" eaLnBrk="1" hangingPunct="1">
                <a:spcBef>
                  <a:spcPct val="0"/>
                </a:spcBef>
                <a:buClrTx/>
                <a:buSzTx/>
                <a:buFontTx/>
                <a:buNone/>
                <a:defRPr/>
              </a:pPr>
              <a:t>‹#›</a:t>
            </a:fld>
            <a:endParaRPr lang="en-US" sz="2000" smtClean="0"/>
          </a:p>
        </p:txBody>
      </p:sp>
      <p:pic>
        <p:nvPicPr>
          <p:cNvPr id="1032" name="Picture 7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5226050"/>
            <a:ext cx="2438400"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30" r:id="rId1"/>
    <p:sldLayoutId id="2147484120" r:id="rId2"/>
    <p:sldLayoutId id="2147484121" r:id="rId3"/>
    <p:sldLayoutId id="2147484122" r:id="rId4"/>
    <p:sldLayoutId id="2147484123" r:id="rId5"/>
    <p:sldLayoutId id="2147484124" r:id="rId6"/>
    <p:sldLayoutId id="2147484125" r:id="rId7"/>
    <p:sldLayoutId id="2147484126" r:id="rId8"/>
    <p:sldLayoutId id="2147484127" r:id="rId9"/>
    <p:sldLayoutId id="2147484128" r:id="rId10"/>
    <p:sldLayoutId id="2147484129"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Tahoma" pitchFamily="34" charset="0"/>
        </a:defRPr>
      </a:lvl2pPr>
      <a:lvl3pPr algn="l" rtl="0" eaLnBrk="0" fontAlgn="base" hangingPunct="0">
        <a:spcBef>
          <a:spcPct val="0"/>
        </a:spcBef>
        <a:spcAft>
          <a:spcPct val="0"/>
        </a:spcAft>
        <a:defRPr sz="4400">
          <a:solidFill>
            <a:schemeClr val="tx1"/>
          </a:solidFill>
          <a:latin typeface="Tahoma" pitchFamily="34" charset="0"/>
        </a:defRPr>
      </a:lvl3pPr>
      <a:lvl4pPr algn="l" rtl="0" eaLnBrk="0" fontAlgn="base" hangingPunct="0">
        <a:spcBef>
          <a:spcPct val="0"/>
        </a:spcBef>
        <a:spcAft>
          <a:spcPct val="0"/>
        </a:spcAft>
        <a:defRPr sz="4400">
          <a:solidFill>
            <a:schemeClr val="tx1"/>
          </a:solidFill>
          <a:latin typeface="Tahoma" pitchFamily="34" charset="0"/>
        </a:defRPr>
      </a:lvl4pPr>
      <a:lvl5pPr algn="l" rtl="0" eaLnBrk="0" fontAlgn="base" hangingPunct="0">
        <a:spcBef>
          <a:spcPct val="0"/>
        </a:spcBef>
        <a:spcAft>
          <a:spcPct val="0"/>
        </a:spcAft>
        <a:defRPr sz="4400">
          <a:solidFill>
            <a:schemeClr val="tx1"/>
          </a:solidFill>
          <a:latin typeface="Tahoma" pitchFamily="34" charset="0"/>
        </a:defRPr>
      </a:lvl5pPr>
      <a:lvl6pPr marL="457200" algn="l" rtl="0" fontAlgn="base">
        <a:spcBef>
          <a:spcPct val="0"/>
        </a:spcBef>
        <a:spcAft>
          <a:spcPct val="0"/>
        </a:spcAft>
        <a:defRPr sz="4400">
          <a:solidFill>
            <a:schemeClr val="tx1"/>
          </a:solidFill>
          <a:latin typeface="Tahoma" pitchFamily="34" charset="0"/>
        </a:defRPr>
      </a:lvl6pPr>
      <a:lvl7pPr marL="914400" algn="l" rtl="0" fontAlgn="base">
        <a:spcBef>
          <a:spcPct val="0"/>
        </a:spcBef>
        <a:spcAft>
          <a:spcPct val="0"/>
        </a:spcAft>
        <a:defRPr sz="4400">
          <a:solidFill>
            <a:schemeClr val="tx1"/>
          </a:solidFill>
          <a:latin typeface="Tahoma" pitchFamily="34" charset="0"/>
        </a:defRPr>
      </a:lvl7pPr>
      <a:lvl8pPr marL="1371600" algn="l" rtl="0" fontAlgn="base">
        <a:spcBef>
          <a:spcPct val="0"/>
        </a:spcBef>
        <a:spcAft>
          <a:spcPct val="0"/>
        </a:spcAft>
        <a:defRPr sz="4400">
          <a:solidFill>
            <a:schemeClr val="tx1"/>
          </a:solidFill>
          <a:latin typeface="Tahoma" pitchFamily="34" charset="0"/>
        </a:defRPr>
      </a:lvl8pPr>
      <a:lvl9pPr marL="1828800" algn="l" rtl="0" fontAlgn="base">
        <a:spcBef>
          <a:spcPct val="0"/>
        </a:spcBef>
        <a:spcAft>
          <a:spcPct val="0"/>
        </a:spcAft>
        <a:defRPr sz="4400">
          <a:solidFill>
            <a:schemeClr val="tx1"/>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itchFamily="2" charset="2"/>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nnie.taylor@noa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uliana.blackwell@noaa.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18" Type="http://schemas.openxmlformats.org/officeDocument/2006/relationships/image" Target="../media/image18.jpeg"/><Relationship Id="rId26" Type="http://schemas.openxmlformats.org/officeDocument/2006/relationships/image" Target="../media/image26.jpeg"/><Relationship Id="rId3" Type="http://schemas.openxmlformats.org/officeDocument/2006/relationships/image" Target="../media/image3.jpeg"/><Relationship Id="rId21" Type="http://schemas.openxmlformats.org/officeDocument/2006/relationships/image" Target="../media/image21.jpeg"/><Relationship Id="rId7" Type="http://schemas.openxmlformats.org/officeDocument/2006/relationships/image" Target="../media/image7.jpeg"/><Relationship Id="rId12" Type="http://schemas.openxmlformats.org/officeDocument/2006/relationships/image" Target="../media/image12.jpeg"/><Relationship Id="rId17" Type="http://schemas.openxmlformats.org/officeDocument/2006/relationships/image" Target="../media/image17.jpeg"/><Relationship Id="rId25" Type="http://schemas.openxmlformats.org/officeDocument/2006/relationships/image" Target="../media/image25.jpeg"/><Relationship Id="rId2" Type="http://schemas.openxmlformats.org/officeDocument/2006/relationships/notesSlide" Target="../notesSlides/notesSlide2.xml"/><Relationship Id="rId16" Type="http://schemas.openxmlformats.org/officeDocument/2006/relationships/image" Target="../media/image16.jpeg"/><Relationship Id="rId20" Type="http://schemas.openxmlformats.org/officeDocument/2006/relationships/image" Target="../media/image20.jpe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jpeg"/><Relationship Id="rId24" Type="http://schemas.openxmlformats.org/officeDocument/2006/relationships/image" Target="../media/image24.jpeg"/><Relationship Id="rId5" Type="http://schemas.openxmlformats.org/officeDocument/2006/relationships/image" Target="../media/image5.jpeg"/><Relationship Id="rId15" Type="http://schemas.openxmlformats.org/officeDocument/2006/relationships/image" Target="../media/image15.jpeg"/><Relationship Id="rId23" Type="http://schemas.openxmlformats.org/officeDocument/2006/relationships/image" Target="../media/image23.jpeg"/><Relationship Id="rId10" Type="http://schemas.openxmlformats.org/officeDocument/2006/relationships/image" Target="../media/image10.jpeg"/><Relationship Id="rId19" Type="http://schemas.openxmlformats.org/officeDocument/2006/relationships/image" Target="../media/image19.jpeg"/><Relationship Id="rId4" Type="http://schemas.openxmlformats.org/officeDocument/2006/relationships/image" Target="../media/image4.jpeg"/><Relationship Id="rId9" Type="http://schemas.openxmlformats.org/officeDocument/2006/relationships/image" Target="../media/image9.jpeg"/><Relationship Id="rId14" Type="http://schemas.openxmlformats.org/officeDocument/2006/relationships/image" Target="../media/image14.jpeg"/><Relationship Id="rId22" Type="http://schemas.openxmlformats.org/officeDocument/2006/relationships/image" Target="../media/image2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gs.noaa.gov/PUBS_LIB/NGSRealTimeUserGuidelines.v2.1.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52400" y="2133600"/>
            <a:ext cx="8686800" cy="2286000"/>
          </a:xfrm>
        </p:spPr>
        <p:txBody>
          <a:bodyPr/>
          <a:lstStyle/>
          <a:p>
            <a:pPr eaLnBrk="1" hangingPunct="1"/>
            <a:r>
              <a:rPr lang="en-US" sz="3600" smtClean="0"/>
              <a:t>Federal Geodetic Control Subcommittee</a:t>
            </a:r>
            <a:br>
              <a:rPr lang="en-US" sz="3600" smtClean="0"/>
            </a:br>
            <a:r>
              <a:rPr lang="en-US" sz="3600" smtClean="0"/>
              <a:t>Update to Coordination Group</a:t>
            </a:r>
            <a:br>
              <a:rPr lang="en-US" sz="3600" smtClean="0"/>
            </a:br>
            <a:endParaRPr lang="en-US" sz="3600" smtClean="0">
              <a:solidFill>
                <a:srgbClr val="FF0000"/>
              </a:solidFill>
            </a:endParaRPr>
          </a:p>
        </p:txBody>
      </p:sp>
      <p:sp>
        <p:nvSpPr>
          <p:cNvPr id="3075" name="Rectangle 3" descr="Rectangle: Click to edit Master text styles&#10;Second level&#10;Third level&#10;Fourth level&#10;Fifth level"/>
          <p:cNvSpPr>
            <a:spLocks noGrp="1" noChangeArrowheads="1"/>
          </p:cNvSpPr>
          <p:nvPr>
            <p:ph type="subTitle" idx="1"/>
          </p:nvPr>
        </p:nvSpPr>
        <p:spPr>
          <a:xfrm>
            <a:off x="1346200" y="4862513"/>
            <a:ext cx="6629400" cy="1524000"/>
          </a:xfrm>
        </p:spPr>
        <p:txBody>
          <a:bodyPr/>
          <a:lstStyle/>
          <a:p>
            <a:pPr algn="ctr" eaLnBrk="1" hangingPunct="1">
              <a:lnSpc>
                <a:spcPct val="80000"/>
              </a:lnSpc>
            </a:pPr>
            <a:r>
              <a:rPr lang="en-US" sz="2000" dirty="0" smtClean="0"/>
              <a:t>Ronnie Taylor</a:t>
            </a:r>
          </a:p>
          <a:p>
            <a:pPr algn="ctr" eaLnBrk="1" hangingPunct="1">
              <a:lnSpc>
                <a:spcPct val="80000"/>
              </a:lnSpc>
            </a:pPr>
            <a:r>
              <a:rPr lang="en-US" sz="2000" dirty="0" smtClean="0"/>
              <a:t>alternate Subcommittee Chair</a:t>
            </a:r>
          </a:p>
          <a:p>
            <a:pPr algn="ctr" eaLnBrk="1" hangingPunct="1">
              <a:lnSpc>
                <a:spcPct val="80000"/>
              </a:lnSpc>
            </a:pPr>
            <a:r>
              <a:rPr lang="en-US" sz="2000" dirty="0" smtClean="0"/>
              <a:t>Deputy Director, National Geodetic Survey</a:t>
            </a:r>
          </a:p>
          <a:p>
            <a:pPr algn="ctr" eaLnBrk="1" hangingPunct="1">
              <a:lnSpc>
                <a:spcPct val="80000"/>
              </a:lnSpc>
            </a:pPr>
            <a:r>
              <a:rPr lang="en-US" sz="2000" dirty="0" smtClean="0">
                <a:hlinkClick r:id="rId3"/>
              </a:rPr>
              <a:t>ronnie.taylor@noaa.gov</a:t>
            </a:r>
            <a:r>
              <a:rPr lang="en-US" sz="2000" dirty="0" smtClean="0"/>
              <a:t> </a:t>
            </a:r>
          </a:p>
          <a:p>
            <a:pPr algn="ctr" eaLnBrk="1" hangingPunct="1">
              <a:lnSpc>
                <a:spcPct val="90000"/>
              </a:lnSpc>
              <a:buClrTx/>
              <a:buSzTx/>
              <a:buFontTx/>
              <a:buNone/>
            </a:pPr>
            <a:endParaRPr lang="en-US" sz="2800" dirty="0" smtClean="0"/>
          </a:p>
        </p:txBody>
      </p:sp>
      <p:sp>
        <p:nvSpPr>
          <p:cNvPr id="3076" name="Text Box 4"/>
          <p:cNvSpPr txBox="1">
            <a:spLocks noChangeArrowheads="1"/>
          </p:cNvSpPr>
          <p:nvPr/>
        </p:nvSpPr>
        <p:spPr bwMode="auto">
          <a:xfrm>
            <a:off x="3276600" y="457200"/>
            <a:ext cx="54864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algn="ctr" eaLnBrk="1" hangingPunct="1">
              <a:spcBef>
                <a:spcPct val="50000"/>
              </a:spcBef>
              <a:buClrTx/>
              <a:buSzTx/>
              <a:buFontTx/>
              <a:buNone/>
            </a:pPr>
            <a:r>
              <a:rPr lang="en-US"/>
              <a:t>20 September 2011 Coordination Group Meeting</a:t>
            </a:r>
          </a:p>
          <a:p>
            <a:pPr algn="ctr" eaLnBrk="1" hangingPunct="1">
              <a:spcBef>
                <a:spcPct val="50000"/>
              </a:spcBef>
              <a:buClrTx/>
              <a:buSzTx/>
              <a:buFontTx/>
              <a:buNone/>
            </a:pPr>
            <a:endParaRPr lang="en-US" sz="1600">
              <a:solidFill>
                <a:srgbClr val="C7050A"/>
              </a:solidFill>
            </a:endParaRPr>
          </a:p>
        </p:txBody>
      </p:sp>
      <p:sp>
        <p:nvSpPr>
          <p:cNvPr id="3077" name="TextBox 4"/>
          <p:cNvSpPr txBox="1">
            <a:spLocks noChangeArrowheads="1"/>
          </p:cNvSpPr>
          <p:nvPr/>
        </p:nvSpPr>
        <p:spPr bwMode="auto">
          <a:xfrm>
            <a:off x="7315200" y="6303963"/>
            <a:ext cx="1600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Tahoma" pitchFamily="34" charset="0"/>
              </a:defRPr>
            </a:lvl9pPr>
          </a:lstStyle>
          <a:p>
            <a:pPr eaLnBrk="1" hangingPunct="1">
              <a:buFont typeface="Wingdings" pitchFamily="2" charset="2"/>
              <a:buNone/>
            </a:pPr>
            <a:r>
              <a:rPr lang="en-US" sz="1200" dirty="0" smtClean="0"/>
              <a:t>V2.1 [9 </a:t>
            </a:r>
            <a:r>
              <a:rPr lang="en-US" sz="1200" dirty="0"/>
              <a:t>SEP 2011]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ctr"/>
            <a:r>
              <a:rPr lang="en-US" smtClean="0"/>
              <a:t>  Questions?</a:t>
            </a:r>
          </a:p>
        </p:txBody>
      </p:sp>
      <p:sp>
        <p:nvSpPr>
          <p:cNvPr id="11267" name="Content Placeholder 2" descr="Rectangle: Click to edit Master text styles&#10;Second level&#10;Third level&#10;Fourth level&#10;Fifth level"/>
          <p:cNvSpPr>
            <a:spLocks noGrp="1"/>
          </p:cNvSpPr>
          <p:nvPr>
            <p:ph idx="1"/>
          </p:nvPr>
        </p:nvSpPr>
        <p:spPr>
          <a:xfrm>
            <a:off x="914400" y="1600200"/>
            <a:ext cx="7773988" cy="2971800"/>
          </a:xfrm>
        </p:spPr>
        <p:txBody>
          <a:bodyPr/>
          <a:lstStyle/>
          <a:p>
            <a:pPr>
              <a:buFont typeface="Wingdings" pitchFamily="2" charset="2"/>
              <a:buNone/>
              <a:defRPr/>
            </a:pPr>
            <a:endParaRPr lang="en-US" dirty="0" smtClean="0"/>
          </a:p>
          <a:p>
            <a:pPr marL="0" indent="0" algn="ctr" eaLnBrk="1" hangingPunct="1">
              <a:lnSpc>
                <a:spcPct val="80000"/>
              </a:lnSpc>
              <a:buFont typeface="Wingdings" pitchFamily="2" charset="2"/>
              <a:buNone/>
              <a:defRPr/>
            </a:pPr>
            <a:r>
              <a:rPr lang="en-US" dirty="0" smtClean="0"/>
              <a:t>Juliana Blackwell</a:t>
            </a:r>
          </a:p>
          <a:p>
            <a:pPr marL="0" indent="0" algn="ctr" eaLnBrk="1" hangingPunct="1">
              <a:lnSpc>
                <a:spcPct val="80000"/>
              </a:lnSpc>
              <a:buFont typeface="Wingdings" pitchFamily="2" charset="2"/>
              <a:buNone/>
              <a:defRPr/>
            </a:pPr>
            <a:r>
              <a:rPr lang="en-US" dirty="0" smtClean="0"/>
              <a:t>Subcommittee Chair</a:t>
            </a:r>
          </a:p>
          <a:p>
            <a:pPr marL="0" indent="0" algn="ctr" eaLnBrk="1" hangingPunct="1">
              <a:lnSpc>
                <a:spcPct val="80000"/>
              </a:lnSpc>
              <a:buFont typeface="Wingdings" pitchFamily="2" charset="2"/>
              <a:buNone/>
              <a:defRPr/>
            </a:pPr>
            <a:r>
              <a:rPr lang="en-US" dirty="0" smtClean="0"/>
              <a:t>Director, National Geodetic Survey</a:t>
            </a:r>
          </a:p>
          <a:p>
            <a:pPr marL="0" indent="0" algn="ctr" eaLnBrk="1" hangingPunct="1">
              <a:lnSpc>
                <a:spcPct val="80000"/>
              </a:lnSpc>
              <a:buFont typeface="Wingdings" pitchFamily="2" charset="2"/>
              <a:buNone/>
              <a:defRPr/>
            </a:pPr>
            <a:r>
              <a:rPr lang="en-US" dirty="0" smtClean="0">
                <a:hlinkClick r:id="rId3"/>
              </a:rPr>
              <a:t>juliana.blackwell@noaa.gov</a:t>
            </a:r>
            <a:r>
              <a:rPr lang="en-US" dirty="0" smtClean="0"/>
              <a:t> </a:t>
            </a:r>
          </a:p>
          <a:p>
            <a:pPr>
              <a:buFont typeface="Wingdings" pitchFamily="2" charset="2"/>
              <a:buNone/>
              <a:defRPr/>
            </a:pPr>
            <a:r>
              <a:rPr lang="en-US" dirty="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35000" y="228600"/>
            <a:ext cx="7772400" cy="762000"/>
          </a:xfrm>
        </p:spPr>
        <p:txBody>
          <a:bodyPr/>
          <a:lstStyle/>
          <a:p>
            <a:pPr eaLnBrk="1" hangingPunct="1"/>
            <a:r>
              <a:rPr lang="en-US" smtClean="0"/>
              <a:t>Introduction</a:t>
            </a:r>
          </a:p>
        </p:txBody>
      </p:sp>
      <p:sp>
        <p:nvSpPr>
          <p:cNvPr id="4099" name="Rectangle 3" descr="Rectangle: Click to edit Master text styles&#10;Second level&#10;Third level&#10;Fourth level&#10;Fifth level"/>
          <p:cNvSpPr>
            <a:spLocks noGrp="1" noChangeArrowheads="1"/>
          </p:cNvSpPr>
          <p:nvPr>
            <p:ph type="body" idx="1"/>
          </p:nvPr>
        </p:nvSpPr>
        <p:spPr>
          <a:xfrm>
            <a:off x="939800" y="990600"/>
            <a:ext cx="7924800" cy="1447800"/>
          </a:xfrm>
        </p:spPr>
        <p:txBody>
          <a:bodyPr/>
          <a:lstStyle/>
          <a:p>
            <a:pPr marL="0" indent="0" eaLnBrk="1" hangingPunct="1">
              <a:lnSpc>
                <a:spcPct val="90000"/>
              </a:lnSpc>
              <a:buFont typeface="Wingdings" pitchFamily="2" charset="2"/>
              <a:buNone/>
            </a:pPr>
            <a:r>
              <a:rPr lang="en-US" sz="2400" dirty="0" smtClean="0"/>
              <a:t>This subcommittee coordinates geodetic data-related activities among 22 Federal and non-Federal agencies and will report its activities to FGDC.</a:t>
            </a:r>
          </a:p>
          <a:p>
            <a:pPr marL="0" indent="0" eaLnBrk="1" hangingPunct="1">
              <a:lnSpc>
                <a:spcPct val="90000"/>
              </a:lnSpc>
              <a:buFont typeface="Wingdings" pitchFamily="2" charset="2"/>
              <a:buNone/>
            </a:pPr>
            <a:endParaRPr lang="en-US" sz="2400" dirty="0" smtClean="0"/>
          </a:p>
          <a:p>
            <a:pPr marL="0" indent="0" eaLnBrk="1" hangingPunct="1">
              <a:lnSpc>
                <a:spcPct val="90000"/>
              </a:lnSpc>
              <a:buFont typeface="Arial" charset="0"/>
              <a:buChar char="•"/>
            </a:pPr>
            <a:endParaRPr lang="en-US" sz="2400" dirty="0" smtClean="0"/>
          </a:p>
          <a:p>
            <a:pPr marL="0" indent="0" eaLnBrk="1" hangingPunct="1">
              <a:lnSpc>
                <a:spcPct val="90000"/>
              </a:lnSpc>
              <a:buFont typeface="Wingdings" pitchFamily="2" charset="2"/>
              <a:buNone/>
            </a:pPr>
            <a:endParaRPr lang="en-US" sz="2400" dirty="0" smtClean="0"/>
          </a:p>
        </p:txBody>
      </p:sp>
      <p:pic>
        <p:nvPicPr>
          <p:cNvPr id="4100" name="Picture 4" descr="Y:\shared\HQ\FGCS\Member agency logos\BI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2538" y="5645150"/>
            <a:ext cx="1160462"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6" descr="Y:\shared\HQ\FGCS\Member agency logos\BOEMR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5575" y="5978525"/>
            <a:ext cx="2352675"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7" descr="Y:\shared\HQ\FGCS\Member agency logos\Censu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7763" y="2727325"/>
            <a:ext cx="152400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9" descr="Y:\shared\HQ\FGCS\Member agency logos\EPA.bmp"/>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42100" y="4711700"/>
            <a:ext cx="1020763" cy="111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0" descr="Y:\shared\HQ\FGCS\Member agency logos\FCC.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96200" y="4483100"/>
            <a:ext cx="11430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1" descr="Y:\shared\HQ\FGCS\Member agency logos\FEMA.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19825" y="2676525"/>
            <a:ext cx="2484438"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2" descr="Y:\shared\HQ\FGCS\Member agency logos\FSA.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274763" y="2736850"/>
            <a:ext cx="10160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3" descr="Y:\shared\HQ\FGCS\Member agency logos\FWS.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61938" y="2773363"/>
            <a:ext cx="84613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14" descr="Y:\shared\HQ\FGCS\Member agency logos\IBC.jp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157663" y="3748088"/>
            <a:ext cx="1085850"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15" descr="Y:\shared\HQ\FGCS\Member agency logos\IWBC.jp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71800" y="5641975"/>
            <a:ext cx="989013"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Picture 16" descr="Y:\shared\HQ\FGCS\Member agency logos\NASA.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857500" y="3276600"/>
            <a:ext cx="109696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17" descr="Y:\shared\HQ\FGCS\Member agency logos\NGA.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96200" y="3416300"/>
            <a:ext cx="1071563"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2" name="Picture 18" descr="Y:\shared\HQ\FGCS\Member agency logos\NPS.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719763" y="4787900"/>
            <a:ext cx="785812" cy="102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3" name="Picture 19" descr="Y:\shared\HQ\FGCS\Member agency logos\OSMRE.jp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08450" y="5672138"/>
            <a:ext cx="968375"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4" name="Picture 20" descr="Y:\shared\HQ\FGCS\Member agency logos\TVA.jpg"/>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760913" y="4826000"/>
            <a:ext cx="81915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5" name="Picture 21" descr="Y:\shared\HQ\FGCS\Member agency logos\USACE.jpg"/>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505575" y="3614738"/>
            <a:ext cx="1130300" cy="88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6" name="Picture 22" descr="Y:\shared\HQ\FGCS\Member agency logos\USBR.jp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79400" y="4481513"/>
            <a:ext cx="1498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7" name="Picture 23" descr="Y:\shared\HQ\FGCS\Member agency logos\USCG.jpg"/>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118100" y="2654300"/>
            <a:ext cx="11017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8" name="Picture 24" descr="Y:\shared\HQ\FGCS\Member agency logos\USFS.jp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1836738" y="3536950"/>
            <a:ext cx="86042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9" name="Picture 25" descr="Y:\shared\HQ\FGCS\Member agency logos\USGS.jpg"/>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246063" y="3859213"/>
            <a:ext cx="1455737"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0" name="Picture 26" descr="Y:\shared\HQ\FGCS\Member agency logos\USNO.jpg"/>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383213" y="3608388"/>
            <a:ext cx="1122362"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1" name="Picture 27" descr="Y:\shared\HQ\FGCS\Member agency logos\NOAA.jpg"/>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987800" y="2654300"/>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2" name="Picture 5" descr="Y:\shared\HQ\FGCS\Member agency logos\BLM.jpg"/>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009900" y="4398963"/>
            <a:ext cx="1147763" cy="995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3" name="Picture 8" descr="Y:\shared\HQ\FGCS\Member agency logos\DOT.jpg"/>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841500" y="4614863"/>
            <a:ext cx="11811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304800"/>
            <a:ext cx="7772400" cy="685800"/>
          </a:xfrm>
        </p:spPr>
        <p:txBody>
          <a:bodyPr/>
          <a:lstStyle/>
          <a:p>
            <a:pPr eaLnBrk="1" hangingPunct="1"/>
            <a:r>
              <a:rPr lang="en-US" smtClean="0"/>
              <a:t>Recent Meetings</a:t>
            </a:r>
            <a:endParaRPr lang="en-US" sz="1600" smtClean="0">
              <a:solidFill>
                <a:srgbClr val="C7050A"/>
              </a:solidFill>
            </a:endParaRPr>
          </a:p>
        </p:txBody>
      </p:sp>
      <p:sp>
        <p:nvSpPr>
          <p:cNvPr id="5123" name="Rectangle 3" descr="Rectangle: Click to edit Master text styles&#10;Second level&#10;Third level&#10;Fourth level&#10;Fifth level"/>
          <p:cNvSpPr>
            <a:spLocks noGrp="1" noChangeArrowheads="1"/>
          </p:cNvSpPr>
          <p:nvPr>
            <p:ph type="body" idx="1"/>
          </p:nvPr>
        </p:nvSpPr>
        <p:spPr>
          <a:xfrm>
            <a:off x="762000" y="990600"/>
            <a:ext cx="8153400" cy="3810000"/>
          </a:xfrm>
        </p:spPr>
        <p:txBody>
          <a:bodyPr/>
          <a:lstStyle/>
          <a:p>
            <a:pPr eaLnBrk="1" hangingPunct="1">
              <a:lnSpc>
                <a:spcPct val="80000"/>
              </a:lnSpc>
            </a:pPr>
            <a:r>
              <a:rPr lang="en-US" sz="2400" smtClean="0"/>
              <a:t>The subcommittee met on 11 July 2011</a:t>
            </a:r>
          </a:p>
          <a:p>
            <a:pPr eaLnBrk="1" hangingPunct="1">
              <a:lnSpc>
                <a:spcPct val="80000"/>
              </a:lnSpc>
            </a:pPr>
            <a:r>
              <a:rPr lang="en-US" sz="2400" smtClean="0"/>
              <a:t>The topics discussed at this meeting include: </a:t>
            </a:r>
          </a:p>
          <a:p>
            <a:pPr lvl="1" eaLnBrk="1" hangingPunct="1">
              <a:lnSpc>
                <a:spcPct val="80000"/>
              </a:lnSpc>
            </a:pPr>
            <a:r>
              <a:rPr lang="en-US" sz="2000" smtClean="0"/>
              <a:t>New geometric datum	</a:t>
            </a:r>
          </a:p>
          <a:p>
            <a:pPr lvl="1" eaLnBrk="1" hangingPunct="1">
              <a:lnSpc>
                <a:spcPct val="80000"/>
              </a:lnSpc>
            </a:pPr>
            <a:r>
              <a:rPr lang="en-US" sz="2000" smtClean="0"/>
              <a:t>New geopotential datum</a:t>
            </a:r>
          </a:p>
          <a:p>
            <a:pPr lvl="1" eaLnBrk="1" hangingPunct="1">
              <a:lnSpc>
                <a:spcPct val="80000"/>
              </a:lnSpc>
            </a:pPr>
            <a:r>
              <a:rPr lang="en-US" sz="2000" smtClean="0"/>
              <a:t>NAD 83 (2011) adjustment / Multi-year CORS solution</a:t>
            </a:r>
          </a:p>
          <a:p>
            <a:pPr lvl="1" eaLnBrk="1" hangingPunct="1">
              <a:lnSpc>
                <a:spcPct val="80000"/>
              </a:lnSpc>
            </a:pPr>
            <a:r>
              <a:rPr lang="en-US" sz="2000" smtClean="0"/>
              <a:t>PNT’s involvement in testing interference to GPS from LightSquared’s terrestrial network	</a:t>
            </a:r>
          </a:p>
          <a:p>
            <a:pPr lvl="1" eaLnBrk="1" hangingPunct="1">
              <a:lnSpc>
                <a:spcPct val="80000"/>
              </a:lnSpc>
            </a:pPr>
            <a:r>
              <a:rPr lang="en-US" sz="2000" smtClean="0"/>
              <a:t>Vertical Reference Systems Work Group activities</a:t>
            </a:r>
          </a:p>
          <a:p>
            <a:pPr lvl="1" eaLnBrk="1" hangingPunct="1">
              <a:lnSpc>
                <a:spcPct val="80000"/>
              </a:lnSpc>
            </a:pPr>
            <a:r>
              <a:rPr lang="en-US" sz="2000" smtClean="0"/>
              <a:t>Real-Time Networks / data streaming from CORS</a:t>
            </a:r>
          </a:p>
          <a:p>
            <a:pPr eaLnBrk="1" hangingPunct="1">
              <a:lnSpc>
                <a:spcPct val="80000"/>
              </a:lnSpc>
            </a:pPr>
            <a:r>
              <a:rPr lang="en-US" sz="2400" smtClean="0"/>
              <a:t>Some of the outcomes arising from this meeting include: </a:t>
            </a:r>
          </a:p>
          <a:p>
            <a:pPr lvl="1" eaLnBrk="1" hangingPunct="1">
              <a:lnSpc>
                <a:spcPct val="80000"/>
              </a:lnSpc>
            </a:pPr>
            <a:r>
              <a:rPr lang="en-US" sz="2000" smtClean="0"/>
              <a:t>Desire for more interdepartmental pilot projects to prepare for datums of the future.</a:t>
            </a:r>
          </a:p>
          <a:p>
            <a:pPr lvl="1" eaLnBrk="1" hangingPunct="1">
              <a:lnSpc>
                <a:spcPct val="80000"/>
              </a:lnSpc>
            </a:pPr>
            <a:r>
              <a:rPr lang="en-US" sz="2000" smtClean="0"/>
              <a:t>More discussion about data streaming from CORS is needed</a:t>
            </a:r>
          </a:p>
          <a:p>
            <a:pPr lvl="1" eaLnBrk="1" hangingPunct="1">
              <a:lnSpc>
                <a:spcPct val="80000"/>
              </a:lnSpc>
            </a:pPr>
            <a:r>
              <a:rPr lang="en-US" sz="2000" smtClean="0"/>
              <a:t>A Geospatial Summit will be held in July, 2012 in San Diego, CA.</a:t>
            </a:r>
          </a:p>
          <a:p>
            <a:pPr eaLnBrk="1" hangingPunct="1">
              <a:lnSpc>
                <a:spcPct val="80000"/>
              </a:lnSpc>
              <a:buFont typeface="Wingdings" pitchFamily="2" charset="2"/>
              <a:buNone/>
            </a:pPr>
            <a:endParaRPr lang="en-US" sz="2400" smtClean="0"/>
          </a:p>
          <a:p>
            <a:pPr eaLnBrk="1" hangingPunct="1">
              <a:lnSpc>
                <a:spcPct val="80000"/>
              </a:lnSpc>
            </a:pPr>
            <a:endParaRPr lang="en-US"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Recent Developments/Projects</a:t>
            </a:r>
          </a:p>
        </p:txBody>
      </p:sp>
      <p:sp>
        <p:nvSpPr>
          <p:cNvPr id="6147" name="Rectangle 3" descr="Rectangle: Click to edit Master text styles&#10;Second level&#10;Third level&#10;Fourth level&#10;Fifth level"/>
          <p:cNvSpPr>
            <a:spLocks noGrp="1" noChangeArrowheads="1"/>
          </p:cNvSpPr>
          <p:nvPr>
            <p:ph type="body" idx="1"/>
          </p:nvPr>
        </p:nvSpPr>
        <p:spPr/>
        <p:txBody>
          <a:bodyPr/>
          <a:lstStyle/>
          <a:p>
            <a:pPr eaLnBrk="1" hangingPunct="1"/>
            <a:r>
              <a:rPr lang="en-US" sz="2800" dirty="0" smtClean="0"/>
              <a:t>Geometric datum</a:t>
            </a:r>
          </a:p>
          <a:p>
            <a:pPr eaLnBrk="1" hangingPunct="1"/>
            <a:r>
              <a:rPr lang="en-US" sz="2800" dirty="0" err="1" smtClean="0"/>
              <a:t>Geopotential</a:t>
            </a:r>
            <a:r>
              <a:rPr lang="en-US" sz="2800" dirty="0" smtClean="0"/>
              <a:t> Datum </a:t>
            </a:r>
          </a:p>
          <a:p>
            <a:pPr lvl="1" eaLnBrk="1" hangingPunct="1"/>
            <a:r>
              <a:rPr lang="en-US" sz="2400" dirty="0" smtClean="0"/>
              <a:t>GRAV-D update</a:t>
            </a:r>
          </a:p>
          <a:p>
            <a:pPr lvl="1" eaLnBrk="1" hangingPunct="1"/>
            <a:r>
              <a:rPr lang="en-US" sz="2400" dirty="0" smtClean="0"/>
              <a:t>TX geoid slope validation survey </a:t>
            </a:r>
            <a:r>
              <a:rPr lang="en-US" sz="2400" dirty="0" smtClean="0"/>
              <a:t>update</a:t>
            </a:r>
            <a:endParaRPr lang="en-US" sz="2400" dirty="0"/>
          </a:p>
          <a:p>
            <a:pPr eaLnBrk="1" hangingPunct="1"/>
            <a:r>
              <a:rPr lang="en-US" sz="2800" dirty="0"/>
              <a:t>The FGCS has endorsed the User Guidelines for Single Base Real Time GNSS </a:t>
            </a:r>
            <a:r>
              <a:rPr lang="en-US" sz="2800" dirty="0" smtClean="0"/>
              <a:t>Positioning</a:t>
            </a:r>
            <a:endParaRPr lang="en-US" sz="2800" dirty="0"/>
          </a:p>
          <a:p>
            <a:pPr marL="0" indent="0" eaLnBrk="1" hangingPunct="1">
              <a:buNone/>
            </a:pPr>
            <a:r>
              <a:rPr lang="en-US" sz="2400" dirty="0" smtClean="0">
                <a:hlinkClick r:id="rId3"/>
              </a:rPr>
              <a:t>http</a:t>
            </a:r>
            <a:r>
              <a:rPr lang="en-US" sz="2400" dirty="0">
                <a:hlinkClick r:id="rId3"/>
              </a:rPr>
              <a:t>://www.ngs.noaa.gov/PUBS_LIB/NGSRealTimeUserGuidelines.v2.1.pdf</a:t>
            </a:r>
            <a:endParaRPr lang="en-US" sz="2400" dirty="0"/>
          </a:p>
          <a:p>
            <a:pPr eaLnBrk="1" hangingPunct="1"/>
            <a:endParaRPr lang="en-US" dirty="0" smtClean="0"/>
          </a:p>
          <a:p>
            <a:pPr marL="0" indent="0" eaLnBrk="1" hangingPunct="1">
              <a:buNone/>
            </a:pPr>
            <a:endParaRPr lang="en-US" dirty="0"/>
          </a:p>
          <a:p>
            <a:pPr marL="0" indent="0" eaLnBrk="1" hangingPunct="1">
              <a:buNone/>
            </a:pPr>
            <a:endParaRPr lang="en-US" dirty="0" smtClean="0"/>
          </a:p>
          <a:p>
            <a:pPr lvl="1" eaLnBrk="1" hangingPunct="1"/>
            <a:endParaRPr lang="en-US" sz="2400" dirty="0"/>
          </a:p>
          <a:p>
            <a:pPr lvl="1" eaLnBrk="1" hangingPunct="1"/>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381000"/>
            <a:ext cx="9144000" cy="685800"/>
          </a:xfrm>
        </p:spPr>
        <p:txBody>
          <a:bodyPr/>
          <a:lstStyle/>
          <a:p>
            <a:pPr algn="ctr" eaLnBrk="1" hangingPunct="1"/>
            <a:r>
              <a:rPr lang="en-US" dirty="0" smtClean="0"/>
              <a:t>Proposed edits to theme description</a:t>
            </a:r>
          </a:p>
        </p:txBody>
      </p:sp>
      <p:sp>
        <p:nvSpPr>
          <p:cNvPr id="6147" name="Rectangle 3" descr="Rectangle: Click to edit Master text styles&#10;Second level&#10;Third level&#10;Fourth level&#10;Fifth level"/>
          <p:cNvSpPr>
            <a:spLocks noGrp="1" noChangeArrowheads="1"/>
          </p:cNvSpPr>
          <p:nvPr>
            <p:ph type="body" idx="1"/>
          </p:nvPr>
        </p:nvSpPr>
        <p:spPr>
          <a:xfrm>
            <a:off x="152400" y="1219200"/>
            <a:ext cx="8915400" cy="4419600"/>
          </a:xfrm>
        </p:spPr>
        <p:txBody>
          <a:bodyPr/>
          <a:lstStyle/>
          <a:p>
            <a:pPr marL="0" indent="0" eaLnBrk="1" hangingPunct="1">
              <a:buNone/>
            </a:pPr>
            <a:r>
              <a:rPr lang="en-US" sz="2400" b="1" dirty="0"/>
              <a:t>Old</a:t>
            </a:r>
            <a:r>
              <a:rPr lang="en-US" sz="2400" dirty="0" smtClean="0"/>
              <a:t>: Collection of control points that provide a common reference system for establishing coordinates for geographic data.</a:t>
            </a:r>
            <a:endParaRPr lang="en-US" sz="2400" dirty="0"/>
          </a:p>
          <a:p>
            <a:pPr marL="0" indent="0" eaLnBrk="1" hangingPunct="1">
              <a:buNone/>
            </a:pPr>
            <a:endParaRPr lang="en-US" sz="2000" dirty="0"/>
          </a:p>
          <a:p>
            <a:pPr marL="0" indent="0" eaLnBrk="1" hangingPunct="1">
              <a:buNone/>
            </a:pPr>
            <a:r>
              <a:rPr lang="en-US" sz="2300" b="1" dirty="0"/>
              <a:t>New</a:t>
            </a:r>
            <a:r>
              <a:rPr lang="en-US" sz="2300" dirty="0"/>
              <a:t>: Survey control points or other related datasets which are accurately tied to the National Spatial Reference </a:t>
            </a:r>
            <a:r>
              <a:rPr lang="en-US" sz="2300" dirty="0" smtClean="0"/>
              <a:t>System, a common system for establishing coordinates for geospatial data that are consistent nationwide. Examples include: (1) benchmarks, (2) triangulation or GPS survey stations (3) data from Global Navigation Satellite Systems (e.g., GPS), (4) computations of orbits of the navigation satellites, (5) gravity measurements, and (6) models of the earth's gravity field (geoid).</a:t>
            </a:r>
            <a:endParaRPr lang="en-US" sz="2300" dirty="0"/>
          </a:p>
          <a:p>
            <a:pPr marL="0" indent="0" eaLnBrk="1" hangingPunct="1">
              <a:buNone/>
            </a:pPr>
            <a:endParaRPr lang="en-US" dirty="0" smtClean="0"/>
          </a:p>
          <a:p>
            <a:pPr lvl="1" eaLnBrk="1" hangingPunct="1"/>
            <a:endParaRPr lang="en-US" sz="2400" dirty="0"/>
          </a:p>
          <a:p>
            <a:pPr lvl="1" eaLnBrk="1" hangingPunct="1"/>
            <a:endParaRPr lang="en-US" sz="2400" dirty="0"/>
          </a:p>
        </p:txBody>
      </p:sp>
    </p:spTree>
    <p:extLst>
      <p:ext uri="{BB962C8B-B14F-4D97-AF65-F5344CB8AC3E}">
        <p14:creationId xmlns:p14="http://schemas.microsoft.com/office/powerpoint/2010/main" val="4226452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2700" y="228600"/>
            <a:ext cx="9144000" cy="914400"/>
          </a:xfrm>
        </p:spPr>
        <p:txBody>
          <a:bodyPr/>
          <a:lstStyle/>
          <a:p>
            <a:pPr algn="ctr" eaLnBrk="1" hangingPunct="1"/>
            <a:r>
              <a:rPr lang="en-US" dirty="0" smtClean="0"/>
              <a:t>Proposed edits to list of datasets</a:t>
            </a:r>
          </a:p>
        </p:txBody>
      </p:sp>
      <p:sp>
        <p:nvSpPr>
          <p:cNvPr id="6147" name="Rectangle 3" descr="Rectangle: Click to edit Master text styles&#10;Second level&#10;Third level&#10;Fourth level&#10;Fifth level"/>
          <p:cNvSpPr>
            <a:spLocks noGrp="1" noChangeArrowheads="1"/>
          </p:cNvSpPr>
          <p:nvPr>
            <p:ph type="body" idx="1"/>
          </p:nvPr>
        </p:nvSpPr>
        <p:spPr>
          <a:xfrm>
            <a:off x="88900" y="1295400"/>
            <a:ext cx="9067800" cy="4343400"/>
          </a:xfrm>
        </p:spPr>
        <p:txBody>
          <a:bodyPr numCol="1"/>
          <a:lstStyle/>
          <a:p>
            <a:pPr marL="457200" lvl="1" indent="0" eaLnBrk="1" hangingPunct="1">
              <a:buNone/>
            </a:pPr>
            <a:r>
              <a:rPr lang="en-US" sz="2400" b="1" dirty="0" smtClean="0"/>
              <a:t>Old</a:t>
            </a:r>
            <a:endParaRPr lang="en-US" sz="2400" b="1" dirty="0"/>
          </a:p>
          <a:p>
            <a:pPr marL="457200" lvl="1" indent="0" eaLnBrk="1" hangingPunct="1">
              <a:buNone/>
            </a:pPr>
            <a:r>
              <a:rPr lang="en-US" sz="2400" dirty="0" smtClean="0"/>
              <a:t>National Spatial Reference System (NSRS)</a:t>
            </a:r>
          </a:p>
          <a:p>
            <a:pPr marL="457200" lvl="1" indent="0" eaLnBrk="1" hangingPunct="1">
              <a:buNone/>
            </a:pPr>
            <a:r>
              <a:rPr lang="en-US" sz="2400" dirty="0" smtClean="0"/>
              <a:t>[retain] National Geodetic Survey (NGS) Datasheets </a:t>
            </a:r>
          </a:p>
          <a:p>
            <a:pPr marL="457200" lvl="1" indent="0" eaLnBrk="1" hangingPunct="1">
              <a:buNone/>
            </a:pPr>
            <a:r>
              <a:rPr lang="en-US" sz="2400" b="1" dirty="0" smtClean="0"/>
              <a:t>New!</a:t>
            </a:r>
          </a:p>
          <a:p>
            <a:pPr marL="457200" lvl="1" indent="0" eaLnBrk="1" hangingPunct="1">
              <a:buNone/>
            </a:pPr>
            <a:r>
              <a:rPr lang="en-US" sz="2400" dirty="0" smtClean="0"/>
              <a:t>Geoid Models</a:t>
            </a:r>
          </a:p>
          <a:p>
            <a:pPr marL="457200" lvl="1" indent="0" eaLnBrk="1" hangingPunct="1">
              <a:buNone/>
            </a:pPr>
            <a:r>
              <a:rPr lang="en-US" sz="2400" dirty="0" smtClean="0"/>
              <a:t>Airborne Gravity</a:t>
            </a:r>
          </a:p>
          <a:p>
            <a:pPr marL="457200" lvl="1" indent="0" eaLnBrk="1" hangingPunct="1">
              <a:buNone/>
            </a:pPr>
            <a:r>
              <a:rPr lang="en-US" sz="2400" dirty="0" smtClean="0"/>
              <a:t>Terrestrial Gravity</a:t>
            </a:r>
          </a:p>
          <a:p>
            <a:pPr marL="457200" lvl="1" indent="0" eaLnBrk="1" hangingPunct="1">
              <a:buNone/>
            </a:pPr>
            <a:r>
              <a:rPr lang="en-US" sz="2400" dirty="0" smtClean="0"/>
              <a:t>Continuously Operating Reference Stations (CORS)</a:t>
            </a:r>
          </a:p>
          <a:p>
            <a:pPr marL="457200" lvl="1" indent="0" eaLnBrk="1" hangingPunct="1">
              <a:buNone/>
            </a:pPr>
            <a:r>
              <a:rPr lang="en-US" sz="2400" dirty="0" smtClean="0"/>
              <a:t>Precise Global Navigation Satellite System (GNSS) orbits</a:t>
            </a:r>
          </a:p>
          <a:p>
            <a:pPr marL="457200" lvl="1" indent="0" algn="r" eaLnBrk="1" hangingPunct="1">
              <a:buNone/>
            </a:pPr>
            <a:endParaRPr lang="en-US" sz="2400" dirty="0" smtClean="0"/>
          </a:p>
          <a:p>
            <a:pPr marL="457200" lvl="1" indent="0" algn="r" eaLnBrk="1" hangingPunct="1">
              <a:buNone/>
            </a:pPr>
            <a:endParaRPr lang="en-US" sz="2400" dirty="0" smtClean="0"/>
          </a:p>
        </p:txBody>
      </p:sp>
    </p:spTree>
    <p:extLst>
      <p:ext uri="{BB962C8B-B14F-4D97-AF65-F5344CB8AC3E}">
        <p14:creationId xmlns:p14="http://schemas.microsoft.com/office/powerpoint/2010/main" val="245331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304800"/>
            <a:ext cx="7772400" cy="609600"/>
          </a:xfrm>
        </p:spPr>
        <p:txBody>
          <a:bodyPr/>
          <a:lstStyle/>
          <a:p>
            <a:pPr eaLnBrk="1" hangingPunct="1"/>
            <a:r>
              <a:rPr lang="en-US" smtClean="0"/>
              <a:t>Next Meeting</a:t>
            </a:r>
          </a:p>
        </p:txBody>
      </p:sp>
      <p:sp>
        <p:nvSpPr>
          <p:cNvPr id="8195" name="Rectangle 3" descr="Rectangle: Click to edit Master text styles&#10;Second level&#10;Third level&#10;Fourth level&#10;Fifth level"/>
          <p:cNvSpPr>
            <a:spLocks noGrp="1" noChangeArrowheads="1"/>
          </p:cNvSpPr>
          <p:nvPr>
            <p:ph type="body" idx="1"/>
          </p:nvPr>
        </p:nvSpPr>
        <p:spPr>
          <a:xfrm>
            <a:off x="762000" y="1066800"/>
            <a:ext cx="7926388" cy="4267200"/>
          </a:xfrm>
        </p:spPr>
        <p:txBody>
          <a:bodyPr/>
          <a:lstStyle/>
          <a:p>
            <a:pPr eaLnBrk="1" hangingPunct="1"/>
            <a:r>
              <a:rPr lang="en-US" sz="2400" smtClean="0"/>
              <a:t>10 January 2012 in Silver Spring, MD</a:t>
            </a:r>
          </a:p>
          <a:p>
            <a:pPr eaLnBrk="1" hangingPunct="1"/>
            <a:r>
              <a:rPr lang="en-US" sz="2400" smtClean="0"/>
              <a:t>Some of the topics to be discussed at the next meeting include:</a:t>
            </a:r>
          </a:p>
          <a:p>
            <a:pPr lvl="1" eaLnBrk="1" hangingPunct="1"/>
            <a:r>
              <a:rPr lang="en-US" sz="2400" smtClean="0"/>
              <a:t>Update on the datums of the future and continued discussion on how to prepare </a:t>
            </a:r>
          </a:p>
          <a:p>
            <a:pPr lvl="1" eaLnBrk="1" hangingPunct="1"/>
            <a:r>
              <a:rPr lang="en-US" sz="2400" smtClean="0"/>
              <a:t>Possible further discussion on data streaming from CORS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3400" y="304800"/>
            <a:ext cx="7772400" cy="762000"/>
          </a:xfrm>
        </p:spPr>
        <p:txBody>
          <a:bodyPr/>
          <a:lstStyle/>
          <a:p>
            <a:r>
              <a:rPr lang="en-US" smtClean="0"/>
              <a:t>Next Steps [1 of 2]</a:t>
            </a:r>
          </a:p>
        </p:txBody>
      </p:sp>
      <p:sp>
        <p:nvSpPr>
          <p:cNvPr id="9219" name="Content Placeholder 2" descr="Rectangle: Click to edit Master text styles&#10;Second level&#10;Third level&#10;Fourth level&#10;Fifth level"/>
          <p:cNvSpPr>
            <a:spLocks noGrp="1"/>
          </p:cNvSpPr>
          <p:nvPr>
            <p:ph idx="1"/>
          </p:nvPr>
        </p:nvSpPr>
        <p:spPr>
          <a:xfrm>
            <a:off x="609600" y="1295400"/>
            <a:ext cx="7773988" cy="4495800"/>
          </a:xfrm>
        </p:spPr>
        <p:txBody>
          <a:bodyPr/>
          <a:lstStyle/>
          <a:p>
            <a:r>
              <a:rPr lang="en-US" sz="2400" smtClean="0"/>
              <a:t>In the coming months, the FGCS plans to:</a:t>
            </a:r>
          </a:p>
          <a:p>
            <a:pPr lvl="1"/>
            <a:r>
              <a:rPr lang="en-US" sz="2400" smtClean="0"/>
              <a:t>Identify products and services in Federal agencies that will be impacted by new vertical datums.</a:t>
            </a:r>
          </a:p>
          <a:p>
            <a:pPr lvl="1"/>
            <a:r>
              <a:rPr lang="en-US" sz="2400" smtClean="0"/>
              <a:t>Update existing guidelines, standards, and specifications to support the transition to new vertical datums.</a:t>
            </a:r>
          </a:p>
          <a:p>
            <a:pPr lvl="1"/>
            <a:endParaRPr lang="en-US" sz="2400" smtClean="0"/>
          </a:p>
          <a:p>
            <a:pPr lvl="1"/>
            <a:endParaRPr lang="en-US" sz="24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33400" y="304800"/>
            <a:ext cx="7772400" cy="762000"/>
          </a:xfrm>
        </p:spPr>
        <p:txBody>
          <a:bodyPr/>
          <a:lstStyle/>
          <a:p>
            <a:r>
              <a:rPr lang="en-US" smtClean="0"/>
              <a:t>Next Steps [2 of 2]</a:t>
            </a:r>
          </a:p>
        </p:txBody>
      </p:sp>
      <p:sp>
        <p:nvSpPr>
          <p:cNvPr id="10243" name="Content Placeholder 2" descr="Rectangle: Click to edit Master text styles&#10;Second level&#10;Third level&#10;Fourth level&#10;Fifth level"/>
          <p:cNvSpPr>
            <a:spLocks noGrp="1"/>
          </p:cNvSpPr>
          <p:nvPr>
            <p:ph idx="1"/>
          </p:nvPr>
        </p:nvSpPr>
        <p:spPr>
          <a:xfrm>
            <a:off x="609600" y="1295400"/>
            <a:ext cx="7773988" cy="4495800"/>
          </a:xfrm>
        </p:spPr>
        <p:txBody>
          <a:bodyPr/>
          <a:lstStyle/>
          <a:p>
            <a:r>
              <a:rPr lang="en-US" sz="2400" dirty="0" smtClean="0"/>
              <a:t>In the coming months, the FGCS plans to:</a:t>
            </a:r>
          </a:p>
          <a:p>
            <a:pPr lvl="1"/>
            <a:r>
              <a:rPr lang="en-US" sz="2400" dirty="0" smtClean="0"/>
              <a:t>Continue to prepare for the new geometric and </a:t>
            </a:r>
            <a:r>
              <a:rPr lang="en-US" sz="2400" dirty="0" err="1" smtClean="0"/>
              <a:t>geopotential</a:t>
            </a:r>
            <a:r>
              <a:rPr lang="en-US" sz="2400" dirty="0" smtClean="0"/>
              <a:t> </a:t>
            </a:r>
            <a:r>
              <a:rPr lang="en-US" sz="2400" dirty="0" err="1" smtClean="0"/>
              <a:t>datums</a:t>
            </a:r>
            <a:r>
              <a:rPr lang="en-US" sz="2400" dirty="0" smtClean="0"/>
              <a:t>. These activities will be covered at our second Geospatial Summit which will be held in San Diego, CA in July 2012.</a:t>
            </a:r>
          </a:p>
          <a:p>
            <a:pPr lvl="1"/>
            <a:r>
              <a:rPr lang="en-US" sz="2400" dirty="0" smtClean="0"/>
              <a:t>Identify common objectives and find opportunities for cooperative projects and tasks related to standardization and updates to vertical </a:t>
            </a:r>
            <a:r>
              <a:rPr lang="en-US" sz="2400" dirty="0" err="1" smtClean="0"/>
              <a:t>datums</a:t>
            </a:r>
            <a:r>
              <a:rPr lang="en-US" sz="2400" dirty="0" smtClean="0"/>
              <a: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FGDC">
  <a:themeElements>
    <a:clrScheme name="FGDC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FG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xmlns:r="http://schemas.openxmlformats.org/officeDocument/2006/relationships" r:embed="rId1"/>
          </a:buBlip>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hlink"/>
          </a:buClr>
          <a:buSzPct val="110000"/>
          <a:buFont typeface="Wingdings" pitchFamily="2" charset="2"/>
          <a:buBlip>
            <a:blip xmlns:r="http://schemas.openxmlformats.org/officeDocument/2006/relationships" r:embed="rId1"/>
          </a:buBlip>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FGDC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FGDC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FGDC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FGDC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FGDC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FGDC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FGDC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FGDC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Settings\Administrator\Application Data\Microsoft\Templates\FGDC.ppt</Template>
  <TotalTime>18858</TotalTime>
  <Words>455</Words>
  <Application>Microsoft Office PowerPoint</Application>
  <PresentationFormat>On-screen Show (4:3)</PresentationFormat>
  <Paragraphs>78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FGDC</vt:lpstr>
      <vt:lpstr>Federal Geodetic Control Subcommittee Update to Coordination Group </vt:lpstr>
      <vt:lpstr>Introduction</vt:lpstr>
      <vt:lpstr>Recent Meetings</vt:lpstr>
      <vt:lpstr>Recent Developments/Projects</vt:lpstr>
      <vt:lpstr>Proposed edits to theme description</vt:lpstr>
      <vt:lpstr>Proposed edits to list of datasets</vt:lpstr>
      <vt:lpstr>Next Meeting</vt:lpstr>
      <vt:lpstr>Next Steps [1 of 2]</vt:lpstr>
      <vt:lpstr>Next Steps [2 of 2]</vt:lpstr>
      <vt:lpstr>  Questions?</vt:lpstr>
    </vt:vector>
  </TitlesOfParts>
  <Company>FGDC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FGDC CG Business Report</dc:title>
  <dc:creator>Ken Shaffer</dc:creator>
  <cp:lastModifiedBy>Jeremy McHugh</cp:lastModifiedBy>
  <cp:revision>723</cp:revision>
  <cp:lastPrinted>2011-08-08T17:50:58Z</cp:lastPrinted>
  <dcterms:created xsi:type="dcterms:W3CDTF">2006-01-17T21:53:02Z</dcterms:created>
  <dcterms:modified xsi:type="dcterms:W3CDTF">2011-09-13T16:06:34Z</dcterms:modified>
</cp:coreProperties>
</file>