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Layouts/slideLayout15.xml" ContentType="application/vnd.openxmlformats-officedocument.presentationml.slideLayout+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embeddings/oleObject2.bin" ContentType="application/vnd.openxmlformats-officedocument.oleObject"/>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48"/>
  </p:notesMasterIdLst>
  <p:sldIdLst>
    <p:sldId id="261" r:id="rId3"/>
    <p:sldId id="336" r:id="rId4"/>
    <p:sldId id="390" r:id="rId5"/>
    <p:sldId id="394" r:id="rId6"/>
    <p:sldId id="397" r:id="rId7"/>
    <p:sldId id="266" r:id="rId8"/>
    <p:sldId id="410" r:id="rId9"/>
    <p:sldId id="372" r:id="rId10"/>
    <p:sldId id="405" r:id="rId11"/>
    <p:sldId id="404" r:id="rId12"/>
    <p:sldId id="407" r:id="rId13"/>
    <p:sldId id="408" r:id="rId14"/>
    <p:sldId id="406" r:id="rId15"/>
    <p:sldId id="377" r:id="rId16"/>
    <p:sldId id="398" r:id="rId17"/>
    <p:sldId id="399" r:id="rId18"/>
    <p:sldId id="379" r:id="rId19"/>
    <p:sldId id="403" r:id="rId20"/>
    <p:sldId id="396" r:id="rId21"/>
    <p:sldId id="278" r:id="rId22"/>
    <p:sldId id="382" r:id="rId23"/>
    <p:sldId id="393" r:id="rId24"/>
    <p:sldId id="367" r:id="rId25"/>
    <p:sldId id="386" r:id="rId26"/>
    <p:sldId id="411" r:id="rId27"/>
    <p:sldId id="369" r:id="rId28"/>
    <p:sldId id="412" r:id="rId29"/>
    <p:sldId id="413" r:id="rId30"/>
    <p:sldId id="364" r:id="rId31"/>
    <p:sldId id="414" r:id="rId32"/>
    <p:sldId id="384" r:id="rId33"/>
    <p:sldId id="383" r:id="rId34"/>
    <p:sldId id="370" r:id="rId35"/>
    <p:sldId id="371" r:id="rId36"/>
    <p:sldId id="378" r:id="rId37"/>
    <p:sldId id="376" r:id="rId38"/>
    <p:sldId id="380" r:id="rId39"/>
    <p:sldId id="381" r:id="rId40"/>
    <p:sldId id="401" r:id="rId41"/>
    <p:sldId id="385" r:id="rId42"/>
    <p:sldId id="356" r:id="rId43"/>
    <p:sldId id="357" r:id="rId44"/>
    <p:sldId id="402" r:id="rId45"/>
    <p:sldId id="391" r:id="rId46"/>
    <p:sldId id="392"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00000"/>
    <a:srgbClr val="BE0000"/>
    <a:srgbClr val="C0004D"/>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78439" autoAdjust="0"/>
  </p:normalViewPr>
  <p:slideViewPr>
    <p:cSldViewPr snapToGrid="0" snapToObjects="1">
      <p:cViewPr varScale="1">
        <p:scale>
          <a:sx n="105" d="100"/>
          <a:sy n="105" d="100"/>
        </p:scale>
        <p:origin x="-984"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48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793F07-E0A7-472E-A66F-298772081B70}" type="datetimeFigureOut">
              <a:rPr lang="en-US" smtClean="0"/>
              <a:pPr/>
              <a:t>11/27/17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0C248B-4463-4EB9-B5E8-11BEA582B35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59757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Intro</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NGS’s</a:t>
            </a:r>
            <a:r>
              <a:rPr lang="en-US" sz="1200" kern="1200" dirty="0" smtClean="0">
                <a:solidFill>
                  <a:schemeClr val="tx1"/>
                </a:solidFill>
                <a:latin typeface="+mn-lt"/>
                <a:ea typeface="+mn-ea"/>
                <a:cs typeface="+mn-cs"/>
              </a:rPr>
              <a:t> role nationally</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NGS’s</a:t>
            </a:r>
            <a:r>
              <a:rPr lang="en-US" sz="1200" kern="1200" dirty="0" smtClean="0">
                <a:solidFill>
                  <a:schemeClr val="tx1"/>
                </a:solidFill>
                <a:latin typeface="+mn-lt"/>
                <a:ea typeface="+mn-ea"/>
                <a:cs typeface="+mn-cs"/>
              </a:rPr>
              <a:t> vision for the regional advisor</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How states like CA &amp; Nevada with specific needs can interface with the NGS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How the individual surveyor would seek knowledge, information, or guidance from the regional advisor</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Bio hitting the interesting news points.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My proximity to CSRC and interface with those guiding California</a:t>
            </a:r>
            <a:r>
              <a:rPr lang="en-US" sz="1200" kern="1200" baseline="0" dirty="0" smtClean="0">
                <a:solidFill>
                  <a:schemeClr val="tx1"/>
                </a:solidFill>
                <a:latin typeface="+mn-lt"/>
                <a:ea typeface="+mn-ea"/>
                <a:cs typeface="+mn-cs"/>
              </a:rPr>
              <a:t> &amp; Nevada </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GeoFramework</a:t>
            </a: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How </a:t>
            </a:r>
            <a:r>
              <a:rPr lang="en-US" sz="1200" kern="1200" dirty="0" err="1" smtClean="0">
                <a:solidFill>
                  <a:schemeClr val="tx1"/>
                </a:solidFill>
                <a:latin typeface="+mn-lt"/>
                <a:ea typeface="+mn-ea"/>
                <a:cs typeface="+mn-cs"/>
              </a:rPr>
              <a:t>NGS’s</a:t>
            </a:r>
            <a:r>
              <a:rPr lang="en-US" sz="1200" kern="1200" dirty="0" smtClean="0">
                <a:solidFill>
                  <a:schemeClr val="tx1"/>
                </a:solidFill>
                <a:latin typeface="+mn-lt"/>
                <a:ea typeface="+mn-ea"/>
                <a:cs typeface="+mn-cs"/>
              </a:rPr>
              <a:t> vision of states stepping up to partner, etc. CSRC, DOT, Counties. Need for “current” epochs, and future </a:t>
            </a:r>
            <a:r>
              <a:rPr lang="en-US" sz="1200" kern="1200" dirty="0" err="1" smtClean="0">
                <a:solidFill>
                  <a:schemeClr val="tx1"/>
                </a:solidFill>
                <a:latin typeface="+mn-lt"/>
                <a:ea typeface="+mn-ea"/>
                <a:cs typeface="+mn-cs"/>
              </a:rPr>
              <a:t>datums</a:t>
            </a: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Q&amp;A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C0C248B-4463-4EB9-B5E8-11BEA582B35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0660" name="Slide Number Placeholder 3"/>
          <p:cNvSpPr>
            <a:spLocks noGrp="1"/>
          </p:cNvSpPr>
          <p:nvPr>
            <p:ph type="sldNum" sz="quarter" idx="5"/>
          </p:nvPr>
        </p:nvSpPr>
        <p:spPr bwMode="auto">
          <a:noFill/>
          <a:ln>
            <a:miter lim="800000"/>
            <a:headEnd/>
            <a:tailEnd/>
          </a:ln>
        </p:spPr>
        <p:txBody>
          <a:bodyPr/>
          <a:lstStyle/>
          <a:p>
            <a:fld id="{4028045D-9A45-DF43-A91F-41F0D6AC5E80}" type="slidenum">
              <a:rPr lang="en-US">
                <a:solidFill>
                  <a:srgbClr val="000000"/>
                </a:solidFill>
                <a:latin typeface="Gill Sans MT" pitchFamily="4" charset="0"/>
              </a:rPr>
              <a:pPr/>
              <a:t>19</a:t>
            </a:fld>
            <a:endParaRPr lang="en-US">
              <a:solidFill>
                <a:srgbClr val="000000"/>
              </a:solidFill>
              <a:latin typeface="Gill Sans MT" pitchFamily="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143000" y="685800"/>
            <a:ext cx="4573588" cy="3429000"/>
          </a:xfrm>
          <a:ln/>
        </p:spPr>
      </p:sp>
      <p:sp>
        <p:nvSpPr>
          <p:cNvPr id="27651"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altLang="en-US" dirty="0">
              <a:latin typeface="Arial" charset="0"/>
            </a:endParaRPr>
          </a:p>
        </p:txBody>
      </p:sp>
      <p:sp>
        <p:nvSpPr>
          <p:cNvPr id="4" name="Slide Number Placeholder 3"/>
          <p:cNvSpPr>
            <a:spLocks noGrp="1"/>
          </p:cNvSpPr>
          <p:nvPr>
            <p:ph type="sldNum" sz="quarter" idx="5"/>
          </p:nvPr>
        </p:nvSpPr>
        <p:spPr/>
        <p:txBody>
          <a:bodyPr/>
          <a:lstStyle/>
          <a:p>
            <a:pPr>
              <a:defRPr/>
            </a:pPr>
            <a:fld id="{E1C73AFB-DDF5-41AA-BA6F-3C1C39C66F0D}" type="slidenum">
              <a:rPr lang="en-US" smtClean="0"/>
              <a:pPr>
                <a:defRPr/>
              </a:pPr>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37951" indent="-283947">
              <a:defRPr>
                <a:solidFill>
                  <a:schemeClr val="tx1"/>
                </a:solidFill>
                <a:latin typeface="Calibri" panose="020F0502020204030204" pitchFamily="34" charset="0"/>
                <a:cs typeface="Arial" panose="020B0604020202020204" pitchFamily="34" charset="0"/>
              </a:defRPr>
            </a:lvl2pPr>
            <a:lvl3pPr marL="1135790" indent="-226222">
              <a:defRPr>
                <a:solidFill>
                  <a:schemeClr val="tx1"/>
                </a:solidFill>
                <a:latin typeface="Calibri" panose="020F0502020204030204" pitchFamily="34" charset="0"/>
                <a:cs typeface="Arial" panose="020B0604020202020204" pitchFamily="34" charset="0"/>
              </a:defRPr>
            </a:lvl3pPr>
            <a:lvl4pPr marL="1589793" indent="-226222">
              <a:defRPr>
                <a:solidFill>
                  <a:schemeClr val="tx1"/>
                </a:solidFill>
                <a:latin typeface="Calibri" panose="020F0502020204030204" pitchFamily="34" charset="0"/>
                <a:cs typeface="Arial" panose="020B0604020202020204" pitchFamily="34" charset="0"/>
              </a:defRPr>
            </a:lvl4pPr>
            <a:lvl5pPr marL="2043797" indent="-226222">
              <a:defRPr>
                <a:solidFill>
                  <a:schemeClr val="tx1"/>
                </a:solidFill>
                <a:latin typeface="Calibri" panose="020F0502020204030204" pitchFamily="34" charset="0"/>
                <a:cs typeface="Arial" panose="020B0604020202020204" pitchFamily="34" charset="0"/>
              </a:defRPr>
            </a:lvl5pPr>
            <a:lvl6pPr marL="2493120" indent="-22622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42444" indent="-22622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1767" indent="-22622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1091" indent="-22622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25</a:t>
            </a:fld>
            <a:endParaRPr lang="en-US" altLang="en-US"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9944360"/>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143000" y="685800"/>
            <a:ext cx="4573588" cy="3429000"/>
          </a:xfrm>
          <a:ln/>
        </p:spPr>
      </p:sp>
      <p:sp>
        <p:nvSpPr>
          <p:cNvPr id="27651"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altLang="en-US" dirty="0">
              <a:latin typeface="Arial" charset="0"/>
            </a:endParaRPr>
          </a:p>
        </p:txBody>
      </p:sp>
      <p:sp>
        <p:nvSpPr>
          <p:cNvPr id="4" name="Slide Number Placeholder 3"/>
          <p:cNvSpPr>
            <a:spLocks noGrp="1"/>
          </p:cNvSpPr>
          <p:nvPr>
            <p:ph type="sldNum" sz="quarter" idx="5"/>
          </p:nvPr>
        </p:nvSpPr>
        <p:spPr/>
        <p:txBody>
          <a:bodyPr/>
          <a:lstStyle/>
          <a:p>
            <a:pPr>
              <a:defRPr/>
            </a:pPr>
            <a:fld id="{E1C73AFB-DDF5-41AA-BA6F-3C1C39C66F0D}" type="slidenum">
              <a:rPr lang="en-US" smtClean="0"/>
              <a:pPr>
                <a:defRPr/>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27</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64947078"/>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143000" y="685800"/>
            <a:ext cx="4573588" cy="3429000"/>
          </a:xfrm>
          <a:ln/>
        </p:spPr>
      </p:sp>
      <p:sp>
        <p:nvSpPr>
          <p:cNvPr id="27651"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altLang="en-US" dirty="0">
              <a:latin typeface="Arial" charset="0"/>
            </a:endParaRPr>
          </a:p>
        </p:txBody>
      </p:sp>
      <p:sp>
        <p:nvSpPr>
          <p:cNvPr id="4" name="Slide Number Placeholder 3"/>
          <p:cNvSpPr>
            <a:spLocks noGrp="1"/>
          </p:cNvSpPr>
          <p:nvPr>
            <p:ph type="sldNum" sz="quarter" idx="5"/>
          </p:nvPr>
        </p:nvSpPr>
        <p:spPr/>
        <p:txBody>
          <a:bodyPr/>
          <a:lstStyle/>
          <a:p>
            <a:pPr>
              <a:defRPr/>
            </a:pPr>
            <a:fld id="{E1C73AFB-DDF5-41AA-BA6F-3C1C39C66F0D}" type="slidenum">
              <a:rPr lang="en-US" smtClean="0"/>
              <a:pPr>
                <a:defRPr/>
              </a:pPr>
              <a:t>36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atin typeface="Gill Sans MT" charset="0"/>
                <a:ea typeface="ＭＳ Ｐゴシック" charset="-128"/>
                <a:cs typeface="ＭＳ Ｐゴシック" charset="-128"/>
              </a:rPr>
              <a:t>Highway 160 in Colorado.</a:t>
            </a:r>
          </a:p>
        </p:txBody>
      </p:sp>
      <p:sp>
        <p:nvSpPr>
          <p:cNvPr id="31748" name="Slide Number Placeholder 3"/>
          <p:cNvSpPr>
            <a:spLocks noGrp="1"/>
          </p:cNvSpPr>
          <p:nvPr>
            <p:ph type="sldNum" sz="quarter" idx="5"/>
          </p:nvPr>
        </p:nvSpPr>
        <p:spPr bwMode="auto">
          <a:noFill/>
          <a:ln>
            <a:miter lim="800000"/>
            <a:headEnd/>
            <a:tailEnd/>
          </a:ln>
        </p:spPr>
        <p:txBody>
          <a:bodyPr/>
          <a:lstStyle/>
          <a:p>
            <a:fld id="{047B717D-32C0-4C44-A195-F7F86275FD47}" type="slidenum">
              <a:rPr lang="en-US"/>
              <a:pPr/>
              <a:t>39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a:lstStyle/>
          <a:p>
            <a:fld id="{2AF75A33-DFAD-AD4A-B557-76AC18D36B1D}" type="slidenum">
              <a:rPr lang="en-US">
                <a:latin typeface="Arial" pitchFamily="-110" charset="0"/>
                <a:cs typeface="Arial" pitchFamily="-110" charset="0"/>
              </a:rPr>
              <a:pPr/>
              <a:t>41</a:t>
            </a:fld>
            <a:endParaRPr lang="en-US">
              <a:latin typeface="Arial" pitchFamily="-110" charset="0"/>
              <a:cs typeface="Arial" pitchFamily="-110" charset="0"/>
            </a:endParaRP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a:lstStyle/>
          <a:p>
            <a:fld id="{45746B7E-286E-1640-82D0-681DE25F8802}" type="slidenum">
              <a:rPr lang="en-US">
                <a:latin typeface="Arial" pitchFamily="-110" charset="0"/>
                <a:cs typeface="Arial" pitchFamily="-110" charset="0"/>
              </a:rPr>
              <a:pPr/>
              <a:t>42</a:t>
            </a:fld>
            <a:endParaRPr lang="en-US">
              <a:latin typeface="Arial" pitchFamily="-110" charset="0"/>
              <a:cs typeface="Arial" pitchFamily="-110"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Wanted to do a shout out to the Emergency crews for their constant work the last three weeks …. Lieutenant commander (</a:t>
            </a:r>
            <a:r>
              <a:rPr lang="en-US" b="1" smtClean="0"/>
              <a:t>LCDR</a:t>
            </a:r>
            <a:r>
              <a:rPr lang="en-US" smtClean="0"/>
              <a:t>) Waddington sent this card in..This is the resulting before and after emergency imagery in the heart of the Florida keys (Marathon) thanks to hurricane IRMA </a:t>
            </a:r>
          </a:p>
        </p:txBody>
      </p:sp>
      <p:sp>
        <p:nvSpPr>
          <p:cNvPr id="38916" name="Slide Number Placeholder 3"/>
          <p:cNvSpPr>
            <a:spLocks noGrp="1"/>
          </p:cNvSpPr>
          <p:nvPr>
            <p:ph type="sldNum" sz="quarter" idx="5"/>
          </p:nvPr>
        </p:nvSpPr>
        <p:spPr bwMode="auto">
          <a:noFill/>
          <a:ln>
            <a:miter lim="800000"/>
            <a:headEnd/>
            <a:tailEnd/>
          </a:ln>
        </p:spPr>
        <p:txBody>
          <a:bodyPr/>
          <a:lstStyle/>
          <a:p>
            <a:fld id="{F5DFD4F6-0A9D-2545-AF80-39FC32D0A95C}" type="slidenum">
              <a:rPr lang="en-US" smtClean="0"/>
              <a:pPr/>
              <a:t>44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latin typeface="Arial" pitchFamily="34" charset="0"/>
              <a:ea typeface="ＭＳ Ｐゴシック" pitchFamily="34" charset="-128"/>
            </a:endParaRPr>
          </a:p>
        </p:txBody>
      </p:sp>
      <p:sp>
        <p:nvSpPr>
          <p:cNvPr id="18436"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defTabSz="912813">
              <a:defRPr>
                <a:solidFill>
                  <a:schemeClr val="tx1"/>
                </a:solidFill>
                <a:latin typeface="Calibri" pitchFamily="34" charset="0"/>
              </a:defRPr>
            </a:lvl1pPr>
            <a:lvl2pPr marL="728663" indent="-279400" defTabSz="912813">
              <a:defRPr>
                <a:solidFill>
                  <a:schemeClr val="tx1"/>
                </a:solidFill>
                <a:latin typeface="Calibri" pitchFamily="34" charset="0"/>
              </a:defRPr>
            </a:lvl2pPr>
            <a:lvl3pPr marL="1122363" indent="-223838" defTabSz="912813">
              <a:defRPr>
                <a:solidFill>
                  <a:schemeClr val="tx1"/>
                </a:solidFill>
                <a:latin typeface="Calibri" pitchFamily="34" charset="0"/>
              </a:defRPr>
            </a:lvl3pPr>
            <a:lvl4pPr marL="1571625" indent="-223838" defTabSz="912813">
              <a:defRPr>
                <a:solidFill>
                  <a:schemeClr val="tx1"/>
                </a:solidFill>
                <a:latin typeface="Calibri" pitchFamily="34" charset="0"/>
              </a:defRPr>
            </a:lvl4pPr>
            <a:lvl5pPr marL="2020888" indent="-223838" defTabSz="912813">
              <a:defRPr>
                <a:solidFill>
                  <a:schemeClr val="tx1"/>
                </a:solidFill>
                <a:latin typeface="Calibri" pitchFamily="34" charset="0"/>
              </a:defRPr>
            </a:lvl5pPr>
            <a:lvl6pPr marL="2478088" indent="-223838" defTabSz="912813" fontAlgn="base">
              <a:spcBef>
                <a:spcPct val="0"/>
              </a:spcBef>
              <a:spcAft>
                <a:spcPct val="0"/>
              </a:spcAft>
              <a:defRPr>
                <a:solidFill>
                  <a:schemeClr val="tx1"/>
                </a:solidFill>
                <a:latin typeface="Calibri" pitchFamily="34" charset="0"/>
              </a:defRPr>
            </a:lvl6pPr>
            <a:lvl7pPr marL="2935288" indent="-223838" defTabSz="912813" fontAlgn="base">
              <a:spcBef>
                <a:spcPct val="0"/>
              </a:spcBef>
              <a:spcAft>
                <a:spcPct val="0"/>
              </a:spcAft>
              <a:defRPr>
                <a:solidFill>
                  <a:schemeClr val="tx1"/>
                </a:solidFill>
                <a:latin typeface="Calibri" pitchFamily="34" charset="0"/>
              </a:defRPr>
            </a:lvl7pPr>
            <a:lvl8pPr marL="3392488" indent="-223838" defTabSz="912813" fontAlgn="base">
              <a:spcBef>
                <a:spcPct val="0"/>
              </a:spcBef>
              <a:spcAft>
                <a:spcPct val="0"/>
              </a:spcAft>
              <a:defRPr>
                <a:solidFill>
                  <a:schemeClr val="tx1"/>
                </a:solidFill>
                <a:latin typeface="Calibri" pitchFamily="34" charset="0"/>
              </a:defRPr>
            </a:lvl8pPr>
            <a:lvl9pPr marL="3849688" indent="-223838" defTabSz="912813"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489BC1D-D37F-48B4-8AD4-BAD9408B897C}" type="slidenum">
              <a:rPr lang="en-US" altLang="en-US">
                <a:solidFill>
                  <a:srgbClr val="000000"/>
                </a:solidFill>
                <a:latin typeface="Arial" pitchFamily="34" charset="0"/>
                <a:ea typeface="ＭＳ Ｐゴシック" pitchFamily="34" charset="-128"/>
              </a:rPr>
              <a:pPr fontAlgn="base">
                <a:spcBef>
                  <a:spcPct val="0"/>
                </a:spcBef>
                <a:spcAft>
                  <a:spcPct val="0"/>
                </a:spcAft>
              </a:pPr>
              <a:t>2</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4" charset="0"/>
            </a:endParaRPr>
          </a:p>
        </p:txBody>
      </p:sp>
      <p:sp>
        <p:nvSpPr>
          <p:cNvPr id="36868" name="Slide Number Placeholder 3"/>
          <p:cNvSpPr>
            <a:spLocks noGrp="1"/>
          </p:cNvSpPr>
          <p:nvPr>
            <p:ph type="sldNum" sz="quarter" idx="5"/>
          </p:nvPr>
        </p:nvSpPr>
        <p:spPr bwMode="auto">
          <a:noFill/>
          <a:ln>
            <a:miter lim="800000"/>
            <a:headEnd/>
            <a:tailEnd/>
          </a:ln>
        </p:spPr>
        <p:txBody>
          <a:bodyPr/>
          <a:lstStyle/>
          <a:p>
            <a:pPr defTabSz="911322"/>
            <a:fld id="{0B3825A5-3E22-4F42-A3F2-DB7076524877}" type="slidenum">
              <a:rPr lang="en-US">
                <a:solidFill>
                  <a:srgbClr val="000000"/>
                </a:solidFill>
                <a:latin typeface="Arial" pitchFamily="4" charset="0"/>
                <a:ea typeface="ＭＳ Ｐゴシック" pitchFamily="4" charset="-128"/>
                <a:cs typeface="ＭＳ Ｐゴシック" pitchFamily="4" charset="-128"/>
              </a:rPr>
              <a:pPr defTabSz="911322"/>
              <a:t>3</a:t>
            </a:fld>
            <a:endParaRPr lang="en-US">
              <a:solidFill>
                <a:srgbClr val="000000"/>
              </a:solidFill>
              <a:latin typeface="Arial" pitchFamily="4" charset="0"/>
              <a:ea typeface="ＭＳ Ｐゴシック" pitchFamily="4" charset="-128"/>
              <a:cs typeface="ＭＳ Ｐゴシック" pitchFamily="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
        <p:cNvGrpSpPr/>
        <p:nvPr/>
      </p:nvGrpSpPr>
      <p:grpSpPr>
        <a:xfrm>
          <a:off x="0" y="0"/>
          <a:ext cx="0" cy="0"/>
          <a:chOff x="0" y="0"/>
          <a:chExt cx="0" cy="0"/>
        </a:xfrm>
      </p:grpSpPr>
      <p:sp>
        <p:nvSpPr>
          <p:cNvPr id="49154" name="Shape 111"/>
          <p:cNvSpPr>
            <a:spLocks noGrp="1"/>
          </p:cNvSpPr>
          <p:nvPr>
            <p:ph type="sldNum" sz="quarter" idx="5"/>
          </p:nvPr>
        </p:nvSpPr>
        <p:spPr bwMode="auto">
          <a:xfrm>
            <a:off x="3882473" y="8683366"/>
            <a:ext cx="2973975" cy="459074"/>
          </a:xfrm>
          <a:noFill/>
          <a:ln>
            <a:miter lim="800000"/>
            <a:headEnd/>
            <a:tailEnd/>
          </a:ln>
        </p:spPr>
        <p:txBody>
          <a:bodyPr lIns="91387" tIns="45692" rIns="91387" bIns="45692"/>
          <a:lstStyle/>
          <a:p>
            <a:pPr>
              <a:buSzPct val="25000"/>
            </a:pPr>
            <a:r>
              <a:rPr lang="en-US">
                <a:solidFill>
                  <a:srgbClr val="000000"/>
                </a:solidFill>
              </a:rPr>
              <a:t> </a:t>
            </a:r>
          </a:p>
        </p:txBody>
      </p:sp>
      <p:sp>
        <p:nvSpPr>
          <p:cNvPr id="49155" name="Shape 112"/>
          <p:cNvSpPr>
            <a:spLocks noGrp="1" noRot="1" noChangeAspect="1" noTextEdit="1"/>
          </p:cNvSpPr>
          <p:nvPr>
            <p:ph type="sldImg" idx="2"/>
          </p:nvPr>
        </p:nvSpPr>
        <p:spPr bwMode="auto">
          <a:xfrm>
            <a:off x="1143000" y="685800"/>
            <a:ext cx="4570413"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p:spPr>
      </p:sp>
      <p:sp>
        <p:nvSpPr>
          <p:cNvPr id="49156" name="Shape 113"/>
          <p:cNvSpPr>
            <a:spLocks noGrp="1"/>
          </p:cNvSpPr>
          <p:nvPr>
            <p:ph type="body" idx="1"/>
          </p:nvPr>
        </p:nvSpPr>
        <p:spPr bwMode="auto">
          <a:xfrm>
            <a:off x="914711" y="4344025"/>
            <a:ext cx="5028579" cy="4116049"/>
          </a:xfrm>
          <a:noFill/>
        </p:spPr>
        <p:txBody>
          <a:bodyPr wrap="square" lIns="91387" tIns="45692" rIns="91387" bIns="45692" numCol="1" anchor="t" anchorCtr="0" compatLnSpc="1">
            <a:prstTxWarp prst="textNoShape">
              <a:avLst/>
            </a:prstTxWarp>
          </a:bodyPr>
          <a:lstStyle/>
          <a:p>
            <a:pPr>
              <a:lnSpc>
                <a:spcPct val="60000"/>
              </a:lnSpc>
              <a:spcBef>
                <a:spcPct val="20000"/>
              </a:spcBef>
            </a:pPr>
            <a:r>
              <a:rPr lang="en-US" sz="1300" dirty="0">
                <a:solidFill>
                  <a:schemeClr val="tx2"/>
                </a:solidFill>
                <a:latin typeface="Arial" pitchFamily="4" charset="0"/>
                <a:ea typeface="Times New Roman" pitchFamily="4" charset="0"/>
                <a:cs typeface="Times New Roman" pitchFamily="4" charset="0"/>
              </a:rPr>
              <a:t>The NGS “State Geodetic Advisor” program has engaged a long-standing cost-sharing partnership between NGS and various states. On many levels it is a success...   However, the program has been a patchwork success and does not serve the nation equitably. Recognizing this imbalance…   NGS determined to transition to a regional advisor program. The regional program will consist of a smaller cadre of advisors, all well-trained and dynamic educators capable of serving multi-state regions, and the new program will be run all at the cost to NGS alone</a:t>
            </a:r>
            <a:r>
              <a:rPr lang="en-US" sz="1100" dirty="0">
                <a:solidFill>
                  <a:schemeClr val="tx2"/>
                </a:solidFill>
                <a:latin typeface="Arial" pitchFamily="4" charset="0"/>
                <a:ea typeface="Times New Roman" pitchFamily="4" charset="0"/>
                <a:cs typeface="Times New Roman" pitchFamily="4" charset="0"/>
              </a:rPr>
              <a:t>. </a:t>
            </a:r>
          </a:p>
          <a:p>
            <a:pPr algn="r">
              <a:lnSpc>
                <a:spcPct val="60000"/>
              </a:lnSpc>
              <a:spcBef>
                <a:spcPct val="20000"/>
              </a:spcBef>
            </a:pPr>
            <a:r>
              <a:rPr lang="en-US" sz="1300" i="1" dirty="0">
                <a:solidFill>
                  <a:schemeClr val="tx2"/>
                </a:solidFill>
                <a:latin typeface="Arial" pitchFamily="4" charset="0"/>
                <a:ea typeface="Times New Roman" pitchFamily="4" charset="0"/>
                <a:cs typeface="Times New Roman" pitchFamily="4" charset="0"/>
              </a:rPr>
              <a:t>NGS Ten-Year Strategic Plan, 2013</a:t>
            </a:r>
            <a:endParaRPr lang="en-US" sz="1300" dirty="0"/>
          </a:p>
          <a:p>
            <a:pPr>
              <a:lnSpc>
                <a:spcPct val="80000"/>
              </a:lnSpc>
              <a:spcBef>
                <a:spcPct val="0"/>
              </a:spcBef>
            </a:pPr>
            <a:endParaRPr lang="en-US" sz="1300" dirty="0"/>
          </a:p>
          <a:p>
            <a:pPr>
              <a:lnSpc>
                <a:spcPct val="80000"/>
              </a:lnSpc>
              <a:spcBef>
                <a:spcPct val="0"/>
              </a:spcBef>
            </a:pPr>
            <a:r>
              <a:rPr lang="en-US" sz="1300" dirty="0"/>
              <a:t>The NGS Ten-Year Plan was adopted at the beginning of 2013, including four major goals and an enterprise goal:</a:t>
            </a:r>
          </a:p>
          <a:p>
            <a:pPr>
              <a:lnSpc>
                <a:spcPct val="80000"/>
              </a:lnSpc>
              <a:spcBef>
                <a:spcPct val="0"/>
              </a:spcBef>
            </a:pPr>
            <a:endParaRPr lang="en-US" sz="1300" dirty="0"/>
          </a:p>
          <a:p>
            <a:pPr>
              <a:lnSpc>
                <a:spcPct val="80000"/>
              </a:lnSpc>
              <a:spcBef>
                <a:spcPct val="0"/>
              </a:spcBef>
            </a:pPr>
            <a:r>
              <a:rPr lang="en-US" sz="1300" dirty="0"/>
              <a:t>Goal 1: Support the Users of the National Spatial Reference System.</a:t>
            </a:r>
          </a:p>
          <a:p>
            <a:pPr>
              <a:lnSpc>
                <a:spcPct val="80000"/>
              </a:lnSpc>
              <a:spcBef>
                <a:spcPct val="0"/>
              </a:spcBef>
            </a:pPr>
            <a:endParaRPr lang="en-US" sz="1300" dirty="0"/>
          </a:p>
          <a:p>
            <a:pPr>
              <a:lnSpc>
                <a:spcPct val="80000"/>
              </a:lnSpc>
              <a:spcBef>
                <a:spcPct val="0"/>
              </a:spcBef>
            </a:pPr>
            <a:r>
              <a:rPr lang="en-US" sz="1300" dirty="0"/>
              <a:t>Goal 2: Modernize and Improve the National Spatial Reference System.</a:t>
            </a:r>
          </a:p>
          <a:p>
            <a:pPr>
              <a:lnSpc>
                <a:spcPct val="80000"/>
              </a:lnSpc>
              <a:spcBef>
                <a:spcPct val="0"/>
              </a:spcBef>
            </a:pPr>
            <a:endParaRPr lang="en-US" sz="1300" dirty="0"/>
          </a:p>
          <a:p>
            <a:pPr>
              <a:lnSpc>
                <a:spcPct val="80000"/>
              </a:lnSpc>
              <a:spcBef>
                <a:spcPct val="0"/>
              </a:spcBef>
            </a:pPr>
            <a:r>
              <a:rPr lang="en-US" sz="1300" dirty="0"/>
              <a:t>Goal 3: Expand the National Spatial Reference System Stakeholder Base through Partnerships, Education and Outreach. </a:t>
            </a:r>
          </a:p>
          <a:p>
            <a:pPr>
              <a:lnSpc>
                <a:spcPct val="80000"/>
              </a:lnSpc>
              <a:spcBef>
                <a:spcPct val="0"/>
              </a:spcBef>
            </a:pPr>
            <a:endParaRPr lang="en-US" sz="1300" dirty="0"/>
          </a:p>
          <a:p>
            <a:pPr>
              <a:lnSpc>
                <a:spcPct val="80000"/>
              </a:lnSpc>
              <a:spcBef>
                <a:spcPct val="0"/>
              </a:spcBef>
            </a:pPr>
            <a:r>
              <a:rPr lang="en-US" sz="1300" dirty="0"/>
              <a:t>Goal 4: Develop and Enable a Workforce with a Supportive Environment. </a:t>
            </a:r>
          </a:p>
          <a:p>
            <a:pPr>
              <a:lnSpc>
                <a:spcPct val="80000"/>
              </a:lnSpc>
              <a:spcBef>
                <a:spcPct val="0"/>
              </a:spcBef>
            </a:pPr>
            <a:endParaRPr lang="en-US" sz="1300" dirty="0"/>
          </a:p>
          <a:p>
            <a:pPr>
              <a:lnSpc>
                <a:spcPct val="80000"/>
              </a:lnSpc>
              <a:spcBef>
                <a:spcPct val="0"/>
              </a:spcBef>
            </a:pPr>
            <a:r>
              <a:rPr lang="en-US" sz="1300" dirty="0"/>
              <a:t>Enterprise Goal: Improve Organizational and Administrative Functionality. </a:t>
            </a:r>
          </a:p>
          <a:p>
            <a:pPr>
              <a:lnSpc>
                <a:spcPct val="80000"/>
              </a:lnSpc>
              <a:spcBef>
                <a:spcPct val="0"/>
              </a:spcBef>
            </a:pPr>
            <a:endParaRPr lang="en-US" sz="13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latin typeface="Gill Sans MT" charset="0"/>
                <a:ea typeface="ＭＳ Ｐゴシック" charset="-128"/>
                <a:cs typeface="ＭＳ Ｐゴシック" charset="-128"/>
              </a:rPr>
              <a:t>On April 24-25, 2017, NGS hosted the 2017 Geospatial Summit to share information about the planned retirement of the North American Datum of 1983 (NAD 83) and the North American Vertical Datum of 1988 (NAVD 88). This webinar recaps the event, discusses stakeholder feedback that NGS received; and highlights resources to stay informed about National Spatial Reference System (NSRS) Modernization activities.</a:t>
            </a: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smtClean="0">
              <a:latin typeface="Gill Sans MT" charset="0"/>
              <a:ea typeface="ＭＳ Ｐゴシック" charset="-128"/>
              <a:cs typeface="ＭＳ Ｐゴシック" charset="-128"/>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latin typeface="Gill Sans MT" charset="0"/>
              <a:ea typeface="ＭＳ Ｐゴシック" charset="-128"/>
              <a:cs typeface="ＭＳ Ｐゴシック" charset="-128"/>
            </a:endParaRPr>
          </a:p>
        </p:txBody>
      </p:sp>
      <p:sp>
        <p:nvSpPr>
          <p:cNvPr id="25604" name="Slide Number Placeholder 3"/>
          <p:cNvSpPr>
            <a:spLocks noGrp="1"/>
          </p:cNvSpPr>
          <p:nvPr>
            <p:ph type="sldNum" sz="quarter" idx="5"/>
          </p:nvPr>
        </p:nvSpPr>
        <p:spPr bwMode="auto">
          <a:noFill/>
          <a:ln>
            <a:miter lim="800000"/>
            <a:headEnd/>
            <a:tailEnd/>
          </a:ln>
        </p:spPr>
        <p:txBody>
          <a:bodyPr/>
          <a:lstStyle/>
          <a:p>
            <a:fld id="{2B132F4D-5FFD-B344-9B23-F7E46944624F}" type="slidenum">
              <a:rPr lang="en-US">
                <a:solidFill>
                  <a:srgbClr val="000000"/>
                </a:solidFill>
                <a:latin typeface="Calibri" charset="0"/>
              </a:rPr>
              <a:pPr/>
              <a:t>5</a:t>
            </a:fld>
            <a:endParaRPr lang="en-US">
              <a:solidFill>
                <a:srgbClr val="000000"/>
              </a:solidFill>
              <a:latin typeface="Calibri" charset="0"/>
            </a:endParaRPr>
          </a:p>
        </p:txBody>
      </p:sp>
      <p:sp>
        <p:nvSpPr>
          <p:cNvPr id="25605" name="Date Placeholder 1"/>
          <p:cNvSpPr>
            <a:spLocks noGrp="1"/>
          </p:cNvSpPr>
          <p:nvPr>
            <p:ph type="dt" sz="quarter" idx="1"/>
          </p:nvPr>
        </p:nvSpPr>
        <p:spPr bwMode="auto">
          <a:noFill/>
          <a:ln>
            <a:miter lim="800000"/>
            <a:headEnd/>
            <a:tailEnd/>
          </a:ln>
        </p:spPr>
        <p:txBody>
          <a:bodyPr/>
          <a:lstStyle/>
          <a:p>
            <a:r>
              <a:rPr lang="en-US">
                <a:solidFill>
                  <a:srgbClr val="000000"/>
                </a:solidFill>
              </a:rPr>
              <a:t>1/13/2015</a:t>
            </a:r>
          </a:p>
        </p:txBody>
      </p:sp>
      <p:sp>
        <p:nvSpPr>
          <p:cNvPr id="10246" name="Footer Placeholder 2"/>
          <p:cNvSpPr>
            <a:spLocks noGrp="1"/>
          </p:cNvSpPr>
          <p:nvPr>
            <p:ph type="ftr" sz="quarter" idx="4"/>
          </p:nvPr>
        </p:nvSpPr>
        <p:spPr bwMode="auto">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76" indent="-285722">
              <a:defRPr>
                <a:solidFill>
                  <a:schemeClr val="tx1"/>
                </a:solidFill>
                <a:latin typeface="Calibri" pitchFamily="34" charset="0"/>
              </a:defRPr>
            </a:lvl2pPr>
            <a:lvl3pPr marL="1142886" indent="-228578">
              <a:defRPr>
                <a:solidFill>
                  <a:schemeClr val="tx1"/>
                </a:solidFill>
                <a:latin typeface="Calibri" pitchFamily="34" charset="0"/>
              </a:defRPr>
            </a:lvl3pPr>
            <a:lvl4pPr marL="1600041" indent="-228578">
              <a:defRPr>
                <a:solidFill>
                  <a:schemeClr val="tx1"/>
                </a:solidFill>
                <a:latin typeface="Calibri" pitchFamily="34" charset="0"/>
              </a:defRPr>
            </a:lvl4pPr>
            <a:lvl5pPr marL="2057196" indent="-228578">
              <a:defRPr>
                <a:solidFill>
                  <a:schemeClr val="tx1"/>
                </a:solidFill>
                <a:latin typeface="Calibri" pitchFamily="34" charset="0"/>
              </a:defRPr>
            </a:lvl5pPr>
            <a:lvl6pPr marL="2514350" indent="-228578" fontAlgn="base">
              <a:spcBef>
                <a:spcPct val="0"/>
              </a:spcBef>
              <a:spcAft>
                <a:spcPct val="0"/>
              </a:spcAft>
              <a:defRPr>
                <a:solidFill>
                  <a:schemeClr val="tx1"/>
                </a:solidFill>
                <a:latin typeface="Calibri" pitchFamily="34" charset="0"/>
              </a:defRPr>
            </a:lvl6pPr>
            <a:lvl7pPr marL="2971505" indent="-228578" fontAlgn="base">
              <a:spcBef>
                <a:spcPct val="0"/>
              </a:spcBef>
              <a:spcAft>
                <a:spcPct val="0"/>
              </a:spcAft>
              <a:defRPr>
                <a:solidFill>
                  <a:schemeClr val="tx1"/>
                </a:solidFill>
                <a:latin typeface="Calibri" pitchFamily="34" charset="0"/>
              </a:defRPr>
            </a:lvl7pPr>
            <a:lvl8pPr marL="3428660" indent="-228578" fontAlgn="base">
              <a:spcBef>
                <a:spcPct val="0"/>
              </a:spcBef>
              <a:spcAft>
                <a:spcPct val="0"/>
              </a:spcAft>
              <a:defRPr>
                <a:solidFill>
                  <a:schemeClr val="tx1"/>
                </a:solidFill>
                <a:latin typeface="Calibri" pitchFamily="34" charset="0"/>
              </a:defRPr>
            </a:lvl8pPr>
            <a:lvl9pPr marL="3885814" indent="-228578" fontAlgn="base">
              <a:spcBef>
                <a:spcPct val="0"/>
              </a:spcBef>
              <a:spcAft>
                <a:spcPct val="0"/>
              </a:spcAft>
              <a:defRPr>
                <a:solidFill>
                  <a:schemeClr val="tx1"/>
                </a:solidFill>
                <a:latin typeface="Calibri" pitchFamily="34" charset="0"/>
              </a:defRPr>
            </a:lvl9pPr>
          </a:lstStyle>
          <a:p>
            <a:pPr>
              <a:defRPr/>
            </a:pPr>
            <a:r>
              <a:rPr lang="en-US" altLang="en-US">
                <a:solidFill>
                  <a:prstClr val="black"/>
                </a:solidFill>
              </a:rPr>
              <a:t>Dr. Theresa Damiani, National Geodetic Survey</a:t>
            </a:r>
          </a:p>
        </p:txBody>
      </p:sp>
      <p:sp>
        <p:nvSpPr>
          <p:cNvPr id="10247" name="Header Placeholder 3"/>
          <p:cNvSpPr>
            <a:spLocks noGrp="1"/>
          </p:cNvSpPr>
          <p:nvPr>
            <p:ph type="hdr" sz="quarter"/>
          </p:nvPr>
        </p:nvSpPr>
        <p:spPr bwMode="auto">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876" indent="-285722">
              <a:defRPr>
                <a:solidFill>
                  <a:schemeClr val="tx1"/>
                </a:solidFill>
                <a:latin typeface="Calibri" pitchFamily="34" charset="0"/>
              </a:defRPr>
            </a:lvl2pPr>
            <a:lvl3pPr marL="1142886" indent="-228578">
              <a:defRPr>
                <a:solidFill>
                  <a:schemeClr val="tx1"/>
                </a:solidFill>
                <a:latin typeface="Calibri" pitchFamily="34" charset="0"/>
              </a:defRPr>
            </a:lvl3pPr>
            <a:lvl4pPr marL="1600041" indent="-228578">
              <a:defRPr>
                <a:solidFill>
                  <a:schemeClr val="tx1"/>
                </a:solidFill>
                <a:latin typeface="Calibri" pitchFamily="34" charset="0"/>
              </a:defRPr>
            </a:lvl4pPr>
            <a:lvl5pPr marL="2057196" indent="-228578">
              <a:defRPr>
                <a:solidFill>
                  <a:schemeClr val="tx1"/>
                </a:solidFill>
                <a:latin typeface="Calibri" pitchFamily="34" charset="0"/>
              </a:defRPr>
            </a:lvl5pPr>
            <a:lvl6pPr marL="2514350" indent="-228578" fontAlgn="base">
              <a:spcBef>
                <a:spcPct val="0"/>
              </a:spcBef>
              <a:spcAft>
                <a:spcPct val="0"/>
              </a:spcAft>
              <a:defRPr>
                <a:solidFill>
                  <a:schemeClr val="tx1"/>
                </a:solidFill>
                <a:latin typeface="Calibri" pitchFamily="34" charset="0"/>
              </a:defRPr>
            </a:lvl6pPr>
            <a:lvl7pPr marL="2971505" indent="-228578" fontAlgn="base">
              <a:spcBef>
                <a:spcPct val="0"/>
              </a:spcBef>
              <a:spcAft>
                <a:spcPct val="0"/>
              </a:spcAft>
              <a:defRPr>
                <a:solidFill>
                  <a:schemeClr val="tx1"/>
                </a:solidFill>
                <a:latin typeface="Calibri" pitchFamily="34" charset="0"/>
              </a:defRPr>
            </a:lvl7pPr>
            <a:lvl8pPr marL="3428660" indent="-228578" fontAlgn="base">
              <a:spcBef>
                <a:spcPct val="0"/>
              </a:spcBef>
              <a:spcAft>
                <a:spcPct val="0"/>
              </a:spcAft>
              <a:defRPr>
                <a:solidFill>
                  <a:schemeClr val="tx1"/>
                </a:solidFill>
                <a:latin typeface="Calibri" pitchFamily="34" charset="0"/>
              </a:defRPr>
            </a:lvl8pPr>
            <a:lvl9pPr marL="3885814" indent="-228578" fontAlgn="base">
              <a:spcBef>
                <a:spcPct val="0"/>
              </a:spcBef>
              <a:spcAft>
                <a:spcPct val="0"/>
              </a:spcAft>
              <a:defRPr>
                <a:solidFill>
                  <a:schemeClr val="tx1"/>
                </a:solidFill>
                <a:latin typeface="Calibri" pitchFamily="34" charset="0"/>
              </a:defRPr>
            </a:lvl9pPr>
          </a:lstStyle>
          <a:p>
            <a:pPr>
              <a:defRPr/>
            </a:pPr>
            <a:r>
              <a:rPr lang="en-US" altLang="en-US">
                <a:solidFill>
                  <a:prstClr val="black"/>
                </a:solidFill>
              </a:rPr>
              <a:t>GRAV-D and Its Impact on Surveying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ea typeface="ＭＳ Ｐゴシック" pitchFamily="34" charset="-128"/>
              </a:rPr>
              <a:t>NGS has been around a long time. For more than 210 years (now 2017), NGS and its predecessor agencies have collaborated with public and private organizations to establish reference stations at precisely determined locations.  </a:t>
            </a:r>
          </a:p>
          <a:p>
            <a:pPr>
              <a:spcBef>
                <a:spcPct val="0"/>
              </a:spcBef>
            </a:pPr>
            <a:endParaRPr lang="en-US" altLang="en-US" dirty="0" smtClean="0">
              <a:ea typeface="ＭＳ Ｐゴシック" pitchFamily="34" charset="-128"/>
            </a:endParaRPr>
          </a:p>
          <a:p>
            <a:pPr>
              <a:spcBef>
                <a:spcPct val="0"/>
              </a:spcBef>
            </a:pPr>
            <a:r>
              <a:rPr lang="en-US" altLang="en-US" dirty="0" smtClean="0">
                <a:ea typeface="ＭＳ Ｐゴシック" pitchFamily="34" charset="-128"/>
              </a:rPr>
              <a:t>In Fact I would</a:t>
            </a:r>
            <a:r>
              <a:rPr lang="en-US" altLang="en-US" baseline="0" dirty="0" smtClean="0">
                <a:ea typeface="ＭＳ Ｐゴシック" pitchFamily="34" charset="-128"/>
              </a:rPr>
              <a:t> say it was conceived from a thought experiment from the American Philosophical society. Today, it is </a:t>
            </a:r>
            <a:r>
              <a:rPr lang="en-US" altLang="en-US" baseline="0" dirty="0" smtClean="0">
                <a:ea typeface="+mn-ea"/>
              </a:rPr>
              <a:t>an</a:t>
            </a:r>
            <a:r>
              <a:rPr lang="en-US" dirty="0" smtClean="0"/>
              <a:t> eminent scholarly organization of international reputation, originally</a:t>
            </a:r>
            <a:r>
              <a:rPr lang="en-US" baseline="0" dirty="0" smtClean="0"/>
              <a:t>  made up from</a:t>
            </a:r>
            <a:r>
              <a:rPr lang="en-US" dirty="0" smtClean="0"/>
              <a:t> doctors, lawyers, clergymen, and merchants interested in science, and also many learned artisans and tradesmen like Franklin. This country's first learned society, the APS has played an important role in American cultural and intellectual life for over 250 years. Washington</a:t>
            </a:r>
            <a:r>
              <a:rPr lang="en-US" baseline="0" dirty="0" smtClean="0"/>
              <a:t>, Jefferson and Yes, </a:t>
            </a:r>
            <a:r>
              <a:rPr lang="en-US" baseline="0" dirty="0" err="1" smtClean="0"/>
              <a:t>Hassler</a:t>
            </a:r>
            <a:r>
              <a:rPr lang="en-US" baseline="0" dirty="0" smtClean="0"/>
              <a:t> were members.</a:t>
            </a:r>
          </a:p>
          <a:p>
            <a:pPr>
              <a:spcBef>
                <a:spcPct val="0"/>
              </a:spcBef>
            </a:pPr>
            <a:endParaRPr lang="en-US" baseline="0" dirty="0" smtClean="0"/>
          </a:p>
          <a:p>
            <a:pPr>
              <a:spcBef>
                <a:spcPct val="0"/>
              </a:spcBef>
            </a:pPr>
            <a:r>
              <a:rPr lang="en-US" baseline="0" dirty="0" smtClean="0"/>
              <a:t>I would argue that most of the members were surveyors, and that the country was founded on the shoulders of geodesy. Anyhow one of the first “survey and mapping projects were the “Lewis and Clark Exposition”.  After L&amp;C made it back alive, The country was 30 years young and Thomas Jefferson was president.  And there were a lot of problems, one such problem was shipwrecks.  Shipping was the major source of commerce and transportation.  Since we ran away from home so to speak our mother country “Mother”, no longer felt obliged to provide us with infrastructure items such as maps. The APS studied this issue and the mission began.  </a:t>
            </a:r>
            <a:endParaRPr lang="en-US" altLang="en-US" dirty="0" smtClean="0">
              <a:ea typeface="ＭＳ Ｐゴシック" pitchFamily="34" charset="-128"/>
            </a:endParaRPr>
          </a:p>
          <a:p>
            <a:pPr>
              <a:spcBef>
                <a:spcPct val="0"/>
              </a:spcBef>
            </a:pPr>
            <a:endParaRPr lang="en-US" altLang="en-US" dirty="0" smtClean="0">
              <a:ea typeface="ＭＳ Ｐゴシック" pitchFamily="34" charset="-128"/>
            </a:endParaRPr>
          </a:p>
          <a:p>
            <a:pPr>
              <a:spcBef>
                <a:spcPct val="0"/>
              </a:spcBef>
            </a:pPr>
            <a:r>
              <a:rPr lang="en-US" altLang="en-US" dirty="0" smtClean="0">
                <a:ea typeface="ＭＳ Ｐゴシック" pitchFamily="34" charset="-128"/>
              </a:rPr>
              <a:t>We began on a mission established by Thomas Jefferson in 1807 to conduct a “Survey of the Coast” (as the United States Coast Survey). </a:t>
            </a:r>
          </a:p>
          <a:p>
            <a:pPr>
              <a:spcBef>
                <a:spcPct val="0"/>
              </a:spcBef>
            </a:pPr>
            <a:endParaRPr lang="en-US" altLang="en-US" dirty="0" smtClean="0">
              <a:ea typeface="ＭＳ Ｐゴシック" pitchFamily="34" charset="-128"/>
            </a:endParaRPr>
          </a:p>
          <a:p>
            <a:pPr>
              <a:spcBef>
                <a:spcPct val="0"/>
              </a:spcBef>
            </a:pPr>
            <a:r>
              <a:rPr lang="en-US" altLang="en-US" dirty="0" smtClean="0">
                <a:ea typeface="ＭＳ Ｐゴシック" pitchFamily="34" charset="-128"/>
              </a:rPr>
              <a:t>(Pictured are Thomas Jefferson and Ferdinand </a:t>
            </a:r>
            <a:r>
              <a:rPr lang="en-US" altLang="en-US" dirty="0" err="1" smtClean="0">
                <a:ea typeface="ＭＳ Ｐゴシック" pitchFamily="34" charset="-128"/>
              </a:rPr>
              <a:t>Hassler</a:t>
            </a:r>
            <a:r>
              <a:rPr lang="en-US" altLang="en-US" dirty="0" smtClean="0">
                <a:ea typeface="ＭＳ Ｐゴシック" pitchFamily="34" charset="-128"/>
              </a:rPr>
              <a:t>, the first Superintendent of the Coast Survey).  We were renamed the U.S. Coast and Geodetic Survey in 1878. NOAA was established in 1970.</a:t>
            </a:r>
          </a:p>
          <a:p>
            <a:pPr>
              <a:spcBef>
                <a:spcPct val="0"/>
              </a:spcBef>
            </a:pPr>
            <a:endParaRPr lang="en-US" altLang="en-US" dirty="0" smtClean="0">
              <a:ea typeface="ＭＳ Ｐゴシック" pitchFamily="34" charset="-128"/>
            </a:endParaRPr>
          </a:p>
          <a:p>
            <a:pPr>
              <a:spcBef>
                <a:spcPct val="0"/>
              </a:spcBef>
            </a:pPr>
            <a:r>
              <a:rPr lang="en-US" altLang="en-US" dirty="0" smtClean="0">
                <a:ea typeface="ＭＳ Ｐゴシック" pitchFamily="34" charset="-128"/>
              </a:rPr>
              <a:t>Traditionally, precise positioning locations have been identified by setting a survey mark—usually a brass, bronze, or aluminum disk. Locations might also be identified by a deeply driven rod, or a prominent object, such as a water tower or church spire. </a:t>
            </a:r>
          </a:p>
          <a:p>
            <a:pPr>
              <a:spcBef>
                <a:spcPct val="0"/>
              </a:spcBef>
            </a:pPr>
            <a:endParaRPr lang="en-US" altLang="en-US" dirty="0" smtClean="0">
              <a:ea typeface="ＭＳ Ｐゴシック" pitchFamily="34" charset="-128"/>
            </a:endParaRPr>
          </a:p>
          <a:p>
            <a:pPr>
              <a:spcBef>
                <a:spcPct val="0"/>
              </a:spcBef>
            </a:pPr>
            <a:r>
              <a:rPr lang="en-US" altLang="en-US" dirty="0" smtClean="0">
                <a:ea typeface="ＭＳ Ｐゴシック" pitchFamily="34" charset="-128"/>
              </a:rPr>
              <a:t>More recently, NGS has fostered a network of continuously operating reference stations (CORS), where each CORS includes a highly accurate receiver that continuously collects radio signals broadcast by Global Navigation Satellite System (GNSS) satellites.</a:t>
            </a:r>
          </a:p>
          <a:p>
            <a:pPr>
              <a:spcBef>
                <a:spcPct val="0"/>
              </a:spcBef>
            </a:pPr>
            <a:endParaRPr lang="en-US" altLang="en-US" dirty="0" smtClean="0">
              <a:ea typeface="ＭＳ Ｐゴシック" pitchFamily="34" charset="-128"/>
            </a:endParaRPr>
          </a:p>
          <a:p>
            <a:pPr>
              <a:spcBef>
                <a:spcPct val="0"/>
              </a:spcBef>
            </a:pPr>
            <a:r>
              <a:rPr lang="en-US" altLang="en-US" dirty="0" smtClean="0">
                <a:solidFill>
                  <a:srgbClr val="0070C0"/>
                </a:solidFill>
                <a:ea typeface="ＭＳ Ｐゴシック" pitchFamily="34" charset="-128"/>
              </a:rPr>
              <a:t>GPS (United States)</a:t>
            </a:r>
            <a:br>
              <a:rPr lang="en-US" altLang="en-US" dirty="0" smtClean="0">
                <a:solidFill>
                  <a:srgbClr val="0070C0"/>
                </a:solidFill>
                <a:ea typeface="ＭＳ Ｐゴシック" pitchFamily="34" charset="-128"/>
              </a:rPr>
            </a:br>
            <a:r>
              <a:rPr lang="en-US" altLang="en-US" dirty="0" smtClean="0">
                <a:solidFill>
                  <a:srgbClr val="0070C0"/>
                </a:solidFill>
                <a:ea typeface="ＭＳ Ｐゴシック" pitchFamily="34" charset="-128"/>
              </a:rPr>
              <a:t>Compass (China)</a:t>
            </a:r>
            <a:br>
              <a:rPr lang="en-US" altLang="en-US" dirty="0" smtClean="0">
                <a:solidFill>
                  <a:srgbClr val="0070C0"/>
                </a:solidFill>
                <a:ea typeface="ＭＳ Ｐゴシック" pitchFamily="34" charset="-128"/>
              </a:rPr>
            </a:br>
            <a:r>
              <a:rPr lang="en-US" altLang="en-US" dirty="0" smtClean="0">
                <a:solidFill>
                  <a:srgbClr val="0070C0"/>
                </a:solidFill>
                <a:ea typeface="ＭＳ Ｐゴシック" pitchFamily="34" charset="-128"/>
              </a:rPr>
              <a:t>GLONASS (Russia)</a:t>
            </a:r>
            <a:br>
              <a:rPr lang="en-US" altLang="en-US" dirty="0" smtClean="0">
                <a:solidFill>
                  <a:srgbClr val="0070C0"/>
                </a:solidFill>
                <a:ea typeface="ＭＳ Ｐゴシック" pitchFamily="34" charset="-128"/>
              </a:rPr>
            </a:br>
            <a:r>
              <a:rPr lang="en-US" altLang="en-US" dirty="0" smtClean="0">
                <a:solidFill>
                  <a:srgbClr val="0070C0"/>
                </a:solidFill>
                <a:ea typeface="ＭＳ Ｐゴシック" pitchFamily="34" charset="-128"/>
              </a:rPr>
              <a:t>Galileo (European Union)</a:t>
            </a:r>
            <a:r>
              <a:rPr lang="en-US" altLang="en-US" sz="2000" dirty="0" smtClean="0">
                <a:solidFill>
                  <a:srgbClr val="002060"/>
                </a:solidFill>
                <a:ea typeface="ＭＳ Ｐゴシック" pitchFamily="34" charset="-128"/>
              </a:rPr>
              <a:t/>
            </a:r>
            <a:br>
              <a:rPr lang="en-US" altLang="en-US" sz="2000" dirty="0" smtClean="0">
                <a:solidFill>
                  <a:srgbClr val="002060"/>
                </a:solidFill>
                <a:ea typeface="ＭＳ Ｐゴシック" pitchFamily="34" charset="-128"/>
              </a:rPr>
            </a:br>
            <a:endParaRPr lang="en-US" altLang="en-US" dirty="0" smtClean="0">
              <a:ea typeface="ＭＳ Ｐゴシック"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2363" indent="-223838">
              <a:defRPr>
                <a:solidFill>
                  <a:schemeClr val="tx1"/>
                </a:solidFill>
                <a:latin typeface="Calibri" pitchFamily="34" charset="0"/>
              </a:defRPr>
            </a:lvl3pPr>
            <a:lvl4pPr marL="1571625" indent="-223838">
              <a:defRPr>
                <a:solidFill>
                  <a:schemeClr val="tx1"/>
                </a:solidFill>
                <a:latin typeface="Calibri" pitchFamily="34" charset="0"/>
              </a:defRPr>
            </a:lvl4pPr>
            <a:lvl5pPr marL="2020888" indent="-223838">
              <a:defRPr>
                <a:solidFill>
                  <a:schemeClr val="tx1"/>
                </a:solidFill>
                <a:latin typeface="Calibri" pitchFamily="34" charset="0"/>
              </a:defRPr>
            </a:lvl5pPr>
            <a:lvl6pPr marL="2478088" indent="-223838" fontAlgn="base">
              <a:spcBef>
                <a:spcPct val="0"/>
              </a:spcBef>
              <a:spcAft>
                <a:spcPct val="0"/>
              </a:spcAft>
              <a:defRPr>
                <a:solidFill>
                  <a:schemeClr val="tx1"/>
                </a:solidFill>
                <a:latin typeface="Calibri" pitchFamily="34" charset="0"/>
              </a:defRPr>
            </a:lvl6pPr>
            <a:lvl7pPr marL="2935288" indent="-223838" fontAlgn="base">
              <a:spcBef>
                <a:spcPct val="0"/>
              </a:spcBef>
              <a:spcAft>
                <a:spcPct val="0"/>
              </a:spcAft>
              <a:defRPr>
                <a:solidFill>
                  <a:schemeClr val="tx1"/>
                </a:solidFill>
                <a:latin typeface="Calibri" pitchFamily="34" charset="0"/>
              </a:defRPr>
            </a:lvl7pPr>
            <a:lvl8pPr marL="3392488" indent="-223838" fontAlgn="base">
              <a:spcBef>
                <a:spcPct val="0"/>
              </a:spcBef>
              <a:spcAft>
                <a:spcPct val="0"/>
              </a:spcAft>
              <a:defRPr>
                <a:solidFill>
                  <a:schemeClr val="tx1"/>
                </a:solidFill>
                <a:latin typeface="Calibri" pitchFamily="34" charset="0"/>
              </a:defRPr>
            </a:lvl8pPr>
            <a:lvl9pPr marL="3849688" indent="-22383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5475677-1FC2-444F-A87C-00A487176425}" type="slidenum">
              <a:rPr lang="en-US" altLang="en-US">
                <a:solidFill>
                  <a:srgbClr val="000000"/>
                </a:solidFill>
                <a:ea typeface="ＭＳ Ｐゴシック" pitchFamily="34" charset="-128"/>
              </a:rPr>
              <a:pPr fontAlgn="base">
                <a:spcBef>
                  <a:spcPct val="0"/>
                </a:spcBef>
                <a:spcAft>
                  <a:spcPct val="0"/>
                </a:spcAft>
              </a:pPr>
              <a:t>6</a:t>
            </a:fld>
            <a:endParaRPr lang="en-US" altLang="en-US">
              <a:solidFill>
                <a:srgbClr val="000000"/>
              </a:solidFill>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73AF95-821C-4452-A0B6-9677D49AA2D5}" type="slidenum">
              <a:rPr lang="en-US" smtClean="0"/>
              <a:pPr/>
              <a:t>9</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3852136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143000" y="685800"/>
            <a:ext cx="4573588" cy="3429000"/>
          </a:xfrm>
          <a:ln/>
        </p:spPr>
      </p:sp>
      <p:sp>
        <p:nvSpPr>
          <p:cNvPr id="27651"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altLang="en-US" dirty="0">
              <a:latin typeface="Arial" charset="0"/>
            </a:endParaRPr>
          </a:p>
        </p:txBody>
      </p:sp>
      <p:sp>
        <p:nvSpPr>
          <p:cNvPr id="4" name="Slide Number Placeholder 3"/>
          <p:cNvSpPr>
            <a:spLocks noGrp="1"/>
          </p:cNvSpPr>
          <p:nvPr>
            <p:ph type="sldNum" sz="quarter" idx="5"/>
          </p:nvPr>
        </p:nvSpPr>
        <p:spPr/>
        <p:txBody>
          <a:bodyPr/>
          <a:lstStyle/>
          <a:p>
            <a:pPr>
              <a:defRPr/>
            </a:pPr>
            <a:fld id="{E1C73AFB-DDF5-41AA-BA6F-3C1C39C66F0D}" type="slidenum">
              <a:rPr lang="en-US" smtClean="0"/>
              <a:pPr>
                <a:defRPr/>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rgbClr val="000000"/>
                </a:solidFill>
                <a:miter lim="800000"/>
                <a:headEnd/>
                <a:tailEnd/>
              </a14:hiddenLine>
            </a:ext>
          </a:extLst>
        </p:spPr>
        <p:txBody>
          <a:bodyPr wrap="square" numCol="1" anchor="t" anchorCtr="0" compatLnSpc="1">
            <a:prstTxWarp prst="textNoShape">
              <a:avLst/>
            </a:prstTxWarp>
          </a:bodyPr>
          <a:lstStyle/>
          <a:p>
            <a:pPr>
              <a:lnSpc>
                <a:spcPct val="120000"/>
              </a:lnSpc>
              <a:spcBef>
                <a:spcPct val="0"/>
              </a:spcBef>
            </a:pPr>
            <a:r>
              <a:rPr lang="en-US" dirty="0">
                <a:latin typeface="Gill Sans MT" charset="0"/>
                <a:ea typeface="ＭＳ Ｐゴシック" charset="-128"/>
                <a:cs typeface="ＭＳ Ｐゴシック" charset="-128"/>
              </a:rPr>
              <a:t>Pictured: Airborne gravity survey grid and the current status of GRAV-D, with more than 64 percent of the U.S. and its territories covered and GRAV-D airborne data collected (as of the end of September 2017).</a:t>
            </a:r>
          </a:p>
          <a:p>
            <a:pPr>
              <a:lnSpc>
                <a:spcPct val="120000"/>
              </a:lnSpc>
              <a:spcBef>
                <a:spcPct val="0"/>
              </a:spcBef>
            </a:pPr>
            <a:endParaRPr lang="en-US" dirty="0">
              <a:latin typeface="Gill Sans MT" charset="0"/>
              <a:ea typeface="ＭＳ Ｐゴシック" charset="-128"/>
              <a:cs typeface="ＭＳ Ｐゴシック" charset="-128"/>
            </a:endParaRPr>
          </a:p>
          <a:p>
            <a:pPr>
              <a:lnSpc>
                <a:spcPct val="120000"/>
              </a:lnSpc>
              <a:spcBef>
                <a:spcPct val="0"/>
              </a:spcBef>
            </a:pPr>
            <a:r>
              <a:rPr lang="en-US" dirty="0">
                <a:latin typeface="Gill Sans MT" charset="0"/>
                <a:ea typeface="ＭＳ Ｐゴシック" charset="-128"/>
                <a:cs typeface="ＭＳ Ｐゴシック" charset="-128"/>
              </a:rPr>
              <a:t>The two blue-green blocks along the border of Arizona-New Mexico-Texas should be “green” (data is available). I’m not sure what happened to the color.</a:t>
            </a:r>
          </a:p>
          <a:p>
            <a:pPr>
              <a:lnSpc>
                <a:spcPct val="120000"/>
              </a:lnSpc>
              <a:spcBef>
                <a:spcPct val="0"/>
              </a:spcBef>
            </a:pPr>
            <a:endParaRPr lang="en-US" dirty="0">
              <a:latin typeface="Gill Sans MT" charset="0"/>
              <a:ea typeface="ＭＳ Ｐゴシック" charset="-128"/>
              <a:cs typeface="ＭＳ Ｐゴシック" charset="-128"/>
            </a:endParaRPr>
          </a:p>
          <a:p>
            <a:pPr>
              <a:lnSpc>
                <a:spcPct val="120000"/>
              </a:lnSpc>
              <a:spcBef>
                <a:spcPct val="0"/>
              </a:spcBef>
            </a:pPr>
            <a:r>
              <a:rPr lang="en-US" dirty="0">
                <a:latin typeface="Gill Sans MT" charset="0"/>
                <a:ea typeface="ＭＳ Ｐゴシック" charset="-128"/>
                <a:cs typeface="ＭＳ Ｐゴシック" charset="-128"/>
              </a:rPr>
              <a:t>In 2010, began operational collection of airborne gravity data to calculate a </a:t>
            </a:r>
            <a:r>
              <a:rPr lang="en-US" dirty="0" err="1">
                <a:latin typeface="Gill Sans MT" charset="0"/>
                <a:ea typeface="ＭＳ Ｐゴシック" charset="-128"/>
                <a:cs typeface="ＭＳ Ｐゴシック" charset="-128"/>
              </a:rPr>
              <a:t>geoid</a:t>
            </a:r>
            <a:r>
              <a:rPr lang="en-US" dirty="0">
                <a:latin typeface="Gill Sans MT" charset="0"/>
                <a:ea typeface="ＭＳ Ｐゴシック" charset="-128"/>
                <a:cs typeface="ＭＳ Ｐゴシック" charset="-128"/>
              </a:rPr>
              <a:t> model and ultimately a new vertical reference system for accurate height measurements up to 2 cm in the U.S. and territories.</a:t>
            </a:r>
            <a:br>
              <a:rPr lang="en-US" dirty="0">
                <a:latin typeface="Gill Sans MT" charset="0"/>
                <a:ea typeface="ＭＳ Ｐゴシック" charset="-128"/>
                <a:cs typeface="ＭＳ Ｐゴシック" charset="-128"/>
              </a:rPr>
            </a:br>
            <a:endParaRPr lang="en-US" dirty="0">
              <a:latin typeface="Gill Sans MT" charset="0"/>
              <a:ea typeface="ＭＳ Ｐゴシック" charset="-128"/>
              <a:cs typeface="ＭＳ Ｐゴシック" charset="-128"/>
            </a:endParaRPr>
          </a:p>
          <a:p>
            <a:pPr marL="606916" lvl="1" indent="-165381">
              <a:lnSpc>
                <a:spcPct val="110000"/>
              </a:lnSpc>
              <a:spcBef>
                <a:spcPct val="0"/>
              </a:spcBef>
              <a:buFont typeface="Wingdings" charset="2"/>
              <a:buChar char="§"/>
            </a:pPr>
            <a:r>
              <a:rPr lang="en-US" dirty="0">
                <a:latin typeface="Gill Sans MT" charset="0"/>
              </a:rPr>
              <a:t>Provides highly accurate height measurements to determine where water flows</a:t>
            </a:r>
          </a:p>
          <a:p>
            <a:pPr marL="606916" lvl="1" indent="-165381">
              <a:lnSpc>
                <a:spcPct val="110000"/>
              </a:lnSpc>
              <a:spcBef>
                <a:spcPct val="0"/>
              </a:spcBef>
              <a:buFont typeface="Wingdings" charset="2"/>
              <a:buChar char="§"/>
            </a:pPr>
            <a:r>
              <a:rPr lang="en-US" dirty="0">
                <a:latin typeface="Gill Sans MT" charset="0"/>
              </a:rPr>
              <a:t>Connects satellite and terrestrial gravity measurements for efficient and accurate gravity monitoring</a:t>
            </a:r>
          </a:p>
          <a:p>
            <a:pPr marL="606916" lvl="1" indent="-165381">
              <a:lnSpc>
                <a:spcPct val="110000"/>
              </a:lnSpc>
              <a:spcBef>
                <a:spcPct val="0"/>
              </a:spcBef>
              <a:buFont typeface="Wingdings" charset="2"/>
              <a:buChar char="§"/>
            </a:pPr>
            <a:r>
              <a:rPr lang="en-US" dirty="0">
                <a:latin typeface="Arial" charset="0"/>
              </a:rPr>
              <a:t>Benefits include $240 Million from improved floodplain mapping alone</a:t>
            </a:r>
          </a:p>
          <a:p>
            <a:pPr marL="606916" lvl="1" indent="-165381">
              <a:lnSpc>
                <a:spcPct val="110000"/>
              </a:lnSpc>
              <a:spcBef>
                <a:spcPct val="0"/>
              </a:spcBef>
              <a:buFont typeface="Arial" charset="0"/>
              <a:buChar char="–"/>
            </a:pPr>
            <a:endParaRPr lang="en-US" dirty="0">
              <a:latin typeface="Gill Sans MT" charset="0"/>
            </a:endParaRPr>
          </a:p>
          <a:p>
            <a:pPr>
              <a:spcBef>
                <a:spcPct val="0"/>
              </a:spcBef>
            </a:pPr>
            <a:endParaRPr lang="en-US" dirty="0">
              <a:latin typeface="Arial" charset="0"/>
              <a:ea typeface="ＭＳ Ｐゴシック" charset="-128"/>
              <a:cs typeface="ＭＳ Ｐゴシック" charset="-128"/>
            </a:endParaRPr>
          </a:p>
        </p:txBody>
      </p:sp>
      <p:sp>
        <p:nvSpPr>
          <p:cNvPr id="28676" name="Slide Number Placeholder 3"/>
          <p:cNvSpPr>
            <a:spLocks noGrp="1"/>
          </p:cNvSpPr>
          <p:nvPr>
            <p:ph type="sldNum" sz="quarter" idx="5"/>
          </p:nvPr>
        </p:nvSpPr>
        <p:spPr bwMode="auto">
          <a:noFill/>
          <a:ln>
            <a:miter lim="800000"/>
            <a:headEnd/>
            <a:tailEnd/>
          </a:ln>
        </p:spPr>
        <p:txBody>
          <a:bodyPr/>
          <a:lstStyle/>
          <a:p>
            <a:pPr defTabSz="895552"/>
            <a:fld id="{FC28B47E-7501-D249-80A0-2194AF4C54F8}" type="slidenum">
              <a:rPr lang="en-US">
                <a:solidFill>
                  <a:srgbClr val="000000"/>
                </a:solidFill>
                <a:latin typeface="Arial" charset="0"/>
              </a:rPr>
              <a:pPr defTabSz="895552"/>
              <a:t>16</a:t>
            </a:fld>
            <a:endParaRPr lang="en-US" dirty="0">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9E0D4C8-EFCF-4639-9D19-E993F7C1D380}" type="datetimeFigureOut">
              <a:rPr lang="en-US"/>
              <a:pPr>
                <a:defRPr/>
              </a:pPr>
              <a:t>11/27/17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7BB329-6399-4893-AAB6-2FB1105873D2}"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75499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90FC58-338A-4088-B659-328735317746}" type="datetimeFigureOut">
              <a:rPr lang="en-US"/>
              <a:pPr>
                <a:defRPr/>
              </a:pPr>
              <a:t>11/27/17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0E59A2-2346-4DAD-ACAB-586B14ACD22F}"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0040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34BEE1-7BA4-4465-8D0E-9BA3226896B7}" type="datetimeFigureOut">
              <a:rPr lang="en-US"/>
              <a:pPr>
                <a:defRPr/>
              </a:pPr>
              <a:t>11/27/17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C1A3E-5603-4C70-BC8C-E2F6ACE086CC}"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13109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8BB7B502-76F5-4564-B6DD-913AA564F3D8}" type="datetime1">
              <a:rPr lang="en-US" altLang="en-US"/>
              <a:pPr>
                <a:defRPr/>
              </a:pPr>
              <a:t>11/27/17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fontAlgn="auto">
              <a:spcBef>
                <a:spcPts val="0"/>
              </a:spcBef>
              <a:spcAft>
                <a:spcPts val="0"/>
              </a:spcAft>
              <a:defRPr>
                <a:ea typeface="+mn-ea"/>
              </a:defRPr>
            </a:lvl1pPr>
          </a:lstStyle>
          <a:p>
            <a:pPr>
              <a:defRPr/>
            </a:pPr>
            <a:fld id="{C8A8D16B-0673-49B2-AEE3-9C94251EAC60}" type="slidenum">
              <a:rPr lang="en-US" altLang="en-US"/>
              <a:pPr>
                <a:defRPr/>
              </a:pPr>
              <a:t>‹#›</a:t>
            </a:fld>
            <a:endParaRPr lang="en-US"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35319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lvl1pPr>
              <a:defRPr>
                <a:solidFill>
                  <a:schemeClr val="tx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297363"/>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ea typeface="+mn-ea"/>
              </a:defRPr>
            </a:lvl1pPr>
          </a:lstStyle>
          <a:p>
            <a:pPr>
              <a:defRPr/>
            </a:pPr>
            <a:fld id="{1778530C-F057-403D-94FF-4D15DD304B09}" type="datetime1">
              <a:rPr lang="en-US" altLang="en-US"/>
              <a:pPr>
                <a:defRPr/>
              </a:pPr>
              <a:t>11/27/17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ea typeface="+mn-ea"/>
              </a:defRPr>
            </a:lvl1pPr>
          </a:lstStyle>
          <a:p>
            <a:pPr>
              <a:defRPr/>
            </a:pPr>
            <a:fld id="{B81D905E-552B-4B76-967D-967543951A85}" type="slidenum">
              <a:rPr lang="en-US" altLang="en-US"/>
              <a:pPr>
                <a:defRPr/>
              </a:pPr>
              <a:t>‹#›</a:t>
            </a:fld>
            <a:r>
              <a:rPr lang="en-US" altLang="en-US"/>
              <a:t> of 34</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311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 Column Content">
    <p:spTree>
      <p:nvGrpSpPr>
        <p:cNvPr id="1" name=""/>
        <p:cNvGrpSpPr/>
        <p:nvPr/>
      </p:nvGrpSpPr>
      <p:grpSpPr>
        <a:xfrm>
          <a:off x="0" y="0"/>
          <a:ext cx="0" cy="0"/>
          <a:chOff x="0" y="0"/>
          <a:chExt cx="0" cy="0"/>
        </a:xfrm>
      </p:grpSpPr>
      <p:sp>
        <p:nvSpPr>
          <p:cNvPr id="11" name="Rectangle 3"/>
          <p:cNvSpPr>
            <a:spLocks noGrp="1" noChangeArrowheads="1"/>
          </p:cNvSpPr>
          <p:nvPr>
            <p:ph type="title" hasCustomPrompt="1"/>
          </p:nvPr>
        </p:nvSpPr>
        <p:spPr bwMode="gray">
          <a:xfrm>
            <a:off x="580240" y="284174"/>
            <a:ext cx="8001000" cy="81756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lvl="0"/>
            <a:r>
              <a:rPr lang="en-US" dirty="0"/>
              <a:t>Click to Edit Title</a:t>
            </a:r>
          </a:p>
        </p:txBody>
      </p:sp>
      <p:sp>
        <p:nvSpPr>
          <p:cNvPr id="13" name="Content Placeholder 2"/>
          <p:cNvSpPr>
            <a:spLocks noGrp="1"/>
          </p:cNvSpPr>
          <p:nvPr>
            <p:ph sz="half" idx="1" hasCustomPrompt="1"/>
          </p:nvPr>
        </p:nvSpPr>
        <p:spPr>
          <a:xfrm>
            <a:off x="577065" y="1252539"/>
            <a:ext cx="8001000" cy="4614861"/>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87781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2 Column Content">
    <p:spTree>
      <p:nvGrpSpPr>
        <p:cNvPr id="1" name=""/>
        <p:cNvGrpSpPr/>
        <p:nvPr/>
      </p:nvGrpSpPr>
      <p:grpSpPr>
        <a:xfrm>
          <a:off x="0" y="0"/>
          <a:ext cx="0" cy="0"/>
          <a:chOff x="0" y="0"/>
          <a:chExt cx="0" cy="0"/>
        </a:xfrm>
      </p:grpSpPr>
      <p:sp>
        <p:nvSpPr>
          <p:cNvPr id="14" name="Rectangle 3"/>
          <p:cNvSpPr>
            <a:spLocks noGrp="1" noChangeArrowheads="1"/>
          </p:cNvSpPr>
          <p:nvPr>
            <p:ph type="title" hasCustomPrompt="1"/>
          </p:nvPr>
        </p:nvSpPr>
        <p:spPr bwMode="gray">
          <a:xfrm>
            <a:off x="580240" y="293687"/>
            <a:ext cx="8001000" cy="81756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lvl="0"/>
            <a:r>
              <a:rPr lang="en-US" dirty="0"/>
              <a:t>Click to Edit Title</a:t>
            </a:r>
          </a:p>
        </p:txBody>
      </p:sp>
      <p:sp>
        <p:nvSpPr>
          <p:cNvPr id="15" name="Text Placeholder 8"/>
          <p:cNvSpPr>
            <a:spLocks noGrp="1"/>
          </p:cNvSpPr>
          <p:nvPr>
            <p:ph type="body" sz="quarter" idx="10" hasCustomPrompt="1"/>
          </p:nvPr>
        </p:nvSpPr>
        <p:spPr>
          <a:xfrm>
            <a:off x="577065" y="1270002"/>
            <a:ext cx="8001000" cy="559300"/>
          </a:xfrm>
        </p:spPr>
        <p:txBody>
          <a:bodyPr anchor="ctr" anchorCtr="0"/>
          <a:lstStyle>
            <a:lvl1pPr marL="0" indent="0">
              <a:buNone/>
              <a:defRPr cap="all" baseline="0">
                <a:solidFill>
                  <a:srgbClr val="009AD9"/>
                </a:solidFill>
              </a:defRPr>
            </a:lvl1pPr>
          </a:lstStyle>
          <a:p>
            <a:pPr lvl="0"/>
            <a:r>
              <a:rPr lang="en-US" dirty="0"/>
              <a:t>Page subtitle – CLICK TO EDIT</a:t>
            </a:r>
          </a:p>
        </p:txBody>
      </p:sp>
      <p:sp>
        <p:nvSpPr>
          <p:cNvPr id="16" name="Content Placeholder 2"/>
          <p:cNvSpPr>
            <a:spLocks noGrp="1"/>
          </p:cNvSpPr>
          <p:nvPr>
            <p:ph sz="half" idx="1" hasCustomPrompt="1"/>
          </p:nvPr>
        </p:nvSpPr>
        <p:spPr>
          <a:xfrm>
            <a:off x="577065" y="1993900"/>
            <a:ext cx="3886200" cy="388620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half" idx="12" hasCustomPrompt="1"/>
          </p:nvPr>
        </p:nvSpPr>
        <p:spPr>
          <a:xfrm>
            <a:off x="4686300" y="1993900"/>
            <a:ext cx="3886200" cy="3886200"/>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68884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Title and Content">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087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Title and Content">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0871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3_Title and Content">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0871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4_Title and Content">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087199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5716FF-1287-4352-920D-DA2A0F52510F}" type="datetimeFigureOut">
              <a:rPr lang="en-US"/>
              <a:pPr>
                <a:defRPr/>
              </a:pPr>
              <a:t>11/27/17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931420-6B62-40A0-9433-36169520FDBA}"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0566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5_Title and Content">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0871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r>
              <a:rPr lang="en-US" smtClean="0"/>
              <a:t>September 26, 2017</a:t>
            </a:r>
            <a:endParaRPr lang="en-US"/>
          </a:p>
        </p:txBody>
      </p:sp>
      <p:sp>
        <p:nvSpPr>
          <p:cNvPr id="4" name="Footer Placeholder 4"/>
          <p:cNvSpPr>
            <a:spLocks noGrp="1"/>
          </p:cNvSpPr>
          <p:nvPr>
            <p:ph type="ftr" sz="quarter" idx="11"/>
          </p:nvPr>
        </p:nvSpPr>
        <p:spPr/>
        <p:txBody>
          <a:bodyPr/>
          <a:lstStyle>
            <a:lvl1pPr defTabSz="914400">
              <a:defRPr/>
            </a:lvl1pPr>
          </a:lstStyle>
          <a:p>
            <a:pPr>
              <a:defRPr/>
            </a:pPr>
            <a:r>
              <a:rPr lang="en-US" smtClean="0"/>
              <a:t>NGS/USGS meeting, Rolla MO</a:t>
            </a: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6449093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1D4B9FF-7EFD-4CD0-93CE-9A93EA387460}" type="datetimeFigureOut">
              <a:rPr lang="en-US"/>
              <a:pPr>
                <a:defRPr/>
              </a:pPr>
              <a:t>11/27/17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417E9F-478A-4737-99C0-C94FAD5A04EF}"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4984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83D856E-A893-4DB9-8120-C50C676E38F2}" type="datetimeFigureOut">
              <a:rPr lang="en-US"/>
              <a:pPr>
                <a:defRPr/>
              </a:pPr>
              <a:t>11/27/17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BF0764-20E6-4C52-B59B-899866ADB97E}"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5103010"/>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F0DCC7-1761-418C-B065-4F3E9FAA1A1E}" type="datetimeFigureOut">
              <a:rPr lang="en-US"/>
              <a:pPr>
                <a:defRPr/>
              </a:pPr>
              <a:t>11/27/17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5029247-8FC7-4ABD-A175-7B26EDBEB509}"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430362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7875439-3209-4641-94F7-6825A0DDF1F8}" type="datetimeFigureOut">
              <a:rPr lang="en-US"/>
              <a:pPr>
                <a:defRPr/>
              </a:pPr>
              <a:t>11/27/17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0CE789-1F4A-4849-984D-135CAF5858C4}"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0042590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7981D6D-7E00-41BC-9820-08DAE87D9FB5}" type="datetimeFigureOut">
              <a:rPr lang="en-US"/>
              <a:pPr>
                <a:defRPr/>
              </a:pPr>
              <a:t>11/27/17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874C870-33AD-4356-B077-58B753AC8EAC}"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50267592"/>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BE7D98D-780E-4589-AFF7-4CE40B4AE3BA}" type="datetimeFigureOut">
              <a:rPr lang="en-US"/>
              <a:pPr>
                <a:defRPr/>
              </a:pPr>
              <a:t>11/27/17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94AA0D-C05F-40FD-B524-8D6D9E01FB8D}"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4848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F15F6A1-98E3-4EAC-A695-908220D92F72}" type="datetimeFigureOut">
              <a:rPr lang="en-US"/>
              <a:pPr>
                <a:defRPr/>
              </a:pPr>
              <a:t>11/27/17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829B63-0BD1-4095-8C36-7F2166B172DA}"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916685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389A72A-ABFF-4E01-988B-ACF7FB597940}" type="datetimeFigureOut">
              <a:rPr lang="en-US"/>
              <a:pPr>
                <a:defRPr/>
              </a:pPr>
              <a:t>11/27/17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2C62A55-922C-4E5E-AA26-56BF1B2596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2">
              <a:lumMod val="75000"/>
            </a:schemeClr>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2">
              <a:lumMod val="75000"/>
            </a:schemeClr>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2">
              <a:lumMod val="75000"/>
            </a:schemeClr>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2">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2">
              <a:lumMod val="75000"/>
            </a:schemeClr>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2">
              <a:lumMod val="75000"/>
            </a:schemeClr>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ill Sans MT" pitchFamily="34" charset="0"/>
                <a:ea typeface="ＭＳ Ｐゴシック" pitchFamily="34" charset="-128"/>
                <a:cs typeface="Arial" pitchFamily="34" charset="0"/>
              </a:defRPr>
            </a:lvl1pPr>
          </a:lstStyle>
          <a:p>
            <a:pPr defTabSz="914400">
              <a:defRPr/>
            </a:pPr>
            <a:fld id="{9BF815D1-4AAD-4689-B3C7-28BB713021C5}" type="datetime1">
              <a:rPr lang="en-US" altLang="en-US"/>
              <a:pPr defTabSz="914400">
                <a:defRPr/>
              </a:pPr>
              <a:t>11/27/17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Gill Sans MT" pitchFamily="34" charset="0"/>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MT" pitchFamily="34" charset="0"/>
                <a:ea typeface="ＭＳ Ｐゴシック" pitchFamily="34" charset="-128"/>
                <a:cs typeface="Arial" pitchFamily="34" charset="0"/>
              </a:defRPr>
            </a:lvl1pPr>
          </a:lstStyle>
          <a:p>
            <a:pPr defTabSz="914400">
              <a:defRPr/>
            </a:pPr>
            <a:fld id="{48AF7F71-6179-4B00-B71F-53F3513C3CFE}" type="slidenum">
              <a:rPr lang="en-US" altLang="en-US"/>
              <a:pPr defTabSz="914400">
                <a:defRPr/>
              </a:pPr>
              <a:t>‹#›</a:t>
            </a:fld>
            <a:endParaRPr lang="en-US" altLang="en-US"/>
          </a:p>
        </p:txBody>
      </p:sp>
      <p:pic>
        <p:nvPicPr>
          <p:cNvPr id="2055" name="Picture 8" descr="C:\Users\jeremy.mchugh\Pictures\geodesy.noaa.gov slide background.jpg"/>
          <p:cNvPicPr>
            <a:picLocks noChangeAspect="1" noChangeArrowheads="1"/>
          </p:cNvPicPr>
          <p:nvPr userDrawn="1"/>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9050"/>
            <a:ext cx="914400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3" r:id="rId10"/>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kern="1200">
          <a:solidFill>
            <a:schemeClr val="tx2"/>
          </a:solidFill>
          <a:latin typeface="Gill Sans MT"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Gill Sans MT" pitchFamily="34"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Gill Sans MT" pitchFamily="34"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Gill Sans MT" pitchFamily="34"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hyperlink" Target="https://beta.ngs.noaa.gov/GEOID/xGEOID1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21.jpeg"/><Relationship Id="rId5" Type="http://schemas.openxmlformats.org/officeDocument/2006/relationships/hyperlink" Target="https://www.geodesy.noaa.gov/GRAV-D/"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jpeg"/><Relationship Id="rId13" Type="http://schemas.openxmlformats.org/officeDocument/2006/relationships/image" Target="../media/image14.wmf"/><Relationship Id="rId14" Type="http://schemas.openxmlformats.org/officeDocument/2006/relationships/image" Target="../media/image15.jpeg"/><Relationship Id="rId15" Type="http://schemas.openxmlformats.org/officeDocument/2006/relationships/image" Target="../media/image16.png"/><Relationship Id="rId16"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png"/><Relationship Id="rId7" Type="http://schemas.openxmlformats.org/officeDocument/2006/relationships/hyperlink" Target="http://business.timesonline.co.uk/tol/business/industry_sectors/natural_resources/article3037384.ece" TargetMode="External"/><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6.jpeg"/><Relationship Id="rId3"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14.xml"/><Relationship Id="rId2" Type="http://schemas.openxmlformats.org/officeDocument/2006/relationships/image" Target="../media/image6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75.png"/><Relationship Id="rId5"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www.ngs.noaa.gov/web/news/Ten_Year_Plan_2013-2023.pdf" TargetMode="Externa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geodesy.noaa.gov/web/science_edu/webinar_series/2017-geospatial-summit-debrief.shtml" TargetMode="External"/><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png"/><Relationship Id="rId7" Type="http://schemas.openxmlformats.org/officeDocument/2006/relationships/image" Target="../media/image37.jpe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jpeg"/><Relationship Id="rId3" Type="http://schemas.openxmlformats.org/officeDocument/2006/relationships/image" Target="../media/image4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726984" y="3451703"/>
            <a:ext cx="2419356" cy="2890596"/>
          </a:xfrm>
          <a:prstGeom prst="rect">
            <a:avLst/>
          </a:prstGeom>
        </p:spPr>
      </p:pic>
      <p:sp>
        <p:nvSpPr>
          <p:cNvPr id="4" name="Rectangle 3"/>
          <p:cNvSpPr>
            <a:spLocks noChangeArrowheads="1"/>
          </p:cNvSpPr>
          <p:nvPr/>
        </p:nvSpPr>
        <p:spPr bwMode="auto">
          <a:xfrm>
            <a:off x="0" y="966993"/>
            <a:ext cx="9132888" cy="3698963"/>
          </a:xfrm>
          <a:prstGeom prst="rect">
            <a:avLst/>
          </a:prstGeom>
          <a:noFill/>
          <a:ln w="9525">
            <a:noFill/>
            <a:miter lim="800000"/>
            <a:headEnd/>
            <a:tailEnd/>
          </a:ln>
          <a:effectLst/>
        </p:spPr>
        <p:txBody>
          <a:bodyPr anchor="ctr">
            <a:prstTxWarp prst="textNoShape">
              <a:avLst/>
            </a:prstTxWarp>
          </a:bodyPr>
          <a:lstStyle/>
          <a:p>
            <a:pPr algn="ctr"/>
            <a:r>
              <a:rPr lang="en-US" sz="2800" b="1" dirty="0" smtClean="0">
                <a:solidFill>
                  <a:srgbClr val="1F497D"/>
                </a:solidFill>
                <a:latin typeface="Arial Black"/>
                <a:ea typeface="MS PGothic" pitchFamily="34" charset="-128"/>
                <a:cs typeface="MS PGothic" pitchFamily="34" charset="-128"/>
              </a:rPr>
              <a:t>Positioning </a:t>
            </a:r>
            <a:r>
              <a:rPr lang="en-US" sz="2800" b="1" dirty="0">
                <a:solidFill>
                  <a:srgbClr val="1F497D"/>
                </a:solidFill>
                <a:latin typeface="Arial Black"/>
                <a:ea typeface="MS PGothic" pitchFamily="34" charset="-128"/>
                <a:cs typeface="MS PGothic" pitchFamily="34" charset="-128"/>
              </a:rPr>
              <a:t>a nation for the future: </a:t>
            </a:r>
            <a:endParaRPr lang="en-US" sz="2800" b="1" dirty="0" smtClean="0">
              <a:solidFill>
                <a:srgbClr val="1F497D"/>
              </a:solidFill>
              <a:latin typeface="Arial Black"/>
              <a:ea typeface="MS PGothic" pitchFamily="34" charset="-128"/>
              <a:cs typeface="MS PGothic" pitchFamily="34" charset="-128"/>
            </a:endParaRPr>
          </a:p>
          <a:p>
            <a:pPr algn="ctr"/>
            <a:r>
              <a:rPr lang="en-US" sz="2800" b="1" dirty="0" smtClean="0">
                <a:solidFill>
                  <a:srgbClr val="1F497D"/>
                </a:solidFill>
                <a:latin typeface="Arial Black"/>
                <a:ea typeface="MS PGothic" pitchFamily="34" charset="-128"/>
                <a:cs typeface="MS PGothic" pitchFamily="34" charset="-128"/>
              </a:rPr>
              <a:t>Modernizing </a:t>
            </a:r>
            <a:r>
              <a:rPr lang="en-US" sz="2800" b="1" dirty="0">
                <a:solidFill>
                  <a:srgbClr val="1F497D"/>
                </a:solidFill>
                <a:latin typeface="Arial Black"/>
                <a:ea typeface="MS PGothic" pitchFamily="34" charset="-128"/>
                <a:cs typeface="MS PGothic" pitchFamily="34" charset="-128"/>
              </a:rPr>
              <a:t>the United States </a:t>
            </a:r>
            <a:endParaRPr lang="en-US" sz="2800" b="1" dirty="0" smtClean="0">
              <a:solidFill>
                <a:srgbClr val="1F497D"/>
              </a:solidFill>
              <a:latin typeface="Arial Black"/>
              <a:ea typeface="MS PGothic" pitchFamily="34" charset="-128"/>
              <a:cs typeface="MS PGothic" pitchFamily="34" charset="-128"/>
            </a:endParaRPr>
          </a:p>
          <a:p>
            <a:pPr algn="ctr"/>
            <a:r>
              <a:rPr lang="en-US" sz="2800" b="1" dirty="0" smtClean="0">
                <a:solidFill>
                  <a:srgbClr val="1F497D"/>
                </a:solidFill>
                <a:latin typeface="Arial Black"/>
                <a:ea typeface="MS PGothic" pitchFamily="34" charset="-128"/>
                <a:cs typeface="MS PGothic" pitchFamily="34" charset="-128"/>
              </a:rPr>
              <a:t>National </a:t>
            </a:r>
            <a:r>
              <a:rPr lang="en-US" sz="2800" b="1" dirty="0">
                <a:solidFill>
                  <a:srgbClr val="1F497D"/>
                </a:solidFill>
                <a:latin typeface="Arial Black"/>
                <a:ea typeface="MS PGothic" pitchFamily="34" charset="-128"/>
                <a:cs typeface="MS PGothic" pitchFamily="34" charset="-128"/>
              </a:rPr>
              <a:t>Spatial </a:t>
            </a:r>
            <a:r>
              <a:rPr lang="en-US" sz="2800" b="1" dirty="0" smtClean="0">
                <a:solidFill>
                  <a:srgbClr val="1F497D"/>
                </a:solidFill>
                <a:latin typeface="Arial Black"/>
                <a:ea typeface="MS PGothic" pitchFamily="34" charset="-128"/>
                <a:cs typeface="MS PGothic" pitchFamily="34" charset="-128"/>
              </a:rPr>
              <a:t>Reference System</a:t>
            </a:r>
            <a:endParaRPr lang="en-US" sz="2800" dirty="0" smtClean="0">
              <a:solidFill>
                <a:srgbClr val="1F497D"/>
              </a:solidFill>
              <a:effectLst>
                <a:outerShdw blurRad="38100" dist="38100" dir="2700000" algn="tl">
                  <a:srgbClr val="DDDDDD"/>
                </a:outerShdw>
              </a:effectLst>
              <a:latin typeface="Arial"/>
              <a:ea typeface="MS PGothic" pitchFamily="34" charset="-128"/>
              <a:cs typeface="MS PGothic" pitchFamily="34" charset="-128"/>
            </a:endParaRPr>
          </a:p>
          <a:p>
            <a:pPr algn="ctr"/>
            <a:endParaRPr lang="en-US" sz="2400" dirty="0" smtClean="0">
              <a:solidFill>
                <a:srgbClr val="1F497D"/>
              </a:solidFill>
              <a:effectLst>
                <a:outerShdw blurRad="38100" dist="38100" dir="2700000" algn="tl">
                  <a:srgbClr val="DDDDDD"/>
                </a:outerShdw>
              </a:effectLst>
              <a:latin typeface="Arial"/>
              <a:ea typeface="MS PGothic" pitchFamily="34" charset="-128"/>
              <a:cs typeface="MS PGothic" pitchFamily="34" charset="-128"/>
            </a:endParaRPr>
          </a:p>
          <a:p>
            <a:pPr algn="ctr"/>
            <a:r>
              <a:rPr lang="en-US" sz="2400" b="1" dirty="0" smtClean="0">
                <a:solidFill>
                  <a:srgbClr val="C00000"/>
                </a:solidFill>
                <a:effectLst>
                  <a:outerShdw blurRad="38100" dist="38100" dir="2700000" algn="tl">
                    <a:srgbClr val="DDDDDD"/>
                  </a:outerShdw>
                </a:effectLst>
                <a:latin typeface="Arial Black"/>
                <a:ea typeface="MS PGothic" pitchFamily="34" charset="-128"/>
                <a:cs typeface="Arial Black"/>
              </a:rPr>
              <a:t>Dr. Dana Caccamise</a:t>
            </a:r>
          </a:p>
          <a:p>
            <a:pPr algn="ctr"/>
            <a:endParaRPr lang="en-US" dirty="0" smtClean="0">
              <a:solidFill>
                <a:srgbClr val="1F497D"/>
              </a:solidFill>
              <a:effectLst>
                <a:outerShdw blurRad="38100" dist="38100" dir="2700000" algn="tl">
                  <a:srgbClr val="DDDDDD"/>
                </a:outerShdw>
              </a:effectLst>
              <a:latin typeface="Arial Black"/>
              <a:ea typeface="MS PGothic" pitchFamily="34" charset="-128"/>
              <a:cs typeface="Arial Black"/>
            </a:endParaRPr>
          </a:p>
        </p:txBody>
      </p:sp>
      <p:sp>
        <p:nvSpPr>
          <p:cNvPr id="5" name="Rectangle 4"/>
          <p:cNvSpPr/>
          <p:nvPr/>
        </p:nvSpPr>
        <p:spPr>
          <a:xfrm>
            <a:off x="2466600" y="6211669"/>
            <a:ext cx="4210800" cy="523220"/>
          </a:xfrm>
          <a:prstGeom prst="rect">
            <a:avLst/>
          </a:prstGeom>
        </p:spPr>
        <p:txBody>
          <a:bodyPr wrap="square">
            <a:spAutoFit/>
          </a:bodyPr>
          <a:lstStyle/>
          <a:p>
            <a:pPr algn="ctr"/>
            <a:r>
              <a:rPr lang="en-US" sz="1400" dirty="0" smtClean="0">
                <a:solidFill>
                  <a:srgbClr val="1F497D"/>
                </a:solidFill>
                <a:latin typeface="Arial Black"/>
                <a:cs typeface="Arial Black"/>
              </a:rPr>
              <a:t>SIRGAS Symposium Mendoza</a:t>
            </a:r>
            <a:r>
              <a:rPr lang="en-US" sz="1400" dirty="0">
                <a:solidFill>
                  <a:srgbClr val="1F497D"/>
                </a:solidFill>
                <a:latin typeface="Arial Black"/>
                <a:cs typeface="Arial Black"/>
              </a:rPr>
              <a:t>, </a:t>
            </a:r>
            <a:r>
              <a:rPr lang="en-US" sz="1400" dirty="0" smtClean="0">
                <a:solidFill>
                  <a:srgbClr val="1F497D"/>
                </a:solidFill>
                <a:latin typeface="Arial Black"/>
                <a:cs typeface="Arial Black"/>
              </a:rPr>
              <a:t>Argentina: </a:t>
            </a:r>
          </a:p>
          <a:p>
            <a:pPr algn="ctr"/>
            <a:r>
              <a:rPr lang="en-US" sz="1400" dirty="0" smtClean="0">
                <a:solidFill>
                  <a:srgbClr val="1F497D"/>
                </a:solidFill>
                <a:latin typeface="Arial Black"/>
                <a:cs typeface="Arial Black"/>
              </a:rPr>
              <a:t>November 27-30, 2017 </a:t>
            </a:r>
            <a:endParaRPr lang="en-US" sz="1400" dirty="0">
              <a:solidFill>
                <a:srgbClr val="1F497D"/>
              </a:solidFill>
              <a:latin typeface="Arial Black"/>
              <a:cs typeface="Arial Black"/>
            </a:endParaRPr>
          </a:p>
        </p:txBody>
      </p:sp>
      <p:sp>
        <p:nvSpPr>
          <p:cNvPr id="7" name="Rectangle 6"/>
          <p:cNvSpPr/>
          <p:nvPr/>
        </p:nvSpPr>
        <p:spPr>
          <a:xfrm>
            <a:off x="1687730" y="4305916"/>
            <a:ext cx="5711004" cy="1169551"/>
          </a:xfrm>
          <a:prstGeom prst="rect">
            <a:avLst/>
          </a:prstGeom>
        </p:spPr>
        <p:txBody>
          <a:bodyPr wrap="square">
            <a:spAutoFit/>
          </a:bodyPr>
          <a:lstStyle/>
          <a:p>
            <a:pPr algn="ctr"/>
            <a:r>
              <a:rPr lang="en-US" dirty="0">
                <a:solidFill>
                  <a:srgbClr val="1F497D"/>
                </a:solidFill>
                <a:effectLst>
                  <a:outerShdw blurRad="38100" dist="38100" dir="2700000" algn="tl">
                    <a:srgbClr val="DDDDDD"/>
                  </a:outerShdw>
                </a:effectLst>
                <a:latin typeface="Arial Black"/>
                <a:ea typeface="MS PGothic" pitchFamily="34" charset="-128"/>
                <a:cs typeface="Arial Black"/>
              </a:rPr>
              <a:t>USA </a:t>
            </a:r>
            <a:r>
              <a:rPr lang="en-US" dirty="0" smtClean="0">
                <a:solidFill>
                  <a:srgbClr val="1F497D"/>
                </a:solidFill>
                <a:effectLst>
                  <a:outerShdw blurRad="38100" dist="38100" dir="2700000" algn="tl">
                    <a:srgbClr val="DDDDDD"/>
                  </a:outerShdw>
                </a:effectLst>
                <a:latin typeface="Arial Black"/>
                <a:ea typeface="MS PGothic" pitchFamily="34" charset="-128"/>
                <a:cs typeface="Arial Black"/>
              </a:rPr>
              <a:t>Representative</a:t>
            </a:r>
          </a:p>
          <a:p>
            <a:pPr algn="ctr"/>
            <a:r>
              <a:rPr lang="en-US" dirty="0" smtClean="0">
                <a:solidFill>
                  <a:srgbClr val="1F497D"/>
                </a:solidFill>
                <a:effectLst>
                  <a:outerShdw blurRad="38100" dist="38100" dir="2700000" algn="tl">
                    <a:srgbClr val="DDDDDD"/>
                  </a:outerShdw>
                </a:effectLst>
                <a:latin typeface="Arial Black"/>
                <a:ea typeface="MS PGothic" pitchFamily="34" charset="-128"/>
                <a:cs typeface="Arial Black"/>
              </a:rPr>
              <a:t>Pacific </a:t>
            </a:r>
            <a:r>
              <a:rPr lang="en-US" dirty="0">
                <a:solidFill>
                  <a:srgbClr val="1F497D"/>
                </a:solidFill>
                <a:effectLst>
                  <a:outerShdw blurRad="38100" dist="38100" dir="2700000" algn="tl">
                    <a:srgbClr val="DDDDDD"/>
                  </a:outerShdw>
                </a:effectLst>
                <a:latin typeface="Arial Black"/>
                <a:ea typeface="MS PGothic" pitchFamily="34" charset="-128"/>
                <a:cs typeface="Arial Black"/>
              </a:rPr>
              <a:t>Southwest </a:t>
            </a:r>
            <a:r>
              <a:rPr lang="en-US" dirty="0" smtClean="0">
                <a:solidFill>
                  <a:srgbClr val="1F497D"/>
                </a:solidFill>
                <a:effectLst>
                  <a:outerShdw blurRad="38100" dist="38100" dir="2700000" algn="tl">
                    <a:srgbClr val="DDDDDD"/>
                  </a:outerShdw>
                </a:effectLst>
                <a:latin typeface="Arial Black"/>
                <a:ea typeface="MS PGothic" pitchFamily="34" charset="-128"/>
                <a:cs typeface="Arial Black"/>
              </a:rPr>
              <a:t>Region </a:t>
            </a:r>
            <a:r>
              <a:rPr lang="en-US" dirty="0">
                <a:solidFill>
                  <a:srgbClr val="1F497D"/>
                </a:solidFill>
                <a:effectLst>
                  <a:outerShdw blurRad="38100" dist="38100" dir="2700000" algn="tl">
                    <a:srgbClr val="DDDDDD"/>
                  </a:outerShdw>
                </a:effectLst>
                <a:latin typeface="Arial Black"/>
                <a:ea typeface="MS PGothic" pitchFamily="34" charset="-128"/>
                <a:cs typeface="Arial Black"/>
              </a:rPr>
              <a:t>Geodetic Advisor</a:t>
            </a:r>
            <a:endParaRPr lang="en-US" sz="1200" dirty="0">
              <a:solidFill>
                <a:srgbClr val="1F497D"/>
              </a:solidFill>
              <a:effectLst>
                <a:outerShdw blurRad="38100" dist="38100" dir="2700000" algn="tl">
                  <a:srgbClr val="DDDDDD"/>
                </a:outerShdw>
              </a:effectLst>
              <a:latin typeface="Arial Black"/>
              <a:ea typeface="MS PGothic" pitchFamily="34" charset="-128"/>
              <a:cs typeface="Arial Black"/>
            </a:endParaRPr>
          </a:p>
          <a:p>
            <a:pPr algn="ctr"/>
            <a:r>
              <a:rPr lang="en-US" dirty="0" err="1" smtClean="0">
                <a:solidFill>
                  <a:srgbClr val="1F497D"/>
                </a:solidFill>
                <a:effectLst>
                  <a:outerShdw blurRad="38100" dist="38100" dir="2700000" algn="tl">
                    <a:srgbClr val="DDDDDD"/>
                  </a:outerShdw>
                </a:effectLst>
                <a:latin typeface="Arial Black"/>
                <a:ea typeface="MS PGothic" pitchFamily="34" charset="-128"/>
                <a:cs typeface="Arial Black"/>
              </a:rPr>
              <a:t>dana.caccamise</a:t>
            </a:r>
            <a:r>
              <a:rPr lang="en-US" dirty="0" err="1">
                <a:solidFill>
                  <a:srgbClr val="1F497D"/>
                </a:solidFill>
                <a:effectLst>
                  <a:outerShdw blurRad="38100" dist="38100" dir="2700000" algn="tl">
                    <a:srgbClr val="DDDDDD"/>
                  </a:outerShdw>
                </a:effectLst>
                <a:latin typeface="Arial Black"/>
                <a:ea typeface="MS PGothic" pitchFamily="34" charset="-128"/>
                <a:cs typeface="Arial Black"/>
              </a:rPr>
              <a:t>@noaa.gov</a:t>
            </a:r>
            <a:endParaRPr lang="en-US" sz="1200" dirty="0">
              <a:solidFill>
                <a:srgbClr val="1F497D"/>
              </a:solidFill>
              <a:effectLst>
                <a:outerShdw blurRad="38100" dist="38100" dir="2700000" algn="tl">
                  <a:srgbClr val="DDDDDD"/>
                </a:outerShdw>
              </a:effectLst>
              <a:latin typeface="Arial Black"/>
              <a:ea typeface="MS PGothic" pitchFamily="34" charset="-128"/>
              <a:cs typeface="Arial Black"/>
            </a:endParaRPr>
          </a:p>
          <a:p>
            <a:pPr algn="ctr"/>
            <a:endParaRPr lang="en-US" sz="1600" dirty="0">
              <a:solidFill>
                <a:srgbClr val="1F497D"/>
              </a:solidFill>
              <a:effectLst>
                <a:outerShdw blurRad="38100" dist="38100" dir="2700000" algn="tl">
                  <a:srgbClr val="DDDDDD"/>
                </a:outerShdw>
              </a:effectLst>
              <a:latin typeface="Arial"/>
              <a:ea typeface="MS PGothic" pitchFamily="34" charset="-128"/>
              <a:cs typeface="MS PGothic" pitchFamily="34" charset="-128"/>
            </a:endParaRPr>
          </a:p>
        </p:txBody>
      </p:sp>
      <p:cxnSp>
        <p:nvCxnSpPr>
          <p:cNvPr id="9" name="Straight Connector 8"/>
          <p:cNvCxnSpPr/>
          <p:nvPr/>
        </p:nvCxnSpPr>
        <p:spPr>
          <a:xfrm>
            <a:off x="3170886" y="6119676"/>
            <a:ext cx="2932217"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8119" y="62145"/>
            <a:ext cx="7598569" cy="1455738"/>
          </a:xfrm>
          <a:prstGeom prst="rect">
            <a:avLst/>
          </a:prstGeom>
        </p:spPr>
        <p:txBody>
          <a:bodyPr/>
          <a:lstStyle/>
          <a:p>
            <a:r>
              <a:rPr lang="en-US" sz="3200" dirty="0" smtClean="0">
                <a:latin typeface="Arial Black"/>
                <a:cs typeface="Arial Black"/>
              </a:rPr>
              <a:t>Current Continuously Operating Reference Stations (CORS)</a:t>
            </a:r>
            <a:endParaRPr lang="en-US" sz="3200" dirty="0">
              <a:latin typeface="Arial Black"/>
              <a:cs typeface="Arial Black"/>
            </a:endParaRPr>
          </a:p>
        </p:txBody>
      </p:sp>
      <p:sp>
        <p:nvSpPr>
          <p:cNvPr id="8" name="Rectangle 7"/>
          <p:cNvSpPr/>
          <p:nvPr/>
        </p:nvSpPr>
        <p:spPr>
          <a:xfrm>
            <a:off x="5266603" y="2415711"/>
            <a:ext cx="4338084" cy="3139321"/>
          </a:xfrm>
          <a:prstGeom prst="rect">
            <a:avLst/>
          </a:prstGeom>
        </p:spPr>
        <p:txBody>
          <a:bodyPr wrap="square">
            <a:spAutoFit/>
          </a:bodyPr>
          <a:lstStyle/>
          <a:p>
            <a:pPr marL="457200" indent="-457200">
              <a:buFont typeface="Arial"/>
              <a:buChar char="•"/>
            </a:pPr>
            <a:r>
              <a:rPr lang="en-US" altLang="en-US" b="1" dirty="0" smtClean="0">
                <a:solidFill>
                  <a:schemeClr val="tx2"/>
                </a:solidFill>
                <a:latin typeface="Arial"/>
                <a:cs typeface="Arial"/>
              </a:rPr>
              <a:t>~</a:t>
            </a:r>
            <a:r>
              <a:rPr lang="en-US" altLang="en-US" b="1" dirty="0">
                <a:solidFill>
                  <a:schemeClr val="tx2"/>
                </a:solidFill>
                <a:latin typeface="Arial"/>
                <a:cs typeface="Arial"/>
              </a:rPr>
              <a:t>2000 Continuously </a:t>
            </a:r>
            <a:r>
              <a:rPr lang="en-US" altLang="en-US" b="1" dirty="0" smtClean="0">
                <a:solidFill>
                  <a:schemeClr val="tx2"/>
                </a:solidFill>
                <a:latin typeface="Arial"/>
                <a:cs typeface="Arial"/>
              </a:rPr>
              <a:t>Operating Reference </a:t>
            </a:r>
            <a:r>
              <a:rPr lang="en-US" altLang="en-US" b="1" dirty="0">
                <a:solidFill>
                  <a:schemeClr val="tx2"/>
                </a:solidFill>
                <a:latin typeface="Arial"/>
                <a:cs typeface="Arial"/>
              </a:rPr>
              <a:t>Stations </a:t>
            </a:r>
            <a:endParaRPr lang="en-US" altLang="en-US" b="1" dirty="0" smtClean="0">
              <a:solidFill>
                <a:schemeClr val="tx2"/>
              </a:solidFill>
              <a:latin typeface="Arial"/>
              <a:cs typeface="Arial"/>
            </a:endParaRPr>
          </a:p>
          <a:p>
            <a:pPr>
              <a:buFont typeface="Arial"/>
              <a:buChar char="•"/>
            </a:pPr>
            <a:endParaRPr lang="en-US" altLang="en-US" b="1" dirty="0">
              <a:solidFill>
                <a:schemeClr val="tx2"/>
              </a:solidFill>
              <a:latin typeface="Arial"/>
              <a:cs typeface="Arial"/>
            </a:endParaRPr>
          </a:p>
          <a:p>
            <a:pPr marL="457200" indent="-457200">
              <a:buFont typeface="Arial"/>
              <a:buChar char="•"/>
            </a:pPr>
            <a:r>
              <a:rPr lang="en-US" altLang="en-US" b="1" dirty="0">
                <a:solidFill>
                  <a:schemeClr val="tx2"/>
                </a:solidFill>
                <a:latin typeface="Arial"/>
                <a:cs typeface="Arial"/>
              </a:rPr>
              <a:t>Run by more than 200 organizations (various government, academic, and private organizations)</a:t>
            </a:r>
          </a:p>
          <a:p>
            <a:pPr>
              <a:buFont typeface="Arial"/>
              <a:buChar char="•"/>
            </a:pPr>
            <a:endParaRPr lang="en-US" altLang="en-US" b="1" dirty="0">
              <a:solidFill>
                <a:schemeClr val="tx2"/>
              </a:solidFill>
              <a:latin typeface="Arial"/>
              <a:cs typeface="Arial"/>
            </a:endParaRPr>
          </a:p>
          <a:p>
            <a:pPr marL="457200" indent="-457200">
              <a:buFont typeface="Arial"/>
              <a:buChar char="•"/>
            </a:pPr>
            <a:r>
              <a:rPr lang="en-US" altLang="en-US" b="1" dirty="0">
                <a:solidFill>
                  <a:schemeClr val="tx2"/>
                </a:solidFill>
                <a:latin typeface="Arial"/>
                <a:cs typeface="Arial"/>
              </a:rPr>
              <a:t>Provide access to the U.S. National Spatial Reference System</a:t>
            </a:r>
          </a:p>
        </p:txBody>
      </p:sp>
      <p:pic>
        <p:nvPicPr>
          <p:cNvPr id="10" name="Picture 9"/>
          <p:cNvPicPr>
            <a:picLocks noChangeAspect="1"/>
          </p:cNvPicPr>
          <p:nvPr/>
        </p:nvPicPr>
        <p:blipFill>
          <a:blip r:embed="rId2"/>
          <a:stretch>
            <a:fillRect/>
          </a:stretch>
        </p:blipFill>
        <p:spPr>
          <a:xfrm>
            <a:off x="112065" y="1646286"/>
            <a:ext cx="5068796" cy="47735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98960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 y="9525"/>
            <a:ext cx="9144000" cy="1455738"/>
          </a:xfrm>
          <a:prstGeom prst="rect">
            <a:avLst/>
          </a:prstGeom>
        </p:spPr>
        <p:txBody>
          <a:bodyPr/>
          <a:lstStyle/>
          <a:p>
            <a:r>
              <a:rPr lang="en-US" sz="3600" dirty="0" smtClean="0">
                <a:latin typeface="Arial Black"/>
                <a:cs typeface="Arial Black"/>
              </a:rPr>
              <a:t>Foundation CORS Requirements</a:t>
            </a:r>
            <a:endParaRPr lang="en-US" sz="3600" dirty="0">
              <a:latin typeface="Arial Black"/>
              <a:cs typeface="Arial Black"/>
            </a:endParaRPr>
          </a:p>
        </p:txBody>
      </p:sp>
      <p:sp>
        <p:nvSpPr>
          <p:cNvPr id="8" name="Content Placeholder 7"/>
          <p:cNvSpPr>
            <a:spLocks noGrp="1"/>
          </p:cNvSpPr>
          <p:nvPr>
            <p:ph idx="4294967295"/>
          </p:nvPr>
        </p:nvSpPr>
        <p:spPr>
          <a:xfrm>
            <a:off x="675248" y="1021833"/>
            <a:ext cx="7932725" cy="5739410"/>
          </a:xfrm>
          <a:prstGeom prst="rect">
            <a:avLst/>
          </a:prstGeom>
        </p:spPr>
        <p:txBody>
          <a:bodyPr>
            <a:noAutofit/>
          </a:bodyPr>
          <a:lstStyle/>
          <a:p>
            <a:pPr>
              <a:buClr>
                <a:schemeClr val="tx2"/>
              </a:buClr>
            </a:pPr>
            <a:r>
              <a:rPr lang="en-US" sz="2000" b="1" dirty="0">
                <a:solidFill>
                  <a:srgbClr val="1F497D"/>
                </a:solidFill>
                <a:latin typeface="Arial Black"/>
                <a:cs typeface="Arial Black"/>
              </a:rPr>
              <a:t>Baseline Foundation CORS Network:</a:t>
            </a:r>
          </a:p>
          <a:p>
            <a:pPr lvl="1">
              <a:buClr>
                <a:schemeClr val="tx2"/>
              </a:buClr>
              <a:buFont typeface="Wingdings" panose="05000000000000000000" pitchFamily="2" charset="2"/>
              <a:buChar char="Ø"/>
            </a:pPr>
            <a:r>
              <a:rPr lang="en-US" sz="1800" b="1" dirty="0">
                <a:solidFill>
                  <a:srgbClr val="C00000"/>
                </a:solidFill>
                <a:latin typeface="Arial Black"/>
                <a:cs typeface="Arial Black"/>
              </a:rPr>
              <a:t>COLLOCATE - All Sites </a:t>
            </a:r>
            <a:r>
              <a:rPr lang="en-US" sz="1800" b="1" dirty="0">
                <a:solidFill>
                  <a:srgbClr val="1F497D"/>
                </a:solidFill>
                <a:latin typeface="Arial"/>
                <a:cs typeface="Arial"/>
              </a:rPr>
              <a:t>within the Foundation CORS target area of the United States, that have an existing space geodetic techniques </a:t>
            </a:r>
            <a:r>
              <a:rPr lang="en-US" sz="1800" b="1" dirty="0">
                <a:solidFill>
                  <a:srgbClr val="C00000"/>
                </a:solidFill>
                <a:latin typeface="Arial Black"/>
                <a:cs typeface="Arial Black"/>
              </a:rPr>
              <a:t>(SLR, VLBI or DORIS) </a:t>
            </a:r>
            <a:r>
              <a:rPr lang="en-US" sz="1800" b="1" dirty="0">
                <a:solidFill>
                  <a:srgbClr val="1F497D"/>
                </a:solidFill>
                <a:latin typeface="Arial"/>
                <a:cs typeface="Arial"/>
              </a:rPr>
              <a:t>will have a collocated Foundation </a:t>
            </a:r>
            <a:r>
              <a:rPr lang="en-US" sz="1800" b="1" dirty="0" smtClean="0">
                <a:solidFill>
                  <a:srgbClr val="1F497D"/>
                </a:solidFill>
                <a:latin typeface="Arial"/>
                <a:cs typeface="Arial"/>
              </a:rPr>
              <a:t>CORS</a:t>
            </a:r>
            <a:br>
              <a:rPr lang="en-US" sz="1800" b="1" dirty="0" smtClean="0">
                <a:solidFill>
                  <a:srgbClr val="1F497D"/>
                </a:solidFill>
                <a:latin typeface="Arial"/>
                <a:cs typeface="Arial"/>
              </a:rPr>
            </a:br>
            <a:endParaRPr lang="en-US" sz="1800" b="1" dirty="0">
              <a:solidFill>
                <a:srgbClr val="1F497D"/>
              </a:solidFill>
              <a:latin typeface="Arial"/>
              <a:cs typeface="Arial"/>
            </a:endParaRPr>
          </a:p>
          <a:p>
            <a:pPr>
              <a:buClr>
                <a:schemeClr val="tx2"/>
              </a:buClr>
            </a:pPr>
            <a:r>
              <a:rPr lang="en-US" sz="2000" b="1" dirty="0">
                <a:solidFill>
                  <a:srgbClr val="1F497D"/>
                </a:solidFill>
                <a:latin typeface="Arial Black"/>
                <a:cs typeface="Arial Black"/>
              </a:rPr>
              <a:t>Additional Desired Foundation CORS Network Requirements</a:t>
            </a:r>
            <a:r>
              <a:rPr lang="en-US" sz="2000" b="1" dirty="0" smtClean="0">
                <a:solidFill>
                  <a:srgbClr val="1F497D"/>
                </a:solidFill>
                <a:latin typeface="Arial Black"/>
                <a:cs typeface="Arial Black"/>
              </a:rPr>
              <a:t>:</a:t>
            </a:r>
          </a:p>
          <a:p>
            <a:pPr lvl="1">
              <a:buClr>
                <a:schemeClr val="tx2"/>
              </a:buClr>
              <a:buFont typeface="Wingdings" panose="05000000000000000000" pitchFamily="2" charset="2"/>
              <a:buChar char="Ø"/>
            </a:pPr>
            <a:r>
              <a:rPr lang="en-US" sz="1800" b="1" dirty="0">
                <a:solidFill>
                  <a:srgbClr val="C00000"/>
                </a:solidFill>
                <a:latin typeface="Arial Black"/>
                <a:cs typeface="Arial Black"/>
              </a:rPr>
              <a:t>DENSITY</a:t>
            </a:r>
            <a:r>
              <a:rPr lang="en-US" sz="1800" b="1" dirty="0">
                <a:solidFill>
                  <a:srgbClr val="1F497D"/>
                </a:solidFill>
                <a:latin typeface="Arial"/>
                <a:cs typeface="Arial"/>
              </a:rPr>
              <a:t> – Install or adopt new stations within the Foundation CORS target area of the United States, to fulfill the spacing criteria of 800 km within the Foundation CORS target area, after the above criteria are met. </a:t>
            </a:r>
          </a:p>
          <a:p>
            <a:pPr lvl="1">
              <a:buClr>
                <a:schemeClr val="tx2"/>
              </a:buClr>
              <a:buFont typeface="Wingdings" panose="05000000000000000000" pitchFamily="2" charset="2"/>
              <a:buChar char="Ø"/>
            </a:pPr>
            <a:r>
              <a:rPr lang="en-US" sz="1800" b="1" dirty="0">
                <a:solidFill>
                  <a:srgbClr val="C00000"/>
                </a:solidFill>
                <a:latin typeface="Arial Black"/>
                <a:cs typeface="Arial Black"/>
              </a:rPr>
              <a:t>EULER</a:t>
            </a:r>
            <a:r>
              <a:rPr lang="en-US" sz="1800" b="1" dirty="0">
                <a:solidFill>
                  <a:srgbClr val="1F497D"/>
                </a:solidFill>
                <a:latin typeface="Arial"/>
                <a:cs typeface="Arial"/>
              </a:rPr>
              <a:t> – Install or adopt new stations within the Foundation CORS target area of the United States to raise the minimum number of Foundation CORS to 3 on each of the 4 plates of interest, once the above criteria are met.</a:t>
            </a:r>
          </a:p>
          <a:p>
            <a:pPr lvl="1">
              <a:buClr>
                <a:schemeClr val="tx2"/>
              </a:buClr>
              <a:buFont typeface="Wingdings" panose="05000000000000000000" pitchFamily="2" charset="2"/>
              <a:buChar char="Ø"/>
            </a:pPr>
            <a:r>
              <a:rPr lang="en-US" sz="1800" b="1" dirty="0">
                <a:solidFill>
                  <a:srgbClr val="C00000"/>
                </a:solidFill>
                <a:latin typeface="Arial Black"/>
                <a:cs typeface="Arial Black"/>
              </a:rPr>
              <a:t>ADDITIONAL (Gap Filling)</a:t>
            </a:r>
            <a:r>
              <a:rPr lang="en-US" sz="1800" b="1" dirty="0">
                <a:solidFill>
                  <a:srgbClr val="1F497D"/>
                </a:solidFill>
                <a:latin typeface="Arial Black"/>
                <a:cs typeface="Arial Black"/>
              </a:rPr>
              <a:t> </a:t>
            </a:r>
            <a:r>
              <a:rPr lang="en-US" sz="1800" b="1" dirty="0">
                <a:solidFill>
                  <a:srgbClr val="1F497D"/>
                </a:solidFill>
                <a:latin typeface="Arial"/>
                <a:cs typeface="Arial"/>
              </a:rPr>
              <a:t>– Install or adopt new stations, on a case-by-case basis, once the above criteria is </a:t>
            </a:r>
            <a:r>
              <a:rPr lang="en-US" sz="1800" b="1" dirty="0" smtClean="0">
                <a:solidFill>
                  <a:srgbClr val="1F497D"/>
                </a:solidFill>
                <a:latin typeface="Arial"/>
                <a:cs typeface="Arial"/>
              </a:rPr>
              <a:t>met.</a:t>
            </a:r>
            <a:endParaRPr lang="en-US" sz="1800" b="1" dirty="0">
              <a:solidFill>
                <a:srgbClr val="1F497D"/>
              </a:solidFill>
              <a:latin typeface="Arial"/>
              <a:cs typeface="Aria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04807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p:nvPr/>
        </p:nvPicPr>
        <p:blipFill>
          <a:blip r:embed="rId2"/>
          <a:stretch>
            <a:fillRect/>
          </a:stretch>
        </p:blipFill>
        <p:spPr>
          <a:xfrm>
            <a:off x="604762" y="616857"/>
            <a:ext cx="7898190" cy="5829905"/>
          </a:xfrm>
          <a:prstGeom prst="rect">
            <a:avLst/>
          </a:prstGeom>
          <a:solidFill>
            <a:srgbClr val="FFFFFF">
              <a:shade val="85000"/>
            </a:srgbClr>
          </a:solidFill>
          <a:ln w="101600" cap="sq">
            <a:solidFill>
              <a:srgbClr val="FDFDFD"/>
            </a:solidFill>
            <a:miter lim="800000"/>
          </a:ln>
          <a:effectLst>
            <a:glow rad="101600">
              <a:schemeClr val="accent1">
                <a:alpha val="75000"/>
              </a:schemeClr>
            </a:glow>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 name="Title 1"/>
          <p:cNvSpPr>
            <a:spLocks noGrp="1"/>
          </p:cNvSpPr>
          <p:nvPr>
            <p:ph type="title" idx="4294967295"/>
          </p:nvPr>
        </p:nvSpPr>
        <p:spPr>
          <a:xfrm>
            <a:off x="1" y="419053"/>
            <a:ext cx="9144000" cy="1081088"/>
          </a:xfrm>
          <a:prstGeom prst="rect">
            <a:avLst/>
          </a:prstGeom>
        </p:spPr>
        <p:txBody>
          <a:bodyPr/>
          <a:lstStyle/>
          <a:p>
            <a:r>
              <a:rPr lang="en-US" sz="3600" dirty="0" smtClean="0">
                <a:latin typeface="Arial Black"/>
                <a:cs typeface="Arial Black"/>
              </a:rPr>
              <a:t>Collocated Spaced Based Technology (SBT)</a:t>
            </a:r>
            <a:endParaRPr lang="en-US" sz="3600" dirty="0">
              <a:latin typeface="Arial Black"/>
              <a:cs typeface="Arial Black"/>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20343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190" y="9525"/>
            <a:ext cx="8611810" cy="1455738"/>
          </a:xfrm>
          <a:prstGeom prst="rect">
            <a:avLst/>
          </a:prstGeom>
        </p:spPr>
        <p:txBody>
          <a:bodyPr/>
          <a:lstStyle/>
          <a:p>
            <a:r>
              <a:rPr lang="en-US" sz="3200" dirty="0">
                <a:solidFill>
                  <a:srgbClr val="1F497D"/>
                </a:solidFill>
                <a:latin typeface="Arial Black"/>
                <a:cs typeface="Arial Black"/>
              </a:rPr>
              <a:t>Four Tectonic Plates </a:t>
            </a:r>
            <a:r>
              <a:rPr lang="en-US" sz="3200" dirty="0" smtClean="0">
                <a:solidFill>
                  <a:srgbClr val="1F497D"/>
                </a:solidFill>
                <a:latin typeface="Arial Black"/>
                <a:cs typeface="Arial Black"/>
              </a:rPr>
              <a:t>NGS Monitors</a:t>
            </a:r>
            <a:endParaRPr lang="en-US" sz="3200" dirty="0">
              <a:solidFill>
                <a:srgbClr val="1F497D"/>
              </a:solidFill>
              <a:latin typeface="Arial Black"/>
              <a:cs typeface="Arial Black"/>
            </a:endParaRPr>
          </a:p>
        </p:txBody>
      </p:sp>
      <p:sp>
        <p:nvSpPr>
          <p:cNvPr id="4" name="Content Placeholder 3"/>
          <p:cNvSpPr>
            <a:spLocks noGrp="1"/>
          </p:cNvSpPr>
          <p:nvPr>
            <p:ph sz="half" idx="4294967295"/>
          </p:nvPr>
        </p:nvSpPr>
        <p:spPr>
          <a:xfrm>
            <a:off x="0" y="2316904"/>
            <a:ext cx="3832868" cy="3684588"/>
          </a:xfrm>
          <a:prstGeom prst="rect">
            <a:avLst/>
          </a:prstGeom>
        </p:spPr>
        <p:txBody>
          <a:bodyPr>
            <a:noAutofit/>
          </a:bodyPr>
          <a:lstStyle/>
          <a:p>
            <a:pPr lvl="1">
              <a:buFont typeface="Wingdings" panose="05000000000000000000" pitchFamily="2" charset="2"/>
              <a:buChar char="ü"/>
            </a:pPr>
            <a:r>
              <a:rPr lang="en-US" sz="1800" dirty="0" smtClean="0">
                <a:solidFill>
                  <a:srgbClr val="1F497D"/>
                </a:solidFill>
                <a:latin typeface="Arial"/>
                <a:cs typeface="Arial"/>
              </a:rPr>
              <a:t>North </a:t>
            </a:r>
            <a:r>
              <a:rPr lang="en-US" sz="1800" dirty="0">
                <a:solidFill>
                  <a:srgbClr val="1F497D"/>
                </a:solidFill>
                <a:latin typeface="Arial"/>
                <a:cs typeface="Arial"/>
              </a:rPr>
              <a:t>American Terrestrial Reference Frame of </a:t>
            </a:r>
            <a:r>
              <a:rPr lang="en-US" sz="1800" dirty="0" smtClean="0">
                <a:solidFill>
                  <a:srgbClr val="1F497D"/>
                </a:solidFill>
                <a:latin typeface="Arial"/>
                <a:cs typeface="Arial"/>
              </a:rPr>
              <a:t>2022 </a:t>
            </a:r>
            <a:r>
              <a:rPr lang="en-US" sz="1800" dirty="0" smtClean="0">
                <a:solidFill>
                  <a:srgbClr val="C00000"/>
                </a:solidFill>
                <a:latin typeface="Arial Black"/>
                <a:cs typeface="Arial Black"/>
              </a:rPr>
              <a:t>(</a:t>
            </a:r>
            <a:r>
              <a:rPr lang="en-US" sz="1800" dirty="0">
                <a:solidFill>
                  <a:srgbClr val="C00000"/>
                </a:solidFill>
                <a:latin typeface="Arial Black"/>
                <a:cs typeface="Arial Black"/>
              </a:rPr>
              <a:t>NATRF2022)</a:t>
            </a:r>
          </a:p>
          <a:p>
            <a:pPr lvl="1">
              <a:buFont typeface="Wingdings" panose="05000000000000000000" pitchFamily="2" charset="2"/>
              <a:buChar char="ü"/>
            </a:pPr>
            <a:r>
              <a:rPr lang="en-US" sz="1800" dirty="0">
                <a:solidFill>
                  <a:srgbClr val="1F497D"/>
                </a:solidFill>
                <a:latin typeface="Arial"/>
                <a:cs typeface="Arial"/>
              </a:rPr>
              <a:t>Pacific Terrestrial Reference Frame of 2022 </a:t>
            </a:r>
            <a:r>
              <a:rPr lang="en-US" sz="1800" dirty="0" smtClean="0">
                <a:solidFill>
                  <a:srgbClr val="1F497D"/>
                </a:solidFill>
                <a:latin typeface="Arial"/>
                <a:cs typeface="Arial"/>
              </a:rPr>
              <a:t> </a:t>
            </a:r>
            <a:r>
              <a:rPr lang="en-US" sz="1800" dirty="0" smtClean="0">
                <a:solidFill>
                  <a:srgbClr val="C00000"/>
                </a:solidFill>
                <a:latin typeface="Arial Black"/>
                <a:cs typeface="Arial Black"/>
              </a:rPr>
              <a:t>(</a:t>
            </a:r>
            <a:r>
              <a:rPr lang="en-US" sz="1800" dirty="0">
                <a:solidFill>
                  <a:srgbClr val="C00000"/>
                </a:solidFill>
                <a:latin typeface="Arial Black"/>
                <a:cs typeface="Arial Black"/>
              </a:rPr>
              <a:t>PATRF2022)</a:t>
            </a:r>
          </a:p>
          <a:p>
            <a:pPr lvl="1">
              <a:buFont typeface="Wingdings" panose="05000000000000000000" pitchFamily="2" charset="2"/>
              <a:buChar char="ü"/>
            </a:pPr>
            <a:r>
              <a:rPr lang="en-US" sz="1800" dirty="0">
                <a:solidFill>
                  <a:srgbClr val="1F497D"/>
                </a:solidFill>
                <a:latin typeface="Arial"/>
                <a:cs typeface="Arial"/>
              </a:rPr>
              <a:t>Caribbean Terrestrial Reference Frame of 2022 </a:t>
            </a:r>
            <a:r>
              <a:rPr lang="en-US" sz="1800" dirty="0" smtClean="0">
                <a:solidFill>
                  <a:srgbClr val="1F497D"/>
                </a:solidFill>
                <a:latin typeface="Arial"/>
                <a:cs typeface="Arial"/>
              </a:rPr>
              <a:t> </a:t>
            </a:r>
            <a:r>
              <a:rPr lang="en-US" sz="1800" dirty="0" smtClean="0">
                <a:solidFill>
                  <a:srgbClr val="C00000"/>
                </a:solidFill>
                <a:latin typeface="Arial Black"/>
                <a:cs typeface="Arial Black"/>
              </a:rPr>
              <a:t>(</a:t>
            </a:r>
            <a:r>
              <a:rPr lang="en-US" sz="1800" dirty="0">
                <a:solidFill>
                  <a:srgbClr val="C00000"/>
                </a:solidFill>
                <a:latin typeface="Arial Black"/>
                <a:cs typeface="Arial Black"/>
              </a:rPr>
              <a:t>CATRF2022)</a:t>
            </a:r>
          </a:p>
          <a:p>
            <a:pPr lvl="1">
              <a:buFont typeface="Wingdings" panose="05000000000000000000" pitchFamily="2" charset="2"/>
              <a:buChar char="ü"/>
            </a:pPr>
            <a:r>
              <a:rPr lang="en-US" sz="1800" dirty="0">
                <a:solidFill>
                  <a:srgbClr val="1F497D"/>
                </a:solidFill>
                <a:latin typeface="Arial"/>
                <a:cs typeface="Arial"/>
              </a:rPr>
              <a:t>Mariana Terrestrial Reference Frame of </a:t>
            </a:r>
            <a:r>
              <a:rPr lang="en-US" sz="1800" dirty="0" smtClean="0">
                <a:solidFill>
                  <a:srgbClr val="1F497D"/>
                </a:solidFill>
                <a:latin typeface="Arial"/>
                <a:cs typeface="Arial"/>
              </a:rPr>
              <a:t> </a:t>
            </a:r>
            <a:r>
              <a:rPr lang="en-US" sz="1800" dirty="0" smtClean="0">
                <a:solidFill>
                  <a:srgbClr val="C00000"/>
                </a:solidFill>
                <a:latin typeface="Arial Black"/>
                <a:cs typeface="Arial Black"/>
              </a:rPr>
              <a:t>(</a:t>
            </a:r>
            <a:r>
              <a:rPr lang="en-US" sz="1800" dirty="0">
                <a:solidFill>
                  <a:srgbClr val="C00000"/>
                </a:solidFill>
                <a:latin typeface="Arial Black"/>
                <a:cs typeface="Arial Black"/>
              </a:rPr>
              <a:t>MATRF2022)</a:t>
            </a:r>
          </a:p>
          <a:p>
            <a:endParaRPr lang="en-US" sz="1800" dirty="0">
              <a:solidFill>
                <a:srgbClr val="1F497D"/>
              </a:solidFill>
              <a:latin typeface="Arial"/>
              <a:cs typeface="Arial"/>
            </a:endParaRPr>
          </a:p>
        </p:txBody>
      </p:sp>
      <p:pic>
        <p:nvPicPr>
          <p:cNvPr id="7" name="Picture 6"/>
          <p:cNvPicPr/>
          <p:nvPr/>
        </p:nvPicPr>
        <p:blipFill>
          <a:blip r:embed="rId2"/>
          <a:stretch>
            <a:fillRect/>
          </a:stretch>
        </p:blipFill>
        <p:spPr>
          <a:xfrm>
            <a:off x="3557384" y="1465264"/>
            <a:ext cx="5287522" cy="51415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Rectangle 4"/>
          <p:cNvSpPr/>
          <p:nvPr/>
        </p:nvSpPr>
        <p:spPr>
          <a:xfrm>
            <a:off x="555002" y="1116575"/>
            <a:ext cx="5286998" cy="923330"/>
          </a:xfrm>
          <a:prstGeom prst="rect">
            <a:avLst/>
          </a:prstGeom>
        </p:spPr>
        <p:txBody>
          <a:bodyPr wrap="square">
            <a:spAutoFit/>
          </a:bodyPr>
          <a:lstStyle/>
          <a:p>
            <a:r>
              <a:rPr lang="en-US" b="1" dirty="0" smtClean="0">
                <a:solidFill>
                  <a:srgbClr val="1F497D"/>
                </a:solidFill>
                <a:latin typeface="Arial"/>
                <a:cs typeface="Arial"/>
              </a:rPr>
              <a:t>In 2022, the entire National Spatial Reference System (NSRS) will be modernized and will contain </a:t>
            </a:r>
            <a:r>
              <a:rPr lang="en-US" b="1" dirty="0" smtClean="0">
                <a:solidFill>
                  <a:srgbClr val="C00000"/>
                </a:solidFill>
                <a:latin typeface="Arial Black"/>
                <a:cs typeface="Arial Black"/>
              </a:rPr>
              <a:t>four new reference frames</a:t>
            </a:r>
            <a:r>
              <a:rPr lang="en-US" b="1" dirty="0" smtClean="0">
                <a:solidFill>
                  <a:srgbClr val="1F497D"/>
                </a:solidFill>
                <a:latin typeface="Arial"/>
                <a:cs typeface="Arial"/>
              </a:rPr>
              <a: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979506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b="1" dirty="0" smtClean="0"/>
              <a:t>Replace NAVD 88</a:t>
            </a:r>
            <a:endParaRPr lang="en-US" b="1" dirty="0"/>
          </a:p>
        </p:txBody>
      </p:sp>
      <p:sp>
        <p:nvSpPr>
          <p:cNvPr id="11" name="Content Placeholder 10"/>
          <p:cNvSpPr>
            <a:spLocks noGrp="1"/>
          </p:cNvSpPr>
          <p:nvPr>
            <p:ph sz="half" idx="1"/>
          </p:nvPr>
        </p:nvSpPr>
        <p:spPr/>
        <p:txBody>
          <a:bodyPr>
            <a:normAutofit/>
          </a:bodyPr>
          <a:lstStyle/>
          <a:p>
            <a:r>
              <a:rPr lang="en-US" dirty="0">
                <a:solidFill>
                  <a:schemeClr val="tx2"/>
                </a:solidFill>
                <a:latin typeface="Arial"/>
                <a:cs typeface="Arial"/>
              </a:rPr>
              <a:t>Changing from a </a:t>
            </a:r>
            <a:r>
              <a:rPr lang="en-US" i="1" dirty="0">
                <a:solidFill>
                  <a:srgbClr val="C00000"/>
                </a:solidFill>
                <a:latin typeface="Arial Black"/>
                <a:cs typeface="Arial Black"/>
              </a:rPr>
              <a:t>leveling-based</a:t>
            </a:r>
            <a:r>
              <a:rPr lang="en-US" i="1" dirty="0">
                <a:solidFill>
                  <a:srgbClr val="C00000"/>
                </a:solidFill>
                <a:latin typeface="Arial"/>
                <a:cs typeface="Arial"/>
              </a:rPr>
              <a:t> </a:t>
            </a:r>
            <a:r>
              <a:rPr lang="en-US" dirty="0">
                <a:solidFill>
                  <a:schemeClr val="tx2"/>
                </a:solidFill>
                <a:latin typeface="Arial"/>
                <a:cs typeface="Arial"/>
              </a:rPr>
              <a:t>to a </a:t>
            </a:r>
            <a:r>
              <a:rPr lang="en-US" b="1" dirty="0">
                <a:solidFill>
                  <a:srgbClr val="C00000"/>
                </a:solidFill>
                <a:latin typeface="Arial"/>
                <a:cs typeface="Arial"/>
              </a:rPr>
              <a:t>geoid/GNSS-based</a:t>
            </a:r>
            <a:r>
              <a:rPr lang="en-US" b="1" dirty="0">
                <a:solidFill>
                  <a:schemeClr val="tx2"/>
                </a:solidFill>
                <a:latin typeface="Arial"/>
                <a:cs typeface="Arial"/>
              </a:rPr>
              <a:t> </a:t>
            </a:r>
            <a:r>
              <a:rPr lang="en-US" dirty="0">
                <a:solidFill>
                  <a:schemeClr val="tx2"/>
                </a:solidFill>
                <a:latin typeface="Arial"/>
                <a:cs typeface="Arial"/>
              </a:rPr>
              <a:t>vertical datum</a:t>
            </a:r>
          </a:p>
          <a:p>
            <a:endParaRPr lang="en-US" dirty="0">
              <a:solidFill>
                <a:schemeClr val="tx2"/>
              </a:solidFill>
              <a:latin typeface="Arial"/>
              <a:cs typeface="Arial"/>
            </a:endParaRPr>
          </a:p>
          <a:p>
            <a:r>
              <a:rPr lang="en-US" dirty="0">
                <a:solidFill>
                  <a:schemeClr val="tx2"/>
                </a:solidFill>
                <a:latin typeface="Arial"/>
                <a:cs typeface="Arial"/>
              </a:rPr>
              <a:t>Biggest requirement:  An updated, </a:t>
            </a:r>
            <a:endParaRPr lang="en-US" dirty="0" smtClean="0">
              <a:solidFill>
                <a:schemeClr val="tx2"/>
              </a:solidFill>
              <a:latin typeface="Arial"/>
              <a:cs typeface="Arial"/>
            </a:endParaRPr>
          </a:p>
          <a:p>
            <a:pPr marL="0" indent="0">
              <a:buNone/>
            </a:pPr>
            <a:r>
              <a:rPr lang="en-US" dirty="0" smtClean="0">
                <a:solidFill>
                  <a:schemeClr val="tx2"/>
                </a:solidFill>
                <a:latin typeface="Arial"/>
                <a:cs typeface="Arial"/>
              </a:rPr>
              <a:t>    accurate</a:t>
            </a:r>
            <a:r>
              <a:rPr lang="en-US" dirty="0">
                <a:solidFill>
                  <a:schemeClr val="tx2"/>
                </a:solidFill>
                <a:latin typeface="Arial"/>
                <a:cs typeface="Arial"/>
              </a:rPr>
              <a:t>, nationwide gravity survey</a:t>
            </a:r>
          </a:p>
          <a:p>
            <a:pPr lvl="1"/>
            <a:r>
              <a:rPr lang="en-US" dirty="0">
                <a:solidFill>
                  <a:schemeClr val="tx2"/>
                </a:solidFill>
                <a:latin typeface="Arial"/>
                <a:cs typeface="Arial"/>
              </a:rPr>
              <a:t>Airborne</a:t>
            </a:r>
          </a:p>
          <a:p>
            <a:pPr lvl="1"/>
            <a:r>
              <a:rPr lang="en-US" dirty="0">
                <a:solidFill>
                  <a:schemeClr val="tx2"/>
                </a:solidFill>
                <a:latin typeface="Arial"/>
                <a:cs typeface="Arial"/>
              </a:rPr>
              <a:t>GRAV-D</a:t>
            </a:r>
            <a:r>
              <a:rPr lang="en-US" dirty="0" smtClean="0">
                <a:solidFill>
                  <a:schemeClr val="tx2"/>
                </a:solidFill>
                <a:latin typeface="Arial"/>
                <a:cs typeface="Arial"/>
              </a:rPr>
              <a:t>!</a:t>
            </a:r>
          </a:p>
          <a:p>
            <a:pPr lvl="2"/>
            <a:r>
              <a:rPr lang="en-US" b="1" dirty="0" smtClean="0">
                <a:solidFill>
                  <a:srgbClr val="C00000"/>
                </a:solidFill>
                <a:latin typeface="Arial"/>
                <a:cs typeface="Arial"/>
              </a:rPr>
              <a:t>G</a:t>
            </a:r>
            <a:r>
              <a:rPr lang="en-US" dirty="0" smtClean="0">
                <a:solidFill>
                  <a:schemeClr val="tx2"/>
                </a:solidFill>
                <a:latin typeface="Arial"/>
                <a:cs typeface="Arial"/>
              </a:rPr>
              <a:t>ravity for the </a:t>
            </a:r>
            <a:r>
              <a:rPr lang="en-US" b="1" dirty="0" smtClean="0">
                <a:solidFill>
                  <a:srgbClr val="C00000"/>
                </a:solidFill>
                <a:latin typeface="Arial"/>
                <a:cs typeface="Arial"/>
              </a:rPr>
              <a:t>R</a:t>
            </a:r>
            <a:r>
              <a:rPr lang="en-US" dirty="0" smtClean="0">
                <a:solidFill>
                  <a:schemeClr val="tx2"/>
                </a:solidFill>
                <a:latin typeface="Arial"/>
                <a:cs typeface="Arial"/>
              </a:rPr>
              <a:t>edefinition of the </a:t>
            </a:r>
          </a:p>
          <a:p>
            <a:pPr marL="914400" lvl="2" indent="0">
              <a:buNone/>
            </a:pPr>
            <a:r>
              <a:rPr lang="en-US" dirty="0">
                <a:solidFill>
                  <a:schemeClr val="tx2"/>
                </a:solidFill>
                <a:latin typeface="Arial"/>
                <a:cs typeface="Arial"/>
              </a:rPr>
              <a:t>	</a:t>
            </a:r>
            <a:r>
              <a:rPr lang="en-US" b="1" dirty="0" smtClean="0">
                <a:solidFill>
                  <a:srgbClr val="C00000"/>
                </a:solidFill>
                <a:latin typeface="Arial"/>
                <a:cs typeface="Arial"/>
              </a:rPr>
              <a:t>A</a:t>
            </a:r>
            <a:r>
              <a:rPr lang="en-US" dirty="0" smtClean="0">
                <a:solidFill>
                  <a:schemeClr val="tx2"/>
                </a:solidFill>
                <a:latin typeface="Arial"/>
                <a:cs typeface="Arial"/>
              </a:rPr>
              <a:t>merican </a:t>
            </a:r>
            <a:r>
              <a:rPr lang="en-US" b="1" dirty="0" smtClean="0">
                <a:solidFill>
                  <a:srgbClr val="C00000"/>
                </a:solidFill>
                <a:latin typeface="Arial"/>
                <a:cs typeface="Arial"/>
              </a:rPr>
              <a:t>V</a:t>
            </a:r>
            <a:r>
              <a:rPr lang="en-US" dirty="0" smtClean="0">
                <a:solidFill>
                  <a:schemeClr val="tx2"/>
                </a:solidFill>
                <a:latin typeface="Arial"/>
                <a:cs typeface="Arial"/>
              </a:rPr>
              <a:t>ertical </a:t>
            </a:r>
            <a:r>
              <a:rPr lang="en-US" b="1" dirty="0" smtClean="0">
                <a:solidFill>
                  <a:srgbClr val="C00000"/>
                </a:solidFill>
                <a:latin typeface="Arial"/>
                <a:cs typeface="Arial"/>
              </a:rPr>
              <a:t>D</a:t>
            </a:r>
            <a:r>
              <a:rPr lang="en-US" dirty="0" smtClean="0">
                <a:solidFill>
                  <a:schemeClr val="tx2"/>
                </a:solidFill>
                <a:latin typeface="Arial"/>
                <a:cs typeface="Arial"/>
              </a:rPr>
              <a:t>atum</a:t>
            </a:r>
            <a:endParaRPr lang="en-US" dirty="0">
              <a:solidFill>
                <a:schemeClr val="tx2"/>
              </a:solidFill>
              <a:latin typeface="Arial"/>
              <a:cs typeface="Arial"/>
            </a:endParaRPr>
          </a:p>
        </p:txBody>
      </p:sp>
      <p:pic>
        <p:nvPicPr>
          <p:cNvPr id="4" name="Picture 4"/>
          <p:cNvPicPr>
            <a:picLocks noChangeAspect="1" noChangeArrowheads="1"/>
          </p:cNvPicPr>
          <p:nvPr/>
        </p:nvPicPr>
        <p:blipFill>
          <a:blip r:embed="rId3" cstate="print"/>
          <a:srcRect/>
          <a:stretch>
            <a:fillRect/>
          </a:stretch>
        </p:blipFill>
        <p:spPr bwMode="auto">
          <a:xfrm>
            <a:off x="6292628" y="1947335"/>
            <a:ext cx="2295270" cy="40070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1355774" y="6187735"/>
            <a:ext cx="6532558" cy="369332"/>
          </a:xfrm>
          <a:prstGeom prst="rect">
            <a:avLst/>
          </a:prstGeom>
          <a:noFill/>
        </p:spPr>
        <p:txBody>
          <a:bodyPr wrap="none" rtlCol="0">
            <a:spAutoFit/>
          </a:bodyPr>
          <a:lstStyle/>
          <a:p>
            <a:r>
              <a:rPr lang="en-US" dirty="0" smtClean="0">
                <a:solidFill>
                  <a:srgbClr val="0000FF"/>
                </a:solidFill>
              </a:rPr>
              <a:t>http://www.ngs.noaa.gov/GRAV-D/pubs/GRAV-D_v2007_12_19.pdf</a:t>
            </a:r>
            <a:endParaRPr lang="en-US" dirty="0">
              <a:solidFill>
                <a:srgbClr val="0000FF"/>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6494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5"/>
          <p:cNvPicPr>
            <a:picLocks noChangeAspect="1"/>
          </p:cNvPicPr>
          <p:nvPr/>
        </p:nvPicPr>
        <p:blipFill>
          <a:blip r:embed="rId2"/>
          <a:srcRect/>
          <a:stretch>
            <a:fillRect/>
          </a:stretch>
        </p:blipFill>
        <p:spPr bwMode="auto">
          <a:xfrm rot="21246192">
            <a:off x="811998" y="972868"/>
            <a:ext cx="8080313" cy="5315848"/>
          </a:xfrm>
          <a:prstGeom prst="rect">
            <a:avLst/>
          </a:prstGeom>
          <a:ln w="127000" cap="rnd">
            <a:solidFill>
              <a:srgbClr val="FFFFFF"/>
            </a:solidFill>
          </a:ln>
          <a:effectLst>
            <a:glow rad="63500">
              <a:schemeClr val="accent1">
                <a:alpha val="75000"/>
              </a:schemeClr>
            </a:glow>
            <a:outerShdw blurRad="76200" dir="13500000" sy="23000" kx="1200000" algn="br" rotWithShape="0">
              <a:srgbClr val="000000">
                <a:alpha val="15000"/>
              </a:srgbClr>
            </a:outerShdw>
          </a:effectLst>
          <a:scene3d>
            <a:camera prst="orthographicFront"/>
            <a:lightRig rig="twoPt" dir="t">
              <a:rot lat="0" lon="0" rev="7800000"/>
            </a:lightRig>
          </a:scene3d>
          <a:sp3d contourW="6350">
            <a:bevelT w="50800" h="16510"/>
            <a:contourClr>
              <a:srgbClr val="C0C0C0"/>
            </a:contourClr>
          </a:sp3d>
        </p:spPr>
      </p:pic>
      <p:sp>
        <p:nvSpPr>
          <p:cNvPr id="26627" name="Rectangle 3"/>
          <p:cNvSpPr>
            <a:spLocks noChangeArrowheads="1"/>
          </p:cNvSpPr>
          <p:nvPr/>
        </p:nvSpPr>
        <p:spPr bwMode="auto">
          <a:xfrm>
            <a:off x="5188373" y="6539062"/>
            <a:ext cx="3789362" cy="307975"/>
          </a:xfrm>
          <a:prstGeom prst="rect">
            <a:avLst/>
          </a:prstGeom>
          <a:noFill/>
          <a:ln w="9525">
            <a:noFill/>
            <a:miter lim="800000"/>
            <a:headEnd/>
            <a:tailEnd/>
          </a:ln>
        </p:spPr>
        <p:txBody>
          <a:bodyPr wrap="none">
            <a:prstTxWarp prst="textNoShape">
              <a:avLst/>
            </a:prstTxWarp>
            <a:spAutoFit/>
          </a:bodyPr>
          <a:lstStyle/>
          <a:p>
            <a:r>
              <a:rPr lang="en-US" sz="1400" dirty="0">
                <a:solidFill>
                  <a:srgbClr val="000000"/>
                </a:solidFill>
                <a:hlinkClick r:id="rId3"/>
              </a:rPr>
              <a:t>https://beta.ngs.noaa.gov/GEOID/xGEOID17/</a:t>
            </a:r>
            <a:endParaRPr lang="en-US" sz="1400" dirty="0">
              <a:solidFill>
                <a:srgbClr val="000000"/>
              </a:solidFill>
            </a:endParaRPr>
          </a:p>
        </p:txBody>
      </p:sp>
      <p:sp>
        <p:nvSpPr>
          <p:cNvPr id="4" name="Rectangle 3"/>
          <p:cNvSpPr/>
          <p:nvPr/>
        </p:nvSpPr>
        <p:spPr>
          <a:xfrm>
            <a:off x="1878688" y="279470"/>
            <a:ext cx="4858421" cy="584776"/>
          </a:xfrm>
          <a:prstGeom prst="rect">
            <a:avLst/>
          </a:prstGeom>
        </p:spPr>
        <p:txBody>
          <a:bodyPr wrap="none">
            <a:spAutoFit/>
          </a:bodyPr>
          <a:lstStyle/>
          <a:p>
            <a:r>
              <a:rPr lang="en-US" sz="3200" b="1" dirty="0" smtClean="0">
                <a:solidFill>
                  <a:schemeClr val="tx2"/>
                </a:solidFill>
                <a:latin typeface="Arial Black"/>
                <a:ea typeface="ＭＳ Ｐゴシック" charset="-128"/>
                <a:cs typeface="Arial Black"/>
              </a:rPr>
              <a:t>Experimental Geoids</a:t>
            </a:r>
            <a:endParaRPr lang="en-US" sz="3200" dirty="0">
              <a:solidFill>
                <a:schemeClr val="tx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3"/>
          <a:srcRect/>
          <a:stretch>
            <a:fillRect/>
          </a:stretch>
        </p:blipFill>
        <p:spPr bwMode="auto">
          <a:xfrm>
            <a:off x="-108855" y="803275"/>
            <a:ext cx="9144000" cy="5892800"/>
          </a:xfrm>
          <a:prstGeom prst="roundRect">
            <a:avLst>
              <a:gd name="adj" fmla="val 16667"/>
            </a:avLst>
          </a:prstGeom>
          <a:ln>
            <a:noFill/>
          </a:ln>
          <a:effectLst>
            <a:glow rad="139700">
              <a:schemeClr val="accent1">
                <a:alpha val="75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useBgFill="1">
        <p:nvSpPr>
          <p:cNvPr id="27651" name="Title 1"/>
          <p:cNvSpPr>
            <a:spLocks noGrp="1"/>
          </p:cNvSpPr>
          <p:nvPr>
            <p:ph type="title"/>
          </p:nvPr>
        </p:nvSpPr>
        <p:spPr>
          <a:xfrm>
            <a:off x="0" y="255505"/>
            <a:ext cx="9144000" cy="1133475"/>
          </a:xfrm>
        </p:spPr>
        <p:txBody>
          <a:bodyPr/>
          <a:lstStyle/>
          <a:p>
            <a:r>
              <a:rPr lang="en-US" sz="3200" dirty="0" smtClean="0">
                <a:solidFill>
                  <a:schemeClr val="tx2"/>
                </a:solidFill>
                <a:latin typeface="Arial Black"/>
                <a:ea typeface="Arial" charset="0"/>
                <a:cs typeface="Arial Black"/>
              </a:rPr>
              <a:t>Gravity</a:t>
            </a:r>
            <a:r>
              <a:rPr lang="en-US" sz="3200" dirty="0" smtClean="0">
                <a:solidFill>
                  <a:schemeClr val="tx2"/>
                </a:solidFill>
                <a:latin typeface="Arial Black"/>
                <a:ea typeface="ＭＳ Ｐゴシック" charset="-128"/>
                <a:cs typeface="Arial Black"/>
              </a:rPr>
              <a:t> </a:t>
            </a:r>
            <a:r>
              <a:rPr lang="en-US" sz="3200" dirty="0">
                <a:solidFill>
                  <a:schemeClr val="tx2"/>
                </a:solidFill>
                <a:latin typeface="Arial Black"/>
                <a:ea typeface="ＭＳ Ｐゴシック" charset="-128"/>
                <a:cs typeface="Arial Black"/>
              </a:rPr>
              <a:t>for the Redefinition of </a:t>
            </a:r>
            <a:r>
              <a:rPr lang="en-US" sz="3200" dirty="0" smtClean="0">
                <a:solidFill>
                  <a:schemeClr val="tx2"/>
                </a:solidFill>
                <a:latin typeface="Arial Black"/>
                <a:ea typeface="ＭＳ Ｐゴシック" charset="-128"/>
                <a:cs typeface="Arial Black"/>
              </a:rPr>
              <a:t>the American </a:t>
            </a:r>
            <a:r>
              <a:rPr lang="en-US" sz="3200" dirty="0">
                <a:solidFill>
                  <a:schemeClr val="tx2"/>
                </a:solidFill>
                <a:latin typeface="Arial Black"/>
                <a:ea typeface="ＭＳ Ｐゴシック" charset="-128"/>
                <a:cs typeface="Arial Black"/>
              </a:rPr>
              <a:t>Vertical Datum (GRAV-D)</a:t>
            </a:r>
          </a:p>
        </p:txBody>
      </p:sp>
      <p:sp>
        <p:nvSpPr>
          <p:cNvPr id="27652" name="Rounded Rectangle 5"/>
          <p:cNvSpPr>
            <a:spLocks noChangeArrowheads="1"/>
          </p:cNvSpPr>
          <p:nvPr/>
        </p:nvSpPr>
        <p:spPr bwMode="auto">
          <a:xfrm>
            <a:off x="7357990" y="3422405"/>
            <a:ext cx="1628775" cy="1122363"/>
          </a:xfrm>
          <a:prstGeom prst="roundRect">
            <a:avLst>
              <a:gd name="adj" fmla="val 16667"/>
            </a:avLst>
          </a:prstGeom>
          <a:blipFill dpi="0" rotWithShape="0">
            <a:blip r:embed="rId4"/>
            <a:srcRect/>
            <a:stretch>
              <a:fillRect/>
            </a:stretch>
          </a:blipFill>
          <a:ln w="25400">
            <a:solidFill>
              <a:schemeClr val="tx1"/>
            </a:solidFill>
            <a:round/>
            <a:headEnd/>
            <a:tailEnd/>
          </a:ln>
        </p:spPr>
        <p:txBody>
          <a:bodyPr>
            <a:prstTxWarp prst="textNoShape">
              <a:avLst/>
            </a:prstTxWarp>
          </a:bodyPr>
          <a:lstStyle/>
          <a:p>
            <a:endParaRPr lang="en-US">
              <a:solidFill>
                <a:srgbClr val="000000"/>
              </a:solidFill>
            </a:endParaRPr>
          </a:p>
        </p:txBody>
      </p:sp>
      <p:sp>
        <p:nvSpPr>
          <p:cNvPr id="27653" name="Rectangle 3"/>
          <p:cNvSpPr>
            <a:spLocks noChangeArrowheads="1"/>
          </p:cNvSpPr>
          <p:nvPr/>
        </p:nvSpPr>
        <p:spPr bwMode="auto">
          <a:xfrm>
            <a:off x="285750" y="6542087"/>
            <a:ext cx="3375025" cy="307975"/>
          </a:xfrm>
          <a:prstGeom prst="rect">
            <a:avLst/>
          </a:prstGeom>
          <a:noFill/>
          <a:ln w="9525">
            <a:noFill/>
            <a:miter lim="800000"/>
            <a:headEnd/>
            <a:tailEnd/>
          </a:ln>
        </p:spPr>
        <p:txBody>
          <a:bodyPr wrap="none">
            <a:prstTxWarp prst="textNoShape">
              <a:avLst/>
            </a:prstTxWarp>
            <a:spAutoFit/>
          </a:bodyPr>
          <a:lstStyle/>
          <a:p>
            <a:r>
              <a:rPr lang="en-US" sz="1400" dirty="0">
                <a:solidFill>
                  <a:srgbClr val="000000"/>
                </a:solidFill>
                <a:hlinkClick r:id="rId5"/>
              </a:rPr>
              <a:t>https://www.geodesy.noaa.gov/GRAV-D/</a:t>
            </a:r>
            <a:endParaRPr lang="en-US" sz="1400" dirty="0">
              <a:solidFill>
                <a:srgbClr val="0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b="1" dirty="0" smtClean="0">
                <a:latin typeface="Arial Black"/>
                <a:cs typeface="Arial Black"/>
              </a:rPr>
              <a:t>GRAV-D Status</a:t>
            </a:r>
            <a:endParaRPr lang="en-US" sz="3600" b="1" dirty="0">
              <a:latin typeface="Arial Black"/>
              <a:cs typeface="Arial Black"/>
            </a:endParaRPr>
          </a:p>
        </p:txBody>
      </p:sp>
      <p:sp>
        <p:nvSpPr>
          <p:cNvPr id="7" name="Content Placeholder 6"/>
          <p:cNvSpPr>
            <a:spLocks noGrp="1"/>
          </p:cNvSpPr>
          <p:nvPr>
            <p:ph sz="half" idx="1"/>
          </p:nvPr>
        </p:nvSpPr>
        <p:spPr/>
        <p:txBody>
          <a:bodyPr>
            <a:normAutofit lnSpcReduction="10000"/>
          </a:bodyPr>
          <a:lstStyle/>
          <a:p>
            <a:r>
              <a:rPr lang="en-US" dirty="0" smtClean="0">
                <a:solidFill>
                  <a:schemeClr val="tx2"/>
                </a:solidFill>
                <a:latin typeface="Arial"/>
                <a:cs typeface="Arial"/>
              </a:rPr>
              <a:t>50% mark hit in FY2016</a:t>
            </a:r>
          </a:p>
          <a:p>
            <a:pPr lvl="1"/>
            <a:r>
              <a:rPr lang="en-US" b="1" dirty="0" smtClean="0">
                <a:solidFill>
                  <a:srgbClr val="C00000"/>
                </a:solidFill>
                <a:latin typeface="Arial"/>
                <a:cs typeface="Arial"/>
              </a:rPr>
              <a:t>FY2017 target: 62% </a:t>
            </a:r>
          </a:p>
          <a:p>
            <a:r>
              <a:rPr lang="en-US" dirty="0" smtClean="0">
                <a:solidFill>
                  <a:schemeClr val="tx2"/>
                </a:solidFill>
                <a:latin typeface="Arial"/>
                <a:cs typeface="Arial"/>
              </a:rPr>
              <a:t>Two aircrafts at a time</a:t>
            </a:r>
          </a:p>
          <a:p>
            <a:pPr lvl="1"/>
            <a:r>
              <a:rPr lang="en-US" dirty="0" smtClean="0">
                <a:solidFill>
                  <a:schemeClr val="tx2"/>
                </a:solidFill>
                <a:latin typeface="Arial"/>
                <a:cs typeface="Arial"/>
              </a:rPr>
              <a:t>Occasionally three</a:t>
            </a:r>
          </a:p>
          <a:p>
            <a:r>
              <a:rPr lang="en-US" dirty="0" smtClean="0">
                <a:solidFill>
                  <a:schemeClr val="tx2"/>
                </a:solidFill>
                <a:latin typeface="Arial"/>
                <a:cs typeface="Arial"/>
              </a:rPr>
              <a:t>Mix of </a:t>
            </a:r>
            <a:r>
              <a:rPr lang="en-US" b="1" dirty="0" smtClean="0">
                <a:solidFill>
                  <a:srgbClr val="C00000"/>
                </a:solidFill>
                <a:latin typeface="Arial"/>
                <a:cs typeface="Arial"/>
              </a:rPr>
              <a:t>Government and Private</a:t>
            </a:r>
            <a:r>
              <a:rPr lang="en-US" dirty="0" smtClean="0">
                <a:solidFill>
                  <a:srgbClr val="C00000"/>
                </a:solidFill>
                <a:latin typeface="Arial"/>
                <a:cs typeface="Arial"/>
              </a:rPr>
              <a:t> </a:t>
            </a:r>
            <a:r>
              <a:rPr lang="en-US" dirty="0" smtClean="0">
                <a:solidFill>
                  <a:schemeClr val="tx2"/>
                </a:solidFill>
                <a:latin typeface="Arial"/>
                <a:cs typeface="Arial"/>
              </a:rPr>
              <a:t>Industry Flights</a:t>
            </a:r>
          </a:p>
          <a:p>
            <a:r>
              <a:rPr lang="en-US" dirty="0" smtClean="0">
                <a:solidFill>
                  <a:schemeClr val="tx2"/>
                </a:solidFill>
                <a:latin typeface="Arial"/>
                <a:ea typeface="ＭＳ Ｐゴシック" pitchFamily="-99" charset="-128"/>
                <a:cs typeface="Arial"/>
              </a:rPr>
              <a:t>Experiments with G4</a:t>
            </a:r>
          </a:p>
          <a:p>
            <a:pPr lvl="1"/>
            <a:r>
              <a:rPr lang="en-US" dirty="0" smtClean="0">
                <a:solidFill>
                  <a:schemeClr val="tx2"/>
                </a:solidFill>
                <a:latin typeface="Arial"/>
                <a:cs typeface="Arial"/>
              </a:rPr>
              <a:t>If successful, begin using G4 to collect Pacific states and territories as early as next year</a:t>
            </a:r>
          </a:p>
          <a:p>
            <a:endParaRPr lang="en-US" dirty="0" smtClean="0">
              <a:solidFill>
                <a:schemeClr val="tx2"/>
              </a:solidFill>
              <a:latin typeface="Arial"/>
              <a:cs typeface="Arial"/>
            </a:endParaRPr>
          </a:p>
          <a:p>
            <a:pPr>
              <a:buNone/>
            </a:pPr>
            <a:endParaRPr lang="en-US" dirty="0">
              <a:solidFill>
                <a:schemeClr val="tx2"/>
              </a:solidFill>
              <a:latin typeface="Arial"/>
              <a:cs typeface="Arial"/>
            </a:endParaRPr>
          </a:p>
        </p:txBody>
      </p:sp>
      <p:sp>
        <p:nvSpPr>
          <p:cNvPr id="2" name="Text Placeholder 1"/>
          <p:cNvSpPr>
            <a:spLocks noGrp="1"/>
          </p:cNvSpPr>
          <p:nvPr>
            <p:ph type="body" sz="quarter" idx="10"/>
          </p:nvPr>
        </p:nvSpPr>
        <p:spPr/>
        <p:txBody>
          <a:bodyPr>
            <a:normAutofit lnSpcReduction="10000"/>
          </a:bodyPr>
          <a:lstStyle/>
          <a:p>
            <a:r>
              <a:rPr lang="en-US" b="1" dirty="0" smtClean="0">
                <a:solidFill>
                  <a:srgbClr val="C00000"/>
                </a:solidFill>
                <a:latin typeface="Arial Black"/>
                <a:cs typeface="Arial Black"/>
              </a:rPr>
              <a:t>100% by 2022</a:t>
            </a:r>
            <a:endParaRPr lang="en-US" b="1" dirty="0">
              <a:solidFill>
                <a:srgbClr val="C00000"/>
              </a:solidFill>
              <a:latin typeface="Arial Black"/>
              <a:cs typeface="Arial Black"/>
            </a:endParaRPr>
          </a:p>
        </p:txBody>
      </p:sp>
      <p:pic>
        <p:nvPicPr>
          <p:cNvPr id="10"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248644" y="1619591"/>
            <a:ext cx="4736509" cy="4419644"/>
          </a:xfrm>
          <a:prstGeom prst="rect">
            <a:avLst/>
          </a:prstGeom>
          <a:solidFill>
            <a:srgbClr val="FFFFFF">
              <a:shade val="85000"/>
            </a:srgbClr>
          </a:solidFill>
          <a:ln w="190500" cap="rnd">
            <a:solidFill>
              <a:srgbClr val="FFFFFF"/>
            </a:solidFill>
          </a:ln>
          <a:effectLst>
            <a:glow rad="139700">
              <a:schemeClr val="accent1">
                <a:alpha val="75000"/>
              </a:schemeClr>
            </a:glow>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38835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9621" y="365125"/>
            <a:ext cx="8309429" cy="800100"/>
          </a:xfrm>
        </p:spPr>
        <p:txBody>
          <a:bodyPr/>
          <a:lstStyle/>
          <a:p>
            <a:r>
              <a:rPr lang="en-US" sz="4000" b="1" dirty="0">
                <a:solidFill>
                  <a:schemeClr val="tx2"/>
                </a:solidFill>
                <a:latin typeface="Arial Black"/>
                <a:ea typeface="ＭＳ Ｐゴシック" charset="-128"/>
                <a:cs typeface="Arial Black"/>
              </a:rPr>
              <a:t>International Coordination</a:t>
            </a:r>
          </a:p>
        </p:txBody>
      </p:sp>
      <p:sp>
        <p:nvSpPr>
          <p:cNvPr id="34819" name="Content Placeholder 2"/>
          <p:cNvSpPr>
            <a:spLocks noGrp="1"/>
          </p:cNvSpPr>
          <p:nvPr>
            <p:ph idx="1"/>
          </p:nvPr>
        </p:nvSpPr>
        <p:spPr>
          <a:xfrm>
            <a:off x="122238" y="1441450"/>
            <a:ext cx="4567237" cy="5416550"/>
          </a:xfrm>
        </p:spPr>
        <p:txBody>
          <a:bodyPr/>
          <a:lstStyle/>
          <a:p>
            <a:pPr>
              <a:buClr>
                <a:schemeClr val="tx2"/>
              </a:buClr>
            </a:pPr>
            <a:r>
              <a:rPr lang="en-US" sz="2800" dirty="0">
                <a:solidFill>
                  <a:srgbClr val="1F497D"/>
                </a:solidFill>
                <a:latin typeface="Arial Black"/>
                <a:ea typeface="ＭＳ Ｐゴシック" charset="-128"/>
                <a:cs typeface="Arial Black"/>
              </a:rPr>
              <a:t>IAG</a:t>
            </a:r>
            <a:r>
              <a:rPr lang="en-US" sz="2800" dirty="0">
                <a:solidFill>
                  <a:schemeClr val="tx2"/>
                </a:solidFill>
                <a:latin typeface="Arial Black"/>
                <a:ea typeface="ＭＳ Ｐゴシック" charset="-128"/>
                <a:cs typeface="Arial Black"/>
              </a:rPr>
              <a:t> (Comm. 1 &amp; 2)</a:t>
            </a:r>
          </a:p>
          <a:p>
            <a:pPr lvl="1"/>
            <a:r>
              <a:rPr lang="en-US" dirty="0">
                <a:solidFill>
                  <a:schemeClr val="tx2"/>
                </a:solidFill>
                <a:latin typeface="Arial Black"/>
                <a:cs typeface="Arial Black"/>
              </a:rPr>
              <a:t>ITRF/IHRF</a:t>
            </a:r>
          </a:p>
          <a:p>
            <a:r>
              <a:rPr lang="en-US" sz="2800" dirty="0">
                <a:solidFill>
                  <a:schemeClr val="tx2"/>
                </a:solidFill>
                <a:latin typeface="Arial Black"/>
                <a:ea typeface="ＭＳ Ｐゴシック" charset="-128"/>
                <a:cs typeface="Arial Black"/>
              </a:rPr>
              <a:t>UN-GGIM</a:t>
            </a:r>
          </a:p>
          <a:p>
            <a:pPr lvl="1"/>
            <a:r>
              <a:rPr lang="en-US" dirty="0">
                <a:solidFill>
                  <a:schemeClr val="tx2"/>
                </a:solidFill>
                <a:latin typeface="Arial Black"/>
                <a:cs typeface="Arial Black"/>
              </a:rPr>
              <a:t>UN-GGRF</a:t>
            </a:r>
          </a:p>
          <a:p>
            <a:pPr lvl="1"/>
            <a:r>
              <a:rPr lang="en-US" dirty="0">
                <a:solidFill>
                  <a:schemeClr val="tx2"/>
                </a:solidFill>
                <a:latin typeface="Arial Black"/>
                <a:cs typeface="Arial Black"/>
              </a:rPr>
              <a:t>UN-GGIM-Americas</a:t>
            </a:r>
          </a:p>
          <a:p>
            <a:pPr lvl="1"/>
            <a:r>
              <a:rPr lang="en-US" dirty="0">
                <a:solidFill>
                  <a:schemeClr val="tx2"/>
                </a:solidFill>
                <a:latin typeface="Arial Black"/>
                <a:cs typeface="Arial Black"/>
              </a:rPr>
              <a:t>SIRGAS</a:t>
            </a:r>
          </a:p>
          <a:p>
            <a:r>
              <a:rPr lang="en-US" sz="2800" dirty="0">
                <a:solidFill>
                  <a:schemeClr val="tx2"/>
                </a:solidFill>
                <a:latin typeface="Arial Black"/>
                <a:ea typeface="ＭＳ Ｐゴシック" charset="-128"/>
                <a:cs typeface="Arial Black"/>
              </a:rPr>
              <a:t>FIG et al.</a:t>
            </a:r>
          </a:p>
          <a:p>
            <a:r>
              <a:rPr lang="en-US" sz="2800" dirty="0">
                <a:solidFill>
                  <a:schemeClr val="tx2"/>
                </a:solidFill>
                <a:latin typeface="Arial Black"/>
                <a:ea typeface="ＭＳ Ｐゴシック" charset="-128"/>
                <a:cs typeface="Arial Black"/>
              </a:rPr>
              <a:t>ISO – TC 211</a:t>
            </a:r>
          </a:p>
          <a:p>
            <a:r>
              <a:rPr lang="en-US" sz="2800" dirty="0">
                <a:solidFill>
                  <a:schemeClr val="tx2"/>
                </a:solidFill>
                <a:latin typeface="Arial Black"/>
                <a:ea typeface="ＭＳ Ｐゴシック" charset="-128"/>
                <a:cs typeface="Arial Black"/>
              </a:rPr>
              <a:t>GLCC – IGLD update</a:t>
            </a:r>
          </a:p>
          <a:p>
            <a:endParaRPr lang="en-US" dirty="0">
              <a:solidFill>
                <a:schemeClr val="tx2"/>
              </a:solidFill>
              <a:latin typeface="Gill Sans MT" charset="0"/>
              <a:ea typeface="ＭＳ Ｐゴシック" charset="-128"/>
              <a:cs typeface="ＭＳ Ｐゴシック" charset="-128"/>
            </a:endParaRPr>
          </a:p>
          <a:p>
            <a:endParaRPr lang="en-US" dirty="0">
              <a:solidFill>
                <a:schemeClr val="tx2"/>
              </a:solidFill>
              <a:latin typeface="Gill Sans MT" charset="0"/>
              <a:ea typeface="ＭＳ Ｐゴシック" charset="-128"/>
              <a:cs typeface="ＭＳ Ｐゴシック" charset="-128"/>
            </a:endParaRPr>
          </a:p>
        </p:txBody>
      </p:sp>
      <p:pic>
        <p:nvPicPr>
          <p:cNvPr id="34820" name="Picture 7"/>
          <p:cNvPicPr>
            <a:picLocks noChangeAspect="1"/>
          </p:cNvPicPr>
          <p:nvPr/>
        </p:nvPicPr>
        <p:blipFill>
          <a:blip r:embed="rId2"/>
          <a:srcRect/>
          <a:stretch>
            <a:fillRect/>
          </a:stretch>
        </p:blipFill>
        <p:spPr bwMode="auto">
          <a:xfrm>
            <a:off x="4108150" y="2115836"/>
            <a:ext cx="4660900" cy="3602037"/>
          </a:xfrm>
          <a:prstGeom prst="rect">
            <a:avLst/>
          </a:prstGeom>
          <a:solidFill>
            <a:srgbClr val="FFFFFF">
              <a:shade val="85000"/>
            </a:srgbClr>
          </a:solidFill>
          <a:ln w="190500" cap="rnd">
            <a:solidFill>
              <a:srgbClr val="FFFFFF"/>
            </a:solidFill>
          </a:ln>
          <a:effectLst>
            <a:glow rad="101600">
              <a:schemeClr val="accent1">
                <a:alpha val="75000"/>
              </a:schemeClr>
            </a:glow>
            <a:outerShdw blurRad="50800" dist="38100" dir="2700000" algn="br" rotWithShape="0">
              <a:srgbClr val="000000">
                <a:alpha val="4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4"/>
          <p:cNvSpPr>
            <a:spLocks noGrp="1"/>
          </p:cNvSpPr>
          <p:nvPr>
            <p:ph type="title"/>
          </p:nvPr>
        </p:nvSpPr>
        <p:spPr>
          <a:xfrm>
            <a:off x="0" y="571500"/>
            <a:ext cx="9144000" cy="1365250"/>
          </a:xfrm>
        </p:spPr>
        <p:txBody>
          <a:bodyPr/>
          <a:lstStyle/>
          <a:p>
            <a:r>
              <a:rPr lang="en-US" sz="4000" b="1" dirty="0">
                <a:solidFill>
                  <a:srgbClr val="17375E"/>
                </a:solidFill>
                <a:latin typeface="Arial Black" pitchFamily="4" charset="0"/>
                <a:ea typeface="Arial" pitchFamily="4" charset="0"/>
                <a:cs typeface="Arial" pitchFamily="4" charset="0"/>
              </a:rPr>
              <a:t>NGS Video Library</a:t>
            </a:r>
            <a:r>
              <a:rPr lang="en-US" sz="3200" b="1" dirty="0">
                <a:solidFill>
                  <a:srgbClr val="17375E"/>
                </a:solidFill>
                <a:latin typeface="Arial Black" pitchFamily="4" charset="0"/>
                <a:ea typeface="Arial" pitchFamily="4" charset="0"/>
                <a:cs typeface="Arial" pitchFamily="4" charset="0"/>
              </a:rPr>
              <a:t/>
            </a:r>
            <a:br>
              <a:rPr lang="en-US" sz="3200" b="1" dirty="0">
                <a:solidFill>
                  <a:srgbClr val="17375E"/>
                </a:solidFill>
                <a:latin typeface="Arial Black" pitchFamily="4" charset="0"/>
                <a:ea typeface="Arial" pitchFamily="4" charset="0"/>
                <a:cs typeface="Arial" pitchFamily="4" charset="0"/>
              </a:rPr>
            </a:br>
            <a:r>
              <a:rPr lang="en-US" sz="2400" dirty="0">
                <a:solidFill>
                  <a:srgbClr val="17375E"/>
                </a:solidFill>
                <a:latin typeface="Arial Black" pitchFamily="4" charset="0"/>
                <a:ea typeface="Arial" pitchFamily="4" charset="0"/>
                <a:cs typeface="Arial" pitchFamily="4" charset="0"/>
              </a:rPr>
              <a:t>Educational Videos about New </a:t>
            </a:r>
            <a:r>
              <a:rPr lang="en-US" sz="2400" dirty="0" err="1">
                <a:solidFill>
                  <a:srgbClr val="17375E"/>
                </a:solidFill>
                <a:latin typeface="Arial Black" pitchFamily="4" charset="0"/>
                <a:ea typeface="Arial" pitchFamily="4" charset="0"/>
                <a:cs typeface="Arial" pitchFamily="4" charset="0"/>
              </a:rPr>
              <a:t>Datums</a:t>
            </a:r>
            <a:r>
              <a:rPr lang="en-US" sz="2400" dirty="0">
                <a:solidFill>
                  <a:srgbClr val="17375E"/>
                </a:solidFill>
                <a:latin typeface="Arial Black" pitchFamily="4" charset="0"/>
                <a:ea typeface="Arial" pitchFamily="4" charset="0"/>
                <a:cs typeface="Arial" pitchFamily="4" charset="0"/>
              </a:rPr>
              <a:t> and more</a:t>
            </a:r>
            <a:endParaRPr lang="en-US" sz="3200" dirty="0">
              <a:solidFill>
                <a:srgbClr val="17375E"/>
              </a:solidFill>
              <a:latin typeface="Arial Black" pitchFamily="4" charset="0"/>
              <a:ea typeface="Arial" pitchFamily="4" charset="0"/>
              <a:cs typeface="Arial" pitchFamily="4" charset="0"/>
            </a:endParaRPr>
          </a:p>
        </p:txBody>
      </p:sp>
      <p:pic>
        <p:nvPicPr>
          <p:cNvPr id="48131" name="Picture 4"/>
          <p:cNvPicPr>
            <a:picLocks noChangeAspect="1" noChangeArrowheads="1"/>
          </p:cNvPicPr>
          <p:nvPr/>
        </p:nvPicPr>
        <p:blipFill>
          <a:blip r:embed="rId3"/>
          <a:srcRect/>
          <a:stretch>
            <a:fillRect/>
          </a:stretch>
        </p:blipFill>
        <p:spPr bwMode="auto">
          <a:xfrm>
            <a:off x="504825" y="2382838"/>
            <a:ext cx="7981950" cy="2443162"/>
          </a:xfrm>
          <a:prstGeom prst="rect">
            <a:avLst/>
          </a:prstGeom>
          <a:noFill/>
          <a:ln w="9525">
            <a:noFill/>
            <a:miter lim="800000"/>
            <a:headEnd/>
            <a:tailEnd/>
          </a:ln>
          <a:effectLst>
            <a:outerShdw blurRad="63500" sx="102000" sy="102000" algn="ctr" rotWithShape="0">
              <a:srgbClr val="000000">
                <a:alpha val="39998"/>
              </a:srgbClr>
            </a:outerShdw>
          </a:effectLst>
        </p:spPr>
      </p:pic>
      <p:pic>
        <p:nvPicPr>
          <p:cNvPr id="69636" name="Picture 4"/>
          <p:cNvPicPr>
            <a:picLocks noChangeAspect="1" noChangeArrowheads="1"/>
          </p:cNvPicPr>
          <p:nvPr/>
        </p:nvPicPr>
        <p:blipFill>
          <a:blip r:embed="rId4"/>
          <a:srcRect/>
          <a:stretch>
            <a:fillRect/>
          </a:stretch>
        </p:blipFill>
        <p:spPr bwMode="auto">
          <a:xfrm>
            <a:off x="923925" y="3603625"/>
            <a:ext cx="1485900" cy="1895475"/>
          </a:xfrm>
          <a:prstGeom prst="rect">
            <a:avLst/>
          </a:prstGeom>
          <a:noFill/>
          <a:ln w="9525">
            <a:noFill/>
            <a:miter lim="800000"/>
            <a:headEnd/>
            <a:tailEnd/>
          </a:ln>
        </p:spPr>
      </p:pic>
      <p:sp>
        <p:nvSpPr>
          <p:cNvPr id="69637" name="Rectangle 1"/>
          <p:cNvSpPr>
            <a:spLocks noChangeArrowheads="1"/>
          </p:cNvSpPr>
          <p:nvPr/>
        </p:nvSpPr>
        <p:spPr bwMode="auto">
          <a:xfrm>
            <a:off x="923925" y="5646738"/>
            <a:ext cx="7669213" cy="831850"/>
          </a:xfrm>
          <a:prstGeom prst="rect">
            <a:avLst/>
          </a:prstGeom>
          <a:noFill/>
          <a:ln w="9525">
            <a:noFill/>
            <a:miter lim="800000"/>
            <a:headEnd/>
            <a:tailEnd/>
          </a:ln>
        </p:spPr>
        <p:txBody>
          <a:bodyPr>
            <a:prstTxWarp prst="textNoShape">
              <a:avLst/>
            </a:prstTxWarp>
            <a:spAutoFit/>
          </a:bodyPr>
          <a:lstStyle/>
          <a:p>
            <a:pPr eaLnBrk="1" hangingPunct="1"/>
            <a:r>
              <a:rPr lang="en-US" sz="2400" b="1">
                <a:solidFill>
                  <a:schemeClr val="tx2"/>
                </a:solidFill>
                <a:latin typeface="Arial" pitchFamily="4" charset="0"/>
                <a:ea typeface="Times New Roman" pitchFamily="4" charset="0"/>
                <a:cs typeface="Times New Roman" pitchFamily="4" charset="0"/>
              </a:rPr>
              <a:t>http://www.ngs.noaa.gov/corbin/class_description/NGS_Video_Library.shtml</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75399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7653338" y="1609725"/>
            <a:ext cx="1331912" cy="1112838"/>
            <a:chOff x="7467600" y="1143000"/>
            <a:chExt cx="1487907" cy="1479505"/>
          </a:xfrm>
          <a:effectLst>
            <a:outerShdw blurRad="50800" dist="38100" dir="13500000" algn="tl">
              <a:srgbClr val="000000">
                <a:alpha val="43000"/>
              </a:srgbClr>
            </a:outerShdw>
          </a:effectLst>
        </p:grpSpPr>
        <p:pic>
          <p:nvPicPr>
            <p:cNvPr id="16419" name="Picture 9" descr="arabsat-4a__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467600" y="1143000"/>
              <a:ext cx="1447800" cy="10556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8708" name="Rectangle 11"/>
            <p:cNvSpPr>
              <a:spLocks noChangeArrowheads="1"/>
            </p:cNvSpPr>
            <p:nvPr/>
          </p:nvSpPr>
          <p:spPr bwMode="white">
            <a:xfrm>
              <a:off x="7531443" y="2297478"/>
              <a:ext cx="1424064" cy="325027"/>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075" tIns="46038" rIns="92075" bIns="46038">
              <a:spAutoFit/>
            </a:bodyPr>
            <a:lstStyle/>
            <a:p>
              <a:pPr eaLnBrk="0" hangingPunct="0">
                <a:lnSpc>
                  <a:spcPct val="80000"/>
                </a:lnSpc>
                <a:defRPr/>
              </a:pPr>
              <a:endParaRPr lang="en-US" sz="1200">
                <a:solidFill>
                  <a:prstClr val="black"/>
                </a:solidFill>
                <a:latin typeface="Arial Black" charset="0"/>
                <a:ea typeface="ＭＳ Ｐゴシック" charset="0"/>
                <a:cs typeface="Arial" charset="0"/>
              </a:endParaRPr>
            </a:p>
          </p:txBody>
        </p:sp>
      </p:grpSp>
      <p:grpSp>
        <p:nvGrpSpPr>
          <p:cNvPr id="3" name="Group 13"/>
          <p:cNvGrpSpPr>
            <a:grpSpLocks/>
          </p:cNvGrpSpPr>
          <p:nvPr/>
        </p:nvGrpSpPr>
        <p:grpSpPr bwMode="auto">
          <a:xfrm>
            <a:off x="7835900" y="3111500"/>
            <a:ext cx="685800" cy="1200150"/>
            <a:chOff x="1965" y="2592"/>
            <a:chExt cx="675" cy="1056"/>
          </a:xfrm>
        </p:grpSpPr>
        <p:pic>
          <p:nvPicPr>
            <p:cNvPr id="16417" name="Picture 14" descr="image"/>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65" y="2592"/>
              <a:ext cx="675" cy="105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6418" name="Picture 15" descr="Map zoomed in"/>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48" y="2648"/>
              <a:ext cx="504" cy="67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grpSp>
        <p:nvGrpSpPr>
          <p:cNvPr id="4" name="Group 36"/>
          <p:cNvGrpSpPr>
            <a:grpSpLocks/>
          </p:cNvGrpSpPr>
          <p:nvPr/>
        </p:nvGrpSpPr>
        <p:grpSpPr bwMode="auto">
          <a:xfrm>
            <a:off x="5672138" y="5005388"/>
            <a:ext cx="2038350" cy="1619250"/>
            <a:chOff x="5620120" y="4876800"/>
            <a:chExt cx="2209800" cy="1752600"/>
          </a:xfrm>
          <a:effectLst>
            <a:outerShdw blurRad="50800" dist="38100" dir="18900000" algn="tr">
              <a:srgbClr val="000000">
                <a:alpha val="43000"/>
              </a:srgbClr>
            </a:outerShdw>
          </a:effectLst>
        </p:grpSpPr>
        <p:pic>
          <p:nvPicPr>
            <p:cNvPr id="16415" name="Picture 34" descr="ThaiFishingBoats1"/>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0952" t="17857"/>
            <a:stretch>
              <a:fillRect/>
            </a:stretch>
          </p:blipFill>
          <p:spPr bwMode="auto">
            <a:xfrm>
              <a:off x="5620120" y="4876800"/>
              <a:ext cx="2209800" cy="1752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8704" name="Rectangle 27"/>
            <p:cNvSpPr>
              <a:spLocks noChangeArrowheads="1"/>
            </p:cNvSpPr>
            <p:nvPr/>
          </p:nvSpPr>
          <p:spPr bwMode="white">
            <a:xfrm>
              <a:off x="5685519" y="4945529"/>
              <a:ext cx="2058350" cy="300691"/>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075" tIns="46038" rIns="92075" bIns="46038">
              <a:spAutoFit/>
            </a:bodyPr>
            <a:lstStyle/>
            <a:p>
              <a:pPr eaLnBrk="0" hangingPunct="0">
                <a:defRPr/>
              </a:pPr>
              <a:r>
                <a:rPr lang="en-US" sz="1200" dirty="0">
                  <a:solidFill>
                    <a:srgbClr val="FFFFFF"/>
                  </a:solidFill>
                  <a:latin typeface="Arial Black" charset="0"/>
                  <a:ea typeface="ＭＳ Ｐゴシック" charset="0"/>
                  <a:cs typeface="Arial" charset="0"/>
                </a:rPr>
                <a:t>Fishing and Boating</a:t>
              </a:r>
            </a:p>
          </p:txBody>
        </p:sp>
      </p:grpSp>
      <p:grpSp>
        <p:nvGrpSpPr>
          <p:cNvPr id="5" name="Group 33"/>
          <p:cNvGrpSpPr>
            <a:grpSpLocks/>
          </p:cNvGrpSpPr>
          <p:nvPr/>
        </p:nvGrpSpPr>
        <p:grpSpPr bwMode="auto">
          <a:xfrm>
            <a:off x="3509963" y="5005388"/>
            <a:ext cx="2052637" cy="1619250"/>
            <a:chOff x="3168011" y="4724400"/>
            <a:chExt cx="2423164" cy="1781175"/>
          </a:xfrm>
          <a:effectLst>
            <a:outerShdw blurRad="50800" dist="38100" dir="18900000" algn="tr">
              <a:srgbClr val="000000">
                <a:alpha val="43000"/>
              </a:srgbClr>
            </a:outerShdw>
          </a:effectLst>
        </p:grpSpPr>
        <p:pic>
          <p:nvPicPr>
            <p:cNvPr id="16413" name="Picture 33" descr="Offshore Oil Platform with Helicopter overhead (nv1) ">
              <a:hlinkClick r:id="rId7"/>
            </p:cNvPr>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62325" y="4724400"/>
              <a:ext cx="2228850" cy="17811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8702" name="Rectangle 26"/>
            <p:cNvSpPr>
              <a:spLocks noChangeArrowheads="1"/>
            </p:cNvSpPr>
            <p:nvPr/>
          </p:nvSpPr>
          <p:spPr bwMode="white">
            <a:xfrm>
              <a:off x="3168011" y="4813458"/>
              <a:ext cx="2132685" cy="26543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075" tIns="46038" rIns="92075" bIns="46038">
              <a:spAutoFit/>
            </a:bodyPr>
            <a:lstStyle/>
            <a:p>
              <a:pPr algn="ctr" eaLnBrk="0" hangingPunct="0">
                <a:lnSpc>
                  <a:spcPct val="80000"/>
                </a:lnSpc>
                <a:defRPr/>
              </a:pPr>
              <a:r>
                <a:rPr lang="en-US" sz="1200">
                  <a:solidFill>
                    <a:srgbClr val="FFFFFF"/>
                  </a:solidFill>
                  <a:latin typeface="Arial Black" charset="0"/>
                  <a:ea typeface="ＭＳ Ｐゴシック" charset="0"/>
                  <a:cs typeface="Arial" charset="0"/>
                </a:rPr>
                <a:t>Oil Exploration</a:t>
              </a:r>
            </a:p>
          </p:txBody>
        </p:sp>
      </p:grpSp>
      <p:pic>
        <p:nvPicPr>
          <p:cNvPr id="24579" name="Picture 7" descr="arab_p2"/>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03363" y="5005388"/>
            <a:ext cx="2055812" cy="1619250"/>
          </a:xfrm>
          <a:prstGeom prst="rect">
            <a:avLst/>
          </a:prstGeom>
          <a:noFill/>
          <a:ln>
            <a:noFill/>
          </a:ln>
          <a:effectLst>
            <a:outerShdw blurRad="50800" dist="38100" dir="18900000" algn="tr">
              <a:srgbClr val="000000">
                <a:alpha val="43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6" name="Group 37"/>
          <p:cNvGrpSpPr>
            <a:grpSpLocks/>
          </p:cNvGrpSpPr>
          <p:nvPr/>
        </p:nvGrpSpPr>
        <p:grpSpPr bwMode="auto">
          <a:xfrm>
            <a:off x="155575" y="3111500"/>
            <a:ext cx="2501900" cy="1730375"/>
            <a:chOff x="235845" y="3028503"/>
            <a:chExt cx="2506663" cy="1676400"/>
          </a:xfrm>
          <a:effectLst>
            <a:outerShdw blurRad="50800" dist="38100" dir="13500000" algn="tl">
              <a:srgbClr val="000000">
                <a:alpha val="43000"/>
              </a:srgbClr>
            </a:outerShdw>
          </a:effectLst>
        </p:grpSpPr>
        <p:pic>
          <p:nvPicPr>
            <p:cNvPr id="16411" name="Picture 6" descr="ph_services_02"/>
            <p:cNvPicPr>
              <a:picLocks noChangeAspect="1"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5845" y="3028503"/>
              <a:ext cx="2506663" cy="1676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8700" name="Rectangle 10"/>
            <p:cNvSpPr>
              <a:spLocks noChangeArrowheads="1"/>
            </p:cNvSpPr>
            <p:nvPr/>
          </p:nvSpPr>
          <p:spPr bwMode="white">
            <a:xfrm>
              <a:off x="258112" y="4257351"/>
              <a:ext cx="2112213" cy="269146"/>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075" tIns="46038" rIns="92075" bIns="46038">
              <a:spAutoFit/>
            </a:bodyPr>
            <a:lstStyle/>
            <a:p>
              <a:pPr eaLnBrk="0" hangingPunct="0">
                <a:defRPr/>
              </a:pPr>
              <a:r>
                <a:rPr lang="en-US" sz="1200" dirty="0">
                  <a:solidFill>
                    <a:srgbClr val="FFFFFF"/>
                  </a:solidFill>
                  <a:latin typeface="Arial Black" charset="0"/>
                  <a:ea typeface="ＭＳ Ｐゴシック" charset="0"/>
                  <a:cs typeface="Arial" charset="0"/>
                </a:rPr>
                <a:t>Trucking and Shipping</a:t>
              </a:r>
            </a:p>
          </p:txBody>
        </p:sp>
      </p:grpSp>
      <p:grpSp>
        <p:nvGrpSpPr>
          <p:cNvPr id="7" name="Group 33"/>
          <p:cNvGrpSpPr>
            <a:grpSpLocks/>
          </p:cNvGrpSpPr>
          <p:nvPr/>
        </p:nvGrpSpPr>
        <p:grpSpPr bwMode="auto">
          <a:xfrm>
            <a:off x="2871788" y="3114675"/>
            <a:ext cx="2003425" cy="1733550"/>
            <a:chOff x="3786966" y="1342545"/>
            <a:chExt cx="2002466" cy="1683884"/>
          </a:xfrm>
          <a:effectLst>
            <a:outerShdw blurRad="50800" dist="38100" dir="13500000" algn="tl">
              <a:srgbClr val="000000">
                <a:alpha val="43000"/>
              </a:srgbClr>
            </a:outerShdw>
          </a:effectLst>
        </p:grpSpPr>
        <p:pic>
          <p:nvPicPr>
            <p:cNvPr id="16409" name="Picture 36" descr="Two surveyors at an open pit mining site"/>
            <p:cNvPicPr>
              <a:picLocks noChangeAspect="1"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786966" y="1342545"/>
              <a:ext cx="1905000" cy="168388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8698" name="Rectangle 29"/>
            <p:cNvSpPr>
              <a:spLocks noChangeArrowheads="1"/>
            </p:cNvSpPr>
            <p:nvPr/>
          </p:nvSpPr>
          <p:spPr bwMode="white">
            <a:xfrm>
              <a:off x="3807593" y="2568450"/>
              <a:ext cx="1981839" cy="448727"/>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075" tIns="46038" rIns="92075" bIns="46038">
              <a:spAutoFit/>
            </a:bodyPr>
            <a:lstStyle/>
            <a:p>
              <a:pPr eaLnBrk="0" hangingPunct="0">
                <a:defRPr/>
              </a:pPr>
              <a:r>
                <a:rPr lang="en-US" sz="1200" dirty="0">
                  <a:solidFill>
                    <a:srgbClr val="FFFFFF"/>
                  </a:solidFill>
                  <a:latin typeface="Arial Black" charset="0"/>
                  <a:ea typeface="ＭＳ Ｐゴシック" charset="0"/>
                  <a:cs typeface="Arial" charset="0"/>
                </a:rPr>
                <a:t>Surveying </a:t>
              </a:r>
              <a:br>
                <a:rPr lang="en-US" sz="1200" dirty="0">
                  <a:solidFill>
                    <a:srgbClr val="FFFFFF"/>
                  </a:solidFill>
                  <a:latin typeface="Arial Black" charset="0"/>
                  <a:ea typeface="ＭＳ Ｐゴシック" charset="0"/>
                  <a:cs typeface="Arial" charset="0"/>
                </a:rPr>
              </a:br>
              <a:r>
                <a:rPr lang="en-US" sz="1200" dirty="0">
                  <a:solidFill>
                    <a:srgbClr val="FFFFFF"/>
                  </a:solidFill>
                  <a:latin typeface="Arial Black" charset="0"/>
                  <a:ea typeface="ＭＳ Ｐゴシック" charset="0"/>
                  <a:cs typeface="Arial" charset="0"/>
                </a:rPr>
                <a:t>and Mapping</a:t>
              </a:r>
            </a:p>
          </p:txBody>
        </p:sp>
      </p:grpSp>
      <p:grpSp>
        <p:nvGrpSpPr>
          <p:cNvPr id="8" name="Group 34"/>
          <p:cNvGrpSpPr>
            <a:grpSpLocks/>
          </p:cNvGrpSpPr>
          <p:nvPr/>
        </p:nvGrpSpPr>
        <p:grpSpPr bwMode="auto">
          <a:xfrm>
            <a:off x="950913" y="1619250"/>
            <a:ext cx="3843337" cy="1320800"/>
            <a:chOff x="101722" y="1462992"/>
            <a:chExt cx="3327049" cy="1432608"/>
          </a:xfrm>
          <a:effectLst>
            <a:outerShdw blurRad="50800" dist="38100" dir="13500000" algn="tl">
              <a:srgbClr val="000000">
                <a:alpha val="43000"/>
              </a:srgbClr>
            </a:outerShdw>
          </a:effectLst>
        </p:grpSpPr>
        <p:pic>
          <p:nvPicPr>
            <p:cNvPr id="16407" name="Picture 7" descr="0022646artwork"/>
            <p:cNvPicPr>
              <a:picLocks noChangeAspect="1"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1722" y="1462992"/>
              <a:ext cx="3298825" cy="143260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8696" name="Rectangle 30"/>
            <p:cNvSpPr>
              <a:spLocks noChangeArrowheads="1"/>
            </p:cNvSpPr>
            <p:nvPr/>
          </p:nvSpPr>
          <p:spPr bwMode="white">
            <a:xfrm>
              <a:off x="1196996" y="2630430"/>
              <a:ext cx="2231775" cy="26517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075" tIns="46038" rIns="92075" bIns="46038">
              <a:spAutoFit/>
            </a:bodyPr>
            <a:lstStyle/>
            <a:p>
              <a:pPr algn="ctr" eaLnBrk="0" hangingPunct="0">
                <a:lnSpc>
                  <a:spcPct val="80000"/>
                </a:lnSpc>
                <a:defRPr/>
              </a:pPr>
              <a:r>
                <a:rPr lang="en-US" sz="1200" dirty="0">
                  <a:solidFill>
                    <a:srgbClr val="FFFFFF"/>
                  </a:solidFill>
                  <a:latin typeface="Arial Black" charset="0"/>
                  <a:ea typeface="ＭＳ Ｐゴシック" charset="0"/>
                  <a:cs typeface="Arial" charset="0"/>
                </a:rPr>
                <a:t>Precision Agriculture</a:t>
              </a:r>
            </a:p>
          </p:txBody>
        </p:sp>
      </p:grpSp>
      <p:grpSp>
        <p:nvGrpSpPr>
          <p:cNvPr id="9" name="Group 35"/>
          <p:cNvGrpSpPr>
            <a:grpSpLocks/>
          </p:cNvGrpSpPr>
          <p:nvPr/>
        </p:nvGrpSpPr>
        <p:grpSpPr bwMode="auto">
          <a:xfrm>
            <a:off x="4992688" y="1620838"/>
            <a:ext cx="2362200" cy="1117600"/>
            <a:chOff x="6546876" y="1584250"/>
            <a:chExt cx="1840882" cy="1115251"/>
          </a:xfrm>
          <a:effectLst>
            <a:outerShdw blurRad="50800" dist="38100" dir="16200000" algn="t">
              <a:srgbClr val="000000">
                <a:alpha val="43000"/>
              </a:srgbClr>
            </a:outerShdw>
          </a:effectLst>
        </p:grpSpPr>
        <p:pic>
          <p:nvPicPr>
            <p:cNvPr id="16405" name="Picture 6"/>
            <p:cNvPicPr>
              <a:picLocks noChangeAspect="1" noChangeArrowheads="1"/>
            </p:cNvPicPr>
            <p:nvPr/>
          </p:nvPicPr>
          <p:blipFill>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46876" y="1584250"/>
              <a:ext cx="1840882" cy="111525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pic>
        <p:sp>
          <p:nvSpPr>
            <p:cNvPr id="28694" name="Rectangle 28"/>
            <p:cNvSpPr>
              <a:spLocks noChangeArrowheads="1"/>
            </p:cNvSpPr>
            <p:nvPr/>
          </p:nvSpPr>
          <p:spPr bwMode="white">
            <a:xfrm>
              <a:off x="6627290" y="1593755"/>
              <a:ext cx="681671" cy="240793"/>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lIns="92075" tIns="46038" rIns="92075" bIns="46038">
              <a:spAutoFit/>
            </a:bodyPr>
            <a:lstStyle/>
            <a:p>
              <a:pPr algn="ctr" eaLnBrk="0" hangingPunct="0">
                <a:lnSpc>
                  <a:spcPct val="80000"/>
                </a:lnSpc>
                <a:defRPr/>
              </a:pPr>
              <a:r>
                <a:rPr lang="en-US" sz="1200">
                  <a:solidFill>
                    <a:srgbClr val="FFFFFF"/>
                  </a:solidFill>
                  <a:latin typeface="Arial Black" charset="0"/>
                  <a:ea typeface="ＭＳ Ｐゴシック" charset="0"/>
                  <a:cs typeface="Arial" charset="0"/>
                </a:rPr>
                <a:t>Aviation</a:t>
              </a:r>
            </a:p>
          </p:txBody>
        </p:sp>
      </p:grpSp>
      <p:sp>
        <p:nvSpPr>
          <p:cNvPr id="16395" name="Title 1"/>
          <p:cNvSpPr>
            <a:spLocks noGrp="1"/>
          </p:cNvSpPr>
          <p:nvPr>
            <p:ph type="title"/>
          </p:nvPr>
        </p:nvSpPr>
        <p:spPr>
          <a:xfrm>
            <a:off x="222250" y="339725"/>
            <a:ext cx="9612313" cy="1143000"/>
          </a:xfrm>
        </p:spPr>
        <p:txBody>
          <a:bodyPr/>
          <a:lstStyle/>
          <a:p>
            <a:pPr algn="l"/>
            <a:r>
              <a:rPr lang="en-US" altLang="en-US" sz="2800" b="1" dirty="0" smtClean="0">
                <a:solidFill>
                  <a:schemeClr val="tx2"/>
                </a:solidFill>
                <a:latin typeface="Arial Black" pitchFamily="34" charset="0"/>
                <a:ea typeface="ＭＳ Ｐゴシック" pitchFamily="34" charset="-128"/>
                <a:cs typeface="Arial" pitchFamily="34" charset="0"/>
              </a:rPr>
              <a:t>NGS Provides the Geospatial Infrastructure </a:t>
            </a:r>
            <a:br>
              <a:rPr lang="en-US" altLang="en-US" sz="2800" b="1" dirty="0" smtClean="0">
                <a:solidFill>
                  <a:schemeClr val="tx2"/>
                </a:solidFill>
                <a:latin typeface="Arial Black" pitchFamily="34" charset="0"/>
                <a:ea typeface="ＭＳ Ｐゴシック" pitchFamily="34" charset="-128"/>
                <a:cs typeface="Arial" pitchFamily="34" charset="0"/>
              </a:rPr>
            </a:br>
            <a:r>
              <a:rPr lang="en-US" altLang="en-US" sz="2800" b="1" dirty="0" smtClean="0">
                <a:solidFill>
                  <a:schemeClr val="tx2"/>
                </a:solidFill>
                <a:latin typeface="Arial Black" pitchFamily="34" charset="0"/>
                <a:ea typeface="ＭＳ Ｐゴシック" pitchFamily="34" charset="-128"/>
                <a:cs typeface="Arial" pitchFamily="34" charset="0"/>
              </a:rPr>
              <a:t>Critical to Our Economy through the NSRS</a:t>
            </a:r>
          </a:p>
        </p:txBody>
      </p:sp>
      <p:pic>
        <p:nvPicPr>
          <p:cNvPr id="16396" name="Picture 37"/>
          <p:cNvPicPr>
            <a:picLocks noChangeAspect="1" noChangeArrowheads="1"/>
          </p:cNvPicPr>
          <p:nvPr/>
        </p:nvPicPr>
        <p:blipFill>
          <a:blip r:embed="rId1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92688" y="3124200"/>
            <a:ext cx="2525712" cy="1717675"/>
          </a:xfrm>
          <a:prstGeom prst="rect">
            <a:avLst/>
          </a:prstGeom>
          <a:noFill/>
          <a:ln>
            <a:noFill/>
          </a:ln>
          <a:effectLst>
            <a:outerShdw blurRad="50800" dist="38100" algn="r">
              <a:srgbClr val="000000">
                <a:alpha val="43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28685" name="Rectangle 19"/>
          <p:cNvSpPr>
            <a:spLocks noChangeArrowheads="1"/>
          </p:cNvSpPr>
          <p:nvPr/>
        </p:nvSpPr>
        <p:spPr bwMode="white">
          <a:xfrm>
            <a:off x="5010150" y="4378325"/>
            <a:ext cx="1933575" cy="277813"/>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075" tIns="46038" rIns="92075" bIns="46038">
            <a:spAutoFit/>
          </a:bodyPr>
          <a:lstStyle/>
          <a:p>
            <a:pPr eaLnBrk="0" hangingPunct="0">
              <a:defRPr/>
            </a:pPr>
            <a:r>
              <a:rPr lang="en-US" sz="1200" dirty="0">
                <a:solidFill>
                  <a:srgbClr val="FFFFFF"/>
                </a:solidFill>
                <a:latin typeface="Arial Black"/>
                <a:ea typeface="ＭＳ Ｐゴシック" charset="0"/>
                <a:cs typeface="Arial Black"/>
              </a:rPr>
              <a:t>Disaster Response</a:t>
            </a:r>
          </a:p>
        </p:txBody>
      </p:sp>
      <p:pic>
        <p:nvPicPr>
          <p:cNvPr id="16398" name="Picture 38"/>
          <p:cNvPicPr>
            <a:picLocks noChangeAspect="1" noChangeArrowheads="1"/>
          </p:cNvPicPr>
          <p:nvPr/>
        </p:nvPicPr>
        <p:blipFill>
          <a:blip r:embed="rId1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781925" y="5005388"/>
            <a:ext cx="1258888" cy="1200150"/>
          </a:xfrm>
          <a:prstGeom prst="rect">
            <a:avLst/>
          </a:prstGeom>
          <a:noFill/>
          <a:ln>
            <a:noFill/>
          </a:ln>
          <a:effectLst>
            <a:outerShdw blurRad="50800" dist="38100" dir="13500000" algn="tl">
              <a:srgbClr val="000000">
                <a:alpha val="43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8687" name="Picture 39"/>
          <p:cNvPicPr>
            <a:picLocks noChangeAspect="1" noChangeArrowheads="1"/>
          </p:cNvPicPr>
          <p:nvPr/>
        </p:nvPicPr>
        <p:blipFill>
          <a:blip r:embed="rId16"/>
          <a:srcRect/>
          <a:stretch>
            <a:fillRect/>
          </a:stretch>
        </p:blipFill>
        <p:spPr bwMode="auto">
          <a:xfrm>
            <a:off x="84138" y="5005388"/>
            <a:ext cx="1311275" cy="1198562"/>
          </a:xfrm>
          <a:prstGeom prst="rect">
            <a:avLst/>
          </a:prstGeom>
          <a:noFill/>
          <a:ln>
            <a:noFill/>
          </a:ln>
          <a:effectLst>
            <a:outerShdw blurRad="50800" dist="38100" dir="18900000" algn="tr">
              <a:srgbClr val="000000">
                <a:alpha val="43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8688" name="Rectangle 26"/>
          <p:cNvSpPr>
            <a:spLocks noChangeArrowheads="1"/>
          </p:cNvSpPr>
          <p:nvPr/>
        </p:nvSpPr>
        <p:spPr bwMode="white">
          <a:xfrm>
            <a:off x="155575" y="5095875"/>
            <a:ext cx="1851025" cy="242888"/>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075" tIns="46038" rIns="92075" bIns="46038">
            <a:spAutoFit/>
          </a:bodyPr>
          <a:lstStyle/>
          <a:p>
            <a:pPr eaLnBrk="0" hangingPunct="0">
              <a:lnSpc>
                <a:spcPct val="80000"/>
              </a:lnSpc>
              <a:defRPr/>
            </a:pPr>
            <a:r>
              <a:rPr lang="en-US" sz="1200">
                <a:solidFill>
                  <a:srgbClr val="FFFFFF"/>
                </a:solidFill>
                <a:latin typeface="Arial Black" charset="0"/>
                <a:ea typeface="ＭＳ Ｐゴシック" charset="0"/>
                <a:cs typeface="Arial" charset="0"/>
              </a:rPr>
              <a:t>CORS</a:t>
            </a:r>
          </a:p>
        </p:txBody>
      </p:sp>
      <p:sp>
        <p:nvSpPr>
          <p:cNvPr id="28689" name="Rectangle 26"/>
          <p:cNvSpPr>
            <a:spLocks noChangeArrowheads="1"/>
          </p:cNvSpPr>
          <p:nvPr/>
        </p:nvSpPr>
        <p:spPr bwMode="white">
          <a:xfrm>
            <a:off x="1543050" y="5084763"/>
            <a:ext cx="1851025" cy="244475"/>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2075" tIns="46038" rIns="92075" bIns="46038">
            <a:spAutoFit/>
          </a:bodyPr>
          <a:lstStyle/>
          <a:p>
            <a:pPr eaLnBrk="0" hangingPunct="0">
              <a:lnSpc>
                <a:spcPct val="80000"/>
              </a:lnSpc>
              <a:defRPr/>
            </a:pPr>
            <a:r>
              <a:rPr lang="en-US" sz="1200">
                <a:solidFill>
                  <a:srgbClr val="FFFFFF"/>
                </a:solidFill>
                <a:latin typeface="Arial Black" charset="0"/>
                <a:ea typeface="ＭＳ Ｐゴシック" charset="0"/>
                <a:cs typeface="Arial" charset="0"/>
              </a:rPr>
              <a:t>Navigation</a:t>
            </a:r>
          </a:p>
        </p:txBody>
      </p:sp>
      <p:sp>
        <p:nvSpPr>
          <p:cNvPr id="16402" name="TextBox 2"/>
          <p:cNvSpPr txBox="1">
            <a:spLocks noChangeArrowheads="1"/>
          </p:cNvSpPr>
          <p:nvPr/>
        </p:nvSpPr>
        <p:spPr bwMode="auto">
          <a:xfrm>
            <a:off x="7781925" y="2435225"/>
            <a:ext cx="1109663" cy="461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1200" dirty="0">
                <a:solidFill>
                  <a:schemeClr val="tx2"/>
                </a:solidFill>
                <a:latin typeface="Arial Black" pitchFamily="34" charset="0"/>
              </a:rPr>
              <a:t>Satellite </a:t>
            </a:r>
          </a:p>
          <a:p>
            <a:pPr eaLnBrk="1" hangingPunct="1">
              <a:spcBef>
                <a:spcPct val="0"/>
              </a:spcBef>
              <a:buFontTx/>
              <a:buNone/>
            </a:pPr>
            <a:r>
              <a:rPr lang="en-US" altLang="en-US" sz="1200" dirty="0">
                <a:solidFill>
                  <a:schemeClr val="tx2"/>
                </a:solidFill>
                <a:latin typeface="Arial Black" pitchFamily="34" charset="0"/>
              </a:rPr>
              <a:t>Operations</a:t>
            </a:r>
          </a:p>
        </p:txBody>
      </p:sp>
      <p:sp>
        <p:nvSpPr>
          <p:cNvPr id="16403" name="TextBox 38"/>
          <p:cNvSpPr txBox="1">
            <a:spLocks noChangeArrowheads="1"/>
          </p:cNvSpPr>
          <p:nvPr/>
        </p:nvSpPr>
        <p:spPr bwMode="auto">
          <a:xfrm>
            <a:off x="7785100" y="6254750"/>
            <a:ext cx="1423988" cy="276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1200">
                <a:solidFill>
                  <a:schemeClr val="tx2"/>
                </a:solidFill>
                <a:latin typeface="Arial Black" pitchFamily="34" charset="0"/>
              </a:rPr>
              <a:t>Survey Marks</a:t>
            </a:r>
          </a:p>
        </p:txBody>
      </p:sp>
      <p:sp>
        <p:nvSpPr>
          <p:cNvPr id="16404" name="TextBox 39"/>
          <p:cNvSpPr txBox="1">
            <a:spLocks noChangeArrowheads="1"/>
          </p:cNvSpPr>
          <p:nvPr/>
        </p:nvSpPr>
        <p:spPr bwMode="auto">
          <a:xfrm>
            <a:off x="7786688" y="4375150"/>
            <a:ext cx="1087437" cy="4603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1200" dirty="0">
                <a:solidFill>
                  <a:schemeClr val="tx2"/>
                </a:solidFill>
                <a:latin typeface="Arial Black" pitchFamily="34" charset="0"/>
              </a:rPr>
              <a:t>Personal </a:t>
            </a:r>
            <a:br>
              <a:rPr lang="en-US" altLang="en-US" sz="1200" dirty="0">
                <a:solidFill>
                  <a:schemeClr val="tx2"/>
                </a:solidFill>
                <a:latin typeface="Arial Black" pitchFamily="34" charset="0"/>
              </a:rPr>
            </a:br>
            <a:r>
              <a:rPr lang="en-US" altLang="en-US" sz="1200" dirty="0">
                <a:solidFill>
                  <a:schemeClr val="tx2"/>
                </a:solidFill>
                <a:latin typeface="Arial Black" pitchFamily="34" charset="0"/>
              </a:rPr>
              <a:t>Navigation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500"/>
                                  </p:stCondLst>
                                  <p:childTnLst>
                                    <p:set>
                                      <p:cBhvr>
                                        <p:cTn id="15" dur="1" fill="hold">
                                          <p:stCondLst>
                                            <p:cond delay="0"/>
                                          </p:stCondLst>
                                        </p:cTn>
                                        <p:tgtEl>
                                          <p:spTgt spid="24579"/>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6"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407150" y="2243138"/>
            <a:ext cx="1804988" cy="23701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77827"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476875" y="5156200"/>
            <a:ext cx="3667125" cy="1022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7828" name="Title 1"/>
          <p:cNvSpPr txBox="1">
            <a:spLocks/>
          </p:cNvSpPr>
          <p:nvPr/>
        </p:nvSpPr>
        <p:spPr bwMode="auto">
          <a:xfrm>
            <a:off x="5081588" y="336625"/>
            <a:ext cx="4062412" cy="12033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800" dirty="0">
                <a:solidFill>
                  <a:schemeClr val="tx2"/>
                </a:solidFill>
                <a:latin typeface="Arial Black"/>
                <a:cs typeface="Arial Black"/>
              </a:rPr>
              <a:t>NGS Homepage</a:t>
            </a:r>
            <a:r>
              <a:rPr lang="en-US" altLang="en-US" sz="2800" dirty="0" smtClean="0">
                <a:solidFill>
                  <a:schemeClr val="tx2"/>
                </a:solidFill>
                <a:latin typeface="Arial Black"/>
                <a:cs typeface="Arial Black"/>
              </a:rPr>
              <a:t>:</a:t>
            </a:r>
          </a:p>
          <a:p>
            <a:pPr algn="ctr" eaLnBrk="1" hangingPunct="1">
              <a:spcBef>
                <a:spcPct val="0"/>
              </a:spcBef>
              <a:buFontTx/>
              <a:buNone/>
            </a:pPr>
            <a:endParaRPr lang="en-US" altLang="en-US" sz="2800" dirty="0" smtClean="0">
              <a:solidFill>
                <a:schemeClr val="tx2"/>
              </a:solidFill>
              <a:latin typeface="Arial Black"/>
              <a:cs typeface="Arial Black"/>
            </a:endParaRPr>
          </a:p>
          <a:p>
            <a:pPr algn="ctr" eaLnBrk="1" hangingPunct="1">
              <a:spcBef>
                <a:spcPct val="0"/>
              </a:spcBef>
              <a:buFontTx/>
              <a:buNone/>
            </a:pPr>
            <a:r>
              <a:rPr lang="en-US" altLang="en-US" sz="2800" b="1" dirty="0" err="1">
                <a:solidFill>
                  <a:schemeClr val="tx2"/>
                </a:solidFill>
                <a:latin typeface="Arial Black"/>
                <a:cs typeface="Arial Black"/>
              </a:rPr>
              <a:t>geodesy.noaa.gov</a:t>
            </a:r>
            <a:endParaRPr lang="en-US" altLang="en-US" sz="2800" b="1" dirty="0">
              <a:solidFill>
                <a:schemeClr val="tx2"/>
              </a:solidFill>
              <a:latin typeface="Arial Black"/>
              <a:cs typeface="Arial Black"/>
            </a:endParaRPr>
          </a:p>
        </p:txBody>
      </p:sp>
      <p:pic>
        <p:nvPicPr>
          <p:cNvPr id="57346" name="Picture 2"/>
          <p:cNvPicPr>
            <a:picLocks noChangeAspect="1" noChangeArrowheads="1"/>
          </p:cNvPicPr>
          <p:nvPr/>
        </p:nvPicPr>
        <p:blipFill>
          <a:blip r:embed="rId4"/>
          <a:srcRect/>
          <a:stretch>
            <a:fillRect/>
          </a:stretch>
        </p:blipFill>
        <p:spPr bwMode="auto">
          <a:xfrm>
            <a:off x="0" y="362850"/>
            <a:ext cx="5347980" cy="6487550"/>
          </a:xfrm>
          <a:prstGeom prst="rect">
            <a:avLst/>
          </a:prstGeom>
          <a:ln>
            <a:noFill/>
          </a:ln>
          <a:effectLst>
            <a:outerShdw blurRad="50800" dist="38100" dir="13500000" algn="tl" rotWithShape="0">
              <a:srgbClr val="000000">
                <a:alpha val="43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439597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2286000" y="1462044"/>
            <a:ext cx="4572000" cy="1754327"/>
          </a:xfrm>
          <a:prstGeom prst="rect">
            <a:avLst/>
          </a:prstGeom>
        </p:spPr>
        <p:txBody>
          <a:bodyPr>
            <a:spAutoFit/>
          </a:bodyPr>
          <a:lstStyle/>
          <a:p>
            <a:pPr algn="ctr"/>
            <a:r>
              <a:rPr lang="en-US" sz="3600" b="1" dirty="0" smtClean="0">
                <a:solidFill>
                  <a:srgbClr val="C00000"/>
                </a:solidFill>
                <a:latin typeface="Arial Black"/>
                <a:ea typeface="MS PGothic" pitchFamily="34" charset="-128"/>
                <a:cs typeface="MS PGothic" pitchFamily="34" charset="-128"/>
              </a:rPr>
              <a:t>Thank</a:t>
            </a:r>
            <a:r>
              <a:rPr lang="en-US" sz="3600" b="1" dirty="0" smtClean="0">
                <a:solidFill>
                  <a:srgbClr val="BE0000"/>
                </a:solidFill>
                <a:latin typeface="Arial Black"/>
                <a:ea typeface="MS PGothic" pitchFamily="34" charset="-128"/>
                <a:cs typeface="MS PGothic" pitchFamily="34" charset="-128"/>
              </a:rPr>
              <a:t> You !</a:t>
            </a:r>
          </a:p>
          <a:p>
            <a:pPr algn="ctr"/>
            <a:endParaRPr lang="en-US" sz="3600" b="1" dirty="0" smtClean="0">
              <a:solidFill>
                <a:schemeClr val="tx2">
                  <a:lumMod val="75000"/>
                </a:schemeClr>
              </a:solidFill>
              <a:latin typeface="Arial Black"/>
              <a:ea typeface="MS PGothic" pitchFamily="34" charset="-128"/>
              <a:cs typeface="MS PGothic" pitchFamily="34" charset="-128"/>
            </a:endParaRPr>
          </a:p>
          <a:p>
            <a:pPr algn="ctr"/>
            <a:r>
              <a:rPr lang="en-US" sz="3600" b="1" dirty="0" smtClean="0">
                <a:solidFill>
                  <a:schemeClr val="tx2">
                    <a:lumMod val="75000"/>
                  </a:schemeClr>
                </a:solidFill>
                <a:latin typeface="Arial Black"/>
                <a:ea typeface="MS PGothic" pitchFamily="34" charset="-128"/>
                <a:cs typeface="MS PGothic" pitchFamily="34" charset="-128"/>
              </a:rPr>
              <a:t>QUESTIONS?</a:t>
            </a:r>
            <a:endParaRPr lang="en-US" sz="3600" dirty="0"/>
          </a:p>
        </p:txBody>
      </p:sp>
      <p:pic>
        <p:nvPicPr>
          <p:cNvPr id="4" name="Picture 3" descr="uncuyo_Ingenieria.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04574" y="4874919"/>
            <a:ext cx="3518985" cy="681644"/>
          </a:xfrm>
          <a:prstGeom prst="rect">
            <a:avLst/>
          </a:prstGeom>
        </p:spPr>
      </p:pic>
      <p:pic>
        <p:nvPicPr>
          <p:cNvPr id="6" name="Picture 5" descr="IAG_logo.jpe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286000" y="5795327"/>
            <a:ext cx="673239" cy="692999"/>
          </a:xfrm>
          <a:prstGeom prst="rect">
            <a:avLst/>
          </a:prstGeom>
        </p:spPr>
      </p:pic>
      <p:pic>
        <p:nvPicPr>
          <p:cNvPr id="7" name="Picture 6" descr="SIRGAS_logo.jp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1413" y="5895421"/>
            <a:ext cx="1395379" cy="550586"/>
          </a:xfrm>
          <a:prstGeom prst="rect">
            <a:avLst/>
          </a:prstGeom>
        </p:spPr>
      </p:pic>
      <p:pic>
        <p:nvPicPr>
          <p:cNvPr id="8" name="Picture 7" descr="Universidad_Juan_Agustín_Maza.png"/>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786893" y="4874919"/>
            <a:ext cx="709818" cy="568586"/>
          </a:xfrm>
          <a:prstGeom prst="rect">
            <a:avLst/>
          </a:prstGeom>
        </p:spPr>
      </p:pic>
      <p:pic>
        <p:nvPicPr>
          <p:cNvPr id="10" name="Picture 9" descr="IPGH ORG copy.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565839" y="5660742"/>
            <a:ext cx="930872" cy="933072"/>
          </a:xfrm>
          <a:prstGeom prst="rect">
            <a:avLst/>
          </a:prstGeom>
        </p:spPr>
      </p:pic>
      <p:pic>
        <p:nvPicPr>
          <p:cNvPr id="11" name="Picture 10"/>
          <p:cNvPicPr>
            <a:picLocks noChangeAspect="1"/>
          </p:cNvPicPr>
          <p:nvPr/>
        </p:nvPicPr>
        <p:blipFill>
          <a:blip r:embed="rId7"/>
          <a:stretch>
            <a:fillRect/>
          </a:stretch>
        </p:blipFill>
        <p:spPr>
          <a:xfrm>
            <a:off x="6441597" y="2766477"/>
            <a:ext cx="2618848" cy="3128944"/>
          </a:xfrm>
          <a:prstGeom prst="rect">
            <a:avLst/>
          </a:prstGeom>
        </p:spPr>
      </p:pic>
      <p:cxnSp>
        <p:nvCxnSpPr>
          <p:cNvPr id="16" name="Straight Connector 15"/>
          <p:cNvCxnSpPr/>
          <p:nvPr/>
        </p:nvCxnSpPr>
        <p:spPr>
          <a:xfrm>
            <a:off x="381413" y="5556563"/>
            <a:ext cx="5693002"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441597" y="2766477"/>
            <a:ext cx="2618848" cy="3128944"/>
          </a:xfrm>
          <a:prstGeom prst="rect">
            <a:avLst/>
          </a:prstGeom>
        </p:spPr>
      </p:pic>
      <p:sp>
        <p:nvSpPr>
          <p:cNvPr id="5" name="Rectangle 4"/>
          <p:cNvSpPr/>
          <p:nvPr/>
        </p:nvSpPr>
        <p:spPr>
          <a:xfrm>
            <a:off x="2066278" y="1462044"/>
            <a:ext cx="5011445" cy="2308324"/>
          </a:xfrm>
          <a:prstGeom prst="rect">
            <a:avLst/>
          </a:prstGeom>
        </p:spPr>
        <p:txBody>
          <a:bodyPr wrap="square">
            <a:spAutoFit/>
          </a:bodyPr>
          <a:lstStyle/>
          <a:p>
            <a:pPr algn="ctr"/>
            <a:r>
              <a:rPr lang="en-US" sz="3600" b="1" dirty="0" smtClean="0">
                <a:solidFill>
                  <a:srgbClr val="C00000"/>
                </a:solidFill>
                <a:latin typeface="Arial Black"/>
                <a:ea typeface="MS PGothic" pitchFamily="34" charset="-128"/>
                <a:cs typeface="MS PGothic" pitchFamily="34" charset="-128"/>
              </a:rPr>
              <a:t>Thank</a:t>
            </a:r>
            <a:r>
              <a:rPr lang="en-US" sz="3600" b="1" dirty="0" smtClean="0">
                <a:solidFill>
                  <a:srgbClr val="BE0000"/>
                </a:solidFill>
                <a:latin typeface="Arial Black"/>
                <a:ea typeface="MS PGothic" pitchFamily="34" charset="-128"/>
                <a:cs typeface="MS PGothic" pitchFamily="34" charset="-128"/>
              </a:rPr>
              <a:t> You !</a:t>
            </a:r>
          </a:p>
          <a:p>
            <a:pPr algn="ctr"/>
            <a:endParaRPr lang="en-US" sz="3600" b="1" dirty="0" smtClean="0">
              <a:solidFill>
                <a:schemeClr val="tx2">
                  <a:lumMod val="75000"/>
                </a:schemeClr>
              </a:solidFill>
              <a:latin typeface="Arial Black"/>
              <a:ea typeface="MS PGothic" pitchFamily="34" charset="-128"/>
              <a:cs typeface="MS PGothic" pitchFamily="34" charset="-128"/>
            </a:endParaRPr>
          </a:p>
          <a:p>
            <a:pPr algn="ctr"/>
            <a:r>
              <a:rPr lang="en-US" sz="3600" b="1" dirty="0" smtClean="0">
                <a:solidFill>
                  <a:schemeClr val="tx2">
                    <a:lumMod val="75000"/>
                  </a:schemeClr>
                </a:solidFill>
                <a:latin typeface="Arial Black"/>
                <a:ea typeface="MS PGothic" pitchFamily="34" charset="-128"/>
                <a:cs typeface="MS PGothic" pitchFamily="34" charset="-128"/>
              </a:rPr>
              <a:t>QUESTIONS</a:t>
            </a:r>
            <a:r>
              <a:rPr lang="en-US" sz="3600" b="1" dirty="0">
                <a:solidFill>
                  <a:schemeClr val="tx2">
                    <a:lumMod val="75000"/>
                  </a:schemeClr>
                </a:solidFill>
                <a:latin typeface="Arial Black"/>
                <a:ea typeface="MS PGothic" pitchFamily="34" charset="-128"/>
                <a:cs typeface="MS PGothic" pitchFamily="34" charset="-128"/>
              </a:rPr>
              <a:t>? 2nd</a:t>
            </a:r>
            <a:endParaRPr lang="en-US" sz="3600" dirty="0"/>
          </a:p>
          <a:p>
            <a:pPr algn="ctr"/>
            <a:endParaRPr lang="en-US" sz="3600" dirty="0"/>
          </a:p>
        </p:txBody>
      </p:sp>
      <p:pic>
        <p:nvPicPr>
          <p:cNvPr id="4" name="Picture 3" descr="uncuyo_Ingenieria.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607472" y="5994245"/>
            <a:ext cx="3518985" cy="681644"/>
          </a:xfrm>
          <a:prstGeom prst="rect">
            <a:avLst/>
          </a:prstGeom>
        </p:spPr>
      </p:pic>
      <p:pic>
        <p:nvPicPr>
          <p:cNvPr id="6" name="Picture 5" descr="IAG_logo.jpe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1413" y="5895421"/>
            <a:ext cx="673239" cy="692999"/>
          </a:xfrm>
          <a:prstGeom prst="rect">
            <a:avLst/>
          </a:prstGeom>
        </p:spPr>
      </p:pic>
      <p:pic>
        <p:nvPicPr>
          <p:cNvPr id="7" name="Picture 6" descr="SIRGAS_logo.jpg"/>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193076" y="6051584"/>
            <a:ext cx="1395379" cy="550586"/>
          </a:xfrm>
          <a:prstGeom prst="rect">
            <a:avLst/>
          </a:prstGeom>
        </p:spPr>
      </p:pic>
      <p:pic>
        <p:nvPicPr>
          <p:cNvPr id="8" name="Picture 7" descr="Universidad_Juan_Agustín_Maza.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153828" y="6025228"/>
            <a:ext cx="709818" cy="568586"/>
          </a:xfrm>
          <a:prstGeom prst="rect">
            <a:avLst/>
          </a:prstGeom>
        </p:spPr>
      </p:pic>
      <p:pic>
        <p:nvPicPr>
          <p:cNvPr id="10" name="Picture 9" descr="IPGH ORG copy.png"/>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58428" y="5795327"/>
            <a:ext cx="930872" cy="933072"/>
          </a:xfrm>
          <a:prstGeom prst="rect">
            <a:avLst/>
          </a:prstGeom>
        </p:spPr>
      </p:pic>
      <p:cxnSp>
        <p:nvCxnSpPr>
          <p:cNvPr id="16" name="Straight Connector 15"/>
          <p:cNvCxnSpPr/>
          <p:nvPr/>
        </p:nvCxnSpPr>
        <p:spPr>
          <a:xfrm>
            <a:off x="381413" y="5556563"/>
            <a:ext cx="56930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467530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Nomenclature</a:t>
            </a:r>
            <a:endParaRPr lang="en-US" dirty="0"/>
          </a:p>
        </p:txBody>
      </p:sp>
      <p:sp>
        <p:nvSpPr>
          <p:cNvPr id="11" name="Content Placeholder 10"/>
          <p:cNvSpPr>
            <a:spLocks noGrp="1"/>
          </p:cNvSpPr>
          <p:nvPr>
            <p:ph sz="half" idx="1"/>
          </p:nvPr>
        </p:nvSpPr>
        <p:spPr/>
        <p:txBody>
          <a:bodyPr>
            <a:normAutofit/>
          </a:bodyPr>
          <a:lstStyle/>
          <a:p>
            <a:r>
              <a:rPr lang="en-US" dirty="0" smtClean="0"/>
              <a:t>A chance to increase accuracy in </a:t>
            </a:r>
            <a:r>
              <a:rPr lang="en-US" i="1" dirty="0" smtClean="0">
                <a:solidFill>
                  <a:srgbClr val="FF0000"/>
                </a:solidFill>
              </a:rPr>
              <a:t>naming</a:t>
            </a:r>
            <a:r>
              <a:rPr lang="en-US" dirty="0" smtClean="0"/>
              <a:t>!</a:t>
            </a:r>
          </a:p>
          <a:p>
            <a:pPr lvl="1"/>
            <a:r>
              <a:rPr lang="en-US" dirty="0" smtClean="0"/>
              <a:t>“North American”?  </a:t>
            </a:r>
          </a:p>
          <a:p>
            <a:pPr lvl="2"/>
            <a:r>
              <a:rPr lang="en-US" dirty="0" smtClean="0"/>
              <a:t>Ignores Guam, Hawaii, American Samoa, Northern Mariana Islands</a:t>
            </a:r>
          </a:p>
          <a:p>
            <a:pPr lvl="1"/>
            <a:r>
              <a:rPr lang="en-US" dirty="0" smtClean="0"/>
              <a:t>Datum vs  Reference Frame?  </a:t>
            </a:r>
          </a:p>
          <a:p>
            <a:pPr lvl="1"/>
            <a:r>
              <a:rPr lang="en-US" dirty="0" smtClean="0"/>
              <a:t>Plate-specific?</a:t>
            </a:r>
          </a:p>
          <a:p>
            <a:pPr lvl="1"/>
            <a:r>
              <a:rPr lang="en-US" dirty="0" smtClean="0"/>
              <a:t>Vertical vs Geopotential?</a:t>
            </a:r>
          </a:p>
          <a:p>
            <a:endParaRPr lang="en-US" dirty="0" smtClean="0"/>
          </a:p>
          <a:p>
            <a:r>
              <a:rPr lang="en-US" dirty="0" smtClean="0"/>
              <a:t>6/8/2016:  NGS and the Canadian Geodetic Survey negotiated a naming proposal</a:t>
            </a:r>
          </a:p>
          <a:p>
            <a:pPr lvl="1"/>
            <a:r>
              <a:rPr lang="en-US" dirty="0" smtClean="0"/>
              <a:t>Approved </a:t>
            </a:r>
            <a:r>
              <a:rPr lang="en-US" dirty="0"/>
              <a:t>by NGS ESC</a:t>
            </a:r>
          </a:p>
          <a:p>
            <a:pPr lvl="1"/>
            <a:r>
              <a:rPr lang="en-US" dirty="0"/>
              <a:t>Approved by the CGS leadership (with minor reservations)</a:t>
            </a:r>
          </a:p>
          <a:p>
            <a:pPr lvl="1"/>
            <a:r>
              <a:rPr lang="en-US" i="1" dirty="0"/>
              <a:t>Awaiting final word from </a:t>
            </a:r>
            <a:r>
              <a:rPr lang="en-US" i="1" dirty="0" smtClean="0"/>
              <a:t>INEGI as of 10/26/2016….</a:t>
            </a:r>
            <a:endParaRPr lang="en-US" i="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7303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b="1" dirty="0" smtClean="0">
                <a:ea typeface="ＭＳ Ｐゴシック" pitchFamily="-99" charset="-128"/>
                <a:cs typeface="ＭＳ Ｐゴシック" pitchFamily="-99" charset="-128"/>
              </a:rPr>
              <a:t>The current naming proposal</a:t>
            </a:r>
          </a:p>
        </p:txBody>
      </p:sp>
      <p:sp>
        <p:nvSpPr>
          <p:cNvPr id="3" name="Content Placeholder 2"/>
          <p:cNvSpPr>
            <a:spLocks noGrp="1"/>
          </p:cNvSpPr>
          <p:nvPr>
            <p:ph idx="1"/>
          </p:nvPr>
        </p:nvSpPr>
        <p:spPr/>
        <p:txBody>
          <a:bodyPr/>
          <a:lstStyle/>
          <a:p>
            <a:pPr>
              <a:buFont typeface="Arial" pitchFamily="-102" charset="0"/>
              <a:buChar char="•"/>
              <a:defRPr/>
            </a:pPr>
            <a:r>
              <a:rPr lang="en-US" sz="1600" dirty="0" smtClean="0"/>
              <a:t>Geometric Reference Frames (XYZ, </a:t>
            </a:r>
            <a:r>
              <a:rPr lang="en-US" sz="1600" dirty="0" err="1" smtClean="0">
                <a:latin typeface="Symbol" panose="05050102010706020507" pitchFamily="18" charset="2"/>
              </a:rPr>
              <a:t>fl</a:t>
            </a:r>
            <a:r>
              <a:rPr lang="en-US" sz="1600" dirty="0" err="1" smtClean="0"/>
              <a:t>h</a:t>
            </a:r>
            <a:r>
              <a:rPr lang="en-US" sz="1600" dirty="0" smtClean="0"/>
              <a:t>):</a:t>
            </a:r>
          </a:p>
          <a:p>
            <a:pPr>
              <a:buFont typeface="Arial" pitchFamily="-102" charset="0"/>
              <a:buChar char="•"/>
              <a:defRPr/>
            </a:pPr>
            <a:endParaRPr lang="en-US" sz="1600" dirty="0"/>
          </a:p>
          <a:p>
            <a:pPr>
              <a:buFont typeface="Arial" pitchFamily="-102" charset="0"/>
              <a:buChar char="•"/>
              <a:defRPr/>
            </a:pPr>
            <a:endParaRPr lang="en-US" sz="1600" dirty="0" smtClean="0"/>
          </a:p>
          <a:p>
            <a:pPr>
              <a:buFont typeface="Arial" pitchFamily="-102" charset="0"/>
              <a:buChar char="•"/>
              <a:defRPr/>
            </a:pPr>
            <a:endParaRPr lang="en-US" sz="1600" dirty="0"/>
          </a:p>
          <a:p>
            <a:pPr marL="0" indent="0">
              <a:buFont typeface="Arial" pitchFamily="-102" charset="0"/>
              <a:buNone/>
              <a:defRPr/>
            </a:pPr>
            <a:endParaRPr lang="en-US" sz="1600" dirty="0"/>
          </a:p>
          <a:p>
            <a:pPr marL="0" indent="0">
              <a:buFont typeface="Arial" pitchFamily="-102" charset="0"/>
              <a:buNone/>
              <a:defRPr/>
            </a:pPr>
            <a:endParaRPr lang="en-US" sz="1600" dirty="0"/>
          </a:p>
          <a:p>
            <a:pPr>
              <a:buFont typeface="Arial" pitchFamily="-102" charset="0"/>
              <a:buChar char="•"/>
              <a:defRPr/>
            </a:pPr>
            <a:r>
              <a:rPr lang="en-US" sz="1600" dirty="0" smtClean="0"/>
              <a:t>Geoid Models (N):</a:t>
            </a:r>
          </a:p>
          <a:p>
            <a:pPr>
              <a:buFont typeface="Arial" pitchFamily="-102" charset="0"/>
              <a:buChar char="•"/>
              <a:defRPr/>
            </a:pPr>
            <a:endParaRPr lang="en-US" sz="1600" dirty="0"/>
          </a:p>
          <a:p>
            <a:pPr>
              <a:buFont typeface="Arial" pitchFamily="-102" charset="0"/>
              <a:buChar char="•"/>
              <a:defRPr/>
            </a:pPr>
            <a:endParaRPr lang="en-US" sz="1600" dirty="0" smtClean="0"/>
          </a:p>
          <a:p>
            <a:pPr>
              <a:buFont typeface="Arial" pitchFamily="-102" charset="0"/>
              <a:buChar char="•"/>
              <a:defRPr/>
            </a:pPr>
            <a:endParaRPr lang="en-US" sz="1600" dirty="0"/>
          </a:p>
          <a:p>
            <a:pPr>
              <a:buFont typeface="Arial" pitchFamily="-102" charset="0"/>
              <a:buChar char="•"/>
              <a:defRPr/>
            </a:pPr>
            <a:endParaRPr lang="en-US" sz="1600" dirty="0" smtClean="0"/>
          </a:p>
          <a:p>
            <a:pPr>
              <a:buFont typeface="Arial" pitchFamily="-102" charset="0"/>
              <a:buChar char="•"/>
              <a:defRPr/>
            </a:pPr>
            <a:r>
              <a:rPr lang="en-US" sz="1600" dirty="0" smtClean="0"/>
              <a:t>Geopotential Datum (H, </a:t>
            </a:r>
            <a:r>
              <a:rPr lang="en-US" sz="1600" dirty="0" err="1" smtClean="0"/>
              <a:t>H</a:t>
            </a:r>
            <a:r>
              <a:rPr lang="en-US" sz="1050" dirty="0" err="1" smtClean="0"/>
              <a:t>dyn</a:t>
            </a:r>
            <a:r>
              <a:rPr lang="en-US" sz="1600" dirty="0" smtClean="0"/>
              <a:t>, g, </a:t>
            </a:r>
            <a:r>
              <a:rPr lang="en-US" sz="1600" dirty="0" smtClean="0">
                <a:latin typeface="Symbol" panose="05050102010706020507" pitchFamily="18" charset="2"/>
              </a:rPr>
              <a:t>D</a:t>
            </a:r>
            <a:r>
              <a:rPr lang="en-US" sz="1600" dirty="0" smtClean="0"/>
              <a:t>g, </a:t>
            </a:r>
            <a:r>
              <a:rPr lang="en-US" sz="1600" dirty="0" smtClean="0">
                <a:latin typeface="Symbol" panose="05050102010706020507" pitchFamily="18" charset="2"/>
              </a:rPr>
              <a:t>x</a:t>
            </a:r>
            <a:r>
              <a:rPr lang="en-US" sz="1600" dirty="0" smtClean="0"/>
              <a:t>, </a:t>
            </a:r>
            <a:r>
              <a:rPr lang="en-US" sz="1600" dirty="0" smtClean="0">
                <a:latin typeface="Symbol" panose="05050102010706020507" pitchFamily="18" charset="2"/>
              </a:rPr>
              <a:t>h</a:t>
            </a:r>
            <a:r>
              <a:rPr lang="en-US" sz="1600" dirty="0" smtClean="0"/>
              <a:t>, </a:t>
            </a:r>
            <a:r>
              <a:rPr lang="en-US" sz="1600" dirty="0" err="1" smtClean="0"/>
              <a:t>etc</a:t>
            </a:r>
            <a:r>
              <a:rPr lang="en-US" sz="1600" dirty="0" smtClean="0"/>
              <a:t>)</a:t>
            </a:r>
            <a:endParaRPr lang="en-US" sz="1200" dirty="0"/>
          </a:p>
          <a:p>
            <a:pPr marL="0" indent="0">
              <a:buFont typeface="Arial" pitchFamily="-102" charset="0"/>
              <a:buNone/>
              <a:defRPr/>
            </a:pPr>
            <a:endParaRPr lang="en-US" sz="1600" dirty="0" smtClean="0"/>
          </a:p>
        </p:txBody>
      </p:sp>
      <p:graphicFrame>
        <p:nvGraphicFramePr>
          <p:cNvPr id="8" name="Table 7"/>
          <p:cNvGraphicFramePr>
            <a:graphicFrameLocks noGrp="1"/>
          </p:cNvGraphicFramePr>
          <p:nvPr/>
        </p:nvGraphicFramePr>
        <p:xfrm>
          <a:off x="901700" y="2293938"/>
          <a:ext cx="7254471" cy="1051560"/>
        </p:xfrm>
        <a:graphic>
          <a:graphicData uri="http://schemas.openxmlformats.org/drawingml/2006/table">
            <a:tbl>
              <a:tblPr firstRow="1" firstCol="1" bandRow="1">
                <a:tableStyleId>{5C22544A-7EE6-4342-B048-85BDC9FD1C3A}</a:tableStyleId>
              </a:tblPr>
              <a:tblGrid>
                <a:gridCol w="1489231"/>
                <a:gridCol w="4497182"/>
                <a:gridCol w="1268058"/>
              </a:tblGrid>
              <a:tr h="204432">
                <a:tc>
                  <a:txBody>
                    <a:bodyPr/>
                    <a:lstStyle/>
                    <a:p>
                      <a:pPr marL="0" marR="0">
                        <a:lnSpc>
                          <a:spcPct val="115000"/>
                        </a:lnSpc>
                        <a:spcBef>
                          <a:spcPts val="0"/>
                        </a:spcBef>
                        <a:spcAft>
                          <a:spcPts val="1000"/>
                        </a:spcAft>
                      </a:pPr>
                      <a:r>
                        <a:rPr lang="en-US" sz="1200" dirty="0">
                          <a:effectLst/>
                        </a:rPr>
                        <a:t>Plate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a:effectLst/>
                        </a:rPr>
                        <a:t>Name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a:effectLst/>
                        </a:rPr>
                        <a:t>Acronym</a:t>
                      </a:r>
                      <a:endParaRPr lang="en-US" sz="1100" dirty="0">
                        <a:effectLst/>
                        <a:latin typeface="Calibri"/>
                        <a:ea typeface="Calibri"/>
                        <a:cs typeface="Times New Roman"/>
                      </a:endParaRPr>
                    </a:p>
                  </a:txBody>
                  <a:tcPr marL="68580" marR="68580" marT="0" marB="0"/>
                </a:tc>
              </a:tr>
              <a:tr h="204432">
                <a:tc>
                  <a:txBody>
                    <a:bodyPr/>
                    <a:lstStyle/>
                    <a:p>
                      <a:pPr marL="0" marR="0">
                        <a:lnSpc>
                          <a:spcPct val="115000"/>
                        </a:lnSpc>
                        <a:spcBef>
                          <a:spcPts val="0"/>
                        </a:spcBef>
                        <a:spcAft>
                          <a:spcPts val="1000"/>
                        </a:spcAft>
                      </a:pPr>
                      <a:r>
                        <a:rPr lang="en-US" sz="1200" dirty="0">
                          <a:effectLst/>
                        </a:rPr>
                        <a:t>North American</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a:effectLst/>
                        </a:rPr>
                        <a:t>North American Terrestrial Reference Frame of 2022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a:effectLst/>
                        </a:rPr>
                        <a:t>NATRF2022</a:t>
                      </a:r>
                      <a:endParaRPr lang="en-US" sz="1100">
                        <a:effectLst/>
                        <a:latin typeface="Calibri"/>
                        <a:ea typeface="Calibri"/>
                        <a:cs typeface="Times New Roman"/>
                      </a:endParaRPr>
                    </a:p>
                  </a:txBody>
                  <a:tcPr marL="68580" marR="68580" marT="0" marB="0"/>
                </a:tc>
              </a:tr>
              <a:tr h="204432">
                <a:tc>
                  <a:txBody>
                    <a:bodyPr/>
                    <a:lstStyle/>
                    <a:p>
                      <a:pPr marL="0" marR="0">
                        <a:lnSpc>
                          <a:spcPct val="115000"/>
                        </a:lnSpc>
                        <a:spcBef>
                          <a:spcPts val="0"/>
                        </a:spcBef>
                        <a:spcAft>
                          <a:spcPts val="1000"/>
                        </a:spcAft>
                      </a:pPr>
                      <a:r>
                        <a:rPr lang="en-US" sz="1200" dirty="0">
                          <a:effectLst/>
                        </a:rPr>
                        <a:t>Pacific</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a:effectLst/>
                        </a:rPr>
                        <a:t>Pacific Terrestrial Reference Frame of 2022</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smtClean="0">
                          <a:effectLst/>
                        </a:rPr>
                        <a:t>PATRF2022</a:t>
                      </a:r>
                      <a:endParaRPr lang="en-US" sz="1100" dirty="0">
                        <a:effectLst/>
                        <a:latin typeface="Calibri"/>
                        <a:ea typeface="Calibri"/>
                        <a:cs typeface="Times New Roman"/>
                      </a:endParaRPr>
                    </a:p>
                  </a:txBody>
                  <a:tcPr marL="68580" marR="68580" marT="0" marB="0"/>
                </a:tc>
              </a:tr>
              <a:tr h="204432">
                <a:tc>
                  <a:txBody>
                    <a:bodyPr/>
                    <a:lstStyle/>
                    <a:p>
                      <a:pPr marL="0" marR="0">
                        <a:lnSpc>
                          <a:spcPct val="115000"/>
                        </a:lnSpc>
                        <a:spcBef>
                          <a:spcPts val="0"/>
                        </a:spcBef>
                        <a:spcAft>
                          <a:spcPts val="1000"/>
                        </a:spcAft>
                      </a:pPr>
                      <a:r>
                        <a:rPr lang="en-US" sz="1200" dirty="0">
                          <a:effectLst/>
                        </a:rPr>
                        <a:t>Caribbean</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a:effectLst/>
                        </a:rPr>
                        <a:t>Caribbean Terrestrial Reference Frame of 2022</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smtClean="0">
                          <a:effectLst/>
                        </a:rPr>
                        <a:t>CATRF2022</a:t>
                      </a:r>
                      <a:endParaRPr lang="en-US" sz="1100" dirty="0">
                        <a:effectLst/>
                        <a:latin typeface="Calibri"/>
                        <a:ea typeface="Calibri"/>
                        <a:cs typeface="Times New Roman"/>
                      </a:endParaRPr>
                    </a:p>
                  </a:txBody>
                  <a:tcPr marL="68580" marR="68580" marT="0" marB="0"/>
                </a:tc>
              </a:tr>
              <a:tr h="204432">
                <a:tc>
                  <a:txBody>
                    <a:bodyPr/>
                    <a:lstStyle/>
                    <a:p>
                      <a:pPr marL="0" marR="0">
                        <a:lnSpc>
                          <a:spcPct val="115000"/>
                        </a:lnSpc>
                        <a:spcBef>
                          <a:spcPts val="0"/>
                        </a:spcBef>
                        <a:spcAft>
                          <a:spcPts val="1000"/>
                        </a:spcAft>
                      </a:pPr>
                      <a:r>
                        <a:rPr lang="en-US" sz="1200" dirty="0">
                          <a:effectLst/>
                        </a:rPr>
                        <a:t>Marianas</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a:effectLst/>
                        </a:rPr>
                        <a:t>Marianas Terrestrial Reference Frame of 2022</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smtClean="0">
                          <a:effectLst/>
                        </a:rPr>
                        <a:t>MATRF2022</a:t>
                      </a:r>
                      <a:endParaRPr lang="en-US" sz="1100" dirty="0">
                        <a:effectLst/>
                        <a:latin typeface="Calibri"/>
                        <a:ea typeface="Calibri"/>
                        <a:cs typeface="Times New Roman"/>
                      </a:endParaRPr>
                    </a:p>
                  </a:txBody>
                  <a:tcPr marL="68580" marR="68580" marT="0" marB="0"/>
                </a:tc>
              </a:tr>
            </a:tbl>
          </a:graphicData>
        </a:graphic>
      </p:graphicFrame>
      <p:graphicFrame>
        <p:nvGraphicFramePr>
          <p:cNvPr id="9" name="Table 8"/>
          <p:cNvGraphicFramePr>
            <a:graphicFrameLocks noGrp="1"/>
          </p:cNvGraphicFramePr>
          <p:nvPr/>
        </p:nvGraphicFramePr>
        <p:xfrm>
          <a:off x="923925" y="3886200"/>
          <a:ext cx="7296037" cy="841248"/>
        </p:xfrm>
        <a:graphic>
          <a:graphicData uri="http://schemas.openxmlformats.org/drawingml/2006/table">
            <a:tbl>
              <a:tblPr firstRow="1" firstCol="1" bandRow="1">
                <a:tableStyleId>{5C22544A-7EE6-4342-B048-85BDC9FD1C3A}</a:tableStyleId>
              </a:tblPr>
              <a:tblGrid>
                <a:gridCol w="4026364"/>
                <a:gridCol w="3269673"/>
              </a:tblGrid>
              <a:tr h="204432">
                <a:tc>
                  <a:txBody>
                    <a:bodyPr/>
                    <a:lstStyle/>
                    <a:p>
                      <a:pPr marL="0" marR="0">
                        <a:lnSpc>
                          <a:spcPct val="115000"/>
                        </a:lnSpc>
                        <a:spcBef>
                          <a:spcPts val="0"/>
                        </a:spcBef>
                        <a:spcAft>
                          <a:spcPts val="1000"/>
                        </a:spcAft>
                      </a:pPr>
                      <a:r>
                        <a:rPr lang="en-US" sz="1200" dirty="0" smtClean="0">
                          <a:effectLst/>
                          <a:latin typeface="+mn-lt"/>
                          <a:ea typeface="+mn-ea"/>
                          <a:cs typeface="+mn-cs"/>
                        </a:rPr>
                        <a:t>Grid</a:t>
                      </a:r>
                      <a:r>
                        <a:rPr lang="en-US" sz="1200" baseline="0" dirty="0" smtClean="0">
                          <a:effectLst/>
                          <a:latin typeface="+mn-lt"/>
                          <a:ea typeface="+mn-ea"/>
                          <a:cs typeface="+mn-cs"/>
                        </a:rPr>
                        <a:t> Area</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smtClean="0">
                          <a:effectLst/>
                        </a:rPr>
                        <a:t>Name</a:t>
                      </a:r>
                      <a:endParaRPr lang="en-US" sz="1100" dirty="0">
                        <a:effectLst/>
                        <a:latin typeface="Calibri"/>
                        <a:ea typeface="Calibri"/>
                        <a:cs typeface="Times New Roman"/>
                      </a:endParaRPr>
                    </a:p>
                  </a:txBody>
                  <a:tcPr marL="68580" marR="68580" marT="0" marB="0"/>
                </a:tc>
              </a:tr>
              <a:tr h="204432">
                <a:tc>
                  <a:txBody>
                    <a:bodyPr/>
                    <a:lstStyle/>
                    <a:p>
                      <a:pPr marL="0" marR="0">
                        <a:lnSpc>
                          <a:spcPct val="115000"/>
                        </a:lnSpc>
                        <a:spcBef>
                          <a:spcPts val="0"/>
                        </a:spcBef>
                        <a:spcAft>
                          <a:spcPts val="1000"/>
                        </a:spcAft>
                      </a:pPr>
                      <a:r>
                        <a:rPr lang="en-US" sz="1200" dirty="0">
                          <a:effectLst/>
                        </a:rPr>
                        <a:t>North </a:t>
                      </a:r>
                      <a:r>
                        <a:rPr lang="en-US" sz="1200" dirty="0" smtClean="0">
                          <a:effectLst/>
                        </a:rPr>
                        <a:t>America</a:t>
                      </a:r>
                      <a:r>
                        <a:rPr lang="en-US" sz="1200" baseline="0" dirty="0" smtClean="0">
                          <a:effectLst/>
                        </a:rPr>
                        <a:t> (pole to equator; Aleutians to Greenland)</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smtClean="0">
                          <a:effectLst/>
                        </a:rPr>
                        <a:t>GEOID2022-NA</a:t>
                      </a:r>
                      <a:endParaRPr lang="en-US" sz="1100" dirty="0">
                        <a:effectLst/>
                        <a:latin typeface="Calibri"/>
                        <a:ea typeface="Calibri"/>
                        <a:cs typeface="Times New Roman"/>
                      </a:endParaRPr>
                    </a:p>
                  </a:txBody>
                  <a:tcPr marL="68580" marR="68580" marT="0" marB="0"/>
                </a:tc>
              </a:tr>
              <a:tr h="204432">
                <a:tc>
                  <a:txBody>
                    <a:bodyPr/>
                    <a:lstStyle/>
                    <a:p>
                      <a:pPr marL="0" marR="0">
                        <a:lnSpc>
                          <a:spcPct val="115000"/>
                        </a:lnSpc>
                        <a:spcBef>
                          <a:spcPts val="0"/>
                        </a:spcBef>
                        <a:spcAft>
                          <a:spcPts val="1000"/>
                        </a:spcAft>
                      </a:pPr>
                      <a:r>
                        <a:rPr lang="en-US" sz="1200" dirty="0" smtClean="0">
                          <a:effectLst/>
                        </a:rPr>
                        <a:t>American</a:t>
                      </a:r>
                      <a:r>
                        <a:rPr lang="en-US" sz="1200" baseline="0" dirty="0" smtClean="0">
                          <a:effectLst/>
                        </a:rPr>
                        <a:t> Samoa</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smtClean="0">
                          <a:effectLst/>
                        </a:rPr>
                        <a:t>GEOID2022-AS</a:t>
                      </a:r>
                      <a:endParaRPr lang="en-US" sz="1100" dirty="0">
                        <a:effectLst/>
                        <a:latin typeface="Calibri"/>
                        <a:ea typeface="Calibri"/>
                        <a:cs typeface="Times New Roman"/>
                      </a:endParaRPr>
                    </a:p>
                  </a:txBody>
                  <a:tcPr marL="68580" marR="68580" marT="0" marB="0"/>
                </a:tc>
              </a:tr>
              <a:tr h="204432">
                <a:tc>
                  <a:txBody>
                    <a:bodyPr/>
                    <a:lstStyle/>
                    <a:p>
                      <a:pPr marL="0" marR="0">
                        <a:lnSpc>
                          <a:spcPct val="115000"/>
                        </a:lnSpc>
                        <a:spcBef>
                          <a:spcPts val="0"/>
                        </a:spcBef>
                        <a:spcAft>
                          <a:spcPts val="1000"/>
                        </a:spcAft>
                      </a:pPr>
                      <a:r>
                        <a:rPr lang="en-US" sz="1200" dirty="0" smtClean="0">
                          <a:effectLst/>
                          <a:latin typeface="+mn-lt"/>
                          <a:ea typeface="+mn-ea"/>
                          <a:cs typeface="+mn-cs"/>
                        </a:rPr>
                        <a:t>Guam</a:t>
                      </a:r>
                      <a:r>
                        <a:rPr lang="en-US" sz="1200" baseline="0" dirty="0" smtClean="0">
                          <a:effectLst/>
                          <a:latin typeface="+mn-lt"/>
                          <a:ea typeface="+mn-ea"/>
                          <a:cs typeface="+mn-cs"/>
                        </a:rPr>
                        <a:t> and CNMI</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smtClean="0">
                          <a:effectLst/>
                        </a:rPr>
                        <a:t>GEOID2022-GC</a:t>
                      </a:r>
                      <a:endParaRPr lang="en-US" sz="1100" dirty="0">
                        <a:effectLst/>
                        <a:latin typeface="Calibri"/>
                        <a:ea typeface="Calibri"/>
                        <a:cs typeface="Times New Roman"/>
                      </a:endParaRPr>
                    </a:p>
                  </a:txBody>
                  <a:tcPr marL="68580" marR="68580" marT="0" marB="0"/>
                </a:tc>
              </a:tr>
            </a:tbl>
          </a:graphicData>
        </a:graphic>
      </p:graphicFrame>
      <p:graphicFrame>
        <p:nvGraphicFramePr>
          <p:cNvPr id="11" name="Table 10"/>
          <p:cNvGraphicFramePr>
            <a:graphicFrameLocks noGrp="1"/>
          </p:cNvGraphicFramePr>
          <p:nvPr/>
        </p:nvGraphicFramePr>
        <p:xfrm>
          <a:off x="860425" y="5356225"/>
          <a:ext cx="7254471" cy="420624"/>
        </p:xfrm>
        <a:graphic>
          <a:graphicData uri="http://schemas.openxmlformats.org/drawingml/2006/table">
            <a:tbl>
              <a:tblPr firstRow="1" firstCol="1" bandRow="1">
                <a:tableStyleId>{5C22544A-7EE6-4342-B048-85BDC9FD1C3A}</a:tableStyleId>
              </a:tblPr>
              <a:tblGrid>
                <a:gridCol w="1489231"/>
                <a:gridCol w="4497182"/>
                <a:gridCol w="1268058"/>
              </a:tblGrid>
              <a:tr h="204432">
                <a:tc>
                  <a:txBody>
                    <a:bodyPr/>
                    <a:lstStyle/>
                    <a:p>
                      <a:pPr marL="0" marR="0">
                        <a:lnSpc>
                          <a:spcPct val="115000"/>
                        </a:lnSpc>
                        <a:spcBef>
                          <a:spcPts val="0"/>
                        </a:spcBef>
                        <a:spcAft>
                          <a:spcPts val="1000"/>
                        </a:spcAft>
                      </a:pPr>
                      <a:r>
                        <a:rPr lang="en-US" sz="1200" dirty="0" smtClean="0">
                          <a:effectLst/>
                        </a:rPr>
                        <a:t>Area</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a:effectLst/>
                        </a:rPr>
                        <a:t>Name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a:effectLst/>
                        </a:rPr>
                        <a:t>Acronym</a:t>
                      </a:r>
                      <a:endParaRPr lang="en-US" sz="1100" dirty="0">
                        <a:effectLst/>
                        <a:latin typeface="Calibri"/>
                        <a:ea typeface="Calibri"/>
                        <a:cs typeface="Times New Roman"/>
                      </a:endParaRPr>
                    </a:p>
                  </a:txBody>
                  <a:tcPr marL="68580" marR="68580" marT="0" marB="0"/>
                </a:tc>
              </a:tr>
              <a:tr h="204432">
                <a:tc>
                  <a:txBody>
                    <a:bodyPr/>
                    <a:lstStyle/>
                    <a:p>
                      <a:pPr marL="0" marR="0">
                        <a:lnSpc>
                          <a:spcPct val="115000"/>
                        </a:lnSpc>
                        <a:spcBef>
                          <a:spcPts val="0"/>
                        </a:spcBef>
                        <a:spcAft>
                          <a:spcPts val="1000"/>
                        </a:spcAft>
                      </a:pPr>
                      <a:r>
                        <a:rPr lang="en-US" sz="1200" dirty="0" smtClean="0">
                          <a:effectLst/>
                        </a:rPr>
                        <a:t>All</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a:effectLst/>
                        </a:rPr>
                        <a:t>North </a:t>
                      </a:r>
                      <a:r>
                        <a:rPr lang="en-US" sz="1200" dirty="0" smtClean="0">
                          <a:effectLst/>
                        </a:rPr>
                        <a:t>American-Pacific</a:t>
                      </a:r>
                      <a:r>
                        <a:rPr lang="en-US" sz="1200" baseline="0" dirty="0" smtClean="0">
                          <a:effectLst/>
                        </a:rPr>
                        <a:t> Geopotential Datum of 2022</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pPr>
                      <a:r>
                        <a:rPr lang="en-US" sz="1200" dirty="0" smtClean="0">
                          <a:effectLst/>
                        </a:rPr>
                        <a:t>NAPGD2022</a:t>
                      </a:r>
                      <a:endParaRPr lang="en-US" sz="1100" dirty="0">
                        <a:effectLst/>
                        <a:latin typeface="Calibri"/>
                        <a:ea typeface="Calibri"/>
                        <a:cs typeface="Times New Roman"/>
                      </a:endParaRPr>
                    </a:p>
                  </a:txBody>
                  <a:tcPr marL="68580" marR="68580" marT="0" marB="0"/>
                </a:tc>
              </a:tr>
            </a:tbl>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smtClean="0"/>
              <a:t>Replacing the NAD 83’s</a:t>
            </a:r>
          </a:p>
        </p:txBody>
      </p:sp>
      <p:sp>
        <p:nvSpPr>
          <p:cNvPr id="4" name="Content Placeholder 2"/>
          <p:cNvSpPr txBox="1">
            <a:spLocks/>
          </p:cNvSpPr>
          <p:nvPr/>
        </p:nvSpPr>
        <p:spPr bwMode="gray">
          <a:xfrm>
            <a:off x="0" y="1736623"/>
            <a:ext cx="2734235" cy="236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Old:</a:t>
            </a:r>
          </a:p>
          <a:p>
            <a:pPr marL="0" indent="0">
              <a:buFont typeface="Wingdings" pitchFamily="2" charset="2"/>
              <a:buNone/>
              <a:defRPr/>
            </a:pPr>
            <a:r>
              <a:rPr lang="en-US" sz="2400" kern="0" dirty="0" smtClean="0">
                <a:latin typeface="Gill Sans MT" panose="020B0502020104020203" pitchFamily="34" charset="0"/>
              </a:rPr>
              <a:t>NAD 83(2011)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83(PA11)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a:t>
            </a:r>
            <a:r>
              <a:rPr lang="en-US" sz="2400" kern="0" dirty="0">
                <a:latin typeface="Gill Sans MT" panose="020B0502020104020203" pitchFamily="34" charset="0"/>
              </a:rPr>
              <a:t>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057"/>
            <a:ext cx="6324600" cy="4800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New:</a:t>
            </a:r>
          </a:p>
          <a:p>
            <a:pPr marL="0" indent="0">
              <a:buFont typeface="Wingdings" pitchFamily="2" charset="2"/>
              <a:buNone/>
              <a:defRPr/>
            </a:pPr>
            <a:r>
              <a:rPr lang="en-US" sz="2000" kern="0" dirty="0" smtClean="0">
                <a:latin typeface="Gill Sans MT" panose="020B0502020104020203" pitchFamily="34" charset="0"/>
              </a:rPr>
              <a:t>The North American Terrestrial Reference Frame of 2022 </a:t>
            </a:r>
          </a:p>
          <a:p>
            <a:pPr marL="0" indent="0">
              <a:buFont typeface="Wingdings" pitchFamily="2" charset="2"/>
              <a:buNone/>
              <a:defRPr/>
            </a:pPr>
            <a:r>
              <a:rPr lang="en-US" sz="2000" kern="0" dirty="0" smtClean="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Caribbean Terrestrial Reference Frame of 2022 </a:t>
            </a:r>
          </a:p>
          <a:p>
            <a:pPr marL="0" indent="0">
              <a:buNone/>
              <a:defRPr/>
            </a:pPr>
            <a:r>
              <a:rPr lang="en-US" sz="2000" kern="0" dirty="0">
                <a:latin typeface="Gill Sans MT" panose="020B0502020104020203" pitchFamily="34" charset="0"/>
              </a:rPr>
              <a:t>	(</a:t>
            </a:r>
            <a:r>
              <a:rPr lang="en-US" sz="2000" kern="0" dirty="0" smtClean="0">
                <a:latin typeface="Gill Sans MT" panose="020B0502020104020203" pitchFamily="34" charset="0"/>
              </a:rPr>
              <a:t>CATRF2022)</a:t>
            </a:r>
          </a:p>
          <a:p>
            <a:pPr marL="0" indent="0">
              <a:buFont typeface="Wingdings" pitchFamily="2" charset="2"/>
              <a:buNone/>
              <a:defRPr/>
            </a:pPr>
            <a:endParaRPr lang="en-US" sz="2000" kern="0" dirty="0" smtClean="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Pacific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(PATRF2022)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Mariana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(MATRF2022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2" name="Date Placeholder 1"/>
          <p:cNvSpPr>
            <a:spLocks noGrp="1"/>
          </p:cNvSpPr>
          <p:nvPr>
            <p:ph type="dt" sz="half" idx="10"/>
          </p:nvPr>
        </p:nvSpPr>
        <p:spPr/>
        <p:txBody>
          <a:bodyPr/>
          <a:lstStyle/>
          <a:p>
            <a:pPr>
              <a:defRPr/>
            </a:pPr>
            <a:r>
              <a:rPr lang="en-US" altLang="en-US" smtClean="0"/>
              <a:t>September 26, 2017</a:t>
            </a:r>
            <a:endParaRPr lang="en-US" altLang="en-US"/>
          </a:p>
        </p:txBody>
      </p:sp>
      <p:sp>
        <p:nvSpPr>
          <p:cNvPr id="3" name="Footer Placeholder 2"/>
          <p:cNvSpPr>
            <a:spLocks noGrp="1"/>
          </p:cNvSpPr>
          <p:nvPr>
            <p:ph type="ftr" sz="quarter" idx="11"/>
          </p:nvPr>
        </p:nvSpPr>
        <p:spPr/>
        <p:txBody>
          <a:bodyPr/>
          <a:lstStyle/>
          <a:p>
            <a:pPr>
              <a:defRPr/>
            </a:pPr>
            <a:r>
              <a:rPr lang="en-US" smtClean="0"/>
              <a:t>NGS/USGS meeting, Rolla MO</a:t>
            </a:r>
            <a:endParaRPr lang="en-US"/>
          </a:p>
        </p:txBody>
      </p:sp>
      <p:cxnSp>
        <p:nvCxnSpPr>
          <p:cNvPr id="6" name="Straight Arrow Connector 5"/>
          <p:cNvCxnSpPr/>
          <p:nvPr/>
        </p:nvCxnSpPr>
        <p:spPr>
          <a:xfrm flipV="1">
            <a:off x="1952625" y="2314575"/>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4" y="3028952"/>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4" y="3786163"/>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5A837433-97E9-4D94-B898-19FA6F4A2CA7}" type="slidenum">
              <a:rPr lang="en-US" smtClean="0"/>
              <a:pPr>
                <a:defRPr/>
              </a:pPr>
              <a:t>25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58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b="1" dirty="0" smtClean="0"/>
              <a:t>Replace NAD 83</a:t>
            </a:r>
            <a:endParaRPr lang="en-US" b="1" dirty="0"/>
          </a:p>
        </p:txBody>
      </p:sp>
      <p:grpSp>
        <p:nvGrpSpPr>
          <p:cNvPr id="2" name="Group 19"/>
          <p:cNvGrpSpPr>
            <a:grpSpLocks/>
          </p:cNvGrpSpPr>
          <p:nvPr/>
        </p:nvGrpSpPr>
        <p:grpSpPr bwMode="auto">
          <a:xfrm>
            <a:off x="293377" y="1935763"/>
            <a:ext cx="5789612" cy="4174823"/>
            <a:chOff x="528" y="864"/>
            <a:chExt cx="4704" cy="2544"/>
          </a:xfrm>
        </p:grpSpPr>
        <p:sp>
          <p:nvSpPr>
            <p:cNvPr id="6" name="Arc 13"/>
            <p:cNvSpPr>
              <a:spLocks/>
            </p:cNvSpPr>
            <p:nvPr/>
          </p:nvSpPr>
          <p:spPr bwMode="auto">
            <a:xfrm>
              <a:off x="672" y="1056"/>
              <a:ext cx="4272" cy="22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endParaRPr lang="en-US"/>
            </a:p>
          </p:txBody>
        </p:sp>
        <p:sp>
          <p:nvSpPr>
            <p:cNvPr id="7" name="Line 14"/>
            <p:cNvSpPr>
              <a:spLocks noChangeShapeType="1"/>
            </p:cNvSpPr>
            <p:nvPr/>
          </p:nvSpPr>
          <p:spPr bwMode="auto">
            <a:xfrm>
              <a:off x="672" y="864"/>
              <a:ext cx="0" cy="2544"/>
            </a:xfrm>
            <a:prstGeom prst="line">
              <a:avLst/>
            </a:prstGeom>
            <a:noFill/>
            <a:ln w="25400">
              <a:solidFill>
                <a:srgbClr val="FF0000"/>
              </a:solidFill>
              <a:round/>
              <a:headEnd type="triangle" w="med" len="med"/>
              <a:tailEnd/>
            </a:ln>
            <a:effectLst/>
          </p:spPr>
          <p:txBody>
            <a:bodyPr wrap="none" anchor="ctr"/>
            <a:lstStyle/>
            <a:p>
              <a:endParaRPr lang="en-US"/>
            </a:p>
          </p:txBody>
        </p:sp>
        <p:sp>
          <p:nvSpPr>
            <p:cNvPr id="8" name="Line 15"/>
            <p:cNvSpPr>
              <a:spLocks noChangeShapeType="1"/>
            </p:cNvSpPr>
            <p:nvPr/>
          </p:nvSpPr>
          <p:spPr bwMode="auto">
            <a:xfrm flipH="1">
              <a:off x="528" y="3264"/>
              <a:ext cx="4704" cy="0"/>
            </a:xfrm>
            <a:prstGeom prst="line">
              <a:avLst/>
            </a:prstGeom>
            <a:noFill/>
            <a:ln w="25400">
              <a:solidFill>
                <a:srgbClr val="FF0000"/>
              </a:solidFill>
              <a:round/>
              <a:headEnd type="triangle" w="med" len="med"/>
              <a:tailEnd/>
            </a:ln>
            <a:effectLst/>
          </p:spPr>
          <p:txBody>
            <a:bodyPr wrap="none" anchor="ctr"/>
            <a:lstStyle/>
            <a:p>
              <a:endParaRPr lang="en-US"/>
            </a:p>
          </p:txBody>
        </p:sp>
      </p:grpSp>
      <p:grpSp>
        <p:nvGrpSpPr>
          <p:cNvPr id="3" name="Group 20"/>
          <p:cNvGrpSpPr>
            <a:grpSpLocks/>
          </p:cNvGrpSpPr>
          <p:nvPr/>
        </p:nvGrpSpPr>
        <p:grpSpPr bwMode="auto">
          <a:xfrm>
            <a:off x="1384748" y="1422401"/>
            <a:ext cx="5799137" cy="4174905"/>
            <a:chOff x="960" y="672"/>
            <a:chExt cx="4704" cy="2544"/>
          </a:xfrm>
        </p:grpSpPr>
        <p:sp>
          <p:nvSpPr>
            <p:cNvPr id="12" name="Arc 16"/>
            <p:cNvSpPr>
              <a:spLocks/>
            </p:cNvSpPr>
            <p:nvPr/>
          </p:nvSpPr>
          <p:spPr bwMode="auto">
            <a:xfrm>
              <a:off x="1104" y="864"/>
              <a:ext cx="4272" cy="22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endParaRPr lang="en-US"/>
            </a:p>
          </p:txBody>
        </p:sp>
        <p:sp>
          <p:nvSpPr>
            <p:cNvPr id="13" name="Line 17"/>
            <p:cNvSpPr>
              <a:spLocks noChangeShapeType="1"/>
            </p:cNvSpPr>
            <p:nvPr/>
          </p:nvSpPr>
          <p:spPr bwMode="auto">
            <a:xfrm>
              <a:off x="1104" y="672"/>
              <a:ext cx="0" cy="2544"/>
            </a:xfrm>
            <a:prstGeom prst="line">
              <a:avLst/>
            </a:prstGeom>
            <a:noFill/>
            <a:ln w="25400">
              <a:solidFill>
                <a:schemeClr val="tx1"/>
              </a:solidFill>
              <a:round/>
              <a:headEnd type="triangle" w="med" len="med"/>
              <a:tailEnd/>
            </a:ln>
            <a:effectLst/>
          </p:spPr>
          <p:txBody>
            <a:bodyPr wrap="none" anchor="ctr"/>
            <a:lstStyle/>
            <a:p>
              <a:endParaRPr lang="en-US"/>
            </a:p>
          </p:txBody>
        </p:sp>
        <p:sp>
          <p:nvSpPr>
            <p:cNvPr id="14" name="Line 18"/>
            <p:cNvSpPr>
              <a:spLocks noChangeShapeType="1"/>
            </p:cNvSpPr>
            <p:nvPr/>
          </p:nvSpPr>
          <p:spPr bwMode="auto">
            <a:xfrm flipH="1">
              <a:off x="960" y="3072"/>
              <a:ext cx="4704" cy="0"/>
            </a:xfrm>
            <a:prstGeom prst="line">
              <a:avLst/>
            </a:prstGeom>
            <a:noFill/>
            <a:ln w="25400">
              <a:solidFill>
                <a:schemeClr val="tx1"/>
              </a:solidFill>
              <a:round/>
              <a:headEnd type="triangle" w="med" len="med"/>
              <a:tailEnd/>
            </a:ln>
            <a:effectLst/>
          </p:spPr>
          <p:txBody>
            <a:bodyPr wrap="none" anchor="ctr"/>
            <a:lstStyle/>
            <a:p>
              <a:endParaRPr lang="en-US"/>
            </a:p>
          </p:txBody>
        </p:sp>
      </p:grpSp>
      <p:sp>
        <p:nvSpPr>
          <p:cNvPr id="15" name="Line 21"/>
          <p:cNvSpPr>
            <a:spLocks noChangeShapeType="1"/>
          </p:cNvSpPr>
          <p:nvPr/>
        </p:nvSpPr>
        <p:spPr bwMode="auto">
          <a:xfrm flipV="1">
            <a:off x="470609" y="5360989"/>
            <a:ext cx="1112262" cy="492096"/>
          </a:xfrm>
          <a:prstGeom prst="line">
            <a:avLst/>
          </a:prstGeom>
          <a:noFill/>
          <a:ln w="9525">
            <a:solidFill>
              <a:schemeClr val="tx1"/>
            </a:solidFill>
            <a:prstDash val="dash"/>
            <a:round/>
            <a:headEnd type="triangle" w="med" len="med"/>
            <a:tailEnd type="triangle" w="med" len="med"/>
          </a:ln>
          <a:effectLst/>
        </p:spPr>
        <p:txBody>
          <a:bodyPr wrap="none" anchor="ctr"/>
          <a:lstStyle/>
          <a:p>
            <a:endParaRPr lang="en-US"/>
          </a:p>
        </p:txBody>
      </p:sp>
      <p:sp>
        <p:nvSpPr>
          <p:cNvPr id="16" name="Freeform 22"/>
          <p:cNvSpPr>
            <a:spLocks/>
          </p:cNvSpPr>
          <p:nvPr/>
        </p:nvSpPr>
        <p:spPr bwMode="auto">
          <a:xfrm rot="21195126">
            <a:off x="4483461" y="1502174"/>
            <a:ext cx="2230262" cy="1031765"/>
          </a:xfrm>
          <a:custGeom>
            <a:avLst/>
            <a:gdLst/>
            <a:ahLst/>
            <a:cxnLst>
              <a:cxn ang="0">
                <a:pos x="0" y="0"/>
              </a:cxn>
              <a:cxn ang="0">
                <a:pos x="91" y="36"/>
              </a:cxn>
              <a:cxn ang="0">
                <a:pos x="203" y="51"/>
              </a:cxn>
              <a:cxn ang="0">
                <a:pos x="602" y="86"/>
              </a:cxn>
              <a:cxn ang="0">
                <a:pos x="657" y="101"/>
              </a:cxn>
              <a:cxn ang="0">
                <a:pos x="814" y="192"/>
              </a:cxn>
              <a:cxn ang="0">
                <a:pos x="971" y="207"/>
              </a:cxn>
              <a:cxn ang="0">
                <a:pos x="1092" y="238"/>
              </a:cxn>
              <a:cxn ang="0">
                <a:pos x="1158" y="258"/>
              </a:cxn>
              <a:cxn ang="0">
                <a:pos x="1238" y="303"/>
              </a:cxn>
              <a:cxn ang="0">
                <a:pos x="1274" y="349"/>
              </a:cxn>
              <a:cxn ang="0">
                <a:pos x="1471" y="500"/>
              </a:cxn>
              <a:cxn ang="0">
                <a:pos x="1516" y="526"/>
              </a:cxn>
            </a:cxnLst>
            <a:rect l="0" t="0" r="r" b="b"/>
            <a:pathLst>
              <a:path w="1516" h="526">
                <a:moveTo>
                  <a:pt x="0" y="0"/>
                </a:moveTo>
                <a:cubicBezTo>
                  <a:pt x="31" y="10"/>
                  <a:pt x="59" y="28"/>
                  <a:pt x="91" y="36"/>
                </a:cubicBezTo>
                <a:cubicBezTo>
                  <a:pt x="147" y="51"/>
                  <a:pt x="131" y="46"/>
                  <a:pt x="203" y="51"/>
                </a:cubicBezTo>
                <a:cubicBezTo>
                  <a:pt x="338" y="28"/>
                  <a:pt x="470" y="70"/>
                  <a:pt x="602" y="86"/>
                </a:cubicBezTo>
                <a:cubicBezTo>
                  <a:pt x="621" y="91"/>
                  <a:pt x="638" y="96"/>
                  <a:pt x="657" y="101"/>
                </a:cubicBezTo>
                <a:cubicBezTo>
                  <a:pt x="704" y="135"/>
                  <a:pt x="758" y="178"/>
                  <a:pt x="814" y="192"/>
                </a:cubicBezTo>
                <a:cubicBezTo>
                  <a:pt x="863" y="204"/>
                  <a:pt x="921" y="203"/>
                  <a:pt x="971" y="207"/>
                </a:cubicBezTo>
                <a:cubicBezTo>
                  <a:pt x="1014" y="214"/>
                  <a:pt x="1050" y="232"/>
                  <a:pt x="1092" y="238"/>
                </a:cubicBezTo>
                <a:cubicBezTo>
                  <a:pt x="1114" y="247"/>
                  <a:pt x="1136" y="251"/>
                  <a:pt x="1158" y="258"/>
                </a:cubicBezTo>
                <a:cubicBezTo>
                  <a:pt x="1184" y="275"/>
                  <a:pt x="1212" y="286"/>
                  <a:pt x="1238" y="303"/>
                </a:cubicBezTo>
                <a:cubicBezTo>
                  <a:pt x="1261" y="318"/>
                  <a:pt x="1253" y="328"/>
                  <a:pt x="1274" y="349"/>
                </a:cubicBezTo>
                <a:cubicBezTo>
                  <a:pt x="1331" y="406"/>
                  <a:pt x="1393" y="474"/>
                  <a:pt x="1471" y="500"/>
                </a:cubicBezTo>
                <a:cubicBezTo>
                  <a:pt x="1480" y="510"/>
                  <a:pt x="1502" y="526"/>
                  <a:pt x="1516" y="526"/>
                </a:cubicBezTo>
              </a:path>
            </a:pathLst>
          </a:custGeom>
          <a:noFill/>
          <a:ln w="50800" cap="flat" cmpd="sng">
            <a:solidFill>
              <a:srgbClr val="339966"/>
            </a:solidFill>
            <a:prstDash val="solid"/>
            <a:round/>
            <a:headEnd/>
            <a:tailEnd/>
          </a:ln>
          <a:effectLst/>
        </p:spPr>
        <p:txBody>
          <a:bodyPr wrap="none" anchor="ctr"/>
          <a:lstStyle/>
          <a:p>
            <a:endParaRPr lang="en-US"/>
          </a:p>
        </p:txBody>
      </p:sp>
      <p:sp>
        <p:nvSpPr>
          <p:cNvPr id="17" name="Oval 23"/>
          <p:cNvSpPr>
            <a:spLocks noChangeArrowheads="1"/>
          </p:cNvSpPr>
          <p:nvPr/>
        </p:nvSpPr>
        <p:spPr bwMode="auto">
          <a:xfrm>
            <a:off x="5342608" y="1641579"/>
            <a:ext cx="76200" cy="101600"/>
          </a:xfrm>
          <a:prstGeom prst="ellipse">
            <a:avLst/>
          </a:prstGeom>
          <a:solidFill>
            <a:schemeClr val="accent1"/>
          </a:solidFill>
          <a:ln w="9525" algn="ctr">
            <a:solidFill>
              <a:schemeClr val="tx1"/>
            </a:solidFill>
            <a:round/>
            <a:headEnd/>
            <a:tailEnd/>
          </a:ln>
          <a:effectLst/>
        </p:spPr>
        <p:txBody>
          <a:bodyPr wrap="none" anchor="ctr"/>
          <a:lstStyle/>
          <a:p>
            <a:endParaRPr lang="en-US"/>
          </a:p>
        </p:txBody>
      </p:sp>
      <p:sp>
        <p:nvSpPr>
          <p:cNvPr id="18" name="Line 25"/>
          <p:cNvSpPr>
            <a:spLocks noChangeShapeType="1"/>
          </p:cNvSpPr>
          <p:nvPr/>
        </p:nvSpPr>
        <p:spPr bwMode="auto">
          <a:xfrm flipH="1">
            <a:off x="4445723" y="1737488"/>
            <a:ext cx="913810" cy="1723637"/>
          </a:xfrm>
          <a:prstGeom prst="line">
            <a:avLst/>
          </a:prstGeom>
          <a:noFill/>
          <a:ln w="25400" cap="rnd">
            <a:solidFill>
              <a:srgbClr val="FF0000"/>
            </a:solidFill>
            <a:prstDash val="sysDot"/>
            <a:round/>
            <a:headEnd type="stealth" w="med" len="med"/>
            <a:tailEnd/>
          </a:ln>
          <a:effectLst/>
        </p:spPr>
        <p:txBody>
          <a:bodyPr wrap="none" anchor="ctr"/>
          <a:lstStyle/>
          <a:p>
            <a:endParaRPr lang="en-US"/>
          </a:p>
        </p:txBody>
      </p:sp>
      <p:sp>
        <p:nvSpPr>
          <p:cNvPr id="19" name="Text Box 26"/>
          <p:cNvSpPr txBox="1">
            <a:spLocks noChangeArrowheads="1"/>
          </p:cNvSpPr>
          <p:nvPr/>
        </p:nvSpPr>
        <p:spPr bwMode="auto">
          <a:xfrm rot="20455494">
            <a:off x="532434" y="5176323"/>
            <a:ext cx="945466" cy="369332"/>
          </a:xfrm>
          <a:prstGeom prst="rect">
            <a:avLst/>
          </a:prstGeom>
          <a:noFill/>
          <a:ln w="9525" algn="ctr">
            <a:noFill/>
            <a:miter lim="800000"/>
            <a:headEnd/>
            <a:tailEnd/>
          </a:ln>
          <a:effectLst/>
        </p:spPr>
        <p:txBody>
          <a:bodyPr wrap="none">
            <a:spAutoFit/>
          </a:bodyPr>
          <a:lstStyle/>
          <a:p>
            <a:r>
              <a:rPr lang="en-US" dirty="0"/>
              <a:t>~2.24 m</a:t>
            </a:r>
          </a:p>
        </p:txBody>
      </p:sp>
      <p:sp>
        <p:nvSpPr>
          <p:cNvPr id="20" name="Text Box 27"/>
          <p:cNvSpPr txBox="1">
            <a:spLocks noChangeArrowheads="1"/>
          </p:cNvSpPr>
          <p:nvPr/>
        </p:nvSpPr>
        <p:spPr bwMode="auto">
          <a:xfrm>
            <a:off x="1166946" y="5853086"/>
            <a:ext cx="1485691" cy="369332"/>
          </a:xfrm>
          <a:prstGeom prst="rect">
            <a:avLst/>
          </a:prstGeom>
          <a:noFill/>
          <a:ln w="9525" algn="ctr">
            <a:noFill/>
            <a:miter lim="800000"/>
            <a:headEnd/>
            <a:tailEnd/>
          </a:ln>
          <a:effectLst/>
        </p:spPr>
        <p:txBody>
          <a:bodyPr wrap="none">
            <a:spAutoFit/>
          </a:bodyPr>
          <a:lstStyle/>
          <a:p>
            <a:r>
              <a:rPr lang="en-US" dirty="0"/>
              <a:t>NAD 83 origin</a:t>
            </a:r>
          </a:p>
        </p:txBody>
      </p:sp>
      <p:sp>
        <p:nvSpPr>
          <p:cNvPr id="21" name="Line 28"/>
          <p:cNvSpPr>
            <a:spLocks noChangeShapeType="1"/>
          </p:cNvSpPr>
          <p:nvPr/>
        </p:nvSpPr>
        <p:spPr bwMode="auto">
          <a:xfrm flipH="1" flipV="1">
            <a:off x="470609" y="5863192"/>
            <a:ext cx="696336" cy="222249"/>
          </a:xfrm>
          <a:prstGeom prst="line">
            <a:avLst/>
          </a:prstGeom>
          <a:noFill/>
          <a:ln w="9525">
            <a:solidFill>
              <a:schemeClr val="tx1"/>
            </a:solidFill>
            <a:round/>
            <a:headEnd/>
            <a:tailEnd type="triangle" w="med" len="med"/>
          </a:ln>
          <a:effectLst/>
        </p:spPr>
        <p:txBody>
          <a:bodyPr wrap="none" anchor="ctr"/>
          <a:lstStyle/>
          <a:p>
            <a:endParaRPr lang="en-US"/>
          </a:p>
        </p:txBody>
      </p:sp>
      <p:sp>
        <p:nvSpPr>
          <p:cNvPr id="22" name="Text Box 29"/>
          <p:cNvSpPr txBox="1">
            <a:spLocks noChangeArrowheads="1"/>
          </p:cNvSpPr>
          <p:nvPr/>
        </p:nvSpPr>
        <p:spPr bwMode="auto">
          <a:xfrm>
            <a:off x="1670183" y="3940556"/>
            <a:ext cx="1436098" cy="369332"/>
          </a:xfrm>
          <a:prstGeom prst="rect">
            <a:avLst/>
          </a:prstGeom>
          <a:noFill/>
          <a:ln w="9525" algn="ctr">
            <a:noFill/>
            <a:miter lim="800000"/>
            <a:headEnd/>
            <a:tailEnd/>
          </a:ln>
          <a:effectLst/>
        </p:spPr>
        <p:txBody>
          <a:bodyPr wrap="none">
            <a:spAutoFit/>
          </a:bodyPr>
          <a:lstStyle/>
          <a:p>
            <a:r>
              <a:rPr lang="en-US" dirty="0" smtClean="0"/>
              <a:t>“2022” origin</a:t>
            </a:r>
            <a:endParaRPr lang="en-US" dirty="0"/>
          </a:p>
        </p:txBody>
      </p:sp>
      <p:sp>
        <p:nvSpPr>
          <p:cNvPr id="23" name="Line 30"/>
          <p:cNvSpPr>
            <a:spLocks noChangeShapeType="1"/>
          </p:cNvSpPr>
          <p:nvPr/>
        </p:nvSpPr>
        <p:spPr bwMode="auto">
          <a:xfrm flipH="1">
            <a:off x="1582871" y="4391406"/>
            <a:ext cx="311150" cy="944033"/>
          </a:xfrm>
          <a:prstGeom prst="line">
            <a:avLst/>
          </a:prstGeom>
          <a:noFill/>
          <a:ln w="9525">
            <a:solidFill>
              <a:schemeClr val="tx1"/>
            </a:solidFill>
            <a:round/>
            <a:headEnd/>
            <a:tailEnd type="triangle" w="med" len="med"/>
          </a:ln>
          <a:effectLst/>
        </p:spPr>
        <p:txBody>
          <a:bodyPr wrap="none" anchor="ctr"/>
          <a:lstStyle/>
          <a:p>
            <a:endParaRPr lang="en-US"/>
          </a:p>
        </p:txBody>
      </p:sp>
      <p:grpSp>
        <p:nvGrpSpPr>
          <p:cNvPr id="4" name="Group 2"/>
          <p:cNvGrpSpPr/>
          <p:nvPr/>
        </p:nvGrpSpPr>
        <p:grpSpPr>
          <a:xfrm>
            <a:off x="4509081" y="3332305"/>
            <a:ext cx="173038" cy="330200"/>
            <a:chOff x="4937125" y="2797175"/>
            <a:chExt cx="173038" cy="247650"/>
          </a:xfrm>
        </p:grpSpPr>
        <p:sp>
          <p:nvSpPr>
            <p:cNvPr id="24" name="Line 31"/>
            <p:cNvSpPr>
              <a:spLocks noChangeShapeType="1"/>
            </p:cNvSpPr>
            <p:nvPr/>
          </p:nvSpPr>
          <p:spPr bwMode="auto">
            <a:xfrm>
              <a:off x="4937125" y="2797175"/>
              <a:ext cx="168275" cy="90488"/>
            </a:xfrm>
            <a:prstGeom prst="line">
              <a:avLst/>
            </a:prstGeom>
            <a:noFill/>
            <a:ln w="9525">
              <a:solidFill>
                <a:schemeClr val="tx1"/>
              </a:solidFill>
              <a:round/>
              <a:headEnd/>
              <a:tailEnd/>
            </a:ln>
            <a:effectLst/>
          </p:spPr>
          <p:txBody>
            <a:bodyPr wrap="none" anchor="ctr"/>
            <a:lstStyle/>
            <a:p>
              <a:endParaRPr lang="en-US"/>
            </a:p>
          </p:txBody>
        </p:sp>
        <p:sp>
          <p:nvSpPr>
            <p:cNvPr id="25" name="Line 32"/>
            <p:cNvSpPr>
              <a:spLocks noChangeShapeType="1"/>
            </p:cNvSpPr>
            <p:nvPr/>
          </p:nvSpPr>
          <p:spPr bwMode="auto">
            <a:xfrm flipV="1">
              <a:off x="5029200" y="2887663"/>
              <a:ext cx="80963" cy="157162"/>
            </a:xfrm>
            <a:prstGeom prst="line">
              <a:avLst/>
            </a:prstGeom>
            <a:noFill/>
            <a:ln w="9525">
              <a:solidFill>
                <a:schemeClr val="tx1"/>
              </a:solidFill>
              <a:round/>
              <a:headEnd/>
              <a:tailEnd/>
            </a:ln>
            <a:effectLst/>
          </p:spPr>
          <p:txBody>
            <a:bodyPr wrap="none" anchor="ctr"/>
            <a:lstStyle/>
            <a:p>
              <a:endParaRPr lang="en-US"/>
            </a:p>
          </p:txBody>
        </p:sp>
      </p:grpSp>
      <p:grpSp>
        <p:nvGrpSpPr>
          <p:cNvPr id="5" name="Group 3"/>
          <p:cNvGrpSpPr/>
          <p:nvPr/>
        </p:nvGrpSpPr>
        <p:grpSpPr>
          <a:xfrm>
            <a:off x="5118414" y="2459882"/>
            <a:ext cx="200025" cy="289983"/>
            <a:chOff x="5484813" y="2081213"/>
            <a:chExt cx="200025" cy="217487"/>
          </a:xfrm>
        </p:grpSpPr>
        <p:sp>
          <p:nvSpPr>
            <p:cNvPr id="26" name="Line 33"/>
            <p:cNvSpPr>
              <a:spLocks noChangeShapeType="1"/>
            </p:cNvSpPr>
            <p:nvPr/>
          </p:nvSpPr>
          <p:spPr bwMode="auto">
            <a:xfrm>
              <a:off x="5484813" y="2081213"/>
              <a:ext cx="195262" cy="60325"/>
            </a:xfrm>
            <a:prstGeom prst="line">
              <a:avLst/>
            </a:prstGeom>
            <a:noFill/>
            <a:ln w="9525">
              <a:solidFill>
                <a:schemeClr val="tx1"/>
              </a:solidFill>
              <a:round/>
              <a:headEnd/>
              <a:tailEnd/>
            </a:ln>
            <a:effectLst/>
          </p:spPr>
          <p:txBody>
            <a:bodyPr wrap="none" anchor="ctr"/>
            <a:lstStyle/>
            <a:p>
              <a:endParaRPr lang="en-US"/>
            </a:p>
          </p:txBody>
        </p:sp>
        <p:sp>
          <p:nvSpPr>
            <p:cNvPr id="27" name="Line 34"/>
            <p:cNvSpPr>
              <a:spLocks noChangeShapeType="1"/>
            </p:cNvSpPr>
            <p:nvPr/>
          </p:nvSpPr>
          <p:spPr bwMode="auto">
            <a:xfrm flipV="1">
              <a:off x="5634038" y="2141538"/>
              <a:ext cx="50800" cy="157162"/>
            </a:xfrm>
            <a:prstGeom prst="line">
              <a:avLst/>
            </a:prstGeom>
            <a:noFill/>
            <a:ln w="9525">
              <a:solidFill>
                <a:schemeClr val="tx1"/>
              </a:solidFill>
              <a:round/>
              <a:headEnd/>
              <a:tailEnd/>
            </a:ln>
            <a:effectLst/>
          </p:spPr>
          <p:txBody>
            <a:bodyPr wrap="none" anchor="ctr"/>
            <a:lstStyle/>
            <a:p>
              <a:endParaRPr lang="en-US"/>
            </a:p>
          </p:txBody>
        </p:sp>
      </p:grpSp>
      <p:sp>
        <p:nvSpPr>
          <p:cNvPr id="28" name="Line 24"/>
          <p:cNvSpPr>
            <a:spLocks noChangeShapeType="1"/>
          </p:cNvSpPr>
          <p:nvPr/>
        </p:nvSpPr>
        <p:spPr bwMode="auto">
          <a:xfrm flipH="1">
            <a:off x="5083309" y="1737487"/>
            <a:ext cx="271462" cy="907603"/>
          </a:xfrm>
          <a:prstGeom prst="line">
            <a:avLst/>
          </a:prstGeom>
          <a:noFill/>
          <a:ln w="25400" cap="rnd">
            <a:solidFill>
              <a:schemeClr val="tx1"/>
            </a:solidFill>
            <a:prstDash val="sysDot"/>
            <a:round/>
            <a:headEnd type="stealth" w="med" len="med"/>
            <a:tailEnd/>
          </a:ln>
          <a:effectLst/>
        </p:spPr>
        <p:txBody>
          <a:bodyPr wrap="none" anchor="ctr"/>
          <a:lstStyle/>
          <a:p>
            <a:endParaRPr lang="en-US"/>
          </a:p>
        </p:txBody>
      </p:sp>
      <p:sp>
        <p:nvSpPr>
          <p:cNvPr id="29" name="Text Box 35"/>
          <p:cNvSpPr txBox="1">
            <a:spLocks noChangeArrowheads="1"/>
          </p:cNvSpPr>
          <p:nvPr/>
        </p:nvSpPr>
        <p:spPr bwMode="auto">
          <a:xfrm>
            <a:off x="6033478" y="1521158"/>
            <a:ext cx="1565941" cy="369332"/>
          </a:xfrm>
          <a:prstGeom prst="rect">
            <a:avLst/>
          </a:prstGeom>
          <a:noFill/>
          <a:ln w="9525" algn="ctr">
            <a:noFill/>
            <a:miter lim="800000"/>
            <a:headEnd/>
            <a:tailEnd/>
          </a:ln>
          <a:effectLst/>
        </p:spPr>
        <p:txBody>
          <a:bodyPr wrap="none">
            <a:spAutoFit/>
          </a:bodyPr>
          <a:lstStyle/>
          <a:p>
            <a:r>
              <a:rPr lang="en-US" dirty="0"/>
              <a:t>Earth’s Surface</a:t>
            </a:r>
          </a:p>
        </p:txBody>
      </p:sp>
      <p:sp>
        <p:nvSpPr>
          <p:cNvPr id="30" name="Text Box 36"/>
          <p:cNvSpPr txBox="1">
            <a:spLocks noChangeArrowheads="1"/>
          </p:cNvSpPr>
          <p:nvPr/>
        </p:nvSpPr>
        <p:spPr bwMode="auto">
          <a:xfrm>
            <a:off x="3987923" y="2501894"/>
            <a:ext cx="748923" cy="369332"/>
          </a:xfrm>
          <a:prstGeom prst="rect">
            <a:avLst/>
          </a:prstGeom>
          <a:noFill/>
          <a:ln w="9525" algn="ctr">
            <a:noFill/>
            <a:miter lim="800000"/>
            <a:headEnd/>
            <a:tailEnd/>
          </a:ln>
          <a:effectLst/>
        </p:spPr>
        <p:txBody>
          <a:bodyPr wrap="none">
            <a:spAutoFit/>
          </a:bodyPr>
          <a:lstStyle/>
          <a:p>
            <a:r>
              <a:rPr lang="en-US" dirty="0">
                <a:solidFill>
                  <a:srgbClr val="FF3300"/>
                </a:solidFill>
              </a:rPr>
              <a:t>h</a:t>
            </a:r>
            <a:r>
              <a:rPr lang="en-US" baseline="-25000" dirty="0">
                <a:solidFill>
                  <a:srgbClr val="FF3300"/>
                </a:solidFill>
              </a:rPr>
              <a:t>NAD83</a:t>
            </a:r>
          </a:p>
        </p:txBody>
      </p:sp>
      <p:sp>
        <p:nvSpPr>
          <p:cNvPr id="31" name="Text Box 37"/>
          <p:cNvSpPr txBox="1">
            <a:spLocks noChangeArrowheads="1"/>
          </p:cNvSpPr>
          <p:nvPr/>
        </p:nvSpPr>
        <p:spPr bwMode="auto">
          <a:xfrm>
            <a:off x="5244017" y="1985459"/>
            <a:ext cx="748923" cy="369332"/>
          </a:xfrm>
          <a:prstGeom prst="rect">
            <a:avLst/>
          </a:prstGeom>
          <a:noFill/>
          <a:ln w="9525" algn="ctr">
            <a:noFill/>
            <a:miter lim="800000"/>
            <a:headEnd/>
            <a:tailEnd/>
          </a:ln>
          <a:effectLst/>
        </p:spPr>
        <p:txBody>
          <a:bodyPr wrap="none">
            <a:spAutoFit/>
          </a:bodyPr>
          <a:lstStyle/>
          <a:p>
            <a:r>
              <a:rPr lang="en-US" dirty="0" smtClean="0"/>
              <a:t>h</a:t>
            </a:r>
            <a:r>
              <a:rPr lang="en-US" baseline="-25000" dirty="0" smtClean="0"/>
              <a:t>”2022”</a:t>
            </a:r>
            <a:endParaRPr lang="en-US" baseline="-25000" dirty="0"/>
          </a:p>
        </p:txBody>
      </p:sp>
      <p:sp>
        <p:nvSpPr>
          <p:cNvPr id="32" name="Text Box 38"/>
          <p:cNvSpPr txBox="1">
            <a:spLocks noChangeArrowheads="1"/>
          </p:cNvSpPr>
          <p:nvPr/>
        </p:nvSpPr>
        <p:spPr bwMode="auto">
          <a:xfrm>
            <a:off x="1894021" y="1059332"/>
            <a:ext cx="4042205" cy="369332"/>
          </a:xfrm>
          <a:prstGeom prst="rect">
            <a:avLst/>
          </a:prstGeom>
          <a:noFill/>
          <a:ln w="9525" algn="ctr">
            <a:noFill/>
            <a:miter lim="800000"/>
            <a:headEnd/>
            <a:tailEnd/>
          </a:ln>
          <a:effectLst/>
        </p:spPr>
        <p:txBody>
          <a:bodyPr wrap="none">
            <a:spAutoFit/>
          </a:bodyPr>
          <a:lstStyle/>
          <a:p>
            <a:r>
              <a:rPr lang="en-US" b="1" u="sng" dirty="0"/>
              <a:t>Simplified Concept of NAD 83 vs. </a:t>
            </a:r>
            <a:r>
              <a:rPr lang="en-US" b="1" u="sng" dirty="0" smtClean="0"/>
              <a:t>“2022”</a:t>
            </a:r>
            <a:endParaRPr lang="en-US" b="1" u="sng" dirty="0"/>
          </a:p>
        </p:txBody>
      </p:sp>
      <p:sp>
        <p:nvSpPr>
          <p:cNvPr id="33" name="Text Box 39"/>
          <p:cNvSpPr txBox="1">
            <a:spLocks noChangeArrowheads="1"/>
          </p:cNvSpPr>
          <p:nvPr/>
        </p:nvSpPr>
        <p:spPr bwMode="auto">
          <a:xfrm>
            <a:off x="6920650" y="2609747"/>
            <a:ext cx="2223350" cy="1754327"/>
          </a:xfrm>
          <a:prstGeom prst="rect">
            <a:avLst/>
          </a:prstGeom>
          <a:noFill/>
          <a:ln w="9525" algn="ctr">
            <a:noFill/>
            <a:miter lim="800000"/>
            <a:headEnd/>
            <a:tailEnd/>
          </a:ln>
          <a:effectLst/>
        </p:spPr>
        <p:txBody>
          <a:bodyPr wrap="square">
            <a:spAutoFit/>
          </a:bodyPr>
          <a:lstStyle/>
          <a:p>
            <a:r>
              <a:rPr lang="en-US" dirty="0" smtClean="0">
                <a:latin typeface="Symbol" panose="05050102010706020507" pitchFamily="18" charset="2"/>
              </a:rPr>
              <a:t>f</a:t>
            </a:r>
            <a:r>
              <a:rPr lang="en-US" baseline="-25000" dirty="0" smtClean="0"/>
              <a:t>NAD83</a:t>
            </a:r>
            <a:r>
              <a:rPr lang="en-US" dirty="0" smtClean="0"/>
              <a:t> – </a:t>
            </a:r>
            <a:r>
              <a:rPr lang="en-US" dirty="0">
                <a:latin typeface="Symbol" panose="05050102010706020507" pitchFamily="18" charset="2"/>
              </a:rPr>
              <a:t>f</a:t>
            </a:r>
            <a:r>
              <a:rPr lang="en-US" baseline="-25000" dirty="0" smtClean="0"/>
              <a:t>”2022” </a:t>
            </a:r>
          </a:p>
          <a:p>
            <a:r>
              <a:rPr lang="en-US" dirty="0" smtClean="0">
                <a:latin typeface="Symbol" panose="05050102010706020507" pitchFamily="18" charset="2"/>
              </a:rPr>
              <a:t>l</a:t>
            </a:r>
            <a:r>
              <a:rPr lang="en-US" baseline="-25000" dirty="0" smtClean="0"/>
              <a:t>NAD83</a:t>
            </a:r>
            <a:r>
              <a:rPr lang="en-US" dirty="0" smtClean="0"/>
              <a:t> </a:t>
            </a:r>
            <a:r>
              <a:rPr lang="en-US" dirty="0"/>
              <a:t>– </a:t>
            </a:r>
            <a:r>
              <a:rPr lang="en-US" dirty="0" smtClean="0">
                <a:latin typeface="Symbol" panose="05050102010706020507" pitchFamily="18" charset="2"/>
              </a:rPr>
              <a:t>l</a:t>
            </a:r>
            <a:r>
              <a:rPr lang="en-US" baseline="-25000" dirty="0" smtClean="0"/>
              <a:t>”2022</a:t>
            </a:r>
            <a:r>
              <a:rPr lang="en-US" baseline="-25000" dirty="0"/>
              <a:t>” </a:t>
            </a:r>
          </a:p>
          <a:p>
            <a:r>
              <a:rPr lang="en-US" dirty="0"/>
              <a:t>h</a:t>
            </a:r>
            <a:r>
              <a:rPr lang="en-US" baseline="-25000" dirty="0"/>
              <a:t>NAD83</a:t>
            </a:r>
            <a:r>
              <a:rPr lang="en-US" dirty="0"/>
              <a:t> – h</a:t>
            </a:r>
            <a:r>
              <a:rPr lang="en-US" baseline="-25000" dirty="0"/>
              <a:t>”2022” </a:t>
            </a:r>
          </a:p>
          <a:p>
            <a:r>
              <a:rPr lang="en-US" dirty="0" smtClean="0"/>
              <a:t>      all vary </a:t>
            </a:r>
            <a:endParaRPr lang="en-US" dirty="0"/>
          </a:p>
          <a:p>
            <a:r>
              <a:rPr lang="en-US" dirty="0"/>
              <a:t>smoothly by latitude </a:t>
            </a:r>
          </a:p>
          <a:p>
            <a:r>
              <a:rPr lang="en-US" dirty="0"/>
              <a:t>and </a:t>
            </a:r>
            <a:r>
              <a:rPr lang="en-US" dirty="0" smtClean="0"/>
              <a:t>longitude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293330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Replacing the NAD 83’s</a:t>
            </a:r>
            <a:endParaRPr lang="en-US" dirty="0"/>
          </a:p>
        </p:txBody>
      </p:sp>
      <p:sp>
        <p:nvSpPr>
          <p:cNvPr id="4" name="Date Placeholder 3"/>
          <p:cNvSpPr>
            <a:spLocks noGrp="1"/>
          </p:cNvSpPr>
          <p:nvPr>
            <p:ph type="dt" sz="half" idx="10"/>
          </p:nvPr>
        </p:nvSpPr>
        <p:spPr/>
        <p:txBody>
          <a:bodyPr/>
          <a:lstStyle/>
          <a:p>
            <a:pPr>
              <a:defRPr/>
            </a:pPr>
            <a:r>
              <a:rPr lang="en-US" altLang="en-US" smtClean="0"/>
              <a:t>September 26, 2017</a:t>
            </a:r>
            <a:endParaRPr lang="en-US" altLang="en-US"/>
          </a:p>
        </p:txBody>
      </p:sp>
      <p:sp>
        <p:nvSpPr>
          <p:cNvPr id="5" name="Footer Placeholder 4"/>
          <p:cNvSpPr>
            <a:spLocks noGrp="1"/>
          </p:cNvSpPr>
          <p:nvPr>
            <p:ph type="ftr" sz="quarter" idx="11"/>
          </p:nvPr>
        </p:nvSpPr>
        <p:spPr/>
        <p:txBody>
          <a:bodyPr/>
          <a:lstStyle/>
          <a:p>
            <a:pPr>
              <a:defRPr/>
            </a:pPr>
            <a:r>
              <a:rPr lang="en-US" smtClean="0"/>
              <a:t>NGS/USGS meeting, Rolla MO</a:t>
            </a:r>
            <a:endParaRPr lang="en-US"/>
          </a:p>
        </p:txBody>
      </p:sp>
      <p:sp>
        <p:nvSpPr>
          <p:cNvPr id="6" name="Content Placeholder 5"/>
          <p:cNvSpPr>
            <a:spLocks noGrp="1"/>
          </p:cNvSpPr>
          <p:nvPr>
            <p:ph idx="1"/>
          </p:nvPr>
        </p:nvSpPr>
        <p:spPr/>
        <p:txBody>
          <a:bodyPr/>
          <a:lstStyle/>
          <a:p>
            <a:r>
              <a:rPr lang="en-US" sz="2800" u="sng" dirty="0" smtClean="0"/>
              <a:t>Three</a:t>
            </a:r>
            <a:r>
              <a:rPr lang="en-US" sz="2800" dirty="0" smtClean="0"/>
              <a:t> plate-(</a:t>
            </a:r>
            <a:r>
              <a:rPr lang="en-US" sz="2800" i="1" dirty="0" smtClean="0">
                <a:solidFill>
                  <a:srgbClr val="FF0000"/>
                </a:solidFill>
              </a:rPr>
              <a:t>pseudo</a:t>
            </a:r>
            <a:r>
              <a:rPr lang="en-US" sz="2800" dirty="0" smtClean="0"/>
              <a:t>)fixed frames will be replaced with </a:t>
            </a:r>
            <a:r>
              <a:rPr lang="en-US" sz="2800" u="sng" dirty="0" smtClean="0"/>
              <a:t>four</a:t>
            </a:r>
            <a:r>
              <a:rPr lang="en-US" sz="2800" dirty="0" smtClean="0"/>
              <a:t> </a:t>
            </a:r>
            <a:r>
              <a:rPr lang="en-US" sz="2800" i="1" dirty="0" smtClean="0"/>
              <a:t>plate-fixed</a:t>
            </a:r>
            <a:r>
              <a:rPr lang="en-US" sz="2800" dirty="0" smtClean="0"/>
              <a:t> reference frames</a:t>
            </a:r>
          </a:p>
          <a:p>
            <a:pPr lvl="1"/>
            <a:r>
              <a:rPr lang="en-US" sz="2400" dirty="0" smtClean="0"/>
              <a:t>N. Amer., Pacific, Mariana, Caribbean(new!)</a:t>
            </a:r>
          </a:p>
          <a:p>
            <a:r>
              <a:rPr lang="en-US" sz="2800" dirty="0"/>
              <a:t>Remove long-standing non-</a:t>
            </a:r>
            <a:r>
              <a:rPr lang="en-US" sz="2800" dirty="0" err="1"/>
              <a:t>geocentricity</a:t>
            </a:r>
            <a:r>
              <a:rPr lang="en-US" sz="2800" dirty="0"/>
              <a:t> of NAD 83 </a:t>
            </a:r>
            <a:r>
              <a:rPr lang="en-US" sz="2800" dirty="0" smtClean="0"/>
              <a:t>frames</a:t>
            </a:r>
            <a:endParaRPr lang="en-US" sz="2400" dirty="0"/>
          </a:p>
          <a:p>
            <a:r>
              <a:rPr lang="en-US" sz="2800" dirty="0" smtClean="0"/>
              <a:t>All four : identical to </a:t>
            </a:r>
            <a:r>
              <a:rPr lang="en-US" sz="2800" dirty="0" err="1" smtClean="0"/>
              <a:t>IGSxx</a:t>
            </a:r>
            <a:r>
              <a:rPr lang="en-US" sz="2800" dirty="0" smtClean="0"/>
              <a:t> at a TBD epoch</a:t>
            </a:r>
          </a:p>
          <a:p>
            <a:pPr lvl="1"/>
            <a:r>
              <a:rPr lang="en-US" sz="2400" dirty="0" smtClean="0"/>
              <a:t>2020.00?</a:t>
            </a:r>
          </a:p>
          <a:p>
            <a:r>
              <a:rPr lang="en-US" sz="2800" dirty="0" smtClean="0"/>
              <a:t>All four : differ from </a:t>
            </a:r>
            <a:r>
              <a:rPr lang="en-US" sz="2800" dirty="0" err="1" smtClean="0"/>
              <a:t>IGSxx</a:t>
            </a:r>
            <a:r>
              <a:rPr lang="en-US" sz="2800" dirty="0" smtClean="0"/>
              <a:t> by plate rotation only</a:t>
            </a:r>
          </a:p>
          <a:p>
            <a:pPr lvl="1"/>
            <a:r>
              <a:rPr lang="en-US" sz="2400" dirty="0" smtClean="0"/>
              <a:t>Updated Euler Pole determination for rigid plate only</a:t>
            </a:r>
          </a:p>
        </p:txBody>
      </p:sp>
      <p:sp>
        <p:nvSpPr>
          <p:cNvPr id="3" name="Slide Number Placeholder 2"/>
          <p:cNvSpPr>
            <a:spLocks noGrp="1"/>
          </p:cNvSpPr>
          <p:nvPr>
            <p:ph type="sldNum" sz="quarter" idx="12"/>
          </p:nvPr>
        </p:nvSpPr>
        <p:spPr/>
        <p:txBody>
          <a:bodyPr/>
          <a:lstStyle/>
          <a:p>
            <a:pPr>
              <a:defRPr/>
            </a:pPr>
            <a:fld id="{EB6791C4-DF4E-4C17-A41C-B2BEB15390BD}" type="slidenum">
              <a:rPr lang="en-US" smtClean="0"/>
              <a:pPr>
                <a:defRPr/>
              </a:pPr>
              <a:t>27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1307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TRFs</a:t>
            </a:r>
            <a:endParaRPr lang="en-US" dirty="0"/>
          </a:p>
        </p:txBody>
      </p:sp>
      <p:sp>
        <p:nvSpPr>
          <p:cNvPr id="3" name="Content Placeholder 2"/>
          <p:cNvSpPr>
            <a:spLocks noGrp="1"/>
          </p:cNvSpPr>
          <p:nvPr>
            <p:ph idx="1"/>
          </p:nvPr>
        </p:nvSpPr>
        <p:spPr>
          <a:xfrm>
            <a:off x="457200" y="1443790"/>
            <a:ext cx="8229600" cy="4297363"/>
          </a:xfrm>
        </p:spPr>
        <p:txBody>
          <a:bodyPr/>
          <a:lstStyle/>
          <a:p>
            <a:r>
              <a:rPr lang="en-US" dirty="0" smtClean="0"/>
              <a:t>All are </a:t>
            </a:r>
            <a:r>
              <a:rPr lang="en-US" u="sng" dirty="0" smtClean="0"/>
              <a:t>global</a:t>
            </a:r>
            <a:r>
              <a:rPr lang="en-US" dirty="0" smtClean="0"/>
              <a:t> frames (no “boundary”)</a:t>
            </a:r>
          </a:p>
          <a:p>
            <a:pPr lvl="1"/>
            <a:r>
              <a:rPr lang="en-US" dirty="0" smtClean="0"/>
              <a:t>This was true for the NAD 83’s also, BTW</a:t>
            </a:r>
          </a:p>
          <a:p>
            <a:pPr lvl="1"/>
            <a:r>
              <a:rPr lang="en-US" dirty="0" smtClean="0"/>
              <a:t>But </a:t>
            </a:r>
            <a:r>
              <a:rPr lang="en-US" u="sng" dirty="0" smtClean="0"/>
              <a:t>each frame will rotate with one tectonic plate</a:t>
            </a:r>
          </a:p>
          <a:p>
            <a:pPr lvl="2"/>
            <a:r>
              <a:rPr lang="en-US" dirty="0" smtClean="0"/>
              <a:t>Put another way:  “</a:t>
            </a:r>
            <a:r>
              <a:rPr lang="en-US" b="1" i="1" dirty="0" smtClean="0"/>
              <a:t>The frame rotates so your coordinates don’t have to</a:t>
            </a:r>
            <a:r>
              <a:rPr lang="en-US" dirty="0" smtClean="0"/>
              <a:t>”</a:t>
            </a:r>
          </a:p>
          <a:p>
            <a:r>
              <a:rPr lang="en-US" dirty="0" smtClean="0"/>
              <a:t>All will have an Intra-Frame Velocity Model</a:t>
            </a:r>
          </a:p>
          <a:p>
            <a:pPr lvl="1"/>
            <a:r>
              <a:rPr lang="en-US" dirty="0" smtClean="0"/>
              <a:t>To capture any motions outside of tectonic rotation</a:t>
            </a:r>
          </a:p>
          <a:p>
            <a:pPr lvl="2"/>
            <a:r>
              <a:rPr lang="en-US" i="1" u="sng" dirty="0" smtClean="0"/>
              <a:t>Residual</a:t>
            </a:r>
            <a:r>
              <a:rPr lang="en-US" dirty="0" smtClean="0"/>
              <a:t> horizontal motions</a:t>
            </a:r>
          </a:p>
          <a:p>
            <a:pPr lvl="2"/>
            <a:r>
              <a:rPr lang="en-US" i="1" u="sng" dirty="0" smtClean="0"/>
              <a:t>All</a:t>
            </a:r>
            <a:r>
              <a:rPr lang="en-US" dirty="0" smtClean="0"/>
              <a:t> vertical (ellipsoid height) motions</a:t>
            </a:r>
          </a:p>
        </p:txBody>
      </p:sp>
      <p:sp>
        <p:nvSpPr>
          <p:cNvPr id="4" name="Date Placeholder 3"/>
          <p:cNvSpPr>
            <a:spLocks noGrp="1"/>
          </p:cNvSpPr>
          <p:nvPr>
            <p:ph type="dt" sz="half" idx="10"/>
          </p:nvPr>
        </p:nvSpPr>
        <p:spPr/>
        <p:txBody>
          <a:bodyPr/>
          <a:lstStyle/>
          <a:p>
            <a:pPr>
              <a:defRPr/>
            </a:pPr>
            <a:r>
              <a:rPr lang="en-US" smtClean="0"/>
              <a:t>September 26, 2017</a:t>
            </a:r>
            <a:endParaRPr lang="en-US"/>
          </a:p>
        </p:txBody>
      </p:sp>
      <p:sp>
        <p:nvSpPr>
          <p:cNvPr id="5" name="Footer Placeholder 4"/>
          <p:cNvSpPr>
            <a:spLocks noGrp="1"/>
          </p:cNvSpPr>
          <p:nvPr>
            <p:ph type="ftr" sz="quarter" idx="11"/>
          </p:nvPr>
        </p:nvSpPr>
        <p:spPr/>
        <p:txBody>
          <a:bodyPr/>
          <a:lstStyle/>
          <a:p>
            <a:pPr>
              <a:defRPr/>
            </a:pPr>
            <a:r>
              <a:rPr lang="en-US" smtClean="0"/>
              <a:t>NGS/USGS meeting, Rolla MO</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28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2974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What’s Being Replaced</a:t>
            </a:r>
            <a:endParaRPr lang="en-US" b="1" dirty="0"/>
          </a:p>
        </p:txBody>
      </p:sp>
      <p:sp>
        <p:nvSpPr>
          <p:cNvPr id="4" name="Content Placeholder 2"/>
          <p:cNvSpPr txBox="1">
            <a:spLocks/>
          </p:cNvSpPr>
          <p:nvPr/>
        </p:nvSpPr>
        <p:spPr bwMode="gray">
          <a:xfrm>
            <a:off x="526278" y="1037690"/>
            <a:ext cx="6868633" cy="603461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r>
              <a:rPr lang="en-US" sz="2800" kern="0" dirty="0" smtClean="0"/>
              <a:t>What’s being replaced:</a:t>
            </a:r>
          </a:p>
          <a:p>
            <a:pPr marL="0" indent="0">
              <a:buFont typeface="Wingdings" pitchFamily="2" charset="2"/>
              <a:buNone/>
            </a:pPr>
            <a:r>
              <a:rPr lang="en-US" sz="2800" kern="0" dirty="0" smtClean="0"/>
              <a:t>	</a:t>
            </a:r>
            <a:r>
              <a:rPr lang="en-US" sz="2800" u="sng" kern="0" dirty="0" smtClean="0"/>
              <a:t>Horizontal</a:t>
            </a:r>
            <a:r>
              <a:rPr lang="en-US" sz="2800" kern="0" dirty="0" smtClean="0"/>
              <a:t>			</a:t>
            </a:r>
            <a:r>
              <a:rPr lang="en-US" sz="2800" u="sng" kern="0" dirty="0" smtClean="0"/>
              <a:t>Vertical</a:t>
            </a:r>
          </a:p>
          <a:p>
            <a:pPr lvl="1"/>
            <a:r>
              <a:rPr lang="en-US" sz="2400" kern="0" dirty="0" smtClean="0"/>
              <a:t>NAD 83(2011)</a:t>
            </a:r>
          </a:p>
          <a:p>
            <a:pPr lvl="1"/>
            <a:r>
              <a:rPr lang="en-US" sz="2400" kern="0" dirty="0" smtClean="0"/>
              <a:t>NAD 83(PA11) </a:t>
            </a:r>
          </a:p>
          <a:p>
            <a:pPr lvl="1"/>
            <a:r>
              <a:rPr lang="en-US" sz="2400" kern="0" dirty="0" smtClean="0"/>
              <a:t>NAD 83(MA11)</a:t>
            </a:r>
          </a:p>
          <a:p>
            <a:pPr lvl="1"/>
            <a:endParaRPr lang="en-US" sz="2400" kern="0" dirty="0" smtClean="0"/>
          </a:p>
          <a:p>
            <a:pPr marL="0" indent="0">
              <a:buFont typeface="Wingdings" pitchFamily="2" charset="2"/>
              <a:buNone/>
            </a:pPr>
            <a:endParaRPr lang="en-US" b="1" kern="0" dirty="0">
              <a:solidFill>
                <a:srgbClr val="FF0000"/>
              </a:solidFill>
            </a:endParaRPr>
          </a:p>
        </p:txBody>
      </p:sp>
      <p:sp>
        <p:nvSpPr>
          <p:cNvPr id="5" name="Content Placeholder 2"/>
          <p:cNvSpPr txBox="1">
            <a:spLocks/>
          </p:cNvSpPr>
          <p:nvPr/>
        </p:nvSpPr>
        <p:spPr bwMode="auto">
          <a:xfrm>
            <a:off x="4320364" y="2209205"/>
            <a:ext cx="3710763" cy="60346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400" b="0" dirty="0" smtClean="0"/>
              <a:t>NAVD 88</a:t>
            </a:r>
          </a:p>
          <a:p>
            <a:pPr lvl="1"/>
            <a:r>
              <a:rPr lang="en-US" sz="2400" b="0" dirty="0" smtClean="0"/>
              <a:t>PRVD 02</a:t>
            </a:r>
          </a:p>
          <a:p>
            <a:pPr lvl="1"/>
            <a:r>
              <a:rPr lang="en-US" sz="2400" b="0" dirty="0" smtClean="0"/>
              <a:t>VIVD09</a:t>
            </a:r>
          </a:p>
          <a:p>
            <a:pPr lvl="1"/>
            <a:r>
              <a:rPr lang="en-US" sz="2400" b="0" dirty="0" smtClean="0"/>
              <a:t>ASVD02</a:t>
            </a:r>
          </a:p>
          <a:p>
            <a:pPr lvl="1"/>
            <a:r>
              <a:rPr lang="en-US" sz="2400" b="0" dirty="0" smtClean="0"/>
              <a:t>NMVD03</a:t>
            </a:r>
          </a:p>
          <a:p>
            <a:pPr lvl="1"/>
            <a:r>
              <a:rPr lang="en-US" sz="2400" b="0" dirty="0" smtClean="0"/>
              <a:t>GUVD04</a:t>
            </a:r>
          </a:p>
          <a:p>
            <a:pPr lvl="1"/>
            <a:r>
              <a:rPr lang="en-US" sz="2400" b="0" dirty="0" smtClean="0"/>
              <a:t>IGLD 85</a:t>
            </a:r>
            <a:endParaRPr lang="en-US" b="0" dirty="0" smtClean="0"/>
          </a:p>
          <a:p>
            <a:pPr lvl="1"/>
            <a:endParaRPr lang="en-US" sz="2400" b="0" dirty="0" smtClean="0"/>
          </a:p>
          <a:p>
            <a:pPr marL="0" indent="0">
              <a:buFont typeface="Arial" charset="0"/>
              <a:buNone/>
            </a:pPr>
            <a:endParaRPr lang="en-US" sz="2400" b="1" dirty="0">
              <a:solidFill>
                <a:srgbClr val="FF0000"/>
              </a:solidFill>
            </a:endParaRPr>
          </a:p>
        </p:txBody>
      </p:sp>
      <p:sp>
        <p:nvSpPr>
          <p:cNvPr id="6" name="Oval 5"/>
          <p:cNvSpPr/>
          <p:nvPr/>
        </p:nvSpPr>
        <p:spPr>
          <a:xfrm>
            <a:off x="669852" y="2251251"/>
            <a:ext cx="3062176" cy="2210900"/>
          </a:xfrm>
          <a:prstGeom prst="ellipse">
            <a:avLst/>
          </a:prstGeom>
          <a:no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8195" y="4761046"/>
            <a:ext cx="2416046" cy="1200329"/>
          </a:xfrm>
          <a:prstGeom prst="rect">
            <a:avLst/>
          </a:prstGeom>
          <a:noFill/>
        </p:spPr>
        <p:txBody>
          <a:bodyPr wrap="none" rtlCol="0">
            <a:spAutoFit/>
          </a:bodyPr>
          <a:lstStyle/>
          <a:p>
            <a:r>
              <a:rPr lang="en-US" dirty="0" smtClean="0"/>
              <a:t>Latitude</a:t>
            </a:r>
          </a:p>
          <a:p>
            <a:r>
              <a:rPr lang="en-US" dirty="0" smtClean="0"/>
              <a:t>Longitude</a:t>
            </a:r>
          </a:p>
          <a:p>
            <a:r>
              <a:rPr lang="en-US" dirty="0" smtClean="0"/>
              <a:t>Ellipsoid Height</a:t>
            </a:r>
          </a:p>
          <a:p>
            <a:r>
              <a:rPr lang="en-US" dirty="0" smtClean="0"/>
              <a:t>State Plane Coordinates</a:t>
            </a:r>
            <a:endParaRPr lang="en-US" dirty="0"/>
          </a:p>
        </p:txBody>
      </p:sp>
      <p:sp>
        <p:nvSpPr>
          <p:cNvPr id="8" name="Freeform 7"/>
          <p:cNvSpPr/>
          <p:nvPr/>
        </p:nvSpPr>
        <p:spPr>
          <a:xfrm>
            <a:off x="382706" y="3430771"/>
            <a:ext cx="287147" cy="2273940"/>
          </a:xfrm>
          <a:custGeom>
            <a:avLst/>
            <a:gdLst>
              <a:gd name="connsiteX0" fmla="*/ 265882 w 287147"/>
              <a:gd name="connsiteY0" fmla="*/ 1244009 h 1244009"/>
              <a:gd name="connsiteX1" fmla="*/ 68 w 287147"/>
              <a:gd name="connsiteY1" fmla="*/ 489097 h 1244009"/>
              <a:gd name="connsiteX2" fmla="*/ 287147 w 287147"/>
              <a:gd name="connsiteY2" fmla="*/ 0 h 1244009"/>
            </a:gdLst>
            <a:ahLst/>
            <a:cxnLst>
              <a:cxn ang="0">
                <a:pos x="connsiteX0" y="connsiteY0"/>
              </a:cxn>
              <a:cxn ang="0">
                <a:pos x="connsiteX1" y="connsiteY1"/>
              </a:cxn>
              <a:cxn ang="0">
                <a:pos x="connsiteX2" y="connsiteY2"/>
              </a:cxn>
            </a:cxnLst>
            <a:rect l="l" t="t" r="r" b="b"/>
            <a:pathLst>
              <a:path w="287147" h="1244009">
                <a:moveTo>
                  <a:pt x="265882" y="1244009"/>
                </a:moveTo>
                <a:cubicBezTo>
                  <a:pt x="131203" y="970220"/>
                  <a:pt x="-3476" y="696432"/>
                  <a:pt x="68" y="489097"/>
                </a:cubicBezTo>
                <a:cubicBezTo>
                  <a:pt x="3612" y="281762"/>
                  <a:pt x="145379" y="140881"/>
                  <a:pt x="287147"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805916" y="2307481"/>
            <a:ext cx="1679944" cy="40970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flipH="1">
            <a:off x="7394910" y="3430771"/>
            <a:ext cx="1573984" cy="369332"/>
          </a:xfrm>
          <a:prstGeom prst="rect">
            <a:avLst/>
          </a:prstGeom>
          <a:noFill/>
        </p:spPr>
        <p:txBody>
          <a:bodyPr wrap="square" rtlCol="0">
            <a:spAutoFit/>
          </a:bodyPr>
          <a:lstStyle/>
          <a:p>
            <a:r>
              <a:rPr lang="en-US" dirty="0" smtClean="0"/>
              <a:t>Heights</a:t>
            </a:r>
          </a:p>
        </p:txBody>
      </p:sp>
      <p:cxnSp>
        <p:nvCxnSpPr>
          <p:cNvPr id="11" name="Straight Arrow Connector 10"/>
          <p:cNvCxnSpPr>
            <a:stCxn id="10" idx="3"/>
            <a:endCxn id="9" idx="3"/>
          </p:cNvCxnSpPr>
          <p:nvPr/>
        </p:nvCxnSpPr>
        <p:spPr>
          <a:xfrm rot="10800000" flipV="1">
            <a:off x="6485860" y="3615437"/>
            <a:ext cx="909050" cy="74058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9275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p:nvPr>
        </p:nvSpPr>
        <p:spPr>
          <a:xfrm>
            <a:off x="623888" y="446088"/>
            <a:ext cx="7896225" cy="733425"/>
          </a:xfrm>
        </p:spPr>
        <p:txBody>
          <a:bodyPr/>
          <a:lstStyle/>
          <a:p>
            <a:r>
              <a:rPr lang="en-US" sz="3200" dirty="0" smtClean="0">
                <a:solidFill>
                  <a:schemeClr val="tx2"/>
                </a:solidFill>
                <a:latin typeface="Arial Black" pitchFamily="4" charset="0"/>
                <a:ea typeface="ＭＳ Ｐゴシック" pitchFamily="4" charset="-128"/>
                <a:cs typeface="ＭＳ Ｐゴシック" pitchFamily="4" charset="-128"/>
              </a:rPr>
              <a:t>NGS</a:t>
            </a:r>
            <a:r>
              <a:rPr lang="en-US" sz="3200" b="1" dirty="0" smtClean="0">
                <a:solidFill>
                  <a:schemeClr val="tx2"/>
                </a:solidFill>
                <a:latin typeface="Arial Black" pitchFamily="4" charset="0"/>
                <a:ea typeface="ＭＳ Ｐゴシック" pitchFamily="4" charset="-128"/>
                <a:cs typeface="ＭＳ Ｐゴシック" pitchFamily="4" charset="-128"/>
              </a:rPr>
              <a:t> Programs</a:t>
            </a:r>
          </a:p>
        </p:txBody>
      </p:sp>
      <p:sp>
        <p:nvSpPr>
          <p:cNvPr id="35843" name="TextBox 3"/>
          <p:cNvSpPr txBox="1">
            <a:spLocks noChangeArrowheads="1"/>
          </p:cNvSpPr>
          <p:nvPr/>
        </p:nvSpPr>
        <p:spPr bwMode="auto">
          <a:xfrm>
            <a:off x="1046163" y="1162050"/>
            <a:ext cx="5473700" cy="338138"/>
          </a:xfrm>
          <a:prstGeom prst="rect">
            <a:avLst/>
          </a:prstGeom>
          <a:noFill/>
          <a:ln w="9525">
            <a:noFill/>
            <a:miter lim="800000"/>
            <a:headEnd/>
            <a:tailEnd/>
          </a:ln>
        </p:spPr>
        <p:txBody>
          <a:bodyPr>
            <a:prstTxWarp prst="textNoShape">
              <a:avLst/>
            </a:prstTxWarp>
            <a:spAutoFit/>
          </a:bodyPr>
          <a:lstStyle/>
          <a:p>
            <a:pPr eaLnBrk="1" hangingPunct="1"/>
            <a:r>
              <a:rPr lang="en-US" sz="1600">
                <a:solidFill>
                  <a:srgbClr val="C00000"/>
                </a:solidFill>
                <a:latin typeface="Arial Black" pitchFamily="4" charset="0"/>
                <a:ea typeface="ＭＳ Ｐゴシック" pitchFamily="4" charset="-128"/>
                <a:cs typeface="ＭＳ Ｐゴシック" pitchFamily="4" charset="-128"/>
              </a:rPr>
              <a:t>Modernizing the NSRS</a:t>
            </a:r>
          </a:p>
        </p:txBody>
      </p:sp>
      <p:sp>
        <p:nvSpPr>
          <p:cNvPr id="35844" name="Rounded Rectangle 9"/>
          <p:cNvSpPr>
            <a:spLocks noChangeArrowheads="1"/>
          </p:cNvSpPr>
          <p:nvPr/>
        </p:nvSpPr>
        <p:spPr bwMode="auto">
          <a:xfrm>
            <a:off x="2873375" y="3584575"/>
            <a:ext cx="1304925" cy="1122363"/>
          </a:xfrm>
          <a:prstGeom prst="roundRect">
            <a:avLst>
              <a:gd name="adj" fmla="val 16667"/>
            </a:avLst>
          </a:prstGeom>
          <a:blipFill dpi="0" rotWithShape="0">
            <a:blip r:embed="rId3"/>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45" name="Group 10"/>
          <p:cNvGrpSpPr>
            <a:grpSpLocks/>
          </p:cNvGrpSpPr>
          <p:nvPr/>
        </p:nvGrpSpPr>
        <p:grpSpPr bwMode="auto">
          <a:xfrm>
            <a:off x="2711450" y="4656138"/>
            <a:ext cx="1628775" cy="604837"/>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OPUS</a:t>
              </a:r>
            </a:p>
          </p:txBody>
        </p:sp>
      </p:grpSp>
      <p:sp>
        <p:nvSpPr>
          <p:cNvPr id="35846" name="Rounded Rectangle 21"/>
          <p:cNvSpPr>
            <a:spLocks noChangeArrowheads="1"/>
          </p:cNvSpPr>
          <p:nvPr/>
        </p:nvSpPr>
        <p:spPr bwMode="auto">
          <a:xfrm>
            <a:off x="6881813" y="3584575"/>
            <a:ext cx="1463675" cy="1122363"/>
          </a:xfrm>
          <a:prstGeom prst="roundRect">
            <a:avLst>
              <a:gd name="adj" fmla="val 16667"/>
            </a:avLst>
          </a:prstGeom>
          <a:blipFill dpi="0" rotWithShape="0">
            <a:blip r:embed="rId4"/>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47" name="Group 22"/>
          <p:cNvGrpSpPr>
            <a:grpSpLocks/>
          </p:cNvGrpSpPr>
          <p:nvPr/>
        </p:nvGrpSpPr>
        <p:grpSpPr bwMode="auto">
          <a:xfrm>
            <a:off x="6577013" y="4656138"/>
            <a:ext cx="2063750" cy="604837"/>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GPS Satellite Orbits</a:t>
              </a:r>
            </a:p>
          </p:txBody>
        </p:sp>
      </p:grpSp>
      <p:grpSp>
        <p:nvGrpSpPr>
          <p:cNvPr id="35848" name="Group 49"/>
          <p:cNvGrpSpPr>
            <a:grpSpLocks/>
          </p:cNvGrpSpPr>
          <p:nvPr/>
        </p:nvGrpSpPr>
        <p:grpSpPr bwMode="auto">
          <a:xfrm>
            <a:off x="762000" y="1574800"/>
            <a:ext cx="7572375" cy="1727200"/>
            <a:chOff x="762000" y="2209800"/>
            <a:chExt cx="7572299" cy="1726407"/>
          </a:xfrm>
        </p:grpSpPr>
        <p:sp>
          <p:nvSpPr>
            <p:cNvPr id="35876"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a:solidFill>
                  <a:schemeClr val="tx2"/>
                </a:solidFill>
                <a:latin typeface="Arial" pitchFamily="4" charset="0"/>
                <a:ea typeface="ＭＳ Ｐゴシック" pitchFamily="4" charset="-128"/>
                <a:cs typeface="ＭＳ Ｐゴシック" pitchFamily="4" charset="-128"/>
              </a:endParaRPr>
            </a:p>
          </p:txBody>
        </p:sp>
        <p:grpSp>
          <p:nvGrpSpPr>
            <p:cNvPr id="35877"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CORS</a:t>
                </a:r>
              </a:p>
            </p:txBody>
          </p:sp>
        </p:grpSp>
        <p:sp>
          <p:nvSpPr>
            <p:cNvPr id="35878"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a:solidFill>
                  <a:schemeClr val="tx2"/>
                </a:solidFill>
                <a:latin typeface="Arial" pitchFamily="4" charset="0"/>
                <a:ea typeface="ＭＳ Ｐゴシック" pitchFamily="4" charset="-128"/>
                <a:cs typeface="ＭＳ Ｐゴシック" pitchFamily="4" charset="-128"/>
              </a:endParaRPr>
            </a:p>
          </p:txBody>
        </p:sp>
        <p:grpSp>
          <p:nvGrpSpPr>
            <p:cNvPr id="35879"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GRAV-D</a:t>
                </a:r>
              </a:p>
            </p:txBody>
          </p:sp>
        </p:grpSp>
        <p:sp>
          <p:nvSpPr>
            <p:cNvPr id="35880"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a:solidFill>
                  <a:schemeClr val="tx2"/>
                </a:solidFill>
                <a:latin typeface="Arial" pitchFamily="4" charset="0"/>
                <a:ea typeface="ＭＳ Ｐゴシック" pitchFamily="4" charset="-128"/>
                <a:cs typeface="ＭＳ Ｐゴシック" pitchFamily="4" charset="-128"/>
              </a:endParaRPr>
            </a:p>
          </p:txBody>
        </p:sp>
        <p:grpSp>
          <p:nvGrpSpPr>
            <p:cNvPr id="35881" name="Group 18"/>
            <p:cNvGrpSpPr>
              <a:grpSpLocks/>
            </p:cNvGrpSpPr>
            <p:nvPr/>
          </p:nvGrpSpPr>
          <p:grpSpPr bwMode="auto">
            <a:xfrm>
              <a:off x="2206246" y="3331648"/>
              <a:ext cx="2273271" cy="604559"/>
              <a:chOff x="5041452" y="1264968"/>
              <a:chExt cx="2273271"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041817" y="1264968"/>
                <a:ext cx="2273277"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Height Modernization</a:t>
                </a:r>
              </a:p>
            </p:txBody>
          </p:sp>
        </p:grpSp>
        <p:sp>
          <p:nvSpPr>
            <p:cNvPr id="35882"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a:solidFill>
                  <a:schemeClr val="tx2"/>
                </a:solidFill>
                <a:latin typeface="Arial" pitchFamily="4" charset="0"/>
                <a:ea typeface="ＭＳ Ｐゴシック" pitchFamily="4" charset="-128"/>
                <a:cs typeface="ＭＳ Ｐゴシック" pitchFamily="4" charset="-128"/>
              </a:endParaRPr>
            </a:p>
          </p:txBody>
        </p:sp>
        <p:grpSp>
          <p:nvGrpSpPr>
            <p:cNvPr id="35883"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ECO</a:t>
                </a:r>
              </a:p>
            </p:txBody>
          </p:sp>
        </p:grpSp>
      </p:grpSp>
      <p:sp>
        <p:nvSpPr>
          <p:cNvPr id="35849" name="Rounded Rectangle 29"/>
          <p:cNvSpPr>
            <a:spLocks noChangeArrowheads="1"/>
          </p:cNvSpPr>
          <p:nvPr/>
        </p:nvSpPr>
        <p:spPr bwMode="auto">
          <a:xfrm>
            <a:off x="866775" y="3584575"/>
            <a:ext cx="1628775" cy="1122363"/>
          </a:xfrm>
          <a:prstGeom prst="roundRect">
            <a:avLst>
              <a:gd name="adj" fmla="val 16667"/>
            </a:avLst>
          </a:prstGeom>
          <a:blipFill dpi="0" rotWithShape="0">
            <a:blip r:embed="rId9"/>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50" name="Group 30"/>
          <p:cNvGrpSpPr>
            <a:grpSpLocks/>
          </p:cNvGrpSpPr>
          <p:nvPr/>
        </p:nvGrpSpPr>
        <p:grpSpPr bwMode="auto">
          <a:xfrm>
            <a:off x="690563" y="4656138"/>
            <a:ext cx="1985962" cy="604837"/>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Airport Surveys</a:t>
              </a:r>
            </a:p>
          </p:txBody>
        </p:sp>
      </p:grpSp>
      <p:grpSp>
        <p:nvGrpSpPr>
          <p:cNvPr id="35851" name="Group 34"/>
          <p:cNvGrpSpPr>
            <a:grpSpLocks/>
          </p:cNvGrpSpPr>
          <p:nvPr/>
        </p:nvGrpSpPr>
        <p:grpSpPr bwMode="auto">
          <a:xfrm>
            <a:off x="4708525" y="4652963"/>
            <a:ext cx="1628775" cy="604837"/>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err="1">
                  <a:solidFill>
                    <a:schemeClr val="tx2"/>
                  </a:solidFill>
                  <a:latin typeface="Arial Black" panose="020B0A04020102020204" pitchFamily="34" charset="0"/>
                </a:rPr>
                <a:t>VDatum</a:t>
              </a:r>
              <a:endParaRPr lang="en-US" sz="1200" dirty="0">
                <a:solidFill>
                  <a:schemeClr val="tx2"/>
                </a:solidFill>
                <a:latin typeface="Arial Black" panose="020B0A04020102020204" pitchFamily="34" charset="0"/>
              </a:endParaRPr>
            </a:p>
          </p:txBody>
        </p:sp>
      </p:grpSp>
      <p:grpSp>
        <p:nvGrpSpPr>
          <p:cNvPr id="35852" name="Group 38"/>
          <p:cNvGrpSpPr>
            <a:grpSpLocks/>
          </p:cNvGrpSpPr>
          <p:nvPr/>
        </p:nvGrpSpPr>
        <p:grpSpPr bwMode="auto">
          <a:xfrm>
            <a:off x="2695575" y="6130925"/>
            <a:ext cx="1905000" cy="603250"/>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a:prstTxWarp prst="textNoShape">
                <a:avLst/>
              </a:prstTxWarp>
            </a:bodyPr>
            <a:lstStyle/>
            <a:p>
              <a:pPr defTabSz="711200">
                <a:lnSpc>
                  <a:spcPct val="90000"/>
                </a:lnSpc>
                <a:spcAft>
                  <a:spcPct val="35000"/>
                </a:spcAft>
                <a:defRPr/>
              </a:pPr>
              <a:r>
                <a:rPr lang="en-US" sz="1200">
                  <a:solidFill>
                    <a:schemeClr val="tx2"/>
                  </a:solidFill>
                  <a:latin typeface="Arial Black" pitchFamily="-107" charset="0"/>
                  <a:ea typeface="MS PGothic" pitchFamily="34" charset="-128"/>
                  <a:cs typeface="MS PGothic" pitchFamily="34" charset="-128"/>
                </a:rPr>
                <a:t>Regional </a:t>
              </a:r>
              <a:br>
                <a:rPr lang="en-US" sz="1200">
                  <a:solidFill>
                    <a:schemeClr val="tx2"/>
                  </a:solidFill>
                  <a:latin typeface="Arial Black" pitchFamily="-107" charset="0"/>
                  <a:ea typeface="MS PGothic" pitchFamily="34" charset="-128"/>
                  <a:cs typeface="MS PGothic" pitchFamily="34" charset="-128"/>
                </a:rPr>
              </a:br>
              <a:r>
                <a:rPr lang="en-US" sz="1200">
                  <a:solidFill>
                    <a:schemeClr val="tx2"/>
                  </a:solidFill>
                  <a:latin typeface="Arial Black" pitchFamily="-107" charset="0"/>
                  <a:ea typeface="MS PGothic" pitchFamily="34" charset="-128"/>
                  <a:cs typeface="MS PGothic" pitchFamily="34" charset="-128"/>
                </a:rPr>
                <a:t>Advisor Program</a:t>
              </a:r>
            </a:p>
          </p:txBody>
        </p:sp>
      </p:grpSp>
      <p:sp>
        <p:nvSpPr>
          <p:cNvPr id="35853" name="Rounded Rectangle 41"/>
          <p:cNvSpPr>
            <a:spLocks noChangeArrowheads="1"/>
          </p:cNvSpPr>
          <p:nvPr/>
        </p:nvSpPr>
        <p:spPr bwMode="auto">
          <a:xfrm>
            <a:off x="4676775" y="5064125"/>
            <a:ext cx="1628775" cy="1122363"/>
          </a:xfrm>
          <a:prstGeom prst="roundRect">
            <a:avLst>
              <a:gd name="adj" fmla="val 16667"/>
            </a:avLst>
          </a:prstGeom>
          <a:blipFill dpi="0" rotWithShape="0">
            <a:blip r:embed="rId10"/>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54" name="Group 42"/>
          <p:cNvGrpSpPr>
            <a:grpSpLocks/>
          </p:cNvGrpSpPr>
          <p:nvPr/>
        </p:nvGrpSpPr>
        <p:grpSpPr bwMode="auto">
          <a:xfrm>
            <a:off x="4524375" y="6130925"/>
            <a:ext cx="1981200" cy="603250"/>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defTabSz="711200">
                <a:lnSpc>
                  <a:spcPct val="90000"/>
                </a:lnSpc>
                <a:spcAft>
                  <a:spcPct val="35000"/>
                </a:spcAft>
                <a:defRPr/>
              </a:pPr>
              <a:r>
                <a:rPr lang="en-US" sz="1200" dirty="0">
                  <a:solidFill>
                    <a:schemeClr val="tx2"/>
                  </a:solidFill>
                  <a:latin typeface="Arial Black" panose="020B0A04020102020204" pitchFamily="34" charset="0"/>
                </a:rPr>
                <a:t>Emergency Response Imagery</a:t>
              </a:r>
            </a:p>
          </p:txBody>
        </p:sp>
      </p:grpSp>
      <p:sp>
        <p:nvSpPr>
          <p:cNvPr id="35855" name="Rounded Rectangle 45"/>
          <p:cNvSpPr>
            <a:spLocks noChangeArrowheads="1"/>
          </p:cNvSpPr>
          <p:nvPr/>
        </p:nvSpPr>
        <p:spPr bwMode="auto">
          <a:xfrm>
            <a:off x="866775" y="5092700"/>
            <a:ext cx="1628775" cy="1122363"/>
          </a:xfrm>
          <a:prstGeom prst="roundRect">
            <a:avLst>
              <a:gd name="adj" fmla="val 16667"/>
            </a:avLst>
          </a:prstGeom>
          <a:blipFill dpi="0" rotWithShape="0">
            <a:blip r:embed="rId11"/>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56" name="Group 46"/>
          <p:cNvGrpSpPr>
            <a:grpSpLocks/>
          </p:cNvGrpSpPr>
          <p:nvPr/>
        </p:nvGrpSpPr>
        <p:grpSpPr bwMode="auto">
          <a:xfrm>
            <a:off x="638175" y="6159500"/>
            <a:ext cx="2057400" cy="604838"/>
            <a:chOff x="3422" y="3154561"/>
            <a:chExt cx="1628685" cy="604242"/>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Coastal Mapping</a:t>
              </a:r>
            </a:p>
          </p:txBody>
        </p:sp>
      </p:grpSp>
      <p:grpSp>
        <p:nvGrpSpPr>
          <p:cNvPr id="35857" name="Group 3"/>
          <p:cNvGrpSpPr>
            <a:grpSpLocks/>
          </p:cNvGrpSpPr>
          <p:nvPr/>
        </p:nvGrpSpPr>
        <p:grpSpPr bwMode="auto">
          <a:xfrm>
            <a:off x="4572000" y="3584575"/>
            <a:ext cx="1957388" cy="1114425"/>
            <a:chOff x="4296092" y="3733800"/>
            <a:chExt cx="1957388" cy="1114425"/>
          </a:xfrm>
          <a:effectLst>
            <a:outerShdw blurRad="76200" dir="18900000" sy="23000" kx="-1200000" algn="bl">
              <a:srgbClr val="000000">
                <a:alpha val="15000"/>
              </a:srgbClr>
            </a:outerShdw>
          </a:effectLst>
        </p:grpSpPr>
        <p:sp>
          <p:nvSpPr>
            <p:cNvPr id="35862"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2"/>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63"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5865" name="Picture 50" descr="Map of US showing current VDatum availability."/>
              <p:cNvPicPr>
                <a:picLocks noChangeAspect="1" noChangeArrowheads="1"/>
              </p:cNvPicPr>
              <p:nvPr/>
            </p:nvPicPr>
            <p:blipFill>
              <a:blip r:embed="rId13"/>
              <a:srcRect/>
              <a:stretch>
                <a:fillRect/>
              </a:stretch>
            </p:blipFill>
            <p:spPr bwMode="auto">
              <a:xfrm>
                <a:off x="4386500" y="3771900"/>
                <a:ext cx="1785699" cy="1008014"/>
              </a:xfrm>
              <a:prstGeom prst="rect">
                <a:avLst/>
              </a:prstGeom>
              <a:solidFill>
                <a:schemeClr val="bg1"/>
              </a:solidFill>
              <a:ln w="9525">
                <a:noFill/>
                <a:miter lim="800000"/>
                <a:headEnd/>
                <a:tailEnd/>
              </a:ln>
            </p:spPr>
          </p:pic>
        </p:grpSp>
      </p:grpSp>
      <p:sp>
        <p:nvSpPr>
          <p:cNvPr id="35858" name="TextBox 3"/>
          <p:cNvSpPr txBox="1">
            <a:spLocks noChangeArrowheads="1"/>
          </p:cNvSpPr>
          <p:nvPr/>
        </p:nvSpPr>
        <p:spPr bwMode="auto">
          <a:xfrm>
            <a:off x="1035050" y="3182938"/>
            <a:ext cx="5473700" cy="338137"/>
          </a:xfrm>
          <a:prstGeom prst="rect">
            <a:avLst/>
          </a:prstGeom>
          <a:noFill/>
          <a:ln w="9525">
            <a:noFill/>
            <a:miter lim="800000"/>
            <a:headEnd/>
            <a:tailEnd/>
          </a:ln>
        </p:spPr>
        <p:txBody>
          <a:bodyPr>
            <a:prstTxWarp prst="textNoShape">
              <a:avLst/>
            </a:prstTxWarp>
            <a:spAutoFit/>
          </a:bodyPr>
          <a:lstStyle/>
          <a:p>
            <a:pPr eaLnBrk="1" hangingPunct="1"/>
            <a:r>
              <a:rPr lang="en-US" sz="1600">
                <a:solidFill>
                  <a:srgbClr val="C00000"/>
                </a:solidFill>
                <a:latin typeface="Arial Black" pitchFamily="4" charset="0"/>
                <a:ea typeface="ＭＳ Ｐゴシック" pitchFamily="4" charset="-128"/>
                <a:cs typeface="ＭＳ Ｐゴシック" pitchFamily="4" charset="-128"/>
              </a:rPr>
              <a:t>NGS Products and Services</a:t>
            </a:r>
          </a:p>
        </p:txBody>
      </p:sp>
      <p:pic>
        <p:nvPicPr>
          <p:cNvPr id="35859" name="Picture 55"/>
          <p:cNvPicPr>
            <a:picLocks noChangeAspect="1"/>
          </p:cNvPicPr>
          <p:nvPr/>
        </p:nvPicPr>
        <p:blipFill>
          <a:blip r:embed="rId14"/>
          <a:srcRect/>
          <a:stretch>
            <a:fillRect/>
          </a:stretch>
        </p:blipFill>
        <p:spPr bwMode="auto">
          <a:xfrm>
            <a:off x="7507288" y="5235575"/>
            <a:ext cx="1133475" cy="1489075"/>
          </a:xfrm>
          <a:prstGeom prst="rect">
            <a:avLst/>
          </a:prstGeom>
          <a:noFill/>
          <a:ln w="9525">
            <a:noFill/>
            <a:miter lim="800000"/>
            <a:headEnd/>
            <a:tailEnd/>
          </a:ln>
          <a:effectLst>
            <a:outerShdw blurRad="76200" dir="18900000" sy="23000" kx="-1200000" algn="bl">
              <a:srgbClr val="000000">
                <a:alpha val="15000"/>
              </a:srgbClr>
            </a:outerShdw>
          </a:effectLst>
        </p:spPr>
      </p:pic>
      <p:sp>
        <p:nvSpPr>
          <p:cNvPr id="35860" name="TextBox 58"/>
          <p:cNvSpPr txBox="1">
            <a:spLocks noChangeArrowheads="1"/>
          </p:cNvSpPr>
          <p:nvPr/>
        </p:nvSpPr>
        <p:spPr bwMode="auto">
          <a:xfrm>
            <a:off x="3317875" y="5559425"/>
            <a:ext cx="185738" cy="461963"/>
          </a:xfrm>
          <a:prstGeom prst="rect">
            <a:avLst/>
          </a:prstGeom>
          <a:noFill/>
          <a:ln w="9525">
            <a:noFill/>
            <a:miter lim="800000"/>
            <a:headEnd/>
            <a:tailEnd/>
          </a:ln>
        </p:spPr>
        <p:txBody>
          <a:bodyPr wrap="none">
            <a:prstTxWarp prst="textNoShape">
              <a:avLst/>
            </a:prstTxWarp>
            <a:spAutoFit/>
          </a:bodyPr>
          <a:lstStyle/>
          <a:p>
            <a:endParaRPr lang="en-US" sz="2400"/>
          </a:p>
        </p:txBody>
      </p:sp>
      <p:pic>
        <p:nvPicPr>
          <p:cNvPr id="63" name="Content Placeholder 3" descr="C:\BShaw\My_Maps\State_Advisor_Map\Photoshop\GeodeticAdvisorMap_2016_02_Web.png"/>
          <p:cNvPicPr>
            <a:picLocks noGrp="1" noChangeAspect="1" noChangeArrowheads="1"/>
          </p:cNvPicPr>
          <p:nvPr>
            <p:ph idx="1"/>
          </p:nvPr>
        </p:nvPicPr>
        <p:blipFill>
          <a:blip r:embed="rId15"/>
          <a:srcRect/>
          <a:stretch>
            <a:fillRect/>
          </a:stretch>
        </p:blipFill>
        <p:spPr>
          <a:xfrm>
            <a:off x="2733711" y="5092700"/>
            <a:ext cx="1606513" cy="1124712"/>
          </a:xfrm>
          <a:prstGeom prst="roundRect">
            <a:avLst>
              <a:gd name="adj" fmla="val 15809"/>
            </a:avLst>
          </a:prstGeom>
          <a:ln w="25400">
            <a:solidFill>
              <a:schemeClr val="tx1"/>
            </a:solidFill>
          </a:ln>
          <a:effectLst>
            <a:outerShdw blurRad="76200" dir="18900000" sy="23000" kx="-1200000" algn="bl">
              <a:srgbClr val="000000">
                <a:alpha val="1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420606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September 26, 2017</a:t>
            </a:r>
            <a:endParaRPr lang="en-US"/>
          </a:p>
        </p:txBody>
      </p:sp>
      <p:sp>
        <p:nvSpPr>
          <p:cNvPr id="5" name="Footer Placeholder 4"/>
          <p:cNvSpPr>
            <a:spLocks noGrp="1"/>
          </p:cNvSpPr>
          <p:nvPr>
            <p:ph type="ftr" sz="quarter" idx="11"/>
          </p:nvPr>
        </p:nvSpPr>
        <p:spPr/>
        <p:txBody>
          <a:bodyPr/>
          <a:lstStyle/>
          <a:p>
            <a:pPr>
              <a:defRPr/>
            </a:pPr>
            <a:r>
              <a:rPr lang="en-US" smtClean="0"/>
              <a:t>NGS/USGS meeting, Rolla MO</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30</a:t>
            </a:fld>
            <a:endParaRPr lang="en-US" dirty="0"/>
          </a:p>
        </p:txBody>
      </p:sp>
      <p:grpSp>
        <p:nvGrpSpPr>
          <p:cNvPr id="2" name="Group 12"/>
          <p:cNvGrpSpPr/>
          <p:nvPr/>
        </p:nvGrpSpPr>
        <p:grpSpPr>
          <a:xfrm>
            <a:off x="4079322" y="2310505"/>
            <a:ext cx="736429" cy="914399"/>
            <a:chOff x="1121342" y="1414914"/>
            <a:chExt cx="1155032" cy="1434164"/>
          </a:xfrm>
        </p:grpSpPr>
        <p:cxnSp>
          <p:nvCxnSpPr>
            <p:cNvPr id="8" name="Straight Arrow Connector 7"/>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 name="Group 13"/>
          <p:cNvGrpSpPr/>
          <p:nvPr/>
        </p:nvGrpSpPr>
        <p:grpSpPr>
          <a:xfrm>
            <a:off x="7337064" y="2310505"/>
            <a:ext cx="736429" cy="914399"/>
            <a:chOff x="1121342" y="1414914"/>
            <a:chExt cx="1155032" cy="1434164"/>
          </a:xfrm>
        </p:grpSpPr>
        <p:cxnSp>
          <p:nvCxnSpPr>
            <p:cNvPr id="15" name="Straight Arrow Connector 14"/>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 name="Group 17"/>
          <p:cNvGrpSpPr/>
          <p:nvPr/>
        </p:nvGrpSpPr>
        <p:grpSpPr>
          <a:xfrm>
            <a:off x="821580" y="2310505"/>
            <a:ext cx="736429" cy="914399"/>
            <a:chOff x="1121342" y="1414914"/>
            <a:chExt cx="1155032" cy="1434164"/>
          </a:xfrm>
        </p:grpSpPr>
        <p:cxnSp>
          <p:nvCxnSpPr>
            <p:cNvPr id="19" name="Straight Arrow Connector 18"/>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0" name="Group 67"/>
          <p:cNvGrpSpPr/>
          <p:nvPr/>
        </p:nvGrpSpPr>
        <p:grpSpPr>
          <a:xfrm>
            <a:off x="7309156" y="406381"/>
            <a:ext cx="742945" cy="914399"/>
            <a:chOff x="7371248" y="706156"/>
            <a:chExt cx="742945" cy="914399"/>
          </a:xfrm>
        </p:grpSpPr>
        <p:sp>
          <p:nvSpPr>
            <p:cNvPr id="58" name="Arc 5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7" name="Arc 56"/>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4" name="Arc 53"/>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2" name="Group 21"/>
            <p:cNvGrpSpPr/>
            <p:nvPr/>
          </p:nvGrpSpPr>
          <p:grpSpPr>
            <a:xfrm rot="20128352">
              <a:off x="7377764" y="706156"/>
              <a:ext cx="736429" cy="914399"/>
              <a:chOff x="1121342" y="1414914"/>
              <a:chExt cx="1155032" cy="1434164"/>
            </a:xfrm>
          </p:grpSpPr>
          <p:cxnSp>
            <p:nvCxnSpPr>
              <p:cNvPr id="23" name="Straight Arrow Connector 22"/>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524000" y="2385462"/>
                <a:ext cx="752374"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 name="Group 131"/>
          <p:cNvGrpSpPr/>
          <p:nvPr/>
        </p:nvGrpSpPr>
        <p:grpSpPr>
          <a:xfrm>
            <a:off x="7359245" y="1381680"/>
            <a:ext cx="815945" cy="914399"/>
            <a:chOff x="7393429" y="1766248"/>
            <a:chExt cx="815945" cy="914399"/>
          </a:xfrm>
        </p:grpSpPr>
        <p:grpSp>
          <p:nvGrpSpPr>
            <p:cNvPr id="14" name="Group 130"/>
            <p:cNvGrpSpPr/>
            <p:nvPr/>
          </p:nvGrpSpPr>
          <p:grpSpPr>
            <a:xfrm>
              <a:off x="7393429" y="1898757"/>
              <a:ext cx="702510" cy="731334"/>
              <a:chOff x="7393429" y="1898757"/>
              <a:chExt cx="702510" cy="731334"/>
            </a:xfrm>
          </p:grpSpPr>
          <p:sp>
            <p:nvSpPr>
              <p:cNvPr id="70" name="Arc 69"/>
              <p:cNvSpPr/>
              <p:nvPr/>
            </p:nvSpPr>
            <p:spPr>
              <a:xfrm rot="15646121">
                <a:off x="7294893" y="222456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1" name="Arc 70"/>
              <p:cNvSpPr/>
              <p:nvPr/>
            </p:nvSpPr>
            <p:spPr>
              <a:xfrm rot="7751450">
                <a:off x="7673829" y="2379616"/>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2" name="Arc 71"/>
              <p:cNvSpPr/>
              <p:nvPr/>
            </p:nvSpPr>
            <p:spPr>
              <a:xfrm rot="2334799">
                <a:off x="7746928" y="189875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18" name="Group 72"/>
            <p:cNvGrpSpPr/>
            <p:nvPr/>
          </p:nvGrpSpPr>
          <p:grpSpPr>
            <a:xfrm rot="2601922">
              <a:off x="7472945" y="1766248"/>
              <a:ext cx="736429" cy="914399"/>
              <a:chOff x="1121342" y="1414914"/>
              <a:chExt cx="1155032" cy="1434164"/>
            </a:xfrm>
          </p:grpSpPr>
          <p:cxnSp>
            <p:nvCxnSpPr>
              <p:cNvPr id="74" name="Straight Arrow Connector 7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2" name="Group 129"/>
          <p:cNvGrpSpPr/>
          <p:nvPr/>
        </p:nvGrpSpPr>
        <p:grpSpPr>
          <a:xfrm>
            <a:off x="7354872" y="3541520"/>
            <a:ext cx="736429" cy="914399"/>
            <a:chOff x="7411905" y="3894222"/>
            <a:chExt cx="736429" cy="914399"/>
          </a:xfrm>
        </p:grpSpPr>
        <p:sp>
          <p:nvSpPr>
            <p:cNvPr id="78" name="Arc 77"/>
            <p:cNvSpPr/>
            <p:nvPr/>
          </p:nvSpPr>
          <p:spPr>
            <a:xfrm rot="12598319">
              <a:off x="7430372" y="461225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9" name="Arc 78"/>
            <p:cNvSpPr/>
            <p:nvPr/>
          </p:nvSpPr>
          <p:spPr>
            <a:xfrm rot="4703648">
              <a:off x="7790035" y="441662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0" name="Arc 79"/>
            <p:cNvSpPr/>
            <p:nvPr/>
          </p:nvSpPr>
          <p:spPr>
            <a:xfrm rot="20886997">
              <a:off x="7463617" y="405603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26" name="Group 80"/>
            <p:cNvGrpSpPr/>
            <p:nvPr/>
          </p:nvGrpSpPr>
          <p:grpSpPr>
            <a:xfrm rot="21154120">
              <a:off x="7411905" y="3894222"/>
              <a:ext cx="736429" cy="914399"/>
              <a:chOff x="1121342" y="1414914"/>
              <a:chExt cx="1155032" cy="1434164"/>
            </a:xfrm>
          </p:grpSpPr>
          <p:cxnSp>
            <p:nvCxnSpPr>
              <p:cNvPr id="82" name="Straight Arrow Connector 81"/>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7" name="Group 128"/>
          <p:cNvGrpSpPr/>
          <p:nvPr/>
        </p:nvGrpSpPr>
        <p:grpSpPr>
          <a:xfrm>
            <a:off x="7444458" y="4890332"/>
            <a:ext cx="914399" cy="762607"/>
            <a:chOff x="7410197" y="5159828"/>
            <a:chExt cx="914399" cy="762607"/>
          </a:xfrm>
        </p:grpSpPr>
        <p:sp>
          <p:nvSpPr>
            <p:cNvPr id="86" name="Arc 85"/>
            <p:cNvSpPr/>
            <p:nvPr/>
          </p:nvSpPr>
          <p:spPr>
            <a:xfrm rot="16535990">
              <a:off x="7313782" y="5457613"/>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7" name="Arc 86"/>
            <p:cNvSpPr/>
            <p:nvPr/>
          </p:nvSpPr>
          <p:spPr>
            <a:xfrm rot="8641319">
              <a:off x="7640406" y="570449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8" name="Arc 87"/>
            <p:cNvSpPr/>
            <p:nvPr/>
          </p:nvSpPr>
          <p:spPr>
            <a:xfrm rot="3224668">
              <a:off x="7834155" y="5258364"/>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28" name="Group 88"/>
            <p:cNvGrpSpPr/>
            <p:nvPr/>
          </p:nvGrpSpPr>
          <p:grpSpPr>
            <a:xfrm rot="3491791">
              <a:off x="7499182" y="5097021"/>
              <a:ext cx="736429" cy="914399"/>
              <a:chOff x="1121342" y="1414914"/>
              <a:chExt cx="1155032" cy="1434164"/>
            </a:xfrm>
          </p:grpSpPr>
          <p:cxnSp>
            <p:nvCxnSpPr>
              <p:cNvPr id="90" name="Straight Arrow Connector 89"/>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9" name="Group 127"/>
          <p:cNvGrpSpPr/>
          <p:nvPr/>
        </p:nvGrpSpPr>
        <p:grpSpPr>
          <a:xfrm>
            <a:off x="668266" y="347055"/>
            <a:ext cx="914399" cy="796477"/>
            <a:chOff x="496895" y="563162"/>
            <a:chExt cx="914399" cy="796477"/>
          </a:xfrm>
        </p:grpSpPr>
        <p:grpSp>
          <p:nvGrpSpPr>
            <p:cNvPr id="30" name="Group 126"/>
            <p:cNvGrpSpPr/>
            <p:nvPr/>
          </p:nvGrpSpPr>
          <p:grpSpPr>
            <a:xfrm>
              <a:off x="619135" y="721803"/>
              <a:ext cx="736684" cy="637836"/>
              <a:chOff x="619135" y="721803"/>
              <a:chExt cx="736684" cy="637836"/>
            </a:xfrm>
          </p:grpSpPr>
          <p:sp>
            <p:nvSpPr>
              <p:cNvPr id="94" name="Arc 93"/>
              <p:cNvSpPr/>
              <p:nvPr/>
            </p:nvSpPr>
            <p:spPr>
              <a:xfrm rot="9635543">
                <a:off x="921150" y="12076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5" name="Arc 94"/>
              <p:cNvSpPr/>
              <p:nvPr/>
            </p:nvSpPr>
            <p:spPr>
              <a:xfrm rot="1740872">
                <a:off x="1006808" y="80733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6" name="Arc 95"/>
              <p:cNvSpPr/>
              <p:nvPr/>
            </p:nvSpPr>
            <p:spPr>
              <a:xfrm rot="17924221">
                <a:off x="520599" y="82033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31" name="Group 96"/>
            <p:cNvGrpSpPr/>
            <p:nvPr/>
          </p:nvGrpSpPr>
          <p:grpSpPr>
            <a:xfrm rot="18191344">
              <a:off x="585880" y="474177"/>
              <a:ext cx="736429" cy="914399"/>
              <a:chOff x="1121342" y="1414914"/>
              <a:chExt cx="1155032" cy="1434164"/>
            </a:xfrm>
          </p:grpSpPr>
          <p:cxnSp>
            <p:nvCxnSpPr>
              <p:cNvPr id="98" name="Straight Arrow Connector 97"/>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32" name="Group 125"/>
          <p:cNvGrpSpPr/>
          <p:nvPr/>
        </p:nvGrpSpPr>
        <p:grpSpPr>
          <a:xfrm>
            <a:off x="841974" y="1415700"/>
            <a:ext cx="753111" cy="914399"/>
            <a:chOff x="859822" y="1688520"/>
            <a:chExt cx="753111" cy="914399"/>
          </a:xfrm>
        </p:grpSpPr>
        <p:sp>
          <p:nvSpPr>
            <p:cNvPr id="102" name="Arc 101"/>
            <p:cNvSpPr/>
            <p:nvPr/>
          </p:nvSpPr>
          <p:spPr>
            <a:xfrm rot="14216412">
              <a:off x="761286" y="229046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3" name="Arc 102"/>
            <p:cNvSpPr/>
            <p:nvPr/>
          </p:nvSpPr>
          <p:spPr>
            <a:xfrm rot="6321741">
              <a:off x="1170560" y="22792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4" name="Arc 103"/>
            <p:cNvSpPr/>
            <p:nvPr/>
          </p:nvSpPr>
          <p:spPr>
            <a:xfrm rot="905090">
              <a:off x="1043161" y="18097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33" name="Group 104"/>
            <p:cNvGrpSpPr/>
            <p:nvPr/>
          </p:nvGrpSpPr>
          <p:grpSpPr>
            <a:xfrm rot="1172213">
              <a:off x="876504" y="1688520"/>
              <a:ext cx="736429" cy="914399"/>
              <a:chOff x="1121342" y="1414914"/>
              <a:chExt cx="1155032" cy="1434164"/>
            </a:xfrm>
          </p:grpSpPr>
          <p:cxnSp>
            <p:nvCxnSpPr>
              <p:cNvPr id="106" name="Straight Arrow Connector 105"/>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34" name="Group 124"/>
          <p:cNvGrpSpPr/>
          <p:nvPr/>
        </p:nvGrpSpPr>
        <p:grpSpPr>
          <a:xfrm>
            <a:off x="768345" y="3210547"/>
            <a:ext cx="753580" cy="914399"/>
            <a:chOff x="903375" y="4077823"/>
            <a:chExt cx="753580" cy="914399"/>
          </a:xfrm>
        </p:grpSpPr>
        <p:sp>
          <p:nvSpPr>
            <p:cNvPr id="110" name="Arc 109"/>
            <p:cNvSpPr/>
            <p:nvPr/>
          </p:nvSpPr>
          <p:spPr>
            <a:xfrm rot="11345834">
              <a:off x="1070509" y="483619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1" name="Arc 110"/>
            <p:cNvSpPr/>
            <p:nvPr/>
          </p:nvSpPr>
          <p:spPr>
            <a:xfrm rot="3451163">
              <a:off x="1336853" y="452524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2" name="Arc 111"/>
            <p:cNvSpPr/>
            <p:nvPr/>
          </p:nvSpPr>
          <p:spPr>
            <a:xfrm rot="19634512">
              <a:off x="903375" y="430463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35" name="Group 112"/>
            <p:cNvGrpSpPr/>
            <p:nvPr/>
          </p:nvGrpSpPr>
          <p:grpSpPr>
            <a:xfrm rot="19901635">
              <a:off x="920526" y="4077823"/>
              <a:ext cx="736429" cy="914399"/>
              <a:chOff x="1121342" y="1414914"/>
              <a:chExt cx="1155032" cy="1434164"/>
            </a:xfrm>
          </p:grpSpPr>
          <p:cxnSp>
            <p:nvCxnSpPr>
              <p:cNvPr id="114" name="Straight Arrow Connector 11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36" name="Group 116"/>
          <p:cNvGrpSpPr/>
          <p:nvPr/>
        </p:nvGrpSpPr>
        <p:grpSpPr>
          <a:xfrm rot="3666327">
            <a:off x="918931" y="4184086"/>
            <a:ext cx="742945" cy="914399"/>
            <a:chOff x="7371248" y="706156"/>
            <a:chExt cx="742945" cy="914399"/>
          </a:xfrm>
        </p:grpSpPr>
        <p:sp>
          <p:nvSpPr>
            <p:cNvPr id="118" name="Arc 11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9" name="Arc 118"/>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0" name="Arc 119"/>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37" name="Group 120"/>
            <p:cNvGrpSpPr/>
            <p:nvPr/>
          </p:nvGrpSpPr>
          <p:grpSpPr>
            <a:xfrm rot="20128352">
              <a:off x="7377764" y="706156"/>
              <a:ext cx="736429" cy="914399"/>
              <a:chOff x="1121342" y="1414914"/>
              <a:chExt cx="1155032" cy="1434164"/>
            </a:xfrm>
          </p:grpSpPr>
          <p:cxnSp>
            <p:nvCxnSpPr>
              <p:cNvPr id="122" name="Straight Arrow Connector 121"/>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1524000" y="2385462"/>
                <a:ext cx="752374"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38" name="Group 134"/>
          <p:cNvGrpSpPr/>
          <p:nvPr/>
        </p:nvGrpSpPr>
        <p:grpSpPr>
          <a:xfrm>
            <a:off x="3315339" y="5166672"/>
            <a:ext cx="2334935" cy="1200329"/>
            <a:chOff x="3461047" y="3596271"/>
            <a:chExt cx="2334935" cy="1200329"/>
          </a:xfrm>
        </p:grpSpPr>
        <p:sp>
          <p:nvSpPr>
            <p:cNvPr id="133" name="TextBox 132"/>
            <p:cNvSpPr txBox="1"/>
            <p:nvPr/>
          </p:nvSpPr>
          <p:spPr>
            <a:xfrm>
              <a:off x="3461047" y="3596271"/>
              <a:ext cx="2334935" cy="1200329"/>
            </a:xfrm>
            <a:prstGeom prst="rect">
              <a:avLst/>
            </a:prstGeom>
            <a:noFill/>
          </p:spPr>
          <p:txBody>
            <a:bodyPr wrap="none" rtlCol="0">
              <a:spAutoFit/>
            </a:bodyPr>
            <a:lstStyle/>
            <a:p>
              <a:r>
                <a:rPr lang="en-US" dirty="0" smtClean="0"/>
                <a:t>Time “t  ” when</a:t>
              </a:r>
            </a:p>
            <a:p>
              <a:r>
                <a:rPr lang="en-US" dirty="0" smtClean="0"/>
                <a:t>all four TRFs and the</a:t>
              </a:r>
            </a:p>
            <a:p>
              <a:r>
                <a:rPr lang="en-US" dirty="0" smtClean="0"/>
                <a:t>IGS are identical.</a:t>
              </a:r>
            </a:p>
            <a:p>
              <a:r>
                <a:rPr lang="en-US" dirty="0" smtClean="0"/>
                <a:t>(maybe 2020.0?) </a:t>
              </a:r>
              <a:endParaRPr lang="en-US" dirty="0"/>
            </a:p>
          </p:txBody>
        </p:sp>
        <p:sp>
          <p:nvSpPr>
            <p:cNvPr id="134" name="TextBox 133"/>
            <p:cNvSpPr txBox="1"/>
            <p:nvPr/>
          </p:nvSpPr>
          <p:spPr>
            <a:xfrm>
              <a:off x="4182369" y="3731815"/>
              <a:ext cx="269626" cy="276999"/>
            </a:xfrm>
            <a:prstGeom prst="rect">
              <a:avLst/>
            </a:prstGeom>
            <a:noFill/>
          </p:spPr>
          <p:txBody>
            <a:bodyPr wrap="none" rtlCol="0">
              <a:spAutoFit/>
            </a:bodyPr>
            <a:lstStyle/>
            <a:p>
              <a:r>
                <a:rPr lang="en-US" sz="1200" dirty="0" smtClean="0"/>
                <a:t>0</a:t>
              </a:r>
              <a:endParaRPr lang="en-US" sz="1200" dirty="0"/>
            </a:p>
          </p:txBody>
        </p:sp>
      </p:grpSp>
      <p:cxnSp>
        <p:nvCxnSpPr>
          <p:cNvPr id="137" name="Straight Arrow Connector 136"/>
          <p:cNvCxnSpPr/>
          <p:nvPr/>
        </p:nvCxnSpPr>
        <p:spPr>
          <a:xfrm>
            <a:off x="1744824" y="1054337"/>
            <a:ext cx="5572480" cy="4007509"/>
          </a:xfrm>
          <a:prstGeom prst="straightConnector1">
            <a:avLst/>
          </a:prstGeom>
          <a:ln>
            <a:solidFill>
              <a:srgbClr val="FFC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8033913" y="5275144"/>
            <a:ext cx="986167" cy="261610"/>
          </a:xfrm>
          <a:prstGeom prst="rect">
            <a:avLst/>
          </a:prstGeom>
          <a:noFill/>
        </p:spPr>
        <p:txBody>
          <a:bodyPr wrap="none" rtlCol="0">
            <a:spAutoFit/>
          </a:bodyPr>
          <a:lstStyle/>
          <a:p>
            <a:r>
              <a:rPr lang="en-US" sz="1100" b="1" dirty="0" smtClean="0"/>
              <a:t>MATRF2022</a:t>
            </a:r>
            <a:endParaRPr lang="en-US" sz="1100" b="1" dirty="0"/>
          </a:p>
        </p:txBody>
      </p:sp>
      <p:sp>
        <p:nvSpPr>
          <p:cNvPr id="140" name="TextBox 139"/>
          <p:cNvSpPr txBox="1"/>
          <p:nvPr/>
        </p:nvSpPr>
        <p:spPr>
          <a:xfrm>
            <a:off x="42114" y="797931"/>
            <a:ext cx="986167" cy="261610"/>
          </a:xfrm>
          <a:prstGeom prst="rect">
            <a:avLst/>
          </a:prstGeom>
          <a:noFill/>
        </p:spPr>
        <p:txBody>
          <a:bodyPr wrap="none" rtlCol="0">
            <a:spAutoFit/>
          </a:bodyPr>
          <a:lstStyle/>
          <a:p>
            <a:r>
              <a:rPr lang="en-US" sz="1100" b="1" dirty="0" smtClean="0"/>
              <a:t>MATRF2022</a:t>
            </a:r>
            <a:endParaRPr lang="en-US" sz="1100" b="1" dirty="0"/>
          </a:p>
        </p:txBody>
      </p:sp>
      <p:sp>
        <p:nvSpPr>
          <p:cNvPr id="141" name="TextBox 140"/>
          <p:cNvSpPr txBox="1"/>
          <p:nvPr/>
        </p:nvSpPr>
        <p:spPr>
          <a:xfrm rot="2083102">
            <a:off x="5443465" y="4106710"/>
            <a:ext cx="1874231" cy="261610"/>
          </a:xfrm>
          <a:prstGeom prst="rect">
            <a:avLst/>
          </a:prstGeom>
          <a:noFill/>
        </p:spPr>
        <p:txBody>
          <a:bodyPr wrap="none" rtlCol="0">
            <a:spAutoFit/>
          </a:bodyPr>
          <a:lstStyle/>
          <a:p>
            <a:r>
              <a:rPr lang="en-US" sz="1100" b="1" dirty="0" smtClean="0"/>
              <a:t>Rotation of Mariana Plate</a:t>
            </a:r>
            <a:endParaRPr lang="en-US" sz="1100" b="1" dirty="0"/>
          </a:p>
        </p:txBody>
      </p:sp>
      <p:grpSp>
        <p:nvGrpSpPr>
          <p:cNvPr id="39" name="Group 147"/>
          <p:cNvGrpSpPr/>
          <p:nvPr/>
        </p:nvGrpSpPr>
        <p:grpSpPr>
          <a:xfrm>
            <a:off x="7140033" y="5696844"/>
            <a:ext cx="1467068" cy="646331"/>
            <a:chOff x="7140033" y="5696844"/>
            <a:chExt cx="1467068" cy="646331"/>
          </a:xfrm>
        </p:grpSpPr>
        <p:sp>
          <p:nvSpPr>
            <p:cNvPr id="146" name="TextBox 145"/>
            <p:cNvSpPr txBox="1"/>
            <p:nvPr/>
          </p:nvSpPr>
          <p:spPr>
            <a:xfrm>
              <a:off x="7140033" y="5696844"/>
              <a:ext cx="1467068" cy="646331"/>
            </a:xfrm>
            <a:prstGeom prst="rect">
              <a:avLst/>
            </a:prstGeom>
            <a:noFill/>
          </p:spPr>
          <p:txBody>
            <a:bodyPr wrap="none" rtlCol="0">
              <a:spAutoFit/>
            </a:bodyPr>
            <a:lstStyle/>
            <a:p>
              <a:r>
                <a:rPr lang="en-US" dirty="0" smtClean="0"/>
                <a:t>t=t  + </a:t>
              </a:r>
              <a:r>
                <a:rPr lang="en-US" dirty="0" smtClean="0">
                  <a:latin typeface="Symbol" panose="05050102010706020507" pitchFamily="18" charset="2"/>
                </a:rPr>
                <a:t>D</a:t>
              </a:r>
              <a:r>
                <a:rPr lang="en-US" dirty="0" smtClean="0"/>
                <a:t>t</a:t>
              </a:r>
            </a:p>
            <a:p>
              <a:r>
                <a:rPr lang="en-US" dirty="0" smtClean="0"/>
                <a:t>(“the future”)</a:t>
              </a:r>
              <a:endParaRPr lang="en-US" dirty="0"/>
            </a:p>
          </p:txBody>
        </p:sp>
        <p:sp>
          <p:nvSpPr>
            <p:cNvPr id="147" name="TextBox 146"/>
            <p:cNvSpPr txBox="1"/>
            <p:nvPr/>
          </p:nvSpPr>
          <p:spPr>
            <a:xfrm>
              <a:off x="7415477" y="5841087"/>
              <a:ext cx="269626" cy="276999"/>
            </a:xfrm>
            <a:prstGeom prst="rect">
              <a:avLst/>
            </a:prstGeom>
            <a:noFill/>
          </p:spPr>
          <p:txBody>
            <a:bodyPr wrap="none" rtlCol="0">
              <a:spAutoFit/>
            </a:bodyPr>
            <a:lstStyle/>
            <a:p>
              <a:r>
                <a:rPr lang="en-US" sz="1200" dirty="0" smtClean="0"/>
                <a:t>0</a:t>
              </a:r>
              <a:endParaRPr lang="en-US" sz="1200" dirty="0"/>
            </a:p>
          </p:txBody>
        </p:sp>
      </p:grpSp>
      <p:grpSp>
        <p:nvGrpSpPr>
          <p:cNvPr id="40" name="Group 148"/>
          <p:cNvGrpSpPr/>
          <p:nvPr/>
        </p:nvGrpSpPr>
        <p:grpSpPr>
          <a:xfrm>
            <a:off x="561940" y="5700216"/>
            <a:ext cx="1313180" cy="646331"/>
            <a:chOff x="7134814" y="5826277"/>
            <a:chExt cx="1313180" cy="646331"/>
          </a:xfrm>
        </p:grpSpPr>
        <p:sp>
          <p:nvSpPr>
            <p:cNvPr id="150" name="TextBox 149"/>
            <p:cNvSpPr txBox="1"/>
            <p:nvPr/>
          </p:nvSpPr>
          <p:spPr>
            <a:xfrm>
              <a:off x="7134814" y="5826277"/>
              <a:ext cx="1313180" cy="646331"/>
            </a:xfrm>
            <a:prstGeom prst="rect">
              <a:avLst/>
            </a:prstGeom>
            <a:noFill/>
          </p:spPr>
          <p:txBody>
            <a:bodyPr wrap="none" rtlCol="0">
              <a:spAutoFit/>
            </a:bodyPr>
            <a:lstStyle/>
            <a:p>
              <a:r>
                <a:rPr lang="en-US" dirty="0" smtClean="0"/>
                <a:t>t=t  - </a:t>
              </a:r>
              <a:r>
                <a:rPr lang="en-US" dirty="0" smtClean="0">
                  <a:latin typeface="Symbol" panose="05050102010706020507" pitchFamily="18" charset="2"/>
                </a:rPr>
                <a:t>D</a:t>
              </a:r>
              <a:r>
                <a:rPr lang="en-US" dirty="0" smtClean="0"/>
                <a:t>t</a:t>
              </a:r>
            </a:p>
            <a:p>
              <a:r>
                <a:rPr lang="en-US" dirty="0" smtClean="0"/>
                <a:t>(“the past”)</a:t>
              </a:r>
              <a:endParaRPr lang="en-US" dirty="0"/>
            </a:p>
          </p:txBody>
        </p:sp>
        <p:sp>
          <p:nvSpPr>
            <p:cNvPr id="151" name="TextBox 150"/>
            <p:cNvSpPr txBox="1"/>
            <p:nvPr/>
          </p:nvSpPr>
          <p:spPr>
            <a:xfrm>
              <a:off x="7415477" y="5966220"/>
              <a:ext cx="269626" cy="276999"/>
            </a:xfrm>
            <a:prstGeom prst="rect">
              <a:avLst/>
            </a:prstGeom>
            <a:noFill/>
          </p:spPr>
          <p:txBody>
            <a:bodyPr wrap="none" rtlCol="0">
              <a:spAutoFit/>
            </a:bodyPr>
            <a:lstStyle/>
            <a:p>
              <a:r>
                <a:rPr lang="en-US" sz="1200" dirty="0" smtClean="0"/>
                <a:t>0</a:t>
              </a:r>
              <a:endParaRPr lang="en-US" sz="1200" dirty="0"/>
            </a:p>
          </p:txBody>
        </p:sp>
      </p:grpSp>
      <p:sp>
        <p:nvSpPr>
          <p:cNvPr id="152" name="TextBox 151"/>
          <p:cNvSpPr txBox="1"/>
          <p:nvPr/>
        </p:nvSpPr>
        <p:spPr>
          <a:xfrm>
            <a:off x="8117224" y="3943056"/>
            <a:ext cx="979755" cy="261610"/>
          </a:xfrm>
          <a:prstGeom prst="rect">
            <a:avLst/>
          </a:prstGeom>
          <a:noFill/>
        </p:spPr>
        <p:txBody>
          <a:bodyPr wrap="none" rtlCol="0">
            <a:spAutoFit/>
          </a:bodyPr>
          <a:lstStyle/>
          <a:p>
            <a:r>
              <a:rPr lang="en-US" sz="1100" b="1" dirty="0"/>
              <a:t>C</a:t>
            </a:r>
            <a:r>
              <a:rPr lang="en-US" sz="1100" b="1" dirty="0" smtClean="0"/>
              <a:t>ATRF2022</a:t>
            </a:r>
            <a:endParaRPr lang="en-US" sz="1100" b="1" dirty="0"/>
          </a:p>
        </p:txBody>
      </p:sp>
      <p:sp>
        <p:nvSpPr>
          <p:cNvPr id="153" name="TextBox 152"/>
          <p:cNvSpPr txBox="1"/>
          <p:nvPr/>
        </p:nvSpPr>
        <p:spPr>
          <a:xfrm>
            <a:off x="3952" y="1632388"/>
            <a:ext cx="979755" cy="261610"/>
          </a:xfrm>
          <a:prstGeom prst="rect">
            <a:avLst/>
          </a:prstGeom>
          <a:noFill/>
        </p:spPr>
        <p:txBody>
          <a:bodyPr wrap="none" rtlCol="0">
            <a:spAutoFit/>
          </a:bodyPr>
          <a:lstStyle/>
          <a:p>
            <a:r>
              <a:rPr lang="en-US" sz="1100" b="1" dirty="0"/>
              <a:t>C</a:t>
            </a:r>
            <a:r>
              <a:rPr lang="en-US" sz="1100" b="1" dirty="0" smtClean="0"/>
              <a:t>ATRF2022</a:t>
            </a:r>
            <a:endParaRPr lang="en-US" sz="1100" b="1" dirty="0"/>
          </a:p>
        </p:txBody>
      </p:sp>
      <p:sp>
        <p:nvSpPr>
          <p:cNvPr id="154" name="Up Arrow 153"/>
          <p:cNvSpPr/>
          <p:nvPr/>
        </p:nvSpPr>
        <p:spPr>
          <a:xfrm>
            <a:off x="4159305" y="4183322"/>
            <a:ext cx="484632" cy="97840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TextBox 154"/>
          <p:cNvSpPr txBox="1"/>
          <p:nvPr/>
        </p:nvSpPr>
        <p:spPr>
          <a:xfrm>
            <a:off x="11973" y="4936858"/>
            <a:ext cx="979755" cy="261610"/>
          </a:xfrm>
          <a:prstGeom prst="rect">
            <a:avLst/>
          </a:prstGeom>
          <a:noFill/>
        </p:spPr>
        <p:txBody>
          <a:bodyPr wrap="none" rtlCol="0">
            <a:spAutoFit/>
          </a:bodyPr>
          <a:lstStyle/>
          <a:p>
            <a:r>
              <a:rPr lang="en-US" sz="1100" b="1" dirty="0" smtClean="0"/>
              <a:t>NATRF2022</a:t>
            </a:r>
            <a:endParaRPr lang="en-US" sz="1100" b="1" dirty="0"/>
          </a:p>
        </p:txBody>
      </p:sp>
      <p:sp>
        <p:nvSpPr>
          <p:cNvPr id="156" name="TextBox 155"/>
          <p:cNvSpPr txBox="1"/>
          <p:nvPr/>
        </p:nvSpPr>
        <p:spPr>
          <a:xfrm>
            <a:off x="16288" y="3771822"/>
            <a:ext cx="971741" cy="261610"/>
          </a:xfrm>
          <a:prstGeom prst="rect">
            <a:avLst/>
          </a:prstGeom>
          <a:noFill/>
        </p:spPr>
        <p:txBody>
          <a:bodyPr wrap="none" rtlCol="0">
            <a:spAutoFit/>
          </a:bodyPr>
          <a:lstStyle/>
          <a:p>
            <a:r>
              <a:rPr lang="en-US" sz="1100" b="1" dirty="0" smtClean="0"/>
              <a:t>PATRF2022</a:t>
            </a:r>
            <a:endParaRPr lang="en-US" sz="1100" b="1" dirty="0"/>
          </a:p>
        </p:txBody>
      </p:sp>
      <p:sp>
        <p:nvSpPr>
          <p:cNvPr id="157" name="TextBox 156"/>
          <p:cNvSpPr txBox="1"/>
          <p:nvPr/>
        </p:nvSpPr>
        <p:spPr>
          <a:xfrm>
            <a:off x="8196922" y="547435"/>
            <a:ext cx="979755" cy="261610"/>
          </a:xfrm>
          <a:prstGeom prst="rect">
            <a:avLst/>
          </a:prstGeom>
          <a:noFill/>
        </p:spPr>
        <p:txBody>
          <a:bodyPr wrap="none" rtlCol="0">
            <a:spAutoFit/>
          </a:bodyPr>
          <a:lstStyle/>
          <a:p>
            <a:r>
              <a:rPr lang="en-US" sz="1100" b="1" dirty="0" smtClean="0"/>
              <a:t>NATRF2022</a:t>
            </a:r>
            <a:endParaRPr lang="en-US" sz="1100" b="1" dirty="0"/>
          </a:p>
        </p:txBody>
      </p:sp>
      <p:sp>
        <p:nvSpPr>
          <p:cNvPr id="158" name="TextBox 157"/>
          <p:cNvSpPr txBox="1"/>
          <p:nvPr/>
        </p:nvSpPr>
        <p:spPr>
          <a:xfrm>
            <a:off x="8164862" y="1724536"/>
            <a:ext cx="971741" cy="261610"/>
          </a:xfrm>
          <a:prstGeom prst="rect">
            <a:avLst/>
          </a:prstGeom>
          <a:noFill/>
        </p:spPr>
        <p:txBody>
          <a:bodyPr wrap="none" rtlCol="0">
            <a:spAutoFit/>
          </a:bodyPr>
          <a:lstStyle/>
          <a:p>
            <a:r>
              <a:rPr lang="en-US" sz="1100" b="1" dirty="0" smtClean="0"/>
              <a:t>PATRF2022</a:t>
            </a:r>
            <a:endParaRPr lang="en-US" sz="1100" b="1" dirty="0"/>
          </a:p>
        </p:txBody>
      </p:sp>
      <p:cxnSp>
        <p:nvCxnSpPr>
          <p:cNvPr id="159" name="Straight Arrow Connector 158"/>
          <p:cNvCxnSpPr/>
          <p:nvPr/>
        </p:nvCxnSpPr>
        <p:spPr>
          <a:xfrm>
            <a:off x="1650708" y="1887762"/>
            <a:ext cx="5702550" cy="2232946"/>
          </a:xfrm>
          <a:prstGeom prst="straightConnector1">
            <a:avLst/>
          </a:prstGeom>
          <a:ln>
            <a:solidFill>
              <a:srgbClr val="7030A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rot="1178512">
            <a:off x="5125880" y="3382526"/>
            <a:ext cx="2085859" cy="261610"/>
          </a:xfrm>
          <a:prstGeom prst="rect">
            <a:avLst/>
          </a:prstGeom>
          <a:noFill/>
        </p:spPr>
        <p:txBody>
          <a:bodyPr wrap="square" rtlCol="0">
            <a:spAutoFit/>
          </a:bodyPr>
          <a:lstStyle/>
          <a:p>
            <a:r>
              <a:rPr lang="en-US" sz="1100" b="1" dirty="0" smtClean="0"/>
              <a:t>Rotation of Caribbean Plate</a:t>
            </a:r>
            <a:endParaRPr lang="en-US" sz="1100" b="1" dirty="0"/>
          </a:p>
        </p:txBody>
      </p:sp>
      <p:cxnSp>
        <p:nvCxnSpPr>
          <p:cNvPr id="164" name="Straight Arrow Connector 163"/>
          <p:cNvCxnSpPr/>
          <p:nvPr/>
        </p:nvCxnSpPr>
        <p:spPr>
          <a:xfrm>
            <a:off x="1767232" y="2888658"/>
            <a:ext cx="5550072" cy="75182"/>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8" name="TextBox 167"/>
          <p:cNvSpPr txBox="1"/>
          <p:nvPr/>
        </p:nvSpPr>
        <p:spPr>
          <a:xfrm>
            <a:off x="5360098" y="2689189"/>
            <a:ext cx="2085859" cy="261610"/>
          </a:xfrm>
          <a:prstGeom prst="rect">
            <a:avLst/>
          </a:prstGeom>
          <a:noFill/>
        </p:spPr>
        <p:txBody>
          <a:bodyPr wrap="square" rtlCol="0">
            <a:spAutoFit/>
          </a:bodyPr>
          <a:lstStyle/>
          <a:p>
            <a:r>
              <a:rPr lang="en-US" sz="1100" b="1" dirty="0" smtClean="0"/>
              <a:t>IGS frame through time</a:t>
            </a:r>
            <a:endParaRPr lang="en-US" sz="1100" b="1" dirty="0"/>
          </a:p>
        </p:txBody>
      </p:sp>
      <p:sp>
        <p:nvSpPr>
          <p:cNvPr id="169" name="TextBox 168"/>
          <p:cNvSpPr txBox="1"/>
          <p:nvPr/>
        </p:nvSpPr>
        <p:spPr>
          <a:xfrm>
            <a:off x="8121230" y="2770832"/>
            <a:ext cx="848309" cy="261610"/>
          </a:xfrm>
          <a:prstGeom prst="rect">
            <a:avLst/>
          </a:prstGeom>
          <a:noFill/>
        </p:spPr>
        <p:txBody>
          <a:bodyPr wrap="none" rtlCol="0">
            <a:spAutoFit/>
          </a:bodyPr>
          <a:lstStyle/>
          <a:p>
            <a:r>
              <a:rPr lang="en-US" sz="1100" b="1" dirty="0" smtClean="0"/>
              <a:t>IGS frame</a:t>
            </a:r>
            <a:endParaRPr lang="en-US" sz="1100" b="1" dirty="0"/>
          </a:p>
        </p:txBody>
      </p:sp>
      <p:sp>
        <p:nvSpPr>
          <p:cNvPr id="170" name="TextBox 169"/>
          <p:cNvSpPr txBox="1"/>
          <p:nvPr/>
        </p:nvSpPr>
        <p:spPr>
          <a:xfrm>
            <a:off x="109806" y="2774220"/>
            <a:ext cx="848309" cy="261610"/>
          </a:xfrm>
          <a:prstGeom prst="rect">
            <a:avLst/>
          </a:prstGeom>
          <a:noFill/>
        </p:spPr>
        <p:txBody>
          <a:bodyPr wrap="none" rtlCol="0">
            <a:spAutoFit/>
          </a:bodyPr>
          <a:lstStyle/>
          <a:p>
            <a:r>
              <a:rPr lang="en-US" sz="1100" b="1" dirty="0" smtClean="0"/>
              <a:t>IGS frame</a:t>
            </a:r>
            <a:endParaRPr lang="en-US" sz="1100" b="1" dirty="0"/>
          </a:p>
        </p:txBody>
      </p:sp>
      <p:cxnSp>
        <p:nvCxnSpPr>
          <p:cNvPr id="171" name="Straight Arrow Connector 170"/>
          <p:cNvCxnSpPr/>
          <p:nvPr/>
        </p:nvCxnSpPr>
        <p:spPr>
          <a:xfrm flipV="1">
            <a:off x="1626175" y="2011563"/>
            <a:ext cx="5518798" cy="1748167"/>
          </a:xfrm>
          <a:prstGeom prst="straightConnector1">
            <a:avLst/>
          </a:prstGeom>
          <a:ln>
            <a:solidFill>
              <a:srgbClr val="00B05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rot="20468182">
            <a:off x="5179171" y="2045274"/>
            <a:ext cx="2085859" cy="261610"/>
          </a:xfrm>
          <a:prstGeom prst="rect">
            <a:avLst/>
          </a:prstGeom>
          <a:noFill/>
        </p:spPr>
        <p:txBody>
          <a:bodyPr wrap="square" rtlCol="0">
            <a:spAutoFit/>
          </a:bodyPr>
          <a:lstStyle/>
          <a:p>
            <a:r>
              <a:rPr lang="en-US" sz="1100" b="1" dirty="0" smtClean="0"/>
              <a:t>Rotation of Pacific Plate</a:t>
            </a:r>
            <a:endParaRPr lang="en-US" sz="1100" b="1" dirty="0"/>
          </a:p>
        </p:txBody>
      </p:sp>
      <p:cxnSp>
        <p:nvCxnSpPr>
          <p:cNvPr id="174" name="Straight Arrow Connector 173"/>
          <p:cNvCxnSpPr/>
          <p:nvPr/>
        </p:nvCxnSpPr>
        <p:spPr>
          <a:xfrm flipV="1">
            <a:off x="1474321" y="1079696"/>
            <a:ext cx="5876218" cy="3581965"/>
          </a:xfrm>
          <a:prstGeom prst="straightConnector1">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5" name="TextBox 174"/>
          <p:cNvSpPr txBox="1"/>
          <p:nvPr/>
        </p:nvSpPr>
        <p:spPr>
          <a:xfrm rot="19628250">
            <a:off x="4454985" y="1683542"/>
            <a:ext cx="2756522" cy="261610"/>
          </a:xfrm>
          <a:prstGeom prst="rect">
            <a:avLst/>
          </a:prstGeom>
          <a:noFill/>
        </p:spPr>
        <p:txBody>
          <a:bodyPr wrap="square" rtlCol="0">
            <a:spAutoFit/>
          </a:bodyPr>
          <a:lstStyle/>
          <a:p>
            <a:r>
              <a:rPr lang="en-US" sz="1100" b="1" dirty="0" smtClean="0"/>
              <a:t>Rotation of North American Plate</a:t>
            </a:r>
            <a:endParaRPr lang="en-US" sz="1100" b="1" dirty="0"/>
          </a:p>
        </p:txBody>
      </p:sp>
      <p:sp>
        <p:nvSpPr>
          <p:cNvPr id="178" name="TextBox 177"/>
          <p:cNvSpPr txBox="1"/>
          <p:nvPr/>
        </p:nvSpPr>
        <p:spPr>
          <a:xfrm>
            <a:off x="2582285" y="452332"/>
            <a:ext cx="3801041" cy="646331"/>
          </a:xfrm>
          <a:prstGeom prst="rect">
            <a:avLst/>
          </a:prstGeom>
          <a:noFill/>
        </p:spPr>
        <p:txBody>
          <a:bodyPr wrap="none" rtlCol="0">
            <a:spAutoFit/>
          </a:bodyPr>
          <a:lstStyle/>
          <a:p>
            <a:r>
              <a:rPr lang="en-US" dirty="0" smtClean="0"/>
              <a:t>The relation of five global reference</a:t>
            </a:r>
          </a:p>
          <a:p>
            <a:r>
              <a:rPr lang="en-US" dirty="0" smtClean="0"/>
              <a:t>frames through time.</a:t>
            </a:r>
            <a:endParaRPr lang="en-US" dirty="0"/>
          </a:p>
        </p:txBody>
      </p:sp>
      <p:sp>
        <p:nvSpPr>
          <p:cNvPr id="179" name="TextBox 178"/>
          <p:cNvSpPr txBox="1"/>
          <p:nvPr/>
        </p:nvSpPr>
        <p:spPr>
          <a:xfrm>
            <a:off x="3285508" y="1000911"/>
            <a:ext cx="1747594" cy="246221"/>
          </a:xfrm>
          <a:prstGeom prst="rect">
            <a:avLst/>
          </a:prstGeom>
          <a:noFill/>
        </p:spPr>
        <p:txBody>
          <a:bodyPr wrap="none" rtlCol="0">
            <a:spAutoFit/>
          </a:bodyPr>
          <a:lstStyle/>
          <a:p>
            <a:r>
              <a:rPr lang="en-US" sz="1000" b="1" dirty="0" smtClean="0"/>
              <a:t>Rotations are not to scale</a:t>
            </a:r>
            <a:endParaRPr lang="en-US" sz="1000"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1811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140" grpId="0"/>
      <p:bldP spid="141" grpId="0"/>
      <p:bldP spid="152" grpId="0"/>
      <p:bldP spid="153" grpId="0"/>
      <p:bldP spid="154" grpId="0" animBg="1"/>
      <p:bldP spid="155" grpId="0"/>
      <p:bldP spid="156" grpId="0"/>
      <p:bldP spid="157" grpId="0"/>
      <p:bldP spid="158" grpId="0"/>
      <p:bldP spid="160" grpId="0"/>
      <p:bldP spid="172" grpId="0"/>
      <p:bldP spid="175"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5474" name="Picture 1"/>
          <p:cNvPicPr>
            <a:picLocks noChangeAspect="1"/>
          </p:cNvPicPr>
          <p:nvPr/>
        </p:nvPicPr>
        <p:blipFill>
          <a:blip r:embed="rId2"/>
          <a:srcRect/>
          <a:stretch>
            <a:fillRect/>
          </a:stretch>
        </p:blipFill>
        <p:spPr bwMode="auto">
          <a:xfrm>
            <a:off x="550068" y="713859"/>
            <a:ext cx="762762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4450" name="Picture 2"/>
          <p:cNvPicPr>
            <a:picLocks noChangeAspect="1"/>
          </p:cNvPicPr>
          <p:nvPr/>
        </p:nvPicPr>
        <p:blipFill>
          <a:blip r:embed="rId2"/>
          <a:srcRect/>
          <a:stretch>
            <a:fillRect/>
          </a:stretch>
        </p:blipFill>
        <p:spPr bwMode="auto">
          <a:xfrm>
            <a:off x="202780" y="745620"/>
            <a:ext cx="863838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Ellipsoid Height Shifts</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10454" y="1469445"/>
            <a:ext cx="4633546" cy="4121819"/>
          </a:xfrm>
        </p:spPr>
      </p:pic>
      <p:sp>
        <p:nvSpPr>
          <p:cNvPr id="5" name="Content Placeholder 6"/>
          <p:cNvSpPr txBox="1">
            <a:spLocks/>
          </p:cNvSpPr>
          <p:nvPr/>
        </p:nvSpPr>
        <p:spPr bwMode="gray">
          <a:xfrm>
            <a:off x="105428" y="1480554"/>
            <a:ext cx="3279610" cy="370425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r>
              <a:rPr lang="en-US" kern="0" dirty="0" smtClean="0"/>
              <a:t>Approximate</a:t>
            </a:r>
          </a:p>
          <a:p>
            <a:pPr lvl="1"/>
            <a:r>
              <a:rPr lang="en-US" kern="0" dirty="0" smtClean="0"/>
              <a:t>IGS08(GRS-80) minus NAD 83(2011)</a:t>
            </a:r>
            <a:endParaRPr lang="en-US" kern="0" dirty="0"/>
          </a:p>
        </p:txBody>
      </p:sp>
      <p:pic>
        <p:nvPicPr>
          <p:cNvPr id="2050" name="Picture 2" descr="C:\Users\dru.smith\AppData\Roaming\SSH\temp\cmtcdeht.nad83_2011.igs08.conus.900.04.entire.jpg"/>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781"/>
          <a:stretch/>
        </p:blipFill>
        <p:spPr bwMode="auto">
          <a:xfrm>
            <a:off x="373684" y="2673469"/>
            <a:ext cx="3778070" cy="345113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561054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Shifts</a:t>
            </a:r>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53719" y="1443098"/>
            <a:ext cx="4379608" cy="3895924"/>
          </a:xfrm>
        </p:spPr>
      </p:pic>
      <p:sp>
        <p:nvSpPr>
          <p:cNvPr id="5" name="Content Placeholder 6"/>
          <p:cNvSpPr txBox="1">
            <a:spLocks/>
          </p:cNvSpPr>
          <p:nvPr/>
        </p:nvSpPr>
        <p:spPr bwMode="gray">
          <a:xfrm>
            <a:off x="105428" y="1480554"/>
            <a:ext cx="3314780" cy="370425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r>
              <a:rPr lang="en-US" kern="0" dirty="0" smtClean="0"/>
              <a:t>Approximate</a:t>
            </a:r>
          </a:p>
          <a:p>
            <a:pPr lvl="1"/>
            <a:r>
              <a:rPr lang="en-US" kern="0" dirty="0" smtClean="0"/>
              <a:t>IGS08(GRS-80) minus NAD 83(2011)</a:t>
            </a:r>
            <a:endParaRPr lang="en-US" kern="0" dirty="0"/>
          </a:p>
        </p:txBody>
      </p:sp>
      <p:pic>
        <p:nvPicPr>
          <p:cNvPr id="1026" name="Picture 2" descr="C:\Users\dru.smith\AppData\Roaming\SSH\temp\cmtcdlon.nad83_2011.igs08.conus.900.04.entire.jpg"/>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668"/>
          <a:stretch/>
        </p:blipFill>
        <p:spPr bwMode="auto">
          <a:xfrm>
            <a:off x="2400223" y="3034443"/>
            <a:ext cx="2286078" cy="209077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7" name="Picture 3" descr="C:\Users\dru.smith\AppData\Roaming\SSH\temp\cmtcdlat.nad83_2011.igs08.conus.900.04.entire.jpg"/>
          <p:cNvPicPr>
            <a:picLocks noChangeAspect="1" noChangeArrowheads="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296"/>
          <a:stretch/>
        </p:blipFill>
        <p:spPr bwMode="auto">
          <a:xfrm>
            <a:off x="0" y="3034444"/>
            <a:ext cx="2277208" cy="209084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 name="TextBox 2"/>
          <p:cNvSpPr txBox="1"/>
          <p:nvPr/>
        </p:nvSpPr>
        <p:spPr bwMode="gray">
          <a:xfrm>
            <a:off x="0" y="2604381"/>
            <a:ext cx="498554" cy="33855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None/>
            </a:pPr>
            <a:r>
              <a:rPr lang="en-US" sz="1600" b="1" dirty="0" err="1" smtClean="0"/>
              <a:t>Lat</a:t>
            </a:r>
            <a:r>
              <a:rPr lang="en-US" sz="1600" b="1" dirty="0" smtClean="0"/>
              <a:t>:</a:t>
            </a:r>
          </a:p>
        </p:txBody>
      </p:sp>
      <p:sp>
        <p:nvSpPr>
          <p:cNvPr id="8" name="TextBox 7"/>
          <p:cNvSpPr txBox="1"/>
          <p:nvPr/>
        </p:nvSpPr>
        <p:spPr bwMode="gray">
          <a:xfrm>
            <a:off x="2473570" y="2581879"/>
            <a:ext cx="548447" cy="33855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marL="0" indent="0">
              <a:buNone/>
            </a:pPr>
            <a:r>
              <a:rPr lang="en-US" sz="1600" b="1" dirty="0" smtClean="0"/>
              <a:t>Lon: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2965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80240" y="241486"/>
            <a:ext cx="8001000" cy="817564"/>
          </a:xfrm>
        </p:spPr>
        <p:txBody>
          <a:bodyPr/>
          <a:lstStyle/>
          <a:p>
            <a:r>
              <a:rPr lang="en-US" b="1" dirty="0" smtClean="0"/>
              <a:t>GRAV-D Coverage</a:t>
            </a:r>
            <a:endParaRPr lang="en-US" b="1" dirty="0"/>
          </a:p>
        </p:txBody>
      </p:sp>
      <p:pic>
        <p:nvPicPr>
          <p:cNvPr id="30" name="Picture 2" descr="political-world-map-2007 -2 "/>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968309"/>
            <a:ext cx="6858000" cy="501173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3" name="Group 57"/>
          <p:cNvGrpSpPr/>
          <p:nvPr/>
        </p:nvGrpSpPr>
        <p:grpSpPr>
          <a:xfrm>
            <a:off x="158749" y="3241610"/>
            <a:ext cx="1098552" cy="1463784"/>
            <a:chOff x="158749" y="2399192"/>
            <a:chExt cx="1098552" cy="1097838"/>
          </a:xfrm>
        </p:grpSpPr>
        <p:sp>
          <p:nvSpPr>
            <p:cNvPr id="32" name="Freeform 5"/>
            <p:cNvSpPr>
              <a:spLocks/>
            </p:cNvSpPr>
            <p:nvPr/>
          </p:nvSpPr>
          <p:spPr bwMode="auto">
            <a:xfrm rot="3476790">
              <a:off x="87709" y="2470232"/>
              <a:ext cx="545306" cy="403225"/>
            </a:xfrm>
            <a:custGeom>
              <a:avLst/>
              <a:gdLst>
                <a:gd name="T0" fmla="*/ 998 w 334"/>
                <a:gd name="T1" fmla="*/ 232 h 254"/>
                <a:gd name="T2" fmla="*/ 2197 w 334"/>
                <a:gd name="T3" fmla="*/ 46 h 254"/>
                <a:gd name="T4" fmla="*/ 839 w 334"/>
                <a:gd name="T5" fmla="*/ 22 h 254"/>
                <a:gd name="T6" fmla="*/ 40 w 334"/>
                <a:gd name="T7" fmla="*/ 178 h 254"/>
                <a:gd name="T8" fmla="*/ 998 w 334"/>
                <a:gd name="T9" fmla="*/ 232 h 254"/>
                <a:gd name="T10" fmla="*/ 0 60000 65536"/>
                <a:gd name="T11" fmla="*/ 0 60000 65536"/>
                <a:gd name="T12" fmla="*/ 0 60000 65536"/>
                <a:gd name="T13" fmla="*/ 0 60000 65536"/>
                <a:gd name="T14" fmla="*/ 0 60000 65536"/>
                <a:gd name="T15" fmla="*/ 0 w 334"/>
                <a:gd name="T16" fmla="*/ 0 h 254"/>
                <a:gd name="T17" fmla="*/ 334 w 334"/>
                <a:gd name="T18" fmla="*/ 254 h 254"/>
              </a:gdLst>
              <a:ahLst/>
              <a:cxnLst>
                <a:cxn ang="T10">
                  <a:pos x="T0" y="T1"/>
                </a:cxn>
                <a:cxn ang="T11">
                  <a:pos x="T2" y="T3"/>
                </a:cxn>
                <a:cxn ang="T12">
                  <a:pos x="T4" y="T5"/>
                </a:cxn>
                <a:cxn ang="T13">
                  <a:pos x="T6" y="T7"/>
                </a:cxn>
                <a:cxn ang="T14">
                  <a:pos x="T8" y="T9"/>
                </a:cxn>
              </a:cxnLst>
              <a:rect l="T15" t="T16" r="T17" b="T18"/>
              <a:pathLst>
                <a:path w="334" h="254">
                  <a:moveTo>
                    <a:pt x="150" y="232"/>
                  </a:moveTo>
                  <a:cubicBezTo>
                    <a:pt x="204" y="210"/>
                    <a:pt x="334" y="81"/>
                    <a:pt x="330" y="46"/>
                  </a:cubicBezTo>
                  <a:cubicBezTo>
                    <a:pt x="326" y="11"/>
                    <a:pt x="180" y="0"/>
                    <a:pt x="126" y="22"/>
                  </a:cubicBezTo>
                  <a:cubicBezTo>
                    <a:pt x="72" y="44"/>
                    <a:pt x="0" y="147"/>
                    <a:pt x="6" y="178"/>
                  </a:cubicBezTo>
                  <a:cubicBezTo>
                    <a:pt x="12" y="209"/>
                    <a:pt x="96" y="254"/>
                    <a:pt x="150" y="232"/>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33" name="Text Box 6"/>
            <p:cNvSpPr txBox="1">
              <a:spLocks noChangeArrowheads="1"/>
            </p:cNvSpPr>
            <p:nvPr/>
          </p:nvSpPr>
          <p:spPr bwMode="auto">
            <a:xfrm>
              <a:off x="322263" y="3220031"/>
              <a:ext cx="935038" cy="276999"/>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dirty="0">
                  <a:latin typeface="Arial" charset="0"/>
                  <a:cs typeface="Arial" charset="0"/>
                </a:rPr>
                <a:t>Hawaii</a:t>
              </a:r>
            </a:p>
          </p:txBody>
        </p:sp>
        <p:sp>
          <p:nvSpPr>
            <p:cNvPr id="34" name="Line 7"/>
            <p:cNvSpPr>
              <a:spLocks noChangeShapeType="1"/>
            </p:cNvSpPr>
            <p:nvPr/>
          </p:nvSpPr>
          <p:spPr bwMode="auto">
            <a:xfrm flipH="1" flipV="1">
              <a:off x="528638" y="2838532"/>
              <a:ext cx="123825" cy="400050"/>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grpSp>
      <p:grpSp>
        <p:nvGrpSpPr>
          <p:cNvPr id="4" name="Group 8"/>
          <p:cNvGrpSpPr>
            <a:grpSpLocks/>
          </p:cNvGrpSpPr>
          <p:nvPr/>
        </p:nvGrpSpPr>
        <p:grpSpPr bwMode="auto">
          <a:xfrm>
            <a:off x="328088" y="995827"/>
            <a:ext cx="1162050" cy="1254125"/>
            <a:chOff x="431" y="490"/>
            <a:chExt cx="732" cy="790"/>
          </a:xfrm>
        </p:grpSpPr>
        <p:sp>
          <p:nvSpPr>
            <p:cNvPr id="36" name="Freeform 9"/>
            <p:cNvSpPr>
              <a:spLocks/>
            </p:cNvSpPr>
            <p:nvPr/>
          </p:nvSpPr>
          <p:spPr bwMode="auto">
            <a:xfrm>
              <a:off x="431" y="874"/>
              <a:ext cx="732" cy="406"/>
            </a:xfrm>
            <a:custGeom>
              <a:avLst/>
              <a:gdLst>
                <a:gd name="T0" fmla="*/ 460 w 732"/>
                <a:gd name="T1" fmla="*/ 329 h 406"/>
                <a:gd name="T2" fmla="*/ 473 w 732"/>
                <a:gd name="T3" fmla="*/ 225 h 406"/>
                <a:gd name="T4" fmla="*/ 294 w 732"/>
                <a:gd name="T5" fmla="*/ 270 h 406"/>
                <a:gd name="T6" fmla="*/ 94 w 732"/>
                <a:gd name="T7" fmla="*/ 356 h 406"/>
                <a:gd name="T8" fmla="*/ 4 w 732"/>
                <a:gd name="T9" fmla="*/ 380 h 406"/>
                <a:gd name="T10" fmla="*/ 71 w 732"/>
                <a:gd name="T11" fmla="*/ 197 h 406"/>
                <a:gd name="T12" fmla="*/ 217 w 732"/>
                <a:gd name="T13" fmla="*/ 155 h 406"/>
                <a:gd name="T14" fmla="*/ 391 w 732"/>
                <a:gd name="T15" fmla="*/ 26 h 406"/>
                <a:gd name="T16" fmla="*/ 667 w 732"/>
                <a:gd name="T17" fmla="*/ 5 h 406"/>
                <a:gd name="T18" fmla="*/ 730 w 732"/>
                <a:gd name="T19" fmla="*/ 56 h 406"/>
                <a:gd name="T20" fmla="*/ 655 w 732"/>
                <a:gd name="T21" fmla="*/ 146 h 406"/>
                <a:gd name="T22" fmla="*/ 591 w 732"/>
                <a:gd name="T23" fmla="*/ 208 h 406"/>
                <a:gd name="T24" fmla="*/ 574 w 732"/>
                <a:gd name="T25" fmla="*/ 347 h 406"/>
                <a:gd name="T26" fmla="*/ 460 w 732"/>
                <a:gd name="T27" fmla="*/ 329 h 4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2"/>
                <a:gd name="T43" fmla="*/ 0 h 406"/>
                <a:gd name="T44" fmla="*/ 732 w 732"/>
                <a:gd name="T45" fmla="*/ 406 h 4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2" h="406">
                  <a:moveTo>
                    <a:pt x="460" y="329"/>
                  </a:moveTo>
                  <a:cubicBezTo>
                    <a:pt x="440" y="316"/>
                    <a:pt x="501" y="235"/>
                    <a:pt x="473" y="225"/>
                  </a:cubicBezTo>
                  <a:cubicBezTo>
                    <a:pt x="445" y="215"/>
                    <a:pt x="357" y="248"/>
                    <a:pt x="294" y="270"/>
                  </a:cubicBezTo>
                  <a:cubicBezTo>
                    <a:pt x="231" y="292"/>
                    <a:pt x="142" y="338"/>
                    <a:pt x="94" y="356"/>
                  </a:cubicBezTo>
                  <a:cubicBezTo>
                    <a:pt x="46" y="374"/>
                    <a:pt x="8" y="406"/>
                    <a:pt x="4" y="380"/>
                  </a:cubicBezTo>
                  <a:cubicBezTo>
                    <a:pt x="0" y="354"/>
                    <a:pt x="35" y="235"/>
                    <a:pt x="71" y="197"/>
                  </a:cubicBezTo>
                  <a:cubicBezTo>
                    <a:pt x="107" y="159"/>
                    <a:pt x="164" y="183"/>
                    <a:pt x="217" y="155"/>
                  </a:cubicBezTo>
                  <a:cubicBezTo>
                    <a:pt x="270" y="127"/>
                    <a:pt x="316" y="51"/>
                    <a:pt x="391" y="26"/>
                  </a:cubicBezTo>
                  <a:cubicBezTo>
                    <a:pt x="466" y="1"/>
                    <a:pt x="611" y="0"/>
                    <a:pt x="667" y="5"/>
                  </a:cubicBezTo>
                  <a:cubicBezTo>
                    <a:pt x="723" y="10"/>
                    <a:pt x="732" y="33"/>
                    <a:pt x="730" y="56"/>
                  </a:cubicBezTo>
                  <a:cubicBezTo>
                    <a:pt x="728" y="79"/>
                    <a:pt x="678" y="121"/>
                    <a:pt x="655" y="146"/>
                  </a:cubicBezTo>
                  <a:cubicBezTo>
                    <a:pt x="632" y="171"/>
                    <a:pt x="604" y="175"/>
                    <a:pt x="591" y="208"/>
                  </a:cubicBezTo>
                  <a:cubicBezTo>
                    <a:pt x="578" y="241"/>
                    <a:pt x="596" y="327"/>
                    <a:pt x="574" y="347"/>
                  </a:cubicBezTo>
                  <a:cubicBezTo>
                    <a:pt x="552" y="367"/>
                    <a:pt x="484" y="333"/>
                    <a:pt x="460" y="32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37" name="Text Box 10"/>
            <p:cNvSpPr txBox="1">
              <a:spLocks noChangeArrowheads="1"/>
            </p:cNvSpPr>
            <p:nvPr/>
          </p:nvSpPr>
          <p:spPr bwMode="auto">
            <a:xfrm>
              <a:off x="458" y="490"/>
              <a:ext cx="561" cy="233"/>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latin typeface="Arial" charset="0"/>
                  <a:cs typeface="Arial" charset="0"/>
                </a:rPr>
                <a:t>Alaska</a:t>
              </a:r>
            </a:p>
          </p:txBody>
        </p:sp>
        <p:sp>
          <p:nvSpPr>
            <p:cNvPr id="38" name="Line 11"/>
            <p:cNvSpPr>
              <a:spLocks noChangeShapeType="1"/>
            </p:cNvSpPr>
            <p:nvPr/>
          </p:nvSpPr>
          <p:spPr bwMode="auto">
            <a:xfrm>
              <a:off x="792" y="666"/>
              <a:ext cx="84" cy="234"/>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grpSp>
      <p:grpSp>
        <p:nvGrpSpPr>
          <p:cNvPr id="5" name="Group 12"/>
          <p:cNvGrpSpPr>
            <a:grpSpLocks/>
          </p:cNvGrpSpPr>
          <p:nvPr/>
        </p:nvGrpSpPr>
        <p:grpSpPr bwMode="auto">
          <a:xfrm>
            <a:off x="824664" y="951377"/>
            <a:ext cx="2325687" cy="2009775"/>
            <a:chOff x="859" y="469"/>
            <a:chExt cx="1465" cy="1266"/>
          </a:xfrm>
        </p:grpSpPr>
        <p:sp>
          <p:nvSpPr>
            <p:cNvPr id="40" name="Freeform 13"/>
            <p:cNvSpPr>
              <a:spLocks/>
            </p:cNvSpPr>
            <p:nvPr/>
          </p:nvSpPr>
          <p:spPr bwMode="auto">
            <a:xfrm>
              <a:off x="859" y="1224"/>
              <a:ext cx="951" cy="511"/>
            </a:xfrm>
            <a:custGeom>
              <a:avLst/>
              <a:gdLst>
                <a:gd name="T0" fmla="*/ 110 w 951"/>
                <a:gd name="T1" fmla="*/ 39 h 511"/>
                <a:gd name="T2" fmla="*/ 11 w 951"/>
                <a:gd name="T3" fmla="*/ 201 h 511"/>
                <a:gd name="T4" fmla="*/ 42 w 951"/>
                <a:gd name="T5" fmla="*/ 326 h 511"/>
                <a:gd name="T6" fmla="*/ 228 w 951"/>
                <a:gd name="T7" fmla="*/ 411 h 511"/>
                <a:gd name="T8" fmla="*/ 341 w 951"/>
                <a:gd name="T9" fmla="*/ 498 h 511"/>
                <a:gd name="T10" fmla="*/ 464 w 951"/>
                <a:gd name="T11" fmla="*/ 405 h 511"/>
                <a:gd name="T12" fmla="*/ 581 w 951"/>
                <a:gd name="T13" fmla="*/ 510 h 511"/>
                <a:gd name="T14" fmla="*/ 651 w 951"/>
                <a:gd name="T15" fmla="*/ 411 h 511"/>
                <a:gd name="T16" fmla="*/ 724 w 951"/>
                <a:gd name="T17" fmla="*/ 332 h 511"/>
                <a:gd name="T18" fmla="*/ 845 w 951"/>
                <a:gd name="T19" fmla="*/ 186 h 511"/>
                <a:gd name="T20" fmla="*/ 944 w 951"/>
                <a:gd name="T21" fmla="*/ 117 h 511"/>
                <a:gd name="T22" fmla="*/ 888 w 951"/>
                <a:gd name="T23" fmla="*/ 39 h 511"/>
                <a:gd name="T24" fmla="*/ 747 w 951"/>
                <a:gd name="T25" fmla="*/ 78 h 511"/>
                <a:gd name="T26" fmla="*/ 600 w 951"/>
                <a:gd name="T27" fmla="*/ 11 h 511"/>
                <a:gd name="T28" fmla="*/ 350 w 951"/>
                <a:gd name="T29" fmla="*/ 12 h 511"/>
                <a:gd name="T30" fmla="*/ 110 w 951"/>
                <a:gd name="T31" fmla="*/ 39 h 5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1"/>
                <a:gd name="T49" fmla="*/ 0 h 511"/>
                <a:gd name="T50" fmla="*/ 951 w 951"/>
                <a:gd name="T51" fmla="*/ 511 h 5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1" h="511">
                  <a:moveTo>
                    <a:pt x="110" y="39"/>
                  </a:moveTo>
                  <a:cubicBezTo>
                    <a:pt x="53" y="71"/>
                    <a:pt x="22" y="153"/>
                    <a:pt x="11" y="201"/>
                  </a:cubicBezTo>
                  <a:cubicBezTo>
                    <a:pt x="0" y="249"/>
                    <a:pt x="6" y="291"/>
                    <a:pt x="42" y="326"/>
                  </a:cubicBezTo>
                  <a:cubicBezTo>
                    <a:pt x="78" y="361"/>
                    <a:pt x="178" y="382"/>
                    <a:pt x="228" y="411"/>
                  </a:cubicBezTo>
                  <a:cubicBezTo>
                    <a:pt x="278" y="440"/>
                    <a:pt x="302" y="499"/>
                    <a:pt x="341" y="498"/>
                  </a:cubicBezTo>
                  <a:cubicBezTo>
                    <a:pt x="380" y="497"/>
                    <a:pt x="424" y="403"/>
                    <a:pt x="464" y="405"/>
                  </a:cubicBezTo>
                  <a:cubicBezTo>
                    <a:pt x="504" y="407"/>
                    <a:pt x="550" y="509"/>
                    <a:pt x="581" y="510"/>
                  </a:cubicBezTo>
                  <a:cubicBezTo>
                    <a:pt x="612" y="511"/>
                    <a:pt x="627" y="441"/>
                    <a:pt x="651" y="411"/>
                  </a:cubicBezTo>
                  <a:cubicBezTo>
                    <a:pt x="675" y="381"/>
                    <a:pt x="692" y="369"/>
                    <a:pt x="724" y="332"/>
                  </a:cubicBezTo>
                  <a:cubicBezTo>
                    <a:pt x="756" y="295"/>
                    <a:pt x="808" y="222"/>
                    <a:pt x="845" y="186"/>
                  </a:cubicBezTo>
                  <a:cubicBezTo>
                    <a:pt x="882" y="150"/>
                    <a:pt x="937" y="141"/>
                    <a:pt x="944" y="117"/>
                  </a:cubicBezTo>
                  <a:cubicBezTo>
                    <a:pt x="951" y="93"/>
                    <a:pt x="921" y="46"/>
                    <a:pt x="888" y="39"/>
                  </a:cubicBezTo>
                  <a:cubicBezTo>
                    <a:pt x="855" y="32"/>
                    <a:pt x="795" y="83"/>
                    <a:pt x="747" y="78"/>
                  </a:cubicBezTo>
                  <a:cubicBezTo>
                    <a:pt x="699" y="74"/>
                    <a:pt x="666" y="22"/>
                    <a:pt x="600" y="11"/>
                  </a:cubicBezTo>
                  <a:cubicBezTo>
                    <a:pt x="534" y="0"/>
                    <a:pt x="432" y="7"/>
                    <a:pt x="350" y="12"/>
                  </a:cubicBezTo>
                  <a:cubicBezTo>
                    <a:pt x="268" y="17"/>
                    <a:pt x="171" y="9"/>
                    <a:pt x="110" y="39"/>
                  </a:cubicBezTo>
                  <a:close/>
                </a:path>
              </a:pathLst>
            </a:custGeom>
            <a:pattFill prst="ltDnDiag">
              <a:fgClr>
                <a:schemeClr val="tx1">
                  <a:alpha val="50195"/>
                </a:schemeClr>
              </a:fgClr>
              <a:bgClr>
                <a:schemeClr val="bg1">
                  <a:alpha val="50195"/>
                </a:schemeClr>
              </a:bgClr>
            </a:pattFill>
            <a:ln w="38100" cap="flat">
              <a:solidFill>
                <a:schemeClr val="tx1"/>
              </a:solidFill>
              <a:prstDash val="solid"/>
              <a:round/>
              <a:headEnd/>
              <a:tailEnd/>
            </a:ln>
          </p:spPr>
          <p:txBody>
            <a:bodyPr/>
            <a:lstStyle/>
            <a:p>
              <a:endParaRPr lang="en-US"/>
            </a:p>
          </p:txBody>
        </p:sp>
        <p:sp>
          <p:nvSpPr>
            <p:cNvPr id="41" name="Text Box 14"/>
            <p:cNvSpPr txBox="1">
              <a:spLocks noChangeArrowheads="1"/>
            </p:cNvSpPr>
            <p:nvPr/>
          </p:nvSpPr>
          <p:spPr bwMode="auto">
            <a:xfrm>
              <a:off x="1586" y="469"/>
              <a:ext cx="738" cy="233"/>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a:latin typeface="Arial" charset="0"/>
                  <a:cs typeface="Arial" charset="0"/>
                </a:rPr>
                <a:t>“CONUS”</a:t>
              </a:r>
            </a:p>
          </p:txBody>
        </p:sp>
        <p:sp>
          <p:nvSpPr>
            <p:cNvPr id="42" name="Line 15"/>
            <p:cNvSpPr>
              <a:spLocks noChangeShapeType="1"/>
            </p:cNvSpPr>
            <p:nvPr/>
          </p:nvSpPr>
          <p:spPr bwMode="auto">
            <a:xfrm flipH="1">
              <a:off x="1458" y="621"/>
              <a:ext cx="324" cy="612"/>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grpSp>
      <p:grpSp>
        <p:nvGrpSpPr>
          <p:cNvPr id="6" name="Group 16"/>
          <p:cNvGrpSpPr>
            <a:grpSpLocks/>
          </p:cNvGrpSpPr>
          <p:nvPr/>
        </p:nvGrpSpPr>
        <p:grpSpPr bwMode="auto">
          <a:xfrm>
            <a:off x="1878950" y="2999465"/>
            <a:ext cx="3521075" cy="1957388"/>
            <a:chOff x="1656" y="2130"/>
            <a:chExt cx="2218" cy="1233"/>
          </a:xfrm>
        </p:grpSpPr>
        <p:sp>
          <p:nvSpPr>
            <p:cNvPr id="44" name="Rectangle 17"/>
            <p:cNvSpPr>
              <a:spLocks noChangeArrowheads="1"/>
            </p:cNvSpPr>
            <p:nvPr/>
          </p:nvSpPr>
          <p:spPr bwMode="auto">
            <a:xfrm>
              <a:off x="1656" y="2130"/>
              <a:ext cx="138" cy="96"/>
            </a:xfrm>
            <a:prstGeom prst="rect">
              <a:avLst/>
            </a:prstGeom>
            <a:pattFill prst="ltDnDiag">
              <a:fgClr>
                <a:schemeClr val="tx1">
                  <a:alpha val="50195"/>
                </a:schemeClr>
              </a:fgClr>
              <a:bgClr>
                <a:schemeClr val="bg1">
                  <a:alpha val="50195"/>
                </a:schemeClr>
              </a:bgClr>
            </a:pattFill>
            <a:ln w="38100">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endParaRPr lang="en-US" altLang="en-US" sz="1800">
                <a:latin typeface="Arial" charset="0"/>
                <a:cs typeface="Arial" charset="0"/>
              </a:endParaRPr>
            </a:p>
          </p:txBody>
        </p:sp>
        <p:sp>
          <p:nvSpPr>
            <p:cNvPr id="45" name="Text Box 18"/>
            <p:cNvSpPr txBox="1">
              <a:spLocks noChangeArrowheads="1"/>
            </p:cNvSpPr>
            <p:nvPr/>
          </p:nvSpPr>
          <p:spPr bwMode="auto">
            <a:xfrm>
              <a:off x="1922" y="3130"/>
              <a:ext cx="1952" cy="233"/>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dirty="0">
                  <a:latin typeface="Arial" charset="0"/>
                  <a:cs typeface="Arial" charset="0"/>
                </a:rPr>
                <a:t>Puerto Rico / Virgin Islands</a:t>
              </a:r>
            </a:p>
          </p:txBody>
        </p:sp>
        <p:sp>
          <p:nvSpPr>
            <p:cNvPr id="46" name="Line 19"/>
            <p:cNvSpPr>
              <a:spLocks noChangeShapeType="1"/>
            </p:cNvSpPr>
            <p:nvPr/>
          </p:nvSpPr>
          <p:spPr bwMode="auto">
            <a:xfrm flipH="1" flipV="1">
              <a:off x="1800" y="2226"/>
              <a:ext cx="918" cy="936"/>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grpSp>
      <p:grpSp>
        <p:nvGrpSpPr>
          <p:cNvPr id="7" name="Group 55"/>
          <p:cNvGrpSpPr/>
          <p:nvPr/>
        </p:nvGrpSpPr>
        <p:grpSpPr>
          <a:xfrm>
            <a:off x="5700415" y="1494301"/>
            <a:ext cx="3311185" cy="1841888"/>
            <a:chOff x="5700415" y="1088710"/>
            <a:chExt cx="3311185" cy="1381416"/>
          </a:xfrm>
        </p:grpSpPr>
        <p:sp>
          <p:nvSpPr>
            <p:cNvPr id="48" name="Freeform 21"/>
            <p:cNvSpPr>
              <a:spLocks/>
            </p:cNvSpPr>
            <p:nvPr/>
          </p:nvSpPr>
          <p:spPr bwMode="auto">
            <a:xfrm>
              <a:off x="5700415" y="2112938"/>
              <a:ext cx="284163" cy="357188"/>
            </a:xfrm>
            <a:custGeom>
              <a:avLst/>
              <a:gdLst>
                <a:gd name="T0" fmla="*/ 45 w 179"/>
                <a:gd name="T1" fmla="*/ 229 h 300"/>
                <a:gd name="T2" fmla="*/ 171 w 179"/>
                <a:gd name="T3" fmla="*/ 277 h 300"/>
                <a:gd name="T4" fmla="*/ 93 w 179"/>
                <a:gd name="T5" fmla="*/ 91 h 300"/>
                <a:gd name="T6" fmla="*/ 27 w 179"/>
                <a:gd name="T7" fmla="*/ 1 h 300"/>
                <a:gd name="T8" fmla="*/ 3 w 179"/>
                <a:gd name="T9" fmla="*/ 85 h 300"/>
                <a:gd name="T10" fmla="*/ 45 w 179"/>
                <a:gd name="T11" fmla="*/ 229 h 300"/>
                <a:gd name="T12" fmla="*/ 0 60000 65536"/>
                <a:gd name="T13" fmla="*/ 0 60000 65536"/>
                <a:gd name="T14" fmla="*/ 0 60000 65536"/>
                <a:gd name="T15" fmla="*/ 0 60000 65536"/>
                <a:gd name="T16" fmla="*/ 0 60000 65536"/>
                <a:gd name="T17" fmla="*/ 0 60000 65536"/>
                <a:gd name="T18" fmla="*/ 0 w 179"/>
                <a:gd name="T19" fmla="*/ 0 h 300"/>
                <a:gd name="T20" fmla="*/ 179 w 179"/>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179" h="300">
                  <a:moveTo>
                    <a:pt x="45" y="229"/>
                  </a:moveTo>
                  <a:cubicBezTo>
                    <a:pt x="73" y="261"/>
                    <a:pt x="163" y="300"/>
                    <a:pt x="171" y="277"/>
                  </a:cubicBezTo>
                  <a:cubicBezTo>
                    <a:pt x="179" y="254"/>
                    <a:pt x="117" y="137"/>
                    <a:pt x="93" y="91"/>
                  </a:cubicBezTo>
                  <a:cubicBezTo>
                    <a:pt x="69" y="45"/>
                    <a:pt x="42" y="2"/>
                    <a:pt x="27" y="1"/>
                  </a:cubicBezTo>
                  <a:cubicBezTo>
                    <a:pt x="12" y="0"/>
                    <a:pt x="0" y="47"/>
                    <a:pt x="3" y="85"/>
                  </a:cubicBezTo>
                  <a:cubicBezTo>
                    <a:pt x="6" y="123"/>
                    <a:pt x="17" y="197"/>
                    <a:pt x="45" y="22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49" name="Text Box 22"/>
            <p:cNvSpPr txBox="1">
              <a:spLocks noChangeArrowheads="1"/>
            </p:cNvSpPr>
            <p:nvPr/>
          </p:nvSpPr>
          <p:spPr bwMode="auto">
            <a:xfrm>
              <a:off x="6094365" y="1088710"/>
              <a:ext cx="2917235" cy="276999"/>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dirty="0">
                  <a:latin typeface="Arial" charset="0"/>
                  <a:cs typeface="Arial" charset="0"/>
                </a:rPr>
                <a:t>Guam / Northern Marianas</a:t>
              </a:r>
            </a:p>
          </p:txBody>
        </p:sp>
        <p:sp>
          <p:nvSpPr>
            <p:cNvPr id="50" name="Line 23"/>
            <p:cNvSpPr>
              <a:spLocks noChangeShapeType="1"/>
            </p:cNvSpPr>
            <p:nvPr/>
          </p:nvSpPr>
          <p:spPr bwMode="auto">
            <a:xfrm flipH="1">
              <a:off x="5900245" y="1413750"/>
              <a:ext cx="1015504" cy="877781"/>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grpSp>
      <p:grpSp>
        <p:nvGrpSpPr>
          <p:cNvPr id="8" name="Group 56"/>
          <p:cNvGrpSpPr/>
          <p:nvPr/>
        </p:nvGrpSpPr>
        <p:grpSpPr>
          <a:xfrm>
            <a:off x="6458347" y="3844905"/>
            <a:ext cx="2358482" cy="1318659"/>
            <a:chOff x="6458347" y="2851662"/>
            <a:chExt cx="2358482" cy="988994"/>
          </a:xfrm>
        </p:grpSpPr>
        <p:sp>
          <p:nvSpPr>
            <p:cNvPr id="52" name="Freeform 25"/>
            <p:cNvSpPr>
              <a:spLocks/>
            </p:cNvSpPr>
            <p:nvPr/>
          </p:nvSpPr>
          <p:spPr bwMode="auto">
            <a:xfrm>
              <a:off x="6458347" y="2851662"/>
              <a:ext cx="257175" cy="285750"/>
            </a:xfrm>
            <a:custGeom>
              <a:avLst/>
              <a:gdLst>
                <a:gd name="T0" fmla="*/ 66 w 162"/>
                <a:gd name="T1" fmla="*/ 219 h 240"/>
                <a:gd name="T2" fmla="*/ 156 w 162"/>
                <a:gd name="T3" fmla="*/ 39 h 240"/>
                <a:gd name="T4" fmla="*/ 30 w 162"/>
                <a:gd name="T5" fmla="*/ 21 h 240"/>
                <a:gd name="T6" fmla="*/ 6 w 162"/>
                <a:gd name="T7" fmla="*/ 165 h 240"/>
                <a:gd name="T8" fmla="*/ 66 w 162"/>
                <a:gd name="T9" fmla="*/ 219 h 240"/>
                <a:gd name="T10" fmla="*/ 0 60000 65536"/>
                <a:gd name="T11" fmla="*/ 0 60000 65536"/>
                <a:gd name="T12" fmla="*/ 0 60000 65536"/>
                <a:gd name="T13" fmla="*/ 0 60000 65536"/>
                <a:gd name="T14" fmla="*/ 0 60000 65536"/>
                <a:gd name="T15" fmla="*/ 0 w 162"/>
                <a:gd name="T16" fmla="*/ 0 h 240"/>
                <a:gd name="T17" fmla="*/ 162 w 162"/>
                <a:gd name="T18" fmla="*/ 240 h 240"/>
              </a:gdLst>
              <a:ahLst/>
              <a:cxnLst>
                <a:cxn ang="T10">
                  <a:pos x="T0" y="T1"/>
                </a:cxn>
                <a:cxn ang="T11">
                  <a:pos x="T2" y="T3"/>
                </a:cxn>
                <a:cxn ang="T12">
                  <a:pos x="T4" y="T5"/>
                </a:cxn>
                <a:cxn ang="T13">
                  <a:pos x="T6" y="T7"/>
                </a:cxn>
                <a:cxn ang="T14">
                  <a:pos x="T8" y="T9"/>
                </a:cxn>
              </a:cxnLst>
              <a:rect l="T15" t="T16" r="T17" b="T18"/>
              <a:pathLst>
                <a:path w="162" h="240">
                  <a:moveTo>
                    <a:pt x="66" y="219"/>
                  </a:moveTo>
                  <a:cubicBezTo>
                    <a:pt x="91" y="198"/>
                    <a:pt x="162" y="72"/>
                    <a:pt x="156" y="39"/>
                  </a:cubicBezTo>
                  <a:cubicBezTo>
                    <a:pt x="150" y="6"/>
                    <a:pt x="55" y="0"/>
                    <a:pt x="30" y="21"/>
                  </a:cubicBezTo>
                  <a:cubicBezTo>
                    <a:pt x="5" y="42"/>
                    <a:pt x="0" y="130"/>
                    <a:pt x="6" y="165"/>
                  </a:cubicBezTo>
                  <a:cubicBezTo>
                    <a:pt x="12" y="200"/>
                    <a:pt x="41" y="240"/>
                    <a:pt x="66" y="219"/>
                  </a:cubicBezTo>
                  <a:close/>
                </a:path>
              </a:pathLst>
            </a:custGeom>
            <a:pattFill prst="ltDnDiag">
              <a:fgClr>
                <a:schemeClr val="tx1">
                  <a:alpha val="50195"/>
                </a:schemeClr>
              </a:fgClr>
              <a:bgClr>
                <a:schemeClr val="bg1">
                  <a:alpha val="50195"/>
                </a:schemeClr>
              </a:bgClr>
            </a:pattFill>
            <a:ln w="38100">
              <a:solidFill>
                <a:schemeClr val="tx1"/>
              </a:solidFill>
              <a:round/>
              <a:headEnd/>
              <a:tailEnd/>
            </a:ln>
          </p:spPr>
          <p:txBody>
            <a:bodyPr/>
            <a:lstStyle/>
            <a:p>
              <a:endParaRPr lang="en-US"/>
            </a:p>
          </p:txBody>
        </p:sp>
        <p:sp>
          <p:nvSpPr>
            <p:cNvPr id="53" name="Text Box 26"/>
            <p:cNvSpPr txBox="1">
              <a:spLocks noChangeArrowheads="1"/>
            </p:cNvSpPr>
            <p:nvPr/>
          </p:nvSpPr>
          <p:spPr bwMode="auto">
            <a:xfrm>
              <a:off x="6848872" y="3563657"/>
              <a:ext cx="1967957" cy="276999"/>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eaLnBrk="1" hangingPunct="1">
                <a:spcBef>
                  <a:spcPct val="0"/>
                </a:spcBef>
                <a:buFontTx/>
                <a:buNone/>
              </a:pPr>
              <a:r>
                <a:rPr lang="en-US" altLang="en-US" sz="1800" dirty="0">
                  <a:latin typeface="Arial" charset="0"/>
                  <a:cs typeface="Arial" charset="0"/>
                </a:rPr>
                <a:t>American Samoa</a:t>
              </a:r>
            </a:p>
          </p:txBody>
        </p:sp>
        <p:sp>
          <p:nvSpPr>
            <p:cNvPr id="54" name="Line 27"/>
            <p:cNvSpPr>
              <a:spLocks noChangeShapeType="1"/>
            </p:cNvSpPr>
            <p:nvPr/>
          </p:nvSpPr>
          <p:spPr bwMode="auto">
            <a:xfrm flipH="1" flipV="1">
              <a:off x="6621972" y="3031047"/>
              <a:ext cx="1222375" cy="557213"/>
            </a:xfrm>
            <a:prstGeom prst="line">
              <a:avLst/>
            </a:prstGeom>
            <a:noFill/>
            <a:ln w="9525">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931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b="1" dirty="0" smtClean="0"/>
              <a:t>Replace NAVD 88</a:t>
            </a:r>
            <a:endParaRPr lang="en-US" b="1" dirty="0"/>
          </a:p>
        </p:txBody>
      </p:sp>
      <p:sp>
        <p:nvSpPr>
          <p:cNvPr id="34" name="Freeform 4"/>
          <p:cNvSpPr>
            <a:spLocks/>
          </p:cNvSpPr>
          <p:nvPr/>
        </p:nvSpPr>
        <p:spPr bwMode="auto">
          <a:xfrm>
            <a:off x="1289051" y="4058427"/>
            <a:ext cx="7324725" cy="677333"/>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p:spPr>
        <p:txBody>
          <a:bodyPr/>
          <a:lstStyle/>
          <a:p>
            <a:endParaRPr lang="en-US"/>
          </a:p>
        </p:txBody>
      </p:sp>
      <p:sp>
        <p:nvSpPr>
          <p:cNvPr id="35" name="Freeform 5"/>
          <p:cNvSpPr>
            <a:spLocks/>
          </p:cNvSpPr>
          <p:nvPr/>
        </p:nvSpPr>
        <p:spPr bwMode="auto">
          <a:xfrm>
            <a:off x="1374776" y="915177"/>
            <a:ext cx="7229475" cy="1562100"/>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p:spPr>
        <p:txBody>
          <a:bodyPr/>
          <a:lstStyle/>
          <a:p>
            <a:endParaRPr lang="en-US"/>
          </a:p>
        </p:txBody>
      </p:sp>
      <p:sp>
        <p:nvSpPr>
          <p:cNvPr id="36" name="Freeform 6"/>
          <p:cNvSpPr>
            <a:spLocks/>
          </p:cNvSpPr>
          <p:nvPr/>
        </p:nvSpPr>
        <p:spPr bwMode="auto">
          <a:xfrm>
            <a:off x="4357688" y="1531127"/>
            <a:ext cx="355600" cy="2882900"/>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p:spPr>
        <p:txBody>
          <a:bodyPr/>
          <a:lstStyle/>
          <a:p>
            <a:endParaRPr lang="en-US"/>
          </a:p>
        </p:txBody>
      </p:sp>
      <p:sp>
        <p:nvSpPr>
          <p:cNvPr id="37" name="Text Box 7"/>
          <p:cNvSpPr txBox="1">
            <a:spLocks noChangeArrowheads="1"/>
          </p:cNvSpPr>
          <p:nvPr/>
        </p:nvSpPr>
        <p:spPr bwMode="auto">
          <a:xfrm>
            <a:off x="4760914" y="2818060"/>
            <a:ext cx="328485" cy="369332"/>
          </a:xfrm>
          <a:prstGeom prst="rect">
            <a:avLst/>
          </a:prstGeom>
          <a:noFill/>
          <a:ln w="9525">
            <a:noFill/>
            <a:miter lim="800000"/>
            <a:headEnd/>
            <a:tailEnd/>
          </a:ln>
        </p:spPr>
        <p:txBody>
          <a:bodyPr wrap="none">
            <a:spAutoFit/>
          </a:bodyPr>
          <a:lstStyle/>
          <a:p>
            <a:r>
              <a:rPr lang="en-US"/>
              <a:t>H</a:t>
            </a:r>
          </a:p>
        </p:txBody>
      </p:sp>
      <p:sp>
        <p:nvSpPr>
          <p:cNvPr id="38" name="Oval 8"/>
          <p:cNvSpPr>
            <a:spLocks noChangeArrowheads="1"/>
          </p:cNvSpPr>
          <p:nvPr/>
        </p:nvSpPr>
        <p:spPr bwMode="auto">
          <a:xfrm>
            <a:off x="4546600" y="1461276"/>
            <a:ext cx="88900" cy="11853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9" name="Text Box 9"/>
          <p:cNvSpPr txBox="1">
            <a:spLocks noChangeArrowheads="1"/>
          </p:cNvSpPr>
          <p:nvPr/>
        </p:nvSpPr>
        <p:spPr bwMode="auto">
          <a:xfrm>
            <a:off x="463550" y="2089928"/>
            <a:ext cx="881446" cy="646331"/>
          </a:xfrm>
          <a:prstGeom prst="rect">
            <a:avLst/>
          </a:prstGeom>
          <a:noFill/>
          <a:ln w="9525">
            <a:noFill/>
            <a:miter lim="800000"/>
            <a:headEnd/>
            <a:tailEnd/>
          </a:ln>
        </p:spPr>
        <p:txBody>
          <a:bodyPr wrap="none">
            <a:spAutoFit/>
          </a:bodyPr>
          <a:lstStyle/>
          <a:p>
            <a:r>
              <a:rPr lang="en-US"/>
              <a:t>Earth’s</a:t>
            </a:r>
          </a:p>
          <a:p>
            <a:r>
              <a:rPr lang="en-US"/>
              <a:t>Surface</a:t>
            </a:r>
          </a:p>
        </p:txBody>
      </p:sp>
      <p:sp>
        <p:nvSpPr>
          <p:cNvPr id="40" name="Text Box 10"/>
          <p:cNvSpPr txBox="1">
            <a:spLocks noChangeArrowheads="1"/>
          </p:cNvSpPr>
          <p:nvPr/>
        </p:nvSpPr>
        <p:spPr bwMode="auto">
          <a:xfrm>
            <a:off x="274639" y="4663793"/>
            <a:ext cx="1141922" cy="369332"/>
          </a:xfrm>
          <a:prstGeom prst="rect">
            <a:avLst/>
          </a:prstGeom>
          <a:noFill/>
          <a:ln w="9525">
            <a:noFill/>
            <a:miter lim="800000"/>
            <a:headEnd/>
            <a:tailEnd/>
          </a:ln>
        </p:spPr>
        <p:txBody>
          <a:bodyPr wrap="none">
            <a:spAutoFit/>
          </a:bodyPr>
          <a:lstStyle/>
          <a:p>
            <a:r>
              <a:rPr lang="en-US"/>
              <a:t>The Geoid</a:t>
            </a:r>
          </a:p>
        </p:txBody>
      </p:sp>
      <p:sp>
        <p:nvSpPr>
          <p:cNvPr id="41" name="Freeform 11"/>
          <p:cNvSpPr>
            <a:spLocks/>
          </p:cNvSpPr>
          <p:nvPr/>
        </p:nvSpPr>
        <p:spPr bwMode="auto">
          <a:xfrm>
            <a:off x="1039814" y="3440360"/>
            <a:ext cx="7324725" cy="347133"/>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p:spPr>
        <p:txBody>
          <a:bodyPr/>
          <a:lstStyle/>
          <a:p>
            <a:endParaRPr lang="en-US"/>
          </a:p>
        </p:txBody>
      </p:sp>
      <p:sp>
        <p:nvSpPr>
          <p:cNvPr id="42" name="Text Box 12"/>
          <p:cNvSpPr txBox="1">
            <a:spLocks noChangeArrowheads="1"/>
          </p:cNvSpPr>
          <p:nvPr/>
        </p:nvSpPr>
        <p:spPr bwMode="auto">
          <a:xfrm rot="-395121">
            <a:off x="6292648" y="3058843"/>
            <a:ext cx="2453091" cy="369332"/>
          </a:xfrm>
          <a:prstGeom prst="rect">
            <a:avLst/>
          </a:prstGeom>
          <a:noFill/>
          <a:ln w="9525">
            <a:noFill/>
            <a:miter lim="800000"/>
            <a:headEnd/>
            <a:tailEnd/>
          </a:ln>
        </p:spPr>
        <p:txBody>
          <a:bodyPr wrap="none">
            <a:spAutoFit/>
          </a:bodyPr>
          <a:lstStyle/>
          <a:p>
            <a:r>
              <a:rPr lang="en-US">
                <a:solidFill>
                  <a:srgbClr val="3333CC"/>
                </a:solidFill>
              </a:rPr>
              <a:t>NAVD 88 reference level</a:t>
            </a:r>
          </a:p>
        </p:txBody>
      </p:sp>
      <p:sp>
        <p:nvSpPr>
          <p:cNvPr id="43" name="Freeform 13"/>
          <p:cNvSpPr>
            <a:spLocks/>
          </p:cNvSpPr>
          <p:nvPr/>
        </p:nvSpPr>
        <p:spPr bwMode="auto">
          <a:xfrm>
            <a:off x="4579938" y="1541710"/>
            <a:ext cx="50800" cy="2154767"/>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p:spPr>
        <p:txBody>
          <a:bodyPr/>
          <a:lstStyle/>
          <a:p>
            <a:endParaRPr lang="en-US"/>
          </a:p>
        </p:txBody>
      </p:sp>
      <p:sp>
        <p:nvSpPr>
          <p:cNvPr id="44" name="Text Box 14"/>
          <p:cNvSpPr txBox="1">
            <a:spLocks noChangeArrowheads="1"/>
          </p:cNvSpPr>
          <p:nvPr/>
        </p:nvSpPr>
        <p:spPr bwMode="auto">
          <a:xfrm>
            <a:off x="3135314" y="2428593"/>
            <a:ext cx="1352353" cy="369332"/>
          </a:xfrm>
          <a:prstGeom prst="rect">
            <a:avLst/>
          </a:prstGeom>
          <a:noFill/>
          <a:ln w="9525">
            <a:noFill/>
            <a:miter lim="800000"/>
            <a:headEnd/>
            <a:tailEnd/>
          </a:ln>
        </p:spPr>
        <p:txBody>
          <a:bodyPr wrap="none">
            <a:spAutoFit/>
          </a:bodyPr>
          <a:lstStyle/>
          <a:p>
            <a:r>
              <a:rPr lang="en-US">
                <a:solidFill>
                  <a:srgbClr val="3333CC"/>
                </a:solidFill>
              </a:rPr>
              <a:t>H (NAVD 88)</a:t>
            </a:r>
          </a:p>
        </p:txBody>
      </p:sp>
      <p:sp>
        <p:nvSpPr>
          <p:cNvPr id="45" name="Line 15"/>
          <p:cNvSpPr>
            <a:spLocks noChangeShapeType="1"/>
          </p:cNvSpPr>
          <p:nvPr/>
        </p:nvSpPr>
        <p:spPr bwMode="auto">
          <a:xfrm>
            <a:off x="1631951" y="3525027"/>
            <a:ext cx="136525" cy="774700"/>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46" name="Line 17"/>
          <p:cNvSpPr>
            <a:spLocks noChangeShapeType="1"/>
          </p:cNvSpPr>
          <p:nvPr/>
        </p:nvSpPr>
        <p:spPr bwMode="auto">
          <a:xfrm flipH="1">
            <a:off x="5165725" y="3736694"/>
            <a:ext cx="128588" cy="844549"/>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47" name="Line 18"/>
          <p:cNvSpPr>
            <a:spLocks noChangeShapeType="1"/>
          </p:cNvSpPr>
          <p:nvPr/>
        </p:nvSpPr>
        <p:spPr bwMode="auto">
          <a:xfrm flipH="1">
            <a:off x="3687763" y="3575827"/>
            <a:ext cx="42862" cy="647700"/>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48" name="Line 19"/>
          <p:cNvSpPr>
            <a:spLocks noChangeShapeType="1"/>
          </p:cNvSpPr>
          <p:nvPr/>
        </p:nvSpPr>
        <p:spPr bwMode="auto">
          <a:xfrm>
            <a:off x="2344739" y="3482694"/>
            <a:ext cx="58737" cy="626533"/>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49" name="Line 20"/>
          <p:cNvSpPr>
            <a:spLocks noChangeShapeType="1"/>
          </p:cNvSpPr>
          <p:nvPr/>
        </p:nvSpPr>
        <p:spPr bwMode="auto">
          <a:xfrm>
            <a:off x="6419850" y="3766327"/>
            <a:ext cx="25400" cy="878416"/>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50" name="Line 21"/>
          <p:cNvSpPr>
            <a:spLocks noChangeShapeType="1"/>
          </p:cNvSpPr>
          <p:nvPr/>
        </p:nvSpPr>
        <p:spPr bwMode="auto">
          <a:xfrm>
            <a:off x="8032751" y="3537727"/>
            <a:ext cx="68263" cy="797983"/>
          </a:xfrm>
          <a:prstGeom prst="line">
            <a:avLst/>
          </a:prstGeom>
          <a:noFill/>
          <a:ln w="25400">
            <a:solidFill>
              <a:schemeClr val="tx1"/>
            </a:solidFill>
            <a:prstDash val="dash"/>
            <a:round/>
            <a:headEnd type="triangle" w="med" len="med"/>
            <a:tailEnd type="triangle" w="med" len="med"/>
          </a:ln>
        </p:spPr>
        <p:txBody>
          <a:bodyPr/>
          <a:lstStyle/>
          <a:p>
            <a:endParaRPr lang="en-US"/>
          </a:p>
        </p:txBody>
      </p:sp>
      <p:sp>
        <p:nvSpPr>
          <p:cNvPr id="51" name="Freeform 22"/>
          <p:cNvSpPr>
            <a:spLocks/>
          </p:cNvSpPr>
          <p:nvPr/>
        </p:nvSpPr>
        <p:spPr bwMode="auto">
          <a:xfrm>
            <a:off x="1725613" y="4003394"/>
            <a:ext cx="2170112" cy="1744133"/>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p:spPr>
        <p:txBody>
          <a:bodyPr/>
          <a:lstStyle/>
          <a:p>
            <a:endParaRPr lang="en-US"/>
          </a:p>
        </p:txBody>
      </p:sp>
      <p:sp>
        <p:nvSpPr>
          <p:cNvPr id="52" name="Text Box 23"/>
          <p:cNvSpPr txBox="1">
            <a:spLocks noChangeArrowheads="1"/>
          </p:cNvSpPr>
          <p:nvPr/>
        </p:nvSpPr>
        <p:spPr bwMode="auto">
          <a:xfrm>
            <a:off x="1922463" y="5659267"/>
            <a:ext cx="6324600" cy="523220"/>
          </a:xfrm>
          <a:prstGeom prst="rect">
            <a:avLst/>
          </a:prstGeom>
          <a:noFill/>
          <a:ln w="9525">
            <a:noFill/>
            <a:miter lim="800000"/>
            <a:headEnd/>
            <a:tailEnd/>
          </a:ln>
        </p:spPr>
        <p:txBody>
          <a:bodyPr>
            <a:spAutoFit/>
          </a:bodyPr>
          <a:lstStyle/>
          <a:p>
            <a:r>
              <a:rPr lang="en-US" sz="1400" b="1" dirty="0"/>
              <a:t>Errors in NAVD 88 </a:t>
            </a:r>
            <a:r>
              <a:rPr lang="en-US" sz="1100" b="1" dirty="0"/>
              <a:t>:  </a:t>
            </a:r>
            <a:r>
              <a:rPr lang="en-US" sz="1400" b="1" dirty="0"/>
              <a:t>~50 cm </a:t>
            </a:r>
            <a:r>
              <a:rPr lang="en-US" sz="1400" b="1" dirty="0" smtClean="0"/>
              <a:t>average, 100 </a:t>
            </a:r>
            <a:r>
              <a:rPr lang="en-US" sz="1400" b="1" dirty="0"/>
              <a:t>cm CONUS tilt, </a:t>
            </a:r>
          </a:p>
          <a:p>
            <a:r>
              <a:rPr lang="en-US" sz="1400" b="1" dirty="0"/>
              <a:t>                                  1-2 meters </a:t>
            </a:r>
            <a:r>
              <a:rPr lang="en-US" sz="1400" b="1" dirty="0" smtClean="0"/>
              <a:t>average </a:t>
            </a:r>
            <a:r>
              <a:rPr lang="en-US" sz="1400" b="1" dirty="0"/>
              <a:t>in </a:t>
            </a:r>
            <a:r>
              <a:rPr lang="en-US" sz="1400" b="1" dirty="0" smtClean="0"/>
              <a:t>Alaska, NO </a:t>
            </a:r>
            <a:r>
              <a:rPr lang="en-US" sz="1400" b="1" dirty="0"/>
              <a:t>tracking</a:t>
            </a:r>
          </a:p>
        </p:txBody>
      </p:sp>
      <p:sp>
        <p:nvSpPr>
          <p:cNvPr id="53" name="Freeform 24"/>
          <p:cNvSpPr>
            <a:spLocks/>
          </p:cNvSpPr>
          <p:nvPr/>
        </p:nvSpPr>
        <p:spPr bwMode="auto">
          <a:xfrm>
            <a:off x="2314576" y="3660493"/>
            <a:ext cx="1666875" cy="200660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p:spPr>
        <p:txBody>
          <a:bodyPr/>
          <a:lstStyle/>
          <a:p>
            <a:endParaRPr lang="en-US"/>
          </a:p>
        </p:txBody>
      </p:sp>
      <p:sp>
        <p:nvSpPr>
          <p:cNvPr id="54" name="Freeform 25"/>
          <p:cNvSpPr>
            <a:spLocks/>
          </p:cNvSpPr>
          <p:nvPr/>
        </p:nvSpPr>
        <p:spPr bwMode="auto">
          <a:xfrm>
            <a:off x="3668713" y="3916610"/>
            <a:ext cx="406400" cy="1646767"/>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p:spPr>
        <p:txBody>
          <a:bodyPr/>
          <a:lstStyle/>
          <a:p>
            <a:endParaRPr lang="en-US"/>
          </a:p>
        </p:txBody>
      </p:sp>
      <p:sp>
        <p:nvSpPr>
          <p:cNvPr id="55" name="Freeform 27"/>
          <p:cNvSpPr>
            <a:spLocks/>
          </p:cNvSpPr>
          <p:nvPr/>
        </p:nvSpPr>
        <p:spPr bwMode="auto">
          <a:xfrm>
            <a:off x="4579939" y="4130393"/>
            <a:ext cx="1328737" cy="1513416"/>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p:spPr>
        <p:txBody>
          <a:bodyPr/>
          <a:lstStyle/>
          <a:p>
            <a:endParaRPr lang="en-US"/>
          </a:p>
        </p:txBody>
      </p:sp>
      <p:sp>
        <p:nvSpPr>
          <p:cNvPr id="56" name="Freeform 29"/>
          <p:cNvSpPr>
            <a:spLocks/>
          </p:cNvSpPr>
          <p:nvPr/>
        </p:nvSpPr>
        <p:spPr bwMode="auto">
          <a:xfrm>
            <a:off x="5468939" y="4153676"/>
            <a:ext cx="979487" cy="1466851"/>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p:spPr>
        <p:txBody>
          <a:bodyPr/>
          <a:lstStyle/>
          <a:p>
            <a:endParaRPr lang="en-US"/>
          </a:p>
        </p:txBody>
      </p:sp>
      <p:sp>
        <p:nvSpPr>
          <p:cNvPr id="57" name="Freeform 30"/>
          <p:cNvSpPr>
            <a:spLocks/>
          </p:cNvSpPr>
          <p:nvPr/>
        </p:nvSpPr>
        <p:spPr bwMode="auto">
          <a:xfrm>
            <a:off x="6211888" y="3946243"/>
            <a:ext cx="1854200" cy="1663700"/>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p:spPr>
        <p:txBody>
          <a:bodyPr/>
          <a:lstStyle/>
          <a:p>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9837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animBg="1"/>
      <p:bldP spid="44" grpId="0"/>
      <p:bldP spid="45" grpId="0" animBg="1"/>
      <p:bldP spid="46" grpId="0" animBg="1"/>
      <p:bldP spid="47" grpId="0" animBg="1"/>
      <p:bldP spid="48" grpId="0" animBg="1"/>
      <p:bldP spid="49" grpId="0" animBg="1"/>
      <p:bldP spid="50" grpId="0" animBg="1"/>
      <p:bldP spid="51" grpId="0" animBg="1"/>
      <p:bldP spid="52" grpId="0"/>
      <p:bldP spid="53" grpId="0" animBg="1"/>
      <p:bldP spid="54" grpId="0" animBg="1"/>
      <p:bldP spid="55" grpId="0" animBg="1"/>
      <p:bldP spid="56" grpId="0" animBg="1"/>
      <p:bldP spid="57"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Orthometric</a:t>
            </a:r>
            <a:r>
              <a:rPr lang="en-US" b="1" dirty="0" smtClean="0"/>
              <a:t> Heights</a:t>
            </a:r>
            <a:endParaRPr lang="en-US" b="1" dirty="0"/>
          </a:p>
        </p:txBody>
      </p:sp>
      <p:sp>
        <p:nvSpPr>
          <p:cNvPr id="3" name="Text Placeholder 2"/>
          <p:cNvSpPr>
            <a:spLocks noGrp="1"/>
          </p:cNvSpPr>
          <p:nvPr>
            <p:ph type="body" sz="quarter" idx="10"/>
          </p:nvPr>
        </p:nvSpPr>
        <p:spPr/>
        <p:txBody>
          <a:bodyPr>
            <a:normAutofit lnSpcReduction="10000"/>
          </a:bodyPr>
          <a:lstStyle/>
          <a:p>
            <a:r>
              <a:rPr lang="en-US" dirty="0" smtClean="0">
                <a:solidFill>
                  <a:srgbClr val="C00000"/>
                </a:solidFill>
              </a:rPr>
              <a:t>Approximate EXPECTED SHIFTS</a:t>
            </a:r>
            <a:endParaRPr lang="en-US" dirty="0">
              <a:solidFill>
                <a:srgbClr val="C00000"/>
              </a:solidFill>
            </a:endParaRPr>
          </a:p>
        </p:txBody>
      </p:sp>
      <p:sp>
        <p:nvSpPr>
          <p:cNvPr id="6" name="Content Placeholder 2"/>
          <p:cNvSpPr>
            <a:spLocks noGrp="1"/>
          </p:cNvSpPr>
          <p:nvPr>
            <p:ph sz="half" idx="1"/>
          </p:nvPr>
        </p:nvSpPr>
        <p:spPr>
          <a:xfrm>
            <a:off x="0" y="1698724"/>
            <a:ext cx="9144000" cy="3886200"/>
          </a:xfrm>
        </p:spPr>
        <p:txBody>
          <a:bodyPr/>
          <a:lstStyle/>
          <a:p>
            <a:r>
              <a:rPr lang="en-US" sz="1800" b="1" dirty="0" smtClean="0"/>
              <a:t>Approximate level of geoid mismatch known to exist in the NAVD 88 zero surface:</a:t>
            </a:r>
          </a:p>
          <a:p>
            <a:pPr lvl="1"/>
            <a:r>
              <a:rPr lang="en-US" sz="1600" b="1" dirty="0" smtClean="0"/>
              <a:t>Does not include local subsidence issues</a:t>
            </a:r>
          </a:p>
          <a:p>
            <a:pPr lvl="1"/>
            <a:endParaRPr lang="en-US" sz="1400" b="1" dirty="0" smtClean="0"/>
          </a:p>
          <a:p>
            <a:endParaRPr lang="en-US" dirty="0" smtClean="0"/>
          </a:p>
          <a:p>
            <a:endParaRPr lang="en-US" dirty="0" smtClean="0"/>
          </a:p>
          <a:p>
            <a:pPr>
              <a:buFontTx/>
              <a:buNone/>
            </a:pPr>
            <a:endParaRPr lang="en-US" dirty="0" smtClean="0"/>
          </a:p>
          <a:p>
            <a:pPr lvl="1"/>
            <a:endParaRPr lang="en-US" dirty="0" smtClean="0"/>
          </a:p>
          <a:p>
            <a:pPr lvl="1"/>
            <a:endParaRPr lang="en-US" dirty="0" smtClean="0"/>
          </a:p>
          <a:p>
            <a:endParaRPr lang="en-US" dirty="0" smtClean="0"/>
          </a:p>
          <a:p>
            <a:endParaRPr lang="en-US" dirty="0" smtClean="0"/>
          </a:p>
        </p:txBody>
      </p:sp>
      <p:pic>
        <p:nvPicPr>
          <p:cNvPr id="7" name="Picture 3"/>
          <p:cNvPicPr>
            <a:picLocks noChangeAspect="1" noChangeArrowheads="1"/>
          </p:cNvPicPr>
          <p:nvPr/>
        </p:nvPicPr>
        <p:blipFill>
          <a:blip r:embed="rId2" cstate="print"/>
          <a:srcRect/>
          <a:stretch>
            <a:fillRect/>
          </a:stretch>
        </p:blipFill>
        <p:spPr bwMode="auto">
          <a:xfrm>
            <a:off x="1232035" y="2566650"/>
            <a:ext cx="6404177" cy="3843132"/>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163526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Time Dependencies</a:t>
            </a:r>
            <a:endParaRPr lang="en-US" b="1" dirty="0"/>
          </a:p>
        </p:txBody>
      </p:sp>
      <p:sp>
        <p:nvSpPr>
          <p:cNvPr id="3" name="Text Placeholder 2"/>
          <p:cNvSpPr>
            <a:spLocks noGrp="1"/>
          </p:cNvSpPr>
          <p:nvPr>
            <p:ph type="body" sz="quarter" idx="10"/>
          </p:nvPr>
        </p:nvSpPr>
        <p:spPr/>
        <p:txBody>
          <a:bodyPr>
            <a:normAutofit fontScale="92500"/>
          </a:bodyPr>
          <a:lstStyle/>
          <a:p>
            <a:r>
              <a:rPr lang="en-US" dirty="0" smtClean="0">
                <a:solidFill>
                  <a:srgbClr val="C00000"/>
                </a:solidFill>
              </a:rPr>
              <a:t>Geoid changes cause height changes</a:t>
            </a:r>
            <a:endParaRPr lang="en-US" dirty="0">
              <a:solidFill>
                <a:srgbClr val="C00000"/>
              </a:solidFill>
            </a:endParaRPr>
          </a:p>
        </p:txBody>
      </p:sp>
      <p:pic>
        <p:nvPicPr>
          <p:cNvPr id="8" name="Picture 2"/>
          <p:cNvPicPr>
            <a:picLocks noGrp="1" noChangeAspect="1" noChangeArrowheads="1"/>
          </p:cNvPicPr>
          <p:nvPr>
            <p:ph sz="half" idx="1"/>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885" t="17133" r="7666" b="11990"/>
          <a:stretch/>
        </p:blipFill>
        <p:spPr bwMode="auto">
          <a:xfrm>
            <a:off x="897745" y="1993900"/>
            <a:ext cx="3246411" cy="3886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9" name="Content Placeholder 8"/>
          <p:cNvSpPr>
            <a:spLocks noGrp="1"/>
          </p:cNvSpPr>
          <p:nvPr>
            <p:ph sz="half" idx="12"/>
          </p:nvPr>
        </p:nvSpPr>
        <p:spPr>
          <a:xfrm>
            <a:off x="4686300" y="1993900"/>
            <a:ext cx="3886200" cy="3886200"/>
          </a:xfrm>
        </p:spPr>
        <p:txBody>
          <a:bodyPr/>
          <a:lstStyle/>
          <a:p>
            <a:r>
              <a:rPr lang="en-US" dirty="0" smtClean="0"/>
              <a:t>The zero elevation surface will change with time</a:t>
            </a:r>
          </a:p>
          <a:p>
            <a:r>
              <a:rPr lang="en-US" dirty="0" smtClean="0"/>
              <a:t>Heights will be time tagged to respect:</a:t>
            </a:r>
          </a:p>
          <a:p>
            <a:pPr lvl="2"/>
            <a:r>
              <a:rPr lang="en-US" dirty="0" err="1" smtClean="0"/>
              <a:t>Geoid</a:t>
            </a:r>
            <a:r>
              <a:rPr lang="en-US" dirty="0" smtClean="0"/>
              <a:t> change</a:t>
            </a:r>
          </a:p>
          <a:p>
            <a:pPr lvl="2"/>
            <a:r>
              <a:rPr lang="en-US" dirty="0" smtClean="0"/>
              <a:t>Subsidence</a:t>
            </a:r>
          </a:p>
          <a:p>
            <a:r>
              <a:rPr lang="en-US" dirty="0" smtClean="0"/>
              <a:t>Possibly start a </a:t>
            </a:r>
            <a:r>
              <a:rPr lang="en-US" dirty="0" err="1" smtClean="0"/>
              <a:t>Geoid</a:t>
            </a:r>
            <a:r>
              <a:rPr lang="en-US" dirty="0" smtClean="0"/>
              <a:t> monitoring service?</a:t>
            </a:r>
          </a:p>
          <a:p>
            <a:pPr lvl="1"/>
            <a:endParaRPr lang="en-US"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1425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Box 4"/>
          <p:cNvSpPr txBox="1">
            <a:spLocks noChangeArrowheads="1"/>
          </p:cNvSpPr>
          <p:nvPr/>
        </p:nvSpPr>
        <p:spPr bwMode="auto">
          <a:xfrm>
            <a:off x="792163" y="414338"/>
            <a:ext cx="7677150" cy="646112"/>
          </a:xfrm>
          <a:prstGeom prst="rect">
            <a:avLst/>
          </a:prstGeom>
          <a:noFill/>
          <a:ln w="9525">
            <a:noFill/>
            <a:miter lim="800000"/>
            <a:headEnd/>
            <a:tailEnd/>
          </a:ln>
        </p:spPr>
        <p:txBody>
          <a:bodyPr wrap="none">
            <a:prstTxWarp prst="textNoShape">
              <a:avLst/>
            </a:prstTxWarp>
            <a:spAutoFit/>
          </a:bodyPr>
          <a:lstStyle/>
          <a:p>
            <a:r>
              <a:rPr lang="en-US" sz="3600">
                <a:solidFill>
                  <a:srgbClr val="1F497D"/>
                </a:solidFill>
                <a:latin typeface="Gill Sans MT" charset="0"/>
              </a:rPr>
              <a:t>Geoid Slope Validation Survey (GSVS17)</a:t>
            </a:r>
            <a:endParaRPr lang="en-US" sz="3600">
              <a:latin typeface="Gill Sans MT" charset="0"/>
            </a:endParaRPr>
          </a:p>
        </p:txBody>
      </p:sp>
      <p:sp>
        <p:nvSpPr>
          <p:cNvPr id="5" name="Title 1"/>
          <p:cNvSpPr txBox="1">
            <a:spLocks/>
          </p:cNvSpPr>
          <p:nvPr/>
        </p:nvSpPr>
        <p:spPr bwMode="auto">
          <a:xfrm>
            <a:off x="339725" y="1122363"/>
            <a:ext cx="5353050" cy="1724025"/>
          </a:xfrm>
          <a:prstGeom prst="rect">
            <a:avLst/>
          </a:prstGeom>
          <a:noFill/>
          <a:ln>
            <a:noFill/>
          </a:ln>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defRPr/>
            </a:pPr>
            <a:r>
              <a:rPr lang="en-US" altLang="en-US" sz="2400" dirty="0" smtClean="0">
                <a:solidFill>
                  <a:schemeClr val="tx1">
                    <a:lumMod val="85000"/>
                    <a:lumOff val="15000"/>
                  </a:schemeClr>
                </a:solidFill>
                <a:cs typeface="+mn-cs"/>
              </a:rPr>
              <a:t>Colorado along Hwy 160</a:t>
            </a:r>
          </a:p>
          <a:p>
            <a:pPr eaLnBrk="1" hangingPunct="1">
              <a:spcBef>
                <a:spcPct val="0"/>
              </a:spcBef>
              <a:buFontTx/>
              <a:buNone/>
              <a:defRPr/>
            </a:pPr>
            <a:r>
              <a:rPr lang="en-US" altLang="en-US" sz="2400" dirty="0" smtClean="0">
                <a:solidFill>
                  <a:schemeClr val="tx1">
                    <a:lumMod val="85000"/>
                    <a:lumOff val="15000"/>
                  </a:schemeClr>
                </a:solidFill>
                <a:cs typeface="+mn-cs"/>
              </a:rPr>
              <a:t>Durango to Walsenburg</a:t>
            </a:r>
          </a:p>
          <a:p>
            <a:pPr eaLnBrk="1" hangingPunct="1">
              <a:spcBef>
                <a:spcPct val="0"/>
              </a:spcBef>
              <a:buFontTx/>
              <a:buNone/>
              <a:defRPr/>
            </a:pPr>
            <a:r>
              <a:rPr lang="en-US" altLang="en-US" sz="2400" dirty="0" smtClean="0">
                <a:solidFill>
                  <a:schemeClr val="tx1">
                    <a:lumMod val="85000"/>
                    <a:lumOff val="15000"/>
                  </a:schemeClr>
                </a:solidFill>
                <a:cs typeface="+mn-cs"/>
              </a:rPr>
              <a:t>&gt;1250m (~4100 </a:t>
            </a:r>
            <a:r>
              <a:rPr lang="en-US" altLang="en-US" sz="2400" dirty="0" err="1" smtClean="0">
                <a:solidFill>
                  <a:schemeClr val="tx1">
                    <a:lumMod val="85000"/>
                    <a:lumOff val="15000"/>
                  </a:schemeClr>
                </a:solidFill>
                <a:cs typeface="+mn-cs"/>
              </a:rPr>
              <a:t>ft</a:t>
            </a:r>
            <a:r>
              <a:rPr lang="en-US" altLang="en-US" sz="2400" dirty="0" smtClean="0">
                <a:solidFill>
                  <a:schemeClr val="tx1">
                    <a:lumMod val="85000"/>
                    <a:lumOff val="15000"/>
                  </a:schemeClr>
                </a:solidFill>
                <a:cs typeface="+mn-cs"/>
              </a:rPr>
              <a:t>) elevation change</a:t>
            </a:r>
          </a:p>
          <a:p>
            <a:pPr eaLnBrk="1" hangingPunct="1">
              <a:spcBef>
                <a:spcPct val="0"/>
              </a:spcBef>
              <a:buFontTx/>
              <a:buNone/>
              <a:defRPr/>
            </a:pPr>
            <a:r>
              <a:rPr lang="en-US" altLang="en-US" sz="2400" dirty="0" smtClean="0">
                <a:solidFill>
                  <a:schemeClr val="tx1">
                    <a:lumMod val="85000"/>
                    <a:lumOff val="15000"/>
                  </a:schemeClr>
                </a:solidFill>
                <a:cs typeface="+mn-cs"/>
              </a:rPr>
              <a:t>221 new monuments, 221 miles of </a:t>
            </a:r>
            <a:r>
              <a:rPr lang="en-US" altLang="en-US" sz="2400" dirty="0" err="1" smtClean="0">
                <a:solidFill>
                  <a:schemeClr val="tx1">
                    <a:lumMod val="85000"/>
                    <a:lumOff val="15000"/>
                  </a:schemeClr>
                </a:solidFill>
                <a:cs typeface="+mn-cs"/>
              </a:rPr>
              <a:t>hwy</a:t>
            </a:r>
            <a:endParaRPr lang="en-US" altLang="en-US" sz="2400" dirty="0" smtClean="0">
              <a:solidFill>
                <a:schemeClr val="tx1">
                  <a:lumMod val="85000"/>
                  <a:lumOff val="15000"/>
                </a:schemeClr>
              </a:solidFill>
              <a:cs typeface="+mn-cs"/>
            </a:endParaRPr>
          </a:p>
        </p:txBody>
      </p:sp>
      <p:pic>
        <p:nvPicPr>
          <p:cNvPr id="30724" name="Picture 2"/>
          <p:cNvPicPr>
            <a:picLocks noChangeAspect="1"/>
          </p:cNvPicPr>
          <p:nvPr/>
        </p:nvPicPr>
        <p:blipFill>
          <a:blip r:embed="rId4"/>
          <a:srcRect/>
          <a:stretch>
            <a:fillRect/>
          </a:stretch>
        </p:blipFill>
        <p:spPr bwMode="auto">
          <a:xfrm>
            <a:off x="146050" y="3043238"/>
            <a:ext cx="8861425" cy="3444875"/>
          </a:xfrm>
          <a:prstGeom prst="rect">
            <a:avLst/>
          </a:prstGeom>
          <a:noFill/>
          <a:ln w="9525">
            <a:noFill/>
            <a:miter lim="800000"/>
            <a:headEnd/>
            <a:tailEnd/>
          </a:ln>
        </p:spPr>
      </p:pic>
      <p:grpSp>
        <p:nvGrpSpPr>
          <p:cNvPr id="2" name="Group 5"/>
          <p:cNvGrpSpPr>
            <a:grpSpLocks/>
          </p:cNvGrpSpPr>
          <p:nvPr/>
        </p:nvGrpSpPr>
        <p:grpSpPr bwMode="auto">
          <a:xfrm>
            <a:off x="6283325" y="1289050"/>
            <a:ext cx="2528888" cy="1655763"/>
            <a:chOff x="6092859" y="1932222"/>
            <a:chExt cx="2979546" cy="2116436"/>
          </a:xfrm>
        </p:grpSpPr>
        <p:graphicFrame>
          <p:nvGraphicFramePr>
            <p:cNvPr id="30726" name="Object 3"/>
            <p:cNvGraphicFramePr>
              <a:graphicFrameLocks noChangeAspect="1"/>
            </p:cNvGraphicFramePr>
            <p:nvPr/>
          </p:nvGraphicFramePr>
          <p:xfrm>
            <a:off x="6092859" y="1932222"/>
            <a:ext cx="2979546" cy="2116436"/>
          </p:xfrm>
          <a:graphic>
            <a:graphicData uri="http://schemas.openxmlformats.org/presentationml/2006/ole">
              <p:oleObj spid="_x0000_s78850" name="Image" r:id="rId5" imgW="11265431" imgH="8001016" progId="">
                <p:embed/>
              </p:oleObj>
            </a:graphicData>
          </a:graphic>
        </p:graphicFrame>
        <p:sp>
          <p:nvSpPr>
            <p:cNvPr id="9" name="Rectangle 8"/>
            <p:cNvSpPr/>
            <p:nvPr/>
          </p:nvSpPr>
          <p:spPr>
            <a:xfrm>
              <a:off x="6564200" y="3393232"/>
              <a:ext cx="1161518" cy="33887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85000"/>
                    <a:lumOff val="15000"/>
                  </a:schemeClr>
                </a:solidFill>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 name="Shape 102"/>
          <p:cNvSpPr/>
          <p:nvPr/>
        </p:nvSpPr>
        <p:spPr>
          <a:xfrm>
            <a:off x="0" y="990600"/>
            <a:ext cx="9144000" cy="3200400"/>
          </a:xfrm>
          <a:prstGeom prst="rect">
            <a:avLst/>
          </a:prstGeom>
          <a:noFill/>
          <a:ln>
            <a:noFill/>
          </a:ln>
        </p:spPr>
        <p:txBody>
          <a:bodyPr lIns="91425" tIns="45700" rIns="91425" bIns="45700" anchor="ctr"/>
          <a:lstStyle/>
          <a:p>
            <a:pPr fontAlgn="auto">
              <a:spcBef>
                <a:spcPts val="0"/>
              </a:spcBef>
              <a:spcAft>
                <a:spcPts val="0"/>
              </a:spcAft>
              <a:buClr>
                <a:srgbClr val="1F497D"/>
              </a:buClr>
              <a:buFont typeface="Source Sans Pro"/>
              <a:buNone/>
              <a:defRPr/>
            </a:pPr>
            <a:endParaRPr sz="4400" kern="0">
              <a:solidFill>
                <a:srgbClr val="000000"/>
              </a:solidFill>
              <a:latin typeface="Verdana"/>
              <a:ea typeface="Verdana"/>
              <a:cs typeface="Verdana"/>
              <a:sym typeface="Verdana"/>
            </a:endParaRPr>
          </a:p>
        </p:txBody>
      </p:sp>
      <p:sp>
        <p:nvSpPr>
          <p:cNvPr id="103" name="Shape 103"/>
          <p:cNvSpPr txBox="1"/>
          <p:nvPr/>
        </p:nvSpPr>
        <p:spPr>
          <a:xfrm>
            <a:off x="625475" y="465138"/>
            <a:ext cx="9077325" cy="682625"/>
          </a:xfrm>
          <a:prstGeom prst="rect">
            <a:avLst/>
          </a:prstGeom>
          <a:noFill/>
          <a:ln>
            <a:noFill/>
          </a:ln>
        </p:spPr>
        <p:txBody>
          <a:bodyPr lIns="91425" tIns="45700" rIns="91425" bIns="45700"/>
          <a:lstStyle/>
          <a:p>
            <a:pPr fontAlgn="auto">
              <a:spcBef>
                <a:spcPts val="0"/>
              </a:spcBef>
              <a:spcAft>
                <a:spcPts val="0"/>
              </a:spcAft>
              <a:buClr>
                <a:srgbClr val="3905BB"/>
              </a:buClr>
              <a:buSzPct val="25000"/>
              <a:buFont typeface="Times New Roman"/>
              <a:buNone/>
              <a:defRPr/>
            </a:pPr>
            <a:r>
              <a:rPr lang="en-US" sz="3200" b="1" kern="0" dirty="0">
                <a:solidFill>
                  <a:srgbClr val="1F497D"/>
                </a:solidFill>
                <a:latin typeface="Arial Black" panose="020B0A04020102020204" pitchFamily="34" charset="0"/>
                <a:ea typeface="Times New Roman"/>
                <a:cs typeface="Arial" charset="0"/>
                <a:sym typeface="Times New Roman"/>
              </a:rPr>
              <a:t>The National Geodetic Survey </a:t>
            </a:r>
            <a:br>
              <a:rPr lang="en-US" sz="3200" b="1" kern="0" dirty="0">
                <a:solidFill>
                  <a:srgbClr val="1F497D"/>
                </a:solidFill>
                <a:latin typeface="Arial Black" panose="020B0A04020102020204" pitchFamily="34" charset="0"/>
                <a:ea typeface="Times New Roman"/>
                <a:cs typeface="Arial" charset="0"/>
                <a:sym typeface="Times New Roman"/>
              </a:rPr>
            </a:br>
            <a:r>
              <a:rPr lang="en-US" sz="3200" b="1" kern="0" dirty="0">
                <a:solidFill>
                  <a:srgbClr val="1F497D"/>
                </a:solidFill>
                <a:latin typeface="Arial Black" panose="020B0A04020102020204" pitchFamily="34" charset="0"/>
                <a:ea typeface="Times New Roman"/>
                <a:cs typeface="Arial" charset="0"/>
                <a:sym typeface="Times New Roman"/>
              </a:rPr>
              <a:t>Ten-Year Plan</a:t>
            </a:r>
          </a:p>
        </p:txBody>
      </p:sp>
      <p:sp>
        <p:nvSpPr>
          <p:cNvPr id="104" name="Shape 104"/>
          <p:cNvSpPr txBox="1"/>
          <p:nvPr/>
        </p:nvSpPr>
        <p:spPr>
          <a:xfrm>
            <a:off x="1127125" y="2706688"/>
            <a:ext cx="184150" cy="457200"/>
          </a:xfrm>
          <a:prstGeom prst="rect">
            <a:avLst/>
          </a:prstGeom>
          <a:noFill/>
          <a:ln>
            <a:noFill/>
          </a:ln>
        </p:spPr>
        <p:txBody>
          <a:bodyPr lIns="91425" tIns="45700" rIns="91425" bIns="45700"/>
          <a:lstStyle/>
          <a:p>
            <a:pPr fontAlgn="auto">
              <a:spcBef>
                <a:spcPts val="0"/>
              </a:spcBef>
              <a:spcAft>
                <a:spcPts val="0"/>
              </a:spcAft>
              <a:buClr>
                <a:srgbClr val="1F497D"/>
              </a:buClr>
              <a:buFont typeface="Source Sans Pro"/>
              <a:buNone/>
              <a:defRPr/>
            </a:pPr>
            <a:endParaRPr sz="2400" kern="0">
              <a:solidFill>
                <a:srgbClr val="000000"/>
              </a:solidFill>
              <a:latin typeface="Arial"/>
              <a:ea typeface="Arial"/>
              <a:cs typeface="Arial"/>
              <a:sym typeface="Arial"/>
            </a:endParaRPr>
          </a:p>
        </p:txBody>
      </p:sp>
      <p:sp>
        <p:nvSpPr>
          <p:cNvPr id="105" name="Shape 105"/>
          <p:cNvSpPr/>
          <p:nvPr/>
        </p:nvSpPr>
        <p:spPr>
          <a:xfrm>
            <a:off x="625475" y="1965325"/>
            <a:ext cx="4572000" cy="3597275"/>
          </a:xfrm>
          <a:prstGeom prst="rect">
            <a:avLst/>
          </a:prstGeom>
          <a:noFill/>
          <a:ln>
            <a:noFill/>
          </a:ln>
        </p:spPr>
        <p:txBody>
          <a:bodyPr lIns="91425" tIns="45700" rIns="91425" bIns="45700"/>
          <a:lstStyle/>
          <a:p>
            <a:pPr fontAlgn="auto">
              <a:lnSpc>
                <a:spcPct val="90000"/>
              </a:lnSpc>
              <a:spcBef>
                <a:spcPts val="0"/>
              </a:spcBef>
              <a:spcAft>
                <a:spcPts val="0"/>
              </a:spcAft>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Support the users </a:t>
            </a:r>
            <a:r>
              <a:rPr lang="en-US" sz="1600" dirty="0">
                <a:solidFill>
                  <a:schemeClr val="tx2"/>
                </a:solidFill>
                <a:latin typeface="Arial" pitchFamily="34" charset="0"/>
                <a:ea typeface="ＭＳ Ｐゴシック" pitchFamily="34" charset="-128"/>
              </a:rPr>
              <a:t>of the National </a:t>
            </a:r>
            <a:br>
              <a:rPr lang="en-US" sz="1600" dirty="0">
                <a:solidFill>
                  <a:schemeClr val="tx2"/>
                </a:solidFill>
                <a:latin typeface="Arial" pitchFamily="34" charset="0"/>
                <a:ea typeface="ＭＳ Ｐゴシック" pitchFamily="34" charset="-128"/>
              </a:rPr>
            </a:br>
            <a:r>
              <a:rPr lang="en-US" sz="1600" dirty="0">
                <a:solidFill>
                  <a:schemeClr val="tx2"/>
                </a:solidFill>
                <a:latin typeface="Arial" pitchFamily="34" charset="0"/>
                <a:ea typeface="ＭＳ Ｐゴシック" pitchFamily="34" charset="-128"/>
              </a:rPr>
              <a:t>Spatial Reference System.</a:t>
            </a:r>
          </a:p>
          <a:p>
            <a:pPr fontAlgn="auto">
              <a:lnSpc>
                <a:spcPct val="90000"/>
              </a:lnSpc>
              <a:spcBef>
                <a:spcPts val="0"/>
              </a:spcBef>
              <a:spcAft>
                <a:spcPts val="0"/>
              </a:spcAft>
              <a:buClr>
                <a:srgbClr val="000000"/>
              </a:buClr>
              <a:buSzPct val="100000"/>
              <a:defRPr/>
            </a:pPr>
            <a:endParaRPr lang="en-US" sz="16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Modernize and improve </a:t>
            </a:r>
            <a:r>
              <a:rPr lang="en-US" sz="1600" dirty="0">
                <a:solidFill>
                  <a:schemeClr val="tx2"/>
                </a:solidFill>
                <a:latin typeface="Arial" pitchFamily="34" charset="0"/>
                <a:ea typeface="ＭＳ Ｐゴシック" pitchFamily="34" charset="-128"/>
              </a:rPr>
              <a:t>the National </a:t>
            </a:r>
            <a:br>
              <a:rPr lang="en-US" sz="1600" dirty="0">
                <a:solidFill>
                  <a:schemeClr val="tx2"/>
                </a:solidFill>
                <a:latin typeface="Arial" pitchFamily="34" charset="0"/>
                <a:ea typeface="ＭＳ Ｐゴシック" pitchFamily="34" charset="-128"/>
              </a:rPr>
            </a:br>
            <a:r>
              <a:rPr lang="en-US" sz="1600" dirty="0">
                <a:solidFill>
                  <a:schemeClr val="tx2"/>
                </a:solidFill>
                <a:latin typeface="Arial" pitchFamily="34" charset="0"/>
                <a:ea typeface="ＭＳ Ｐゴシック" pitchFamily="34" charset="-128"/>
              </a:rPr>
              <a:t>Spatial Reference System.</a:t>
            </a:r>
          </a:p>
          <a:p>
            <a:pPr fontAlgn="auto">
              <a:lnSpc>
                <a:spcPct val="90000"/>
              </a:lnSpc>
              <a:spcBef>
                <a:spcPts val="0"/>
              </a:spcBef>
              <a:spcAft>
                <a:spcPts val="0"/>
              </a:spcAft>
              <a:buClr>
                <a:srgbClr val="000000"/>
              </a:buClr>
              <a:buSzPct val="100000"/>
              <a:defRPr/>
            </a:pPr>
            <a:endParaRPr lang="en-US" sz="16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Expand</a:t>
            </a:r>
            <a:r>
              <a:rPr lang="en-US" sz="1600" dirty="0">
                <a:solidFill>
                  <a:schemeClr val="tx2"/>
                </a:solidFill>
                <a:latin typeface="Arial" pitchFamily="34" charset="0"/>
                <a:ea typeface="ＭＳ Ｐゴシック" pitchFamily="34" charset="-128"/>
              </a:rPr>
              <a:t> the National Spatial Reference </a:t>
            </a:r>
            <a:br>
              <a:rPr lang="en-US" sz="1600" dirty="0">
                <a:solidFill>
                  <a:schemeClr val="tx2"/>
                </a:solidFill>
                <a:latin typeface="Arial" pitchFamily="34" charset="0"/>
                <a:ea typeface="ＭＳ Ｐゴシック" pitchFamily="34" charset="-128"/>
              </a:rPr>
            </a:br>
            <a:r>
              <a:rPr lang="en-US" sz="1600" dirty="0">
                <a:solidFill>
                  <a:schemeClr val="tx2"/>
                </a:solidFill>
                <a:latin typeface="Arial" pitchFamily="34" charset="0"/>
                <a:ea typeface="ＭＳ Ｐゴシック" pitchFamily="34" charset="-128"/>
              </a:rPr>
              <a:t>System stakeholder base through </a:t>
            </a:r>
            <a:br>
              <a:rPr lang="en-US" sz="1600" dirty="0">
                <a:solidFill>
                  <a:schemeClr val="tx2"/>
                </a:solidFill>
                <a:latin typeface="Arial" pitchFamily="34" charset="0"/>
                <a:ea typeface="ＭＳ Ｐゴシック" pitchFamily="34" charset="-128"/>
              </a:rPr>
            </a:br>
            <a:r>
              <a:rPr lang="en-US" sz="1600" dirty="0">
                <a:solidFill>
                  <a:schemeClr val="tx2"/>
                </a:solidFill>
                <a:latin typeface="Arial" pitchFamily="34" charset="0"/>
                <a:ea typeface="ＭＳ Ｐゴシック" pitchFamily="34" charset="-128"/>
              </a:rPr>
              <a:t>partnerships, education, and outreach. </a:t>
            </a:r>
          </a:p>
          <a:p>
            <a:pPr fontAlgn="auto">
              <a:lnSpc>
                <a:spcPct val="90000"/>
              </a:lnSpc>
              <a:spcBef>
                <a:spcPts val="0"/>
              </a:spcBef>
              <a:spcAft>
                <a:spcPts val="0"/>
              </a:spcAft>
              <a:buClr>
                <a:srgbClr val="000000"/>
              </a:buClr>
              <a:buSzPct val="100000"/>
              <a:defRPr/>
            </a:pPr>
            <a:endParaRPr lang="en-US" sz="16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Develop and enable </a:t>
            </a:r>
            <a:r>
              <a:rPr lang="en-US" sz="1600" dirty="0">
                <a:solidFill>
                  <a:schemeClr val="tx2"/>
                </a:solidFill>
                <a:latin typeface="Arial" pitchFamily="34" charset="0"/>
                <a:ea typeface="ＭＳ Ｐゴシック" pitchFamily="34" charset="-128"/>
              </a:rPr>
              <a:t>a workforce with </a:t>
            </a:r>
            <a:br>
              <a:rPr lang="en-US" sz="1600" dirty="0">
                <a:solidFill>
                  <a:schemeClr val="tx2"/>
                </a:solidFill>
                <a:latin typeface="Arial" pitchFamily="34" charset="0"/>
                <a:ea typeface="ＭＳ Ｐゴシック" pitchFamily="34" charset="-128"/>
              </a:rPr>
            </a:br>
            <a:r>
              <a:rPr lang="en-US" sz="1600" dirty="0">
                <a:solidFill>
                  <a:schemeClr val="tx2"/>
                </a:solidFill>
                <a:latin typeface="Arial" pitchFamily="34" charset="0"/>
                <a:ea typeface="ＭＳ Ｐゴシック" pitchFamily="34" charset="-128"/>
              </a:rPr>
              <a:t>a supportive environment. </a:t>
            </a:r>
          </a:p>
          <a:p>
            <a:pPr fontAlgn="auto">
              <a:lnSpc>
                <a:spcPct val="90000"/>
              </a:lnSpc>
              <a:spcBef>
                <a:spcPts val="0"/>
              </a:spcBef>
              <a:spcAft>
                <a:spcPts val="0"/>
              </a:spcAft>
              <a:buClr>
                <a:srgbClr val="000000"/>
              </a:buClr>
              <a:buSzPct val="100000"/>
              <a:defRPr/>
            </a:pPr>
            <a:endParaRPr lang="en-US" sz="1600" dirty="0">
              <a:solidFill>
                <a:schemeClr val="tx2"/>
              </a:solidFill>
              <a:latin typeface="Arial" pitchFamily="34" charset="0"/>
              <a:ea typeface="ＭＳ Ｐゴシック" pitchFamily="34" charset="-128"/>
            </a:endParaRPr>
          </a:p>
          <a:p>
            <a:pPr fontAlgn="auto">
              <a:lnSpc>
                <a:spcPct val="90000"/>
              </a:lnSpc>
              <a:spcBef>
                <a:spcPts val="0"/>
              </a:spcBef>
              <a:spcAft>
                <a:spcPts val="0"/>
              </a:spcAft>
              <a:buClr>
                <a:srgbClr val="000000"/>
              </a:buClr>
              <a:buSzPct val="100000"/>
              <a:defRPr/>
            </a:pPr>
            <a:r>
              <a:rPr lang="en-US" sz="1600" dirty="0">
                <a:solidFill>
                  <a:srgbClr val="C00000"/>
                </a:solidFill>
                <a:latin typeface="Arial Black" panose="020B0A04020102020204" pitchFamily="34" charset="0"/>
                <a:ea typeface="ＭＳ Ｐゴシック" pitchFamily="34" charset="-128"/>
              </a:rPr>
              <a:t>Improve</a:t>
            </a:r>
            <a:r>
              <a:rPr lang="en-US" sz="1600" dirty="0">
                <a:solidFill>
                  <a:schemeClr val="tx2"/>
                </a:solidFill>
                <a:latin typeface="Arial" pitchFamily="34" charset="0"/>
                <a:ea typeface="ＭＳ Ｐゴシック" pitchFamily="34" charset="-128"/>
              </a:rPr>
              <a:t> organizational and administrative functionality. </a:t>
            </a:r>
            <a:endParaRPr sz="1600" kern="0" dirty="0">
              <a:solidFill>
                <a:schemeClr val="tx2"/>
              </a:solidFill>
              <a:latin typeface="Arial" pitchFamily="34" charset="0"/>
              <a:ea typeface="Times New Roman"/>
              <a:sym typeface="Times New Roman"/>
            </a:endParaRPr>
          </a:p>
        </p:txBody>
      </p:sp>
      <p:pic>
        <p:nvPicPr>
          <p:cNvPr id="47110" name="Shape 106"/>
          <p:cNvPicPr preferRelativeResize="0">
            <a:picLocks noChangeAspect="1" noChangeArrowheads="1"/>
          </p:cNvPicPr>
          <p:nvPr/>
        </p:nvPicPr>
        <p:blipFill>
          <a:blip r:embed="rId3"/>
          <a:srcRect/>
          <a:stretch>
            <a:fillRect/>
          </a:stretch>
        </p:blipFill>
        <p:spPr bwMode="auto">
          <a:xfrm rot="566394">
            <a:off x="5167313" y="1371600"/>
            <a:ext cx="3054350" cy="3970338"/>
          </a:xfrm>
          <a:prstGeom prst="rect">
            <a:avLst/>
          </a:prstGeom>
          <a:noFill/>
          <a:ln w="9525">
            <a:solidFill>
              <a:srgbClr val="000000"/>
            </a:solidFill>
            <a:miter lim="800000"/>
            <a:headEnd/>
            <a:tailEnd/>
          </a:ln>
          <a:effectLst>
            <a:outerShdw blurRad="76200" dir="18900000" sy="23000" kx="-1200000" algn="bl" rotWithShape="0">
              <a:srgbClr val="000000">
                <a:alpha val="15000"/>
              </a:srgbClr>
            </a:outerShdw>
          </a:effectLst>
          <a:extLst/>
        </p:spPr>
      </p:pic>
      <p:sp>
        <p:nvSpPr>
          <p:cNvPr id="48135" name="Shape 109"/>
          <p:cNvSpPr>
            <a:spLocks noGrp="1"/>
          </p:cNvSpPr>
          <p:nvPr>
            <p:ph type="sldNum" sz="quarter" idx="4294967295"/>
          </p:nvPr>
        </p:nvSpPr>
        <p:spPr bwMode="auto">
          <a:noFill/>
          <a:ln>
            <a:miter lim="800000"/>
            <a:headEnd/>
            <a:tailEnd/>
          </a:ln>
        </p:spPr>
        <p:txBody>
          <a:bodyPr tIns="45700" bIns="45700"/>
          <a:lstStyle/>
          <a:p>
            <a:pPr>
              <a:buSzPct val="25000"/>
            </a:pPr>
            <a:r>
              <a:rPr lang="en-US" sz="1800" smtClean="0">
                <a:solidFill>
                  <a:srgbClr val="000000"/>
                </a:solidFill>
                <a:latin typeface="Arial" pitchFamily="4" charset="0"/>
                <a:ea typeface="ＭＳ Ｐゴシック" pitchFamily="4" charset="-128"/>
                <a:cs typeface="ＭＳ Ｐゴシック" pitchFamily="4" charset="-128"/>
                <a:sym typeface="Arial" pitchFamily="4" charset="0"/>
              </a:rPr>
              <a:t> </a:t>
            </a:r>
          </a:p>
        </p:txBody>
      </p:sp>
      <p:sp>
        <p:nvSpPr>
          <p:cNvPr id="2" name="Rectangle 1"/>
          <p:cNvSpPr/>
          <p:nvPr/>
        </p:nvSpPr>
        <p:spPr>
          <a:xfrm>
            <a:off x="2438400" y="6550025"/>
            <a:ext cx="6705600" cy="307975"/>
          </a:xfrm>
          <a:prstGeom prst="rect">
            <a:avLst/>
          </a:prstGeom>
        </p:spPr>
        <p:txBody>
          <a:bodyPr>
            <a:spAutoFit/>
          </a:bodyPr>
          <a:lstStyle/>
          <a:p>
            <a:pPr fontAlgn="auto">
              <a:spcBef>
                <a:spcPts val="0"/>
              </a:spcBef>
              <a:spcAft>
                <a:spcPts val="0"/>
              </a:spcAft>
              <a:buClr>
                <a:srgbClr val="000000"/>
              </a:buClr>
              <a:buSzPct val="25000"/>
              <a:buFont typeface="Times New Roman"/>
              <a:buNone/>
              <a:defRPr/>
            </a:pPr>
            <a:r>
              <a:rPr lang="en-US" sz="1400" b="1" kern="0" dirty="0">
                <a:solidFill>
                  <a:schemeClr val="tx2"/>
                </a:solidFill>
                <a:latin typeface="Arial"/>
                <a:ea typeface="Times New Roman"/>
                <a:cs typeface="Times New Roman"/>
                <a:sym typeface="Times New Roman"/>
              </a:rPr>
              <a:t>http://www.ngs.noaa.gov/web/news/Ten_Year_Plan_2013-2023.pdf</a:t>
            </a:r>
            <a:endParaRPr lang="en-US" sz="1400" b="1" kern="0" dirty="0">
              <a:solidFill>
                <a:schemeClr val="tx2"/>
              </a:solidFill>
              <a:latin typeface="Arial"/>
              <a:ea typeface="Times New Roman"/>
              <a:cs typeface="Times New Roman"/>
              <a:sym typeface="Times New Roman"/>
              <a:hlinkClick r:id="rId4"/>
            </a:endParaRPr>
          </a:p>
        </p:txBody>
      </p:sp>
      <p:sp>
        <p:nvSpPr>
          <p:cNvPr id="9" name="TextBox 8"/>
          <p:cNvSpPr txBox="1"/>
          <p:nvPr/>
        </p:nvSpPr>
        <p:spPr bwMode="auto">
          <a:xfrm>
            <a:off x="625475" y="5562600"/>
            <a:ext cx="8518525" cy="1200328"/>
          </a:xfrm>
          <a:prstGeom prst="rect">
            <a:avLst/>
          </a:prstGeom>
          <a:noFill/>
          <a:ln w="9525">
            <a:noFill/>
            <a:miter lim="800000"/>
            <a:headEnd/>
            <a:tailEnd/>
          </a:ln>
        </p:spPr>
        <p:txBody>
          <a:bodyPr>
            <a:spAutoFit/>
          </a:bodyPr>
          <a:lstStyle/>
          <a:p>
            <a:pPr marL="457200" indent="-457200" eaLnBrk="1" hangingPunct="1">
              <a:defRPr/>
            </a:pPr>
            <a:r>
              <a:rPr lang="en-US" sz="2400" dirty="0">
                <a:solidFill>
                  <a:srgbClr val="1F497D"/>
                </a:solidFill>
                <a:latin typeface="Arial"/>
                <a:cs typeface="Arial"/>
              </a:rPr>
              <a:t>2013, </a:t>
            </a:r>
            <a:r>
              <a:rPr lang="en-US" sz="2400" i="1" dirty="0">
                <a:solidFill>
                  <a:srgbClr val="1F497D"/>
                </a:solidFill>
                <a:latin typeface="Arial"/>
                <a:cs typeface="Arial"/>
              </a:rPr>
              <a:t>NGS Ten-Year Strategic Plan </a:t>
            </a:r>
            <a:r>
              <a:rPr lang="en-US" sz="2400" dirty="0">
                <a:solidFill>
                  <a:srgbClr val="1F497D"/>
                </a:solidFill>
                <a:latin typeface="Arial"/>
                <a:cs typeface="Arial"/>
              </a:rPr>
              <a:t>objective:</a:t>
            </a:r>
          </a:p>
          <a:p>
            <a:pPr marL="457200" indent="-457200" eaLnBrk="1" hangingPunct="1">
              <a:defRPr/>
            </a:pPr>
            <a:r>
              <a:rPr lang="en-US" sz="2400" dirty="0">
                <a:solidFill>
                  <a:srgbClr val="1F497D"/>
                </a:solidFill>
                <a:latin typeface="Arial"/>
                <a:cs typeface="Arial"/>
              </a:rPr>
              <a:t>“Achieve a </a:t>
            </a:r>
            <a:r>
              <a:rPr lang="en-US" sz="2400" dirty="0">
                <a:solidFill>
                  <a:schemeClr val="tx2"/>
                </a:solidFill>
                <a:latin typeface="Arial"/>
                <a:cs typeface="Arial"/>
              </a:rPr>
              <a:t>fully </a:t>
            </a:r>
            <a:r>
              <a:rPr lang="en-US" sz="2400" b="1" dirty="0">
                <a:solidFill>
                  <a:srgbClr val="C00000"/>
                </a:solidFill>
                <a:latin typeface="Arial"/>
                <a:cs typeface="Arial"/>
              </a:rPr>
              <a:t>staffed regional advisor program by 2016</a:t>
            </a:r>
            <a:r>
              <a:rPr lang="en-US" sz="2400" dirty="0">
                <a:solidFill>
                  <a:srgbClr val="1F497D"/>
                </a:solidFill>
                <a:latin typeface="Arial"/>
                <a:cs typeface="Arial"/>
              </a:rPr>
              <a:t>.”</a:t>
            </a:r>
          </a:p>
          <a:p>
            <a:pPr>
              <a:defRPr/>
            </a:pPr>
            <a:endParaRPr lang="en-US" sz="2400" dirty="0">
              <a:solidFill>
                <a:srgbClr val="1F497D"/>
              </a:solidFill>
              <a:latin typeface="Arial"/>
              <a:cs typeface="Aria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9347069"/>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4"/>
          <p:cNvGrpSpPr>
            <a:grpSpLocks/>
          </p:cNvGrpSpPr>
          <p:nvPr/>
        </p:nvGrpSpPr>
        <p:grpSpPr bwMode="auto">
          <a:xfrm rot="-2089351">
            <a:off x="6442075" y="4403725"/>
            <a:ext cx="1924050" cy="1614488"/>
            <a:chOff x="1352465" y="1688796"/>
            <a:chExt cx="1924135" cy="1614641"/>
          </a:xfrm>
        </p:grpSpPr>
        <p:sp>
          <p:nvSpPr>
            <p:cNvPr id="36" name="Oval 35"/>
            <p:cNvSpPr/>
            <p:nvPr/>
          </p:nvSpPr>
          <p:spPr>
            <a:xfrm>
              <a:off x="1352309" y="2350589"/>
              <a:ext cx="466746" cy="4683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00" b="1" dirty="0">
                  <a:solidFill>
                    <a:schemeClr val="tx1"/>
                  </a:solidFill>
                </a:rPr>
                <a:t>X, Y, Z</a:t>
              </a:r>
            </a:p>
          </p:txBody>
        </p:sp>
        <p:sp>
          <p:nvSpPr>
            <p:cNvPr id="37" name="Oval 36"/>
            <p:cNvSpPr/>
            <p:nvPr/>
          </p:nvSpPr>
          <p:spPr>
            <a:xfrm>
              <a:off x="1752331" y="2818458"/>
              <a:ext cx="484208" cy="4842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50" b="1" dirty="0">
                  <a:solidFill>
                    <a:schemeClr val="tx1"/>
                  </a:solidFill>
                </a:rPr>
                <a:t>USNG</a:t>
              </a:r>
            </a:p>
          </p:txBody>
        </p:sp>
        <p:sp>
          <p:nvSpPr>
            <p:cNvPr id="38" name="Oval 37"/>
            <p:cNvSpPr/>
            <p:nvPr/>
          </p:nvSpPr>
          <p:spPr>
            <a:xfrm>
              <a:off x="2449822" y="2816847"/>
              <a:ext cx="485796" cy="4842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schemeClr val="tx1"/>
                  </a:solidFill>
                </a:rPr>
                <a:t>UTM</a:t>
              </a:r>
            </a:p>
          </p:txBody>
        </p:sp>
        <p:sp>
          <p:nvSpPr>
            <p:cNvPr id="39" name="Oval 38"/>
            <p:cNvSpPr/>
            <p:nvPr/>
          </p:nvSpPr>
          <p:spPr>
            <a:xfrm>
              <a:off x="2814210" y="2274185"/>
              <a:ext cx="457220" cy="4572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dirty="0">
                  <a:solidFill>
                    <a:schemeClr val="tx1"/>
                  </a:solidFill>
                </a:rPr>
                <a:t>SPC</a:t>
              </a:r>
            </a:p>
          </p:txBody>
        </p:sp>
        <p:sp>
          <p:nvSpPr>
            <p:cNvPr id="40" name="Oval 39"/>
            <p:cNvSpPr/>
            <p:nvPr/>
          </p:nvSpPr>
          <p:spPr>
            <a:xfrm>
              <a:off x="2050035" y="1676841"/>
              <a:ext cx="457220" cy="4572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41" name="Straight Connector 40"/>
            <p:cNvCxnSpPr>
              <a:stCxn id="40" idx="4"/>
              <a:endCxn id="37" idx="0"/>
            </p:cNvCxnSpPr>
            <p:nvPr/>
          </p:nvCxnSpPr>
          <p:spPr>
            <a:xfrm flipH="1">
              <a:off x="1989903" y="2132427"/>
              <a:ext cx="290526" cy="673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44915" y="2066524"/>
              <a:ext cx="373078" cy="3397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0741" y="2068900"/>
              <a:ext cx="438169" cy="273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5618" y="2142501"/>
              <a:ext cx="406418" cy="673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1077" y="3052601"/>
              <a:ext cx="2127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33"/>
          <p:cNvGrpSpPr>
            <a:grpSpLocks/>
          </p:cNvGrpSpPr>
          <p:nvPr/>
        </p:nvGrpSpPr>
        <p:grpSpPr bwMode="auto">
          <a:xfrm>
            <a:off x="2300288" y="5235575"/>
            <a:ext cx="1924050" cy="1616075"/>
            <a:chOff x="1352465" y="1688796"/>
            <a:chExt cx="1924135" cy="1614641"/>
          </a:xfrm>
        </p:grpSpPr>
        <p:sp>
          <p:nvSpPr>
            <p:cNvPr id="4" name="Oval 3"/>
            <p:cNvSpPr/>
            <p:nvPr/>
          </p:nvSpPr>
          <p:spPr>
            <a:xfrm>
              <a:off x="1352465" y="2351782"/>
              <a:ext cx="466746" cy="4663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00" b="1" dirty="0">
                  <a:solidFill>
                    <a:schemeClr val="tx1"/>
                  </a:solidFill>
                </a:rPr>
                <a:t>X, Y, Z</a:t>
              </a:r>
            </a:p>
          </p:txBody>
        </p:sp>
        <p:sp>
          <p:nvSpPr>
            <p:cNvPr id="5" name="Oval 4"/>
            <p:cNvSpPr/>
            <p:nvPr/>
          </p:nvSpPr>
          <p:spPr>
            <a:xfrm>
              <a:off x="1752533" y="2818093"/>
              <a:ext cx="484208" cy="4853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50" b="1" dirty="0">
                  <a:solidFill>
                    <a:schemeClr val="tx1"/>
                  </a:solidFill>
                </a:rPr>
                <a:t>USNG</a:t>
              </a:r>
            </a:p>
          </p:txBody>
        </p:sp>
        <p:sp>
          <p:nvSpPr>
            <p:cNvPr id="6" name="Oval 5"/>
            <p:cNvSpPr/>
            <p:nvPr/>
          </p:nvSpPr>
          <p:spPr>
            <a:xfrm>
              <a:off x="2449475" y="2818093"/>
              <a:ext cx="485796" cy="4853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schemeClr val="tx1"/>
                  </a:solidFill>
                </a:rPr>
                <a:t>UTM</a:t>
              </a:r>
            </a:p>
          </p:txBody>
        </p:sp>
        <p:sp>
          <p:nvSpPr>
            <p:cNvPr id="7" name="Oval 6"/>
            <p:cNvSpPr/>
            <p:nvPr/>
          </p:nvSpPr>
          <p:spPr>
            <a:xfrm>
              <a:off x="2819380" y="2286753"/>
              <a:ext cx="457220" cy="45679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dirty="0">
                  <a:solidFill>
                    <a:schemeClr val="tx1"/>
                  </a:solidFill>
                </a:rPr>
                <a:t>SPC</a:t>
              </a:r>
            </a:p>
          </p:txBody>
        </p:sp>
        <p:sp>
          <p:nvSpPr>
            <p:cNvPr id="8" name="Oval 7"/>
            <p:cNvSpPr/>
            <p:nvPr/>
          </p:nvSpPr>
          <p:spPr>
            <a:xfrm>
              <a:off x="2057346" y="1688796"/>
              <a:ext cx="457220" cy="45679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9" name="Straight Connector 8"/>
            <p:cNvCxnSpPr>
              <a:stCxn id="8" idx="4"/>
              <a:endCxn id="5" idx="0"/>
            </p:cNvCxnSpPr>
            <p:nvPr/>
          </p:nvCxnSpPr>
          <p:spPr>
            <a:xfrm flipH="1">
              <a:off x="1995430" y="2145590"/>
              <a:ext cx="290526" cy="6725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0945" y="2078974"/>
              <a:ext cx="373079" cy="3410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888" y="2078974"/>
              <a:ext cx="438169" cy="2743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5956" y="2145590"/>
              <a:ext cx="406418" cy="6725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6741" y="3060766"/>
              <a:ext cx="2127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45"/>
          <p:cNvGrpSpPr>
            <a:grpSpLocks/>
          </p:cNvGrpSpPr>
          <p:nvPr/>
        </p:nvGrpSpPr>
        <p:grpSpPr bwMode="auto">
          <a:xfrm>
            <a:off x="4500563" y="5081588"/>
            <a:ext cx="1924050" cy="1616075"/>
            <a:chOff x="1352465" y="1688796"/>
            <a:chExt cx="1924135" cy="1614641"/>
          </a:xfrm>
        </p:grpSpPr>
        <p:sp>
          <p:nvSpPr>
            <p:cNvPr id="47" name="Oval 46"/>
            <p:cNvSpPr/>
            <p:nvPr/>
          </p:nvSpPr>
          <p:spPr>
            <a:xfrm>
              <a:off x="1352465" y="2351782"/>
              <a:ext cx="466746" cy="4663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00" b="1" dirty="0">
                  <a:solidFill>
                    <a:schemeClr val="tx1"/>
                  </a:solidFill>
                </a:rPr>
                <a:t>X, Y, Z</a:t>
              </a:r>
            </a:p>
          </p:txBody>
        </p:sp>
        <p:sp>
          <p:nvSpPr>
            <p:cNvPr id="48" name="Oval 47"/>
            <p:cNvSpPr/>
            <p:nvPr/>
          </p:nvSpPr>
          <p:spPr>
            <a:xfrm>
              <a:off x="1752533" y="2818093"/>
              <a:ext cx="484208" cy="4853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50" b="1" dirty="0">
                  <a:solidFill>
                    <a:schemeClr val="tx1"/>
                  </a:solidFill>
                </a:rPr>
                <a:t>USNG</a:t>
              </a:r>
            </a:p>
          </p:txBody>
        </p:sp>
        <p:sp>
          <p:nvSpPr>
            <p:cNvPr id="49" name="Oval 48"/>
            <p:cNvSpPr/>
            <p:nvPr/>
          </p:nvSpPr>
          <p:spPr>
            <a:xfrm>
              <a:off x="2449475" y="2818093"/>
              <a:ext cx="485796" cy="4853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schemeClr val="tx1"/>
                  </a:solidFill>
                </a:rPr>
                <a:t>UTM</a:t>
              </a:r>
            </a:p>
          </p:txBody>
        </p:sp>
        <p:sp>
          <p:nvSpPr>
            <p:cNvPr id="50" name="Oval 49"/>
            <p:cNvSpPr/>
            <p:nvPr/>
          </p:nvSpPr>
          <p:spPr>
            <a:xfrm>
              <a:off x="2819380" y="2286752"/>
              <a:ext cx="457220" cy="45679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dirty="0">
                  <a:solidFill>
                    <a:schemeClr val="tx1"/>
                  </a:solidFill>
                </a:rPr>
                <a:t>SPC</a:t>
              </a:r>
            </a:p>
          </p:txBody>
        </p:sp>
        <p:sp>
          <p:nvSpPr>
            <p:cNvPr id="51" name="Oval 50"/>
            <p:cNvSpPr/>
            <p:nvPr/>
          </p:nvSpPr>
          <p:spPr>
            <a:xfrm>
              <a:off x="2057346" y="1688796"/>
              <a:ext cx="457220" cy="45679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52" name="Straight Connector 51"/>
            <p:cNvCxnSpPr>
              <a:stCxn id="51" idx="4"/>
              <a:endCxn id="48" idx="0"/>
            </p:cNvCxnSpPr>
            <p:nvPr/>
          </p:nvCxnSpPr>
          <p:spPr>
            <a:xfrm flipH="1">
              <a:off x="1995430" y="2145590"/>
              <a:ext cx="290526" cy="6725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0945" y="2078974"/>
              <a:ext cx="373079" cy="3410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888" y="2078974"/>
              <a:ext cx="438169" cy="2743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5956" y="2145590"/>
              <a:ext cx="406418" cy="6725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6741" y="3060765"/>
              <a:ext cx="2127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56"/>
          <p:cNvGrpSpPr>
            <a:grpSpLocks/>
          </p:cNvGrpSpPr>
          <p:nvPr/>
        </p:nvGrpSpPr>
        <p:grpSpPr bwMode="auto">
          <a:xfrm rot="3669868">
            <a:off x="515144" y="4514056"/>
            <a:ext cx="1924050" cy="1614488"/>
            <a:chOff x="1352465" y="1688796"/>
            <a:chExt cx="1924135" cy="1614641"/>
          </a:xfrm>
        </p:grpSpPr>
        <p:sp>
          <p:nvSpPr>
            <p:cNvPr id="58" name="Oval 57"/>
            <p:cNvSpPr/>
            <p:nvPr/>
          </p:nvSpPr>
          <p:spPr>
            <a:xfrm>
              <a:off x="1350749" y="2350933"/>
              <a:ext cx="466746" cy="46835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00" b="1" dirty="0">
                  <a:solidFill>
                    <a:schemeClr val="tx1"/>
                  </a:solidFill>
                </a:rPr>
                <a:t>X, Y, Z</a:t>
              </a:r>
            </a:p>
          </p:txBody>
        </p:sp>
        <p:sp>
          <p:nvSpPr>
            <p:cNvPr id="59" name="Oval 58"/>
            <p:cNvSpPr/>
            <p:nvPr/>
          </p:nvSpPr>
          <p:spPr>
            <a:xfrm>
              <a:off x="1745913" y="2819108"/>
              <a:ext cx="484208" cy="4842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50" b="1" dirty="0">
                  <a:solidFill>
                    <a:schemeClr val="tx1"/>
                  </a:solidFill>
                </a:rPr>
                <a:t>USNG</a:t>
              </a:r>
            </a:p>
          </p:txBody>
        </p:sp>
        <p:sp>
          <p:nvSpPr>
            <p:cNvPr id="60" name="Oval 59"/>
            <p:cNvSpPr/>
            <p:nvPr/>
          </p:nvSpPr>
          <p:spPr>
            <a:xfrm>
              <a:off x="2438488" y="2822085"/>
              <a:ext cx="485796" cy="4842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schemeClr val="tx1"/>
                  </a:solidFill>
                </a:rPr>
                <a:t>UTM</a:t>
              </a:r>
            </a:p>
          </p:txBody>
        </p:sp>
        <p:sp>
          <p:nvSpPr>
            <p:cNvPr id="61" name="Oval 60"/>
            <p:cNvSpPr/>
            <p:nvPr/>
          </p:nvSpPr>
          <p:spPr>
            <a:xfrm>
              <a:off x="2818967" y="2282349"/>
              <a:ext cx="457220" cy="4572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dirty="0">
                  <a:solidFill>
                    <a:schemeClr val="tx1"/>
                  </a:solidFill>
                </a:rPr>
                <a:t>SPC</a:t>
              </a:r>
            </a:p>
          </p:txBody>
        </p:sp>
        <p:sp>
          <p:nvSpPr>
            <p:cNvPr id="62" name="Oval 61"/>
            <p:cNvSpPr/>
            <p:nvPr/>
          </p:nvSpPr>
          <p:spPr>
            <a:xfrm>
              <a:off x="2051991" y="1680635"/>
              <a:ext cx="457220" cy="4572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63" name="Straight Connector 62"/>
            <p:cNvCxnSpPr>
              <a:stCxn id="62" idx="4"/>
              <a:endCxn id="59" idx="0"/>
            </p:cNvCxnSpPr>
            <p:nvPr/>
          </p:nvCxnSpPr>
          <p:spPr>
            <a:xfrm flipH="1">
              <a:off x="1992305" y="2133688"/>
              <a:ext cx="290525" cy="673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47826" y="2067081"/>
              <a:ext cx="373079" cy="3397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3371" y="2069958"/>
              <a:ext cx="438169" cy="273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5594" y="2145838"/>
              <a:ext cx="406418" cy="673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4597" y="3057099"/>
              <a:ext cx="2127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67"/>
          <p:cNvGrpSpPr>
            <a:grpSpLocks/>
          </p:cNvGrpSpPr>
          <p:nvPr/>
        </p:nvGrpSpPr>
        <p:grpSpPr bwMode="auto">
          <a:xfrm rot="-5400000">
            <a:off x="7104857" y="491331"/>
            <a:ext cx="1924050" cy="1614487"/>
            <a:chOff x="1352465" y="1688796"/>
            <a:chExt cx="1924135" cy="1614641"/>
          </a:xfrm>
        </p:grpSpPr>
        <p:sp>
          <p:nvSpPr>
            <p:cNvPr id="69" name="Oval 68"/>
            <p:cNvSpPr/>
            <p:nvPr/>
          </p:nvSpPr>
          <p:spPr>
            <a:xfrm>
              <a:off x="1352464" y="2350846"/>
              <a:ext cx="466746" cy="46835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00" b="1" dirty="0">
                  <a:solidFill>
                    <a:schemeClr val="tx1"/>
                  </a:solidFill>
                </a:rPr>
                <a:t>X, Y, Z</a:t>
              </a:r>
            </a:p>
          </p:txBody>
        </p:sp>
        <p:sp>
          <p:nvSpPr>
            <p:cNvPr id="70" name="Oval 69"/>
            <p:cNvSpPr/>
            <p:nvPr/>
          </p:nvSpPr>
          <p:spPr>
            <a:xfrm>
              <a:off x="1765233" y="2819203"/>
              <a:ext cx="484208" cy="4842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50" b="1" dirty="0">
                  <a:solidFill>
                    <a:schemeClr val="tx1"/>
                  </a:solidFill>
                </a:rPr>
                <a:t>USNG</a:t>
              </a:r>
            </a:p>
          </p:txBody>
        </p:sp>
        <p:sp>
          <p:nvSpPr>
            <p:cNvPr id="71" name="Oval 70"/>
            <p:cNvSpPr/>
            <p:nvPr/>
          </p:nvSpPr>
          <p:spPr>
            <a:xfrm>
              <a:off x="2454238" y="2819203"/>
              <a:ext cx="485796" cy="4842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schemeClr val="tx1"/>
                  </a:solidFill>
                </a:rPr>
                <a:t>UTM</a:t>
              </a:r>
            </a:p>
          </p:txBody>
        </p:sp>
        <p:sp>
          <p:nvSpPr>
            <p:cNvPr id="72" name="Oval 71"/>
            <p:cNvSpPr/>
            <p:nvPr/>
          </p:nvSpPr>
          <p:spPr>
            <a:xfrm>
              <a:off x="2824142" y="2285752"/>
              <a:ext cx="457220" cy="4572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dirty="0">
                  <a:solidFill>
                    <a:schemeClr val="tx1"/>
                  </a:solidFill>
                </a:rPr>
                <a:t>SPC</a:t>
              </a:r>
            </a:p>
          </p:txBody>
        </p:sp>
        <p:sp>
          <p:nvSpPr>
            <p:cNvPr id="73" name="Oval 72"/>
            <p:cNvSpPr/>
            <p:nvPr/>
          </p:nvSpPr>
          <p:spPr>
            <a:xfrm>
              <a:off x="2062108" y="1684032"/>
              <a:ext cx="457220" cy="4572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74" name="Straight Connector 73"/>
            <p:cNvCxnSpPr>
              <a:stCxn id="73" idx="4"/>
              <a:endCxn id="70" idx="0"/>
            </p:cNvCxnSpPr>
            <p:nvPr/>
          </p:nvCxnSpPr>
          <p:spPr>
            <a:xfrm flipH="1">
              <a:off x="2008130" y="2141275"/>
              <a:ext cx="290526" cy="673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63645" y="2074594"/>
              <a:ext cx="373079" cy="3397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52650" y="2074594"/>
              <a:ext cx="438169" cy="273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90718" y="2146039"/>
              <a:ext cx="406418" cy="673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6740" y="3060526"/>
              <a:ext cx="2127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78"/>
          <p:cNvGrpSpPr>
            <a:grpSpLocks/>
          </p:cNvGrpSpPr>
          <p:nvPr/>
        </p:nvGrpSpPr>
        <p:grpSpPr bwMode="auto">
          <a:xfrm rot="4598599">
            <a:off x="149226" y="2559050"/>
            <a:ext cx="1924050" cy="1616075"/>
            <a:chOff x="1352465" y="1688796"/>
            <a:chExt cx="1924135" cy="1614641"/>
          </a:xfrm>
        </p:grpSpPr>
        <p:sp>
          <p:nvSpPr>
            <p:cNvPr id="80" name="Oval 79"/>
            <p:cNvSpPr/>
            <p:nvPr/>
          </p:nvSpPr>
          <p:spPr>
            <a:xfrm>
              <a:off x="1351745" y="2352395"/>
              <a:ext cx="466746" cy="4663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00" b="1" dirty="0">
                  <a:solidFill>
                    <a:schemeClr val="tx1"/>
                  </a:solidFill>
                </a:rPr>
                <a:t>X, Y, Z</a:t>
              </a:r>
            </a:p>
          </p:txBody>
        </p:sp>
        <p:sp>
          <p:nvSpPr>
            <p:cNvPr id="81" name="Oval 80"/>
            <p:cNvSpPr/>
            <p:nvPr/>
          </p:nvSpPr>
          <p:spPr>
            <a:xfrm>
              <a:off x="1746069" y="2819952"/>
              <a:ext cx="484208" cy="4853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50" b="1" dirty="0">
                  <a:solidFill>
                    <a:schemeClr val="tx1"/>
                  </a:solidFill>
                </a:rPr>
                <a:t>USNG</a:t>
              </a:r>
            </a:p>
          </p:txBody>
        </p:sp>
        <p:sp>
          <p:nvSpPr>
            <p:cNvPr id="82" name="Oval 81"/>
            <p:cNvSpPr/>
            <p:nvPr/>
          </p:nvSpPr>
          <p:spPr>
            <a:xfrm>
              <a:off x="2438822" y="2823082"/>
              <a:ext cx="485796" cy="4853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schemeClr val="tx1"/>
                  </a:solidFill>
                </a:rPr>
                <a:t>UTM</a:t>
              </a:r>
            </a:p>
          </p:txBody>
        </p:sp>
        <p:sp>
          <p:nvSpPr>
            <p:cNvPr id="83" name="Oval 82"/>
            <p:cNvSpPr/>
            <p:nvPr/>
          </p:nvSpPr>
          <p:spPr>
            <a:xfrm>
              <a:off x="2818936" y="2286733"/>
              <a:ext cx="457220" cy="45679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dirty="0">
                  <a:solidFill>
                    <a:schemeClr val="tx1"/>
                  </a:solidFill>
                </a:rPr>
                <a:t>SPC</a:t>
              </a:r>
            </a:p>
          </p:txBody>
        </p:sp>
        <p:sp>
          <p:nvSpPr>
            <p:cNvPr id="84" name="Oval 83"/>
            <p:cNvSpPr/>
            <p:nvPr/>
          </p:nvSpPr>
          <p:spPr>
            <a:xfrm>
              <a:off x="2047175" y="1696114"/>
              <a:ext cx="457220" cy="45679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85" name="Straight Connector 84"/>
            <p:cNvCxnSpPr>
              <a:stCxn id="84" idx="4"/>
              <a:endCxn id="81" idx="0"/>
            </p:cNvCxnSpPr>
            <p:nvPr/>
          </p:nvCxnSpPr>
          <p:spPr>
            <a:xfrm flipH="1">
              <a:off x="1988531" y="2147966"/>
              <a:ext cx="290525" cy="6725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41895" y="2093014"/>
              <a:ext cx="373078" cy="3410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39502" y="2099010"/>
              <a:ext cx="438169" cy="2743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74877" y="2151387"/>
              <a:ext cx="406418" cy="6725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28455" y="3069866"/>
              <a:ext cx="2127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1067594" y="346869"/>
            <a:ext cx="468313" cy="4667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00" b="1" dirty="0">
                <a:solidFill>
                  <a:schemeClr val="tx1"/>
                </a:solidFill>
              </a:rPr>
              <a:t>X, Y, Z</a:t>
            </a:r>
          </a:p>
        </p:txBody>
      </p:sp>
      <p:sp>
        <p:nvSpPr>
          <p:cNvPr id="93" name="Oval 92"/>
          <p:cNvSpPr/>
          <p:nvPr/>
        </p:nvSpPr>
        <p:spPr>
          <a:xfrm rot="6262407">
            <a:off x="323056" y="1291432"/>
            <a:ext cx="485775" cy="4841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schemeClr val="tx1"/>
                </a:solidFill>
              </a:rPr>
              <a:t>UTM</a:t>
            </a:r>
          </a:p>
        </p:txBody>
      </p:sp>
      <p:sp>
        <p:nvSpPr>
          <p:cNvPr id="95" name="Oval 94"/>
          <p:cNvSpPr/>
          <p:nvPr/>
        </p:nvSpPr>
        <p:spPr>
          <a:xfrm rot="6262407">
            <a:off x="1546225" y="1195388"/>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97" name="Straight Connector 96"/>
          <p:cNvCxnSpPr>
            <a:stCxn id="95" idx="3"/>
            <a:endCxn id="91" idx="7"/>
          </p:cNvCxnSpPr>
          <p:nvPr/>
        </p:nvCxnSpPr>
        <p:spPr>
          <a:xfrm rot="6262407" flipH="1">
            <a:off x="1352551" y="833437"/>
            <a:ext cx="373062" cy="3413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973932" y="1145381"/>
            <a:ext cx="406400" cy="6715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5965" name="TextBox 100"/>
          <p:cNvSpPr txBox="1">
            <a:spLocks noChangeArrowheads="1"/>
          </p:cNvSpPr>
          <p:nvPr/>
        </p:nvSpPr>
        <p:spPr bwMode="auto">
          <a:xfrm>
            <a:off x="2714550" y="354013"/>
            <a:ext cx="3614892" cy="1569660"/>
          </a:xfrm>
          <a:prstGeom prst="rect">
            <a:avLst/>
          </a:prstGeom>
          <a:noFill/>
          <a:ln w="9525">
            <a:noFill/>
            <a:miter lim="800000"/>
            <a:headEnd/>
            <a:tailEnd/>
          </a:ln>
        </p:spPr>
        <p:txBody>
          <a:bodyPr wrap="none">
            <a:prstTxWarp prst="textNoShape">
              <a:avLst/>
            </a:prstTxWarp>
            <a:spAutoFit/>
          </a:bodyPr>
          <a:lstStyle/>
          <a:p>
            <a:pPr algn="ctr"/>
            <a:r>
              <a:rPr lang="en-US" sz="3200" b="1" dirty="0" smtClean="0">
                <a:solidFill>
                  <a:schemeClr val="tx2"/>
                </a:solidFill>
              </a:rPr>
              <a:t>NADCON 5 software </a:t>
            </a:r>
          </a:p>
          <a:p>
            <a:pPr algn="ctr"/>
            <a:r>
              <a:rPr lang="en-US" sz="3200" b="1" dirty="0" smtClean="0">
                <a:solidFill>
                  <a:schemeClr val="tx2"/>
                </a:solidFill>
              </a:rPr>
              <a:t>Datum</a:t>
            </a:r>
          </a:p>
          <a:p>
            <a:pPr algn="ctr"/>
            <a:r>
              <a:rPr lang="en-US" sz="3200" b="1" dirty="0">
                <a:solidFill>
                  <a:schemeClr val="tx2"/>
                </a:solidFill>
              </a:rPr>
              <a:t>Transformations</a:t>
            </a:r>
          </a:p>
        </p:txBody>
      </p:sp>
      <p:grpSp>
        <p:nvGrpSpPr>
          <p:cNvPr id="17" name="Group 101"/>
          <p:cNvGrpSpPr>
            <a:grpSpLocks/>
          </p:cNvGrpSpPr>
          <p:nvPr/>
        </p:nvGrpSpPr>
        <p:grpSpPr bwMode="auto">
          <a:xfrm rot="-4314474">
            <a:off x="6973094" y="2618581"/>
            <a:ext cx="1924050" cy="1614488"/>
            <a:chOff x="1352465" y="1688796"/>
            <a:chExt cx="1924135" cy="1614641"/>
          </a:xfrm>
        </p:grpSpPr>
        <p:sp>
          <p:nvSpPr>
            <p:cNvPr id="103" name="Oval 102"/>
            <p:cNvSpPr/>
            <p:nvPr/>
          </p:nvSpPr>
          <p:spPr>
            <a:xfrm>
              <a:off x="1353236" y="2339419"/>
              <a:ext cx="466746" cy="4683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00" b="1" dirty="0">
                  <a:solidFill>
                    <a:schemeClr val="tx1"/>
                  </a:solidFill>
                </a:rPr>
                <a:t>X, Y, Z</a:t>
              </a:r>
            </a:p>
          </p:txBody>
        </p:sp>
        <p:sp>
          <p:nvSpPr>
            <p:cNvPr id="104" name="Oval 103"/>
            <p:cNvSpPr/>
            <p:nvPr/>
          </p:nvSpPr>
          <p:spPr>
            <a:xfrm>
              <a:off x="1770635" y="2810242"/>
              <a:ext cx="484208" cy="4842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050" b="1" dirty="0">
                  <a:solidFill>
                    <a:schemeClr val="tx1"/>
                  </a:solidFill>
                </a:rPr>
                <a:t>USNG</a:t>
              </a:r>
            </a:p>
          </p:txBody>
        </p:sp>
        <p:sp>
          <p:nvSpPr>
            <p:cNvPr id="105" name="Oval 104"/>
            <p:cNvSpPr/>
            <p:nvPr/>
          </p:nvSpPr>
          <p:spPr>
            <a:xfrm>
              <a:off x="2449807" y="2818579"/>
              <a:ext cx="485796" cy="4842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200" b="1" dirty="0">
                  <a:solidFill>
                    <a:schemeClr val="tx1"/>
                  </a:solidFill>
                </a:rPr>
                <a:t>UTM</a:t>
              </a:r>
            </a:p>
          </p:txBody>
        </p:sp>
        <p:sp>
          <p:nvSpPr>
            <p:cNvPr id="106" name="Oval 105"/>
            <p:cNvSpPr/>
            <p:nvPr/>
          </p:nvSpPr>
          <p:spPr>
            <a:xfrm>
              <a:off x="2826640" y="2275191"/>
              <a:ext cx="457220" cy="4572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600" dirty="0">
                  <a:solidFill>
                    <a:schemeClr val="tx1"/>
                  </a:solidFill>
                </a:rPr>
                <a:t>SPC</a:t>
              </a:r>
            </a:p>
          </p:txBody>
        </p:sp>
        <p:sp>
          <p:nvSpPr>
            <p:cNvPr id="107" name="Oval 106"/>
            <p:cNvSpPr/>
            <p:nvPr/>
          </p:nvSpPr>
          <p:spPr>
            <a:xfrm>
              <a:off x="2063596" y="1677682"/>
              <a:ext cx="457220" cy="4572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900" b="1" dirty="0">
                  <a:solidFill>
                    <a:schemeClr val="tx1"/>
                  </a:solidFill>
                  <a:latin typeface="Symbol" panose="05050102010706020507" pitchFamily="18" charset="2"/>
                </a:rPr>
                <a:t>f</a:t>
              </a:r>
              <a:r>
                <a:rPr lang="en-US" sz="900" b="1" dirty="0">
                  <a:solidFill>
                    <a:schemeClr val="tx1"/>
                  </a:solidFill>
                </a:rPr>
                <a:t>, </a:t>
              </a:r>
              <a:r>
                <a:rPr lang="en-US" sz="900" b="1" dirty="0">
                  <a:solidFill>
                    <a:schemeClr val="tx1"/>
                  </a:solidFill>
                  <a:latin typeface="Symbol" panose="05050102010706020507" pitchFamily="18" charset="2"/>
                </a:rPr>
                <a:t>l</a:t>
              </a:r>
              <a:r>
                <a:rPr lang="en-US" sz="900" b="1" dirty="0">
                  <a:solidFill>
                    <a:schemeClr val="tx1"/>
                  </a:solidFill>
                </a:rPr>
                <a:t>, h</a:t>
              </a:r>
            </a:p>
          </p:txBody>
        </p:sp>
        <p:cxnSp>
          <p:nvCxnSpPr>
            <p:cNvPr id="108" name="Straight Connector 107"/>
            <p:cNvCxnSpPr>
              <a:stCxn id="107" idx="4"/>
              <a:endCxn id="104" idx="0"/>
            </p:cNvCxnSpPr>
            <p:nvPr/>
          </p:nvCxnSpPr>
          <p:spPr>
            <a:xfrm flipH="1">
              <a:off x="2014792" y="2134009"/>
              <a:ext cx="290526" cy="673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69069" y="2068538"/>
              <a:ext cx="373078" cy="3397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52888" y="2068259"/>
              <a:ext cx="438169" cy="273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7891" y="2142768"/>
              <a:ext cx="406418" cy="6731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170" y="3060363"/>
              <a:ext cx="2127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5967" name="TextBox 112"/>
          <p:cNvSpPr txBox="1">
            <a:spLocks noChangeArrowheads="1"/>
          </p:cNvSpPr>
          <p:nvPr/>
        </p:nvSpPr>
        <p:spPr bwMode="auto">
          <a:xfrm>
            <a:off x="1957388" y="1271588"/>
            <a:ext cx="585787" cy="307975"/>
          </a:xfrm>
          <a:prstGeom prst="rect">
            <a:avLst/>
          </a:prstGeom>
          <a:noFill/>
          <a:ln w="9525">
            <a:noFill/>
            <a:miter lim="800000"/>
            <a:headEnd/>
            <a:tailEnd/>
          </a:ln>
        </p:spPr>
        <p:txBody>
          <a:bodyPr wrap="none">
            <a:prstTxWarp prst="textNoShape">
              <a:avLst/>
            </a:prstTxWarp>
            <a:spAutoFit/>
          </a:bodyPr>
          <a:lstStyle/>
          <a:p>
            <a:r>
              <a:rPr lang="en-US" sz="1400" b="1">
                <a:solidFill>
                  <a:srgbClr val="7030A0"/>
                </a:solidFill>
              </a:rPr>
              <a:t>USSD</a:t>
            </a:r>
            <a:endParaRPr lang="en-US" b="1">
              <a:solidFill>
                <a:srgbClr val="7030A0"/>
              </a:solidFill>
            </a:endParaRPr>
          </a:p>
        </p:txBody>
      </p:sp>
      <p:sp>
        <p:nvSpPr>
          <p:cNvPr id="125968" name="TextBox 113"/>
          <p:cNvSpPr txBox="1">
            <a:spLocks noChangeArrowheads="1"/>
          </p:cNvSpPr>
          <p:nvPr/>
        </p:nvSpPr>
        <p:spPr bwMode="auto">
          <a:xfrm>
            <a:off x="1824038" y="3011488"/>
            <a:ext cx="749300" cy="306387"/>
          </a:xfrm>
          <a:prstGeom prst="rect">
            <a:avLst/>
          </a:prstGeom>
          <a:noFill/>
          <a:ln w="9525">
            <a:noFill/>
            <a:miter lim="800000"/>
            <a:headEnd/>
            <a:tailEnd/>
          </a:ln>
        </p:spPr>
        <p:txBody>
          <a:bodyPr wrap="none">
            <a:prstTxWarp prst="textNoShape">
              <a:avLst/>
            </a:prstTxWarp>
            <a:spAutoFit/>
          </a:bodyPr>
          <a:lstStyle/>
          <a:p>
            <a:r>
              <a:rPr lang="en-US" sz="1400" b="1">
                <a:solidFill>
                  <a:srgbClr val="7030A0"/>
                </a:solidFill>
              </a:rPr>
              <a:t>NAD 27</a:t>
            </a:r>
            <a:endParaRPr lang="en-US" b="1">
              <a:solidFill>
                <a:srgbClr val="7030A0"/>
              </a:solidFill>
            </a:endParaRPr>
          </a:p>
        </p:txBody>
      </p:sp>
      <p:sp>
        <p:nvSpPr>
          <p:cNvPr id="125969" name="TextBox 114"/>
          <p:cNvSpPr txBox="1">
            <a:spLocks noChangeArrowheads="1"/>
          </p:cNvSpPr>
          <p:nvPr/>
        </p:nvSpPr>
        <p:spPr bwMode="auto">
          <a:xfrm>
            <a:off x="1901825" y="4476750"/>
            <a:ext cx="1265238" cy="307975"/>
          </a:xfrm>
          <a:prstGeom prst="rect">
            <a:avLst/>
          </a:prstGeom>
          <a:noFill/>
          <a:ln w="9525">
            <a:noFill/>
            <a:miter lim="800000"/>
            <a:headEnd/>
            <a:tailEnd/>
          </a:ln>
        </p:spPr>
        <p:txBody>
          <a:bodyPr wrap="none">
            <a:prstTxWarp prst="textNoShape">
              <a:avLst/>
            </a:prstTxWarp>
            <a:spAutoFit/>
          </a:bodyPr>
          <a:lstStyle/>
          <a:p>
            <a:r>
              <a:rPr lang="en-US" sz="1400" b="1">
                <a:solidFill>
                  <a:srgbClr val="7030A0"/>
                </a:solidFill>
              </a:rPr>
              <a:t>NAD 83 (1986)</a:t>
            </a:r>
            <a:endParaRPr lang="en-US" b="1">
              <a:solidFill>
                <a:srgbClr val="7030A0"/>
              </a:solidFill>
            </a:endParaRPr>
          </a:p>
        </p:txBody>
      </p:sp>
      <p:sp>
        <p:nvSpPr>
          <p:cNvPr id="125970" name="TextBox 115"/>
          <p:cNvSpPr txBox="1">
            <a:spLocks noChangeArrowheads="1"/>
          </p:cNvSpPr>
          <p:nvPr/>
        </p:nvSpPr>
        <p:spPr bwMode="auto">
          <a:xfrm>
            <a:off x="5692775" y="3089275"/>
            <a:ext cx="1266825" cy="306388"/>
          </a:xfrm>
          <a:prstGeom prst="rect">
            <a:avLst/>
          </a:prstGeom>
          <a:noFill/>
          <a:ln w="9525">
            <a:noFill/>
            <a:miter lim="800000"/>
            <a:headEnd/>
            <a:tailEnd/>
          </a:ln>
        </p:spPr>
        <p:txBody>
          <a:bodyPr wrap="none">
            <a:prstTxWarp prst="textNoShape">
              <a:avLst/>
            </a:prstTxWarp>
            <a:spAutoFit/>
          </a:bodyPr>
          <a:lstStyle/>
          <a:p>
            <a:r>
              <a:rPr lang="en-US" sz="1400" b="1">
                <a:solidFill>
                  <a:srgbClr val="7030A0"/>
                </a:solidFill>
              </a:rPr>
              <a:t>NAD 83 (2011)</a:t>
            </a:r>
            <a:endParaRPr lang="en-US" b="1">
              <a:solidFill>
                <a:srgbClr val="7030A0"/>
              </a:solidFill>
            </a:endParaRPr>
          </a:p>
        </p:txBody>
      </p:sp>
      <p:sp>
        <p:nvSpPr>
          <p:cNvPr id="125971" name="TextBox 116"/>
          <p:cNvSpPr txBox="1">
            <a:spLocks noChangeArrowheads="1"/>
          </p:cNvSpPr>
          <p:nvPr/>
        </p:nvSpPr>
        <p:spPr bwMode="auto">
          <a:xfrm>
            <a:off x="5300663" y="4254500"/>
            <a:ext cx="1654175" cy="307975"/>
          </a:xfrm>
          <a:prstGeom prst="rect">
            <a:avLst/>
          </a:prstGeom>
          <a:noFill/>
          <a:ln w="9525">
            <a:noFill/>
            <a:miter lim="800000"/>
            <a:headEnd/>
            <a:tailEnd/>
          </a:ln>
        </p:spPr>
        <p:txBody>
          <a:bodyPr wrap="none">
            <a:prstTxWarp prst="textNoShape">
              <a:avLst/>
            </a:prstTxWarp>
            <a:spAutoFit/>
          </a:bodyPr>
          <a:lstStyle/>
          <a:p>
            <a:r>
              <a:rPr lang="en-US" sz="1400" b="1">
                <a:solidFill>
                  <a:srgbClr val="7030A0"/>
                </a:solidFill>
              </a:rPr>
              <a:t>NAD 83 (NSRS2007)</a:t>
            </a:r>
            <a:endParaRPr lang="en-US" b="1">
              <a:solidFill>
                <a:srgbClr val="7030A0"/>
              </a:solidFill>
            </a:endParaRPr>
          </a:p>
        </p:txBody>
      </p:sp>
      <p:sp>
        <p:nvSpPr>
          <p:cNvPr id="125972" name="TextBox 117"/>
          <p:cNvSpPr txBox="1">
            <a:spLocks noChangeArrowheads="1"/>
          </p:cNvSpPr>
          <p:nvPr/>
        </p:nvSpPr>
        <p:spPr bwMode="auto">
          <a:xfrm>
            <a:off x="4767263" y="4781550"/>
            <a:ext cx="1203325" cy="307975"/>
          </a:xfrm>
          <a:prstGeom prst="rect">
            <a:avLst/>
          </a:prstGeom>
          <a:noFill/>
          <a:ln w="9525">
            <a:noFill/>
            <a:miter lim="800000"/>
            <a:headEnd/>
            <a:tailEnd/>
          </a:ln>
        </p:spPr>
        <p:txBody>
          <a:bodyPr wrap="none">
            <a:prstTxWarp prst="textNoShape">
              <a:avLst/>
            </a:prstTxWarp>
            <a:spAutoFit/>
          </a:bodyPr>
          <a:lstStyle/>
          <a:p>
            <a:r>
              <a:rPr lang="en-US" sz="1400" b="1">
                <a:solidFill>
                  <a:srgbClr val="7030A0"/>
                </a:solidFill>
              </a:rPr>
              <a:t>NAD 83 (FBN)</a:t>
            </a:r>
            <a:endParaRPr lang="en-US" b="1">
              <a:solidFill>
                <a:srgbClr val="7030A0"/>
              </a:solidFill>
            </a:endParaRPr>
          </a:p>
        </p:txBody>
      </p:sp>
      <p:sp>
        <p:nvSpPr>
          <p:cNvPr id="125973" name="TextBox 118"/>
          <p:cNvSpPr txBox="1">
            <a:spLocks noChangeArrowheads="1"/>
          </p:cNvSpPr>
          <p:nvPr/>
        </p:nvSpPr>
        <p:spPr bwMode="auto">
          <a:xfrm>
            <a:off x="2700338" y="4967288"/>
            <a:ext cx="1343025" cy="307975"/>
          </a:xfrm>
          <a:prstGeom prst="rect">
            <a:avLst/>
          </a:prstGeom>
          <a:noFill/>
          <a:ln w="9525">
            <a:noFill/>
            <a:miter lim="800000"/>
            <a:headEnd/>
            <a:tailEnd/>
          </a:ln>
        </p:spPr>
        <p:txBody>
          <a:bodyPr wrap="none">
            <a:prstTxWarp prst="textNoShape">
              <a:avLst/>
            </a:prstTxWarp>
            <a:spAutoFit/>
          </a:bodyPr>
          <a:lstStyle/>
          <a:p>
            <a:r>
              <a:rPr lang="en-US" sz="1400" b="1">
                <a:solidFill>
                  <a:srgbClr val="7030A0"/>
                </a:solidFill>
              </a:rPr>
              <a:t>NAD 83 (HARN)</a:t>
            </a:r>
            <a:endParaRPr lang="en-US" b="1">
              <a:solidFill>
                <a:srgbClr val="7030A0"/>
              </a:solidFill>
            </a:endParaRPr>
          </a:p>
        </p:txBody>
      </p:sp>
      <p:sp>
        <p:nvSpPr>
          <p:cNvPr id="125974" name="TextBox 119"/>
          <p:cNvSpPr txBox="1">
            <a:spLocks noChangeArrowheads="1"/>
          </p:cNvSpPr>
          <p:nvPr/>
        </p:nvSpPr>
        <p:spPr bwMode="auto">
          <a:xfrm>
            <a:off x="6615113" y="1181100"/>
            <a:ext cx="590550" cy="307975"/>
          </a:xfrm>
          <a:prstGeom prst="rect">
            <a:avLst/>
          </a:prstGeom>
          <a:noFill/>
          <a:ln w="9525">
            <a:noFill/>
            <a:miter lim="800000"/>
            <a:headEnd/>
            <a:tailEnd/>
          </a:ln>
        </p:spPr>
        <p:txBody>
          <a:bodyPr wrap="none">
            <a:prstTxWarp prst="textNoShape">
              <a:avLst/>
            </a:prstTxWarp>
            <a:spAutoFit/>
          </a:bodyPr>
          <a:lstStyle/>
          <a:p>
            <a:r>
              <a:rPr lang="en-US" sz="1400" b="1">
                <a:solidFill>
                  <a:srgbClr val="7030A0"/>
                </a:solidFill>
              </a:rPr>
              <a:t>2022 </a:t>
            </a:r>
            <a:endParaRPr lang="en-US" b="1">
              <a:solidFill>
                <a:srgbClr val="7030A0"/>
              </a:solidFill>
            </a:endParaRPr>
          </a:p>
        </p:txBody>
      </p:sp>
      <p:cxnSp>
        <p:nvCxnSpPr>
          <p:cNvPr id="122" name="Straight Connector 121"/>
          <p:cNvCxnSpPr>
            <a:stCxn id="95" idx="6"/>
            <a:endCxn id="84" idx="2"/>
          </p:cNvCxnSpPr>
          <p:nvPr/>
        </p:nvCxnSpPr>
        <p:spPr>
          <a:xfrm flipH="1">
            <a:off x="1614488" y="1646238"/>
            <a:ext cx="103187" cy="13366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1720850" y="3429000"/>
            <a:ext cx="139700" cy="13874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190750" y="5080000"/>
            <a:ext cx="814388" cy="384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462338" y="5310188"/>
            <a:ext cx="1743075" cy="1539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662613" y="4883150"/>
            <a:ext cx="1200150" cy="4270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7091363" y="3490913"/>
            <a:ext cx="214312" cy="10366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73" idx="2"/>
            <a:endCxn id="107" idx="6"/>
          </p:cNvCxnSpPr>
          <p:nvPr/>
        </p:nvCxnSpPr>
        <p:spPr>
          <a:xfrm flipH="1">
            <a:off x="7446963" y="1555750"/>
            <a:ext cx="41275" cy="150018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32802" name="Rectangle 3"/>
            <p:cNvSpPr>
              <a:spLocks noChangeArrowheads="1"/>
            </p:cNvSpPr>
            <p:nvPr/>
          </p:nvSpPr>
          <p:spPr bwMode="auto">
            <a:xfrm>
              <a:off x="0" y="0"/>
              <a:ext cx="5760" cy="4320"/>
            </a:xfrm>
            <a:prstGeom prst="rect">
              <a:avLst/>
            </a:prstGeom>
            <a:solidFill>
              <a:srgbClr val="000000"/>
            </a:solidFill>
            <a:ln w="9525">
              <a:noFill/>
              <a:miter lim="800000"/>
              <a:headEnd/>
              <a:tailEnd/>
            </a:ln>
          </p:spPr>
          <p:txBody>
            <a:bodyPr wrap="none" anchor="ctr">
              <a:prstTxWarp prst="textNoShape">
                <a:avLst/>
              </a:prstTxWarp>
            </a:bodyPr>
            <a:lstStyle/>
            <a:p>
              <a:endParaRPr lang="en-US"/>
            </a:p>
          </p:txBody>
        </p:sp>
        <p:pic>
          <p:nvPicPr>
            <p:cNvPr id="32803" name="Picture 4" descr="Globe for ellipsoid"/>
            <p:cNvPicPr>
              <a:picLocks noChangeAspect="1" noChangeArrowheads="1"/>
            </p:cNvPicPr>
            <p:nvPr/>
          </p:nvPicPr>
          <p:blipFill>
            <a:blip r:embed="rId3"/>
            <a:srcRect l="19801" t="5399" r="19801" b="5399"/>
            <a:stretch>
              <a:fillRect/>
            </a:stretch>
          </p:blipFill>
          <p:spPr bwMode="auto">
            <a:xfrm>
              <a:off x="1758" y="311"/>
              <a:ext cx="4002" cy="3006"/>
            </a:xfrm>
            <a:prstGeom prst="rect">
              <a:avLst/>
            </a:prstGeom>
            <a:noFill/>
            <a:ln w="9525">
              <a:noFill/>
              <a:miter lim="800000"/>
              <a:headEnd/>
              <a:tailEnd/>
            </a:ln>
          </p:spPr>
        </p:pic>
      </p:grpSp>
      <p:sp>
        <p:nvSpPr>
          <p:cNvPr id="566277" name="Rectangle 5"/>
          <p:cNvSpPr>
            <a:spLocks noGrp="1" noChangeArrowheads="1"/>
          </p:cNvSpPr>
          <p:nvPr>
            <p:ph type="title"/>
          </p:nvPr>
        </p:nvSpPr>
        <p:spPr>
          <a:xfrm>
            <a:off x="468313" y="44450"/>
            <a:ext cx="8229600" cy="396875"/>
          </a:xfrm>
        </p:spPr>
        <p:txBody>
          <a:bodyPr>
            <a:normAutofit fontScale="90000"/>
          </a:bodyPr>
          <a:lstStyle/>
          <a:p>
            <a:pPr eaLnBrk="1" hangingPunct="1">
              <a:defRPr/>
            </a:pPr>
            <a:r>
              <a:rPr lang="en-US" sz="2400" dirty="0" smtClean="0">
                <a:solidFill>
                  <a:srgbClr val="FFFFFF"/>
                </a:solidFill>
                <a:cs typeface="ＭＳ Ｐゴシック" charset="0"/>
              </a:rPr>
              <a:t>Geometric datum transformations</a:t>
            </a:r>
          </a:p>
        </p:txBody>
      </p:sp>
      <p:grpSp>
        <p:nvGrpSpPr>
          <p:cNvPr id="3" name="Group 6"/>
          <p:cNvGrpSpPr>
            <a:grpSpLocks/>
          </p:cNvGrpSpPr>
          <p:nvPr/>
        </p:nvGrpSpPr>
        <p:grpSpPr bwMode="auto">
          <a:xfrm>
            <a:off x="2898775" y="552450"/>
            <a:ext cx="6119813" cy="4679950"/>
            <a:chOff x="295" y="1230"/>
            <a:chExt cx="3855" cy="2948"/>
          </a:xfrm>
        </p:grpSpPr>
        <p:sp>
          <p:nvSpPr>
            <p:cNvPr id="32793" name="Oval 7"/>
            <p:cNvSpPr>
              <a:spLocks noChangeArrowheads="1"/>
            </p:cNvSpPr>
            <p:nvPr/>
          </p:nvSpPr>
          <p:spPr bwMode="auto">
            <a:xfrm>
              <a:off x="295" y="2092"/>
              <a:ext cx="3855" cy="1225"/>
            </a:xfrm>
            <a:prstGeom prst="ellipse">
              <a:avLst/>
            </a:prstGeom>
            <a:solidFill>
              <a:srgbClr val="33CCCC">
                <a:alpha val="30196"/>
              </a:srgbClr>
            </a:solidFill>
            <a:ln w="12700">
              <a:solidFill>
                <a:srgbClr val="008000"/>
              </a:solidFill>
              <a:round/>
              <a:headEnd/>
              <a:tailEnd/>
            </a:ln>
          </p:spPr>
          <p:txBody>
            <a:bodyPr wrap="none" anchor="ctr">
              <a:prstTxWarp prst="textNoShape">
                <a:avLst/>
              </a:prstTxWarp>
            </a:bodyPr>
            <a:lstStyle/>
            <a:p>
              <a:endParaRPr lang="en-US"/>
            </a:p>
          </p:txBody>
        </p:sp>
        <p:grpSp>
          <p:nvGrpSpPr>
            <p:cNvPr id="4" name="Group 8"/>
            <p:cNvGrpSpPr>
              <a:grpSpLocks/>
            </p:cNvGrpSpPr>
            <p:nvPr/>
          </p:nvGrpSpPr>
          <p:grpSpPr bwMode="auto">
            <a:xfrm>
              <a:off x="295" y="1230"/>
              <a:ext cx="3855" cy="2926"/>
              <a:chOff x="930" y="1003"/>
              <a:chExt cx="3855" cy="2926"/>
            </a:xfrm>
          </p:grpSpPr>
          <p:sp>
            <p:nvSpPr>
              <p:cNvPr id="32796" name="Line 9"/>
              <p:cNvSpPr>
                <a:spLocks noChangeShapeType="1"/>
              </p:cNvSpPr>
              <p:nvPr/>
            </p:nvSpPr>
            <p:spPr bwMode="auto">
              <a:xfrm flipH="1">
                <a:off x="930" y="2477"/>
                <a:ext cx="1905" cy="1"/>
              </a:xfrm>
              <a:prstGeom prst="line">
                <a:avLst/>
              </a:prstGeom>
              <a:noFill/>
              <a:ln w="38100">
                <a:solidFill>
                  <a:srgbClr val="DDDDDD"/>
                </a:solidFill>
                <a:round/>
                <a:headEnd/>
                <a:tailEnd/>
              </a:ln>
            </p:spPr>
            <p:txBody>
              <a:bodyPr anchor="ctr">
                <a:prstTxWarp prst="textNoShape">
                  <a:avLst/>
                </a:prstTxWarp>
                <a:spAutoFit/>
              </a:bodyPr>
              <a:lstStyle/>
              <a:p>
                <a:endParaRPr lang="en-US"/>
              </a:p>
            </p:txBody>
          </p:sp>
          <p:sp>
            <p:nvSpPr>
              <p:cNvPr id="32797" name="Line 10"/>
              <p:cNvSpPr>
                <a:spLocks noChangeShapeType="1"/>
              </p:cNvSpPr>
              <p:nvPr/>
            </p:nvSpPr>
            <p:spPr bwMode="auto">
              <a:xfrm>
                <a:off x="2857" y="2477"/>
                <a:ext cx="0" cy="1452"/>
              </a:xfrm>
              <a:prstGeom prst="line">
                <a:avLst/>
              </a:prstGeom>
              <a:noFill/>
              <a:ln w="38100">
                <a:solidFill>
                  <a:srgbClr val="DDDDDD"/>
                </a:solidFill>
                <a:round/>
                <a:headEnd/>
                <a:tailEnd/>
              </a:ln>
            </p:spPr>
            <p:txBody>
              <a:bodyPr wrap="none" anchor="ctr">
                <a:prstTxWarp prst="textNoShape">
                  <a:avLst/>
                </a:prstTxWarp>
              </a:bodyPr>
              <a:lstStyle/>
              <a:p>
                <a:endParaRPr lang="en-US"/>
              </a:p>
            </p:txBody>
          </p:sp>
          <p:sp>
            <p:nvSpPr>
              <p:cNvPr id="32798" name="Line 11"/>
              <p:cNvSpPr>
                <a:spLocks noChangeShapeType="1"/>
              </p:cNvSpPr>
              <p:nvPr/>
            </p:nvSpPr>
            <p:spPr bwMode="auto">
              <a:xfrm flipV="1">
                <a:off x="2880" y="1888"/>
                <a:ext cx="454" cy="567"/>
              </a:xfrm>
              <a:prstGeom prst="line">
                <a:avLst/>
              </a:prstGeom>
              <a:noFill/>
              <a:ln w="38100">
                <a:solidFill>
                  <a:srgbClr val="DDDDDD"/>
                </a:solidFill>
                <a:round/>
                <a:headEnd/>
                <a:tailEnd/>
              </a:ln>
            </p:spPr>
            <p:txBody>
              <a:bodyPr anchor="ctr">
                <a:prstTxWarp prst="textNoShape">
                  <a:avLst/>
                </a:prstTxWarp>
                <a:spAutoFit/>
              </a:bodyPr>
              <a:lstStyle/>
              <a:p>
                <a:endParaRPr lang="en-US"/>
              </a:p>
            </p:txBody>
          </p:sp>
          <p:sp>
            <p:nvSpPr>
              <p:cNvPr id="32799" name="Line 12"/>
              <p:cNvSpPr>
                <a:spLocks noChangeShapeType="1"/>
              </p:cNvSpPr>
              <p:nvPr/>
            </p:nvSpPr>
            <p:spPr bwMode="auto">
              <a:xfrm flipH="1">
                <a:off x="2404" y="2477"/>
                <a:ext cx="450" cy="590"/>
              </a:xfrm>
              <a:prstGeom prst="line">
                <a:avLst/>
              </a:prstGeom>
              <a:noFill/>
              <a:ln w="38100">
                <a:solidFill>
                  <a:srgbClr val="DDDDDD"/>
                </a:solidFill>
                <a:round/>
                <a:headEnd/>
                <a:tailEnd/>
              </a:ln>
            </p:spPr>
            <p:txBody>
              <a:bodyPr anchor="ctr">
                <a:prstTxWarp prst="textNoShape">
                  <a:avLst/>
                </a:prstTxWarp>
                <a:spAutoFit/>
              </a:bodyPr>
              <a:lstStyle/>
              <a:p>
                <a:endParaRPr lang="en-US"/>
              </a:p>
            </p:txBody>
          </p:sp>
          <p:sp>
            <p:nvSpPr>
              <p:cNvPr id="32800" name="Line 13"/>
              <p:cNvSpPr>
                <a:spLocks noChangeShapeType="1"/>
              </p:cNvSpPr>
              <p:nvPr/>
            </p:nvSpPr>
            <p:spPr bwMode="auto">
              <a:xfrm flipV="1">
                <a:off x="2857" y="1003"/>
                <a:ext cx="0" cy="1474"/>
              </a:xfrm>
              <a:prstGeom prst="line">
                <a:avLst/>
              </a:prstGeom>
              <a:noFill/>
              <a:ln w="38100">
                <a:solidFill>
                  <a:srgbClr val="DDDDDD"/>
                </a:solidFill>
                <a:round/>
                <a:headEnd/>
                <a:tailEnd/>
              </a:ln>
            </p:spPr>
            <p:txBody>
              <a:bodyPr wrap="none" anchor="ctr">
                <a:prstTxWarp prst="textNoShape">
                  <a:avLst/>
                </a:prstTxWarp>
              </a:bodyPr>
              <a:lstStyle/>
              <a:p>
                <a:endParaRPr lang="en-US"/>
              </a:p>
            </p:txBody>
          </p:sp>
          <p:sp>
            <p:nvSpPr>
              <p:cNvPr id="32801" name="Line 14"/>
              <p:cNvSpPr>
                <a:spLocks noChangeShapeType="1"/>
              </p:cNvSpPr>
              <p:nvPr/>
            </p:nvSpPr>
            <p:spPr bwMode="auto">
              <a:xfrm flipV="1">
                <a:off x="2857" y="2478"/>
                <a:ext cx="1928" cy="0"/>
              </a:xfrm>
              <a:prstGeom prst="line">
                <a:avLst/>
              </a:prstGeom>
              <a:noFill/>
              <a:ln w="38100">
                <a:solidFill>
                  <a:srgbClr val="DDDDDD"/>
                </a:solidFill>
                <a:round/>
                <a:headEnd/>
                <a:tailEnd/>
              </a:ln>
            </p:spPr>
            <p:txBody>
              <a:bodyPr anchor="ctr">
                <a:prstTxWarp prst="textNoShape">
                  <a:avLst/>
                </a:prstTxWarp>
                <a:spAutoFit/>
              </a:bodyPr>
              <a:lstStyle/>
              <a:p>
                <a:endParaRPr lang="en-US"/>
              </a:p>
            </p:txBody>
          </p:sp>
        </p:grpSp>
        <p:sp>
          <p:nvSpPr>
            <p:cNvPr id="32795" name="Oval 15"/>
            <p:cNvSpPr>
              <a:spLocks noChangeAspect="1" noChangeArrowheads="1"/>
            </p:cNvSpPr>
            <p:nvPr/>
          </p:nvSpPr>
          <p:spPr bwMode="auto">
            <a:xfrm>
              <a:off x="295" y="1230"/>
              <a:ext cx="3855" cy="2948"/>
            </a:xfrm>
            <a:prstGeom prst="ellipse">
              <a:avLst/>
            </a:prstGeom>
            <a:gradFill rotWithShape="1">
              <a:gsLst>
                <a:gs pos="0">
                  <a:srgbClr val="339966">
                    <a:alpha val="20000"/>
                  </a:srgbClr>
                </a:gs>
                <a:gs pos="100000">
                  <a:srgbClr val="18472F"/>
                </a:gs>
              </a:gsLst>
              <a:lin ang="2700000" scaled="1"/>
            </a:gradFill>
            <a:ln w="12700">
              <a:solidFill>
                <a:srgbClr val="006600"/>
              </a:solidFill>
              <a:round/>
              <a:headEnd/>
              <a:tailEnd/>
            </a:ln>
          </p:spPr>
          <p:txBody>
            <a:bodyPr wrap="none" anchor="ctr">
              <a:prstTxWarp prst="textNoShape">
                <a:avLst/>
              </a:prstTxWarp>
            </a:bodyPr>
            <a:lstStyle/>
            <a:p>
              <a:endParaRPr lang="en-US"/>
            </a:p>
          </p:txBody>
        </p:sp>
      </p:grpSp>
      <p:sp>
        <p:nvSpPr>
          <p:cNvPr id="566288" name="Text Box 16"/>
          <p:cNvSpPr txBox="1">
            <a:spLocks noChangeArrowheads="1"/>
          </p:cNvSpPr>
          <p:nvPr/>
        </p:nvSpPr>
        <p:spPr bwMode="auto">
          <a:xfrm>
            <a:off x="5975350" y="1401763"/>
            <a:ext cx="612775" cy="519112"/>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2800" i="1">
                <a:effectLst>
                  <a:outerShdw blurRad="38100" dist="38100" dir="2700000" algn="tl">
                    <a:srgbClr val="DDDDDD"/>
                  </a:outerShdw>
                </a:effectLst>
                <a:latin typeface="Times" pitchFamily="-110" charset="0"/>
              </a:rPr>
              <a:t>b</a:t>
            </a:r>
            <a:r>
              <a:rPr lang="en-US" sz="2800" baseline="-25000">
                <a:effectLst>
                  <a:outerShdw blurRad="38100" dist="38100" dir="2700000" algn="tl">
                    <a:srgbClr val="DDDDDD"/>
                  </a:outerShdw>
                </a:effectLst>
                <a:latin typeface="Times" pitchFamily="-110" charset="0"/>
              </a:rPr>
              <a:t>1</a:t>
            </a:r>
          </a:p>
        </p:txBody>
      </p:sp>
      <p:sp>
        <p:nvSpPr>
          <p:cNvPr id="566289" name="Text Box 17"/>
          <p:cNvSpPr txBox="1">
            <a:spLocks noChangeArrowheads="1"/>
          </p:cNvSpPr>
          <p:nvPr/>
        </p:nvSpPr>
        <p:spPr bwMode="auto">
          <a:xfrm>
            <a:off x="7235825" y="2312988"/>
            <a:ext cx="757238" cy="519112"/>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2800" i="1">
                <a:effectLst>
                  <a:outerShdw blurRad="38100" dist="38100" dir="2700000" algn="tl">
                    <a:srgbClr val="DDDDDD"/>
                  </a:outerShdw>
                </a:effectLst>
                <a:latin typeface="Times" pitchFamily="-110" charset="0"/>
              </a:rPr>
              <a:t>a</a:t>
            </a:r>
            <a:r>
              <a:rPr lang="en-US" sz="2800" baseline="-25000">
                <a:effectLst>
                  <a:outerShdw blurRad="38100" dist="38100" dir="2700000" algn="tl">
                    <a:srgbClr val="DDDDDD"/>
                  </a:outerShdw>
                </a:effectLst>
                <a:latin typeface="Times" pitchFamily="-110" charset="0"/>
              </a:rPr>
              <a:t>1</a:t>
            </a:r>
          </a:p>
        </p:txBody>
      </p:sp>
      <p:sp>
        <p:nvSpPr>
          <p:cNvPr id="566290" name="Line 18"/>
          <p:cNvSpPr>
            <a:spLocks noChangeShapeType="1"/>
          </p:cNvSpPr>
          <p:nvPr/>
        </p:nvSpPr>
        <p:spPr bwMode="auto">
          <a:xfrm>
            <a:off x="5957888" y="2894013"/>
            <a:ext cx="3060700" cy="0"/>
          </a:xfrm>
          <a:prstGeom prst="line">
            <a:avLst/>
          </a:prstGeom>
          <a:noFill/>
          <a:ln w="63500">
            <a:solidFill>
              <a:srgbClr val="00FF00"/>
            </a:solidFill>
            <a:round/>
            <a:headEnd/>
            <a:tailEnd type="none" w="lg" len="lg"/>
          </a:ln>
        </p:spPr>
        <p:txBody>
          <a:bodyPr wrap="none" anchor="ctr">
            <a:prstTxWarp prst="textNoShape">
              <a:avLst/>
            </a:prstTxWarp>
          </a:bodyPr>
          <a:lstStyle/>
          <a:p>
            <a:endParaRPr lang="en-US"/>
          </a:p>
        </p:txBody>
      </p:sp>
      <p:sp>
        <p:nvSpPr>
          <p:cNvPr id="566291" name="Line 19"/>
          <p:cNvSpPr>
            <a:spLocks noChangeShapeType="1"/>
          </p:cNvSpPr>
          <p:nvPr/>
        </p:nvSpPr>
        <p:spPr bwMode="auto">
          <a:xfrm flipV="1">
            <a:off x="5957888" y="552450"/>
            <a:ext cx="0" cy="2339975"/>
          </a:xfrm>
          <a:prstGeom prst="line">
            <a:avLst/>
          </a:prstGeom>
          <a:noFill/>
          <a:ln w="63500">
            <a:solidFill>
              <a:srgbClr val="00FF00"/>
            </a:solidFill>
            <a:round/>
            <a:headEnd/>
            <a:tailEnd type="none" w="lg" len="lg"/>
          </a:ln>
        </p:spPr>
        <p:txBody>
          <a:bodyPr wrap="none" anchor="ctr">
            <a:prstTxWarp prst="textNoShape">
              <a:avLst/>
            </a:prstTxWarp>
          </a:bodyPr>
          <a:lstStyle/>
          <a:p>
            <a:endParaRPr lang="en-US"/>
          </a:p>
        </p:txBody>
      </p:sp>
      <p:grpSp>
        <p:nvGrpSpPr>
          <p:cNvPr id="5" name="Group 20"/>
          <p:cNvGrpSpPr>
            <a:grpSpLocks/>
          </p:cNvGrpSpPr>
          <p:nvPr/>
        </p:nvGrpSpPr>
        <p:grpSpPr bwMode="auto">
          <a:xfrm>
            <a:off x="3073400" y="404813"/>
            <a:ext cx="5759450" cy="4932362"/>
            <a:chOff x="1859" y="119"/>
            <a:chExt cx="3628" cy="3107"/>
          </a:xfrm>
        </p:grpSpPr>
        <p:grpSp>
          <p:nvGrpSpPr>
            <p:cNvPr id="6" name="Group 21"/>
            <p:cNvGrpSpPr>
              <a:grpSpLocks/>
            </p:cNvGrpSpPr>
            <p:nvPr/>
          </p:nvGrpSpPr>
          <p:grpSpPr bwMode="auto">
            <a:xfrm>
              <a:off x="1859" y="119"/>
              <a:ext cx="3628" cy="3107"/>
              <a:chOff x="1859" y="119"/>
              <a:chExt cx="3628" cy="3107"/>
            </a:xfrm>
          </p:grpSpPr>
          <p:sp>
            <p:nvSpPr>
              <p:cNvPr id="32788" name="Oval 22"/>
              <p:cNvSpPr>
                <a:spLocks noChangeArrowheads="1"/>
              </p:cNvSpPr>
              <p:nvPr/>
            </p:nvSpPr>
            <p:spPr bwMode="auto">
              <a:xfrm>
                <a:off x="1859" y="1048"/>
                <a:ext cx="3628" cy="1225"/>
              </a:xfrm>
              <a:prstGeom prst="ellipse">
                <a:avLst/>
              </a:prstGeom>
              <a:solidFill>
                <a:srgbClr val="FFCC00">
                  <a:alpha val="30196"/>
                </a:srgbClr>
              </a:solidFill>
              <a:ln w="12700">
                <a:solidFill>
                  <a:srgbClr val="993300"/>
                </a:solidFill>
                <a:round/>
                <a:headEnd/>
                <a:tailEnd/>
              </a:ln>
            </p:spPr>
            <p:txBody>
              <a:bodyPr wrap="none" anchor="ctr">
                <a:prstTxWarp prst="textNoShape">
                  <a:avLst/>
                </a:prstTxWarp>
              </a:bodyPr>
              <a:lstStyle/>
              <a:p>
                <a:endParaRPr lang="en-US"/>
              </a:p>
            </p:txBody>
          </p:sp>
          <p:grpSp>
            <p:nvGrpSpPr>
              <p:cNvPr id="7" name="Group 23"/>
              <p:cNvGrpSpPr>
                <a:grpSpLocks/>
              </p:cNvGrpSpPr>
              <p:nvPr/>
            </p:nvGrpSpPr>
            <p:grpSpPr bwMode="auto">
              <a:xfrm>
                <a:off x="1859" y="119"/>
                <a:ext cx="3620" cy="3107"/>
                <a:chOff x="1859" y="119"/>
                <a:chExt cx="3620" cy="3107"/>
              </a:xfrm>
            </p:grpSpPr>
            <p:sp>
              <p:nvSpPr>
                <p:cNvPr id="32790" name="Line 24"/>
                <p:cNvSpPr>
                  <a:spLocks noChangeShapeType="1"/>
                </p:cNvSpPr>
                <p:nvPr/>
              </p:nvSpPr>
              <p:spPr bwMode="auto">
                <a:xfrm>
                  <a:off x="1859" y="1684"/>
                  <a:ext cx="3620" cy="0"/>
                </a:xfrm>
                <a:prstGeom prst="line">
                  <a:avLst/>
                </a:prstGeom>
                <a:noFill/>
                <a:ln w="38100">
                  <a:solidFill>
                    <a:srgbClr val="FFFF99"/>
                  </a:solidFill>
                  <a:round/>
                  <a:headEnd/>
                  <a:tailEnd/>
                </a:ln>
              </p:spPr>
              <p:txBody>
                <a:bodyPr wrap="none" anchor="ctr">
                  <a:prstTxWarp prst="textNoShape">
                    <a:avLst/>
                  </a:prstTxWarp>
                </a:bodyPr>
                <a:lstStyle/>
                <a:p>
                  <a:endParaRPr lang="en-US"/>
                </a:p>
              </p:txBody>
            </p:sp>
            <p:sp>
              <p:nvSpPr>
                <p:cNvPr id="32791" name="Line 25"/>
                <p:cNvSpPr>
                  <a:spLocks noChangeShapeType="1"/>
                </p:cNvSpPr>
                <p:nvPr/>
              </p:nvSpPr>
              <p:spPr bwMode="auto">
                <a:xfrm flipH="1">
                  <a:off x="3243" y="1071"/>
                  <a:ext cx="930" cy="1157"/>
                </a:xfrm>
                <a:prstGeom prst="line">
                  <a:avLst/>
                </a:prstGeom>
                <a:noFill/>
                <a:ln w="38100">
                  <a:solidFill>
                    <a:srgbClr val="FFFF99"/>
                  </a:solidFill>
                  <a:round/>
                  <a:headEnd/>
                  <a:tailEnd/>
                </a:ln>
              </p:spPr>
              <p:txBody>
                <a:bodyPr anchor="ctr">
                  <a:prstTxWarp prst="textNoShape">
                    <a:avLst/>
                  </a:prstTxWarp>
                  <a:spAutoFit/>
                </a:bodyPr>
                <a:lstStyle/>
                <a:p>
                  <a:endParaRPr lang="en-US"/>
                </a:p>
              </p:txBody>
            </p:sp>
            <p:sp>
              <p:nvSpPr>
                <p:cNvPr id="32792" name="Line 26"/>
                <p:cNvSpPr>
                  <a:spLocks noChangeShapeType="1"/>
                </p:cNvSpPr>
                <p:nvPr/>
              </p:nvSpPr>
              <p:spPr bwMode="auto">
                <a:xfrm>
                  <a:off x="3674" y="119"/>
                  <a:ext cx="0" cy="3107"/>
                </a:xfrm>
                <a:prstGeom prst="line">
                  <a:avLst/>
                </a:prstGeom>
                <a:noFill/>
                <a:ln w="38100">
                  <a:solidFill>
                    <a:srgbClr val="FFFF99"/>
                  </a:solidFill>
                  <a:round/>
                  <a:headEnd/>
                  <a:tailEnd/>
                </a:ln>
              </p:spPr>
              <p:txBody>
                <a:bodyPr wrap="none" anchor="ctr">
                  <a:prstTxWarp prst="textNoShape">
                    <a:avLst/>
                  </a:prstTxWarp>
                </a:bodyPr>
                <a:lstStyle/>
                <a:p>
                  <a:endParaRPr lang="en-US"/>
                </a:p>
              </p:txBody>
            </p:sp>
          </p:grpSp>
        </p:grpSp>
        <p:sp>
          <p:nvSpPr>
            <p:cNvPr id="32787" name="Oval 27"/>
            <p:cNvSpPr>
              <a:spLocks noChangeAspect="1" noChangeArrowheads="1"/>
            </p:cNvSpPr>
            <p:nvPr/>
          </p:nvSpPr>
          <p:spPr bwMode="auto">
            <a:xfrm>
              <a:off x="1859" y="119"/>
              <a:ext cx="3628" cy="3107"/>
            </a:xfrm>
            <a:prstGeom prst="ellipse">
              <a:avLst/>
            </a:prstGeom>
            <a:gradFill rotWithShape="1">
              <a:gsLst>
                <a:gs pos="0">
                  <a:srgbClr val="FF6600">
                    <a:alpha val="39998"/>
                  </a:srgbClr>
                </a:gs>
                <a:gs pos="100000">
                  <a:srgbClr val="762F00"/>
                </a:gs>
              </a:gsLst>
              <a:lin ang="2700000" scaled="1"/>
            </a:gradFill>
            <a:ln w="12700">
              <a:solidFill>
                <a:srgbClr val="FF0000"/>
              </a:solidFill>
              <a:round/>
              <a:headEnd/>
              <a:tailEnd/>
            </a:ln>
          </p:spPr>
          <p:txBody>
            <a:bodyPr wrap="none" anchor="ctr">
              <a:prstTxWarp prst="textNoShape">
                <a:avLst/>
              </a:prstTxWarp>
            </a:bodyPr>
            <a:lstStyle/>
            <a:p>
              <a:endParaRPr lang="en-US"/>
            </a:p>
          </p:txBody>
        </p:sp>
      </p:grpSp>
      <p:sp>
        <p:nvSpPr>
          <p:cNvPr id="566300" name="Text Box 28"/>
          <p:cNvSpPr txBox="1">
            <a:spLocks noChangeArrowheads="1"/>
          </p:cNvSpPr>
          <p:nvPr/>
        </p:nvSpPr>
        <p:spPr bwMode="auto">
          <a:xfrm>
            <a:off x="5341938" y="1466850"/>
            <a:ext cx="612775" cy="519113"/>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2800" i="1">
                <a:effectLst>
                  <a:outerShdw blurRad="38100" dist="38100" dir="2700000" algn="tl">
                    <a:srgbClr val="DDDDDD"/>
                  </a:outerShdw>
                </a:effectLst>
                <a:latin typeface="Times" pitchFamily="-110" charset="0"/>
              </a:rPr>
              <a:t>b</a:t>
            </a:r>
            <a:r>
              <a:rPr lang="en-US" sz="2800" baseline="-25000">
                <a:effectLst>
                  <a:outerShdw blurRad="38100" dist="38100" dir="2700000" algn="tl">
                    <a:srgbClr val="DDDDDD"/>
                  </a:outerShdw>
                </a:effectLst>
                <a:latin typeface="Times" pitchFamily="-110" charset="0"/>
              </a:rPr>
              <a:t>2</a:t>
            </a:r>
          </a:p>
        </p:txBody>
      </p:sp>
      <p:sp>
        <p:nvSpPr>
          <p:cNvPr id="566301" name="Text Box 29"/>
          <p:cNvSpPr txBox="1">
            <a:spLocks noChangeArrowheads="1"/>
          </p:cNvSpPr>
          <p:nvPr/>
        </p:nvSpPr>
        <p:spPr bwMode="auto">
          <a:xfrm>
            <a:off x="6997700" y="2803525"/>
            <a:ext cx="757238" cy="519113"/>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2800" i="1">
                <a:effectLst>
                  <a:outerShdw blurRad="38100" dist="38100" dir="2700000" algn="tl">
                    <a:srgbClr val="DDDDDD"/>
                  </a:outerShdw>
                </a:effectLst>
                <a:latin typeface="Times" pitchFamily="-110" charset="0"/>
              </a:rPr>
              <a:t>a</a:t>
            </a:r>
            <a:r>
              <a:rPr lang="en-US" sz="2800" baseline="-25000">
                <a:effectLst>
                  <a:outerShdw blurRad="38100" dist="38100" dir="2700000" algn="tl">
                    <a:srgbClr val="DDDDDD"/>
                  </a:outerShdw>
                </a:effectLst>
                <a:latin typeface="Times" pitchFamily="-110" charset="0"/>
              </a:rPr>
              <a:t>2</a:t>
            </a:r>
          </a:p>
        </p:txBody>
      </p:sp>
      <p:sp>
        <p:nvSpPr>
          <p:cNvPr id="566302" name="Line 30"/>
          <p:cNvSpPr>
            <a:spLocks noChangeShapeType="1"/>
          </p:cNvSpPr>
          <p:nvPr/>
        </p:nvSpPr>
        <p:spPr bwMode="auto">
          <a:xfrm>
            <a:off x="5954713" y="2889250"/>
            <a:ext cx="2878137" cy="0"/>
          </a:xfrm>
          <a:prstGeom prst="line">
            <a:avLst/>
          </a:prstGeom>
          <a:noFill/>
          <a:ln w="63500">
            <a:solidFill>
              <a:srgbClr val="FFFF00"/>
            </a:solidFill>
            <a:round/>
            <a:headEnd/>
            <a:tailEnd type="none" w="lg" len="lg"/>
          </a:ln>
        </p:spPr>
        <p:txBody>
          <a:bodyPr wrap="none" anchor="ctr">
            <a:prstTxWarp prst="textNoShape">
              <a:avLst/>
            </a:prstTxWarp>
          </a:bodyPr>
          <a:lstStyle/>
          <a:p>
            <a:endParaRPr lang="en-US"/>
          </a:p>
        </p:txBody>
      </p:sp>
      <p:sp>
        <p:nvSpPr>
          <p:cNvPr id="566303" name="Line 31"/>
          <p:cNvSpPr>
            <a:spLocks noChangeShapeType="1"/>
          </p:cNvSpPr>
          <p:nvPr/>
        </p:nvSpPr>
        <p:spPr bwMode="auto">
          <a:xfrm flipV="1">
            <a:off x="5954713" y="404813"/>
            <a:ext cx="0" cy="2484437"/>
          </a:xfrm>
          <a:prstGeom prst="line">
            <a:avLst/>
          </a:prstGeom>
          <a:noFill/>
          <a:ln w="63500">
            <a:solidFill>
              <a:srgbClr val="FFFF00"/>
            </a:solidFill>
            <a:round/>
            <a:headEnd/>
            <a:tailEnd type="none" w="lg" len="lg"/>
          </a:ln>
        </p:spPr>
        <p:txBody>
          <a:bodyPr wrap="none" anchor="ctr">
            <a:prstTxWarp prst="textNoShape">
              <a:avLst/>
            </a:prstTxWarp>
          </a:bodyPr>
          <a:lstStyle/>
          <a:p>
            <a:endParaRPr lang="en-US"/>
          </a:p>
        </p:txBody>
      </p:sp>
      <p:sp>
        <p:nvSpPr>
          <p:cNvPr id="566304" name="Text Box 32"/>
          <p:cNvSpPr txBox="1">
            <a:spLocks noChangeArrowheads="1"/>
          </p:cNvSpPr>
          <p:nvPr/>
        </p:nvSpPr>
        <p:spPr bwMode="auto">
          <a:xfrm rot="-1691497">
            <a:off x="3792538" y="2919413"/>
            <a:ext cx="1635125" cy="603250"/>
          </a:xfrm>
          <a:prstGeom prst="rect">
            <a:avLst/>
          </a:prstGeom>
          <a:noFill/>
          <a:ln w="12700">
            <a:noFill/>
            <a:miter lim="800000"/>
            <a:headEnd/>
            <a:tailEnd/>
          </a:ln>
          <a:effectLst/>
        </p:spPr>
        <p:txBody>
          <a:bodyPr wrap="none">
            <a:prstTxWarp prst="textNoShape">
              <a:avLst/>
            </a:prstTxWarp>
            <a:spAutoFit/>
          </a:bodyPr>
          <a:lstStyle/>
          <a:p>
            <a:pPr eaLnBrk="0" hangingPunct="0">
              <a:lnSpc>
                <a:spcPct val="140000"/>
              </a:lnSpc>
            </a:pPr>
            <a:r>
              <a:rPr lang="el-GR" sz="2400">
                <a:effectLst>
                  <a:outerShdw blurRad="38100" dist="38100" dir="2700000" algn="tl">
                    <a:srgbClr val="DDDDDD"/>
                  </a:outerShdw>
                </a:effectLst>
                <a:latin typeface="Times" pitchFamily="-110" charset="0"/>
                <a:ea typeface="Times" pitchFamily="-110" charset="0"/>
                <a:cs typeface="Times" pitchFamily="-110" charset="0"/>
              </a:rPr>
              <a:t>Δ</a:t>
            </a:r>
            <a:r>
              <a:rPr lang="en-US" sz="2400" i="1">
                <a:effectLst>
                  <a:outerShdw blurRad="38100" dist="38100" dir="2700000" algn="tl">
                    <a:srgbClr val="DDDDDD"/>
                  </a:outerShdw>
                </a:effectLst>
                <a:latin typeface="Times" pitchFamily="-110" charset="0"/>
              </a:rPr>
              <a:t>X, </a:t>
            </a:r>
            <a:r>
              <a:rPr lang="el-GR" sz="2400">
                <a:effectLst>
                  <a:outerShdw blurRad="38100" dist="38100" dir="2700000" algn="tl">
                    <a:srgbClr val="DDDDDD"/>
                  </a:outerShdw>
                </a:effectLst>
                <a:latin typeface="Times" pitchFamily="-110" charset="0"/>
                <a:ea typeface="Times" pitchFamily="-110" charset="0"/>
                <a:cs typeface="Times" pitchFamily="-110" charset="0"/>
              </a:rPr>
              <a:t>Δ</a:t>
            </a:r>
            <a:r>
              <a:rPr lang="en-US" sz="2400" i="1">
                <a:effectLst>
                  <a:outerShdw blurRad="38100" dist="38100" dir="2700000" algn="tl">
                    <a:srgbClr val="DDDDDD"/>
                  </a:outerShdw>
                </a:effectLst>
                <a:latin typeface="Times" pitchFamily="-110" charset="0"/>
              </a:rPr>
              <a:t>Y, </a:t>
            </a:r>
            <a:r>
              <a:rPr lang="el-GR" sz="2400">
                <a:effectLst>
                  <a:outerShdw blurRad="38100" dist="38100" dir="2700000" algn="tl">
                    <a:srgbClr val="DDDDDD"/>
                  </a:outerShdw>
                </a:effectLst>
                <a:latin typeface="Times" pitchFamily="-110" charset="0"/>
                <a:ea typeface="Times" pitchFamily="-110" charset="0"/>
                <a:cs typeface="Times" pitchFamily="-110" charset="0"/>
              </a:rPr>
              <a:t>Δ</a:t>
            </a:r>
            <a:r>
              <a:rPr lang="en-US" sz="2400" i="1">
                <a:effectLst>
                  <a:outerShdw blurRad="38100" dist="38100" dir="2700000" algn="tl">
                    <a:srgbClr val="DDDDDD"/>
                  </a:outerShdw>
                </a:effectLst>
                <a:latin typeface="Times" pitchFamily="-110" charset="0"/>
              </a:rPr>
              <a:t>Z</a:t>
            </a:r>
            <a:endParaRPr lang="en-US" sz="2400">
              <a:effectLst>
                <a:outerShdw blurRad="38100" dist="38100" dir="2700000" algn="tl">
                  <a:srgbClr val="DDDDDD"/>
                </a:outerShdw>
              </a:effectLst>
              <a:latin typeface="Times" pitchFamily="-110" charset="0"/>
            </a:endParaRPr>
          </a:p>
        </p:txBody>
      </p:sp>
      <p:sp>
        <p:nvSpPr>
          <p:cNvPr id="566305" name="Line 33"/>
          <p:cNvSpPr>
            <a:spLocks noChangeShapeType="1"/>
          </p:cNvSpPr>
          <p:nvPr/>
        </p:nvSpPr>
        <p:spPr bwMode="auto">
          <a:xfrm flipH="1">
            <a:off x="3241675" y="2892425"/>
            <a:ext cx="2711450" cy="1455738"/>
          </a:xfrm>
          <a:prstGeom prst="line">
            <a:avLst/>
          </a:prstGeom>
          <a:noFill/>
          <a:ln w="127000">
            <a:solidFill>
              <a:srgbClr val="FF00FF"/>
            </a:solidFill>
            <a:prstDash val="sysDot"/>
            <a:round/>
            <a:headEnd/>
            <a:tailEnd type="triangle" w="med" len="lg"/>
          </a:ln>
        </p:spPr>
        <p:txBody>
          <a:bodyPr wrap="none" anchor="ctr">
            <a:prstTxWarp prst="textNoShape">
              <a:avLst/>
            </a:prstTxWarp>
          </a:bodyPr>
          <a:lstStyle/>
          <a:p>
            <a:endParaRPr lang="en-US"/>
          </a:p>
        </p:txBody>
      </p:sp>
      <p:sp>
        <p:nvSpPr>
          <p:cNvPr id="566306" name="Text Box 34"/>
          <p:cNvSpPr txBox="1">
            <a:spLocks noChangeArrowheads="1"/>
          </p:cNvSpPr>
          <p:nvPr/>
        </p:nvSpPr>
        <p:spPr bwMode="auto">
          <a:xfrm>
            <a:off x="5543550" y="5445125"/>
            <a:ext cx="3089275" cy="895350"/>
          </a:xfrm>
          <a:prstGeom prst="rect">
            <a:avLst/>
          </a:prstGeom>
          <a:noFill/>
          <a:ln w="12700">
            <a:noFill/>
            <a:miter lim="800000"/>
            <a:headEnd/>
            <a:tailEnd/>
          </a:ln>
          <a:effectLst/>
        </p:spPr>
        <p:txBody>
          <a:bodyPr wrap="none">
            <a:spAutoFit/>
          </a:bodyPr>
          <a:lstStyle/>
          <a:p>
            <a:pPr eaLnBrk="0" hangingPunct="0">
              <a:lnSpc>
                <a:spcPct val="110000"/>
              </a:lnSpc>
              <a:defRPr/>
            </a:pPr>
            <a:r>
              <a:rPr lang="en-US" sz="2400">
                <a:effectLst>
                  <a:outerShdw blurRad="38100" dist="38100" dir="2700000" algn="tl">
                    <a:srgbClr val="000000"/>
                  </a:outerShdw>
                </a:effectLst>
                <a:latin typeface="Times" charset="0"/>
                <a:ea typeface="MS PGothic" pitchFamily="34" charset="-128"/>
                <a:cs typeface="Arial" pitchFamily="34" charset="0"/>
              </a:rPr>
              <a:t>3-parameter</a:t>
            </a:r>
            <a:br>
              <a:rPr lang="en-US" sz="2400">
                <a:effectLst>
                  <a:outerShdw blurRad="38100" dist="38100" dir="2700000" algn="tl">
                    <a:srgbClr val="000000"/>
                  </a:outerShdw>
                </a:effectLst>
                <a:latin typeface="Times" charset="0"/>
                <a:ea typeface="MS PGothic" pitchFamily="34" charset="-128"/>
                <a:cs typeface="Arial" pitchFamily="34" charset="0"/>
              </a:rPr>
            </a:br>
            <a:r>
              <a:rPr lang="en-US" sz="2400">
                <a:effectLst>
                  <a:outerShdw blurRad="38100" dist="38100" dir="2700000" algn="tl">
                    <a:srgbClr val="000000"/>
                  </a:outerShdw>
                </a:effectLst>
                <a:latin typeface="Times" charset="0"/>
                <a:ea typeface="MS PGothic" pitchFamily="34" charset="-128"/>
                <a:cs typeface="Arial" pitchFamily="34" charset="0"/>
              </a:rPr>
              <a:t>datum transformation</a:t>
            </a:r>
          </a:p>
        </p:txBody>
      </p:sp>
      <p:sp>
        <p:nvSpPr>
          <p:cNvPr id="566307" name="Text Box 35"/>
          <p:cNvSpPr txBox="1">
            <a:spLocks noChangeArrowheads="1"/>
          </p:cNvSpPr>
          <p:nvPr/>
        </p:nvSpPr>
        <p:spPr bwMode="auto">
          <a:xfrm>
            <a:off x="8135938" y="6400800"/>
            <a:ext cx="1008062" cy="457200"/>
          </a:xfrm>
          <a:prstGeom prst="rect">
            <a:avLst/>
          </a:prstGeom>
          <a:noFill/>
          <a:ln w="9525" algn="ctr">
            <a:noFill/>
            <a:miter lim="800000"/>
            <a:headEnd/>
            <a:tailEnd/>
          </a:ln>
          <a:effectLst/>
        </p:spPr>
        <p:txBody>
          <a:bodyPr>
            <a:spAutoFit/>
          </a:bodyPr>
          <a:lstStyle/>
          <a:p>
            <a:pPr algn="r">
              <a:spcBef>
                <a:spcPct val="50000"/>
              </a:spcBef>
              <a:defRPr/>
            </a:pPr>
            <a:r>
              <a:rPr lang="en-US" sz="2400">
                <a:effectLst>
                  <a:outerShdw blurRad="38100" dist="38100" dir="2700000" algn="tl">
                    <a:srgbClr val="000000"/>
                  </a:outerShdw>
                </a:effectLst>
                <a:latin typeface="Calibri" pitchFamily="34" charset="0"/>
                <a:ea typeface="MS PGothic" pitchFamily="34" charset="-128"/>
                <a:cs typeface="Arial" pitchFamily="34" charset="0"/>
              </a:rPr>
              <a:t>p19</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xit" presetSubtype="0" fill="hold" nodeType="withEffect">
                                  <p:stCondLst>
                                    <p:cond delay="2000"/>
                                  </p:stCondLst>
                                  <p:childTnLst>
                                    <p:animEffect transition="out" filter="fade">
                                      <p:cBhvr>
                                        <p:cTn id="9" dur="5000"/>
                                        <p:tgtEl>
                                          <p:spTgt spid="2"/>
                                        </p:tgtEl>
                                      </p:cBhvr>
                                    </p:animEffect>
                                    <p:set>
                                      <p:cBhvr>
                                        <p:cTn id="10" dur="1" fill="hold">
                                          <p:stCondLst>
                                            <p:cond delay="4999"/>
                                          </p:stCondLst>
                                        </p:cTn>
                                        <p:tgtEl>
                                          <p:spTgt spid="2"/>
                                        </p:tgtEl>
                                        <p:attrNameLst>
                                          <p:attrName>style.visibility</p:attrName>
                                        </p:attrNameLst>
                                      </p:cBhvr>
                                      <p:to>
                                        <p:strVal val="hidden"/>
                                      </p:to>
                                    </p:set>
                                  </p:childTnLst>
                                </p:cTn>
                              </p:par>
                            </p:childTnLst>
                          </p:cTn>
                        </p:par>
                        <p:par>
                          <p:cTn id="11" fill="hold" nodeType="afterGroup">
                            <p:stCondLst>
                              <p:cond delay="7000"/>
                            </p:stCondLst>
                            <p:childTnLst>
                              <p:par>
                                <p:cTn id="12" presetID="22" presetClass="entr" presetSubtype="8" fill="hold" grpId="0" nodeType="afterEffect">
                                  <p:stCondLst>
                                    <p:cond delay="0"/>
                                  </p:stCondLst>
                                  <p:childTnLst>
                                    <p:set>
                                      <p:cBhvr>
                                        <p:cTn id="13" dur="1" fill="hold">
                                          <p:stCondLst>
                                            <p:cond delay="0"/>
                                          </p:stCondLst>
                                        </p:cTn>
                                        <p:tgtEl>
                                          <p:spTgt spid="566290"/>
                                        </p:tgtEl>
                                        <p:attrNameLst>
                                          <p:attrName>style.visibility</p:attrName>
                                        </p:attrNameLst>
                                      </p:cBhvr>
                                      <p:to>
                                        <p:strVal val="visible"/>
                                      </p:to>
                                    </p:set>
                                    <p:animEffect transition="in" filter="wipe(left)">
                                      <p:cBhvr>
                                        <p:cTn id="14" dur="1000"/>
                                        <p:tgtEl>
                                          <p:spTgt spid="56629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66291"/>
                                        </p:tgtEl>
                                        <p:attrNameLst>
                                          <p:attrName>style.visibility</p:attrName>
                                        </p:attrNameLst>
                                      </p:cBhvr>
                                      <p:to>
                                        <p:strVal val="visible"/>
                                      </p:to>
                                    </p:set>
                                    <p:animEffect transition="in" filter="wipe(down)">
                                      <p:cBhvr>
                                        <p:cTn id="17" dur="1000"/>
                                        <p:tgtEl>
                                          <p:spTgt spid="56629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66289"/>
                                        </p:tgtEl>
                                        <p:attrNameLst>
                                          <p:attrName>style.visibility</p:attrName>
                                        </p:attrNameLst>
                                      </p:cBhvr>
                                      <p:to>
                                        <p:strVal val="visible"/>
                                      </p:to>
                                    </p:set>
                                    <p:animEffect transition="in" filter="fade">
                                      <p:cBhvr>
                                        <p:cTn id="20" dur="2000"/>
                                        <p:tgtEl>
                                          <p:spTgt spid="56628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6288">
                                            <p:txEl>
                                              <p:pRg st="0" end="0"/>
                                            </p:txEl>
                                          </p:spTgt>
                                        </p:tgtEl>
                                        <p:attrNameLst>
                                          <p:attrName>style.visibility</p:attrName>
                                        </p:attrNameLst>
                                      </p:cBhvr>
                                      <p:to>
                                        <p:strVal val="visible"/>
                                      </p:to>
                                    </p:set>
                                    <p:animEffect transition="in" filter="fade">
                                      <p:cBhvr>
                                        <p:cTn id="23" dur="2000"/>
                                        <p:tgtEl>
                                          <p:spTgt spid="566288">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3000" fill="hold"/>
                                        <p:tgtEl>
                                          <p:spTgt spid="5"/>
                                        </p:tgtEl>
                                        <p:attrNameLst>
                                          <p:attrName>ppt_w</p:attrName>
                                        </p:attrNameLst>
                                      </p:cBhvr>
                                      <p:tavLst>
                                        <p:tav tm="0">
                                          <p:val>
                                            <p:strVal val="#ppt_w*0.70"/>
                                          </p:val>
                                        </p:tav>
                                        <p:tav tm="100000">
                                          <p:val>
                                            <p:strVal val="#ppt_w"/>
                                          </p:val>
                                        </p:tav>
                                      </p:tavLst>
                                    </p:anim>
                                    <p:anim calcmode="lin" valueType="num">
                                      <p:cBhvr>
                                        <p:cTn id="29" dur="3000" fill="hold"/>
                                        <p:tgtEl>
                                          <p:spTgt spid="5"/>
                                        </p:tgtEl>
                                        <p:attrNameLst>
                                          <p:attrName>ppt_h</p:attrName>
                                        </p:attrNameLst>
                                      </p:cBhvr>
                                      <p:tavLst>
                                        <p:tav tm="0">
                                          <p:val>
                                            <p:strVal val="#ppt_h"/>
                                          </p:val>
                                        </p:tav>
                                        <p:tav tm="100000">
                                          <p:val>
                                            <p:strVal val="#ppt_h"/>
                                          </p:val>
                                        </p:tav>
                                      </p:tavLst>
                                    </p:anim>
                                    <p:animEffect transition="in" filter="fade">
                                      <p:cBhvr>
                                        <p:cTn id="30" dur="3000"/>
                                        <p:tgtEl>
                                          <p:spTgt spid="5"/>
                                        </p:tgtEl>
                                      </p:cBhvr>
                                    </p:animEffect>
                                  </p:childTnLst>
                                </p:cTn>
                              </p:par>
                            </p:childTnLst>
                          </p:cTn>
                        </p:par>
                        <p:par>
                          <p:cTn id="31" fill="hold" nodeType="afterGroup">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566302"/>
                                        </p:tgtEl>
                                        <p:attrNameLst>
                                          <p:attrName>style.visibility</p:attrName>
                                        </p:attrNameLst>
                                      </p:cBhvr>
                                      <p:to>
                                        <p:strVal val="visible"/>
                                      </p:to>
                                    </p:set>
                                    <p:animEffect transition="in" filter="wipe(left)">
                                      <p:cBhvr>
                                        <p:cTn id="34" dur="1000"/>
                                        <p:tgtEl>
                                          <p:spTgt spid="56630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66303"/>
                                        </p:tgtEl>
                                        <p:attrNameLst>
                                          <p:attrName>style.visibility</p:attrName>
                                        </p:attrNameLst>
                                      </p:cBhvr>
                                      <p:to>
                                        <p:strVal val="visible"/>
                                      </p:to>
                                    </p:set>
                                    <p:animEffect transition="in" filter="wipe(down)">
                                      <p:cBhvr>
                                        <p:cTn id="37" dur="1000"/>
                                        <p:tgtEl>
                                          <p:spTgt spid="566303"/>
                                        </p:tgtEl>
                                      </p:cBhvr>
                                    </p:animEffect>
                                  </p:childTnLst>
                                </p:cTn>
                              </p:par>
                            </p:childTnLst>
                          </p:cTn>
                        </p:par>
                        <p:par>
                          <p:cTn id="38" fill="hold" nodeType="afterGroup">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566301"/>
                                        </p:tgtEl>
                                        <p:attrNameLst>
                                          <p:attrName>style.visibility</p:attrName>
                                        </p:attrNameLst>
                                      </p:cBhvr>
                                      <p:to>
                                        <p:strVal val="visible"/>
                                      </p:to>
                                    </p:set>
                                    <p:animEffect transition="in" filter="fade">
                                      <p:cBhvr>
                                        <p:cTn id="41" dur="1000"/>
                                        <p:tgtEl>
                                          <p:spTgt spid="56630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6300">
                                            <p:txEl>
                                              <p:pRg st="0" end="0"/>
                                            </p:txEl>
                                          </p:spTgt>
                                        </p:tgtEl>
                                        <p:attrNameLst>
                                          <p:attrName>style.visibility</p:attrName>
                                        </p:attrNameLst>
                                      </p:cBhvr>
                                      <p:to>
                                        <p:strVal val="visible"/>
                                      </p:to>
                                    </p:set>
                                    <p:animEffect transition="in" filter="fade">
                                      <p:cBhvr>
                                        <p:cTn id="44" dur="1000"/>
                                        <p:tgtEl>
                                          <p:spTgt spid="566300">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0" presetClass="path" presetSubtype="0" accel="50000" decel="50000" fill="hold" nodeType="clickEffect">
                                  <p:stCondLst>
                                    <p:cond delay="0"/>
                                  </p:stCondLst>
                                  <p:childTnLst>
                                    <p:animMotion origin="layout" path="M 0 0 L -0.29531 0.21528 " pathEditMode="relative" ptsTypes="AA">
                                      <p:cBhvr>
                                        <p:cTn id="48" dur="2000" fill="hold"/>
                                        <p:tgtEl>
                                          <p:spTgt spid="5"/>
                                        </p:tgtEl>
                                        <p:attrNameLst>
                                          <p:attrName>ppt_x</p:attrName>
                                          <p:attrName>ppt_y</p:attrName>
                                        </p:attrNameLst>
                                      </p:cBhvr>
                                    </p:animMotion>
                                  </p:childTnLst>
                                </p:cTn>
                              </p:par>
                              <p:par>
                                <p:cTn id="49" presetID="0" presetClass="path" presetSubtype="0" accel="50000" decel="50000" fill="hold" grpId="1" nodeType="withEffect">
                                  <p:stCondLst>
                                    <p:cond delay="0"/>
                                  </p:stCondLst>
                                  <p:childTnLst>
                                    <p:animMotion origin="layout" path="M 0 0 L -0.29531 0.21528 " pathEditMode="relative" ptsTypes="AA">
                                      <p:cBhvr>
                                        <p:cTn id="50" dur="2000" fill="hold"/>
                                        <p:tgtEl>
                                          <p:spTgt spid="566302"/>
                                        </p:tgtEl>
                                        <p:attrNameLst>
                                          <p:attrName>ppt_x</p:attrName>
                                          <p:attrName>ppt_y</p:attrName>
                                        </p:attrNameLst>
                                      </p:cBhvr>
                                    </p:animMotion>
                                  </p:childTnLst>
                                </p:cTn>
                              </p:par>
                              <p:par>
                                <p:cTn id="51" presetID="0" presetClass="path" presetSubtype="0" accel="50000" decel="50000" fill="hold" grpId="1" nodeType="withEffect">
                                  <p:stCondLst>
                                    <p:cond delay="0"/>
                                  </p:stCondLst>
                                  <p:childTnLst>
                                    <p:animMotion origin="layout" path="M 0 0 L -0.29531 0.21528 " pathEditMode="relative" ptsTypes="AA">
                                      <p:cBhvr>
                                        <p:cTn id="52" dur="2000" fill="hold"/>
                                        <p:tgtEl>
                                          <p:spTgt spid="566301"/>
                                        </p:tgtEl>
                                        <p:attrNameLst>
                                          <p:attrName>ppt_x</p:attrName>
                                          <p:attrName>ppt_y</p:attrName>
                                        </p:attrNameLst>
                                      </p:cBhvr>
                                    </p:animMotion>
                                  </p:childTnLst>
                                </p:cTn>
                              </p:par>
                              <p:par>
                                <p:cTn id="53" presetID="0" presetClass="path" presetSubtype="0" accel="50000" decel="50000" fill="hold" grpId="1" nodeType="withEffect">
                                  <p:stCondLst>
                                    <p:cond delay="0"/>
                                  </p:stCondLst>
                                  <p:childTnLst>
                                    <p:animMotion origin="layout" path="M 0 0 L -0.29531 0.21528 " pathEditMode="relative" ptsTypes="AA">
                                      <p:cBhvr>
                                        <p:cTn id="54" dur="2000" fill="hold"/>
                                        <p:tgtEl>
                                          <p:spTgt spid="566300">
                                            <p:txEl>
                                              <p:pRg st="0" end="0"/>
                                            </p:txEl>
                                          </p:spTgt>
                                        </p:tgtEl>
                                        <p:attrNameLst>
                                          <p:attrName>ppt_x</p:attrName>
                                          <p:attrName>ppt_y</p:attrName>
                                        </p:attrNameLst>
                                      </p:cBhvr>
                                    </p:animMotion>
                                  </p:childTnLst>
                                </p:cTn>
                              </p:par>
                              <p:par>
                                <p:cTn id="55" presetID="0" presetClass="path" presetSubtype="0" accel="50000" decel="50000" fill="hold" grpId="1" nodeType="withEffect">
                                  <p:stCondLst>
                                    <p:cond delay="0"/>
                                  </p:stCondLst>
                                  <p:childTnLst>
                                    <p:animMotion origin="layout" path="M 0 0 L -0.29531 0.21528 " pathEditMode="relative" ptsTypes="AA">
                                      <p:cBhvr>
                                        <p:cTn id="56" dur="2000" fill="hold"/>
                                        <p:tgtEl>
                                          <p:spTgt spid="566303"/>
                                        </p:tgtEl>
                                        <p:attrNameLst>
                                          <p:attrName>ppt_x</p:attrName>
                                          <p:attrName>ppt_y</p:attrName>
                                        </p:attrNameLst>
                                      </p:cBhvr>
                                    </p:animMotion>
                                  </p:childTnLst>
                                </p:cTn>
                              </p:par>
                            </p:childTnLst>
                          </p:cTn>
                        </p:par>
                        <p:par>
                          <p:cTn id="57" fill="hold" nodeType="afterGroup">
                            <p:stCondLst>
                              <p:cond delay="2000"/>
                            </p:stCondLst>
                            <p:childTnLst>
                              <p:par>
                                <p:cTn id="58" presetID="22" presetClass="entr" presetSubtype="2" fill="hold" grpId="0" nodeType="afterEffect">
                                  <p:stCondLst>
                                    <p:cond delay="0"/>
                                  </p:stCondLst>
                                  <p:childTnLst>
                                    <p:set>
                                      <p:cBhvr>
                                        <p:cTn id="59" dur="1" fill="hold">
                                          <p:stCondLst>
                                            <p:cond delay="0"/>
                                          </p:stCondLst>
                                        </p:cTn>
                                        <p:tgtEl>
                                          <p:spTgt spid="566305"/>
                                        </p:tgtEl>
                                        <p:attrNameLst>
                                          <p:attrName>style.visibility</p:attrName>
                                        </p:attrNameLst>
                                      </p:cBhvr>
                                      <p:to>
                                        <p:strVal val="visible"/>
                                      </p:to>
                                    </p:set>
                                    <p:animEffect transition="in" filter="wipe(right)">
                                      <p:cBhvr>
                                        <p:cTn id="60" dur="2000"/>
                                        <p:tgtEl>
                                          <p:spTgt spid="566305"/>
                                        </p:tgtEl>
                                      </p:cBhvr>
                                    </p:animEffect>
                                  </p:childTnLst>
                                </p:cTn>
                              </p:par>
                            </p:childTnLst>
                          </p:cTn>
                        </p:par>
                        <p:par>
                          <p:cTn id="61" fill="hold" nodeType="afterGroup">
                            <p:stCondLst>
                              <p:cond delay="4000"/>
                            </p:stCondLst>
                            <p:childTnLst>
                              <p:par>
                                <p:cTn id="62" presetID="10" presetClass="entr" presetSubtype="0" fill="hold" nodeType="afterEffect">
                                  <p:stCondLst>
                                    <p:cond delay="0"/>
                                  </p:stCondLst>
                                  <p:childTnLst>
                                    <p:set>
                                      <p:cBhvr>
                                        <p:cTn id="63" dur="1" fill="hold">
                                          <p:stCondLst>
                                            <p:cond delay="0"/>
                                          </p:stCondLst>
                                        </p:cTn>
                                        <p:tgtEl>
                                          <p:spTgt spid="566304"/>
                                        </p:tgtEl>
                                        <p:attrNameLst>
                                          <p:attrName>style.visibility</p:attrName>
                                        </p:attrNameLst>
                                      </p:cBhvr>
                                      <p:to>
                                        <p:strVal val="visible"/>
                                      </p:to>
                                    </p:set>
                                    <p:animEffect transition="in" filter="fade">
                                      <p:cBhvr>
                                        <p:cTn id="64" dur="1000"/>
                                        <p:tgtEl>
                                          <p:spTgt spid="566304"/>
                                        </p:tgtEl>
                                      </p:cBhvr>
                                    </p:animEffect>
                                  </p:childTnLst>
                                </p:cTn>
                              </p:par>
                              <p:par>
                                <p:cTn id="65" presetID="10" presetClass="entr" presetSubtype="0" fill="hold" nodeType="withEffect">
                                  <p:stCondLst>
                                    <p:cond delay="0"/>
                                  </p:stCondLst>
                                  <p:childTnLst>
                                    <p:set>
                                      <p:cBhvr>
                                        <p:cTn id="66" dur="1" fill="hold">
                                          <p:stCondLst>
                                            <p:cond delay="0"/>
                                          </p:stCondLst>
                                        </p:cTn>
                                        <p:tgtEl>
                                          <p:spTgt spid="566306"/>
                                        </p:tgtEl>
                                        <p:attrNameLst>
                                          <p:attrName>style.visibility</p:attrName>
                                        </p:attrNameLst>
                                      </p:cBhvr>
                                      <p:to>
                                        <p:strVal val="visible"/>
                                      </p:to>
                                    </p:set>
                                    <p:animEffect transition="in" filter="fade">
                                      <p:cBhvr>
                                        <p:cTn id="67" dur="1000"/>
                                        <p:tgtEl>
                                          <p:spTgt spid="56630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66307"/>
                                        </p:tgtEl>
                                        <p:attrNameLst>
                                          <p:attrName>style.visibility</p:attrName>
                                        </p:attrNameLst>
                                      </p:cBhvr>
                                      <p:to>
                                        <p:strVal val="visible"/>
                                      </p:to>
                                    </p:set>
                                    <p:animEffect transition="in" filter="fade">
                                      <p:cBhvr>
                                        <p:cTn id="70" dur="1000"/>
                                        <p:tgtEl>
                                          <p:spTgt spid="56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88" grpId="0" build="allAtOnce"/>
      <p:bldP spid="566289" grpId="0"/>
      <p:bldP spid="566290" grpId="0" animBg="1"/>
      <p:bldP spid="566291" grpId="0" animBg="1"/>
      <p:bldP spid="566300" grpId="0" build="allAtOnce"/>
      <p:bldP spid="566300" grpId="1" build="allAtOnce"/>
      <p:bldP spid="566301" grpId="0"/>
      <p:bldP spid="566301" grpId="1"/>
      <p:bldP spid="566302" grpId="0" animBg="1"/>
      <p:bldP spid="566302" grpId="1" animBg="1"/>
      <p:bldP spid="566303" grpId="0" animBg="1"/>
      <p:bldP spid="566303" grpId="1" animBg="1"/>
      <p:bldP spid="566305" grpId="0" animBg="1"/>
      <p:bldP spid="566307"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7298" name="Text Box 2"/>
          <p:cNvSpPr txBox="1">
            <a:spLocks noChangeArrowheads="1"/>
          </p:cNvSpPr>
          <p:nvPr/>
        </p:nvSpPr>
        <p:spPr bwMode="auto">
          <a:xfrm>
            <a:off x="5543550" y="5445125"/>
            <a:ext cx="3089275" cy="895350"/>
          </a:xfrm>
          <a:prstGeom prst="rect">
            <a:avLst/>
          </a:prstGeom>
          <a:noFill/>
          <a:ln w="12700">
            <a:noFill/>
            <a:miter lim="800000"/>
            <a:headEnd/>
            <a:tailEnd/>
          </a:ln>
          <a:effectLst/>
        </p:spPr>
        <p:txBody>
          <a:bodyPr wrap="none">
            <a:spAutoFit/>
          </a:bodyPr>
          <a:lstStyle/>
          <a:p>
            <a:pPr eaLnBrk="0" hangingPunct="0">
              <a:lnSpc>
                <a:spcPct val="110000"/>
              </a:lnSpc>
              <a:defRPr/>
            </a:pPr>
            <a:r>
              <a:rPr lang="en-US" sz="2400">
                <a:effectLst>
                  <a:outerShdw blurRad="38100" dist="38100" dir="2700000" algn="tl">
                    <a:srgbClr val="000000"/>
                  </a:outerShdw>
                </a:effectLst>
                <a:latin typeface="Times" charset="0"/>
                <a:ea typeface="MS PGothic" pitchFamily="34" charset="-128"/>
                <a:cs typeface="Arial" pitchFamily="34" charset="0"/>
              </a:rPr>
              <a:t>3-parameter</a:t>
            </a:r>
            <a:br>
              <a:rPr lang="en-US" sz="2400">
                <a:effectLst>
                  <a:outerShdw blurRad="38100" dist="38100" dir="2700000" algn="tl">
                    <a:srgbClr val="000000"/>
                  </a:outerShdw>
                </a:effectLst>
                <a:latin typeface="Times" charset="0"/>
                <a:ea typeface="MS PGothic" pitchFamily="34" charset="-128"/>
                <a:cs typeface="Arial" pitchFamily="34" charset="0"/>
              </a:rPr>
            </a:br>
            <a:r>
              <a:rPr lang="en-US" sz="2400">
                <a:effectLst>
                  <a:outerShdw blurRad="38100" dist="38100" dir="2700000" algn="tl">
                    <a:srgbClr val="000000"/>
                  </a:outerShdw>
                </a:effectLst>
                <a:latin typeface="Times" charset="0"/>
                <a:ea typeface="MS PGothic" pitchFamily="34" charset="-128"/>
                <a:cs typeface="Arial" pitchFamily="34" charset="0"/>
              </a:rPr>
              <a:t>datum transformation</a:t>
            </a:r>
          </a:p>
        </p:txBody>
      </p:sp>
      <p:sp>
        <p:nvSpPr>
          <p:cNvPr id="567299" name="Rectangle 3"/>
          <p:cNvSpPr>
            <a:spLocks noGrp="1" noChangeArrowheads="1"/>
          </p:cNvSpPr>
          <p:nvPr>
            <p:ph type="title"/>
          </p:nvPr>
        </p:nvSpPr>
        <p:spPr>
          <a:xfrm>
            <a:off x="468313" y="44450"/>
            <a:ext cx="8229600" cy="396875"/>
          </a:xfrm>
        </p:spPr>
        <p:txBody>
          <a:bodyPr>
            <a:normAutofit fontScale="90000"/>
          </a:bodyPr>
          <a:lstStyle/>
          <a:p>
            <a:pPr eaLnBrk="1" hangingPunct="1">
              <a:defRPr/>
            </a:pPr>
            <a:r>
              <a:rPr lang="en-US" sz="2400" dirty="0" smtClean="0">
                <a:solidFill>
                  <a:srgbClr val="FFFFFF"/>
                </a:solidFill>
                <a:cs typeface="ＭＳ Ｐゴシック" charset="0"/>
              </a:rPr>
              <a:t>Geometric datum transformations</a:t>
            </a:r>
          </a:p>
        </p:txBody>
      </p:sp>
      <p:grpSp>
        <p:nvGrpSpPr>
          <p:cNvPr id="2" name="Group 4"/>
          <p:cNvGrpSpPr>
            <a:grpSpLocks/>
          </p:cNvGrpSpPr>
          <p:nvPr/>
        </p:nvGrpSpPr>
        <p:grpSpPr bwMode="auto">
          <a:xfrm>
            <a:off x="2898775" y="552450"/>
            <a:ext cx="6119813" cy="4679950"/>
            <a:chOff x="295" y="1230"/>
            <a:chExt cx="3855" cy="2948"/>
          </a:xfrm>
        </p:grpSpPr>
        <p:sp>
          <p:nvSpPr>
            <p:cNvPr id="33827" name="Oval 5"/>
            <p:cNvSpPr>
              <a:spLocks noChangeArrowheads="1"/>
            </p:cNvSpPr>
            <p:nvPr/>
          </p:nvSpPr>
          <p:spPr bwMode="auto">
            <a:xfrm>
              <a:off x="295" y="2092"/>
              <a:ext cx="3855" cy="1225"/>
            </a:xfrm>
            <a:prstGeom prst="ellipse">
              <a:avLst/>
            </a:prstGeom>
            <a:solidFill>
              <a:srgbClr val="33CCCC">
                <a:alpha val="30196"/>
              </a:srgbClr>
            </a:solidFill>
            <a:ln w="12700">
              <a:solidFill>
                <a:srgbClr val="008000"/>
              </a:solidFill>
              <a:round/>
              <a:headEnd/>
              <a:tailEnd/>
            </a:ln>
          </p:spPr>
          <p:txBody>
            <a:bodyPr wrap="none" anchor="ctr">
              <a:prstTxWarp prst="textNoShape">
                <a:avLst/>
              </a:prstTxWarp>
            </a:bodyPr>
            <a:lstStyle/>
            <a:p>
              <a:endParaRPr lang="en-US"/>
            </a:p>
          </p:txBody>
        </p:sp>
        <p:grpSp>
          <p:nvGrpSpPr>
            <p:cNvPr id="3" name="Group 6"/>
            <p:cNvGrpSpPr>
              <a:grpSpLocks/>
            </p:cNvGrpSpPr>
            <p:nvPr/>
          </p:nvGrpSpPr>
          <p:grpSpPr bwMode="auto">
            <a:xfrm>
              <a:off x="295" y="1230"/>
              <a:ext cx="3855" cy="2926"/>
              <a:chOff x="930" y="1003"/>
              <a:chExt cx="3855" cy="2926"/>
            </a:xfrm>
          </p:grpSpPr>
          <p:sp>
            <p:nvSpPr>
              <p:cNvPr id="33830" name="Line 7"/>
              <p:cNvSpPr>
                <a:spLocks noChangeShapeType="1"/>
              </p:cNvSpPr>
              <p:nvPr/>
            </p:nvSpPr>
            <p:spPr bwMode="auto">
              <a:xfrm flipH="1">
                <a:off x="930" y="2477"/>
                <a:ext cx="1905" cy="1"/>
              </a:xfrm>
              <a:prstGeom prst="line">
                <a:avLst/>
              </a:prstGeom>
              <a:noFill/>
              <a:ln w="38100">
                <a:solidFill>
                  <a:srgbClr val="DDDDDD"/>
                </a:solidFill>
                <a:round/>
                <a:headEnd/>
                <a:tailEnd/>
              </a:ln>
            </p:spPr>
            <p:txBody>
              <a:bodyPr anchor="ctr">
                <a:prstTxWarp prst="textNoShape">
                  <a:avLst/>
                </a:prstTxWarp>
                <a:spAutoFit/>
              </a:bodyPr>
              <a:lstStyle/>
              <a:p>
                <a:endParaRPr lang="en-US"/>
              </a:p>
            </p:txBody>
          </p:sp>
          <p:sp>
            <p:nvSpPr>
              <p:cNvPr id="33831" name="Line 8"/>
              <p:cNvSpPr>
                <a:spLocks noChangeShapeType="1"/>
              </p:cNvSpPr>
              <p:nvPr/>
            </p:nvSpPr>
            <p:spPr bwMode="auto">
              <a:xfrm>
                <a:off x="2857" y="2477"/>
                <a:ext cx="0" cy="1452"/>
              </a:xfrm>
              <a:prstGeom prst="line">
                <a:avLst/>
              </a:prstGeom>
              <a:noFill/>
              <a:ln w="38100">
                <a:solidFill>
                  <a:srgbClr val="DDDDDD"/>
                </a:solidFill>
                <a:round/>
                <a:headEnd/>
                <a:tailEnd/>
              </a:ln>
            </p:spPr>
            <p:txBody>
              <a:bodyPr wrap="none" anchor="ctr">
                <a:prstTxWarp prst="textNoShape">
                  <a:avLst/>
                </a:prstTxWarp>
              </a:bodyPr>
              <a:lstStyle/>
              <a:p>
                <a:endParaRPr lang="en-US"/>
              </a:p>
            </p:txBody>
          </p:sp>
          <p:sp>
            <p:nvSpPr>
              <p:cNvPr id="33832" name="Line 9"/>
              <p:cNvSpPr>
                <a:spLocks noChangeShapeType="1"/>
              </p:cNvSpPr>
              <p:nvPr/>
            </p:nvSpPr>
            <p:spPr bwMode="auto">
              <a:xfrm flipV="1">
                <a:off x="2880" y="1888"/>
                <a:ext cx="454" cy="567"/>
              </a:xfrm>
              <a:prstGeom prst="line">
                <a:avLst/>
              </a:prstGeom>
              <a:noFill/>
              <a:ln w="38100">
                <a:solidFill>
                  <a:srgbClr val="DDDDDD"/>
                </a:solidFill>
                <a:round/>
                <a:headEnd/>
                <a:tailEnd/>
              </a:ln>
            </p:spPr>
            <p:txBody>
              <a:bodyPr anchor="ctr">
                <a:prstTxWarp prst="textNoShape">
                  <a:avLst/>
                </a:prstTxWarp>
                <a:spAutoFit/>
              </a:bodyPr>
              <a:lstStyle/>
              <a:p>
                <a:endParaRPr lang="en-US"/>
              </a:p>
            </p:txBody>
          </p:sp>
          <p:sp>
            <p:nvSpPr>
              <p:cNvPr id="33833" name="Line 10"/>
              <p:cNvSpPr>
                <a:spLocks noChangeShapeType="1"/>
              </p:cNvSpPr>
              <p:nvPr/>
            </p:nvSpPr>
            <p:spPr bwMode="auto">
              <a:xfrm flipH="1">
                <a:off x="2404" y="2477"/>
                <a:ext cx="450" cy="590"/>
              </a:xfrm>
              <a:prstGeom prst="line">
                <a:avLst/>
              </a:prstGeom>
              <a:noFill/>
              <a:ln w="38100">
                <a:solidFill>
                  <a:srgbClr val="DDDDDD"/>
                </a:solidFill>
                <a:round/>
                <a:headEnd/>
                <a:tailEnd/>
              </a:ln>
            </p:spPr>
            <p:txBody>
              <a:bodyPr anchor="ctr">
                <a:prstTxWarp prst="textNoShape">
                  <a:avLst/>
                </a:prstTxWarp>
                <a:spAutoFit/>
              </a:bodyPr>
              <a:lstStyle/>
              <a:p>
                <a:endParaRPr lang="en-US"/>
              </a:p>
            </p:txBody>
          </p:sp>
          <p:sp>
            <p:nvSpPr>
              <p:cNvPr id="33834" name="Line 11"/>
              <p:cNvSpPr>
                <a:spLocks noChangeShapeType="1"/>
              </p:cNvSpPr>
              <p:nvPr/>
            </p:nvSpPr>
            <p:spPr bwMode="auto">
              <a:xfrm flipV="1">
                <a:off x="2857" y="1003"/>
                <a:ext cx="0" cy="1474"/>
              </a:xfrm>
              <a:prstGeom prst="line">
                <a:avLst/>
              </a:prstGeom>
              <a:noFill/>
              <a:ln w="38100">
                <a:solidFill>
                  <a:srgbClr val="DDDDDD"/>
                </a:solidFill>
                <a:round/>
                <a:headEnd/>
                <a:tailEnd/>
              </a:ln>
            </p:spPr>
            <p:txBody>
              <a:bodyPr wrap="none" anchor="ctr">
                <a:prstTxWarp prst="textNoShape">
                  <a:avLst/>
                </a:prstTxWarp>
              </a:bodyPr>
              <a:lstStyle/>
              <a:p>
                <a:endParaRPr lang="en-US"/>
              </a:p>
            </p:txBody>
          </p:sp>
          <p:sp>
            <p:nvSpPr>
              <p:cNvPr id="33835" name="Line 12"/>
              <p:cNvSpPr>
                <a:spLocks noChangeShapeType="1"/>
              </p:cNvSpPr>
              <p:nvPr/>
            </p:nvSpPr>
            <p:spPr bwMode="auto">
              <a:xfrm flipV="1">
                <a:off x="2857" y="2478"/>
                <a:ext cx="1928" cy="0"/>
              </a:xfrm>
              <a:prstGeom prst="line">
                <a:avLst/>
              </a:prstGeom>
              <a:noFill/>
              <a:ln w="38100">
                <a:solidFill>
                  <a:srgbClr val="DDDDDD"/>
                </a:solidFill>
                <a:round/>
                <a:headEnd/>
                <a:tailEnd/>
              </a:ln>
            </p:spPr>
            <p:txBody>
              <a:bodyPr anchor="ctr">
                <a:prstTxWarp prst="textNoShape">
                  <a:avLst/>
                </a:prstTxWarp>
                <a:spAutoFit/>
              </a:bodyPr>
              <a:lstStyle/>
              <a:p>
                <a:endParaRPr lang="en-US"/>
              </a:p>
            </p:txBody>
          </p:sp>
        </p:grpSp>
        <p:sp>
          <p:nvSpPr>
            <p:cNvPr id="33829" name="Oval 13"/>
            <p:cNvSpPr>
              <a:spLocks noChangeAspect="1" noChangeArrowheads="1"/>
            </p:cNvSpPr>
            <p:nvPr/>
          </p:nvSpPr>
          <p:spPr bwMode="auto">
            <a:xfrm>
              <a:off x="295" y="1230"/>
              <a:ext cx="3855" cy="2948"/>
            </a:xfrm>
            <a:prstGeom prst="ellipse">
              <a:avLst/>
            </a:prstGeom>
            <a:gradFill rotWithShape="1">
              <a:gsLst>
                <a:gs pos="0">
                  <a:srgbClr val="339966">
                    <a:alpha val="20000"/>
                  </a:srgbClr>
                </a:gs>
                <a:gs pos="100000">
                  <a:srgbClr val="18472F"/>
                </a:gs>
              </a:gsLst>
              <a:lin ang="2700000" scaled="1"/>
            </a:gradFill>
            <a:ln w="15875">
              <a:solidFill>
                <a:srgbClr val="006600"/>
              </a:solidFill>
              <a:round/>
              <a:headEnd/>
              <a:tailEnd/>
            </a:ln>
          </p:spPr>
          <p:txBody>
            <a:bodyPr wrap="none" anchor="ctr">
              <a:prstTxWarp prst="textNoShape">
                <a:avLst/>
              </a:prstTxWarp>
            </a:bodyPr>
            <a:lstStyle/>
            <a:p>
              <a:endParaRPr lang="en-US"/>
            </a:p>
          </p:txBody>
        </p:sp>
      </p:grpSp>
      <p:sp>
        <p:nvSpPr>
          <p:cNvPr id="567310" name="Text Box 14"/>
          <p:cNvSpPr txBox="1">
            <a:spLocks noChangeArrowheads="1"/>
          </p:cNvSpPr>
          <p:nvPr/>
        </p:nvSpPr>
        <p:spPr bwMode="auto">
          <a:xfrm>
            <a:off x="5975350" y="1401763"/>
            <a:ext cx="612775" cy="519112"/>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2800" i="1">
                <a:effectLst>
                  <a:outerShdw blurRad="38100" dist="38100" dir="2700000" algn="tl">
                    <a:srgbClr val="DDDDDD"/>
                  </a:outerShdw>
                </a:effectLst>
                <a:latin typeface="Times" pitchFamily="-110" charset="0"/>
              </a:rPr>
              <a:t>b</a:t>
            </a:r>
            <a:r>
              <a:rPr lang="en-US" sz="2800" baseline="-25000">
                <a:effectLst>
                  <a:outerShdw blurRad="38100" dist="38100" dir="2700000" algn="tl">
                    <a:srgbClr val="DDDDDD"/>
                  </a:outerShdw>
                </a:effectLst>
                <a:latin typeface="Times" pitchFamily="-110" charset="0"/>
              </a:rPr>
              <a:t>1</a:t>
            </a:r>
          </a:p>
        </p:txBody>
      </p:sp>
      <p:sp>
        <p:nvSpPr>
          <p:cNvPr id="567311" name="Text Box 15"/>
          <p:cNvSpPr txBox="1">
            <a:spLocks noChangeArrowheads="1"/>
          </p:cNvSpPr>
          <p:nvPr/>
        </p:nvSpPr>
        <p:spPr bwMode="auto">
          <a:xfrm>
            <a:off x="7235825" y="2312988"/>
            <a:ext cx="757238" cy="519112"/>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2800" i="1">
                <a:effectLst>
                  <a:outerShdw blurRad="38100" dist="38100" dir="2700000" algn="tl">
                    <a:srgbClr val="DDDDDD"/>
                  </a:outerShdw>
                </a:effectLst>
                <a:latin typeface="Times" pitchFamily="-110" charset="0"/>
              </a:rPr>
              <a:t>a</a:t>
            </a:r>
            <a:r>
              <a:rPr lang="en-US" sz="2800" baseline="-25000">
                <a:effectLst>
                  <a:outerShdw blurRad="38100" dist="38100" dir="2700000" algn="tl">
                    <a:srgbClr val="DDDDDD"/>
                  </a:outerShdw>
                </a:effectLst>
                <a:latin typeface="Times" pitchFamily="-110" charset="0"/>
              </a:rPr>
              <a:t>1</a:t>
            </a:r>
          </a:p>
        </p:txBody>
      </p:sp>
      <p:sp>
        <p:nvSpPr>
          <p:cNvPr id="33799" name="Line 16"/>
          <p:cNvSpPr>
            <a:spLocks noChangeShapeType="1"/>
          </p:cNvSpPr>
          <p:nvPr/>
        </p:nvSpPr>
        <p:spPr bwMode="auto">
          <a:xfrm>
            <a:off x="5957888" y="2894013"/>
            <a:ext cx="3060700" cy="0"/>
          </a:xfrm>
          <a:prstGeom prst="line">
            <a:avLst/>
          </a:prstGeom>
          <a:noFill/>
          <a:ln w="63500">
            <a:solidFill>
              <a:srgbClr val="00FF00"/>
            </a:solidFill>
            <a:round/>
            <a:headEnd/>
            <a:tailEnd type="none" w="lg" len="lg"/>
          </a:ln>
        </p:spPr>
        <p:txBody>
          <a:bodyPr wrap="none" anchor="ctr">
            <a:prstTxWarp prst="textNoShape">
              <a:avLst/>
            </a:prstTxWarp>
          </a:bodyPr>
          <a:lstStyle/>
          <a:p>
            <a:endParaRPr lang="en-US"/>
          </a:p>
        </p:txBody>
      </p:sp>
      <p:sp>
        <p:nvSpPr>
          <p:cNvPr id="33800" name="Line 17"/>
          <p:cNvSpPr>
            <a:spLocks noChangeShapeType="1"/>
          </p:cNvSpPr>
          <p:nvPr/>
        </p:nvSpPr>
        <p:spPr bwMode="auto">
          <a:xfrm flipV="1">
            <a:off x="5957888" y="552450"/>
            <a:ext cx="0" cy="2339975"/>
          </a:xfrm>
          <a:prstGeom prst="line">
            <a:avLst/>
          </a:prstGeom>
          <a:noFill/>
          <a:ln w="63500">
            <a:solidFill>
              <a:srgbClr val="00FF00"/>
            </a:solidFill>
            <a:round/>
            <a:headEnd/>
            <a:tailEnd type="none" w="lg" len="lg"/>
          </a:ln>
        </p:spPr>
        <p:txBody>
          <a:bodyPr wrap="none" anchor="ctr">
            <a:prstTxWarp prst="textNoShape">
              <a:avLst/>
            </a:prstTxWarp>
          </a:bodyPr>
          <a:lstStyle/>
          <a:p>
            <a:endParaRPr lang="en-US"/>
          </a:p>
        </p:txBody>
      </p:sp>
      <p:grpSp>
        <p:nvGrpSpPr>
          <p:cNvPr id="4" name="Group 18"/>
          <p:cNvGrpSpPr>
            <a:grpSpLocks/>
          </p:cNvGrpSpPr>
          <p:nvPr/>
        </p:nvGrpSpPr>
        <p:grpSpPr bwMode="auto">
          <a:xfrm>
            <a:off x="361950" y="1879600"/>
            <a:ext cx="5759450" cy="4932363"/>
            <a:chOff x="1859" y="119"/>
            <a:chExt cx="3628" cy="3107"/>
          </a:xfrm>
        </p:grpSpPr>
        <p:grpSp>
          <p:nvGrpSpPr>
            <p:cNvPr id="5" name="Group 19"/>
            <p:cNvGrpSpPr>
              <a:grpSpLocks/>
            </p:cNvGrpSpPr>
            <p:nvPr/>
          </p:nvGrpSpPr>
          <p:grpSpPr bwMode="auto">
            <a:xfrm>
              <a:off x="1859" y="119"/>
              <a:ext cx="3628" cy="3107"/>
              <a:chOff x="1859" y="119"/>
              <a:chExt cx="3628" cy="3107"/>
            </a:xfrm>
          </p:grpSpPr>
          <p:sp>
            <p:nvSpPr>
              <p:cNvPr id="33822" name="Oval 20"/>
              <p:cNvSpPr>
                <a:spLocks noChangeArrowheads="1"/>
              </p:cNvSpPr>
              <p:nvPr/>
            </p:nvSpPr>
            <p:spPr bwMode="auto">
              <a:xfrm>
                <a:off x="1859" y="1048"/>
                <a:ext cx="3628" cy="1225"/>
              </a:xfrm>
              <a:prstGeom prst="ellipse">
                <a:avLst/>
              </a:prstGeom>
              <a:solidFill>
                <a:srgbClr val="FFCC00">
                  <a:alpha val="30196"/>
                </a:srgbClr>
              </a:solidFill>
              <a:ln w="12700">
                <a:solidFill>
                  <a:srgbClr val="993300"/>
                </a:solidFill>
                <a:round/>
                <a:headEnd/>
                <a:tailEnd/>
              </a:ln>
            </p:spPr>
            <p:txBody>
              <a:bodyPr wrap="none" anchor="ctr">
                <a:prstTxWarp prst="textNoShape">
                  <a:avLst/>
                </a:prstTxWarp>
              </a:bodyPr>
              <a:lstStyle/>
              <a:p>
                <a:endParaRPr lang="en-US"/>
              </a:p>
            </p:txBody>
          </p:sp>
          <p:grpSp>
            <p:nvGrpSpPr>
              <p:cNvPr id="6" name="Group 21"/>
              <p:cNvGrpSpPr>
                <a:grpSpLocks/>
              </p:cNvGrpSpPr>
              <p:nvPr/>
            </p:nvGrpSpPr>
            <p:grpSpPr bwMode="auto">
              <a:xfrm>
                <a:off x="1859" y="119"/>
                <a:ext cx="3620" cy="3107"/>
                <a:chOff x="1859" y="119"/>
                <a:chExt cx="3620" cy="3107"/>
              </a:xfrm>
            </p:grpSpPr>
            <p:sp>
              <p:nvSpPr>
                <p:cNvPr id="33824" name="Line 22"/>
                <p:cNvSpPr>
                  <a:spLocks noChangeShapeType="1"/>
                </p:cNvSpPr>
                <p:nvPr/>
              </p:nvSpPr>
              <p:spPr bwMode="auto">
                <a:xfrm>
                  <a:off x="1859" y="1684"/>
                  <a:ext cx="3620" cy="0"/>
                </a:xfrm>
                <a:prstGeom prst="line">
                  <a:avLst/>
                </a:prstGeom>
                <a:noFill/>
                <a:ln w="38100">
                  <a:solidFill>
                    <a:srgbClr val="FFFF99"/>
                  </a:solidFill>
                  <a:round/>
                  <a:headEnd/>
                  <a:tailEnd/>
                </a:ln>
              </p:spPr>
              <p:txBody>
                <a:bodyPr wrap="none" anchor="ctr">
                  <a:prstTxWarp prst="textNoShape">
                    <a:avLst/>
                  </a:prstTxWarp>
                </a:bodyPr>
                <a:lstStyle/>
                <a:p>
                  <a:endParaRPr lang="en-US"/>
                </a:p>
              </p:txBody>
            </p:sp>
            <p:sp>
              <p:nvSpPr>
                <p:cNvPr id="33825" name="Line 23"/>
                <p:cNvSpPr>
                  <a:spLocks noChangeShapeType="1"/>
                </p:cNvSpPr>
                <p:nvPr/>
              </p:nvSpPr>
              <p:spPr bwMode="auto">
                <a:xfrm flipH="1">
                  <a:off x="3243" y="1071"/>
                  <a:ext cx="930" cy="1157"/>
                </a:xfrm>
                <a:prstGeom prst="line">
                  <a:avLst/>
                </a:prstGeom>
                <a:noFill/>
                <a:ln w="38100">
                  <a:solidFill>
                    <a:srgbClr val="FFFF99"/>
                  </a:solidFill>
                  <a:round/>
                  <a:headEnd/>
                  <a:tailEnd/>
                </a:ln>
              </p:spPr>
              <p:txBody>
                <a:bodyPr anchor="ctr">
                  <a:prstTxWarp prst="textNoShape">
                    <a:avLst/>
                  </a:prstTxWarp>
                  <a:spAutoFit/>
                </a:bodyPr>
                <a:lstStyle/>
                <a:p>
                  <a:endParaRPr lang="en-US"/>
                </a:p>
              </p:txBody>
            </p:sp>
            <p:sp>
              <p:nvSpPr>
                <p:cNvPr id="33826" name="Line 24"/>
                <p:cNvSpPr>
                  <a:spLocks noChangeShapeType="1"/>
                </p:cNvSpPr>
                <p:nvPr/>
              </p:nvSpPr>
              <p:spPr bwMode="auto">
                <a:xfrm>
                  <a:off x="3674" y="119"/>
                  <a:ext cx="0" cy="3107"/>
                </a:xfrm>
                <a:prstGeom prst="line">
                  <a:avLst/>
                </a:prstGeom>
                <a:noFill/>
                <a:ln w="38100">
                  <a:solidFill>
                    <a:srgbClr val="FFFF99"/>
                  </a:solidFill>
                  <a:round/>
                  <a:headEnd/>
                  <a:tailEnd/>
                </a:ln>
              </p:spPr>
              <p:txBody>
                <a:bodyPr wrap="none" anchor="ctr">
                  <a:prstTxWarp prst="textNoShape">
                    <a:avLst/>
                  </a:prstTxWarp>
                </a:bodyPr>
                <a:lstStyle/>
                <a:p>
                  <a:endParaRPr lang="en-US"/>
                </a:p>
              </p:txBody>
            </p:sp>
          </p:grpSp>
        </p:grpSp>
        <p:sp>
          <p:nvSpPr>
            <p:cNvPr id="33821" name="Oval 25"/>
            <p:cNvSpPr>
              <a:spLocks noChangeAspect="1" noChangeArrowheads="1"/>
            </p:cNvSpPr>
            <p:nvPr/>
          </p:nvSpPr>
          <p:spPr bwMode="auto">
            <a:xfrm>
              <a:off x="1859" y="119"/>
              <a:ext cx="3628" cy="3107"/>
            </a:xfrm>
            <a:prstGeom prst="ellipse">
              <a:avLst/>
            </a:prstGeom>
            <a:gradFill rotWithShape="1">
              <a:gsLst>
                <a:gs pos="0">
                  <a:srgbClr val="FF6600">
                    <a:alpha val="39998"/>
                  </a:srgbClr>
                </a:gs>
                <a:gs pos="100000">
                  <a:srgbClr val="762F00"/>
                </a:gs>
              </a:gsLst>
              <a:lin ang="2700000" scaled="1"/>
            </a:gradFill>
            <a:ln w="12700">
              <a:solidFill>
                <a:srgbClr val="FF0000"/>
              </a:solidFill>
              <a:round/>
              <a:headEnd/>
              <a:tailEnd/>
            </a:ln>
          </p:spPr>
          <p:txBody>
            <a:bodyPr wrap="none" anchor="ctr">
              <a:prstTxWarp prst="textNoShape">
                <a:avLst/>
              </a:prstTxWarp>
            </a:bodyPr>
            <a:lstStyle/>
            <a:p>
              <a:endParaRPr lang="en-US"/>
            </a:p>
          </p:txBody>
        </p:sp>
      </p:grpSp>
      <p:sp>
        <p:nvSpPr>
          <p:cNvPr id="567322" name="Text Box 26"/>
          <p:cNvSpPr txBox="1">
            <a:spLocks noChangeArrowheads="1"/>
          </p:cNvSpPr>
          <p:nvPr/>
        </p:nvSpPr>
        <p:spPr bwMode="auto">
          <a:xfrm>
            <a:off x="2630488" y="2941638"/>
            <a:ext cx="612775" cy="519112"/>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2800" i="1">
                <a:effectLst>
                  <a:outerShdw blurRad="38100" dist="38100" dir="2700000" algn="tl">
                    <a:srgbClr val="DDDDDD"/>
                  </a:outerShdw>
                </a:effectLst>
                <a:latin typeface="Times" pitchFamily="-110" charset="0"/>
              </a:rPr>
              <a:t>b</a:t>
            </a:r>
            <a:r>
              <a:rPr lang="en-US" sz="2800" baseline="-25000">
                <a:effectLst>
                  <a:outerShdw blurRad="38100" dist="38100" dir="2700000" algn="tl">
                    <a:srgbClr val="DDDDDD"/>
                  </a:outerShdw>
                </a:effectLst>
                <a:latin typeface="Times" pitchFamily="-110" charset="0"/>
              </a:rPr>
              <a:t>2</a:t>
            </a:r>
          </a:p>
        </p:txBody>
      </p:sp>
      <p:sp>
        <p:nvSpPr>
          <p:cNvPr id="567323" name="Text Box 27"/>
          <p:cNvSpPr txBox="1">
            <a:spLocks noChangeArrowheads="1"/>
          </p:cNvSpPr>
          <p:nvPr/>
        </p:nvSpPr>
        <p:spPr bwMode="auto">
          <a:xfrm>
            <a:off x="4286250" y="4278313"/>
            <a:ext cx="757238" cy="519112"/>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2800" i="1">
                <a:effectLst>
                  <a:outerShdw blurRad="38100" dist="38100" dir="2700000" algn="tl">
                    <a:srgbClr val="DDDDDD"/>
                  </a:outerShdw>
                </a:effectLst>
                <a:latin typeface="Times" pitchFamily="-110" charset="0"/>
              </a:rPr>
              <a:t>a</a:t>
            </a:r>
            <a:r>
              <a:rPr lang="en-US" sz="2800" baseline="-25000">
                <a:effectLst>
                  <a:outerShdw blurRad="38100" dist="38100" dir="2700000" algn="tl">
                    <a:srgbClr val="DDDDDD"/>
                  </a:outerShdw>
                </a:effectLst>
                <a:latin typeface="Times" pitchFamily="-110" charset="0"/>
              </a:rPr>
              <a:t>2</a:t>
            </a:r>
          </a:p>
        </p:txBody>
      </p:sp>
      <p:sp>
        <p:nvSpPr>
          <p:cNvPr id="33804" name="Line 28"/>
          <p:cNvSpPr>
            <a:spLocks noChangeShapeType="1"/>
          </p:cNvSpPr>
          <p:nvPr/>
        </p:nvSpPr>
        <p:spPr bwMode="auto">
          <a:xfrm>
            <a:off x="3243263" y="4364038"/>
            <a:ext cx="2878137" cy="0"/>
          </a:xfrm>
          <a:prstGeom prst="line">
            <a:avLst/>
          </a:prstGeom>
          <a:noFill/>
          <a:ln w="63500">
            <a:solidFill>
              <a:srgbClr val="FFFF00"/>
            </a:solidFill>
            <a:round/>
            <a:headEnd/>
            <a:tailEnd type="none" w="lg" len="lg"/>
          </a:ln>
        </p:spPr>
        <p:txBody>
          <a:bodyPr wrap="none" anchor="ctr">
            <a:prstTxWarp prst="textNoShape">
              <a:avLst/>
            </a:prstTxWarp>
          </a:bodyPr>
          <a:lstStyle/>
          <a:p>
            <a:endParaRPr lang="en-US"/>
          </a:p>
        </p:txBody>
      </p:sp>
      <p:sp>
        <p:nvSpPr>
          <p:cNvPr id="33805" name="Line 29"/>
          <p:cNvSpPr>
            <a:spLocks noChangeShapeType="1"/>
          </p:cNvSpPr>
          <p:nvPr/>
        </p:nvSpPr>
        <p:spPr bwMode="auto">
          <a:xfrm flipV="1">
            <a:off x="3243263" y="1879600"/>
            <a:ext cx="0" cy="2484438"/>
          </a:xfrm>
          <a:prstGeom prst="line">
            <a:avLst/>
          </a:prstGeom>
          <a:noFill/>
          <a:ln w="63500">
            <a:solidFill>
              <a:srgbClr val="FFFF00"/>
            </a:solidFill>
            <a:round/>
            <a:headEnd/>
            <a:tailEnd type="none" w="lg" len="lg"/>
          </a:ln>
        </p:spPr>
        <p:txBody>
          <a:bodyPr wrap="none" anchor="ctr">
            <a:prstTxWarp prst="textNoShape">
              <a:avLst/>
            </a:prstTxWarp>
          </a:bodyPr>
          <a:lstStyle/>
          <a:p>
            <a:endParaRPr lang="en-US"/>
          </a:p>
        </p:txBody>
      </p:sp>
      <p:sp>
        <p:nvSpPr>
          <p:cNvPr id="33806" name="Line 30"/>
          <p:cNvSpPr>
            <a:spLocks noChangeShapeType="1"/>
          </p:cNvSpPr>
          <p:nvPr/>
        </p:nvSpPr>
        <p:spPr bwMode="auto">
          <a:xfrm flipH="1">
            <a:off x="3241675" y="2892425"/>
            <a:ext cx="2711450" cy="1455738"/>
          </a:xfrm>
          <a:prstGeom prst="line">
            <a:avLst/>
          </a:prstGeom>
          <a:noFill/>
          <a:ln w="127000">
            <a:solidFill>
              <a:srgbClr val="FF00FF"/>
            </a:solidFill>
            <a:prstDash val="sysDot"/>
            <a:round/>
            <a:headEnd/>
            <a:tailEnd type="triangle" w="med" len="lg"/>
          </a:ln>
        </p:spPr>
        <p:txBody>
          <a:bodyPr wrap="none" anchor="ctr">
            <a:prstTxWarp prst="textNoShape">
              <a:avLst/>
            </a:prstTxWarp>
          </a:bodyPr>
          <a:lstStyle/>
          <a:p>
            <a:endParaRPr lang="en-US"/>
          </a:p>
        </p:txBody>
      </p:sp>
      <p:sp>
        <p:nvSpPr>
          <p:cNvPr id="567327" name="Arc 31"/>
          <p:cNvSpPr>
            <a:spLocks noChangeAspect="1"/>
          </p:cNvSpPr>
          <p:nvPr/>
        </p:nvSpPr>
        <p:spPr bwMode="auto">
          <a:xfrm>
            <a:off x="2817813" y="1670050"/>
            <a:ext cx="877887" cy="285750"/>
          </a:xfrm>
          <a:custGeom>
            <a:avLst/>
            <a:gdLst>
              <a:gd name="T0" fmla="*/ 2147483647 w 43200"/>
              <a:gd name="T1" fmla="*/ 2147483647 h 43129"/>
              <a:gd name="T2" fmla="*/ 2147483647 w 43200"/>
              <a:gd name="T3" fmla="*/ 0 h 43129"/>
              <a:gd name="T4" fmla="*/ 2147483647 w 43200"/>
              <a:gd name="T5" fmla="*/ 2147483647 h 43129"/>
              <a:gd name="T6" fmla="*/ 0 60000 65536"/>
              <a:gd name="T7" fmla="*/ 0 60000 65536"/>
              <a:gd name="T8" fmla="*/ 0 60000 65536"/>
              <a:gd name="T9" fmla="*/ 0 w 43200"/>
              <a:gd name="T10" fmla="*/ 0 h 43129"/>
              <a:gd name="T11" fmla="*/ 43200 w 43200"/>
              <a:gd name="T12" fmla="*/ 43129 h 43129"/>
            </a:gdLst>
            <a:ahLst/>
            <a:cxnLst>
              <a:cxn ang="T6">
                <a:pos x="T0" y="T1"/>
              </a:cxn>
              <a:cxn ang="T7">
                <a:pos x="T2" y="T3"/>
              </a:cxn>
              <a:cxn ang="T8">
                <a:pos x="T4" y="T5"/>
              </a:cxn>
            </a:cxnLst>
            <a:rect l="T9" t="T10" r="T11" b="T12"/>
            <a:pathLst>
              <a:path w="43200" h="43129" fill="none" extrusionOk="0">
                <a:moveTo>
                  <a:pt x="31222" y="2190"/>
                </a:moveTo>
                <a:cubicBezTo>
                  <a:pt x="38560" y="5841"/>
                  <a:pt x="43200" y="13332"/>
                  <a:pt x="43200" y="21529"/>
                </a:cubicBezTo>
                <a:cubicBezTo>
                  <a:pt x="43200" y="33458"/>
                  <a:pt x="33529" y="43129"/>
                  <a:pt x="21600" y="43129"/>
                </a:cubicBezTo>
                <a:cubicBezTo>
                  <a:pt x="9670" y="43129"/>
                  <a:pt x="0" y="33458"/>
                  <a:pt x="0" y="21529"/>
                </a:cubicBezTo>
                <a:cubicBezTo>
                  <a:pt x="-1" y="10278"/>
                  <a:pt x="8635" y="912"/>
                  <a:pt x="19849" y="0"/>
                </a:cubicBezTo>
              </a:path>
              <a:path w="43200" h="43129" stroke="0" extrusionOk="0">
                <a:moveTo>
                  <a:pt x="31222" y="2190"/>
                </a:moveTo>
                <a:cubicBezTo>
                  <a:pt x="38560" y="5841"/>
                  <a:pt x="43200" y="13332"/>
                  <a:pt x="43200" y="21529"/>
                </a:cubicBezTo>
                <a:cubicBezTo>
                  <a:pt x="43200" y="33458"/>
                  <a:pt x="33529" y="43129"/>
                  <a:pt x="21600" y="43129"/>
                </a:cubicBezTo>
                <a:cubicBezTo>
                  <a:pt x="9670" y="43129"/>
                  <a:pt x="0" y="33458"/>
                  <a:pt x="0" y="21529"/>
                </a:cubicBezTo>
                <a:cubicBezTo>
                  <a:pt x="-1" y="10278"/>
                  <a:pt x="8635" y="912"/>
                  <a:pt x="19849" y="0"/>
                </a:cubicBezTo>
                <a:lnTo>
                  <a:pt x="21600" y="21529"/>
                </a:lnTo>
                <a:lnTo>
                  <a:pt x="31222" y="2190"/>
                </a:lnTo>
                <a:close/>
              </a:path>
            </a:pathLst>
          </a:custGeom>
          <a:noFill/>
          <a:ln w="88900">
            <a:solidFill>
              <a:srgbClr val="FF00FF"/>
            </a:solidFill>
            <a:round/>
            <a:headEnd/>
            <a:tailEnd type="triangle" w="med" len="med"/>
          </a:ln>
        </p:spPr>
        <p:txBody>
          <a:bodyPr wrap="none" anchor="ctr">
            <a:prstTxWarp prst="textNoShape">
              <a:avLst/>
            </a:prstTxWarp>
          </a:bodyPr>
          <a:lstStyle/>
          <a:p>
            <a:endParaRPr lang="en-US"/>
          </a:p>
        </p:txBody>
      </p:sp>
      <p:sp>
        <p:nvSpPr>
          <p:cNvPr id="567328" name="Arc 32"/>
          <p:cNvSpPr>
            <a:spLocks/>
          </p:cNvSpPr>
          <p:nvPr/>
        </p:nvSpPr>
        <p:spPr bwMode="auto">
          <a:xfrm rot="-1174221">
            <a:off x="2119313" y="4740275"/>
            <a:ext cx="914400" cy="914400"/>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34830" y="4525"/>
                </a:moveTo>
                <a:cubicBezTo>
                  <a:pt x="40109" y="8617"/>
                  <a:pt x="43200" y="14920"/>
                  <a:pt x="43200" y="21600"/>
                </a:cubicBezTo>
                <a:cubicBezTo>
                  <a:pt x="43200" y="33529"/>
                  <a:pt x="33529" y="43200"/>
                  <a:pt x="21600" y="43200"/>
                </a:cubicBezTo>
                <a:cubicBezTo>
                  <a:pt x="9670" y="43200"/>
                  <a:pt x="0" y="33529"/>
                  <a:pt x="0" y="21600"/>
                </a:cubicBezTo>
                <a:cubicBezTo>
                  <a:pt x="0" y="9670"/>
                  <a:pt x="9670" y="0"/>
                  <a:pt x="21600" y="0"/>
                </a:cubicBezTo>
                <a:cubicBezTo>
                  <a:pt x="22817" y="-1"/>
                  <a:pt x="24032" y="102"/>
                  <a:pt x="25232" y="307"/>
                </a:cubicBezTo>
              </a:path>
              <a:path w="43200" h="43200" stroke="0" extrusionOk="0">
                <a:moveTo>
                  <a:pt x="34830" y="4525"/>
                </a:moveTo>
                <a:cubicBezTo>
                  <a:pt x="40109" y="8617"/>
                  <a:pt x="43200" y="14920"/>
                  <a:pt x="43200" y="21600"/>
                </a:cubicBezTo>
                <a:cubicBezTo>
                  <a:pt x="43200" y="33529"/>
                  <a:pt x="33529" y="43200"/>
                  <a:pt x="21600" y="43200"/>
                </a:cubicBezTo>
                <a:cubicBezTo>
                  <a:pt x="9670" y="43200"/>
                  <a:pt x="0" y="33529"/>
                  <a:pt x="0" y="21600"/>
                </a:cubicBezTo>
                <a:cubicBezTo>
                  <a:pt x="0" y="9670"/>
                  <a:pt x="9670" y="0"/>
                  <a:pt x="21600" y="0"/>
                </a:cubicBezTo>
                <a:cubicBezTo>
                  <a:pt x="22817" y="-1"/>
                  <a:pt x="24032" y="102"/>
                  <a:pt x="25232" y="307"/>
                </a:cubicBezTo>
                <a:lnTo>
                  <a:pt x="21600" y="21600"/>
                </a:lnTo>
                <a:lnTo>
                  <a:pt x="34830" y="4525"/>
                </a:lnTo>
                <a:close/>
              </a:path>
            </a:pathLst>
          </a:custGeom>
          <a:noFill/>
          <a:ln w="88900">
            <a:solidFill>
              <a:srgbClr val="FF00FF"/>
            </a:solidFill>
            <a:round/>
            <a:headEnd/>
            <a:tailEnd type="triangle" w="med" len="med"/>
          </a:ln>
        </p:spPr>
        <p:txBody>
          <a:bodyPr wrap="none" anchor="ctr">
            <a:prstTxWarp prst="textNoShape">
              <a:avLst/>
            </a:prstTxWarp>
          </a:bodyPr>
          <a:lstStyle/>
          <a:p>
            <a:endParaRPr lang="en-US"/>
          </a:p>
        </p:txBody>
      </p:sp>
      <p:sp>
        <p:nvSpPr>
          <p:cNvPr id="567329" name="Arc 33"/>
          <p:cNvSpPr>
            <a:spLocks noChangeAspect="1"/>
          </p:cNvSpPr>
          <p:nvPr/>
        </p:nvSpPr>
        <p:spPr bwMode="auto">
          <a:xfrm rot="5400000">
            <a:off x="5722144" y="4210844"/>
            <a:ext cx="877888" cy="285750"/>
          </a:xfrm>
          <a:custGeom>
            <a:avLst/>
            <a:gdLst>
              <a:gd name="T0" fmla="*/ 2147483647 w 43200"/>
              <a:gd name="T1" fmla="*/ 2147483647 h 43200"/>
              <a:gd name="T2" fmla="*/ 2147483647 w 43200"/>
              <a:gd name="T3" fmla="*/ 2147483647 h 43200"/>
              <a:gd name="T4" fmla="*/ 2147483647 w 43200"/>
              <a:gd name="T5" fmla="*/ 2147483647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822" y="27502"/>
                </a:moveTo>
                <a:cubicBezTo>
                  <a:pt x="276" y="25582"/>
                  <a:pt x="0" y="23596"/>
                  <a:pt x="0" y="21600"/>
                </a:cubicBezTo>
                <a:cubicBezTo>
                  <a:pt x="0" y="9670"/>
                  <a:pt x="9670" y="0"/>
                  <a:pt x="21600" y="0"/>
                </a:cubicBezTo>
                <a:cubicBezTo>
                  <a:pt x="33529" y="0"/>
                  <a:pt x="43200" y="9670"/>
                  <a:pt x="43200" y="21600"/>
                </a:cubicBezTo>
                <a:cubicBezTo>
                  <a:pt x="43200" y="33529"/>
                  <a:pt x="33529" y="43200"/>
                  <a:pt x="21600" y="43200"/>
                </a:cubicBezTo>
                <a:cubicBezTo>
                  <a:pt x="19318" y="43200"/>
                  <a:pt x="17052" y="42838"/>
                  <a:pt x="14883" y="42129"/>
                </a:cubicBezTo>
              </a:path>
              <a:path w="43200" h="43200" stroke="0" extrusionOk="0">
                <a:moveTo>
                  <a:pt x="822" y="27502"/>
                </a:moveTo>
                <a:cubicBezTo>
                  <a:pt x="276" y="25582"/>
                  <a:pt x="0" y="23596"/>
                  <a:pt x="0" y="21600"/>
                </a:cubicBezTo>
                <a:cubicBezTo>
                  <a:pt x="0" y="9670"/>
                  <a:pt x="9670" y="0"/>
                  <a:pt x="21600" y="0"/>
                </a:cubicBezTo>
                <a:cubicBezTo>
                  <a:pt x="33529" y="0"/>
                  <a:pt x="43200" y="9670"/>
                  <a:pt x="43200" y="21600"/>
                </a:cubicBezTo>
                <a:cubicBezTo>
                  <a:pt x="43200" y="33529"/>
                  <a:pt x="33529" y="43200"/>
                  <a:pt x="21600" y="43200"/>
                </a:cubicBezTo>
                <a:cubicBezTo>
                  <a:pt x="19318" y="43200"/>
                  <a:pt x="17052" y="42838"/>
                  <a:pt x="14883" y="42129"/>
                </a:cubicBezTo>
                <a:lnTo>
                  <a:pt x="21600" y="21600"/>
                </a:lnTo>
                <a:lnTo>
                  <a:pt x="822" y="27502"/>
                </a:lnTo>
                <a:close/>
              </a:path>
            </a:pathLst>
          </a:custGeom>
          <a:noFill/>
          <a:ln w="88900">
            <a:solidFill>
              <a:srgbClr val="FF00FF"/>
            </a:solidFill>
            <a:round/>
            <a:headEnd/>
            <a:tailEnd type="triangle" w="med" len="med"/>
          </a:ln>
        </p:spPr>
        <p:txBody>
          <a:bodyPr wrap="none" anchor="ctr">
            <a:prstTxWarp prst="textNoShape">
              <a:avLst/>
            </a:prstTxWarp>
          </a:bodyPr>
          <a:lstStyle/>
          <a:p>
            <a:endParaRPr lang="en-US"/>
          </a:p>
        </p:txBody>
      </p:sp>
      <p:sp>
        <p:nvSpPr>
          <p:cNvPr id="567330" name="Oval 34"/>
          <p:cNvSpPr>
            <a:spLocks noChangeAspect="1" noChangeArrowheads="1"/>
          </p:cNvSpPr>
          <p:nvPr/>
        </p:nvSpPr>
        <p:spPr bwMode="auto">
          <a:xfrm>
            <a:off x="468313" y="1952625"/>
            <a:ext cx="5548312" cy="4789488"/>
          </a:xfrm>
          <a:prstGeom prst="ellipse">
            <a:avLst/>
          </a:prstGeom>
          <a:noFill/>
          <a:ln w="50800">
            <a:solidFill>
              <a:srgbClr val="FF00FF"/>
            </a:solidFill>
            <a:prstDash val="sysDot"/>
            <a:round/>
            <a:headEnd/>
            <a:tailEnd/>
          </a:ln>
        </p:spPr>
        <p:txBody>
          <a:bodyPr wrap="none" anchor="ctr">
            <a:prstTxWarp prst="textNoShape">
              <a:avLst/>
            </a:prstTxWarp>
          </a:bodyPr>
          <a:lstStyle/>
          <a:p>
            <a:endParaRPr lang="en-US"/>
          </a:p>
        </p:txBody>
      </p:sp>
      <p:sp>
        <p:nvSpPr>
          <p:cNvPr id="567331" name="Text Box 35"/>
          <p:cNvSpPr txBox="1">
            <a:spLocks noChangeArrowheads="1"/>
          </p:cNvSpPr>
          <p:nvPr/>
        </p:nvSpPr>
        <p:spPr bwMode="auto">
          <a:xfrm>
            <a:off x="5543550" y="5445125"/>
            <a:ext cx="3089275" cy="895350"/>
          </a:xfrm>
          <a:prstGeom prst="rect">
            <a:avLst/>
          </a:prstGeom>
          <a:noFill/>
          <a:ln w="12700">
            <a:noFill/>
            <a:miter lim="800000"/>
            <a:headEnd/>
            <a:tailEnd/>
          </a:ln>
          <a:effectLst/>
        </p:spPr>
        <p:txBody>
          <a:bodyPr wrap="none">
            <a:spAutoFit/>
          </a:bodyPr>
          <a:lstStyle/>
          <a:p>
            <a:pPr eaLnBrk="0" hangingPunct="0">
              <a:lnSpc>
                <a:spcPct val="110000"/>
              </a:lnSpc>
              <a:defRPr/>
            </a:pPr>
            <a:r>
              <a:rPr lang="en-US" sz="2400">
                <a:effectLst>
                  <a:outerShdw blurRad="38100" dist="38100" dir="2700000" algn="tl">
                    <a:srgbClr val="000000"/>
                  </a:outerShdw>
                </a:effectLst>
                <a:latin typeface="Times" charset="0"/>
                <a:ea typeface="MS PGothic" pitchFamily="34" charset="-128"/>
                <a:cs typeface="Arial" pitchFamily="34" charset="0"/>
              </a:rPr>
              <a:t>7-parameter</a:t>
            </a:r>
            <a:br>
              <a:rPr lang="en-US" sz="2400">
                <a:effectLst>
                  <a:outerShdw blurRad="38100" dist="38100" dir="2700000" algn="tl">
                    <a:srgbClr val="000000"/>
                  </a:outerShdw>
                </a:effectLst>
                <a:latin typeface="Times" charset="0"/>
                <a:ea typeface="MS PGothic" pitchFamily="34" charset="-128"/>
                <a:cs typeface="Arial" pitchFamily="34" charset="0"/>
              </a:rPr>
            </a:br>
            <a:r>
              <a:rPr lang="en-US" sz="2400">
                <a:effectLst>
                  <a:outerShdw blurRad="38100" dist="38100" dir="2700000" algn="tl">
                    <a:srgbClr val="000000"/>
                  </a:outerShdw>
                </a:effectLst>
                <a:latin typeface="Times" charset="0"/>
                <a:ea typeface="MS PGothic" pitchFamily="34" charset="-128"/>
                <a:cs typeface="Arial" pitchFamily="34" charset="0"/>
              </a:rPr>
              <a:t>datum transformation</a:t>
            </a:r>
          </a:p>
        </p:txBody>
      </p:sp>
      <p:sp>
        <p:nvSpPr>
          <p:cNvPr id="567332" name="Text Box 36"/>
          <p:cNvSpPr txBox="1">
            <a:spLocks noChangeArrowheads="1"/>
          </p:cNvSpPr>
          <p:nvPr/>
        </p:nvSpPr>
        <p:spPr bwMode="auto">
          <a:xfrm>
            <a:off x="6300788" y="4005263"/>
            <a:ext cx="900112" cy="579437"/>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3200" i="1">
                <a:effectLst>
                  <a:outerShdw blurRad="38100" dist="38100" dir="2700000" algn="tl">
                    <a:srgbClr val="DDDDDD"/>
                  </a:outerShdw>
                </a:effectLst>
                <a:latin typeface="Times" pitchFamily="-110" charset="0"/>
              </a:rPr>
              <a:t>rot</a:t>
            </a:r>
            <a:r>
              <a:rPr lang="en-US" sz="3200" baseline="-25000">
                <a:effectLst>
                  <a:outerShdw blurRad="38100" dist="38100" dir="2700000" algn="tl">
                    <a:srgbClr val="DDDDDD"/>
                  </a:outerShdw>
                </a:effectLst>
                <a:latin typeface="Times" pitchFamily="-110" charset="0"/>
              </a:rPr>
              <a:t>X</a:t>
            </a:r>
          </a:p>
        </p:txBody>
      </p:sp>
      <p:sp>
        <p:nvSpPr>
          <p:cNvPr id="567333" name="Text Box 37"/>
          <p:cNvSpPr txBox="1">
            <a:spLocks noChangeArrowheads="1"/>
          </p:cNvSpPr>
          <p:nvPr/>
        </p:nvSpPr>
        <p:spPr bwMode="auto">
          <a:xfrm>
            <a:off x="2124075" y="5553075"/>
            <a:ext cx="973138" cy="579438"/>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3200" i="1">
                <a:effectLst>
                  <a:outerShdw blurRad="38100" dist="38100" dir="2700000" algn="tl">
                    <a:srgbClr val="DDDDDD"/>
                  </a:outerShdw>
                </a:effectLst>
                <a:latin typeface="Times" pitchFamily="-110" charset="0"/>
              </a:rPr>
              <a:t>rot</a:t>
            </a:r>
            <a:r>
              <a:rPr lang="en-US" sz="3200" baseline="-25000">
                <a:effectLst>
                  <a:outerShdw blurRad="38100" dist="38100" dir="2700000" algn="tl">
                    <a:srgbClr val="DDDDDD"/>
                  </a:outerShdw>
                </a:effectLst>
                <a:latin typeface="Times" pitchFamily="-110" charset="0"/>
              </a:rPr>
              <a:t>Y</a:t>
            </a:r>
          </a:p>
        </p:txBody>
      </p:sp>
      <p:sp>
        <p:nvSpPr>
          <p:cNvPr id="567334" name="Text Box 38"/>
          <p:cNvSpPr txBox="1">
            <a:spLocks noChangeArrowheads="1"/>
          </p:cNvSpPr>
          <p:nvPr/>
        </p:nvSpPr>
        <p:spPr bwMode="auto">
          <a:xfrm>
            <a:off x="2808288" y="981075"/>
            <a:ext cx="936625" cy="579438"/>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3200" i="1">
                <a:effectLst>
                  <a:outerShdw blurRad="38100" dist="38100" dir="2700000" algn="tl">
                    <a:srgbClr val="DDDDDD"/>
                  </a:outerShdw>
                </a:effectLst>
                <a:latin typeface="Times" pitchFamily="-110" charset="0"/>
              </a:rPr>
              <a:t>rot</a:t>
            </a:r>
            <a:r>
              <a:rPr lang="en-US" sz="3200" baseline="-25000">
                <a:effectLst>
                  <a:outerShdw blurRad="38100" dist="38100" dir="2700000" algn="tl">
                    <a:srgbClr val="DDDDDD"/>
                  </a:outerShdw>
                </a:effectLst>
                <a:latin typeface="Times" pitchFamily="-110" charset="0"/>
              </a:rPr>
              <a:t>Z</a:t>
            </a:r>
          </a:p>
        </p:txBody>
      </p:sp>
      <p:sp>
        <p:nvSpPr>
          <p:cNvPr id="567335" name="Text Box 39"/>
          <p:cNvSpPr txBox="1">
            <a:spLocks noChangeArrowheads="1"/>
          </p:cNvSpPr>
          <p:nvPr/>
        </p:nvSpPr>
        <p:spPr bwMode="auto">
          <a:xfrm>
            <a:off x="358775" y="6057900"/>
            <a:ext cx="1187450" cy="579438"/>
          </a:xfrm>
          <a:prstGeom prst="rect">
            <a:avLst/>
          </a:prstGeom>
          <a:noFill/>
          <a:ln w="38100" algn="ctr">
            <a:noFill/>
            <a:miter lim="800000"/>
            <a:headEnd/>
            <a:tailEnd/>
          </a:ln>
          <a:effectLst/>
        </p:spPr>
        <p:txBody>
          <a:bodyPr>
            <a:prstTxWarp prst="textNoShape">
              <a:avLst/>
            </a:prstTxWarp>
            <a:spAutoFit/>
          </a:bodyPr>
          <a:lstStyle/>
          <a:p>
            <a:pPr eaLnBrk="0" hangingPunct="0">
              <a:spcBef>
                <a:spcPct val="50000"/>
              </a:spcBef>
            </a:pPr>
            <a:r>
              <a:rPr lang="en-US" sz="3200" i="1">
                <a:effectLst>
                  <a:outerShdw blurRad="38100" dist="38100" dir="2700000" algn="tl">
                    <a:srgbClr val="DDDDDD"/>
                  </a:outerShdw>
                </a:effectLst>
                <a:latin typeface="Times" pitchFamily="-110" charset="0"/>
              </a:rPr>
              <a:t>scale</a:t>
            </a:r>
            <a:endParaRPr lang="en-US" sz="3200" baseline="-25000">
              <a:effectLst>
                <a:outerShdw blurRad="38100" dist="38100" dir="2700000" algn="tl">
                  <a:srgbClr val="DDDDDD"/>
                </a:outerShdw>
              </a:effectLst>
              <a:latin typeface="Times" pitchFamily="-110" charset="0"/>
            </a:endParaRPr>
          </a:p>
        </p:txBody>
      </p:sp>
      <p:sp>
        <p:nvSpPr>
          <p:cNvPr id="567336" name="Text Box 40"/>
          <p:cNvSpPr txBox="1">
            <a:spLocks noChangeArrowheads="1"/>
          </p:cNvSpPr>
          <p:nvPr/>
        </p:nvSpPr>
        <p:spPr bwMode="auto">
          <a:xfrm rot="-1691497">
            <a:off x="3792538" y="2919413"/>
            <a:ext cx="1635125" cy="603250"/>
          </a:xfrm>
          <a:prstGeom prst="rect">
            <a:avLst/>
          </a:prstGeom>
          <a:noFill/>
          <a:ln w="12700">
            <a:noFill/>
            <a:miter lim="800000"/>
            <a:headEnd/>
            <a:tailEnd/>
          </a:ln>
          <a:effectLst/>
        </p:spPr>
        <p:txBody>
          <a:bodyPr wrap="none">
            <a:prstTxWarp prst="textNoShape">
              <a:avLst/>
            </a:prstTxWarp>
            <a:spAutoFit/>
          </a:bodyPr>
          <a:lstStyle/>
          <a:p>
            <a:pPr eaLnBrk="0" hangingPunct="0">
              <a:lnSpc>
                <a:spcPct val="140000"/>
              </a:lnSpc>
            </a:pPr>
            <a:r>
              <a:rPr lang="el-GR" sz="2400">
                <a:effectLst>
                  <a:outerShdw blurRad="38100" dist="38100" dir="2700000" algn="tl">
                    <a:srgbClr val="DDDDDD"/>
                  </a:outerShdw>
                </a:effectLst>
                <a:latin typeface="Times" pitchFamily="-110" charset="0"/>
                <a:ea typeface="Times" pitchFamily="-110" charset="0"/>
                <a:cs typeface="Times" pitchFamily="-110" charset="0"/>
              </a:rPr>
              <a:t>Δ</a:t>
            </a:r>
            <a:r>
              <a:rPr lang="en-US" sz="2400" i="1">
                <a:effectLst>
                  <a:outerShdw blurRad="38100" dist="38100" dir="2700000" algn="tl">
                    <a:srgbClr val="DDDDDD"/>
                  </a:outerShdw>
                </a:effectLst>
                <a:latin typeface="Times" pitchFamily="-110" charset="0"/>
              </a:rPr>
              <a:t>X, </a:t>
            </a:r>
            <a:r>
              <a:rPr lang="el-GR" sz="2400">
                <a:effectLst>
                  <a:outerShdw blurRad="38100" dist="38100" dir="2700000" algn="tl">
                    <a:srgbClr val="DDDDDD"/>
                  </a:outerShdw>
                </a:effectLst>
                <a:latin typeface="Times" pitchFamily="-110" charset="0"/>
                <a:ea typeface="Times" pitchFamily="-110" charset="0"/>
                <a:cs typeface="Times" pitchFamily="-110" charset="0"/>
              </a:rPr>
              <a:t>Δ</a:t>
            </a:r>
            <a:r>
              <a:rPr lang="en-US" sz="2400" i="1">
                <a:effectLst>
                  <a:outerShdw blurRad="38100" dist="38100" dir="2700000" algn="tl">
                    <a:srgbClr val="DDDDDD"/>
                  </a:outerShdw>
                </a:effectLst>
                <a:latin typeface="Times" pitchFamily="-110" charset="0"/>
              </a:rPr>
              <a:t>Y, </a:t>
            </a:r>
            <a:r>
              <a:rPr lang="el-GR" sz="2400">
                <a:effectLst>
                  <a:outerShdw blurRad="38100" dist="38100" dir="2700000" algn="tl">
                    <a:srgbClr val="DDDDDD"/>
                  </a:outerShdw>
                </a:effectLst>
                <a:latin typeface="Times" pitchFamily="-110" charset="0"/>
                <a:ea typeface="Times" pitchFamily="-110" charset="0"/>
                <a:cs typeface="Times" pitchFamily="-110" charset="0"/>
              </a:rPr>
              <a:t>Δ</a:t>
            </a:r>
            <a:r>
              <a:rPr lang="en-US" sz="2400" i="1">
                <a:effectLst>
                  <a:outerShdw blurRad="38100" dist="38100" dir="2700000" algn="tl">
                    <a:srgbClr val="DDDDDD"/>
                  </a:outerShdw>
                </a:effectLst>
                <a:latin typeface="Times" pitchFamily="-110" charset="0"/>
              </a:rPr>
              <a:t>Z</a:t>
            </a:r>
            <a:endParaRPr lang="en-US" sz="2400">
              <a:effectLst>
                <a:outerShdw blurRad="38100" dist="38100" dir="2700000" algn="tl">
                  <a:srgbClr val="DDDDDD"/>
                </a:outerShdw>
              </a:effectLst>
              <a:latin typeface="Times" pitchFamily="-110" charset="0"/>
            </a:endParaRPr>
          </a:p>
        </p:txBody>
      </p:sp>
      <p:sp>
        <p:nvSpPr>
          <p:cNvPr id="567337" name="Text Box 41"/>
          <p:cNvSpPr txBox="1">
            <a:spLocks noChangeArrowheads="1"/>
          </p:cNvSpPr>
          <p:nvPr/>
        </p:nvSpPr>
        <p:spPr bwMode="auto">
          <a:xfrm>
            <a:off x="8135938" y="6400800"/>
            <a:ext cx="1008062" cy="457200"/>
          </a:xfrm>
          <a:prstGeom prst="rect">
            <a:avLst/>
          </a:prstGeom>
          <a:noFill/>
          <a:ln w="9525" algn="ctr">
            <a:noFill/>
            <a:miter lim="800000"/>
            <a:headEnd/>
            <a:tailEnd/>
          </a:ln>
          <a:effectLst/>
        </p:spPr>
        <p:txBody>
          <a:bodyPr>
            <a:spAutoFit/>
          </a:bodyPr>
          <a:lstStyle/>
          <a:p>
            <a:pPr algn="r">
              <a:spcBef>
                <a:spcPct val="50000"/>
              </a:spcBef>
              <a:defRPr/>
            </a:pPr>
            <a:r>
              <a:rPr lang="en-US" sz="2400">
                <a:effectLst>
                  <a:outerShdw blurRad="38100" dist="38100" dir="2700000" algn="tl">
                    <a:srgbClr val="000000"/>
                  </a:outerShdw>
                </a:effectLst>
                <a:latin typeface="Calibri" pitchFamily="34" charset="0"/>
                <a:ea typeface="MS PGothic" pitchFamily="34" charset="-128"/>
                <a:cs typeface="Arial" pitchFamily="34" charset="0"/>
              </a:rPr>
              <a:t>p19</a:t>
            </a:r>
          </a:p>
        </p:txBody>
      </p:sp>
      <p:sp>
        <p:nvSpPr>
          <p:cNvPr id="567338" name="Text Box 42"/>
          <p:cNvSpPr txBox="1">
            <a:spLocks noChangeArrowheads="1"/>
          </p:cNvSpPr>
          <p:nvPr/>
        </p:nvSpPr>
        <p:spPr bwMode="auto">
          <a:xfrm>
            <a:off x="176213" y="701675"/>
            <a:ext cx="2559050" cy="1431925"/>
          </a:xfrm>
          <a:prstGeom prst="rect">
            <a:avLst/>
          </a:prstGeom>
          <a:noFill/>
          <a:ln w="12700">
            <a:noFill/>
            <a:miter lim="800000"/>
            <a:headEnd/>
            <a:tailEnd/>
          </a:ln>
          <a:effectLst/>
        </p:spPr>
        <p:txBody>
          <a:bodyPr>
            <a:prstTxWarp prst="textNoShape">
              <a:avLst/>
            </a:prstTxWarp>
            <a:spAutoFit/>
          </a:bodyPr>
          <a:lstStyle/>
          <a:p>
            <a:pPr eaLnBrk="0" hangingPunct="0">
              <a:lnSpc>
                <a:spcPct val="110000"/>
              </a:lnSpc>
            </a:pPr>
            <a:r>
              <a:rPr lang="en-US" sz="2000">
                <a:effectLst>
                  <a:outerShdw blurRad="38100" dist="38100" dir="2700000" algn="tl">
                    <a:srgbClr val="DDDDDD"/>
                  </a:outerShdw>
                </a:effectLst>
              </a:rPr>
              <a:t>If datum changes with time, each component has a </a:t>
            </a:r>
            <a:r>
              <a:rPr lang="en-US" sz="2000" i="1">
                <a:effectLst>
                  <a:outerShdw blurRad="38100" dist="38100" dir="2700000" algn="tl">
                    <a:srgbClr val="DDDDDD"/>
                  </a:outerShdw>
                </a:effectLst>
              </a:rPr>
              <a:t>velocity</a:t>
            </a:r>
            <a:r>
              <a:rPr lang="en-US" sz="2000">
                <a:effectLst>
                  <a:outerShdw blurRad="38100" dist="38100" dir="2700000" algn="tl">
                    <a:srgbClr val="DDDDDD"/>
                  </a:outerShdw>
                </a:effectLst>
              </a:rPr>
              <a:t>…</a:t>
            </a:r>
          </a:p>
        </p:txBody>
      </p:sp>
      <p:sp>
        <p:nvSpPr>
          <p:cNvPr id="567339" name="Text Box 43"/>
          <p:cNvSpPr txBox="1">
            <a:spLocks noChangeArrowheads="1"/>
          </p:cNvSpPr>
          <p:nvPr/>
        </p:nvSpPr>
        <p:spPr bwMode="auto">
          <a:xfrm>
            <a:off x="5543550" y="5445125"/>
            <a:ext cx="3089275" cy="895350"/>
          </a:xfrm>
          <a:prstGeom prst="rect">
            <a:avLst/>
          </a:prstGeom>
          <a:noFill/>
          <a:ln w="12700">
            <a:noFill/>
            <a:miter lim="800000"/>
            <a:headEnd/>
            <a:tailEnd/>
          </a:ln>
          <a:effectLst/>
        </p:spPr>
        <p:txBody>
          <a:bodyPr wrap="none">
            <a:spAutoFit/>
          </a:bodyPr>
          <a:lstStyle/>
          <a:p>
            <a:pPr eaLnBrk="0" hangingPunct="0">
              <a:lnSpc>
                <a:spcPct val="110000"/>
              </a:lnSpc>
              <a:defRPr/>
            </a:pPr>
            <a:r>
              <a:rPr lang="en-US" sz="2400">
                <a:effectLst>
                  <a:outerShdw blurRad="38100" dist="38100" dir="2700000" algn="tl">
                    <a:srgbClr val="000000"/>
                  </a:outerShdw>
                </a:effectLst>
                <a:latin typeface="Times" charset="0"/>
                <a:ea typeface="MS PGothic" pitchFamily="34" charset="-128"/>
                <a:cs typeface="Arial" pitchFamily="34" charset="0"/>
              </a:rPr>
              <a:t>14-parameter</a:t>
            </a:r>
            <a:br>
              <a:rPr lang="en-US" sz="2400">
                <a:effectLst>
                  <a:outerShdw blurRad="38100" dist="38100" dir="2700000" algn="tl">
                    <a:srgbClr val="000000"/>
                  </a:outerShdw>
                </a:effectLst>
                <a:latin typeface="Times" charset="0"/>
                <a:ea typeface="MS PGothic" pitchFamily="34" charset="-128"/>
                <a:cs typeface="Arial" pitchFamily="34" charset="0"/>
              </a:rPr>
            </a:br>
            <a:r>
              <a:rPr lang="en-US" sz="2400">
                <a:effectLst>
                  <a:outerShdw blurRad="38100" dist="38100" dir="2700000" algn="tl">
                    <a:srgbClr val="000000"/>
                  </a:outerShdw>
                </a:effectLst>
                <a:latin typeface="Times" charset="0"/>
                <a:ea typeface="MS PGothic" pitchFamily="34" charset="-128"/>
                <a:cs typeface="Arial" pitchFamily="34" charset="0"/>
              </a:rPr>
              <a:t>datum transformation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1000"/>
                                        <p:tgtEl>
                                          <p:spTgt spid="567298"/>
                                        </p:tgtEl>
                                      </p:cBhvr>
                                    </p:animEffect>
                                    <p:set>
                                      <p:cBhvr>
                                        <p:cTn id="7" dur="1" fill="hold">
                                          <p:stCondLst>
                                            <p:cond delay="999"/>
                                          </p:stCondLst>
                                        </p:cTn>
                                        <p:tgtEl>
                                          <p:spTgt spid="567298"/>
                                        </p:tgtEl>
                                        <p:attrNameLst>
                                          <p:attrName>style.visibility</p:attrName>
                                        </p:attrNameLst>
                                      </p:cBhvr>
                                      <p:to>
                                        <p:strVal val="hidden"/>
                                      </p:to>
                                    </p:set>
                                  </p:childTnLst>
                                </p:cTn>
                              </p:par>
                            </p:childTnLst>
                          </p:cTn>
                        </p:par>
                        <p:par>
                          <p:cTn id="8" fill="hold" nodeType="afterGroup">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567329"/>
                                        </p:tgtEl>
                                        <p:attrNameLst>
                                          <p:attrName>style.visibility</p:attrName>
                                        </p:attrNameLst>
                                      </p:cBhvr>
                                      <p:to>
                                        <p:strVal val="visible"/>
                                      </p:to>
                                    </p:set>
                                    <p:animEffect transition="in" filter="wheel(1)">
                                      <p:cBhvr>
                                        <p:cTn id="11" dur="2000"/>
                                        <p:tgtEl>
                                          <p:spTgt spid="56732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67332"/>
                                        </p:tgtEl>
                                        <p:attrNameLst>
                                          <p:attrName>style.visibility</p:attrName>
                                        </p:attrNameLst>
                                      </p:cBhvr>
                                      <p:to>
                                        <p:strVal val="visible"/>
                                      </p:to>
                                    </p:set>
                                    <p:animEffect transition="in" filter="fade">
                                      <p:cBhvr>
                                        <p:cTn id="14" dur="1000"/>
                                        <p:tgtEl>
                                          <p:spTgt spid="567332"/>
                                        </p:tgtEl>
                                      </p:cBhvr>
                                    </p:animEffect>
                                  </p:childTnLst>
                                </p:cTn>
                              </p:par>
                            </p:childTnLst>
                          </p:cTn>
                        </p:par>
                        <p:par>
                          <p:cTn id="15" fill="hold" nodeType="afterGroup">
                            <p:stCondLst>
                              <p:cond delay="3000"/>
                            </p:stCondLst>
                            <p:childTnLst>
                              <p:par>
                                <p:cTn id="16" presetID="21" presetClass="entr" presetSubtype="1" fill="hold" grpId="0" nodeType="afterEffect">
                                  <p:stCondLst>
                                    <p:cond delay="0"/>
                                  </p:stCondLst>
                                  <p:childTnLst>
                                    <p:set>
                                      <p:cBhvr>
                                        <p:cTn id="17" dur="1" fill="hold">
                                          <p:stCondLst>
                                            <p:cond delay="0"/>
                                          </p:stCondLst>
                                        </p:cTn>
                                        <p:tgtEl>
                                          <p:spTgt spid="567328"/>
                                        </p:tgtEl>
                                        <p:attrNameLst>
                                          <p:attrName>style.visibility</p:attrName>
                                        </p:attrNameLst>
                                      </p:cBhvr>
                                      <p:to>
                                        <p:strVal val="visible"/>
                                      </p:to>
                                    </p:set>
                                    <p:animEffect transition="in" filter="wheel(1)">
                                      <p:cBhvr>
                                        <p:cTn id="18" dur="2000"/>
                                        <p:tgtEl>
                                          <p:spTgt spid="5673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67333"/>
                                        </p:tgtEl>
                                        <p:attrNameLst>
                                          <p:attrName>style.visibility</p:attrName>
                                        </p:attrNameLst>
                                      </p:cBhvr>
                                      <p:to>
                                        <p:strVal val="visible"/>
                                      </p:to>
                                    </p:set>
                                    <p:animEffect transition="in" filter="fade">
                                      <p:cBhvr>
                                        <p:cTn id="21" dur="1000"/>
                                        <p:tgtEl>
                                          <p:spTgt spid="567333"/>
                                        </p:tgtEl>
                                      </p:cBhvr>
                                    </p:animEffect>
                                  </p:childTnLst>
                                </p:cTn>
                              </p:par>
                            </p:childTnLst>
                          </p:cTn>
                        </p:par>
                        <p:par>
                          <p:cTn id="22" fill="hold" nodeType="afterGroup">
                            <p:stCondLst>
                              <p:cond delay="5000"/>
                            </p:stCondLst>
                            <p:childTnLst>
                              <p:par>
                                <p:cTn id="23" presetID="21" presetClass="entr" presetSubtype="1" fill="hold" grpId="0" nodeType="afterEffect">
                                  <p:stCondLst>
                                    <p:cond delay="0"/>
                                  </p:stCondLst>
                                  <p:childTnLst>
                                    <p:set>
                                      <p:cBhvr>
                                        <p:cTn id="24" dur="1" fill="hold">
                                          <p:stCondLst>
                                            <p:cond delay="0"/>
                                          </p:stCondLst>
                                        </p:cTn>
                                        <p:tgtEl>
                                          <p:spTgt spid="567327"/>
                                        </p:tgtEl>
                                        <p:attrNameLst>
                                          <p:attrName>style.visibility</p:attrName>
                                        </p:attrNameLst>
                                      </p:cBhvr>
                                      <p:to>
                                        <p:strVal val="visible"/>
                                      </p:to>
                                    </p:set>
                                    <p:animEffect transition="in" filter="wheel(1)">
                                      <p:cBhvr>
                                        <p:cTn id="25" dur="2000"/>
                                        <p:tgtEl>
                                          <p:spTgt spid="5673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7334"/>
                                        </p:tgtEl>
                                        <p:attrNameLst>
                                          <p:attrName>style.visibility</p:attrName>
                                        </p:attrNameLst>
                                      </p:cBhvr>
                                      <p:to>
                                        <p:strVal val="visible"/>
                                      </p:to>
                                    </p:set>
                                    <p:animEffect transition="in" filter="fade">
                                      <p:cBhvr>
                                        <p:cTn id="28" dur="1000"/>
                                        <p:tgtEl>
                                          <p:spTgt spid="567334"/>
                                        </p:tgtEl>
                                      </p:cBhvr>
                                    </p:animEffect>
                                  </p:childTnLst>
                                </p:cTn>
                              </p:par>
                            </p:childTnLst>
                          </p:cTn>
                        </p:par>
                        <p:par>
                          <p:cTn id="29" fill="hold" nodeType="afterGroup">
                            <p:stCondLst>
                              <p:cond delay="7000"/>
                            </p:stCondLst>
                            <p:childTnLst>
                              <p:par>
                                <p:cTn id="30" presetID="50" presetClass="entr" presetSubtype="0" decel="100000" fill="hold" grpId="0" nodeType="afterEffect">
                                  <p:stCondLst>
                                    <p:cond delay="0"/>
                                  </p:stCondLst>
                                  <p:childTnLst>
                                    <p:set>
                                      <p:cBhvr>
                                        <p:cTn id="31" dur="1" fill="hold">
                                          <p:stCondLst>
                                            <p:cond delay="0"/>
                                          </p:stCondLst>
                                        </p:cTn>
                                        <p:tgtEl>
                                          <p:spTgt spid="567330"/>
                                        </p:tgtEl>
                                        <p:attrNameLst>
                                          <p:attrName>style.visibility</p:attrName>
                                        </p:attrNameLst>
                                      </p:cBhvr>
                                      <p:to>
                                        <p:strVal val="visible"/>
                                      </p:to>
                                    </p:set>
                                    <p:anim calcmode="lin" valueType="num">
                                      <p:cBhvr>
                                        <p:cTn id="32" dur="1000" fill="hold"/>
                                        <p:tgtEl>
                                          <p:spTgt spid="567330"/>
                                        </p:tgtEl>
                                        <p:attrNameLst>
                                          <p:attrName>ppt_w</p:attrName>
                                        </p:attrNameLst>
                                      </p:cBhvr>
                                      <p:tavLst>
                                        <p:tav tm="0">
                                          <p:val>
                                            <p:strVal val="#ppt_w+.3"/>
                                          </p:val>
                                        </p:tav>
                                        <p:tav tm="100000">
                                          <p:val>
                                            <p:strVal val="#ppt_w"/>
                                          </p:val>
                                        </p:tav>
                                      </p:tavLst>
                                    </p:anim>
                                    <p:anim calcmode="lin" valueType="num">
                                      <p:cBhvr>
                                        <p:cTn id="33" dur="1000" fill="hold"/>
                                        <p:tgtEl>
                                          <p:spTgt spid="567330"/>
                                        </p:tgtEl>
                                        <p:attrNameLst>
                                          <p:attrName>ppt_h</p:attrName>
                                        </p:attrNameLst>
                                      </p:cBhvr>
                                      <p:tavLst>
                                        <p:tav tm="0">
                                          <p:val>
                                            <p:strVal val="#ppt_h"/>
                                          </p:val>
                                        </p:tav>
                                        <p:tav tm="100000">
                                          <p:val>
                                            <p:strVal val="#ppt_h"/>
                                          </p:val>
                                        </p:tav>
                                      </p:tavLst>
                                    </p:anim>
                                    <p:animEffect transition="in" filter="fade">
                                      <p:cBhvr>
                                        <p:cTn id="34" dur="1000"/>
                                        <p:tgtEl>
                                          <p:spTgt spid="5673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67335"/>
                                        </p:tgtEl>
                                        <p:attrNameLst>
                                          <p:attrName>style.visibility</p:attrName>
                                        </p:attrNameLst>
                                      </p:cBhvr>
                                      <p:to>
                                        <p:strVal val="visible"/>
                                      </p:to>
                                    </p:set>
                                    <p:animEffect transition="in" filter="fade">
                                      <p:cBhvr>
                                        <p:cTn id="37" dur="1000"/>
                                        <p:tgtEl>
                                          <p:spTgt spid="567335"/>
                                        </p:tgtEl>
                                      </p:cBhvr>
                                    </p:animEffect>
                                  </p:childTnLst>
                                </p:cTn>
                              </p:par>
                            </p:childTnLst>
                          </p:cTn>
                        </p:par>
                        <p:par>
                          <p:cTn id="38" fill="hold" nodeType="afterGroup">
                            <p:stCondLst>
                              <p:cond delay="8000"/>
                            </p:stCondLst>
                            <p:childTnLst>
                              <p:par>
                                <p:cTn id="39" presetID="10" presetClass="entr" presetSubtype="0" fill="hold" grpId="0" nodeType="afterEffect">
                                  <p:stCondLst>
                                    <p:cond delay="0"/>
                                  </p:stCondLst>
                                  <p:childTnLst>
                                    <p:set>
                                      <p:cBhvr>
                                        <p:cTn id="40" dur="1" fill="hold">
                                          <p:stCondLst>
                                            <p:cond delay="0"/>
                                          </p:stCondLst>
                                        </p:cTn>
                                        <p:tgtEl>
                                          <p:spTgt spid="567331"/>
                                        </p:tgtEl>
                                        <p:attrNameLst>
                                          <p:attrName>style.visibility</p:attrName>
                                        </p:attrNameLst>
                                      </p:cBhvr>
                                      <p:to>
                                        <p:strVal val="visible"/>
                                      </p:to>
                                    </p:set>
                                    <p:animEffect transition="in" filter="fade">
                                      <p:cBhvr>
                                        <p:cTn id="41" dur="1000"/>
                                        <p:tgtEl>
                                          <p:spTgt spid="5673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67338"/>
                                        </p:tgtEl>
                                        <p:attrNameLst>
                                          <p:attrName>style.visibility</p:attrName>
                                        </p:attrNameLst>
                                      </p:cBhvr>
                                      <p:to>
                                        <p:strVal val="visible"/>
                                      </p:to>
                                    </p:set>
                                    <p:animEffect transition="in" filter="fade">
                                      <p:cBhvr>
                                        <p:cTn id="46" dur="1000"/>
                                        <p:tgtEl>
                                          <p:spTgt spid="567338"/>
                                        </p:tgtEl>
                                      </p:cBhvr>
                                    </p:animEffect>
                                  </p:childTnLst>
                                </p:cTn>
                              </p:par>
                            </p:childTnLst>
                          </p:cTn>
                        </p:par>
                        <p:par>
                          <p:cTn id="47" fill="hold" nodeType="afterGroup">
                            <p:stCondLst>
                              <p:cond delay="1000"/>
                            </p:stCondLst>
                            <p:childTnLst>
                              <p:par>
                                <p:cTn id="48" presetID="10" presetClass="exit" presetSubtype="0" fill="hold" grpId="1" nodeType="afterEffect">
                                  <p:stCondLst>
                                    <p:cond delay="0"/>
                                  </p:stCondLst>
                                  <p:childTnLst>
                                    <p:animEffect transition="out" filter="fade">
                                      <p:cBhvr>
                                        <p:cTn id="49" dur="1000"/>
                                        <p:tgtEl>
                                          <p:spTgt spid="567331"/>
                                        </p:tgtEl>
                                      </p:cBhvr>
                                    </p:animEffect>
                                    <p:set>
                                      <p:cBhvr>
                                        <p:cTn id="50" dur="1" fill="hold">
                                          <p:stCondLst>
                                            <p:cond delay="999"/>
                                          </p:stCondLst>
                                        </p:cTn>
                                        <p:tgtEl>
                                          <p:spTgt spid="567331"/>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567339"/>
                                        </p:tgtEl>
                                        <p:attrNameLst>
                                          <p:attrName>style.visibility</p:attrName>
                                        </p:attrNameLst>
                                      </p:cBhvr>
                                      <p:to>
                                        <p:strVal val="visible"/>
                                      </p:to>
                                    </p:set>
                                    <p:animEffect transition="in" filter="fade">
                                      <p:cBhvr>
                                        <p:cTn id="53" dur="1000"/>
                                        <p:tgtEl>
                                          <p:spTgt spid="56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327" grpId="0" animBg="1"/>
      <p:bldP spid="567328" grpId="0" animBg="1"/>
      <p:bldP spid="567329" grpId="0" animBg="1"/>
      <p:bldP spid="567330" grpId="0" animBg="1"/>
      <p:bldP spid="567331" grpId="0"/>
      <p:bldP spid="567331" grpId="1"/>
      <p:bldP spid="567332" grpId="0"/>
      <p:bldP spid="567333" grpId="0"/>
      <p:bldP spid="567334" grpId="0"/>
      <p:bldP spid="567335" grpId="0"/>
      <p:bldP spid="567338" grpId="0"/>
      <p:bldP spid="567339" grpId="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5613" y="184150"/>
            <a:ext cx="8229600" cy="1143000"/>
          </a:xfrm>
        </p:spPr>
        <p:txBody>
          <a:bodyPr/>
          <a:lstStyle/>
          <a:p>
            <a:r>
              <a:rPr lang="en-US">
                <a:latin typeface="Gill Sans MT" charset="0"/>
                <a:ea typeface="ＭＳ Ｐゴシック" charset="-128"/>
                <a:cs typeface="ＭＳ Ｐゴシック" charset="-128"/>
              </a:rPr>
              <a:t>Emergency Response Imagery</a:t>
            </a:r>
          </a:p>
        </p:txBody>
      </p:sp>
      <p:sp>
        <p:nvSpPr>
          <p:cNvPr id="32771" name="Title 1"/>
          <p:cNvSpPr txBox="1">
            <a:spLocks/>
          </p:cNvSpPr>
          <p:nvPr/>
        </p:nvSpPr>
        <p:spPr bwMode="auto">
          <a:xfrm>
            <a:off x="455613" y="874713"/>
            <a:ext cx="8229600" cy="1143000"/>
          </a:xfrm>
          <a:prstGeom prst="rect">
            <a:avLst/>
          </a:prstGeom>
          <a:noFill/>
          <a:ln w="9525">
            <a:noFill/>
            <a:miter lim="800000"/>
            <a:headEnd/>
            <a:tailEnd/>
          </a:ln>
        </p:spPr>
        <p:txBody>
          <a:bodyPr anchor="ctr">
            <a:prstTxWarp prst="textNoShape">
              <a:avLst/>
            </a:prstTxWarp>
          </a:bodyPr>
          <a:lstStyle/>
          <a:p>
            <a:pPr algn="ctr"/>
            <a:r>
              <a:rPr lang="en-US" sz="2800">
                <a:solidFill>
                  <a:schemeClr val="tx2"/>
                </a:solidFill>
                <a:latin typeface="Gill Sans MT" charset="0"/>
              </a:rPr>
              <a:t>2017 Hurricanes Harvey, Irma, Maria and Nate</a:t>
            </a:r>
          </a:p>
        </p:txBody>
      </p:sp>
      <p:graphicFrame>
        <p:nvGraphicFramePr>
          <p:cNvPr id="7" name="Object 6"/>
          <p:cNvGraphicFramePr>
            <a:graphicFrameLocks noChangeAspect="1"/>
          </p:cNvGraphicFramePr>
          <p:nvPr/>
        </p:nvGraphicFramePr>
        <p:xfrm>
          <a:off x="449263" y="2017713"/>
          <a:ext cx="8240712" cy="4391025"/>
        </p:xfrm>
        <a:graphic>
          <a:graphicData uri="http://schemas.openxmlformats.org/presentationml/2006/ole">
            <p:oleObj spid="_x0000_s80898" name="Image" r:id="rId3" imgW="16571429" imgH="880000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Content Placeholder 3" descr="Postcard September 2017 Irma.jpg"/>
          <p:cNvPicPr>
            <a:picLocks noGrp="1" noChangeAspect="1"/>
          </p:cNvPicPr>
          <p:nvPr>
            <p:ph idx="1"/>
          </p:nvPr>
        </p:nvPicPr>
        <p:blipFill>
          <a:blip r:embed="rId3"/>
          <a:srcRect l="-13118" r="-13118"/>
          <a:stretch>
            <a:fillRect/>
          </a:stretch>
        </p:blipFill>
        <p:spPr>
          <a:xfrm>
            <a:off x="-1169988" y="539750"/>
            <a:ext cx="11464926" cy="6305550"/>
          </a:xfr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603932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3"/>
          <p:cNvSpPr txBox="1">
            <a:spLocks noChangeArrowheads="1"/>
          </p:cNvSpPr>
          <p:nvPr/>
        </p:nvSpPr>
        <p:spPr bwMode="auto">
          <a:xfrm>
            <a:off x="225425" y="1157288"/>
            <a:ext cx="8959850" cy="5430837"/>
          </a:xfrm>
          <a:prstGeom prst="rect">
            <a:avLst/>
          </a:prstGeom>
          <a:noFill/>
          <a:ln w="9525">
            <a:noFill/>
            <a:miter lim="800000"/>
            <a:headEnd/>
            <a:tailEnd/>
          </a:ln>
        </p:spPr>
        <p:txBody>
          <a:bodyPr>
            <a:prstTxWarp prst="textNoShape">
              <a:avLst/>
            </a:prstTxWarp>
          </a:bodyPr>
          <a:lstStyle/>
          <a:p>
            <a:pPr marL="342900" indent="-342900" eaLnBrk="1" hangingPunct="1">
              <a:lnSpc>
                <a:spcPct val="80000"/>
              </a:lnSpc>
              <a:spcBef>
                <a:spcPct val="20000"/>
              </a:spcBef>
              <a:buClr>
                <a:schemeClr val="tx2"/>
              </a:buClr>
              <a:buFont typeface="Arial" pitchFamily="4" charset="0"/>
              <a:buChar char="•"/>
            </a:pPr>
            <a:r>
              <a:rPr lang="en-US" b="1">
                <a:solidFill>
                  <a:srgbClr val="C00000"/>
                </a:solidFill>
                <a:latin typeface="Arial" pitchFamily="4" charset="0"/>
                <a:ea typeface="Arial" pitchFamily="4" charset="0"/>
                <a:cs typeface="Arial" pitchFamily="4" charset="0"/>
              </a:rPr>
              <a:t>Federal</a:t>
            </a:r>
            <a:r>
              <a:rPr lang="en-US" b="1">
                <a:solidFill>
                  <a:srgbClr val="800000"/>
                </a:solidFill>
                <a:latin typeface="Arial" pitchFamily="4" charset="0"/>
                <a:ea typeface="Arial" pitchFamily="4" charset="0"/>
                <a:cs typeface="Arial" pitchFamily="4" charset="0"/>
              </a:rPr>
              <a:t> </a:t>
            </a:r>
          </a:p>
          <a:p>
            <a:pPr marL="342900" indent="-342900" eaLnBrk="1" hangingPunct="1">
              <a:lnSpc>
                <a:spcPts val="2000"/>
              </a:lnSpc>
              <a:spcBef>
                <a:spcPct val="20000"/>
              </a:spcBef>
            </a:pPr>
            <a:r>
              <a:rPr lang="en-US" b="1">
                <a:solidFill>
                  <a:schemeClr val="tx2"/>
                </a:solidFill>
                <a:latin typeface="Arial" pitchFamily="4" charset="0"/>
                <a:ea typeface="Arial" pitchFamily="4" charset="0"/>
                <a:cs typeface="Arial" pitchFamily="4" charset="0"/>
              </a:rPr>
              <a:t>Bureau of Land Management				US Army Corps of Engineers</a:t>
            </a:r>
          </a:p>
          <a:p>
            <a:pPr marL="342900" indent="-342900" eaLnBrk="1" hangingPunct="1">
              <a:lnSpc>
                <a:spcPts val="2000"/>
              </a:lnSpc>
              <a:spcBef>
                <a:spcPct val="20000"/>
              </a:spcBef>
            </a:pPr>
            <a:r>
              <a:rPr lang="en-US" b="1">
                <a:solidFill>
                  <a:schemeClr val="tx2"/>
                </a:solidFill>
                <a:latin typeface="Arial" pitchFamily="4" charset="0"/>
                <a:ea typeface="Arial" pitchFamily="4" charset="0"/>
                <a:cs typeface="Arial" pitchFamily="4" charset="0"/>
              </a:rPr>
              <a:t>Forest Service							Int’l Boundary &amp; Water Commission</a:t>
            </a:r>
          </a:p>
          <a:p>
            <a:pPr marL="342900" indent="-342900" eaLnBrk="1" hangingPunct="1">
              <a:lnSpc>
                <a:spcPts val="2000"/>
              </a:lnSpc>
              <a:spcBef>
                <a:spcPct val="20000"/>
              </a:spcBef>
            </a:pPr>
            <a:r>
              <a:rPr lang="en-US" b="1">
                <a:solidFill>
                  <a:schemeClr val="tx2"/>
                </a:solidFill>
                <a:latin typeface="Arial" pitchFamily="4" charset="0"/>
                <a:ea typeface="Arial" pitchFamily="4" charset="0"/>
                <a:cs typeface="Arial" pitchFamily="4" charset="0"/>
              </a:rPr>
              <a:t>National Park Service 					US Armed Forces</a:t>
            </a:r>
          </a:p>
          <a:p>
            <a:pPr marL="342900" indent="-342900" eaLnBrk="1" hangingPunct="1">
              <a:lnSpc>
                <a:spcPts val="2000"/>
              </a:lnSpc>
              <a:spcBef>
                <a:spcPct val="20000"/>
              </a:spcBef>
              <a:buFont typeface="Arial" pitchFamily="4" charset="0"/>
              <a:buNone/>
            </a:pPr>
            <a:r>
              <a:rPr lang="en-US" b="1">
                <a:solidFill>
                  <a:schemeClr val="tx2"/>
                </a:solidFill>
                <a:latin typeface="Arial" pitchFamily="4" charset="0"/>
                <a:ea typeface="Arial" pitchFamily="4" charset="0"/>
                <a:cs typeface="Arial" pitchFamily="4" charset="0"/>
              </a:rPr>
              <a:t>US Geological Survey					National Guard</a:t>
            </a:r>
          </a:p>
          <a:p>
            <a:pPr marL="342900" indent="-342900" eaLnBrk="1" hangingPunct="1">
              <a:lnSpc>
                <a:spcPts val="2000"/>
              </a:lnSpc>
              <a:spcBef>
                <a:spcPct val="20000"/>
              </a:spcBef>
            </a:pPr>
            <a:r>
              <a:rPr lang="en-US" b="1">
                <a:solidFill>
                  <a:schemeClr val="tx2"/>
                </a:solidFill>
                <a:latin typeface="Arial" pitchFamily="4" charset="0"/>
                <a:ea typeface="Arial" pitchFamily="4" charset="0"/>
                <a:cs typeface="Arial" pitchFamily="4" charset="0"/>
              </a:rPr>
              <a:t>Bureau of Reclamation					National Laboratories</a:t>
            </a:r>
          </a:p>
          <a:p>
            <a:pPr marL="342900" indent="-342900" eaLnBrk="1" hangingPunct="1">
              <a:lnSpc>
                <a:spcPts val="2000"/>
              </a:lnSpc>
              <a:spcBef>
                <a:spcPct val="20000"/>
              </a:spcBef>
            </a:pPr>
            <a:r>
              <a:rPr lang="en-US" b="1">
                <a:solidFill>
                  <a:schemeClr val="tx2"/>
                </a:solidFill>
                <a:latin typeface="Arial" pitchFamily="4" charset="0"/>
                <a:ea typeface="Arial" pitchFamily="4" charset="0"/>
                <a:cs typeface="Arial" pitchFamily="4" charset="0"/>
              </a:rPr>
              <a:t>Department of Energy					National Geospatial-Intelligence 										Agency</a:t>
            </a:r>
          </a:p>
          <a:p>
            <a:pPr marL="342900" indent="-342900" eaLnBrk="1" hangingPunct="1">
              <a:lnSpc>
                <a:spcPct val="80000"/>
              </a:lnSpc>
              <a:spcBef>
                <a:spcPct val="20000"/>
              </a:spcBef>
              <a:buClr>
                <a:schemeClr val="tx2"/>
              </a:buClr>
              <a:buFont typeface="Arial" pitchFamily="4" charset="0"/>
              <a:buChar char="•"/>
            </a:pPr>
            <a:r>
              <a:rPr lang="en-US" b="1">
                <a:solidFill>
                  <a:srgbClr val="C00000"/>
                </a:solidFill>
                <a:latin typeface="Arial" pitchFamily="4" charset="0"/>
                <a:ea typeface="Arial" pitchFamily="4" charset="0"/>
                <a:cs typeface="Arial" pitchFamily="4" charset="0"/>
              </a:rPr>
              <a:t>State </a:t>
            </a:r>
            <a:r>
              <a:rPr lang="en-US" b="1">
                <a:solidFill>
                  <a:schemeClr val="tx2"/>
                </a:solidFill>
                <a:latin typeface="Arial" pitchFamily="4" charset="0"/>
                <a:ea typeface="Arial" pitchFamily="4" charset="0"/>
                <a:cs typeface="Arial" pitchFamily="4" charset="0"/>
              </a:rPr>
              <a:t> </a:t>
            </a:r>
          </a:p>
          <a:p>
            <a:pPr marL="342900" indent="-342900" eaLnBrk="1" hangingPunct="1">
              <a:lnSpc>
                <a:spcPct val="80000"/>
              </a:lnSpc>
              <a:spcBef>
                <a:spcPct val="20000"/>
              </a:spcBef>
              <a:buFont typeface="Arial" pitchFamily="4" charset="0"/>
              <a:buNone/>
            </a:pPr>
            <a:r>
              <a:rPr lang="en-US" b="1">
                <a:solidFill>
                  <a:schemeClr val="tx2"/>
                </a:solidFill>
                <a:latin typeface="Arial" pitchFamily="4" charset="0"/>
                <a:ea typeface="Arial" pitchFamily="4" charset="0"/>
                <a:cs typeface="Arial" pitchFamily="4" charset="0"/>
              </a:rPr>
              <a:t>Geological Surveys						Departments of Transportation </a:t>
            </a:r>
          </a:p>
          <a:p>
            <a:pPr marL="342900" indent="-342900" eaLnBrk="1" hangingPunct="1">
              <a:lnSpc>
                <a:spcPct val="80000"/>
              </a:lnSpc>
              <a:spcBef>
                <a:spcPct val="20000"/>
              </a:spcBef>
              <a:buFont typeface="Arial" pitchFamily="4" charset="0"/>
              <a:buNone/>
            </a:pPr>
            <a:r>
              <a:rPr lang="en-US" b="1">
                <a:solidFill>
                  <a:schemeClr val="tx2"/>
                </a:solidFill>
                <a:latin typeface="Arial" pitchFamily="4" charset="0"/>
                <a:ea typeface="Arial" pitchFamily="4" charset="0"/>
                <a:cs typeface="Arial" pitchFamily="4" charset="0"/>
              </a:rPr>
              <a:t>Water Authorities 						Environment / Land Management </a:t>
            </a:r>
          </a:p>
          <a:p>
            <a:pPr marL="342900" indent="-342900" eaLnBrk="1" hangingPunct="1">
              <a:lnSpc>
                <a:spcPct val="80000"/>
              </a:lnSpc>
              <a:spcBef>
                <a:spcPct val="20000"/>
              </a:spcBef>
              <a:buFont typeface="Arial" pitchFamily="4" charset="0"/>
              <a:buNone/>
            </a:pPr>
            <a:r>
              <a:rPr lang="en-US" b="1">
                <a:solidFill>
                  <a:schemeClr val="tx2"/>
                </a:solidFill>
                <a:latin typeface="Arial" pitchFamily="4" charset="0"/>
                <a:ea typeface="Arial" pitchFamily="4" charset="0"/>
                <a:cs typeface="Arial" pitchFamily="4" charset="0"/>
              </a:rPr>
              <a:t>Geospatial Authority / Clearinghouse		State Surveyor / Cartographer							       </a:t>
            </a:r>
          </a:p>
          <a:p>
            <a:pPr marL="342900" indent="-342900" eaLnBrk="1" hangingPunct="1">
              <a:lnSpc>
                <a:spcPct val="80000"/>
              </a:lnSpc>
              <a:spcBef>
                <a:spcPct val="20000"/>
              </a:spcBef>
              <a:buFont typeface="Arial" pitchFamily="4" charset="0"/>
              <a:buChar char="•"/>
            </a:pPr>
            <a:r>
              <a:rPr lang="en-US" b="1">
                <a:solidFill>
                  <a:srgbClr val="C00000"/>
                </a:solidFill>
                <a:latin typeface="Arial" pitchFamily="4" charset="0"/>
                <a:ea typeface="Arial" pitchFamily="4" charset="0"/>
                <a:cs typeface="Arial" pitchFamily="4" charset="0"/>
              </a:rPr>
              <a:t>Other </a:t>
            </a:r>
            <a:r>
              <a:rPr lang="en-US" b="1">
                <a:solidFill>
                  <a:schemeClr val="tx2"/>
                </a:solidFill>
                <a:latin typeface="Arial" pitchFamily="4" charset="0"/>
                <a:ea typeface="Arial" pitchFamily="4" charset="0"/>
                <a:cs typeface="Arial" pitchFamily="4" charset="0"/>
              </a:rPr>
              <a:t>  </a:t>
            </a:r>
          </a:p>
          <a:p>
            <a:pPr marL="342900" indent="-342900" eaLnBrk="1" hangingPunct="1">
              <a:lnSpc>
                <a:spcPct val="80000"/>
              </a:lnSpc>
              <a:buFont typeface="Arial" pitchFamily="4" charset="0"/>
              <a:buNone/>
            </a:pPr>
            <a:r>
              <a:rPr lang="en-US" b="1">
                <a:solidFill>
                  <a:schemeClr val="tx2"/>
                </a:solidFill>
                <a:latin typeface="Arial" pitchFamily="4" charset="0"/>
                <a:ea typeface="Arial" pitchFamily="4" charset="0"/>
                <a:cs typeface="Arial" pitchFamily="4" charset="0"/>
              </a:rPr>
              <a:t>State GIS Councils / Committees			State Surveying Organizations</a:t>
            </a:r>
          </a:p>
          <a:p>
            <a:pPr marL="342900" indent="-342900" eaLnBrk="1" hangingPunct="1">
              <a:lnSpc>
                <a:spcPct val="80000"/>
              </a:lnSpc>
              <a:spcBef>
                <a:spcPct val="20000"/>
              </a:spcBef>
            </a:pPr>
            <a:r>
              <a:rPr lang="en-US" b="1">
                <a:solidFill>
                  <a:schemeClr val="tx2"/>
                </a:solidFill>
                <a:latin typeface="Arial" pitchFamily="4" charset="0"/>
                <a:ea typeface="Arial" pitchFamily="4" charset="0"/>
                <a:cs typeface="Arial" pitchFamily="4" charset="0"/>
              </a:rPr>
              <a:t>Cities &amp; Counties						Regional Government Councils</a:t>
            </a:r>
          </a:p>
          <a:p>
            <a:pPr marL="342900" indent="-342900" eaLnBrk="1" hangingPunct="1">
              <a:lnSpc>
                <a:spcPct val="80000"/>
              </a:lnSpc>
              <a:spcBef>
                <a:spcPct val="20000"/>
              </a:spcBef>
            </a:pPr>
            <a:r>
              <a:rPr lang="en-US" b="1">
                <a:solidFill>
                  <a:schemeClr val="tx2"/>
                </a:solidFill>
                <a:latin typeface="Arial" pitchFamily="4" charset="0"/>
                <a:ea typeface="Arial" pitchFamily="4" charset="0"/>
                <a:cs typeface="Arial" pitchFamily="4" charset="0"/>
              </a:rPr>
              <a:t>Colleges, Universities					Tribal Governments	</a:t>
            </a:r>
          </a:p>
          <a:p>
            <a:pPr marL="342900" indent="-342900" eaLnBrk="1" hangingPunct="1">
              <a:lnSpc>
                <a:spcPct val="80000"/>
              </a:lnSpc>
              <a:spcBef>
                <a:spcPct val="20000"/>
              </a:spcBef>
            </a:pPr>
            <a:r>
              <a:rPr lang="en-US" b="1">
                <a:solidFill>
                  <a:schemeClr val="tx2"/>
                </a:solidFill>
                <a:latin typeface="Arial" pitchFamily="4" charset="0"/>
                <a:ea typeface="Arial" pitchFamily="4" charset="0"/>
                <a:cs typeface="Arial" pitchFamily="4" charset="0"/>
              </a:rPr>
              <a:t>Private Sector Firms / Contractors		Railroads		</a:t>
            </a:r>
          </a:p>
          <a:p>
            <a:pPr marL="342900" indent="-342900" eaLnBrk="1" hangingPunct="1">
              <a:lnSpc>
                <a:spcPct val="80000"/>
              </a:lnSpc>
              <a:spcBef>
                <a:spcPct val="20000"/>
              </a:spcBef>
            </a:pPr>
            <a:endParaRPr lang="en-US" b="1">
              <a:solidFill>
                <a:schemeClr val="tx2"/>
              </a:solidFill>
              <a:latin typeface="Arial" pitchFamily="4" charset="0"/>
              <a:ea typeface="Arial" pitchFamily="4" charset="0"/>
              <a:cs typeface="Arial" pitchFamily="4" charset="0"/>
            </a:endParaRPr>
          </a:p>
        </p:txBody>
      </p:sp>
      <p:sp>
        <p:nvSpPr>
          <p:cNvPr id="60419" name="TextBox 2"/>
          <p:cNvSpPr txBox="1">
            <a:spLocks noChangeArrowheads="1"/>
          </p:cNvSpPr>
          <p:nvPr/>
        </p:nvSpPr>
        <p:spPr bwMode="auto">
          <a:xfrm>
            <a:off x="1446213" y="331788"/>
            <a:ext cx="5929312" cy="523875"/>
          </a:xfrm>
          <a:prstGeom prst="rect">
            <a:avLst/>
          </a:prstGeom>
          <a:noFill/>
          <a:ln w="9525">
            <a:noFill/>
            <a:miter lim="800000"/>
            <a:headEnd/>
            <a:tailEnd/>
          </a:ln>
        </p:spPr>
        <p:txBody>
          <a:bodyPr wrap="none">
            <a:prstTxWarp prst="textNoShape">
              <a:avLst/>
            </a:prstTxWarp>
            <a:spAutoFit/>
          </a:bodyPr>
          <a:lstStyle/>
          <a:p>
            <a:pPr algn="ctr" eaLnBrk="1" hangingPunct="1"/>
            <a:r>
              <a:rPr lang="en-US" sz="2800">
                <a:solidFill>
                  <a:schemeClr val="tx2"/>
                </a:solidFill>
                <a:latin typeface="Arial Black" pitchFamily="4" charset="0"/>
                <a:ea typeface="Arial" pitchFamily="4" charset="0"/>
                <a:cs typeface="Arial" pitchFamily="4" charset="0"/>
              </a:rPr>
              <a:t>NGS Partners &amp; Constituents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0776914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392113"/>
            <a:ext cx="8229600" cy="868362"/>
          </a:xfrm>
        </p:spPr>
        <p:txBody>
          <a:bodyPr/>
          <a:lstStyle/>
          <a:p>
            <a:r>
              <a:rPr lang="en-US" sz="3600" dirty="0">
                <a:solidFill>
                  <a:schemeClr val="tx2"/>
                </a:solidFill>
                <a:latin typeface="Arial Black"/>
                <a:ea typeface="ＭＳ Ｐゴシック" charset="-128"/>
                <a:cs typeface="Arial Black"/>
              </a:rPr>
              <a:t>NGS Geospatial Summit 2017</a:t>
            </a:r>
          </a:p>
        </p:txBody>
      </p:sp>
      <p:sp>
        <p:nvSpPr>
          <p:cNvPr id="24580" name="TextBox 4"/>
          <p:cNvSpPr txBox="1">
            <a:spLocks noChangeArrowheads="1"/>
          </p:cNvSpPr>
          <p:nvPr/>
        </p:nvSpPr>
        <p:spPr bwMode="auto">
          <a:xfrm>
            <a:off x="5008241" y="6392440"/>
            <a:ext cx="3997325" cy="306388"/>
          </a:xfrm>
          <a:prstGeom prst="rect">
            <a:avLst/>
          </a:prstGeom>
          <a:noFill/>
          <a:ln w="9525">
            <a:noFill/>
            <a:miter lim="800000"/>
            <a:headEnd/>
            <a:tailEnd/>
          </a:ln>
        </p:spPr>
        <p:txBody>
          <a:bodyPr>
            <a:prstTxWarp prst="textNoShape">
              <a:avLst/>
            </a:prstTxWarp>
            <a:spAutoFit/>
          </a:bodyPr>
          <a:lstStyle/>
          <a:p>
            <a:pPr algn="ctr" eaLnBrk="1" hangingPunct="1"/>
            <a:r>
              <a:rPr lang="en-US" sz="1400" dirty="0">
                <a:solidFill>
                  <a:srgbClr val="40458C"/>
                </a:solidFill>
                <a:latin typeface="Tahoma" charset="0"/>
                <a:ea typeface="Arial" charset="0"/>
                <a:cs typeface="Arial" charset="0"/>
              </a:rPr>
              <a:t>https://geodesy.noaa.gov/geospatial-summit/</a:t>
            </a:r>
          </a:p>
        </p:txBody>
      </p:sp>
      <p:sp>
        <p:nvSpPr>
          <p:cNvPr id="24581" name="Rectangle 6"/>
          <p:cNvSpPr>
            <a:spLocks noChangeArrowheads="1"/>
          </p:cNvSpPr>
          <p:nvPr/>
        </p:nvSpPr>
        <p:spPr bwMode="auto">
          <a:xfrm>
            <a:off x="224131" y="5033042"/>
            <a:ext cx="8462669" cy="1263936"/>
          </a:xfrm>
          <a:prstGeom prst="rect">
            <a:avLst/>
          </a:prstGeom>
          <a:noFill/>
          <a:ln w="9525">
            <a:noFill/>
            <a:miter lim="800000"/>
            <a:headEnd/>
            <a:tailEnd/>
          </a:ln>
        </p:spPr>
        <p:txBody>
          <a:bodyPr wrap="square">
            <a:prstTxWarp prst="textNoShape">
              <a:avLst/>
            </a:prstTxWarp>
            <a:spAutoFit/>
          </a:bodyPr>
          <a:lstStyle/>
          <a:p>
            <a:pPr algn="ctr" eaLnBrk="1" hangingPunct="1">
              <a:lnSpc>
                <a:spcPct val="120000"/>
              </a:lnSpc>
            </a:pPr>
            <a:r>
              <a:rPr lang="en-US" sz="2400" b="1" dirty="0">
                <a:solidFill>
                  <a:srgbClr val="C00000"/>
                </a:solidFill>
                <a:latin typeface="Arial Black"/>
                <a:ea typeface="Arial" charset="0"/>
                <a:cs typeface="Arial Black"/>
              </a:rPr>
              <a:t>Webinar videos and</a:t>
            </a:r>
            <a:r>
              <a:rPr lang="en-US" sz="2400" b="1" dirty="0" smtClean="0">
                <a:solidFill>
                  <a:srgbClr val="C00000"/>
                </a:solidFill>
                <a:latin typeface="Arial Black"/>
                <a:ea typeface="Arial" charset="0"/>
                <a:cs typeface="Arial Black"/>
              </a:rPr>
              <a:t> presentations </a:t>
            </a:r>
            <a:r>
              <a:rPr lang="en-US" sz="2400" b="1" dirty="0">
                <a:solidFill>
                  <a:srgbClr val="C00000"/>
                </a:solidFill>
                <a:latin typeface="Arial Black"/>
                <a:ea typeface="Arial" charset="0"/>
                <a:cs typeface="Arial Black"/>
              </a:rPr>
              <a:t>are </a:t>
            </a:r>
            <a:r>
              <a:rPr lang="en-US" sz="2400" b="1" dirty="0" smtClean="0">
                <a:solidFill>
                  <a:srgbClr val="C00000"/>
                </a:solidFill>
                <a:latin typeface="Arial Black"/>
                <a:ea typeface="Arial" charset="0"/>
                <a:cs typeface="Arial Black"/>
              </a:rPr>
              <a:t>available</a:t>
            </a:r>
            <a:endParaRPr lang="en-US" sz="2400" b="1" dirty="0" smtClean="0">
              <a:solidFill>
                <a:schemeClr val="tx2"/>
              </a:solidFill>
              <a:latin typeface="Arial Black"/>
              <a:ea typeface="Arial" charset="0"/>
              <a:cs typeface="Arial Black"/>
            </a:endParaRPr>
          </a:p>
          <a:p>
            <a:pPr algn="ctr" eaLnBrk="1" hangingPunct="1">
              <a:lnSpc>
                <a:spcPct val="120000"/>
              </a:lnSpc>
            </a:pPr>
            <a:r>
              <a:rPr lang="en-US" sz="2000" dirty="0" smtClean="0">
                <a:solidFill>
                  <a:schemeClr val="tx2"/>
                </a:solidFill>
                <a:latin typeface="Arial"/>
                <a:ea typeface="Arial" charset="0"/>
                <a:cs typeface="Arial"/>
              </a:rPr>
              <a:t>Debriefing </a:t>
            </a:r>
            <a:r>
              <a:rPr lang="en-US" sz="2000" dirty="0">
                <a:solidFill>
                  <a:schemeClr val="tx2"/>
                </a:solidFill>
                <a:latin typeface="Arial"/>
                <a:ea typeface="Arial" charset="0"/>
                <a:cs typeface="Arial"/>
              </a:rPr>
              <a:t>the 2017 Geospatial </a:t>
            </a:r>
            <a:r>
              <a:rPr lang="en-US" sz="2000" dirty="0" smtClean="0">
                <a:solidFill>
                  <a:schemeClr val="tx2"/>
                </a:solidFill>
                <a:latin typeface="Arial"/>
                <a:ea typeface="Arial" charset="0"/>
                <a:cs typeface="Arial"/>
              </a:rPr>
              <a:t>Summit: NGS </a:t>
            </a:r>
            <a:r>
              <a:rPr lang="en-US" sz="2000" dirty="0">
                <a:solidFill>
                  <a:schemeClr val="tx2"/>
                </a:solidFill>
                <a:latin typeface="Arial"/>
                <a:ea typeface="Arial" charset="0"/>
                <a:cs typeface="Arial"/>
              </a:rPr>
              <a:t>Webinar </a:t>
            </a:r>
            <a:r>
              <a:rPr lang="en-US" sz="2000" dirty="0" smtClean="0">
                <a:solidFill>
                  <a:schemeClr val="tx2"/>
                </a:solidFill>
                <a:latin typeface="Arial"/>
                <a:ea typeface="Arial" charset="0"/>
                <a:cs typeface="Arial"/>
              </a:rPr>
              <a:t>Series </a:t>
            </a:r>
          </a:p>
          <a:p>
            <a:pPr algn="ctr" eaLnBrk="1" hangingPunct="1">
              <a:lnSpc>
                <a:spcPct val="120000"/>
              </a:lnSpc>
            </a:pPr>
            <a:r>
              <a:rPr lang="en-US" sz="2000" dirty="0" smtClean="0">
                <a:solidFill>
                  <a:schemeClr val="tx2"/>
                </a:solidFill>
                <a:latin typeface="Arial"/>
                <a:ea typeface="Arial" charset="0"/>
                <a:cs typeface="Arial"/>
              </a:rPr>
              <a:t>September </a:t>
            </a:r>
            <a:r>
              <a:rPr lang="en-US" sz="2000" dirty="0">
                <a:solidFill>
                  <a:schemeClr val="tx2"/>
                </a:solidFill>
                <a:latin typeface="Arial"/>
                <a:ea typeface="Arial" charset="0"/>
                <a:cs typeface="Arial"/>
              </a:rPr>
              <a:t>14, </a:t>
            </a:r>
            <a:r>
              <a:rPr lang="en-US" sz="2000" dirty="0" smtClean="0">
                <a:solidFill>
                  <a:schemeClr val="tx2"/>
                </a:solidFill>
                <a:latin typeface="Arial"/>
                <a:ea typeface="Arial" charset="0"/>
                <a:cs typeface="Arial"/>
              </a:rPr>
              <a:t>2017 - </a:t>
            </a:r>
            <a:r>
              <a:rPr lang="en-US" sz="2000" dirty="0" smtClean="0">
                <a:solidFill>
                  <a:schemeClr val="tx2"/>
                </a:solidFill>
                <a:latin typeface="Arial"/>
                <a:ea typeface="Arial" charset="0"/>
                <a:cs typeface="Arial"/>
                <a:hlinkClick r:id="rId3"/>
              </a:rPr>
              <a:t>Webinar </a:t>
            </a:r>
            <a:r>
              <a:rPr lang="en-US" sz="2000" dirty="0">
                <a:solidFill>
                  <a:schemeClr val="tx2"/>
                </a:solidFill>
                <a:latin typeface="Arial"/>
                <a:ea typeface="Arial" charset="0"/>
                <a:cs typeface="Arial"/>
                <a:hlinkClick r:id="rId3"/>
              </a:rPr>
              <a:t>Information</a:t>
            </a:r>
            <a:endParaRPr lang="en-US" sz="2000" dirty="0">
              <a:solidFill>
                <a:schemeClr val="tx2"/>
              </a:solidFill>
              <a:latin typeface="Arial"/>
              <a:ea typeface="Arial" charset="0"/>
              <a:cs typeface="Arial"/>
            </a:endParaRPr>
          </a:p>
        </p:txBody>
      </p:sp>
      <p:pic>
        <p:nvPicPr>
          <p:cNvPr id="6" name="Picture 5" descr="Untitled.png"/>
          <p:cNvPicPr>
            <a:picLocks noChangeAspect="1"/>
          </p:cNvPicPr>
          <p:nvPr/>
        </p:nvPicPr>
        <p:blipFill>
          <a:blip r:embed="rId4"/>
          <a:stretch>
            <a:fillRect/>
          </a:stretch>
        </p:blipFill>
        <p:spPr>
          <a:xfrm>
            <a:off x="1316286" y="1196760"/>
            <a:ext cx="6461584" cy="3733717"/>
          </a:xfrm>
          <a:prstGeom prst="rect">
            <a:avLst/>
          </a:prstGeom>
          <a:ln>
            <a:noFill/>
          </a:ln>
          <a:effectLst>
            <a:glow rad="63500">
              <a:schemeClr val="accent1">
                <a:alpha val="75000"/>
              </a:schemeClr>
            </a:glow>
            <a:outerShdw blurRad="76200" dir="18900000" sy="23000" kx="-1200000" algn="bl" rotWithShape="0">
              <a:srgbClr val="000000">
                <a:alpha val="15000"/>
              </a:srgbClr>
            </a:outerShdw>
          </a:effectLst>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C:\Survey\Control\Photographs\Monuments\FLAGSTAFF NCMN.JPG"/>
          <p:cNvPicPr>
            <a:picLocks noChangeAspect="1" noChangeArrowheads="1"/>
          </p:cNvPicPr>
          <p:nvPr/>
        </p:nvPicPr>
        <p:blipFill>
          <a:blip r:embed="rId3"/>
          <a:srcRect/>
          <a:stretch>
            <a:fillRect/>
          </a:stretch>
        </p:blipFill>
        <p:spPr bwMode="auto">
          <a:xfrm>
            <a:off x="930275" y="5278438"/>
            <a:ext cx="1136650" cy="1130300"/>
          </a:xfrm>
          <a:prstGeom prst="rect">
            <a:avLst/>
          </a:prstGeom>
          <a:noFill/>
          <a:ln w="9525">
            <a:solidFill>
              <a:schemeClr val="tx1"/>
            </a:solidFill>
            <a:miter lim="800000"/>
            <a:headEnd/>
            <a:tailEnd/>
          </a:ln>
          <a:effectLst>
            <a:outerShdw blurRad="76200" dir="18900000" sy="23000" kx="-1200000" algn="bl" rotWithShape="0">
              <a:srgbClr val="000000">
                <a:alpha val="1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7411" name="Picture 11" descr="GPS-Constellation"/>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81525" y="4264025"/>
            <a:ext cx="1031875" cy="10318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412" name="TextBox 1"/>
          <p:cNvSpPr txBox="1">
            <a:spLocks noChangeArrowheads="1"/>
          </p:cNvSpPr>
          <p:nvPr/>
        </p:nvSpPr>
        <p:spPr bwMode="auto">
          <a:xfrm>
            <a:off x="2144713" y="5519738"/>
            <a:ext cx="1150937" cy="6461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1200" b="1">
                <a:solidFill>
                  <a:srgbClr val="C00000"/>
                </a:solidFill>
                <a:latin typeface="Arial" charset="0"/>
              </a:rPr>
              <a:t>Passive </a:t>
            </a:r>
          </a:p>
          <a:p>
            <a:pPr eaLnBrk="1" hangingPunct="1">
              <a:spcBef>
                <a:spcPct val="0"/>
              </a:spcBef>
              <a:buFontTx/>
              <a:buNone/>
            </a:pPr>
            <a:r>
              <a:rPr lang="en-US" altLang="en-US" sz="1200" b="1">
                <a:solidFill>
                  <a:srgbClr val="C00000"/>
                </a:solidFill>
                <a:latin typeface="Arial" charset="0"/>
              </a:rPr>
              <a:t>Control</a:t>
            </a:r>
          </a:p>
          <a:p>
            <a:pPr eaLnBrk="1" hangingPunct="1">
              <a:spcBef>
                <a:spcPct val="0"/>
              </a:spcBef>
              <a:buFontTx/>
              <a:buNone/>
            </a:pPr>
            <a:r>
              <a:rPr lang="en-US" altLang="en-US" sz="1200" b="1">
                <a:solidFill>
                  <a:srgbClr val="1F497D"/>
                </a:solidFill>
                <a:latin typeface="Arial" charset="0"/>
              </a:rPr>
              <a:t>(Monuments)</a:t>
            </a:r>
          </a:p>
        </p:txBody>
      </p:sp>
      <p:sp>
        <p:nvSpPr>
          <p:cNvPr id="3" name="Right Arrow 2"/>
          <p:cNvSpPr>
            <a:spLocks noChangeArrowheads="1"/>
          </p:cNvSpPr>
          <p:nvPr/>
        </p:nvSpPr>
        <p:spPr bwMode="auto">
          <a:xfrm>
            <a:off x="3451225" y="5613400"/>
            <a:ext cx="492125" cy="317500"/>
          </a:xfrm>
          <a:prstGeom prst="rightArrow">
            <a:avLst>
              <a:gd name="adj1" fmla="val 50000"/>
              <a:gd name="adj2" fmla="val 50002"/>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prstClr val="white"/>
              </a:solidFill>
              <a:latin typeface="+mn-lt"/>
              <a:ea typeface="ＭＳ Ｐゴシック" pitchFamily="34" charset="-128"/>
              <a:cs typeface="+mn-cs"/>
            </a:endParaRPr>
          </a:p>
        </p:txBody>
      </p:sp>
      <p:sp>
        <p:nvSpPr>
          <p:cNvPr id="17414" name="Content Placeholder 2"/>
          <p:cNvSpPr txBox="1">
            <a:spLocks/>
          </p:cNvSpPr>
          <p:nvPr/>
        </p:nvSpPr>
        <p:spPr bwMode="auto">
          <a:xfrm>
            <a:off x="684213" y="1041400"/>
            <a:ext cx="7775575" cy="8477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algn="ctr">
              <a:lnSpc>
                <a:spcPct val="105000"/>
              </a:lnSpc>
              <a:spcBef>
                <a:spcPct val="0"/>
              </a:spcBef>
              <a:buFontTx/>
              <a:buNone/>
            </a:pPr>
            <a:r>
              <a:rPr lang="en-US" altLang="en-US" sz="1600" b="1" dirty="0">
                <a:solidFill>
                  <a:srgbClr val="C00000"/>
                </a:solidFill>
                <a:latin typeface="Arial Black" pitchFamily="34" charset="0"/>
              </a:rPr>
              <a:t>The National Geodetic Survey (NGS) </a:t>
            </a:r>
            <a:r>
              <a:rPr lang="en-US" altLang="en-US" sz="1600" b="1" dirty="0" smtClean="0">
                <a:solidFill>
                  <a:srgbClr val="C00000"/>
                </a:solidFill>
                <a:latin typeface="Arial Black" pitchFamily="34" charset="0"/>
              </a:rPr>
              <a:t>has </a:t>
            </a:r>
            <a:r>
              <a:rPr lang="en-US" altLang="en-US" sz="1600" b="1" dirty="0">
                <a:solidFill>
                  <a:srgbClr val="C00000"/>
                </a:solidFill>
                <a:latin typeface="Arial Black" pitchFamily="34" charset="0"/>
              </a:rPr>
              <a:t>been around a long time!</a:t>
            </a:r>
          </a:p>
          <a:p>
            <a:pPr algn="ctr">
              <a:lnSpc>
                <a:spcPct val="105000"/>
              </a:lnSpc>
              <a:spcBef>
                <a:spcPct val="0"/>
              </a:spcBef>
              <a:buFontTx/>
              <a:buNone/>
            </a:pPr>
            <a:r>
              <a:rPr lang="en-US" altLang="en-US" sz="1800" b="1" dirty="0">
                <a:solidFill>
                  <a:schemeClr val="tx2"/>
                </a:solidFill>
                <a:latin typeface="Arial" charset="0"/>
              </a:rPr>
              <a:t>Our N</a:t>
            </a:r>
            <a:r>
              <a:rPr lang="en-US" altLang="en-US" sz="1800" b="1" dirty="0" smtClean="0">
                <a:solidFill>
                  <a:schemeClr val="tx2"/>
                </a:solidFill>
                <a:latin typeface="Arial" charset="0"/>
              </a:rPr>
              <a:t>ation’s </a:t>
            </a:r>
            <a:r>
              <a:rPr lang="en-US" altLang="en-US" sz="1800" b="1" dirty="0">
                <a:solidFill>
                  <a:schemeClr val="tx2"/>
                </a:solidFill>
                <a:latin typeface="Arial" charset="0"/>
              </a:rPr>
              <a:t>first </a:t>
            </a:r>
            <a:r>
              <a:rPr lang="en-US" altLang="en-US" sz="1800" b="1" dirty="0" smtClean="0">
                <a:solidFill>
                  <a:schemeClr val="tx2"/>
                </a:solidFill>
                <a:latin typeface="Arial" charset="0"/>
              </a:rPr>
              <a:t>science agency (210 years)</a:t>
            </a:r>
            <a:endParaRPr lang="en-US" altLang="en-US" sz="1800" b="1" dirty="0">
              <a:solidFill>
                <a:schemeClr val="tx2"/>
              </a:solidFill>
              <a:latin typeface="Arial" charset="0"/>
            </a:endParaRPr>
          </a:p>
        </p:txBody>
      </p:sp>
      <p:pic>
        <p:nvPicPr>
          <p:cNvPr id="4105" name="Picture 10" descr="C:\BShaw\Presentations\Juliana_NSGIC_2012\images\corb_ant_000_edit.jpg"/>
          <p:cNvPicPr>
            <a:picLocks noChangeAspect="1" noChangeArrowheads="1"/>
          </p:cNvPicPr>
          <p:nvPr/>
        </p:nvPicPr>
        <p:blipFill>
          <a:blip r:embed="rId5"/>
          <a:srcRect/>
          <a:stretch>
            <a:fillRect/>
          </a:stretch>
        </p:blipFill>
        <p:spPr bwMode="auto">
          <a:xfrm>
            <a:off x="4465638" y="5681663"/>
            <a:ext cx="1189037" cy="1057275"/>
          </a:xfrm>
          <a:prstGeom prst="rect">
            <a:avLst/>
          </a:prstGeom>
          <a:noFill/>
          <a:ln w="9525">
            <a:solidFill>
              <a:schemeClr val="tx1"/>
            </a:solidFill>
            <a:miter lim="800000"/>
            <a:headEnd/>
            <a:tailEnd/>
          </a:ln>
          <a:effectLst>
            <a:outerShdw blurRad="50800" dist="38100" dir="2700000" algn="ctr" rotWithShape="0">
              <a:srgbClr val="808080">
                <a:alpha val="39998"/>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7416" name="Rectangle 2"/>
          <p:cNvSpPr txBox="1">
            <a:spLocks noChangeArrowheads="1"/>
          </p:cNvSpPr>
          <p:nvPr/>
        </p:nvSpPr>
        <p:spPr bwMode="auto">
          <a:xfrm>
            <a:off x="719138" y="577850"/>
            <a:ext cx="8118475" cy="571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2800" b="1" dirty="0">
                <a:solidFill>
                  <a:srgbClr val="1F497D"/>
                </a:solidFill>
                <a:latin typeface="Arial Black" pitchFamily="34" charset="0"/>
              </a:rPr>
              <a:t>NGS and </a:t>
            </a:r>
            <a:r>
              <a:rPr lang="en-US" altLang="en-US" sz="2800" b="1" dirty="0">
                <a:solidFill>
                  <a:schemeClr val="tx2"/>
                </a:solidFill>
                <a:latin typeface="Arial Black" pitchFamily="34" charset="0"/>
              </a:rPr>
              <a:t>the</a:t>
            </a:r>
            <a:r>
              <a:rPr lang="en-US" altLang="en-US" sz="2800" b="1" dirty="0">
                <a:solidFill>
                  <a:srgbClr val="1F497D"/>
                </a:solidFill>
                <a:latin typeface="Arial Black" pitchFamily="34" charset="0"/>
              </a:rPr>
              <a:t> NSRS continue to evolve!</a:t>
            </a:r>
          </a:p>
        </p:txBody>
      </p:sp>
      <p:pic>
        <p:nvPicPr>
          <p:cNvPr id="17418" name="Picture 5" descr="C:\BShaw\AerialGravity\PRVI\For_Photoshop\digitalimages\US_Coast_GS.png"/>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37117" y="1770401"/>
            <a:ext cx="1557255" cy="1599513"/>
          </a:xfrm>
          <a:prstGeom prst="rect">
            <a:avLst/>
          </a:prstGeom>
          <a:noFill/>
          <a:ln>
            <a:noFill/>
          </a:ln>
          <a:effectLst>
            <a:outerShdw blurRad="76200" dir="18900000" sy="23000" kx="-1200000" algn="bl">
              <a:srgbClr val="000000">
                <a:alpha val="1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419" name="Content Placeholder 2"/>
          <p:cNvSpPr txBox="1">
            <a:spLocks/>
          </p:cNvSpPr>
          <p:nvPr/>
        </p:nvSpPr>
        <p:spPr bwMode="auto">
          <a:xfrm>
            <a:off x="836613" y="4305300"/>
            <a:ext cx="3629025" cy="838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a:lnSpc>
                <a:spcPct val="105000"/>
              </a:lnSpc>
              <a:spcBef>
                <a:spcPct val="0"/>
              </a:spcBef>
              <a:buFontTx/>
              <a:buNone/>
            </a:pPr>
            <a:r>
              <a:rPr lang="en-US" altLang="en-US" sz="1600" b="1">
                <a:solidFill>
                  <a:srgbClr val="C00000"/>
                </a:solidFill>
                <a:latin typeface="Arial Black" pitchFamily="34" charset="0"/>
              </a:rPr>
              <a:t>The National Spatial Reference System continues to evolve with us.</a:t>
            </a:r>
            <a:endParaRPr lang="en-US" altLang="en-US" sz="1600">
              <a:solidFill>
                <a:srgbClr val="1F497D"/>
              </a:solidFill>
              <a:latin typeface="Arial Black" pitchFamily="34" charset="0"/>
            </a:endParaRPr>
          </a:p>
        </p:txBody>
      </p:sp>
      <p:sp>
        <p:nvSpPr>
          <p:cNvPr id="17421" name="Rectangle 25"/>
          <p:cNvSpPr>
            <a:spLocks noChangeArrowheads="1"/>
          </p:cNvSpPr>
          <p:nvPr/>
        </p:nvSpPr>
        <p:spPr bwMode="auto">
          <a:xfrm>
            <a:off x="0" y="3398756"/>
            <a:ext cx="2155707" cy="70480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lvl="1" algn="ctr" eaLnBrk="1" hangingPunct="1">
              <a:lnSpc>
                <a:spcPct val="105000"/>
              </a:lnSpc>
              <a:spcBef>
                <a:spcPct val="0"/>
              </a:spcBef>
              <a:buFontTx/>
              <a:buNone/>
            </a:pPr>
            <a:r>
              <a:rPr lang="en-US" altLang="en-US" sz="1400" b="1" dirty="0" smtClean="0">
                <a:solidFill>
                  <a:srgbClr val="C00000"/>
                </a:solidFill>
                <a:latin typeface="Arial Black" pitchFamily="34" charset="0"/>
              </a:rPr>
              <a:t>1807</a:t>
            </a:r>
          </a:p>
          <a:p>
            <a:pPr lvl="1" algn="ctr" eaLnBrk="1" hangingPunct="1">
              <a:lnSpc>
                <a:spcPct val="105000"/>
              </a:lnSpc>
              <a:spcBef>
                <a:spcPct val="0"/>
              </a:spcBef>
              <a:buFontTx/>
              <a:buNone/>
            </a:pPr>
            <a:r>
              <a:rPr lang="en-US" altLang="en-US" sz="1200" b="1" dirty="0" smtClean="0">
                <a:solidFill>
                  <a:srgbClr val="1F497D"/>
                </a:solidFill>
                <a:latin typeface="Arial" charset="0"/>
              </a:rPr>
              <a:t>Thomas Jefferson</a:t>
            </a:r>
          </a:p>
          <a:p>
            <a:pPr lvl="1" algn="ctr" eaLnBrk="1" hangingPunct="1">
              <a:lnSpc>
                <a:spcPct val="105000"/>
              </a:lnSpc>
              <a:spcBef>
                <a:spcPct val="0"/>
              </a:spcBef>
              <a:buFontTx/>
              <a:buNone/>
            </a:pPr>
            <a:r>
              <a:rPr lang="en-US" altLang="en-US" sz="1200" b="1" dirty="0" smtClean="0">
                <a:solidFill>
                  <a:srgbClr val="1F497D"/>
                </a:solidFill>
                <a:latin typeface="Arial" charset="0"/>
              </a:rPr>
              <a:t>Survey </a:t>
            </a:r>
            <a:r>
              <a:rPr lang="en-US" altLang="en-US" sz="1200" b="1" dirty="0">
                <a:solidFill>
                  <a:srgbClr val="1F497D"/>
                </a:solidFill>
                <a:latin typeface="Arial" charset="0"/>
              </a:rPr>
              <a:t>of the </a:t>
            </a:r>
            <a:r>
              <a:rPr lang="en-US" altLang="en-US" sz="1200" b="1" dirty="0" smtClean="0">
                <a:solidFill>
                  <a:srgbClr val="1F497D"/>
                </a:solidFill>
                <a:latin typeface="Arial" charset="0"/>
              </a:rPr>
              <a:t>Coast</a:t>
            </a:r>
            <a:endParaRPr lang="en-US" altLang="en-US" sz="1200" dirty="0">
              <a:solidFill>
                <a:srgbClr val="1F497D"/>
              </a:solidFill>
              <a:latin typeface="Arial" charset="0"/>
            </a:endParaRPr>
          </a:p>
        </p:txBody>
      </p:sp>
      <p:pic>
        <p:nvPicPr>
          <p:cNvPr id="17422" name="Picture 12" descr="GNSS_revised"/>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96075" y="4343399"/>
            <a:ext cx="1916113" cy="143601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8" name="Right Arrow 27"/>
          <p:cNvSpPr>
            <a:spLocks noChangeArrowheads="1"/>
          </p:cNvSpPr>
          <p:nvPr/>
        </p:nvSpPr>
        <p:spPr bwMode="auto">
          <a:xfrm>
            <a:off x="5900738" y="4530725"/>
            <a:ext cx="492125" cy="317500"/>
          </a:xfrm>
          <a:prstGeom prst="rightArrow">
            <a:avLst>
              <a:gd name="adj1" fmla="val 50000"/>
              <a:gd name="adj2" fmla="val 50002"/>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prstClr val="white"/>
              </a:solidFill>
              <a:latin typeface="+mn-lt"/>
              <a:ea typeface="ＭＳ Ｐゴシック" pitchFamily="34" charset="-128"/>
              <a:cs typeface="+mn-cs"/>
            </a:endParaRPr>
          </a:p>
        </p:txBody>
      </p:sp>
      <p:sp>
        <p:nvSpPr>
          <p:cNvPr id="17424" name="Rectangle 28"/>
          <p:cNvSpPr>
            <a:spLocks noChangeArrowheads="1"/>
          </p:cNvSpPr>
          <p:nvPr/>
        </p:nvSpPr>
        <p:spPr bwMode="auto">
          <a:xfrm>
            <a:off x="4316413" y="5253038"/>
            <a:ext cx="1181100" cy="3190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lvl="1" eaLnBrk="1" hangingPunct="1">
              <a:lnSpc>
                <a:spcPct val="105000"/>
              </a:lnSpc>
              <a:spcBef>
                <a:spcPct val="0"/>
              </a:spcBef>
              <a:buFontTx/>
              <a:buNone/>
            </a:pPr>
            <a:r>
              <a:rPr lang="en-US" altLang="en-US" sz="1400" b="1" dirty="0">
                <a:solidFill>
                  <a:srgbClr val="1F497D"/>
                </a:solidFill>
                <a:latin typeface="Arial" charset="0"/>
              </a:rPr>
              <a:t>GPS</a:t>
            </a:r>
            <a:endParaRPr lang="en-US" altLang="en-US" sz="1400" dirty="0">
              <a:solidFill>
                <a:srgbClr val="1F497D"/>
              </a:solidFill>
              <a:latin typeface="Arial" charset="0"/>
            </a:endParaRPr>
          </a:p>
        </p:txBody>
      </p:sp>
      <p:sp>
        <p:nvSpPr>
          <p:cNvPr id="17428" name="Rectangle 8"/>
          <p:cNvSpPr>
            <a:spLocks noChangeArrowheads="1"/>
          </p:cNvSpPr>
          <p:nvPr/>
        </p:nvSpPr>
        <p:spPr bwMode="auto">
          <a:xfrm>
            <a:off x="5629103" y="3398756"/>
            <a:ext cx="2676553" cy="70480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lvl="1" algn="ctr" eaLnBrk="1" hangingPunct="1">
              <a:lnSpc>
                <a:spcPct val="105000"/>
              </a:lnSpc>
              <a:spcBef>
                <a:spcPct val="0"/>
              </a:spcBef>
              <a:buFontTx/>
              <a:buNone/>
            </a:pPr>
            <a:r>
              <a:rPr lang="en-US" altLang="en-US" sz="1400" b="1" dirty="0" smtClean="0">
                <a:solidFill>
                  <a:srgbClr val="C00000"/>
                </a:solidFill>
                <a:latin typeface="Arial Black" pitchFamily="34" charset="0"/>
              </a:rPr>
              <a:t>1970 </a:t>
            </a:r>
          </a:p>
          <a:p>
            <a:pPr lvl="1" algn="ctr" eaLnBrk="1" hangingPunct="1">
              <a:lnSpc>
                <a:spcPct val="105000"/>
              </a:lnSpc>
              <a:spcBef>
                <a:spcPct val="0"/>
              </a:spcBef>
              <a:buFontTx/>
              <a:buNone/>
            </a:pPr>
            <a:r>
              <a:rPr lang="en-US" altLang="en-US" sz="1200" b="1" dirty="0" smtClean="0">
                <a:solidFill>
                  <a:srgbClr val="1F497D"/>
                </a:solidFill>
                <a:latin typeface="Arial" charset="0"/>
              </a:rPr>
              <a:t>NOAA is</a:t>
            </a:r>
          </a:p>
          <a:p>
            <a:pPr lvl="1" algn="ctr" eaLnBrk="1" hangingPunct="1">
              <a:lnSpc>
                <a:spcPct val="105000"/>
              </a:lnSpc>
              <a:spcBef>
                <a:spcPct val="0"/>
              </a:spcBef>
              <a:buFontTx/>
              <a:buNone/>
            </a:pPr>
            <a:r>
              <a:rPr lang="en-US" altLang="en-US" sz="1200" b="1" dirty="0" smtClean="0">
                <a:solidFill>
                  <a:srgbClr val="1F497D"/>
                </a:solidFill>
                <a:latin typeface="Arial" charset="0"/>
              </a:rPr>
              <a:t> established</a:t>
            </a:r>
            <a:endParaRPr lang="en-US" altLang="en-US" sz="1200" b="1" dirty="0">
              <a:solidFill>
                <a:srgbClr val="1F497D"/>
              </a:solidFill>
              <a:latin typeface="Arial" charset="0"/>
            </a:endParaRPr>
          </a:p>
        </p:txBody>
      </p:sp>
      <p:sp>
        <p:nvSpPr>
          <p:cNvPr id="17429" name="TextBox 1"/>
          <p:cNvSpPr txBox="1">
            <a:spLocks noChangeArrowheads="1"/>
          </p:cNvSpPr>
          <p:nvPr/>
        </p:nvSpPr>
        <p:spPr bwMode="auto">
          <a:xfrm>
            <a:off x="5792788" y="5358607"/>
            <a:ext cx="733425" cy="6461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eaLnBrk="1" hangingPunct="1">
              <a:spcBef>
                <a:spcPct val="0"/>
              </a:spcBef>
              <a:buFontTx/>
              <a:buNone/>
            </a:pPr>
            <a:r>
              <a:rPr lang="en-US" altLang="en-US" sz="1200" b="1" dirty="0">
                <a:solidFill>
                  <a:srgbClr val="C00000"/>
                </a:solidFill>
                <a:latin typeface="Arial" charset="0"/>
              </a:rPr>
              <a:t>Active</a:t>
            </a:r>
          </a:p>
          <a:p>
            <a:pPr eaLnBrk="1" hangingPunct="1">
              <a:spcBef>
                <a:spcPct val="0"/>
              </a:spcBef>
              <a:buFontTx/>
              <a:buNone/>
            </a:pPr>
            <a:r>
              <a:rPr lang="en-US" altLang="en-US" sz="1200" b="1" dirty="0">
                <a:solidFill>
                  <a:srgbClr val="C00000"/>
                </a:solidFill>
                <a:latin typeface="Arial" charset="0"/>
              </a:rPr>
              <a:t>Control</a:t>
            </a:r>
          </a:p>
          <a:p>
            <a:pPr eaLnBrk="1" hangingPunct="1">
              <a:spcBef>
                <a:spcPct val="0"/>
              </a:spcBef>
              <a:buFontTx/>
              <a:buNone/>
            </a:pPr>
            <a:r>
              <a:rPr lang="en-US" altLang="en-US" sz="1200" b="1" dirty="0">
                <a:solidFill>
                  <a:srgbClr val="1F497D"/>
                </a:solidFill>
                <a:latin typeface="Arial" charset="0"/>
              </a:rPr>
              <a:t>(CORS)</a:t>
            </a:r>
          </a:p>
        </p:txBody>
      </p:sp>
      <p:cxnSp>
        <p:nvCxnSpPr>
          <p:cNvPr id="7" name="Straight Connector 6"/>
          <p:cNvCxnSpPr>
            <a:cxnSpLocks noChangeShapeType="1"/>
          </p:cNvCxnSpPr>
          <p:nvPr/>
        </p:nvCxnSpPr>
        <p:spPr bwMode="auto">
          <a:xfrm>
            <a:off x="669925" y="4184650"/>
            <a:ext cx="7942263"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cxnSp>
      <p:sp>
        <p:nvSpPr>
          <p:cNvPr id="2" name="TextBox 1"/>
          <p:cNvSpPr txBox="1"/>
          <p:nvPr/>
        </p:nvSpPr>
        <p:spPr>
          <a:xfrm>
            <a:off x="4620371" y="3426456"/>
            <a:ext cx="1399166" cy="677108"/>
          </a:xfrm>
          <a:prstGeom prst="rect">
            <a:avLst/>
          </a:prstGeom>
          <a:noFill/>
        </p:spPr>
        <p:txBody>
          <a:bodyPr wrap="none" rtlCol="0">
            <a:spAutoFit/>
          </a:bodyPr>
          <a:lstStyle/>
          <a:p>
            <a:pPr marL="0" lvl="1" algn="ctr"/>
            <a:r>
              <a:rPr lang="en-US" altLang="en-US" sz="1400" b="1" dirty="0" smtClean="0">
                <a:solidFill>
                  <a:srgbClr val="C00000"/>
                </a:solidFill>
                <a:latin typeface="Arial Black" pitchFamily="34" charset="0"/>
              </a:rPr>
              <a:t>1878</a:t>
            </a:r>
          </a:p>
          <a:p>
            <a:pPr marL="0" lvl="1" algn="ctr"/>
            <a:r>
              <a:rPr lang="en-US" altLang="en-US" sz="1200" b="1" dirty="0" smtClean="0">
                <a:solidFill>
                  <a:srgbClr val="1F497D"/>
                </a:solidFill>
                <a:latin typeface="Arial" charset="0"/>
              </a:rPr>
              <a:t>U.S</a:t>
            </a:r>
            <a:r>
              <a:rPr lang="en-US" altLang="en-US" sz="1200" b="1" dirty="0">
                <a:solidFill>
                  <a:srgbClr val="1F497D"/>
                </a:solidFill>
                <a:latin typeface="Arial" charset="0"/>
              </a:rPr>
              <a:t>. Coast </a:t>
            </a:r>
            <a:r>
              <a:rPr lang="en-US" altLang="en-US" sz="1200" b="1" dirty="0" smtClean="0">
                <a:solidFill>
                  <a:srgbClr val="1F497D"/>
                </a:solidFill>
                <a:latin typeface="Arial" charset="0"/>
              </a:rPr>
              <a:t>and </a:t>
            </a:r>
          </a:p>
          <a:p>
            <a:pPr marL="0" lvl="1" algn="ctr"/>
            <a:r>
              <a:rPr lang="en-US" altLang="en-US" sz="1200" b="1" dirty="0" smtClean="0">
                <a:solidFill>
                  <a:srgbClr val="1F497D"/>
                </a:solidFill>
                <a:latin typeface="Arial" charset="0"/>
              </a:rPr>
              <a:t>Geodetic Survey</a:t>
            </a:r>
            <a:endParaRPr lang="en-US" altLang="en-US" sz="1200" b="1" dirty="0">
              <a:solidFill>
                <a:srgbClr val="1F497D"/>
              </a:solidFill>
              <a:latin typeface="Arial" charset="0"/>
            </a:endParaRPr>
          </a:p>
        </p:txBody>
      </p:sp>
      <p:sp>
        <p:nvSpPr>
          <p:cNvPr id="5" name="TextBox 4"/>
          <p:cNvSpPr txBox="1"/>
          <p:nvPr/>
        </p:nvSpPr>
        <p:spPr>
          <a:xfrm>
            <a:off x="2359881" y="3415683"/>
            <a:ext cx="1806141" cy="687881"/>
          </a:xfrm>
          <a:prstGeom prst="rect">
            <a:avLst/>
          </a:prstGeom>
          <a:noFill/>
        </p:spPr>
        <p:txBody>
          <a:bodyPr wrap="square" rtlCol="0">
            <a:spAutoFit/>
          </a:bodyPr>
          <a:lstStyle/>
          <a:p>
            <a:pPr marL="0" lvl="1" algn="ctr"/>
            <a:r>
              <a:rPr lang="en-US" altLang="en-US" sz="1400" b="1" dirty="0">
                <a:solidFill>
                  <a:srgbClr val="C00000"/>
                </a:solidFill>
                <a:latin typeface="Arial Black" pitchFamily="34" charset="0"/>
              </a:rPr>
              <a:t>1807</a:t>
            </a:r>
          </a:p>
          <a:p>
            <a:pPr algn="ctr"/>
            <a:r>
              <a:rPr lang="en-US" altLang="en-US" sz="1200" b="1" dirty="0" smtClean="0">
                <a:solidFill>
                  <a:srgbClr val="1F497D"/>
                </a:solidFill>
                <a:latin typeface="Arial" charset="0"/>
              </a:rPr>
              <a:t>Ferdinand R. </a:t>
            </a:r>
            <a:r>
              <a:rPr lang="en-US" altLang="en-US" sz="1200" b="1" dirty="0" err="1" smtClean="0">
                <a:solidFill>
                  <a:srgbClr val="1F497D"/>
                </a:solidFill>
                <a:latin typeface="Arial" charset="0"/>
              </a:rPr>
              <a:t>Hassler</a:t>
            </a:r>
            <a:endParaRPr lang="en-US" altLang="en-US" sz="1200" b="1" dirty="0" smtClean="0">
              <a:solidFill>
                <a:srgbClr val="1F497D"/>
              </a:solidFill>
              <a:latin typeface="Arial" charset="0"/>
            </a:endParaRPr>
          </a:p>
          <a:p>
            <a:pPr algn="ctr"/>
            <a:r>
              <a:rPr lang="en-US" altLang="en-US" sz="1200" b="1" dirty="0">
                <a:solidFill>
                  <a:srgbClr val="1F497D"/>
                </a:solidFill>
                <a:latin typeface="Arial" charset="0"/>
              </a:rPr>
              <a:t>First </a:t>
            </a:r>
            <a:r>
              <a:rPr lang="en-US" altLang="en-US" sz="1200" b="1" dirty="0" smtClean="0">
                <a:solidFill>
                  <a:srgbClr val="1F497D"/>
                </a:solidFill>
                <a:latin typeface="Arial" charset="0"/>
              </a:rPr>
              <a:t>Superintendent</a:t>
            </a:r>
            <a:endParaRPr lang="en-US" sz="1200" dirty="0">
              <a:solidFill>
                <a:srgbClr val="1F497D"/>
              </a:solidFill>
            </a:endParaRPr>
          </a:p>
        </p:txBody>
      </p:sp>
      <p:sp>
        <p:nvSpPr>
          <p:cNvPr id="9" name="TextBox 8"/>
          <p:cNvSpPr txBox="1"/>
          <p:nvPr/>
        </p:nvSpPr>
        <p:spPr>
          <a:xfrm>
            <a:off x="7305563" y="5858073"/>
            <a:ext cx="693469" cy="307777"/>
          </a:xfrm>
          <a:prstGeom prst="rect">
            <a:avLst/>
          </a:prstGeom>
          <a:noFill/>
        </p:spPr>
        <p:txBody>
          <a:bodyPr wrap="none" rtlCol="0">
            <a:spAutoFit/>
          </a:bodyPr>
          <a:lstStyle/>
          <a:p>
            <a:pPr marL="0" lvl="1"/>
            <a:r>
              <a:rPr lang="en-US" altLang="en-US" sz="1400" b="1" dirty="0" smtClean="0">
                <a:solidFill>
                  <a:srgbClr val="1F497D"/>
                </a:solidFill>
                <a:latin typeface="Arial" charset="0"/>
              </a:rPr>
              <a:t>GNSS</a:t>
            </a:r>
            <a:endParaRPr lang="en-US" altLang="en-US" sz="1400" b="1" dirty="0">
              <a:solidFill>
                <a:srgbClr val="1F497D"/>
              </a:solidFill>
              <a:latin typeface="Arial" charset="0"/>
            </a:endParaRPr>
          </a:p>
        </p:txBody>
      </p:sp>
      <p:pic>
        <p:nvPicPr>
          <p:cNvPr id="16" name="Picture 15" descr="thomas jefferson.png"/>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40214" y="1769714"/>
            <a:ext cx="987496" cy="1600200"/>
          </a:xfrm>
          <a:prstGeom prst="ellipse">
            <a:avLst/>
          </a:prstGeom>
          <a:ln w="63500" cap="rnd">
            <a:solidFill>
              <a:srgbClr val="333333"/>
            </a:solidFill>
          </a:ln>
          <a:effectLst>
            <a:outerShdw blurRad="76200" dir="18900000" sy="23000" kx="-1200000" algn="bl">
              <a:srgbClr val="000000">
                <a:alpha val="15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Hassler.png"/>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746757" y="1776213"/>
            <a:ext cx="999184" cy="1593701"/>
          </a:xfrm>
          <a:prstGeom prst="ellipse">
            <a:avLst/>
          </a:prstGeom>
          <a:ln w="63500" cap="rnd">
            <a:solidFill>
              <a:srgbClr val="333333"/>
            </a:solidFill>
          </a:ln>
          <a:effectLst>
            <a:outerShdw blurRad="76200" dir="18900000" sy="23000" kx="-1200000" algn="bl">
              <a:srgbClr val="000000">
                <a:alpha val="15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NOAA-Logo.png"/>
          <p:cNvPicPr>
            <a:picLocks noChangeAspect="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392863" y="1769714"/>
            <a:ext cx="1600200" cy="1600200"/>
          </a:xfrm>
          <a:prstGeom prst="rect">
            <a:avLst/>
          </a:prstGeom>
          <a:effectLst>
            <a:outerShdw blurRad="76200" dir="18900000" sy="23000" kx="-1200000" algn="bl">
              <a:srgbClr val="000000">
                <a:alpha val="1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255" y="1934854"/>
            <a:ext cx="2743200" cy="3642611"/>
          </a:xfrm>
          <a:prstGeom prst="rect">
            <a:avLst/>
          </a:prstGeom>
          <a:effectLst>
            <a:glow rad="63500">
              <a:schemeClr val="accent1">
                <a:alpha val="75000"/>
              </a:schemeClr>
            </a:glow>
            <a:outerShdw blurRad="76200" dir="18900000" sy="23000" kx="-1200000" algn="bl">
              <a:srgbClr val="000000">
                <a:alpha val="15000"/>
              </a:srgbClr>
            </a:outerShdw>
          </a:effectLst>
        </p:spPr>
      </p:pic>
      <p:pic>
        <p:nvPicPr>
          <p:cNvPr id="6" name="Picture 5"/>
          <p:cNvPicPr>
            <a:picLocks noChangeAspect="1"/>
          </p:cNvPicPr>
          <p:nvPr/>
        </p:nvPicPr>
        <p:blipFill>
          <a:blip r:embed="rId3"/>
          <a:stretch>
            <a:fillRect/>
          </a:stretch>
        </p:blipFill>
        <p:spPr>
          <a:xfrm>
            <a:off x="3271612" y="1934854"/>
            <a:ext cx="2748188" cy="3642611"/>
          </a:xfrm>
          <a:prstGeom prst="rect">
            <a:avLst/>
          </a:prstGeom>
          <a:effectLst>
            <a:glow rad="63500">
              <a:schemeClr val="accent1">
                <a:alpha val="75000"/>
              </a:schemeClr>
            </a:glow>
            <a:outerShdw blurRad="76200" dir="18900000" sy="23000" kx="-1200000" algn="bl">
              <a:srgbClr val="000000">
                <a:alpha val="15000"/>
              </a:srgbClr>
            </a:outerShdw>
          </a:effectLst>
        </p:spPr>
      </p:pic>
      <p:pic>
        <p:nvPicPr>
          <p:cNvPr id="7" name="Picture 6"/>
          <p:cNvPicPr>
            <a:picLocks noChangeAspect="1"/>
          </p:cNvPicPr>
          <p:nvPr/>
        </p:nvPicPr>
        <p:blipFill>
          <a:blip r:embed="rId4"/>
          <a:stretch>
            <a:fillRect/>
          </a:stretch>
        </p:blipFill>
        <p:spPr>
          <a:xfrm>
            <a:off x="6354917" y="1934854"/>
            <a:ext cx="2763107" cy="3642611"/>
          </a:xfrm>
          <a:prstGeom prst="rect">
            <a:avLst/>
          </a:prstGeom>
          <a:effectLst>
            <a:glow rad="63500">
              <a:schemeClr val="accent1">
                <a:alpha val="75000"/>
              </a:schemeClr>
            </a:glow>
            <a:outerShdw blurRad="76200" dir="18900000" sy="23000" kx="-1200000" algn="bl">
              <a:srgbClr val="000000">
                <a:alpha val="15000"/>
              </a:srgbClr>
            </a:outerShdw>
          </a:effectLst>
        </p:spPr>
      </p:pic>
      <p:sp>
        <p:nvSpPr>
          <p:cNvPr id="8" name="Title 9"/>
          <p:cNvSpPr txBox="1">
            <a:spLocks/>
          </p:cNvSpPr>
          <p:nvPr/>
        </p:nvSpPr>
        <p:spPr>
          <a:xfrm>
            <a:off x="425450" y="425450"/>
            <a:ext cx="8261350" cy="117475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smtClean="0">
                <a:solidFill>
                  <a:schemeClr val="tx2"/>
                </a:solidFill>
                <a:latin typeface="Arial Black"/>
                <a:cs typeface="Arial Black"/>
              </a:rPr>
              <a:t>Modernizing the NSRS</a:t>
            </a:r>
          </a:p>
          <a:p>
            <a:r>
              <a:rPr lang="en-US" altLang="en-US" sz="2400" dirty="0" smtClean="0">
                <a:solidFill>
                  <a:schemeClr val="tx2"/>
                </a:solidFill>
                <a:latin typeface="Arial Black"/>
                <a:cs typeface="Arial Black"/>
              </a:rPr>
              <a:t>The “blueprint” documents:  Your </a:t>
            </a:r>
            <a:r>
              <a:rPr lang="en-US" altLang="en-US" sz="2400" dirty="0" smtClean="0">
                <a:solidFill>
                  <a:srgbClr val="C00000"/>
                </a:solidFill>
                <a:latin typeface="Arial Black"/>
                <a:cs typeface="Arial Black"/>
              </a:rPr>
              <a:t>best</a:t>
            </a:r>
            <a:r>
              <a:rPr lang="en-US" altLang="en-US" sz="2400" dirty="0" smtClean="0">
                <a:solidFill>
                  <a:schemeClr val="tx2"/>
                </a:solidFill>
                <a:latin typeface="Arial Black"/>
                <a:cs typeface="Arial Black"/>
              </a:rPr>
              <a:t> source for </a:t>
            </a:r>
            <a:r>
              <a:rPr lang="en-US" altLang="en-US" sz="2400" dirty="0" smtClean="0">
                <a:solidFill>
                  <a:srgbClr val="C00000"/>
                </a:solidFill>
                <a:latin typeface="Arial Black"/>
                <a:cs typeface="Arial Black"/>
              </a:rPr>
              <a:t>information</a:t>
            </a:r>
          </a:p>
        </p:txBody>
      </p:sp>
      <p:sp>
        <p:nvSpPr>
          <p:cNvPr id="9" name="TextBox 8"/>
          <p:cNvSpPr txBox="1"/>
          <p:nvPr/>
        </p:nvSpPr>
        <p:spPr>
          <a:xfrm>
            <a:off x="10237" y="5727334"/>
            <a:ext cx="2802382" cy="923330"/>
          </a:xfrm>
          <a:prstGeom prst="rect">
            <a:avLst/>
          </a:prstGeom>
          <a:noFill/>
        </p:spPr>
        <p:txBody>
          <a:bodyPr wrap="none" rtlCol="0">
            <a:spAutoFit/>
          </a:bodyPr>
          <a:lstStyle/>
          <a:p>
            <a:pPr algn="ctr"/>
            <a:r>
              <a:rPr lang="en-US" b="1" dirty="0" smtClean="0">
                <a:solidFill>
                  <a:srgbClr val="1F497D"/>
                </a:solidFill>
                <a:latin typeface="Arial"/>
                <a:cs typeface="Arial"/>
              </a:rPr>
              <a:t>Geometric</a:t>
            </a:r>
            <a:r>
              <a:rPr lang="en-US" dirty="0" smtClean="0">
                <a:solidFill>
                  <a:srgbClr val="1F497D"/>
                </a:solidFill>
                <a:latin typeface="Arial"/>
                <a:cs typeface="Arial"/>
              </a:rPr>
              <a:t>:</a:t>
            </a:r>
          </a:p>
          <a:p>
            <a:pPr algn="ctr"/>
            <a:r>
              <a:rPr lang="en-US" dirty="0" smtClean="0">
                <a:solidFill>
                  <a:srgbClr val="1F497D"/>
                </a:solidFill>
                <a:latin typeface="Arial"/>
                <a:cs typeface="Arial"/>
              </a:rPr>
              <a:t>May 2017</a:t>
            </a:r>
          </a:p>
          <a:p>
            <a:pPr algn="ctr"/>
            <a:r>
              <a:rPr lang="en-US" dirty="0" smtClean="0">
                <a:solidFill>
                  <a:srgbClr val="1F497D"/>
                </a:solidFill>
                <a:latin typeface="Arial"/>
                <a:cs typeface="Arial"/>
              </a:rPr>
              <a:t>(minor update Sep. 2017)</a:t>
            </a:r>
            <a:endParaRPr lang="en-US" dirty="0">
              <a:solidFill>
                <a:srgbClr val="1F497D"/>
              </a:solidFill>
              <a:latin typeface="Arial"/>
              <a:cs typeface="Arial"/>
            </a:endParaRPr>
          </a:p>
        </p:txBody>
      </p:sp>
      <p:sp>
        <p:nvSpPr>
          <p:cNvPr id="10" name="TextBox 9"/>
          <p:cNvSpPr txBox="1"/>
          <p:nvPr/>
        </p:nvSpPr>
        <p:spPr>
          <a:xfrm>
            <a:off x="3890876" y="5780714"/>
            <a:ext cx="1659491" cy="646331"/>
          </a:xfrm>
          <a:prstGeom prst="rect">
            <a:avLst/>
          </a:prstGeom>
          <a:noFill/>
        </p:spPr>
        <p:txBody>
          <a:bodyPr wrap="none" rtlCol="0">
            <a:spAutoFit/>
          </a:bodyPr>
          <a:lstStyle/>
          <a:p>
            <a:pPr algn="ctr"/>
            <a:r>
              <a:rPr lang="en-US" b="1" dirty="0" smtClean="0">
                <a:solidFill>
                  <a:srgbClr val="1F497D"/>
                </a:solidFill>
                <a:latin typeface="Arial"/>
                <a:cs typeface="Arial"/>
              </a:rPr>
              <a:t>Geopotential</a:t>
            </a:r>
            <a:r>
              <a:rPr lang="en-US" dirty="0" smtClean="0">
                <a:solidFill>
                  <a:srgbClr val="1F497D"/>
                </a:solidFill>
                <a:latin typeface="Arial"/>
                <a:cs typeface="Arial"/>
              </a:rPr>
              <a:t>:</a:t>
            </a:r>
          </a:p>
          <a:p>
            <a:pPr algn="ctr"/>
            <a:r>
              <a:rPr lang="en-US" dirty="0" smtClean="0">
                <a:solidFill>
                  <a:srgbClr val="1F497D"/>
                </a:solidFill>
                <a:latin typeface="Arial"/>
                <a:cs typeface="Arial"/>
              </a:rPr>
              <a:t>Oct. 2017</a:t>
            </a:r>
            <a:endParaRPr lang="en-US" dirty="0">
              <a:solidFill>
                <a:srgbClr val="1F497D"/>
              </a:solidFill>
              <a:latin typeface="Arial"/>
              <a:cs typeface="Arial"/>
            </a:endParaRPr>
          </a:p>
        </p:txBody>
      </p:sp>
      <p:sp>
        <p:nvSpPr>
          <p:cNvPr id="11" name="TextBox 10"/>
          <p:cNvSpPr txBox="1"/>
          <p:nvPr/>
        </p:nvSpPr>
        <p:spPr>
          <a:xfrm>
            <a:off x="6891991" y="5780714"/>
            <a:ext cx="1659354" cy="646331"/>
          </a:xfrm>
          <a:prstGeom prst="rect">
            <a:avLst/>
          </a:prstGeom>
          <a:noFill/>
        </p:spPr>
        <p:txBody>
          <a:bodyPr wrap="none" rtlCol="0">
            <a:spAutoFit/>
          </a:bodyPr>
          <a:lstStyle/>
          <a:p>
            <a:pPr algn="ctr"/>
            <a:r>
              <a:rPr lang="en-US" b="1" dirty="0" err="1" smtClean="0">
                <a:solidFill>
                  <a:srgbClr val="1F497D"/>
                </a:solidFill>
                <a:latin typeface="Arial"/>
                <a:cs typeface="Arial"/>
              </a:rPr>
              <a:t>Bluebooking</a:t>
            </a:r>
            <a:r>
              <a:rPr lang="en-US" dirty="0" smtClean="0">
                <a:solidFill>
                  <a:srgbClr val="1F497D"/>
                </a:solidFill>
                <a:latin typeface="Arial"/>
                <a:cs typeface="Arial"/>
              </a:rPr>
              <a:t>:</a:t>
            </a:r>
          </a:p>
          <a:p>
            <a:pPr algn="ctr"/>
            <a:r>
              <a:rPr lang="en-US" dirty="0" smtClean="0">
                <a:solidFill>
                  <a:srgbClr val="1F497D"/>
                </a:solidFill>
                <a:latin typeface="Arial"/>
                <a:cs typeface="Arial"/>
              </a:rPr>
              <a:t>Spring 2018</a:t>
            </a:r>
            <a:endParaRPr lang="en-US" dirty="0">
              <a:solidFill>
                <a:srgbClr val="1F497D"/>
              </a:solidFill>
              <a:latin typeface="Arial"/>
              <a:cs typeface="Aria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69964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latin typeface="Arial Black"/>
                <a:cs typeface="Arial Black"/>
              </a:rPr>
              <a:t>Replace NAD 83</a:t>
            </a:r>
            <a:endParaRPr lang="en-US" b="1" dirty="0">
              <a:latin typeface="Arial Black"/>
              <a:cs typeface="Arial Black"/>
            </a:endParaRPr>
          </a:p>
        </p:txBody>
      </p:sp>
      <p:sp>
        <p:nvSpPr>
          <p:cNvPr id="8" name="Text Placeholder 7"/>
          <p:cNvSpPr>
            <a:spLocks noGrp="1"/>
          </p:cNvSpPr>
          <p:nvPr>
            <p:ph type="body" sz="quarter" idx="10"/>
          </p:nvPr>
        </p:nvSpPr>
        <p:spPr/>
        <p:txBody>
          <a:bodyPr>
            <a:normAutofit lnSpcReduction="10000"/>
          </a:bodyPr>
          <a:lstStyle/>
          <a:p>
            <a:r>
              <a:rPr lang="en-US" dirty="0" smtClean="0">
                <a:solidFill>
                  <a:srgbClr val="C00000"/>
                </a:solidFill>
                <a:latin typeface="Arial Black"/>
                <a:cs typeface="Arial Black"/>
              </a:rPr>
              <a:t>Access and definition</a:t>
            </a:r>
            <a:endParaRPr lang="en-US" dirty="0">
              <a:solidFill>
                <a:srgbClr val="C00000"/>
              </a:solidFill>
              <a:latin typeface="Arial Black"/>
              <a:cs typeface="Arial Black"/>
            </a:endParaRPr>
          </a:p>
        </p:txBody>
      </p:sp>
      <p:sp>
        <p:nvSpPr>
          <p:cNvPr id="7" name="Content Placeholder 6"/>
          <p:cNvSpPr>
            <a:spLocks noGrp="1"/>
          </p:cNvSpPr>
          <p:nvPr>
            <p:ph sz="half" idx="1"/>
          </p:nvPr>
        </p:nvSpPr>
        <p:spPr/>
        <p:txBody>
          <a:bodyPr>
            <a:normAutofit/>
          </a:bodyPr>
          <a:lstStyle/>
          <a:p>
            <a:r>
              <a:rPr lang="en-US" b="1" dirty="0" smtClean="0">
                <a:solidFill>
                  <a:schemeClr val="tx2"/>
                </a:solidFill>
                <a:latin typeface="Arial"/>
                <a:cs typeface="Arial"/>
              </a:rPr>
              <a:t>Primary: CORS</a:t>
            </a:r>
          </a:p>
          <a:p>
            <a:pPr lvl="1"/>
            <a:r>
              <a:rPr lang="en-US" dirty="0">
                <a:solidFill>
                  <a:schemeClr val="tx2"/>
                </a:solidFill>
                <a:latin typeface="Arial"/>
                <a:cs typeface="Arial"/>
              </a:rPr>
              <a:t>Continuous monitoring</a:t>
            </a:r>
          </a:p>
          <a:p>
            <a:pPr lvl="1"/>
            <a:r>
              <a:rPr lang="en-US" dirty="0">
                <a:solidFill>
                  <a:schemeClr val="tx2"/>
                </a:solidFill>
                <a:latin typeface="Arial"/>
                <a:cs typeface="Arial"/>
              </a:rPr>
              <a:t>OPUS</a:t>
            </a:r>
          </a:p>
          <a:p>
            <a:pPr lvl="1"/>
            <a:r>
              <a:rPr lang="en-US" dirty="0">
                <a:solidFill>
                  <a:schemeClr val="tx2"/>
                </a:solidFill>
                <a:latin typeface="Arial"/>
                <a:cs typeface="Arial"/>
              </a:rPr>
              <a:t>IGS coordinates</a:t>
            </a:r>
          </a:p>
          <a:p>
            <a:pPr lvl="2"/>
            <a:r>
              <a:rPr lang="en-US" dirty="0">
                <a:solidFill>
                  <a:schemeClr val="tx2"/>
                </a:solidFill>
                <a:latin typeface="Arial"/>
                <a:cs typeface="Arial"/>
              </a:rPr>
              <a:t>Transformable to any national reference frame chosen for 2022</a:t>
            </a:r>
          </a:p>
          <a:p>
            <a:pPr lvl="1"/>
            <a:r>
              <a:rPr lang="en-US" dirty="0">
                <a:solidFill>
                  <a:schemeClr val="tx2"/>
                </a:solidFill>
                <a:latin typeface="Arial"/>
                <a:cs typeface="Arial"/>
              </a:rPr>
              <a:t>Static Surveys</a:t>
            </a:r>
          </a:p>
          <a:p>
            <a:pPr lvl="1"/>
            <a:r>
              <a:rPr lang="en-US" dirty="0">
                <a:solidFill>
                  <a:schemeClr val="tx2"/>
                </a:solidFill>
                <a:latin typeface="Arial"/>
                <a:cs typeface="Arial"/>
              </a:rPr>
              <a:t>RTK/RTN</a:t>
            </a:r>
          </a:p>
          <a:p>
            <a:pPr lvl="2"/>
            <a:r>
              <a:rPr lang="en-US" dirty="0">
                <a:solidFill>
                  <a:schemeClr val="tx2"/>
                </a:solidFill>
                <a:latin typeface="Arial"/>
                <a:cs typeface="Arial"/>
              </a:rPr>
              <a:t>Validation service</a:t>
            </a:r>
          </a:p>
          <a:p>
            <a:endParaRPr lang="en-US" dirty="0">
              <a:solidFill>
                <a:schemeClr val="tx2"/>
              </a:solidFill>
              <a:latin typeface="Arial"/>
              <a:cs typeface="Arial"/>
            </a:endParaRPr>
          </a:p>
        </p:txBody>
      </p:sp>
      <p:sp>
        <p:nvSpPr>
          <p:cNvPr id="9" name="Content Placeholder 8"/>
          <p:cNvSpPr>
            <a:spLocks noGrp="1"/>
          </p:cNvSpPr>
          <p:nvPr>
            <p:ph sz="half" idx="12"/>
          </p:nvPr>
        </p:nvSpPr>
        <p:spPr>
          <a:xfrm>
            <a:off x="4686300" y="2004572"/>
            <a:ext cx="3886200" cy="3886200"/>
          </a:xfrm>
        </p:spPr>
        <p:txBody>
          <a:bodyPr/>
          <a:lstStyle/>
          <a:p>
            <a:r>
              <a:rPr lang="en-US" b="1" dirty="0" smtClean="0">
                <a:solidFill>
                  <a:srgbClr val="1F497D"/>
                </a:solidFill>
                <a:latin typeface="Arial"/>
                <a:cs typeface="Arial"/>
              </a:rPr>
              <a:t>Secondary:  Passive</a:t>
            </a:r>
          </a:p>
          <a:p>
            <a:pPr lvl="1"/>
            <a:r>
              <a:rPr lang="en-US" dirty="0">
                <a:solidFill>
                  <a:srgbClr val="1F497D"/>
                </a:solidFill>
                <a:latin typeface="Arial"/>
                <a:cs typeface="Arial"/>
              </a:rPr>
              <a:t>Time-tagged coordinates</a:t>
            </a:r>
          </a:p>
          <a:p>
            <a:pPr lvl="1"/>
            <a:r>
              <a:rPr lang="en-US" dirty="0">
                <a:solidFill>
                  <a:srgbClr val="1F497D"/>
                </a:solidFill>
                <a:latin typeface="Arial"/>
                <a:cs typeface="Arial"/>
              </a:rPr>
              <a:t>Will reflect each occupation of the mark</a:t>
            </a:r>
          </a:p>
          <a:p>
            <a:pPr lvl="1"/>
            <a:r>
              <a:rPr lang="en-US" dirty="0">
                <a:solidFill>
                  <a:srgbClr val="1F497D"/>
                </a:solidFill>
                <a:latin typeface="Arial"/>
                <a:cs typeface="Arial"/>
              </a:rPr>
              <a:t>Will </a:t>
            </a:r>
            <a:r>
              <a:rPr lang="en-US" i="1" dirty="0" smtClean="0">
                <a:solidFill>
                  <a:srgbClr val="1F497D"/>
                </a:solidFill>
                <a:latin typeface="Arial"/>
                <a:cs typeface="Arial"/>
              </a:rPr>
              <a:t>generally</a:t>
            </a:r>
            <a:r>
              <a:rPr lang="en-US" dirty="0" smtClean="0">
                <a:solidFill>
                  <a:srgbClr val="1F497D"/>
                </a:solidFill>
                <a:latin typeface="Arial"/>
                <a:cs typeface="Arial"/>
              </a:rPr>
              <a:t> </a:t>
            </a:r>
            <a:r>
              <a:rPr lang="en-US" dirty="0">
                <a:solidFill>
                  <a:srgbClr val="1F497D"/>
                </a:solidFill>
                <a:latin typeface="Arial"/>
                <a:cs typeface="Arial"/>
              </a:rPr>
              <a:t>not be accepted as “fixed control” in surveys turned </a:t>
            </a:r>
            <a:r>
              <a:rPr lang="en-US" dirty="0" smtClean="0">
                <a:solidFill>
                  <a:srgbClr val="1F497D"/>
                </a:solidFill>
                <a:latin typeface="Arial"/>
                <a:cs typeface="Arial"/>
              </a:rPr>
              <a:t>into </a:t>
            </a:r>
            <a:r>
              <a:rPr lang="en-US" dirty="0">
                <a:solidFill>
                  <a:srgbClr val="1F497D"/>
                </a:solidFill>
                <a:latin typeface="Arial"/>
                <a:cs typeface="Arial"/>
              </a:rPr>
              <a:t>NGS</a:t>
            </a:r>
          </a:p>
          <a:p>
            <a:pPr marL="0" indent="0">
              <a:buNone/>
            </a:pPr>
            <a:endParaRPr lang="en-US" dirty="0">
              <a:solidFill>
                <a:srgbClr val="1F497D"/>
              </a:solidFill>
              <a:latin typeface="Arial"/>
              <a:cs typeface="Arial"/>
            </a:endParaRPr>
          </a:p>
        </p:txBody>
      </p:sp>
      <p:pic>
        <p:nvPicPr>
          <p:cNvPr id="1026" name="Picture 2" descr="http://www.geodesy.cwu.edu/graphics/install/mon_shortdrill.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9669" y="2880761"/>
            <a:ext cx="994791" cy="1490323"/>
          </a:xfrm>
          <a:prstGeom prst="rect">
            <a:avLst/>
          </a:prstGeom>
          <a:noFill/>
          <a:effectLst>
            <a:glow rad="63500">
              <a:schemeClr val="accent1">
                <a:alpha val="75000"/>
              </a:schemeClr>
            </a:glow>
            <a:outerShdw blurRad="76200" dir="18900000" sy="23000" kx="-1200000" algn="bl">
              <a:srgbClr val="000000">
                <a:alpha val="1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8" name="Picture 4" descr="https://s3.amazonaws.com/gs-waymarking-images/528060ee-3a15-4a52-adaa-4ef4af9acf38.JPG"/>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814140" y="4570847"/>
            <a:ext cx="1758360" cy="1926276"/>
          </a:xfrm>
          <a:prstGeom prst="rect">
            <a:avLst/>
          </a:prstGeom>
          <a:noFill/>
          <a:effectLst>
            <a:glow rad="63500">
              <a:schemeClr val="accent1">
                <a:alpha val="75000"/>
              </a:schemeClr>
            </a:glow>
            <a:outerShdw blurRad="76200" dir="18900000" sy="23000" kx="-1200000" algn="bl">
              <a:srgbClr val="000000">
                <a:alpha val="1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5869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8337" y="-4848"/>
            <a:ext cx="7598569" cy="1455738"/>
          </a:xfrm>
          <a:prstGeom prst="rect">
            <a:avLst/>
          </a:prstGeom>
        </p:spPr>
        <p:txBody>
          <a:bodyPr/>
          <a:lstStyle/>
          <a:p>
            <a:r>
              <a:rPr lang="en-US" dirty="0" smtClean="0">
                <a:latin typeface="Arial Black"/>
                <a:cs typeface="Arial Black"/>
              </a:rPr>
              <a:t>Guiding Principals </a:t>
            </a:r>
            <a:endParaRPr lang="en-US" dirty="0">
              <a:latin typeface="Arial Black"/>
              <a:cs typeface="Arial Black"/>
            </a:endParaRPr>
          </a:p>
        </p:txBody>
      </p:sp>
      <p:sp>
        <p:nvSpPr>
          <p:cNvPr id="10" name="Content Placeholder 9"/>
          <p:cNvSpPr>
            <a:spLocks noGrp="1"/>
          </p:cNvSpPr>
          <p:nvPr>
            <p:ph idx="4294967295"/>
          </p:nvPr>
        </p:nvSpPr>
        <p:spPr>
          <a:xfrm>
            <a:off x="193524" y="1682752"/>
            <a:ext cx="8805333" cy="4260850"/>
          </a:xfrm>
          <a:prstGeom prst="rect">
            <a:avLst/>
          </a:prstGeom>
        </p:spPr>
        <p:txBody>
          <a:bodyPr>
            <a:noAutofit/>
          </a:bodyPr>
          <a:lstStyle/>
          <a:p>
            <a:pPr lvl="0"/>
            <a:r>
              <a:rPr lang="en-US" sz="2400" b="1" dirty="0" smtClean="0">
                <a:solidFill>
                  <a:srgbClr val="1F497D"/>
                </a:solidFill>
                <a:latin typeface="Arial"/>
                <a:cs typeface="Arial"/>
              </a:rPr>
              <a:t>By</a:t>
            </a:r>
            <a:r>
              <a:rPr lang="en-US" sz="2400" b="1" dirty="0" smtClean="0">
                <a:solidFill>
                  <a:srgbClr val="C00000"/>
                </a:solidFill>
                <a:latin typeface="Arial"/>
                <a:cs typeface="Arial"/>
              </a:rPr>
              <a:t> </a:t>
            </a:r>
            <a:r>
              <a:rPr lang="en-US" sz="2400" b="1" dirty="0">
                <a:solidFill>
                  <a:srgbClr val="C00000"/>
                </a:solidFill>
                <a:latin typeface="Arial"/>
                <a:cs typeface="Arial"/>
              </a:rPr>
              <a:t>2022</a:t>
            </a:r>
            <a:r>
              <a:rPr lang="en-US" sz="2400" b="1" dirty="0">
                <a:solidFill>
                  <a:schemeClr val="tx2"/>
                </a:solidFill>
                <a:latin typeface="Arial"/>
                <a:cs typeface="Arial"/>
              </a:rPr>
              <a:t>, the National Spatial Reference System </a:t>
            </a:r>
            <a:r>
              <a:rPr lang="en-US" sz="2400" b="1" dirty="0">
                <a:solidFill>
                  <a:srgbClr val="C00000"/>
                </a:solidFill>
                <a:latin typeface="Arial"/>
                <a:cs typeface="Arial"/>
              </a:rPr>
              <a:t>(NSRS) will be modernized with CORS </a:t>
            </a:r>
            <a:r>
              <a:rPr lang="en-US" sz="2400" b="1" dirty="0">
                <a:solidFill>
                  <a:schemeClr val="tx2"/>
                </a:solidFill>
                <a:latin typeface="Arial"/>
                <a:cs typeface="Arial"/>
              </a:rPr>
              <a:t>becoming a more foundational component.</a:t>
            </a:r>
          </a:p>
          <a:p>
            <a:pPr lvl="0"/>
            <a:r>
              <a:rPr lang="en-US" sz="2400" b="1" dirty="0" smtClean="0">
                <a:solidFill>
                  <a:schemeClr val="tx2"/>
                </a:solidFill>
                <a:latin typeface="Arial"/>
                <a:cs typeface="Arial"/>
              </a:rPr>
              <a:t>The </a:t>
            </a:r>
            <a:r>
              <a:rPr lang="en-US" sz="2400" b="1" dirty="0">
                <a:solidFill>
                  <a:schemeClr val="tx2"/>
                </a:solidFill>
                <a:latin typeface="Arial"/>
                <a:cs typeface="Arial"/>
              </a:rPr>
              <a:t>International Earth Rotation and Reference Systems Service </a:t>
            </a:r>
            <a:r>
              <a:rPr lang="en-US" sz="2400" b="1" dirty="0">
                <a:solidFill>
                  <a:srgbClr val="C00000"/>
                </a:solidFill>
                <a:latin typeface="Arial"/>
                <a:cs typeface="Arial"/>
              </a:rPr>
              <a:t>(IERS)</a:t>
            </a:r>
            <a:r>
              <a:rPr lang="en-US" sz="2400" b="1" dirty="0">
                <a:solidFill>
                  <a:schemeClr val="tx2"/>
                </a:solidFill>
                <a:latin typeface="Arial"/>
                <a:cs typeface="Arial"/>
              </a:rPr>
              <a:t> International Terrestrial Reference System </a:t>
            </a:r>
            <a:r>
              <a:rPr lang="en-US" sz="2400" b="1" dirty="0">
                <a:solidFill>
                  <a:srgbClr val="C00000"/>
                </a:solidFill>
                <a:latin typeface="Arial"/>
                <a:cs typeface="Arial"/>
              </a:rPr>
              <a:t>(ITRF) </a:t>
            </a:r>
            <a:r>
              <a:rPr lang="en-US" sz="2400" b="1" dirty="0">
                <a:solidFill>
                  <a:schemeClr val="tx2"/>
                </a:solidFill>
                <a:latin typeface="Arial"/>
                <a:cs typeface="Arial"/>
              </a:rPr>
              <a:t>will continue to be the </a:t>
            </a:r>
            <a:r>
              <a:rPr lang="en-US" sz="2400" b="1" dirty="0">
                <a:solidFill>
                  <a:srgbClr val="C00000"/>
                </a:solidFill>
                <a:latin typeface="Arial"/>
                <a:cs typeface="Arial"/>
              </a:rPr>
              <a:t>worldwide standard reference system.</a:t>
            </a:r>
            <a:endParaRPr lang="en-US" sz="2400" b="1" dirty="0">
              <a:solidFill>
                <a:schemeClr val="tx2"/>
              </a:solidFill>
              <a:latin typeface="Arial"/>
              <a:cs typeface="Arial"/>
            </a:endParaRPr>
          </a:p>
          <a:p>
            <a:pPr lvl="0"/>
            <a:r>
              <a:rPr lang="en-US" sz="2400" b="1" dirty="0" smtClean="0">
                <a:solidFill>
                  <a:schemeClr val="tx2"/>
                </a:solidFill>
                <a:latin typeface="Arial"/>
                <a:cs typeface="Arial"/>
              </a:rPr>
              <a:t>NGS </a:t>
            </a:r>
            <a:r>
              <a:rPr lang="en-US" sz="2400" b="1" dirty="0">
                <a:solidFill>
                  <a:schemeClr val="tx2"/>
                </a:solidFill>
                <a:latin typeface="Arial"/>
                <a:cs typeface="Arial"/>
              </a:rPr>
              <a:t>will continue to </a:t>
            </a:r>
            <a:r>
              <a:rPr lang="en-US" sz="2400" b="1" dirty="0">
                <a:solidFill>
                  <a:srgbClr val="C00000"/>
                </a:solidFill>
                <a:latin typeface="Arial"/>
                <a:cs typeface="Arial"/>
              </a:rPr>
              <a:t>support the ITRF </a:t>
            </a:r>
            <a:r>
              <a:rPr lang="en-US" sz="2400" b="1" dirty="0">
                <a:solidFill>
                  <a:schemeClr val="tx2"/>
                </a:solidFill>
                <a:latin typeface="Arial"/>
                <a:cs typeface="Arial"/>
              </a:rPr>
              <a:t>through International GNSS Service </a:t>
            </a:r>
            <a:r>
              <a:rPr lang="en-US" sz="2400" b="1" dirty="0">
                <a:solidFill>
                  <a:srgbClr val="C00000"/>
                </a:solidFill>
                <a:latin typeface="Arial"/>
                <a:cs typeface="Arial"/>
              </a:rPr>
              <a:t>(IGS) </a:t>
            </a:r>
            <a:r>
              <a:rPr lang="en-US" sz="2400" b="1" dirty="0" smtClean="0">
                <a:solidFill>
                  <a:srgbClr val="C00000"/>
                </a:solidFill>
                <a:latin typeface="Arial"/>
                <a:cs typeface="Arial"/>
              </a:rPr>
              <a:t>reference </a:t>
            </a:r>
            <a:r>
              <a:rPr lang="en-US" sz="2400" b="1" dirty="0">
                <a:solidFill>
                  <a:srgbClr val="C00000"/>
                </a:solidFill>
                <a:latin typeface="Arial"/>
                <a:cs typeface="Arial"/>
              </a:rPr>
              <a:t>sites.</a:t>
            </a:r>
          </a:p>
          <a:p>
            <a:pPr lvl="0"/>
            <a:r>
              <a:rPr lang="en-US" sz="2400" b="1" dirty="0" smtClean="0">
                <a:solidFill>
                  <a:schemeClr val="tx2"/>
                </a:solidFill>
                <a:latin typeface="Arial"/>
                <a:cs typeface="Arial"/>
              </a:rPr>
              <a:t>The </a:t>
            </a:r>
            <a:r>
              <a:rPr lang="en-US" sz="2400" b="1" dirty="0">
                <a:solidFill>
                  <a:srgbClr val="C00000"/>
                </a:solidFill>
                <a:latin typeface="Arial"/>
                <a:cs typeface="Arial"/>
              </a:rPr>
              <a:t>NSRS</a:t>
            </a:r>
            <a:r>
              <a:rPr lang="en-US" sz="2400" b="1" dirty="0">
                <a:solidFill>
                  <a:schemeClr val="tx2"/>
                </a:solidFill>
                <a:latin typeface="Arial"/>
                <a:cs typeface="Arial"/>
              </a:rPr>
              <a:t> will continue to be defined in </a:t>
            </a:r>
            <a:r>
              <a:rPr lang="en-US" sz="2400" b="1" dirty="0">
                <a:solidFill>
                  <a:srgbClr val="C00000"/>
                </a:solidFill>
                <a:latin typeface="Arial"/>
                <a:cs typeface="Arial"/>
              </a:rPr>
              <a:t>relation to the ITRF.</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99659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NGSPowerPointTemplate</Template>
  <TotalTime>11739</TotalTime>
  <Words>3309</Words>
  <Application>Microsoft Macintosh PowerPoint</Application>
  <PresentationFormat>On-screen Show (4:3)</PresentationFormat>
  <Paragraphs>541</Paragraphs>
  <Slides>45</Slides>
  <Notes>19</Notes>
  <HiddenSlides>0</HiddenSlides>
  <MMClips>0</MMClips>
  <ScaleCrop>false</ScaleCrop>
  <HeadingPairs>
    <vt:vector size="6" baseType="variant">
      <vt:variant>
        <vt:lpstr>Design Template</vt:lpstr>
      </vt:variant>
      <vt:variant>
        <vt:i4>2</vt:i4>
      </vt:variant>
      <vt:variant>
        <vt:lpstr>Embedded OLE Servers</vt:lpstr>
      </vt:variant>
      <vt:variant>
        <vt:i4>1</vt:i4>
      </vt:variant>
      <vt:variant>
        <vt:lpstr>Slide Titles</vt:lpstr>
      </vt:variant>
      <vt:variant>
        <vt:i4>45</vt:i4>
      </vt:variant>
    </vt:vector>
  </HeadingPairs>
  <TitlesOfParts>
    <vt:vector size="48" baseType="lpstr">
      <vt:lpstr>NGSPowerPointTemplate</vt:lpstr>
      <vt:lpstr>Theme1</vt:lpstr>
      <vt:lpstr>Image</vt:lpstr>
      <vt:lpstr>Slide 1</vt:lpstr>
      <vt:lpstr>NGS Provides the Geospatial Infrastructure  Critical to Our Economy through the NSRS</vt:lpstr>
      <vt:lpstr>NGS Programs</vt:lpstr>
      <vt:lpstr>Slide 4</vt:lpstr>
      <vt:lpstr>NGS Geospatial Summit 2017</vt:lpstr>
      <vt:lpstr>Slide 6</vt:lpstr>
      <vt:lpstr>Slide 7</vt:lpstr>
      <vt:lpstr>Replace NAD 83</vt:lpstr>
      <vt:lpstr>Guiding Principals </vt:lpstr>
      <vt:lpstr>Current Continuously Operating Reference Stations (CORS)</vt:lpstr>
      <vt:lpstr>Foundation CORS Requirements</vt:lpstr>
      <vt:lpstr>Collocated Spaced Based Technology (SBT)</vt:lpstr>
      <vt:lpstr>Four Tectonic Plates NGS Monitors</vt:lpstr>
      <vt:lpstr>Replace NAVD 88</vt:lpstr>
      <vt:lpstr>Slide 15</vt:lpstr>
      <vt:lpstr>Gravity for the Redefinition of the American Vertical Datum (GRAV-D)</vt:lpstr>
      <vt:lpstr>GRAV-D Status</vt:lpstr>
      <vt:lpstr>International Coordination</vt:lpstr>
      <vt:lpstr>NGS Video Library Educational Videos about New Datums and more</vt:lpstr>
      <vt:lpstr>Slide 20</vt:lpstr>
      <vt:lpstr>Slide 21</vt:lpstr>
      <vt:lpstr>Slide 22</vt:lpstr>
      <vt:lpstr>Nomenclature</vt:lpstr>
      <vt:lpstr>The current naming proposal</vt:lpstr>
      <vt:lpstr>Replacing the NAD 83’s</vt:lpstr>
      <vt:lpstr>Replace NAD 83</vt:lpstr>
      <vt:lpstr>Replacing the NAD 83’s</vt:lpstr>
      <vt:lpstr>The TRFs</vt:lpstr>
      <vt:lpstr>What’s Being Replaced</vt:lpstr>
      <vt:lpstr>Slide 30</vt:lpstr>
      <vt:lpstr>Slide 31</vt:lpstr>
      <vt:lpstr>Slide 32</vt:lpstr>
      <vt:lpstr>Ellipsoid Height Shifts</vt:lpstr>
      <vt:lpstr>Horizontal Shifts</vt:lpstr>
      <vt:lpstr>GRAV-D Coverage</vt:lpstr>
      <vt:lpstr>Replace NAVD 88</vt:lpstr>
      <vt:lpstr>Orthometric Heights</vt:lpstr>
      <vt:lpstr>Time Dependencies</vt:lpstr>
      <vt:lpstr>Slide 39</vt:lpstr>
      <vt:lpstr>Slide 40</vt:lpstr>
      <vt:lpstr>Geometric datum transformations</vt:lpstr>
      <vt:lpstr>Geometric datum transformations</vt:lpstr>
      <vt:lpstr>Emergency Response Imagery</vt:lpstr>
      <vt:lpstr>Slide 44</vt:lpstr>
      <vt:lpstr>Slide 45</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Caccamise</dc:creator>
  <cp:lastModifiedBy>Dana Caccamise</cp:lastModifiedBy>
  <cp:revision>185</cp:revision>
  <dcterms:created xsi:type="dcterms:W3CDTF">2017-11-27T15:39:15Z</dcterms:created>
  <dcterms:modified xsi:type="dcterms:W3CDTF">2017-11-27T15:52:46Z</dcterms:modified>
</cp:coreProperties>
</file>