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5" r:id="rId2"/>
  </p:sldMasterIdLst>
  <p:notesMasterIdLst>
    <p:notesMasterId r:id="rId29"/>
  </p:notesMasterIdLst>
  <p:sldIdLst>
    <p:sldId id="256" r:id="rId3"/>
    <p:sldId id="2277" r:id="rId4"/>
    <p:sldId id="2152" r:id="rId5"/>
    <p:sldId id="2143" r:id="rId6"/>
    <p:sldId id="2324" r:id="rId7"/>
    <p:sldId id="261" r:id="rId8"/>
    <p:sldId id="262" r:id="rId9"/>
    <p:sldId id="2063" r:id="rId10"/>
    <p:sldId id="264" r:id="rId11"/>
    <p:sldId id="2229" r:id="rId12"/>
    <p:sldId id="2234" r:id="rId13"/>
    <p:sldId id="2233" r:id="rId14"/>
    <p:sldId id="2232" r:id="rId15"/>
    <p:sldId id="2325" r:id="rId16"/>
    <p:sldId id="2326" r:id="rId17"/>
    <p:sldId id="2276" r:id="rId18"/>
    <p:sldId id="272" r:id="rId19"/>
    <p:sldId id="2244" r:id="rId20"/>
    <p:sldId id="2169" r:id="rId21"/>
    <p:sldId id="2247" r:id="rId22"/>
    <p:sldId id="276" r:id="rId23"/>
    <p:sldId id="277" r:id="rId24"/>
    <p:sldId id="278" r:id="rId25"/>
    <p:sldId id="279" r:id="rId26"/>
    <p:sldId id="280" r:id="rId27"/>
    <p:sldId id="2314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Ci6yHBJ2vU/M+2JWCkzjZz7Hj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C4F676-EC1D-4BB9-9AEE-D493F4663A28}">
  <a:tblStyle styleId="{DFC4F676-EC1D-4BB9-9AEE-D493F4663A2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89542" autoAdjust="0"/>
  </p:normalViewPr>
  <p:slideViewPr>
    <p:cSldViewPr snapToGrid="0">
      <p:cViewPr varScale="1">
        <p:scale>
          <a:sx n="98" d="100"/>
          <a:sy n="98" d="100"/>
        </p:scale>
        <p:origin x="2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" name="Google Shape;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6" name="Google Shape;3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62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13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29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477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87191B-5443-0B49-80DC-518BB88BFE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06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TITL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35"/>
            <a:ext cx="121940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Calibri"/>
              <a:buNone/>
              <a:defRPr sz="6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8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6C185-3C5A-B14E-7AA3-6D4AA1D11E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12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1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 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6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body" idx="1"/>
          </p:nvPr>
        </p:nvSpPr>
        <p:spPr>
          <a:xfrm>
            <a:off x="91440" y="1463040"/>
            <a:ext cx="34747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ustom Title Slide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4C8179-00F4-C5CF-A2B2-611C5D4C81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635"/>
            <a:ext cx="121940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84F121D3-B0F5-EAB9-2BCA-643BA7FBC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247120" cy="4846320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1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33EB96-C9D2-15A9-D761-E251560A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</p:spPr>
        <p:txBody>
          <a:bodyPr/>
          <a:lstStyle/>
          <a:p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28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DED4E-B04A-4590-40F3-32E45C382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CA8DAF9-CFC1-344C-89B7-DCB2EBBDC6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639DFDDC-F7B4-9175-004F-D526BCFF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3474720" cy="1005840"/>
          </a:xfrm>
        </p:spPr>
        <p:txBody>
          <a:bodyPr tIns="45720" bIns="45720" anchor="t" anchorCtr="0">
            <a:normAutofit/>
          </a:bodyPr>
          <a:lstStyle>
            <a:lvl1pPr>
              <a:defRPr sz="3200"/>
            </a:lvl1pPr>
          </a:lstStyle>
          <a:p>
            <a:endParaRPr lang="en-US" b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0B5D0D-0383-0684-3296-25438009F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" y="1463040"/>
            <a:ext cx="3474720" cy="4846320"/>
          </a:xfrm>
        </p:spPr>
        <p:txBody>
          <a:bodyPr tIns="45720" bIns="45720" numCol="1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54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40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 sz="44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sldNum" idx="12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BCE26D-6A7E-3D87-F313-08A969695B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403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1124712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5B2F7E2-D04B-3EA5-05CF-99C2B88BA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89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B78CF70-1155-487E-B744-8711D623BA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65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ninjaworldamouthfulofmanythings.blogspot.com/2012/01/big-deals-and-great-discounts.html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hyperlink" Target="http://ninjaworldamouthfulofmanythings.blogspot.com/2012/01/big-deals-and-great-discounts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>
            <a:spLocks noGrp="1"/>
          </p:cNvSpPr>
          <p:nvPr>
            <p:ph type="ctrTitle"/>
          </p:nvPr>
        </p:nvSpPr>
        <p:spPr>
          <a:xfrm>
            <a:off x="19049" y="2805848"/>
            <a:ext cx="1215390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Calibri"/>
              <a:buNone/>
            </a:pPr>
            <a:r>
              <a:rPr lang="en-US" sz="8000"/>
              <a:t>Brave New Coordinates</a:t>
            </a:r>
            <a:endParaRPr sz="8000" i="1"/>
          </a:p>
        </p:txBody>
      </p:sp>
      <p:sp>
        <p:nvSpPr>
          <p:cNvPr id="39" name="Google Shape;39;p1"/>
          <p:cNvSpPr txBox="1">
            <a:spLocks noGrp="1"/>
          </p:cNvSpPr>
          <p:nvPr>
            <p:ph type="subTitle" idx="1"/>
          </p:nvPr>
        </p:nvSpPr>
        <p:spPr>
          <a:xfrm>
            <a:off x="19049" y="4008832"/>
            <a:ext cx="1215390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 b="1" i="1"/>
              <a:t>The Next Generation of State Plane in the United States</a:t>
            </a:r>
            <a:endParaRPr sz="3600" b="1"/>
          </a:p>
        </p:txBody>
      </p:sp>
      <p:sp>
        <p:nvSpPr>
          <p:cNvPr id="40" name="Google Shape;40;p1"/>
          <p:cNvSpPr txBox="1"/>
          <p:nvPr/>
        </p:nvSpPr>
        <p:spPr>
          <a:xfrm>
            <a:off x="8604771" y="5772447"/>
            <a:ext cx="356818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Michael L. Dennis, PhD, PE, PLS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SPCS2022 Project Manager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"/>
          <p:cNvSpPr txBox="1"/>
          <p:nvPr/>
        </p:nvSpPr>
        <p:spPr>
          <a:xfrm>
            <a:off x="165621" y="5802747"/>
            <a:ext cx="3568180" cy="65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Blue Marble GeoTalks 2024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January 24, 2024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4125" y="1301075"/>
            <a:ext cx="3310049" cy="142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256B05-4DF1-E7C7-7C8B-F7B4338CB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±370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91%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86%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-99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255D0-4802-9D7E-001B-F7E799291406}"/>
              </a:ext>
            </a:extLst>
          </p:cNvPr>
          <p:cNvSpPr txBox="1"/>
          <p:nvPr/>
        </p:nvSpPr>
        <p:spPr>
          <a:xfrm>
            <a:off x="184826" y="6309360"/>
            <a:ext cx="5554493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GREEN:  grid = ground (within ±50 ppm or ±0.26 ft/mile)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F1910D-3C2E-EA18-0ED0-75FBA1624B41}"/>
              </a:ext>
            </a:extLst>
          </p:cNvPr>
          <p:cNvSpPr txBox="1"/>
          <p:nvPr/>
        </p:nvSpPr>
        <p:spPr>
          <a:xfrm>
            <a:off x="184822" y="5486400"/>
            <a:ext cx="3383280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Grid versus ground distance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61631-9C86-EA26-9AB0-79B748DE3363}"/>
              </a:ext>
            </a:extLst>
          </p:cNvPr>
          <p:cNvSpPr txBox="1"/>
          <p:nvPr/>
        </p:nvSpPr>
        <p:spPr>
          <a:xfrm>
            <a:off x="184826" y="57607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BLUE:  grid SHORTER than ground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C60A0-7D8D-FD20-B7AD-958A45D228F2}"/>
              </a:ext>
            </a:extLst>
          </p:cNvPr>
          <p:cNvSpPr txBox="1"/>
          <p:nvPr/>
        </p:nvSpPr>
        <p:spPr>
          <a:xfrm>
            <a:off x="184825" y="6030020"/>
            <a:ext cx="3383280" cy="36933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RED:  grid LONGER than ground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1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E8544-E084-EB40-5648-74A01D18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</p:spTree>
    <p:extLst>
      <p:ext uri="{BB962C8B-B14F-4D97-AF65-F5344CB8AC3E}">
        <p14:creationId xmlns:p14="http://schemas.microsoft.com/office/powerpoint/2010/main" val="418629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D3839-B4A2-343F-9C02-AD58B01D3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0E4EC08-9333-64DD-5C62-D92DF23AB6AF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A9E672F-6B63-D223-469A-646A0660B4BE}"/>
              </a:ext>
            </a:extLst>
          </p:cNvPr>
          <p:cNvSpPr/>
          <p:nvPr/>
        </p:nvSpPr>
        <p:spPr>
          <a:xfrm rot="1119740">
            <a:off x="1014272" y="2038677"/>
            <a:ext cx="182880" cy="64008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2A57056-70B6-D607-F4BB-A252B891E2C2}"/>
              </a:ext>
            </a:extLst>
          </p:cNvPr>
          <p:cNvSpPr/>
          <p:nvPr/>
        </p:nvSpPr>
        <p:spPr>
          <a:xfrm rot="21372669">
            <a:off x="1428110" y="2065949"/>
            <a:ext cx="185071" cy="141732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10551-E65E-8245-882F-AA26F3058D9D}"/>
              </a:ext>
            </a:extLst>
          </p:cNvPr>
          <p:cNvSpPr txBox="1"/>
          <p:nvPr/>
        </p:nvSpPr>
        <p:spPr>
          <a:xfrm>
            <a:off x="471947" y="1441469"/>
            <a:ext cx="1819073" cy="584775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These zones will be removed</a:t>
            </a:r>
          </a:p>
        </p:txBody>
      </p:sp>
    </p:spTree>
    <p:extLst>
      <p:ext uri="{BB962C8B-B14F-4D97-AF65-F5344CB8AC3E}">
        <p14:creationId xmlns:p14="http://schemas.microsoft.com/office/powerpoint/2010/main" val="36345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392809-7A1F-CD26-CE82-BB8E2AFCA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BAF5AEE-0B02-E539-E003-5A6B53F82CBD}"/>
              </a:ext>
            </a:extLst>
          </p:cNvPr>
          <p:cNvSpPr txBox="1">
            <a:spLocks/>
          </p:cNvSpPr>
          <p:nvPr/>
        </p:nvSpPr>
        <p:spPr>
          <a:xfrm>
            <a:off x="9183934" y="64063"/>
            <a:ext cx="3008065" cy="1856178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C4C93FA-67FD-E4CC-7C85-936CF2DB946A}"/>
              </a:ext>
            </a:extLst>
          </p:cNvPr>
          <p:cNvSpPr/>
          <p:nvPr/>
        </p:nvSpPr>
        <p:spPr>
          <a:xfrm rot="793257">
            <a:off x="6927232" y="4740539"/>
            <a:ext cx="182880" cy="82296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DDF2A-47AE-97D2-4C9B-F6FBE489AEE4}"/>
              </a:ext>
            </a:extLst>
          </p:cNvPr>
          <p:cNvSpPr txBox="1"/>
          <p:nvPr/>
        </p:nvSpPr>
        <p:spPr>
          <a:xfrm>
            <a:off x="6052311" y="3889332"/>
            <a:ext cx="2260060" cy="830997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This zone will change, additional zones may be added</a:t>
            </a:r>
          </a:p>
        </p:txBody>
      </p:sp>
    </p:spTree>
    <p:extLst>
      <p:ext uri="{BB962C8B-B14F-4D97-AF65-F5344CB8AC3E}">
        <p14:creationId xmlns:p14="http://schemas.microsoft.com/office/powerpoint/2010/main" val="148193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19EA8-9EE3-B322-E31F-47CE5B8F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±45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E5F82-0314-8F7D-635E-CE594C3F0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 83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(existing)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±159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85%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-75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63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DA5CA2-9F4D-AF77-E458-16C41A03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78CF70-1155-487E-B744-8711D623BA7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219EA8-9EE3-B322-E31F-47CE5B8FB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31B0FE-BEB4-0BF1-A6DD-F0FEDB29FBE6}"/>
              </a:ext>
            </a:extLst>
          </p:cNvPr>
          <p:cNvSpPr/>
          <p:nvPr/>
        </p:nvSpPr>
        <p:spPr>
          <a:xfrm>
            <a:off x="9102903" y="0"/>
            <a:ext cx="3089097" cy="4900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29666A1-114D-195E-75BA-F0C70C251906}"/>
              </a:ext>
            </a:extLst>
          </p:cNvPr>
          <p:cNvSpPr txBox="1">
            <a:spLocks/>
          </p:cNvSpPr>
          <p:nvPr/>
        </p:nvSpPr>
        <p:spPr>
          <a:xfrm>
            <a:off x="9183934" y="64062"/>
            <a:ext cx="3008065" cy="4836711"/>
          </a:xfrm>
          <a:prstGeom prst="rect">
            <a:avLst/>
          </a:prstGeom>
        </p:spPr>
        <p:txBody>
          <a:bodyPr vert="horz" lIns="91440" tIns="34290" rIns="91440" bIns="34290" numCol="1" rtlCol="0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SPCS2022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linear distortion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(preliminary)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Green is ±50 ppm (±0.26 ft/mile)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Distortion performance:  </a:t>
            </a:r>
            <a:b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4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±45 ppm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Performance percentages: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population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87%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cities &amp; towns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69%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total area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Mean weighted by population: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-4 ppm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A87589-576E-9A4F-A115-BF39F7ACBF18}"/>
              </a:ext>
            </a:extLst>
          </p:cNvPr>
          <p:cNvSpPr/>
          <p:nvPr/>
        </p:nvSpPr>
        <p:spPr>
          <a:xfrm>
            <a:off x="9141401" y="1920240"/>
            <a:ext cx="3008065" cy="8229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FBD955-05C0-9EAE-6089-337ADF4FD720}"/>
              </a:ext>
            </a:extLst>
          </p:cNvPr>
          <p:cNvSpPr/>
          <p:nvPr/>
        </p:nvSpPr>
        <p:spPr>
          <a:xfrm>
            <a:off x="9141401" y="4114800"/>
            <a:ext cx="3008065" cy="7315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ACBB82-904B-9B53-9D87-8F22D9FB4591}"/>
              </a:ext>
            </a:extLst>
          </p:cNvPr>
          <p:cNvSpPr/>
          <p:nvPr/>
        </p:nvSpPr>
        <p:spPr>
          <a:xfrm>
            <a:off x="9141401" y="2743200"/>
            <a:ext cx="3008065" cy="1371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03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When will SPCS2022 be done?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8" name="Google Shape;22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2723" y="1371600"/>
            <a:ext cx="9276074" cy="50292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229" name="Google Shape;22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160" y="3699020"/>
            <a:ext cx="11887200" cy="188708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E1E29D-6E8C-83F7-95AC-058F0862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2962EB-5809-F81E-CFD7-9275C126B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" y="457200"/>
            <a:ext cx="3771785" cy="1005840"/>
          </a:xfrm>
        </p:spPr>
        <p:txBody>
          <a:bodyPr/>
          <a:lstStyle/>
          <a:p>
            <a:r>
              <a:rPr lang="en-US" dirty="0"/>
              <a:t>Alpha products are NOT final products!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CE9C0E-2D79-DAAB-E6AA-453E11D10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463039"/>
            <a:ext cx="3944120" cy="5394325"/>
          </a:xfrm>
        </p:spPr>
        <p:txBody>
          <a:bodyPr>
            <a:normAutofit/>
          </a:bodyPr>
          <a:lstStyle/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Preliminary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For illustrative </a:t>
            </a:r>
            <a:br>
              <a:rPr lang="en-US" dirty="0"/>
            </a:br>
            <a:r>
              <a:rPr lang="en-US" dirty="0"/>
              <a:t>purposes only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Not authoritative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Under active development</a:t>
            </a:r>
          </a:p>
          <a:p>
            <a:pPr marL="282575" indent="-282575">
              <a:buFont typeface="Arial" panose="020B0604020202020204" pitchFamily="34" charset="0"/>
              <a:buChar char="•"/>
            </a:pPr>
            <a:r>
              <a:rPr lang="en-US" dirty="0"/>
              <a:t>Subject to change without notice</a:t>
            </a:r>
          </a:p>
          <a:p>
            <a:r>
              <a:rPr lang="en-US" i="1" dirty="0"/>
              <a:t>Feedback to: </a:t>
            </a:r>
            <a:r>
              <a:rPr lang="en-US" b="1" dirty="0">
                <a:solidFill>
                  <a:srgbClr val="C00000"/>
                </a:solidFill>
              </a:rPr>
              <a:t>ngs.feedback@noaa.gov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E62611-2460-4C49-B2FC-FBE166462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225" y="548640"/>
            <a:ext cx="8328775" cy="6309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01F700-0F80-4779-8965-20CE223E3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1760" y="4771072"/>
            <a:ext cx="1828800" cy="1828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B82B06-F480-EE37-2DA4-46A8BE799F04}"/>
              </a:ext>
            </a:extLst>
          </p:cNvPr>
          <p:cNvSpPr/>
          <p:nvPr/>
        </p:nvSpPr>
        <p:spPr>
          <a:xfrm>
            <a:off x="4035560" y="3207428"/>
            <a:ext cx="7851640" cy="4114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2A479-7F75-815B-62B1-8C2D3BE27361}"/>
              </a:ext>
            </a:extLst>
          </p:cNvPr>
          <p:cNvSpPr/>
          <p:nvPr/>
        </p:nvSpPr>
        <p:spPr>
          <a:xfrm>
            <a:off x="4035560" y="3663994"/>
            <a:ext cx="7851640" cy="2778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BE3DB2-A391-A5B6-1928-F38E041FD58C}"/>
              </a:ext>
            </a:extLst>
          </p:cNvPr>
          <p:cNvSpPr txBox="1"/>
          <p:nvPr/>
        </p:nvSpPr>
        <p:spPr>
          <a:xfrm>
            <a:off x="6406897" y="627941"/>
            <a:ext cx="5693663" cy="492443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https://alpha.ngs.noaa.gov/index.shtml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48FD7C-F188-71B6-6E91-F17A66337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01063" y="431387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9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5D076-6F20-55B1-849D-B5E5C2E0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B120A-96E5-C41C-5A29-B080F46E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457200"/>
            <a:ext cx="4833804" cy="1005840"/>
          </a:xfrm>
        </p:spPr>
        <p:txBody>
          <a:bodyPr>
            <a:normAutofit/>
          </a:bodyPr>
          <a:lstStyle/>
          <a:p>
            <a:r>
              <a:rPr lang="en-US" dirty="0"/>
              <a:t>Alpha SPCS2022 Home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25703-315C-FE57-46E3-7B9CE980D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39" y="1057556"/>
            <a:ext cx="4833805" cy="571408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https://alpha.ngs.noaa.gov /SPCS/index.shtml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Gives date last updated </a:t>
            </a:r>
            <a:br>
              <a:rPr lang="en-US" dirty="0"/>
            </a:br>
            <a:r>
              <a:rPr lang="en-US" dirty="0"/>
              <a:t>(on all SPCS2022 pages)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Links to other SPCS2022 pages in sidebar:</a:t>
            </a:r>
          </a:p>
          <a:p>
            <a:pPr marL="514350" lvl="1" indent="-285750"/>
            <a:r>
              <a:rPr lang="en-US" dirty="0"/>
              <a:t>Zone information</a:t>
            </a:r>
          </a:p>
          <a:p>
            <a:pPr marL="514350" lvl="1" indent="-285750"/>
            <a:r>
              <a:rPr lang="en-US" dirty="0"/>
              <a:t>Distortion maps</a:t>
            </a:r>
          </a:p>
          <a:p>
            <a:pPr marL="514350" lvl="1" indent="-285750"/>
            <a:r>
              <a:rPr lang="en-US" dirty="0"/>
              <a:t>Online interactive maps (SPCS2022 Experience)</a:t>
            </a:r>
          </a:p>
          <a:p>
            <a:pPr marL="514350" lvl="1" indent="-285750"/>
            <a:r>
              <a:rPr lang="en-US" dirty="0"/>
              <a:t>Alpha NCAT</a:t>
            </a:r>
          </a:p>
          <a:p>
            <a:pPr marL="514350" lvl="1" indent="-285750"/>
            <a:r>
              <a:rPr lang="en-US" dirty="0"/>
              <a:t>Additional information</a:t>
            </a:r>
          </a:p>
          <a:p>
            <a:pPr marL="514350" lvl="1" indent="-285750"/>
            <a:r>
              <a:rPr lang="en-US" dirty="0"/>
              <a:t>Feedback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1D0BA6-82C2-4297-95B1-5B1A3D680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5245" y="0"/>
            <a:ext cx="7266755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47BF78-8B91-4F7C-A5DA-7AA21AF9A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95" y="4942840"/>
            <a:ext cx="1828800" cy="1828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4FDD27A-9F66-3705-3930-9F70EB599883}"/>
              </a:ext>
            </a:extLst>
          </p:cNvPr>
          <p:cNvSpPr/>
          <p:nvPr/>
        </p:nvSpPr>
        <p:spPr>
          <a:xfrm>
            <a:off x="9580326" y="1463041"/>
            <a:ext cx="2443061" cy="2587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8333FD-98E9-7774-1B2F-E422E10293E9}"/>
              </a:ext>
            </a:extLst>
          </p:cNvPr>
          <p:cNvSpPr/>
          <p:nvPr/>
        </p:nvSpPr>
        <p:spPr>
          <a:xfrm>
            <a:off x="5141272" y="1994820"/>
            <a:ext cx="1454082" cy="2106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9013CC-A127-B539-C66A-D638D21EE6EB}"/>
              </a:ext>
            </a:extLst>
          </p:cNvPr>
          <p:cNvSpPr/>
          <p:nvPr/>
        </p:nvSpPr>
        <p:spPr>
          <a:xfrm>
            <a:off x="5141272" y="2937753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78ACFA-2CBB-964E-4E90-53384C882B01}"/>
              </a:ext>
            </a:extLst>
          </p:cNvPr>
          <p:cNvSpPr/>
          <p:nvPr/>
        </p:nvSpPr>
        <p:spPr>
          <a:xfrm>
            <a:off x="5141272" y="2581938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A5C8C-A3B1-38FC-BE09-B07104228B1F}"/>
              </a:ext>
            </a:extLst>
          </p:cNvPr>
          <p:cNvSpPr/>
          <p:nvPr/>
        </p:nvSpPr>
        <p:spPr>
          <a:xfrm>
            <a:off x="5141272" y="2760764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3B309-C8FA-C456-99B4-08926225178B}"/>
              </a:ext>
            </a:extLst>
          </p:cNvPr>
          <p:cNvSpPr/>
          <p:nvPr/>
        </p:nvSpPr>
        <p:spPr>
          <a:xfrm>
            <a:off x="5141272" y="3119010"/>
            <a:ext cx="1454082" cy="72341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C90555-C2F3-B22C-C964-8D5DA6DEA1E8}"/>
              </a:ext>
            </a:extLst>
          </p:cNvPr>
          <p:cNvSpPr/>
          <p:nvPr/>
        </p:nvSpPr>
        <p:spPr>
          <a:xfrm>
            <a:off x="5141272" y="2205424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791656-EDD7-2BF2-3B3F-CF72ECF53384}"/>
              </a:ext>
            </a:extLst>
          </p:cNvPr>
          <p:cNvSpPr/>
          <p:nvPr/>
        </p:nvSpPr>
        <p:spPr>
          <a:xfrm>
            <a:off x="5141272" y="2393681"/>
            <a:ext cx="1454082" cy="1812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75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9F59AF-2088-8118-A8DE-AB2C794D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State Plane Coordinate System of 2022 (SPCS2022)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140"/>
            <a:ext cx="11247120" cy="49673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Part of modernizing the </a:t>
            </a:r>
            <a:r>
              <a:rPr lang="en-US" b="1" i="1" dirty="0"/>
              <a:t>National Spatial Reference System (NSRS) 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Third generation of State Plane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First in 1930s (SPCS 27), second in 1980s (SPCS 83)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3 </a:t>
            </a:r>
            <a:r>
              <a:rPr lang="en-US" b="1" i="1" dirty="0"/>
              <a:t>conformal </a:t>
            </a:r>
            <a:r>
              <a:rPr lang="en-US" dirty="0"/>
              <a:t>map projection types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ellipsoid as SPCS 83 (GRS 80)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Same as existing State Plane, </a:t>
            </a:r>
            <a:r>
              <a:rPr lang="en-US" b="1" i="1" dirty="0"/>
              <a:t>but different…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Based on new terrestrial reference frames instead of NAD 83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More zones, most designed by state stakeholders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31002-14DB-9EAB-B52D-985EC9856993}"/>
              </a:ext>
            </a:extLst>
          </p:cNvPr>
          <p:cNvGrpSpPr>
            <a:grpSpLocks noChangeAspect="1"/>
          </p:cNvGrpSpPr>
          <p:nvPr/>
        </p:nvGrpSpPr>
        <p:grpSpPr>
          <a:xfrm>
            <a:off x="10377056" y="1643912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CBB8B3-ADA6-13B5-BED4-4843835590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C156DBF1-39B8-0662-0C02-9653028FF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5137450-061C-6E84-943E-E4D973C77E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0403055-43CA-8006-69A7-81637FC9355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03B395-105D-F447-738A-8CEEFF9ED0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19570" y="3536545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B22075-C343-85AD-6693-974A6F79DB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97F6C99B-4440-998E-ACD6-DBE2B519E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FEA5F5E5-2E05-BEBD-9C6A-449484AC1D8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47FFC20D-CA28-39E7-2823-FFFA5197C52E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33E0C322-AF80-8856-1EA9-3BCD6AC1DB1F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589567F0-6A5B-BC54-7177-51D52C19815C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5059BB-98D2-3743-367E-A3B6EBA844A0}"/>
              </a:ext>
            </a:extLst>
          </p:cNvPr>
          <p:cNvGrpSpPr>
            <a:grpSpLocks noChangeAspect="1"/>
          </p:cNvGrpSpPr>
          <p:nvPr/>
        </p:nvGrpSpPr>
        <p:grpSpPr>
          <a:xfrm>
            <a:off x="10439664" y="5136503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AE6878-8C61-0C5D-4BDC-5418F7587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621D21C0-21A7-2253-5117-5E4C1F04D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CC3976C1-F58B-C611-4FC5-483A3BDCD124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D2F3D47-48BB-77FB-BC6E-B84F77B53D2F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BD5D731-5ECC-7FBE-5DB3-57E30BC2979F}"/>
              </a:ext>
            </a:extLst>
          </p:cNvPr>
          <p:cNvSpPr txBox="1"/>
          <p:nvPr/>
        </p:nvSpPr>
        <p:spPr>
          <a:xfrm>
            <a:off x="9222383" y="3613653"/>
            <a:ext cx="112813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60FDD-D7A1-DD4A-85DC-0EECBEE94F2F}"/>
              </a:ext>
            </a:extLst>
          </p:cNvPr>
          <p:cNvSpPr txBox="1"/>
          <p:nvPr/>
        </p:nvSpPr>
        <p:spPr>
          <a:xfrm>
            <a:off x="9434285" y="4951876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Hotine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4A7EC-FA66-AD8B-87DB-13CE5B0E0EFB}"/>
              </a:ext>
            </a:extLst>
          </p:cNvPr>
          <p:cNvSpPr txBox="1"/>
          <p:nvPr/>
        </p:nvSpPr>
        <p:spPr>
          <a:xfrm>
            <a:off x="9609415" y="1872725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153944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D6D475-797B-4204-98CC-96B58084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AD64C6-6EB7-C06D-7FB5-D1C29AD1B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Zone Information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4F15FC-8781-E3B0-FB02-1B020F90E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960120"/>
            <a:ext cx="3738378" cy="589724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Interactive tables</a:t>
            </a:r>
          </a:p>
          <a:p>
            <a:pPr marL="571500" lvl="1" indent="-285750"/>
            <a:r>
              <a:rPr lang="en-US" dirty="0"/>
              <a:t>Zone definitions</a:t>
            </a:r>
          </a:p>
          <a:p>
            <a:pPr marL="571500" lvl="1" indent="-285750"/>
            <a:r>
              <a:rPr lang="en-US" dirty="0"/>
              <a:t>Example coordinates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/>
              <a:t>Downloadable data and other tables will be added later</a:t>
            </a:r>
          </a:p>
          <a:p>
            <a:pPr marL="285750" indent="-28575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Blue Marble has already made use of this information for preliminary testing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64DB34-9479-4009-B3B6-3C53F71BF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379" y="0"/>
            <a:ext cx="8453621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E8EBF4-B5F4-16E5-EDC4-5FA2C04D5E8F}"/>
              </a:ext>
            </a:extLst>
          </p:cNvPr>
          <p:cNvSpPr/>
          <p:nvPr/>
        </p:nvSpPr>
        <p:spPr>
          <a:xfrm>
            <a:off x="5982513" y="3429000"/>
            <a:ext cx="6060332" cy="160020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ECFF77-FAED-71CE-E910-8108038AD1B1}"/>
              </a:ext>
            </a:extLst>
          </p:cNvPr>
          <p:cNvSpPr/>
          <p:nvPr/>
        </p:nvSpPr>
        <p:spPr>
          <a:xfrm>
            <a:off x="5982513" y="5140259"/>
            <a:ext cx="6060332" cy="142591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47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275" name="Google Shape;275;p21"/>
          <p:cNvPicPr preferRelativeResize="0"/>
          <p:nvPr/>
        </p:nvPicPr>
        <p:blipFill rotWithShape="1">
          <a:blip r:embed="rId3">
            <a:alphaModFix/>
          </a:blip>
          <a:srcRect b="31102"/>
          <a:stretch/>
        </p:blipFill>
        <p:spPr>
          <a:xfrm>
            <a:off x="1314649" y="548005"/>
            <a:ext cx="9562702" cy="621792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76" name="Google Shape;276;p21"/>
          <p:cNvSpPr/>
          <p:nvPr/>
        </p:nvSpPr>
        <p:spPr>
          <a:xfrm>
            <a:off x="1645920" y="3913632"/>
            <a:ext cx="1828800" cy="274320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title"/>
          </p:nvPr>
        </p:nvSpPr>
        <p:spPr>
          <a:xfrm>
            <a:off x="91439" y="457200"/>
            <a:ext cx="3853319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/>
              <a:t>ArcGIS Online SPCS2022 Experience</a:t>
            </a:r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body" idx="1"/>
          </p:nvPr>
        </p:nvSpPr>
        <p:spPr>
          <a:xfrm>
            <a:off x="91440" y="1463040"/>
            <a:ext cx="3853318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Online interactive maps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Shows distortion and gives projection definitions</a:t>
            </a:r>
            <a:endParaRPr dirty="0"/>
          </a:p>
          <a:p>
            <a:pPr marL="573088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Zone parameters not all given to full precision</a:t>
            </a:r>
            <a:endParaRPr dirty="0"/>
          </a:p>
          <a:p>
            <a:pPr marL="573088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Cannot get distortion values from maps</a:t>
            </a:r>
            <a:endParaRPr dirty="0"/>
          </a:p>
        </p:txBody>
      </p:sp>
      <p:pic>
        <p:nvPicPr>
          <p:cNvPr id="284" name="Google Shape;28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4759" y="0"/>
            <a:ext cx="8247241" cy="685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85" name="Google Shape;285;p22"/>
          <p:cNvSpPr/>
          <p:nvPr/>
        </p:nvSpPr>
        <p:spPr>
          <a:xfrm>
            <a:off x="4060196" y="1158240"/>
            <a:ext cx="1596892" cy="1121664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2"/>
          <p:cNvSpPr/>
          <p:nvPr/>
        </p:nvSpPr>
        <p:spPr>
          <a:xfrm>
            <a:off x="10070592" y="996696"/>
            <a:ext cx="1993392" cy="365125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292" name="Google Shape;2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95"/>
            <a:ext cx="12192000" cy="685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5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299" name="Google Shape;299;p24"/>
          <p:cNvSpPr txBox="1">
            <a:spLocks noGrp="1"/>
          </p:cNvSpPr>
          <p:nvPr>
            <p:ph type="title"/>
          </p:nvPr>
        </p:nvSpPr>
        <p:spPr>
          <a:xfrm>
            <a:off x="91439" y="457200"/>
            <a:ext cx="3771785" cy="100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/>
              <a:t>NSRS Modernization</a:t>
            </a:r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body" idx="1"/>
          </p:nvPr>
        </p:nvSpPr>
        <p:spPr>
          <a:xfrm>
            <a:off x="91440" y="960119"/>
            <a:ext cx="3771784" cy="589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Alpha site is </a:t>
            </a:r>
            <a:r>
              <a:rPr lang="en-US" b="1" i="1" dirty="0"/>
              <a:t>ONLY</a:t>
            </a:r>
            <a:r>
              <a:rPr lang="en-US" dirty="0"/>
              <a:t> for NSRS Modernization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Rollout 2025</a:t>
            </a:r>
            <a:endParaRPr dirty="0"/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/>
              <a:t>More to it than just SPCS2022…</a:t>
            </a:r>
            <a:endParaRPr dirty="0"/>
          </a:p>
          <a:p>
            <a:pPr marL="57150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Deprecation of U.S. survey foot</a:t>
            </a:r>
            <a:endParaRPr dirty="0"/>
          </a:p>
          <a:p>
            <a:pPr marL="57150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Terrestrial reference frames</a:t>
            </a:r>
            <a:endParaRPr dirty="0"/>
          </a:p>
          <a:p>
            <a:pPr marL="57150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Geopotential datum</a:t>
            </a:r>
            <a:endParaRPr dirty="0"/>
          </a:p>
          <a:p>
            <a:pPr marL="57150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Time-dependence</a:t>
            </a:r>
            <a:endParaRPr dirty="0"/>
          </a:p>
          <a:p>
            <a:pPr marL="57150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Reference epoch coordinates</a:t>
            </a:r>
            <a:endParaRPr dirty="0"/>
          </a:p>
          <a:p>
            <a:pPr marL="57150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And more…</a:t>
            </a:r>
            <a:endParaRPr dirty="0"/>
          </a:p>
          <a:p>
            <a:pPr marL="571500" lvl="1" indent="-133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  <p:pic>
        <p:nvPicPr>
          <p:cNvPr id="301" name="Google Shape;30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225" y="548640"/>
            <a:ext cx="8328775" cy="63093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302" name="Google Shape;30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71760" y="4771072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4"/>
          <p:cNvSpPr/>
          <p:nvPr/>
        </p:nvSpPr>
        <p:spPr>
          <a:xfrm rot="-1345051">
            <a:off x="3701812" y="3397612"/>
            <a:ext cx="86516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PRELIMINARY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5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6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5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That’s great, but when will SPCS2022 be done?</a:t>
            </a:r>
            <a:endParaRPr/>
          </a:p>
        </p:txBody>
      </p:sp>
      <p:sp>
        <p:nvSpPr>
          <p:cNvPr id="310" name="Google Shape;310;p25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11247120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SPCS2022 included with rollout of Modernized NSRS in </a:t>
            </a:r>
            <a:r>
              <a:rPr lang="en-US" sz="3600" b="1" i="1" dirty="0">
                <a:solidFill>
                  <a:srgbClr val="C00000"/>
                </a:solidFill>
              </a:rPr>
              <a:t>2025</a:t>
            </a:r>
            <a:endParaRPr b="1" i="1" dirty="0">
              <a:solidFill>
                <a:srgbClr val="C0000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 dirty="0"/>
              <a:t>But SPCS2022 design will be done sooner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Getting feedback from stakeholders and others </a:t>
            </a:r>
            <a:r>
              <a:rPr lang="en-US" b="1" i="1" dirty="0"/>
              <a:t>now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In process of updating projection algorithms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Blue Marble has already made use of preliminary designs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Finalize designs by mid-2024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80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Designs done and shared with the world in 2024!</a:t>
            </a:r>
          </a:p>
          <a:p>
            <a:pPr marL="685800" lvl="1" indent="-228600">
              <a:spcBef>
                <a:spcPts val="1000"/>
              </a:spcBef>
              <a:buClr>
                <a:srgbClr val="C00000"/>
              </a:buClr>
              <a:buSzPts val="2800"/>
            </a:pPr>
            <a:r>
              <a:rPr lang="en-US" b="1" i="1" dirty="0">
                <a:solidFill>
                  <a:srgbClr val="C00000"/>
                </a:solidFill>
              </a:rPr>
              <a:t>Will provide definitions directly usable by our commercial partners</a:t>
            </a:r>
          </a:p>
          <a:p>
            <a:pPr marL="685800" lvl="1" indent="-228600">
              <a:spcBef>
                <a:spcPts val="1000"/>
              </a:spcBef>
              <a:buClr>
                <a:srgbClr val="C00000"/>
              </a:buClr>
              <a:buSzPts val="2800"/>
            </a:pPr>
            <a:r>
              <a:rPr lang="en-US" b="1" i="1" dirty="0">
                <a:solidFill>
                  <a:srgbClr val="C00000"/>
                </a:solidFill>
              </a:rPr>
              <a:t>Includes Blue Marble, Esri, Trimble, Hexagon, Topcon, Carlson, Autodesk, etc.</a:t>
            </a:r>
          </a:p>
          <a:p>
            <a:pPr marL="685800" lvl="1" indent="-228600">
              <a:spcBef>
                <a:spcPts val="1000"/>
              </a:spcBef>
              <a:buClr>
                <a:srgbClr val="C00000"/>
              </a:buClr>
              <a:buSzPts val="2800"/>
            </a:pPr>
            <a:r>
              <a:rPr lang="en-US" b="1" i="1" dirty="0">
                <a:solidFill>
                  <a:srgbClr val="C00000"/>
                </a:solidFill>
              </a:rPr>
              <a:t>Definitions also in EPSG Geodetic Parameter Dataset and ISO Geodetic Registry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E755F9-7A2C-D1BF-586C-CFED92250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692" y="-635"/>
            <a:ext cx="6252308" cy="6858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Where to learn more…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7B653-FC9E-B60C-85AC-B61B88F7AD2E}"/>
              </a:ext>
            </a:extLst>
          </p:cNvPr>
          <p:cNvSpPr txBox="1"/>
          <p:nvPr/>
        </p:nvSpPr>
        <p:spPr>
          <a:xfrm>
            <a:off x="6414106" y="457200"/>
            <a:ext cx="370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t>geodesy.noaa.gov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E4F0CE-4475-026C-356E-2C398D3C6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3253" y="301720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6A2F8FE-8125-E45B-DB59-E2E12CD25E3E}"/>
              </a:ext>
            </a:extLst>
          </p:cNvPr>
          <p:cNvSpPr/>
          <p:nvPr/>
        </p:nvSpPr>
        <p:spPr>
          <a:xfrm>
            <a:off x="256187" y="2550764"/>
            <a:ext cx="5394748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 w="22225">
                  <a:solidFill>
                    <a:srgbClr val="4472C4"/>
                  </a:solidFill>
                  <a:prstDash val="solid"/>
                </a:ln>
                <a:solidFill>
                  <a:srgbClr val="4472C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Thank you!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C0ACA7-0B9D-262F-8779-EFD78A529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76" y="5038895"/>
            <a:ext cx="1828800" cy="1828800"/>
          </a:xfrm>
          <a:prstGeom prst="rect">
            <a:avLst/>
          </a:prstGeom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375FBB-4329-B408-E0AC-33AD9A608A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542014" y="3885882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59CCFA-5666-5DA2-2736-873A79EFE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93253" y="4984753"/>
            <a:ext cx="345186" cy="457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54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A801D-9F18-BC94-16AB-5658BEC34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182880"/>
            <a:ext cx="3473450" cy="1006475"/>
          </a:xfrm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SPCS2022 zone layers</a:t>
            </a:r>
            <a:endParaRPr lang="en-US" sz="3200" b="1" i="1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5F0CC9-AD8B-3B14-10D4-2D5068AA09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1440" y="1280160"/>
            <a:ext cx="3383280" cy="4845050"/>
          </a:xfrm>
        </p:spPr>
        <p:txBody>
          <a:bodyPr tIns="45720" bIns="45720" numCol="1">
            <a:norm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1 layer:  </a:t>
            </a:r>
            <a:r>
              <a:rPr lang="en-US" sz="2800" dirty="0"/>
              <a:t>12 states plus 6 territories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2 layers:  </a:t>
            </a:r>
            <a:r>
              <a:rPr lang="en-US" sz="2800" dirty="0"/>
              <a:t>28 states</a:t>
            </a:r>
          </a:p>
          <a:p>
            <a:pPr marL="914400" indent="-1371600">
              <a:lnSpc>
                <a:spcPct val="80000"/>
              </a:lnSpc>
              <a:spcBef>
                <a:spcPts val="600"/>
              </a:spcBef>
            </a:pPr>
            <a:endParaRPr lang="en-US" sz="2800" dirty="0"/>
          </a:p>
          <a:p>
            <a:pPr marL="0" indent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800" b="1" dirty="0"/>
              <a:t>3 layers:  </a:t>
            </a:r>
            <a:r>
              <a:rPr lang="en-US" sz="2800" dirty="0"/>
              <a:t>10 states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170D6-050B-F670-8E67-7BC1FD629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1" y="91440"/>
            <a:ext cx="9143941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1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C0488C9-3D08-09CB-C6DD-CEC92DD81AB5}"/>
              </a:ext>
            </a:extLst>
          </p:cNvPr>
          <p:cNvGrpSpPr/>
          <p:nvPr/>
        </p:nvGrpSpPr>
        <p:grpSpPr>
          <a:xfrm>
            <a:off x="3442996" y="91440"/>
            <a:ext cx="8749004" cy="6492240"/>
            <a:chOff x="3442996" y="91440"/>
            <a:chExt cx="8749004" cy="64922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3D14E6-F083-B515-C744-D17B886E7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5680" y="91440"/>
              <a:ext cx="8656320" cy="649224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BC73FF-3246-6AD9-B755-58D724DB4F29}"/>
                </a:ext>
              </a:extLst>
            </p:cNvPr>
            <p:cNvSpPr/>
            <p:nvPr/>
          </p:nvSpPr>
          <p:spPr>
            <a:xfrm>
              <a:off x="3442996" y="92075"/>
              <a:ext cx="1330172" cy="3817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494C886-D52D-2B98-546A-852356145634}"/>
              </a:ext>
            </a:extLst>
          </p:cNvPr>
          <p:cNvSpPr txBox="1">
            <a:spLocks/>
          </p:cNvSpPr>
          <p:nvPr/>
        </p:nvSpPr>
        <p:spPr>
          <a:xfrm>
            <a:off x="158622" y="1119992"/>
            <a:ext cx="4614546" cy="509419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NGS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165 zones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Includes 54 statewide zones…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…and 3 “special use” zones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(in more than one state)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Designs by state stakeholders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802 zones in 28 states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= 967 zones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56 states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territories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Compare to 125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zones in existing </a:t>
            </a:r>
            <a:b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State Plane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B8BE11-FA62-4600-F2E8-8781BB25A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342CC9-6237-BD1B-96B4-9A1A91C47A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" y="92075"/>
            <a:ext cx="4681728" cy="1096963"/>
          </a:xfrm>
          <a:solidFill>
            <a:schemeClr val="bg1"/>
          </a:solidFill>
        </p:spPr>
        <p:txBody>
          <a:bodyPr tIns="45720" bIns="45720" anchor="t" anchorCtr="0">
            <a:normAutofit/>
          </a:bodyPr>
          <a:lstStyle/>
          <a:p>
            <a:r>
              <a:rPr lang="en-US" sz="3200" b="1" dirty="0">
                <a:latin typeface="+mn-lt"/>
              </a:rPr>
              <a:t>Number of SPCS2022 zones </a:t>
            </a:r>
            <a:r>
              <a:rPr lang="en-US" sz="3200" b="1" i="1" dirty="0">
                <a:latin typeface="+mn-lt"/>
              </a:rPr>
              <a:t>(preliminary)</a:t>
            </a:r>
            <a:endParaRPr lang="en-US" sz="3200" b="1" dirty="0"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6C442-6DD5-2A84-CCEA-83402B7CEABB}"/>
              </a:ext>
            </a:extLst>
          </p:cNvPr>
          <p:cNvSpPr/>
          <p:nvPr/>
        </p:nvSpPr>
        <p:spPr>
          <a:xfrm>
            <a:off x="1195082" y="544749"/>
            <a:ext cx="2311414" cy="4948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08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F29F59AF-2088-8118-A8DE-AB2C794D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22122-6FE0-8E4C-BB65-C03A87AD1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734800" cy="914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State Plane Coordinate System of 2022 (SPCS2022)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10298C-31DE-5371-171D-941A885C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7140"/>
            <a:ext cx="11247120" cy="49673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Part of modernizing the </a:t>
            </a:r>
            <a:r>
              <a:rPr lang="en-US" b="1" i="1" dirty="0"/>
              <a:t>National Spatial Reference System (NSRS) </a:t>
            </a:r>
            <a:endParaRPr lang="en-US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Third generation of State Plane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First in 1930s (SPCS 27), second in 1980s (SPCS 83)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3 map projection types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Same ellipsoid as SPCS 83 (GRS 80)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Same as existing State Plane, </a:t>
            </a:r>
            <a:r>
              <a:rPr lang="en-US" b="1" i="1" dirty="0"/>
              <a:t>but different…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Based on new terrestrial reference frames instead of NAD 83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More zones, most designed by state stakeholders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Designed to reduce linear distortion at topographic surface </a:t>
            </a:r>
            <a:br>
              <a:rPr lang="en-US" dirty="0"/>
            </a:br>
            <a:r>
              <a:rPr lang="en-US" dirty="0"/>
              <a:t>(i.e., reduce difference between “grid” and “ground” distances)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31002-14DB-9EAB-B52D-985EC9856993}"/>
              </a:ext>
            </a:extLst>
          </p:cNvPr>
          <p:cNvGrpSpPr>
            <a:grpSpLocks noChangeAspect="1"/>
          </p:cNvGrpSpPr>
          <p:nvPr/>
        </p:nvGrpSpPr>
        <p:grpSpPr>
          <a:xfrm>
            <a:off x="10377056" y="1643912"/>
            <a:ext cx="1536685" cy="1737360"/>
            <a:chOff x="7325342" y="2752292"/>
            <a:chExt cx="2970729" cy="335867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CBB8B3-ADA6-13B5-BED4-48438355903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646407" y="3824968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6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C156DBF1-39B8-0662-0C02-9653028FFA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7646447" y="3824968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65137450-061C-6E84-943E-E4D973C77E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25342" y="2752292"/>
              <a:ext cx="2970729" cy="3096344"/>
            </a:xfrm>
            <a:custGeom>
              <a:avLst/>
              <a:gdLst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557460"/>
                <a:gd name="connsiteX1" fmla="*/ 1602178 w 3204356"/>
                <a:gd name="connsiteY1" fmla="*/ 0 h 2557460"/>
                <a:gd name="connsiteX2" fmla="*/ 3204356 w 3204356"/>
                <a:gd name="connsiteY2" fmla="*/ 2557460 h 2557460"/>
                <a:gd name="connsiteX3" fmla="*/ 0 w 3204356"/>
                <a:gd name="connsiteY3" fmla="*/ 2557460 h 2557460"/>
                <a:gd name="connsiteX0" fmla="*/ 0 w 3204356"/>
                <a:gd name="connsiteY0" fmla="*/ 2557460 h 2842618"/>
                <a:gd name="connsiteX1" fmla="*/ 1602178 w 3204356"/>
                <a:gd name="connsiteY1" fmla="*/ 0 h 2842618"/>
                <a:gd name="connsiteX2" fmla="*/ 3204356 w 3204356"/>
                <a:gd name="connsiteY2" fmla="*/ 2557460 h 2842618"/>
                <a:gd name="connsiteX3" fmla="*/ 0 w 3204356"/>
                <a:gd name="connsiteY3" fmla="*/ 2557460 h 2842618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692188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3133524"/>
                <a:gd name="connsiteX1" fmla="*/ 1602178 w 3303164"/>
                <a:gd name="connsiteY1" fmla="*/ 0 h 3133524"/>
                <a:gd name="connsiteX2" fmla="*/ 3204356 w 3303164"/>
                <a:gd name="connsiteY2" fmla="*/ 2557460 h 3133524"/>
                <a:gd name="connsiteX3" fmla="*/ 1836204 w 3303164"/>
                <a:gd name="connsiteY3" fmla="*/ 3133524 h 3133524"/>
                <a:gd name="connsiteX4" fmla="*/ 0 w 3303164"/>
                <a:gd name="connsiteY4" fmla="*/ 2557460 h 3133524"/>
                <a:gd name="connsiteX0" fmla="*/ 0 w 3303164"/>
                <a:gd name="connsiteY0" fmla="*/ 2557460 h 2993130"/>
                <a:gd name="connsiteX1" fmla="*/ 1602178 w 3303164"/>
                <a:gd name="connsiteY1" fmla="*/ 0 h 2993130"/>
                <a:gd name="connsiteX2" fmla="*/ 3204356 w 3303164"/>
                <a:gd name="connsiteY2" fmla="*/ 2557460 h 2993130"/>
                <a:gd name="connsiteX3" fmla="*/ 1764196 w 3303164"/>
                <a:gd name="connsiteY3" fmla="*/ 2773484 h 2993130"/>
                <a:gd name="connsiteX4" fmla="*/ 0 w 3303164"/>
                <a:gd name="connsiteY4" fmla="*/ 2557460 h 2993130"/>
                <a:gd name="connsiteX0" fmla="*/ 0 w 3303164"/>
                <a:gd name="connsiteY0" fmla="*/ 2557460 h 3169528"/>
                <a:gd name="connsiteX1" fmla="*/ 1602178 w 3303164"/>
                <a:gd name="connsiteY1" fmla="*/ 0 h 3169528"/>
                <a:gd name="connsiteX2" fmla="*/ 3204356 w 3303164"/>
                <a:gd name="connsiteY2" fmla="*/ 2557460 h 3169528"/>
                <a:gd name="connsiteX3" fmla="*/ 1584176 w 3303164"/>
                <a:gd name="connsiteY3" fmla="*/ 3169528 h 3169528"/>
                <a:gd name="connsiteX4" fmla="*/ 0 w 3303164"/>
                <a:gd name="connsiteY4" fmla="*/ 2557460 h 3169528"/>
                <a:gd name="connsiteX0" fmla="*/ 0 w 3159148"/>
                <a:gd name="connsiteY0" fmla="*/ 2557460 h 3199531"/>
                <a:gd name="connsiteX1" fmla="*/ 1602178 w 3159148"/>
                <a:gd name="connsiteY1" fmla="*/ 0 h 3199531"/>
                <a:gd name="connsiteX2" fmla="*/ 3060340 w 3159148"/>
                <a:gd name="connsiteY2" fmla="*/ 2377440 h 3199531"/>
                <a:gd name="connsiteX3" fmla="*/ 1584176 w 3159148"/>
                <a:gd name="connsiteY3" fmla="*/ 3169528 h 3199531"/>
                <a:gd name="connsiteX4" fmla="*/ 0 w 3159148"/>
                <a:gd name="connsiteY4" fmla="*/ 2557460 h 3199531"/>
                <a:gd name="connsiteX0" fmla="*/ 0 w 3015132"/>
                <a:gd name="connsiteY0" fmla="*/ 2449448 h 3181529"/>
                <a:gd name="connsiteX1" fmla="*/ 1458162 w 3015132"/>
                <a:gd name="connsiteY1" fmla="*/ 0 h 3181529"/>
                <a:gd name="connsiteX2" fmla="*/ 2916324 w 3015132"/>
                <a:gd name="connsiteY2" fmla="*/ 2377440 h 3181529"/>
                <a:gd name="connsiteX3" fmla="*/ 1440160 w 3015132"/>
                <a:gd name="connsiteY3" fmla="*/ 3169528 h 3181529"/>
                <a:gd name="connsiteX4" fmla="*/ 0 w 3015132"/>
                <a:gd name="connsiteY4" fmla="*/ 2449448 h 3181529"/>
                <a:gd name="connsiteX0" fmla="*/ 0 w 3015132"/>
                <a:gd name="connsiteY0" fmla="*/ 2449448 h 3037513"/>
                <a:gd name="connsiteX1" fmla="*/ 1458162 w 3015132"/>
                <a:gd name="connsiteY1" fmla="*/ 0 h 3037513"/>
                <a:gd name="connsiteX2" fmla="*/ 2916324 w 3015132"/>
                <a:gd name="connsiteY2" fmla="*/ 2377440 h 3037513"/>
                <a:gd name="connsiteX3" fmla="*/ 1548172 w 3015132"/>
                <a:gd name="connsiteY3" fmla="*/ 3025512 h 3037513"/>
                <a:gd name="connsiteX4" fmla="*/ 0 w 3015132"/>
                <a:gd name="connsiteY4" fmla="*/ 2449448 h 3037513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3374"/>
                <a:gd name="connsiteX1" fmla="*/ 1458162 w 3015132"/>
                <a:gd name="connsiteY1" fmla="*/ 0 h 3163374"/>
                <a:gd name="connsiteX2" fmla="*/ 2916324 w 3015132"/>
                <a:gd name="connsiteY2" fmla="*/ 2377440 h 3163374"/>
                <a:gd name="connsiteX3" fmla="*/ 1489403 w 3015132"/>
                <a:gd name="connsiteY3" fmla="*/ 3151373 h 3163374"/>
                <a:gd name="connsiteX4" fmla="*/ 0 w 3015132"/>
                <a:gd name="connsiteY4" fmla="*/ 2449448 h 3163374"/>
                <a:gd name="connsiteX0" fmla="*/ 0 w 3015132"/>
                <a:gd name="connsiteY0" fmla="*/ 2449448 h 3168657"/>
                <a:gd name="connsiteX1" fmla="*/ 1458162 w 3015132"/>
                <a:gd name="connsiteY1" fmla="*/ 0 h 3168657"/>
                <a:gd name="connsiteX2" fmla="*/ 2916324 w 3015132"/>
                <a:gd name="connsiteY2" fmla="*/ 2377440 h 3168657"/>
                <a:gd name="connsiteX3" fmla="*/ 1489403 w 3015132"/>
                <a:gd name="connsiteY3" fmla="*/ 3151373 h 3168657"/>
                <a:gd name="connsiteX4" fmla="*/ 0 w 3015132"/>
                <a:gd name="connsiteY4" fmla="*/ 2449448 h 3168657"/>
                <a:gd name="connsiteX0" fmla="*/ 0 w 2942478"/>
                <a:gd name="connsiteY0" fmla="*/ 2430258 h 3168657"/>
                <a:gd name="connsiteX1" fmla="*/ 1385508 w 2942478"/>
                <a:gd name="connsiteY1" fmla="*/ 0 h 3168657"/>
                <a:gd name="connsiteX2" fmla="*/ 2843670 w 2942478"/>
                <a:gd name="connsiteY2" fmla="*/ 2377440 h 3168657"/>
                <a:gd name="connsiteX3" fmla="*/ 1416749 w 2942478"/>
                <a:gd name="connsiteY3" fmla="*/ 3151373 h 3168657"/>
                <a:gd name="connsiteX4" fmla="*/ 0 w 2942478"/>
                <a:gd name="connsiteY4" fmla="*/ 2430258 h 3168657"/>
                <a:gd name="connsiteX0" fmla="*/ 0 w 2859652"/>
                <a:gd name="connsiteY0" fmla="*/ 2430258 h 3168657"/>
                <a:gd name="connsiteX1" fmla="*/ 1385508 w 2859652"/>
                <a:gd name="connsiteY1" fmla="*/ 0 h 3168657"/>
                <a:gd name="connsiteX2" fmla="*/ 2760844 w 2859652"/>
                <a:gd name="connsiteY2" fmla="*/ 2354352 h 3168657"/>
                <a:gd name="connsiteX3" fmla="*/ 1416749 w 2859652"/>
                <a:gd name="connsiteY3" fmla="*/ 3151373 h 3168657"/>
                <a:gd name="connsiteX4" fmla="*/ 0 w 2859652"/>
                <a:gd name="connsiteY4" fmla="*/ 2430258 h 3168657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59652"/>
                <a:gd name="connsiteY0" fmla="*/ 2430258 h 3130705"/>
                <a:gd name="connsiteX1" fmla="*/ 1385508 w 2859652"/>
                <a:gd name="connsiteY1" fmla="*/ 0 h 3130705"/>
                <a:gd name="connsiteX2" fmla="*/ 2760844 w 2859652"/>
                <a:gd name="connsiteY2" fmla="*/ 2354352 h 3130705"/>
                <a:gd name="connsiteX3" fmla="*/ 1453076 w 2859652"/>
                <a:gd name="connsiteY3" fmla="*/ 3113421 h 3130705"/>
                <a:gd name="connsiteX4" fmla="*/ 0 w 2859652"/>
                <a:gd name="connsiteY4" fmla="*/ 2430258 h 3130705"/>
                <a:gd name="connsiteX0" fmla="*/ 0 w 2813425"/>
                <a:gd name="connsiteY0" fmla="*/ 2430258 h 3130705"/>
                <a:gd name="connsiteX1" fmla="*/ 1385508 w 2813425"/>
                <a:gd name="connsiteY1" fmla="*/ 0 h 3130705"/>
                <a:gd name="connsiteX2" fmla="*/ 2714617 w 2813425"/>
                <a:gd name="connsiteY2" fmla="*/ 2354353 h 3130705"/>
                <a:gd name="connsiteX3" fmla="*/ 1453076 w 2813425"/>
                <a:gd name="connsiteY3" fmla="*/ 3113421 h 3130705"/>
                <a:gd name="connsiteX4" fmla="*/ 0 w 2813425"/>
                <a:gd name="connsiteY4" fmla="*/ 2430258 h 3130705"/>
                <a:gd name="connsiteX0" fmla="*/ 0 w 2740771"/>
                <a:gd name="connsiteY0" fmla="*/ 2468213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68213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40771"/>
                <a:gd name="connsiteY0" fmla="*/ 2430260 h 3130705"/>
                <a:gd name="connsiteX1" fmla="*/ 1312854 w 2740771"/>
                <a:gd name="connsiteY1" fmla="*/ 0 h 3130705"/>
                <a:gd name="connsiteX2" fmla="*/ 2641963 w 2740771"/>
                <a:gd name="connsiteY2" fmla="*/ 2354353 h 3130705"/>
                <a:gd name="connsiteX3" fmla="*/ 1380422 w 2740771"/>
                <a:gd name="connsiteY3" fmla="*/ 3113421 h 3130705"/>
                <a:gd name="connsiteX4" fmla="*/ 0 w 2740771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354353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714345"/>
                <a:gd name="connsiteY0" fmla="*/ 2430260 h 3130705"/>
                <a:gd name="connsiteX1" fmla="*/ 1286428 w 2714345"/>
                <a:gd name="connsiteY1" fmla="*/ 0 h 3130705"/>
                <a:gd name="connsiteX2" fmla="*/ 2615537 w 2714345"/>
                <a:gd name="connsiteY2" fmla="*/ 2430260 h 3130705"/>
                <a:gd name="connsiteX3" fmla="*/ 1353996 w 2714345"/>
                <a:gd name="connsiteY3" fmla="*/ 3113421 h 3130705"/>
                <a:gd name="connsiteX4" fmla="*/ 0 w 2714345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286428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0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56207"/>
                <a:gd name="connsiteY0" fmla="*/ 2430260 h 3130705"/>
                <a:gd name="connsiteX1" fmla="*/ 1328104 w 2656207"/>
                <a:gd name="connsiteY1" fmla="*/ 0 h 3130705"/>
                <a:gd name="connsiteX2" fmla="*/ 2615536 w 2656207"/>
                <a:gd name="connsiteY2" fmla="*/ 2430261 h 3130705"/>
                <a:gd name="connsiteX3" fmla="*/ 1353996 w 2656207"/>
                <a:gd name="connsiteY3" fmla="*/ 3113421 h 3130705"/>
                <a:gd name="connsiteX4" fmla="*/ 0 w 2656207"/>
                <a:gd name="connsiteY4" fmla="*/ 2430260 h 3130705"/>
                <a:gd name="connsiteX0" fmla="*/ 0 w 2656208"/>
                <a:gd name="connsiteY0" fmla="*/ 2430260 h 3130705"/>
                <a:gd name="connsiteX1" fmla="*/ 1328104 w 2656208"/>
                <a:gd name="connsiteY1" fmla="*/ 0 h 3130705"/>
                <a:gd name="connsiteX2" fmla="*/ 2615537 w 2656208"/>
                <a:gd name="connsiteY2" fmla="*/ 2430261 h 3130705"/>
                <a:gd name="connsiteX3" fmla="*/ 1353996 w 2656208"/>
                <a:gd name="connsiteY3" fmla="*/ 3113421 h 3130705"/>
                <a:gd name="connsiteX4" fmla="*/ 0 w 2656208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53996 w 2632093"/>
                <a:gd name="connsiteY3" fmla="*/ 3113421 h 3130705"/>
                <a:gd name="connsiteX4" fmla="*/ 0 w 2632093"/>
                <a:gd name="connsiteY4" fmla="*/ 2430260 h 3130705"/>
                <a:gd name="connsiteX0" fmla="*/ 0 w 2632093"/>
                <a:gd name="connsiteY0" fmla="*/ 2430260 h 3130705"/>
                <a:gd name="connsiteX1" fmla="*/ 1328104 w 2632093"/>
                <a:gd name="connsiteY1" fmla="*/ 0 h 3130705"/>
                <a:gd name="connsiteX2" fmla="*/ 2591422 w 2632093"/>
                <a:gd name="connsiteY2" fmla="*/ 2430261 h 3130705"/>
                <a:gd name="connsiteX3" fmla="*/ 1328104 w 2632093"/>
                <a:gd name="connsiteY3" fmla="*/ 3113421 h 3130705"/>
                <a:gd name="connsiteX4" fmla="*/ 0 w 2632093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90746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293568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28104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28104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  <a:gd name="connsiteX0" fmla="*/ 0 w 2672764"/>
                <a:gd name="connsiteY0" fmla="*/ 2430260 h 3130705"/>
                <a:gd name="connsiteX1" fmla="*/ 1317132 w 2672764"/>
                <a:gd name="connsiteY1" fmla="*/ 0 h 3130705"/>
                <a:gd name="connsiteX2" fmla="*/ 2632093 w 2672764"/>
                <a:gd name="connsiteY2" fmla="*/ 2430261 h 3130705"/>
                <a:gd name="connsiteX3" fmla="*/ 1317132 w 2672764"/>
                <a:gd name="connsiteY3" fmla="*/ 3113421 h 3130705"/>
                <a:gd name="connsiteX4" fmla="*/ 0 w 2672764"/>
                <a:gd name="connsiteY4" fmla="*/ 2430260 h 31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2764" h="3130705">
                  <a:moveTo>
                    <a:pt x="0" y="2430260"/>
                  </a:moveTo>
                  <a:lnTo>
                    <a:pt x="1317132" y="0"/>
                  </a:lnTo>
                  <a:lnTo>
                    <a:pt x="2632093" y="2430261"/>
                  </a:lnTo>
                  <a:cubicBezTo>
                    <a:pt x="2672764" y="2797764"/>
                    <a:pt x="1915546" y="3116757"/>
                    <a:pt x="1317132" y="3113421"/>
                  </a:cubicBezTo>
                  <a:cubicBezTo>
                    <a:pt x="731796" y="3130705"/>
                    <a:pt x="69252" y="2906827"/>
                    <a:pt x="0" y="2430260"/>
                  </a:cubicBezTo>
                  <a:close/>
                </a:path>
              </a:pathLst>
            </a:custGeom>
            <a:gradFill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20000"/>
                  </a:srgbClr>
                </a:gs>
              </a:gsLst>
              <a:lin ang="0" scaled="0"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0403055-43CA-8006-69A7-81637FC93552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7792074" y="4042433"/>
              <a:ext cx="1993392" cy="731520"/>
            </a:xfrm>
            <a:prstGeom prst="arc">
              <a:avLst>
                <a:gd name="adj1" fmla="val 10795725"/>
                <a:gd name="adj2" fmla="val 8838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403B395-105D-F447-738A-8CEEFF9ED08B}"/>
              </a:ext>
            </a:extLst>
          </p:cNvPr>
          <p:cNvGrpSpPr>
            <a:grpSpLocks noChangeAspect="1"/>
          </p:cNvGrpSpPr>
          <p:nvPr/>
        </p:nvGrpSpPr>
        <p:grpSpPr>
          <a:xfrm>
            <a:off x="10419570" y="3536545"/>
            <a:ext cx="1494171" cy="1737360"/>
            <a:chOff x="3146775" y="2376862"/>
            <a:chExt cx="2566588" cy="29843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CB22075-C343-85AD-6693-974A6F79DB3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287030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1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97F6C99B-4440-998E-ACD6-DBE2B519E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3287070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2" name="Can 193">
              <a:extLst>
                <a:ext uri="{FF2B5EF4-FFF2-40B4-BE49-F238E27FC236}">
                  <a16:creationId xmlns:a16="http://schemas.microsoft.com/office/drawing/2014/main" id="{FEA5F5E5-2E05-BEBD-9C6A-449484AC1D82}"/>
                </a:ext>
              </a:extLst>
            </p:cNvPr>
            <p:cNvSpPr/>
            <p:nvPr/>
          </p:nvSpPr>
          <p:spPr bwMode="auto">
            <a:xfrm rot="5400000">
              <a:off x="3287070" y="2236567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14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3" name="Group 197">
              <a:extLst>
                <a:ext uri="{FF2B5EF4-FFF2-40B4-BE49-F238E27FC236}">
                  <a16:creationId xmlns:a16="http://schemas.microsoft.com/office/drawing/2014/main" id="{47FFC20D-CA28-39E7-2823-FFFA5197C52E}"/>
                </a:ext>
              </a:extLst>
            </p:cNvPr>
            <p:cNvGrpSpPr/>
            <p:nvPr/>
          </p:nvGrpSpPr>
          <p:grpSpPr>
            <a:xfrm>
              <a:off x="4043701" y="2376866"/>
              <a:ext cx="1117848" cy="2984321"/>
              <a:chOff x="4139951" y="2376866"/>
              <a:chExt cx="1117848" cy="2984321"/>
            </a:xfrm>
          </p:grpSpPr>
          <p:sp>
            <p:nvSpPr>
              <p:cNvPr id="14" name="Arc 13">
                <a:extLst>
                  <a:ext uri="{FF2B5EF4-FFF2-40B4-BE49-F238E27FC236}">
                    <a16:creationId xmlns:a16="http://schemas.microsoft.com/office/drawing/2014/main" id="{33E0C322-AF80-8856-1EA9-3BCD6AC1DB1F}"/>
                  </a:ext>
                </a:extLst>
              </p:cNvPr>
              <p:cNvSpPr/>
              <p:nvPr/>
            </p:nvSpPr>
            <p:spPr bwMode="auto">
              <a:xfrm rot="16200000">
                <a:off x="3613032" y="3631884"/>
                <a:ext cx="1557896" cy="504056"/>
              </a:xfrm>
              <a:prstGeom prst="arc">
                <a:avLst>
                  <a:gd name="adj1" fmla="val 10795725"/>
                  <a:gd name="adj2" fmla="val 1635553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5" name="Arc 14">
                <a:extLst>
                  <a:ext uri="{FF2B5EF4-FFF2-40B4-BE49-F238E27FC236}">
                    <a16:creationId xmlns:a16="http://schemas.microsoft.com/office/drawing/2014/main" id="{589567F0-6A5B-BC54-7177-51D52C19815C}"/>
                  </a:ext>
                </a:extLst>
              </p:cNvPr>
              <p:cNvSpPr/>
              <p:nvPr/>
            </p:nvSpPr>
            <p:spPr bwMode="auto">
              <a:xfrm rot="5400000">
                <a:off x="3206714" y="3310103"/>
                <a:ext cx="2984321" cy="1117848"/>
              </a:xfrm>
              <a:prstGeom prst="arc">
                <a:avLst>
                  <a:gd name="adj1" fmla="val 5386055"/>
                  <a:gd name="adj2" fmla="val 10701229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5059BB-98D2-3743-367E-A3B6EBA844A0}"/>
              </a:ext>
            </a:extLst>
          </p:cNvPr>
          <p:cNvGrpSpPr>
            <a:grpSpLocks noChangeAspect="1"/>
          </p:cNvGrpSpPr>
          <p:nvPr/>
        </p:nvGrpSpPr>
        <p:grpSpPr>
          <a:xfrm>
            <a:off x="10439664" y="5136503"/>
            <a:ext cx="1315196" cy="1463040"/>
            <a:chOff x="6278958" y="2234374"/>
            <a:chExt cx="2307227" cy="256658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AE6878-8C61-0C5D-4BDC-5418F758722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00147" y="2377440"/>
              <a:ext cx="2286000" cy="2286000"/>
            </a:xfrm>
            <a:prstGeom prst="ellipse">
              <a:avLst/>
            </a:prstGeom>
            <a:gradFill rotWithShape="1">
              <a:gsLst>
                <a:gs pos="0">
                  <a:srgbClr val="007AC2">
                    <a:alpha val="80000"/>
                  </a:srgbClr>
                </a:gs>
                <a:gs pos="100000">
                  <a:srgbClr val="007AC2">
                    <a:lumMod val="20000"/>
                    <a:lumOff val="80000"/>
                  </a:srgbClr>
                </a:gs>
              </a:gsLst>
              <a:lin ang="19800000" scaled="0"/>
            </a:gradFill>
            <a:ln w="6350" cap="flat" cmpd="sng" algn="ctr">
              <a:solidFill>
                <a:srgbClr val="007AC2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25717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8" name="Picture 2" descr="D:\GIS\General\Generic grids\Export\Globe_orthographic_oblique.png">
              <a:extLst>
                <a:ext uri="{FF2B5EF4-FFF2-40B4-BE49-F238E27FC236}">
                  <a16:creationId xmlns:a16="http://schemas.microsoft.com/office/drawing/2014/main" id="{621D21C0-21A7-2253-5117-5E4C1F04D7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4400" t="4400" r="4400" b="4400"/>
            <a:stretch>
              <a:fillRect/>
            </a:stretch>
          </p:blipFill>
          <p:spPr bwMode="auto">
            <a:xfrm>
              <a:off x="6300187" y="2377440"/>
              <a:ext cx="2285998" cy="2286000"/>
            </a:xfrm>
            <a:prstGeom prst="rect">
              <a:avLst/>
            </a:prstGeom>
            <a:noFill/>
          </p:spPr>
        </p:pic>
        <p:sp>
          <p:nvSpPr>
            <p:cNvPr id="19" name="Can 195">
              <a:extLst>
                <a:ext uri="{FF2B5EF4-FFF2-40B4-BE49-F238E27FC236}">
                  <a16:creationId xmlns:a16="http://schemas.microsoft.com/office/drawing/2014/main" id="{CC3976C1-F58B-C611-4FC5-483A3BDCD124}"/>
                </a:ext>
              </a:extLst>
            </p:cNvPr>
            <p:cNvSpPr/>
            <p:nvPr/>
          </p:nvSpPr>
          <p:spPr bwMode="auto">
            <a:xfrm rot="2400000">
              <a:off x="6295308" y="2234374"/>
              <a:ext cx="2285998" cy="2566588"/>
            </a:xfrm>
            <a:prstGeom prst="can">
              <a:avLst>
                <a:gd name="adj" fmla="val 32842"/>
              </a:avLst>
            </a:prstGeom>
            <a:gradFill flip="none" rotWithShape="1">
              <a:gsLst>
                <a:gs pos="0">
                  <a:srgbClr val="35AC46">
                    <a:tint val="100000"/>
                    <a:shade val="100000"/>
                    <a:satMod val="130000"/>
                    <a:alpha val="60000"/>
                  </a:srgbClr>
                </a:gs>
                <a:gs pos="100000">
                  <a:srgbClr val="35AC46">
                    <a:tint val="50000"/>
                    <a:shade val="100000"/>
                    <a:satMod val="350000"/>
                    <a:alpha val="10000"/>
                  </a:srgbClr>
                </a:gs>
              </a:gsLst>
              <a:lin ang="19800000" scaled="0"/>
              <a:tileRect/>
            </a:gradFill>
            <a:ln w="9525" cap="flat" cmpd="sng" algn="ctr">
              <a:solidFill>
                <a:srgbClr val="35AC46">
                  <a:lumMod val="5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88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D2F3D47-48BB-77FB-BC6E-B84F77B53D2F}"/>
                </a:ext>
              </a:extLst>
            </p:cNvPr>
            <p:cNvSpPr/>
            <p:nvPr/>
          </p:nvSpPr>
          <p:spPr bwMode="auto">
            <a:xfrm rot="13200000">
              <a:off x="6278958" y="3178467"/>
              <a:ext cx="2277886" cy="739825"/>
            </a:xfrm>
            <a:prstGeom prst="arc">
              <a:avLst>
                <a:gd name="adj1" fmla="val 10795725"/>
                <a:gd name="adj2" fmla="val 2153450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342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BD5D731-5ECC-7FBE-5DB3-57E30BC2979F}"/>
              </a:ext>
            </a:extLst>
          </p:cNvPr>
          <p:cNvSpPr txBox="1"/>
          <p:nvPr/>
        </p:nvSpPr>
        <p:spPr>
          <a:xfrm>
            <a:off x="9222383" y="3613653"/>
            <a:ext cx="112813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Transverse Mercator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160FDD-D7A1-DD4A-85DC-0EECBEE94F2F}"/>
              </a:ext>
            </a:extLst>
          </p:cNvPr>
          <p:cNvSpPr txBox="1"/>
          <p:nvPr/>
        </p:nvSpPr>
        <p:spPr>
          <a:xfrm>
            <a:off x="9434285" y="4951876"/>
            <a:ext cx="948871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2571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Hotine Oblique Mercator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54A7EC-FA66-AD8B-87DB-13CE5B0E0EFB}"/>
              </a:ext>
            </a:extLst>
          </p:cNvPr>
          <p:cNvSpPr txBox="1"/>
          <p:nvPr/>
        </p:nvSpPr>
        <p:spPr>
          <a:xfrm>
            <a:off x="9609415" y="1872725"/>
            <a:ext cx="1136364" cy="73866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2571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Arial" charset="0"/>
              </a:rPr>
              <a:t>Lambert Conformal Conic</a:t>
            </a:r>
          </a:p>
        </p:txBody>
      </p:sp>
    </p:spTree>
    <p:extLst>
      <p:ext uri="{BB962C8B-B14F-4D97-AF65-F5344CB8AC3E}">
        <p14:creationId xmlns:p14="http://schemas.microsoft.com/office/powerpoint/2010/main" val="27521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7043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State Plane Coordinate Systems of 1983 and 1927</a:t>
            </a:r>
            <a:endParaRPr/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t="19925" b="1211"/>
          <a:stretch/>
        </p:blipFill>
        <p:spPr>
          <a:xfrm>
            <a:off x="0" y="1462405"/>
            <a:ext cx="12161520" cy="539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31" name="Google Shape;131;p7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/>
              <a:t>State Plane Coordinate System of 2022</a:t>
            </a:r>
            <a:endParaRPr/>
          </a:p>
        </p:txBody>
      </p:sp>
      <p:pic>
        <p:nvPicPr>
          <p:cNvPr id="132" name="Google Shape;132;p7"/>
          <p:cNvPicPr preferRelativeResize="0"/>
          <p:nvPr/>
        </p:nvPicPr>
        <p:blipFill rotWithShape="1">
          <a:blip r:embed="rId3">
            <a:alphaModFix/>
          </a:blip>
          <a:srcRect t="19925" b="1212"/>
          <a:stretch/>
        </p:blipFill>
        <p:spPr>
          <a:xfrm>
            <a:off x="0" y="1463040"/>
            <a:ext cx="12161520" cy="5394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0E207-5648-0EA3-3B03-9ECD9AFA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8DAF9-CFC1-344C-89B7-DCB2EBBDC67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45A71E-32B1-7166-C08C-EEB567E4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SPCS2022 distortion design philosophy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A95B9-CECC-0286-2BD3-BBD073F80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11734800" cy="50292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i="1" dirty="0"/>
              <a:t>Linear distortion </a:t>
            </a:r>
            <a:r>
              <a:rPr lang="en-US" dirty="0"/>
              <a:t>minimized at topographic surface (</a:t>
            </a:r>
            <a:r>
              <a:rPr lang="en-US" b="1" i="1" dirty="0"/>
              <a:t>not</a:t>
            </a:r>
            <a:r>
              <a:rPr lang="en-US" dirty="0"/>
              <a:t> ellipsoid surface)</a:t>
            </a:r>
          </a:p>
          <a:p>
            <a:pPr lvl="1">
              <a:lnSpc>
                <a:spcPct val="100000"/>
              </a:lnSpc>
            </a:pPr>
            <a:r>
              <a:rPr lang="en-US" b="1" i="1" dirty="0"/>
              <a:t>Purpose:  </a:t>
            </a:r>
            <a:r>
              <a:rPr lang="en-US" dirty="0"/>
              <a:t>reduce difference between projected “grid” and actual “ground” distances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Population distribution also taken into account in NGS designs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is linear distortion?</a:t>
            </a:r>
          </a:p>
          <a:p>
            <a:pPr>
              <a:lnSpc>
                <a:spcPct val="100000"/>
              </a:lnSpc>
            </a:pPr>
            <a:endParaRPr lang="en-US" sz="2000" b="1" dirty="0"/>
          </a:p>
          <a:p>
            <a:pPr marL="0" indent="0">
              <a:lnSpc>
                <a:spcPct val="100000"/>
              </a:lnSpc>
              <a:buNone/>
            </a:pPr>
            <a:endParaRPr lang="en-US" sz="2000" b="1" dirty="0"/>
          </a:p>
          <a:p>
            <a:pPr marL="0" indent="0">
              <a:lnSpc>
                <a:spcPct val="100000"/>
              </a:lnSpc>
              <a:buNone/>
            </a:pPr>
            <a:endParaRPr lang="en-US" sz="2000" b="1" dirty="0"/>
          </a:p>
          <a:p>
            <a:pPr lvl="1">
              <a:lnSpc>
                <a:spcPct val="100000"/>
              </a:lnSpc>
            </a:pPr>
            <a:r>
              <a:rPr lang="en-US" dirty="0"/>
              <a:t>Map projection “scale error” at topographic surface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Unique (i.e., same in every direction) only for </a:t>
            </a:r>
            <a:r>
              <a:rPr lang="en-US" b="1" i="1" dirty="0"/>
              <a:t>conformal </a:t>
            </a:r>
            <a:r>
              <a:rPr lang="en-US" dirty="0"/>
              <a:t>projections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Given here in </a:t>
            </a:r>
            <a:r>
              <a:rPr lang="en-US" b="1" dirty="0"/>
              <a:t>parts per million </a:t>
            </a:r>
            <a:r>
              <a:rPr lang="en-US" dirty="0"/>
              <a:t>(ppm) = mm of distortion per km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7CEDAD-D650-98B4-CAA7-231E701139D6}"/>
              </a:ext>
            </a:extLst>
          </p:cNvPr>
          <p:cNvGraphicFramePr>
            <a:graphicFrameLocks noGrp="1"/>
          </p:cNvGraphicFramePr>
          <p:nvPr/>
        </p:nvGraphicFramePr>
        <p:xfrm>
          <a:off x="1055666" y="3347642"/>
          <a:ext cx="7971793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6499">
                  <a:extLst>
                    <a:ext uri="{9D8B030D-6E8A-4147-A177-3AD203B41FA5}">
                      <a16:colId xmlns:a16="http://schemas.microsoft.com/office/drawing/2014/main" val="1180913409"/>
                    </a:ext>
                  </a:extLst>
                </a:gridCol>
                <a:gridCol w="412376">
                  <a:extLst>
                    <a:ext uri="{9D8B030D-6E8A-4147-A177-3AD203B41FA5}">
                      <a16:colId xmlns:a16="http://schemas.microsoft.com/office/drawing/2014/main" val="1296758829"/>
                    </a:ext>
                  </a:extLst>
                </a:gridCol>
                <a:gridCol w="5602941">
                  <a:extLst>
                    <a:ext uri="{9D8B030D-6E8A-4147-A177-3AD203B41FA5}">
                      <a16:colId xmlns:a16="http://schemas.microsoft.com/office/drawing/2014/main" val="3839775427"/>
                    </a:ext>
                  </a:extLst>
                </a:gridCol>
                <a:gridCol w="259977">
                  <a:extLst>
                    <a:ext uri="{9D8B030D-6E8A-4147-A177-3AD203B41FA5}">
                      <a16:colId xmlns:a16="http://schemas.microsoft.com/office/drawing/2014/main" val="703380171"/>
                    </a:ext>
                  </a:extLst>
                </a:gridCol>
              </a:tblGrid>
              <a:tr h="189185">
                <a:tc rowSpan="2">
                  <a:txBody>
                    <a:bodyPr/>
                    <a:lstStyle/>
                    <a:p>
                      <a:pPr algn="r"/>
                      <a:r>
                        <a:rPr lang="en-US" sz="2800" b="1" i="0" dirty="0">
                          <a:solidFill>
                            <a:srgbClr val="C00000"/>
                          </a:solidFill>
                        </a:rPr>
                        <a:t>Linear distortion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</a:rPr>
                        <a:t>Projected minus 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76560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dirty="0">
                          <a:solidFill>
                            <a:srgbClr val="C00000"/>
                          </a:solidFill>
                        </a:rPr>
                        <a:t>Actual distance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901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6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"/>
          <p:cNvSpPr txBox="1">
            <a:spLocks noGrp="1"/>
          </p:cNvSpPr>
          <p:nvPr>
            <p:ph type="sldNum" idx="12"/>
          </p:nvPr>
        </p:nvSpPr>
        <p:spPr>
          <a:xfrm>
            <a:off x="9144000" y="649224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fld id="{00000000-1234-1234-1234-123412341234}" type="slidenum">
              <a:rPr lang="en-US" sz="16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6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9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1124712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 b="1"/>
              <a:t>Linear distortion magnitudes</a:t>
            </a:r>
            <a:endParaRPr/>
          </a:p>
        </p:txBody>
      </p:sp>
      <p:graphicFrame>
        <p:nvGraphicFramePr>
          <p:cNvPr id="147" name="Google Shape;147;p9"/>
          <p:cNvGraphicFramePr/>
          <p:nvPr/>
        </p:nvGraphicFramePr>
        <p:xfrm>
          <a:off x="457200" y="1534803"/>
          <a:ext cx="11247150" cy="4268875"/>
        </p:xfrm>
        <a:graphic>
          <a:graphicData uri="http://schemas.openxmlformats.org/drawingml/2006/table">
            <a:tbl>
              <a:tblPr firstRow="1" bandRow="1">
                <a:noFill/>
                <a:tableStyleId>{DFC4F676-EC1D-4BB9-9AEE-D493F4663A28}</a:tableStyleId>
              </a:tblPr>
              <a:tblGrid>
                <a:gridCol w="204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8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8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54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Parts per million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Centimeters per kilometer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Feet </a:t>
                      </a:r>
                      <a:br>
                        <a:rPr lang="en-US" sz="2400" b="1" u="none" strike="noStrike" cap="none"/>
                      </a:br>
                      <a:r>
                        <a:rPr lang="en-US" sz="2400" b="1" u="none" strike="noStrike" cap="none"/>
                        <a:t>per mile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Dimensionless ratio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Examples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20 ppm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2 cm/km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0.11 ft/mile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1:50,000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Typical “low distortion projection” limit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50 ppm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5 cm/km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0.26 ft/mile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1:20,000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Minimum distortion for designs by NGS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100 ppm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10 cm/km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0.53 ft/mile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1:10,000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Historic State Plane distortion design limit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400 ppm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40 cm/km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2.11 ft/mile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1:2,500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UTM distortion design limit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8" name="Google Shape;148;p9"/>
          <p:cNvSpPr/>
          <p:nvPr/>
        </p:nvSpPr>
        <p:spPr>
          <a:xfrm>
            <a:off x="457200" y="3250869"/>
            <a:ext cx="11247122" cy="839555"/>
          </a:xfrm>
          <a:prstGeom prst="rect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1153</Words>
  <Application>Microsoft Office PowerPoint</Application>
  <PresentationFormat>Widescreen</PresentationFormat>
  <Paragraphs>219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1_Office Theme</vt:lpstr>
      <vt:lpstr>Brave New Coordinates</vt:lpstr>
      <vt:lpstr>State Plane Coordinate System of 2022 (SPCS2022)</vt:lpstr>
      <vt:lpstr>SPCS2022 zone layers</vt:lpstr>
      <vt:lpstr>Number of SPCS2022 zones (preliminary)</vt:lpstr>
      <vt:lpstr>State Plane Coordinate System of 2022 (SPCS2022)</vt:lpstr>
      <vt:lpstr>State Plane Coordinate Systems of 1983 and 1927</vt:lpstr>
      <vt:lpstr>State Plane Coordinate System of 2022</vt:lpstr>
      <vt:lpstr>SPCS2022 distortion design philosophy</vt:lpstr>
      <vt:lpstr>Linear distortion magnitudes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will SPCS2022 be done?</vt:lpstr>
      <vt:lpstr>Alpha products are NOT final products!</vt:lpstr>
      <vt:lpstr>Alpha SPCS2022 Home</vt:lpstr>
      <vt:lpstr>Zone Information</vt:lpstr>
      <vt:lpstr>PowerPoint Presentation</vt:lpstr>
      <vt:lpstr>ArcGIS Online SPCS2022 Experience</vt:lpstr>
      <vt:lpstr>PowerPoint Presentation</vt:lpstr>
      <vt:lpstr>NSRS Modernization</vt:lpstr>
      <vt:lpstr>That’s great, but when will SPCS2022 be done?</vt:lpstr>
      <vt:lpstr>Where to learn more…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Brave New Coordinates</dc:title>
  <dc:creator>Karen Martin</dc:creator>
  <cp:lastModifiedBy>Michael Dennis</cp:lastModifiedBy>
  <cp:revision>12</cp:revision>
  <dcterms:created xsi:type="dcterms:W3CDTF">2020-01-16T20:59:07Z</dcterms:created>
  <dcterms:modified xsi:type="dcterms:W3CDTF">2024-01-24T18:45:02Z</dcterms:modified>
</cp:coreProperties>
</file>