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277" r:id="rId4"/>
    <p:sldId id="284" r:id="rId5"/>
    <p:sldId id="283" r:id="rId6"/>
    <p:sldId id="287" r:id="rId7"/>
    <p:sldId id="288" r:id="rId8"/>
    <p:sldId id="289" r:id="rId9"/>
    <p:sldId id="290" r:id="rId10"/>
    <p:sldId id="278" r:id="rId11"/>
    <p:sldId id="258" r:id="rId12"/>
    <p:sldId id="259" r:id="rId13"/>
    <p:sldId id="260" r:id="rId14"/>
    <p:sldId id="261" r:id="rId15"/>
    <p:sldId id="270" r:id="rId16"/>
    <p:sldId id="269" r:id="rId17"/>
    <p:sldId id="263" r:id="rId18"/>
    <p:sldId id="279" r:id="rId19"/>
    <p:sldId id="257" r:id="rId20"/>
    <p:sldId id="262" r:id="rId21"/>
    <p:sldId id="280" r:id="rId22"/>
    <p:sldId id="285" r:id="rId23"/>
    <p:sldId id="265" r:id="rId24"/>
    <p:sldId id="271" r:id="rId25"/>
    <p:sldId id="286" r:id="rId26"/>
    <p:sldId id="281" r:id="rId27"/>
    <p:sldId id="292" r:id="rId28"/>
  </p:sldIdLst>
  <p:sldSz cx="9144000" cy="6858000" type="screen4x3"/>
  <p:notesSz cx="7102475" cy="9388475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rial Black" panose="020B0A04020102020204" pitchFamily="34" charset="0"/>
      <p:regular r:id="rId35"/>
      <p:bold r:id="rId36"/>
    </p:embeddedFont>
    <p:embeddedFont>
      <p:font typeface="Cabin"/>
      <p:regular r:id="rId37"/>
      <p:bold r:id="rId38"/>
      <p:italic r:id="rId39"/>
      <p:boldItalic r:id="rId40"/>
    </p:embeddedFont>
    <p:embeddedFont>
      <p:font typeface="MS PGothic" panose="020B0600070205080204" pitchFamily="34" charset="-128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Gill Sans MT" panose="020B0502020104020203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6E01"/>
    <a:srgbClr val="C08900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09" autoAdjust="0"/>
  </p:normalViewPr>
  <p:slideViewPr>
    <p:cSldViewPr snapToGrid="0">
      <p:cViewPr varScale="1">
        <p:scale>
          <a:sx n="101" d="100"/>
          <a:sy n="101" d="100"/>
        </p:scale>
        <p:origin x="12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Available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8050681053061571"/>
          <c:y val="9.8785968466918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135360763267738"/>
          <c:y val="0.87936191519453499"/>
          <c:w val="0.25983801219838576"/>
          <c:h val="9.914260892252949E-2"/>
        </c:manualLayout>
      </c:layout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64239-F9D9-4ABD-AF68-CE9ADDFABE4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DB685-7193-492F-A455-C96DA01B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8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383" cy="469744"/>
          </a:xfrm>
          <a:prstGeom prst="rect">
            <a:avLst/>
          </a:prstGeom>
          <a:noFill/>
          <a:ln>
            <a:noFill/>
          </a:ln>
        </p:spPr>
        <p:txBody>
          <a:bodyPr lIns="92449" tIns="92449" rIns="92449" bIns="92449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62321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4641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86962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49283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1160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3624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62320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7248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022484" y="0"/>
            <a:ext cx="3078383" cy="469744"/>
          </a:xfrm>
          <a:prstGeom prst="rect">
            <a:avLst/>
          </a:prstGeom>
          <a:noFill/>
          <a:ln>
            <a:noFill/>
          </a:ln>
        </p:spPr>
        <p:txBody>
          <a:bodyPr lIns="92449" tIns="92449" rIns="92449" bIns="92449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62321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4641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86962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49283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1160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3624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62320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7248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  <a:noFill/>
          <a:ln>
            <a:noFill/>
          </a:ln>
        </p:spPr>
        <p:txBody>
          <a:bodyPr lIns="92449" tIns="92449" rIns="92449" bIns="92449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917128"/>
            <a:ext cx="3078383" cy="469744"/>
          </a:xfrm>
          <a:prstGeom prst="rect">
            <a:avLst/>
          </a:prstGeom>
          <a:noFill/>
          <a:ln>
            <a:noFill/>
          </a:ln>
        </p:spPr>
        <p:txBody>
          <a:bodyPr lIns="92449" tIns="92449" rIns="92449" bIns="92449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62321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4641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86962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49283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1160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3624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62320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7248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022484" y="8917128"/>
            <a:ext cx="3078383" cy="469744"/>
          </a:xfrm>
          <a:prstGeom prst="rect">
            <a:avLst/>
          </a:prstGeom>
          <a:noFill/>
          <a:ln>
            <a:noFill/>
          </a:ln>
        </p:spPr>
        <p:txBody>
          <a:bodyPr lIns="94219" tIns="47097" rIns="94219" bIns="47097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/>
              <a:pPr algn="r">
                <a:buClr>
                  <a:srgbClr val="000000"/>
                </a:buClr>
                <a:buSzPct val="25000"/>
              </a:pPr>
              <a:t>‹#›</a:t>
            </a:fld>
            <a:endParaRPr lang="en-US"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25" y="703263"/>
            <a:ext cx="46958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666" indent="-2873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9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51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838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115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347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800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8121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2E22F1-DDC0-434E-9A5F-EE9EB16B57CB}" type="slidenum">
              <a:rPr lang="en-US" altLang="en-US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Gill Sans MT" panose="020B0502020104020203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344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111"/>
          <p:cNvSpPr>
            <a:spLocks noGrp="1"/>
          </p:cNvSpPr>
          <p:nvPr>
            <p:ph type="sldNum" sz="quarter" idx="5"/>
          </p:nvPr>
        </p:nvSpPr>
        <p:spPr bwMode="auto">
          <a:xfrm>
            <a:off x="3991926" y="8867428"/>
            <a:ext cx="3059082" cy="4697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7" tIns="46792" rIns="93587" bIns="4679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482" indent="-2873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5433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4175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291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5237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7558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987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5219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24641" eaLnBrk="1" fontAlgn="base" hangingPunct="1">
              <a:spcBef>
                <a:spcPct val="0"/>
              </a:spcBef>
              <a:spcAft>
                <a:spcPct val="0"/>
              </a:spcAft>
              <a:buSzPct val="25000"/>
              <a:defRPr/>
            </a:pPr>
            <a:r>
              <a:rPr lang="en-US" altLang="en-US" kern="120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59" name="Shape 11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89038" y="696913"/>
            <a:ext cx="4673600" cy="35052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Shape 113"/>
          <p:cNvSpPr>
            <a:spLocks noGrp="1"/>
          </p:cNvSpPr>
          <p:nvPr>
            <p:ph type="body" idx="1"/>
          </p:nvPr>
        </p:nvSpPr>
        <p:spPr bwMode="auto">
          <a:xfrm>
            <a:off x="940885" y="4436120"/>
            <a:ext cx="5172455" cy="420365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87" tIns="46792" rIns="93587" bIns="4679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09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/>
              <a:pPr algn="r">
                <a:buClr>
                  <a:srgbClr val="000000"/>
                </a:buClr>
                <a:buSzPct val="25000"/>
              </a:pPr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575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0188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600" indent="-230188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0738" indent="-230188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79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51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23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95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B7B6D-6DFC-4FAC-8A8E-581CC7B415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802372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10892" y="4460167"/>
            <a:ext cx="5680692" cy="4224492"/>
          </a:xfrm>
          <a:prstGeom prst="rect">
            <a:avLst/>
          </a:prstGeom>
        </p:spPr>
        <p:txBody>
          <a:bodyPr lIns="92449" tIns="92449" rIns="92449" bIns="92449" anchor="t" anchorCtr="0">
            <a:noAutofit/>
          </a:bodyPr>
          <a:lstStyle/>
          <a:p>
            <a:endParaRPr dirty="0"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/>
              <a:pPr algn="r">
                <a:buClr>
                  <a:srgbClr val="000000"/>
                </a:buClr>
                <a:buSzPct val="25000"/>
              </a:pPr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22568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11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25" y="703263"/>
            <a:ext cx="46958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666" indent="-2873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9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51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838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115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347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800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8121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2E22F1-DDC0-434E-9A5F-EE9EB16B57CB}" type="slidenum">
              <a:rPr lang="en-US" altLang="en-US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latin typeface="Gill Sans MT" panose="020B0502020104020203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86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25" y="703263"/>
            <a:ext cx="46958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666" indent="-2873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9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51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838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115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347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800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8121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2E22F1-DDC0-434E-9A5F-EE9EB16B57CB}" type="slidenum">
              <a:rPr lang="en-US" altLang="en-US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Gill Sans MT" panose="020B0502020104020203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47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2894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75984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7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41191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 smtClean="0"/>
              <a:pPr algn="r">
                <a:buClr>
                  <a:srgbClr val="000000"/>
                </a:buClr>
                <a:buSzPct val="25000"/>
              </a:pPr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73184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3325" y="703263"/>
            <a:ext cx="46958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666" indent="-2873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19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517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838" indent="-2295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115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3479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800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8121" indent="-2295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2E22F1-DDC0-434E-9A5F-EE9EB16B57CB}" type="slidenum">
              <a:rPr lang="en-US" altLang="en-US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  <a:latin typeface="Gill Sans MT" panose="020B0502020104020203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290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47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48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49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D7DE274-9E92-408C-8EB9-D9994F82E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25859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3B9F-047D-4364-B653-062C9CC5D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35006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D12DF-0C8E-428C-8895-ACEDD00CF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61384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9EE34-0E15-4E0C-BB26-2407CFDBF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22378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9AC78-166D-468A-90F6-FA0F0CE05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21463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8C2B3-361D-4020-9E30-4EABE7B25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24085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BC8D6-2283-4EB9-BE20-F4BE2ECA4D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17318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11A71-C615-466C-8D35-14D99CA2F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46906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074BC-7D08-4343-AB54-BF1D41372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40030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F2155-BF0E-499B-9281-AD7D54D674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7792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E68CC-2DBC-4229-B2E9-9F84A285A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5302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59F8B-DC60-49AA-9435-6BDADA5C2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49417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639762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Plain b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626BA6C-51DF-474B-B263-212D0D93448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7" descr="Plain b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6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685800" y="1408813"/>
            <a:ext cx="7772400" cy="2036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4400" b="1" i="0" u="none" strike="noStrike" cap="none" dirty="0" smtClean="0">
                <a:solidFill>
                  <a:schemeClr val="tx1"/>
                </a:solidFill>
                <a:latin typeface="+mj-lt"/>
                <a:sym typeface="Arial"/>
              </a:rPr>
              <a:t>Progress on 2013-2023 National Geodetic Survey Strategic Plan </a:t>
            </a:r>
            <a:endParaRPr lang="en-US" sz="4400" b="1" i="0" u="none" strike="noStrike" cap="none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1371600" y="5345407"/>
            <a:ext cx="6400799" cy="514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April 18, 2017</a:t>
            </a:r>
            <a:endParaRPr lang="en-US" sz="2400" b="0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685800" y="4193732"/>
            <a:ext cx="7772400" cy="817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3600" i="0" u="none" strike="noStrike" cap="none" dirty="0">
                <a:solidFill>
                  <a:srgbClr val="262626"/>
                </a:solidFill>
                <a:latin typeface="+mj-lt"/>
                <a:ea typeface="Cabin"/>
                <a:cs typeface="Cabin"/>
                <a:sym typeface="Cabin"/>
              </a:rPr>
              <a:t>Juliana </a:t>
            </a:r>
            <a:r>
              <a:rPr lang="en-US" sz="3600" i="0" u="none" strike="noStrike" cap="none" dirty="0" smtClean="0">
                <a:solidFill>
                  <a:srgbClr val="262626"/>
                </a:solidFill>
                <a:latin typeface="+mj-lt"/>
                <a:ea typeface="Cabin"/>
                <a:cs typeface="Cabin"/>
                <a:sym typeface="Cabin"/>
              </a:rPr>
              <a:t>Blackwell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 smtClean="0">
                <a:solidFill>
                  <a:srgbClr val="262626"/>
                </a:solidFill>
                <a:latin typeface="+mj-lt"/>
                <a:ea typeface="Cabin"/>
                <a:cs typeface="Cabin"/>
                <a:sym typeface="Cabin"/>
              </a:rPr>
              <a:t>Director, National Geodetic Survey</a:t>
            </a:r>
            <a:endParaRPr lang="en-US" sz="2400" b="0" i="0" u="none" strike="noStrike" cap="none" dirty="0">
              <a:solidFill>
                <a:srgbClr val="262626"/>
              </a:solidFill>
              <a:latin typeface="+mj-lt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1098" t="3336" r="1004" b="1272"/>
          <a:stretch/>
        </p:blipFill>
        <p:spPr>
          <a:xfrm>
            <a:off x="938676" y="1038224"/>
            <a:ext cx="7509409" cy="4733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07487" cy="1038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+mj-lt"/>
                <a:sym typeface="Arial"/>
              </a:rPr>
              <a:t>Gravity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+mj-lt"/>
                <a:sym typeface="Arial"/>
              </a:rPr>
              <a:t>for the Redefinition of 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+mj-lt"/>
                <a:sym typeface="Arial"/>
              </a:rPr>
              <a:t>the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+mj-lt"/>
                <a:sym typeface="Arial"/>
              </a:rPr>
              <a:t>American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+mj-lt"/>
                <a:sym typeface="Arial"/>
              </a:rPr>
              <a:t>Vertical Datum (GRAV-D)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2302184" y="5850541"/>
            <a:ext cx="4782392" cy="276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45"/>
              </a:buClr>
              <a:buSzPct val="25000"/>
              <a:buFont typeface="Arial"/>
              <a:buNone/>
            </a:pPr>
            <a:r>
              <a:rPr lang="en-US" sz="1800" b="0" i="0" u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800" b="0" i="0" u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www.geodesy.noaa.gov/GRAV-D/</a:t>
            </a:r>
          </a:p>
        </p:txBody>
      </p:sp>
      <p:sp>
        <p:nvSpPr>
          <p:cNvPr id="5" name="Shape 106"/>
          <p:cNvSpPr txBox="1"/>
          <p:nvPr/>
        </p:nvSpPr>
        <p:spPr>
          <a:xfrm>
            <a:off x="3180171" y="1116701"/>
            <a:ext cx="2992756" cy="2913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45"/>
              </a:buClr>
              <a:buSzPct val="25000"/>
              <a:buFont typeface="Arial"/>
              <a:buNone/>
            </a:pPr>
            <a:r>
              <a:rPr lang="en-US" sz="1200" b="1" dirty="0" smtClean="0">
                <a:solidFill>
                  <a:srgbClr val="C00000"/>
                </a:solidFill>
              </a:rPr>
              <a:t>59.6% complete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</a:rPr>
              <a:t>as of March 31, 2017</a:t>
            </a:r>
            <a:endParaRPr lang="en-US" sz="1200" b="1" i="0" u="none" dirty="0">
              <a:solidFill>
                <a:srgbClr val="C00000"/>
              </a:solidFill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44514" y="5976052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0" y="76200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3600" b="1" i="0" u="none" dirty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Geoid Slope Validation </a:t>
            </a:r>
            <a:r>
              <a:rPr lang="en-US" sz="3600" b="1" i="0" u="none" dirty="0" smtClea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Survey </a:t>
            </a:r>
            <a:endParaRPr lang="en-US" sz="3600" b="1" i="0" u="none" dirty="0">
              <a:solidFill>
                <a:schemeClr val="tx1"/>
              </a:solidFill>
              <a:latin typeface="+mj-lt"/>
              <a:ea typeface="Cabin"/>
              <a:cs typeface="Cabin"/>
              <a:sym typeface="Cabin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258762" y="942975"/>
            <a:ext cx="5353050" cy="1724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rgbClr val="262626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240" y="776835"/>
            <a:ext cx="7413891" cy="54574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86747" y="5996195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666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45"/>
              </a:buClr>
              <a:buSzPct val="250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NSRS Modernization</a:t>
            </a:r>
            <a:r>
              <a:rPr lang="en-US" sz="4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en-US" sz="2000" i="1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Geometric Reference Frames (“Horizontal”)</a:t>
            </a:r>
            <a:endParaRPr lang="en-US" sz="2000" i="1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152397" y="1471796"/>
            <a:ext cx="2733675" cy="46525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1" i="0" u="sng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The Old</a:t>
            </a:r>
            <a:r>
              <a:rPr lang="en-US" sz="2000" b="1" i="0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:</a:t>
            </a: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endParaRPr lang="en-US" sz="2000" b="0" i="0" u="none" dirty="0" smtClean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endParaRPr lang="en-US" sz="2000" dirty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 smtClean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NAD </a:t>
            </a:r>
            <a:r>
              <a:rPr lang="en-US" sz="2000" b="0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83(2011)</a:t>
            </a: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000" b="0" i="0" u="none" dirty="0" smtClean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000" dirty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000" dirty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000" b="0" i="0" u="none" dirty="0" smtClean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 smtClean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NAD </a:t>
            </a:r>
            <a:r>
              <a:rPr lang="en-US" sz="2000" b="0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83(PA11)</a:t>
            </a: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000" b="0" i="0" u="none" dirty="0" smtClean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dirty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NAD 83(MA11)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22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2424224" y="1458912"/>
            <a:ext cx="6719776" cy="4357097"/>
          </a:xfrm>
          <a:prstGeom prst="rect">
            <a:avLst/>
          </a:prstGeom>
          <a:noFill/>
          <a:ln w="25400"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1" i="0" u="sng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New</a:t>
            </a:r>
            <a:r>
              <a:rPr lang="en-US" sz="2000" b="1" i="0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North American Terrestrial Reference Frame of 2022 </a:t>
            </a: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(</a:t>
            </a: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NATRF2022)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endParaRPr lang="en-US" sz="2000" b="0" i="0" u="none" dirty="0" smtClean="0">
              <a:solidFill>
                <a:srgbClr val="C00000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</a:t>
            </a: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Caribbean Terrestrial Reference Frame of 2022 </a:t>
            </a: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(</a:t>
            </a: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CTRF2022</a:t>
            </a: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endParaRPr lang="en-US" sz="2000" b="0" i="0" u="none" dirty="0" smtClean="0">
              <a:solidFill>
                <a:srgbClr val="C00000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</a:t>
            </a: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Pacific Terrestrial Reference Frame of 2022 </a:t>
            </a: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(</a:t>
            </a: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PTRF2022)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dirty="0">
              <a:solidFill>
                <a:srgbClr val="C00000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Mariana Terrestrial Reference Frame of 2022 </a:t>
            </a:r>
            <a:r>
              <a:rPr lang="en-US" sz="2000" b="0" i="0" u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(</a:t>
            </a:r>
            <a:r>
              <a:rPr lang="en-US" sz="20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MTRF2022)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2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Shape 124"/>
          <p:cNvCxnSpPr/>
          <p:nvPr/>
        </p:nvCxnSpPr>
        <p:spPr>
          <a:xfrm flipV="1">
            <a:off x="1927374" y="2317899"/>
            <a:ext cx="496850" cy="360213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25" name="Shape 125"/>
          <p:cNvCxnSpPr/>
          <p:nvPr/>
        </p:nvCxnSpPr>
        <p:spPr>
          <a:xfrm>
            <a:off x="1927374" y="2678112"/>
            <a:ext cx="496850" cy="39698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26" name="Shape 126"/>
          <p:cNvCxnSpPr/>
          <p:nvPr/>
        </p:nvCxnSpPr>
        <p:spPr>
          <a:xfrm flipV="1">
            <a:off x="1980538" y="4279567"/>
            <a:ext cx="443686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27" name="Shape 127"/>
          <p:cNvCxnSpPr/>
          <p:nvPr/>
        </p:nvCxnSpPr>
        <p:spPr>
          <a:xfrm>
            <a:off x="1980538" y="5252484"/>
            <a:ext cx="443686" cy="2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52606" y="5962004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NSRS Modernization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New Geopotential </a:t>
            </a:r>
            <a:r>
              <a:rPr lang="en-US" sz="2000" b="0" i="1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Datum (“Vertical”)</a:t>
            </a:r>
            <a:endParaRPr lang="en-US" sz="2000" b="0" i="1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1241425" y="1355725"/>
            <a:ext cx="3711575" cy="5197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1" i="0" u="sng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The Old</a:t>
            </a:r>
            <a:r>
              <a:rPr lang="en-US" sz="2400" b="1" i="0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: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NAVD 88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PRVD 02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VIVD09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ASVD02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NMVD03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GUVD04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IGLD 85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IGSN71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GEOID12B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DEFLEC12B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dirty="0">
              <a:solidFill>
                <a:srgbClr val="262626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3806456" y="1355725"/>
            <a:ext cx="4412511" cy="3226908"/>
          </a:xfrm>
          <a:prstGeom prst="rect">
            <a:avLst/>
          </a:prstGeom>
          <a:noFill/>
          <a:ln w="28575"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3363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1" i="0" u="sng" strike="noStrike" cap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New</a:t>
            </a:r>
            <a:r>
              <a:rPr lang="en-US" sz="2400" b="1" i="0" strike="noStrike" cap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:</a:t>
            </a:r>
          </a:p>
          <a:p>
            <a:pPr marL="233363"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0" i="0" u="none" strike="noStrike" cap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The North American-Pacific Geopotential Datum of 2022 (</a:t>
            </a:r>
            <a:r>
              <a:rPr lang="en-US" sz="2400" b="0" i="0" u="none" strike="noStrike" cap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NAPGD2022)</a:t>
            </a:r>
          </a:p>
          <a:p>
            <a:pPr marL="233363"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endParaRPr lang="en-US" sz="2400" dirty="0" smtClean="0">
              <a:solidFill>
                <a:srgbClr val="C00000"/>
              </a:solidFill>
              <a:latin typeface="+mn-lt"/>
              <a:ea typeface="Cabin"/>
              <a:cs typeface="Cabin"/>
              <a:sym typeface="Cabin"/>
            </a:endParaRPr>
          </a:p>
          <a:p>
            <a:pPr marL="233363"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 - I</a:t>
            </a:r>
            <a:r>
              <a:rPr lang="en-US" sz="2400" b="0" i="0" u="none" strike="noStrike" cap="none" dirty="0" smtClean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ncludes 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GEOID2022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dirty="0">
              <a:solidFill>
                <a:srgbClr val="262626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28625" y="1822450"/>
            <a:ext cx="989012" cy="430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Orthometric</a:t>
            </a:r>
            <a:endParaRPr lang="en-US" sz="1100" b="1" i="0" u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Heights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428625" y="3070225"/>
            <a:ext cx="989012" cy="600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Orthometric</a:t>
            </a:r>
            <a:endParaRPr lang="en-US" sz="1100" b="1" i="0" u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Heights</a:t>
            </a:r>
          </a:p>
        </p:txBody>
      </p:sp>
      <p:sp>
        <p:nvSpPr>
          <p:cNvPr id="137" name="Shape 137"/>
          <p:cNvSpPr/>
          <p:nvPr/>
        </p:nvSpPr>
        <p:spPr>
          <a:xfrm>
            <a:off x="1417637" y="2346325"/>
            <a:ext cx="258762" cy="2047874"/>
          </a:xfrm>
          <a:prstGeom prst="leftBrace">
            <a:avLst>
              <a:gd name="adj1" fmla="val 227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90525" y="4433887"/>
            <a:ext cx="773111" cy="430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Dynamic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Heights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384175" y="4984750"/>
            <a:ext cx="669925" cy="2619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Gravity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384175" y="5252484"/>
            <a:ext cx="1001711" cy="4895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Geoid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Undulations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384175" y="5797550"/>
            <a:ext cx="1147762" cy="430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Deflections of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100" b="1" i="0" u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 Vertical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44513" y="5913452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535464" y="-81757"/>
            <a:ext cx="5816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Beta Geodetic Toolkit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917553" y="5721920"/>
            <a:ext cx="3684587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800" b="0" i="0" u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https://beta.ngs.noaa.gov/gtkweb/ </a:t>
            </a: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798" y="882183"/>
            <a:ext cx="4356099" cy="47656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5546" y="1121894"/>
            <a:ext cx="4169279" cy="45259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7013" indent="-227013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Web </a:t>
            </a:r>
            <a:r>
              <a:rPr lang="en-US" altLang="en-US" sz="2000" dirty="0" smtClean="0">
                <a:solidFill>
                  <a:schemeClr val="tx1"/>
                </a:solidFill>
              </a:rPr>
              <a:t>service</a:t>
            </a:r>
          </a:p>
          <a:p>
            <a:pPr marL="227013" indent="-227013"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chemeClr val="tx1"/>
                </a:solidFill>
              </a:rPr>
              <a:t>Coordinate conversions between </a:t>
            </a:r>
            <a:r>
              <a:rPr lang="en-US" altLang="en-US" sz="2000" dirty="0">
                <a:solidFill>
                  <a:schemeClr val="tx1"/>
                </a:solidFill>
              </a:rPr>
              <a:t>latitude and </a:t>
            </a:r>
            <a:r>
              <a:rPr lang="en-US" altLang="en-US" sz="2000" dirty="0" smtClean="0">
                <a:solidFill>
                  <a:schemeClr val="tx1"/>
                </a:solidFill>
              </a:rPr>
              <a:t>longitude and</a:t>
            </a:r>
          </a:p>
          <a:p>
            <a:pPr lvl="2" defTabSz="227013">
              <a:defRPr/>
            </a:pPr>
            <a:r>
              <a:rPr lang="en-US" altLang="en-US" sz="2000" dirty="0" smtClean="0">
                <a:solidFill>
                  <a:schemeClr val="tx1"/>
                </a:solidFill>
              </a:rPr>
              <a:t>	- State </a:t>
            </a:r>
            <a:r>
              <a:rPr lang="en-US" altLang="en-US" sz="2000" dirty="0">
                <a:solidFill>
                  <a:schemeClr val="tx1"/>
                </a:solidFill>
              </a:rPr>
              <a:t>Plane </a:t>
            </a:r>
            <a:r>
              <a:rPr lang="en-US" altLang="en-US" sz="2000" dirty="0" smtClean="0">
                <a:solidFill>
                  <a:schemeClr val="tx1"/>
                </a:solidFill>
              </a:rPr>
              <a:t>Coordinates</a:t>
            </a:r>
          </a:p>
          <a:p>
            <a:pPr lvl="2" defTabSz="227013">
              <a:defRPr/>
            </a:pPr>
            <a:r>
              <a:rPr lang="en-US" altLang="en-US" sz="2000" dirty="0" smtClean="0">
                <a:solidFill>
                  <a:schemeClr val="tx1"/>
                </a:solidFill>
              </a:rPr>
              <a:t>	- Universal </a:t>
            </a:r>
            <a:r>
              <a:rPr lang="en-US" altLang="en-US" sz="2000" dirty="0">
                <a:solidFill>
                  <a:schemeClr val="tx1"/>
                </a:solidFill>
              </a:rPr>
              <a:t>Transverse </a:t>
            </a:r>
            <a:r>
              <a:rPr lang="en-US" altLang="en-US" sz="2000" dirty="0" smtClean="0">
                <a:solidFill>
                  <a:schemeClr val="tx1"/>
                </a:solidFill>
              </a:rPr>
              <a:t>Mercator</a:t>
            </a:r>
          </a:p>
          <a:p>
            <a:pPr lvl="2" defTabSz="227013"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	</a:t>
            </a:r>
            <a:r>
              <a:rPr lang="en-US" altLang="en-US" sz="2000" dirty="0" smtClean="0">
                <a:solidFill>
                  <a:schemeClr val="tx1"/>
                </a:solidFill>
              </a:rPr>
              <a:t>- XYZ</a:t>
            </a:r>
          </a:p>
          <a:p>
            <a:pPr lvl="2" defTabSz="227013">
              <a:defRPr/>
            </a:pPr>
            <a:r>
              <a:rPr lang="en-US" altLang="en-US" sz="2000" dirty="0" smtClean="0">
                <a:solidFill>
                  <a:schemeClr val="tx1"/>
                </a:solidFill>
              </a:rPr>
              <a:t>	- US </a:t>
            </a:r>
            <a:r>
              <a:rPr lang="en-US" altLang="en-US" sz="2000" dirty="0">
                <a:solidFill>
                  <a:schemeClr val="tx1"/>
                </a:solidFill>
              </a:rPr>
              <a:t>National Grid</a:t>
            </a:r>
          </a:p>
          <a:p>
            <a:pPr>
              <a:defRPr/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227013" indent="-227013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</a:rPr>
              <a:t>Will soon include NADCON5 with many improved transformations from the US Standard Datum to NAD83(2011</a:t>
            </a:r>
            <a:r>
              <a:rPr lang="en-US" altLang="en-US" sz="2000" dirty="0" smtClean="0">
                <a:solidFill>
                  <a:schemeClr val="tx1"/>
                </a:solidFill>
              </a:rPr>
              <a:t>)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68790" y="5927744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3422931" y="27531"/>
            <a:ext cx="5470217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3200" b="1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Beta </a:t>
            </a:r>
            <a:r>
              <a:rPr lang="en-US" sz="3200" b="1" i="0" u="none" dirty="0" smtClean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Mapping Applications</a:t>
            </a:r>
            <a:endParaRPr lang="en-US" sz="3200" b="1" i="0" u="none" dirty="0">
              <a:solidFill>
                <a:schemeClr val="tx1"/>
              </a:solidFill>
              <a:latin typeface="+mn-lt"/>
              <a:ea typeface="Cabin"/>
              <a:cs typeface="Cabin"/>
              <a:sym typeface="Cabin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04" y="2402559"/>
            <a:ext cx="2990849" cy="1944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60" y="425210"/>
            <a:ext cx="2959100" cy="1944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298" y="4412569"/>
            <a:ext cx="2989262" cy="1944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8" name="Shape 218"/>
          <p:cNvSpPr txBox="1"/>
          <p:nvPr/>
        </p:nvSpPr>
        <p:spPr>
          <a:xfrm>
            <a:off x="3261092" y="1248743"/>
            <a:ext cx="5154625" cy="83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1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CORS Map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18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https://beta.ngs.noaa.gov/corsmap/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3261092" y="3058689"/>
            <a:ext cx="5375836" cy="830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1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OPUS Share Map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18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https://beta.ngs.noaa.gov/opusmap/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3261092" y="5109783"/>
            <a:ext cx="5116892" cy="830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400" b="1" i="0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Geodetic Control Diagrams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1800" b="0" i="0" u="none" dirty="0">
                <a:solidFill>
                  <a:srgbClr val="C00000"/>
                </a:solidFill>
                <a:latin typeface="+mn-lt"/>
                <a:ea typeface="Cabin"/>
                <a:cs typeface="Cabin"/>
                <a:sym typeface="Cabin"/>
              </a:rPr>
              <a:t>https://beta.ngs.noaa.gov/gcd/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3649510" y="490270"/>
            <a:ext cx="5154625" cy="5291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2000" b="0" i="1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Responsive </a:t>
            </a:r>
            <a:r>
              <a:rPr lang="en-US" sz="2000" b="0" i="1" u="none" dirty="0" smtClean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design, mobile </a:t>
            </a:r>
            <a:r>
              <a:rPr lang="en-US" sz="2000" b="0" i="1" u="none" dirty="0">
                <a:solidFill>
                  <a:schemeClr val="tx1"/>
                </a:solidFill>
                <a:latin typeface="+mn-lt"/>
                <a:ea typeface="Cabin"/>
                <a:cs typeface="Cabin"/>
                <a:sym typeface="Cabin"/>
              </a:rPr>
              <a:t>friendly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76882" y="5928176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/>
      <p:bldP spid="2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35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1" i="0" u="none" strike="noStrike" cap="none" dirty="0" err="1" smtClean="0">
                <a:solidFill>
                  <a:schemeClr val="dk2"/>
                </a:solidFill>
                <a:latin typeface="+mn-lt"/>
                <a:sym typeface="Arial"/>
              </a:rPr>
              <a:t>VDatum</a:t>
            </a:r>
            <a:r>
              <a:rPr lang="en-US" sz="3600" b="1" i="0" u="none" strike="noStrike" cap="none" dirty="0" smtClean="0">
                <a:solidFill>
                  <a:schemeClr val="dk2"/>
                </a:solidFill>
                <a:latin typeface="+mn-lt"/>
                <a:sym typeface="Arial"/>
              </a:rPr>
              <a:t> Tool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+mn-lt"/>
                <a:ea typeface="Arial Black"/>
                <a:cs typeface="Arial Black"/>
                <a:sym typeface="Arial Black"/>
              </a:rPr>
              <a:t/>
            </a:r>
            <a:br>
              <a:rPr lang="en-US" sz="3600" b="0" i="0" u="none" strike="noStrike" cap="none" dirty="0">
                <a:solidFill>
                  <a:schemeClr val="dk2"/>
                </a:solidFill>
                <a:latin typeface="+mn-lt"/>
                <a:ea typeface="Arial Black"/>
                <a:cs typeface="Arial Black"/>
                <a:sym typeface="Arial Black"/>
              </a:rPr>
            </a:br>
            <a:r>
              <a:rPr lang="en-US" sz="2000" b="0" i="1" u="none" strike="noStrike" cap="none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rPr>
              <a:t>Integrating America’s Elevation Data</a:t>
            </a:r>
          </a:p>
        </p:txBody>
      </p:sp>
      <p:pic>
        <p:nvPicPr>
          <p:cNvPr id="153" name="Shape 15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5939" y="2099157"/>
            <a:ext cx="2771774" cy="3678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2979" y="1752600"/>
            <a:ext cx="3383699" cy="2642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5" name="Shape 155"/>
          <p:cNvSpPr txBox="1"/>
          <p:nvPr/>
        </p:nvSpPr>
        <p:spPr>
          <a:xfrm>
            <a:off x="309562" y="5791200"/>
            <a:ext cx="3552825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https://vdatum.noaa.gov/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5">
            <a:alphaModFix/>
          </a:blip>
          <a:srcRect l="30774" t="4350" r="30610" b="28022"/>
          <a:stretch/>
        </p:blipFill>
        <p:spPr>
          <a:xfrm>
            <a:off x="457200" y="1295400"/>
            <a:ext cx="3721396" cy="419808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77713" y="5885825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0" y="304799"/>
            <a:ext cx="9144000" cy="737191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Expand the NSRS Stakeholder Base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3875"/>
            <a:ext cx="7162800" cy="4525963"/>
          </a:xfrm>
        </p:spPr>
        <p:txBody>
          <a:bodyPr/>
          <a:lstStyle/>
          <a:p>
            <a:pPr marL="457200" indent="-457200">
              <a:defRPr/>
            </a:pPr>
            <a:r>
              <a:rPr lang="en-US" altLang="en-US" dirty="0" smtClean="0"/>
              <a:t>Outreach and education</a:t>
            </a:r>
          </a:p>
          <a:p>
            <a:pPr marL="457200" indent="-457200">
              <a:defRPr/>
            </a:pPr>
            <a:r>
              <a:rPr lang="en-US" altLang="en-US" dirty="0" smtClean="0"/>
              <a:t>University engagement</a:t>
            </a:r>
          </a:p>
          <a:p>
            <a:pPr marL="457200" indent="-457200">
              <a:defRPr/>
            </a:pPr>
            <a:r>
              <a:rPr lang="en-US" altLang="en-US" dirty="0" smtClean="0"/>
              <a:t>Integrated Ocean and Coastal Mapping (IOCM)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44513" y="5929636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395" t="6985" r="64376" b="31074"/>
          <a:stretch/>
        </p:blipFill>
        <p:spPr>
          <a:xfrm>
            <a:off x="1806545" y="1061911"/>
            <a:ext cx="5683309" cy="5182442"/>
          </a:xfrm>
          <a:prstGeom prst="rect">
            <a:avLst/>
          </a:prstGeom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6203" y="152400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45"/>
              </a:buClr>
              <a:buSzPct val="250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Geospatial </a:t>
            </a:r>
            <a:r>
              <a:rPr lang="en-US" sz="3600" b="1" i="0" u="none" strike="noStrike" cap="none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Summit</a:t>
            </a:r>
            <a:br>
              <a:rPr lang="en-US" sz="3600" b="1" i="0" u="none" strike="noStrike" cap="none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000" i="1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April </a:t>
            </a:r>
            <a:r>
              <a:rPr lang="en-US" sz="2000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24-25, 2017</a:t>
            </a:r>
          </a:p>
        </p:txBody>
      </p:sp>
      <p:sp>
        <p:nvSpPr>
          <p:cNvPr id="98" name="Shape 98"/>
          <p:cNvSpPr/>
          <p:nvPr/>
        </p:nvSpPr>
        <p:spPr>
          <a:xfrm>
            <a:off x="4648200" y="3962400"/>
            <a:ext cx="4346575" cy="2252662"/>
          </a:xfrm>
          <a:prstGeom prst="irregularSeal2">
            <a:avLst/>
          </a:prstGeom>
          <a:solidFill>
            <a:srgbClr val="222268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Attend in person or by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webinar!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61176" y="5976937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180694" y="0"/>
            <a:ext cx="5593198" cy="523220"/>
          </a:xfrm>
          <a:prstGeom prst="rect">
            <a:avLst/>
          </a:prstGeom>
          <a:solidFill>
            <a:srgbClr val="9C9C9C"/>
          </a:solidFill>
        </p:spPr>
        <p:txBody>
          <a:bodyPr wrap="none">
            <a:spAutoFit/>
          </a:bodyPr>
          <a:lstStyle/>
          <a:p>
            <a:r>
              <a:rPr lang="en-US" sz="2800" b="1" dirty="0" smtClean="0"/>
              <a:t>NGS Regional Advisor Program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6877260" y="6180734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dirty="0" smtClean="0"/>
              <a:t>19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0" y="990600"/>
            <a:ext cx="9144000" cy="320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 typeface="Source Sans Pro"/>
              <a:buNone/>
              <a:tabLst/>
              <a:defRPr/>
            </a:pP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  <a:rtl val="0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500062" y="214313"/>
            <a:ext cx="7832725" cy="1211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05BB"/>
              </a:buClr>
              <a:buSzPct val="250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/>
                <a:cs typeface="Arial" charset="0"/>
                <a:sym typeface="Times New Roman"/>
                <a:rtl val="0"/>
              </a:rPr>
              <a:t>The National Geodetic Survey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/>
                <a:cs typeface="Arial" charset="0"/>
                <a:sym typeface="Times New Roman"/>
                <a:rtl val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/>
                <a:cs typeface="Arial" charset="0"/>
                <a:sym typeface="Times New Roman"/>
                <a:rtl val="0"/>
              </a:rPr>
              <a:t>Ten-Year Plan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1127125" y="2706688"/>
            <a:ext cx="18415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 typeface="Source Sans Pro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457200" y="1676400"/>
            <a:ext cx="4495800" cy="36734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Support the users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the National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Spatial Reference System.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Modernize and improve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National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Spatial Reference System.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Expand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National Spatial Reference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System stakeholder base through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partnerships, education, and outreach.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Develop and enable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workforce with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supportive environment.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Improve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organizational and administrative functionality.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Times New Roman"/>
              <a:cs typeface="Arial" charset="0"/>
              <a:sym typeface="Times New Roman"/>
              <a:rtl val="0"/>
            </a:endParaRPr>
          </a:p>
        </p:txBody>
      </p:sp>
      <p:pic>
        <p:nvPicPr>
          <p:cNvPr id="47110" name="Shape 10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6394">
            <a:off x="5499100" y="1747838"/>
            <a:ext cx="3027363" cy="393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880003" sx="103000" sy="103000" algn="ctr" rotWithShape="0">
              <a:srgbClr val="808080">
                <a:alpha val="1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Box 3"/>
          <p:cNvSpPr txBox="1">
            <a:spLocks noChangeArrowheads="1"/>
          </p:cNvSpPr>
          <p:nvPr/>
        </p:nvSpPr>
        <p:spPr bwMode="auto">
          <a:xfrm>
            <a:off x="339725" y="5897563"/>
            <a:ext cx="8153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https://www.geodesy.noaa.gov/web/news/Ten_Year_Plan_2013-2023.pdf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0697" y="5962651"/>
            <a:ext cx="2133600" cy="476250"/>
          </a:xfrm>
        </p:spPr>
        <p:txBody>
          <a:bodyPr/>
          <a:lstStyle/>
          <a:p>
            <a:fld id="{01D11A71-C615-466C-8D35-14D99CA2FFE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86"/>
            <a:ext cx="8229600" cy="934390"/>
          </a:xfrm>
        </p:spPr>
        <p:txBody>
          <a:bodyPr/>
          <a:lstStyle/>
          <a:p>
            <a:r>
              <a:rPr lang="en-US" b="1" dirty="0" smtClean="0"/>
              <a:t>University Engagement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6844892" y="5905605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01" y="938676"/>
            <a:ext cx="7017488" cy="52050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5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1604" y="1143525"/>
            <a:ext cx="5668963" cy="4953000"/>
          </a:xfrm>
        </p:spPr>
        <p:txBody>
          <a:bodyPr/>
          <a:lstStyle/>
          <a:p>
            <a:pPr marL="457200" indent="-457200" eaLnBrk="1" fontAlgn="auto" hangingPunct="1"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Defines the National Shoreline and provides nearshore elevation data</a:t>
            </a:r>
          </a:p>
          <a:p>
            <a:pPr marL="457200" indent="-457200" eaLnBrk="1" fontAlgn="auto" hangingPunct="1"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NOAA nautical charts updates</a:t>
            </a:r>
          </a:p>
          <a:p>
            <a:pPr marL="457200" indent="-457200" eaLnBrk="1" fontAlgn="auto" hangingPunct="1"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Other important applications: </a:t>
            </a:r>
          </a:p>
          <a:p>
            <a:pPr marL="857250" lvl="2" indent="-457200">
              <a:buFont typeface="Arial" panose="020B0604020202020204" pitchFamily="34" charset="0"/>
              <a:buChar char="-"/>
              <a:tabLst>
                <a:tab pos="914400" algn="l"/>
              </a:tabLst>
              <a:defRPr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Used in defining U.S. territorial limits</a:t>
            </a:r>
          </a:p>
          <a:p>
            <a:pPr marL="857250" lvl="2" indent="-457200">
              <a:buFont typeface="Arial" panose="020B0604020202020204" pitchFamily="34" charset="0"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Coastal resource management</a:t>
            </a:r>
          </a:p>
          <a:p>
            <a:pPr marL="857250" lvl="2" indent="-457200">
              <a:buFont typeface="Arial" panose="020B0604020202020204" pitchFamily="34" charset="0"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Storm surge and coastal flooding modeling</a:t>
            </a:r>
          </a:p>
          <a:p>
            <a:pPr marL="857250" lvl="2" indent="-457200">
              <a:buFont typeface="Arial" panose="020B0604020202020204" pitchFamily="34" charset="0"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GIS analysis</a:t>
            </a:r>
          </a:p>
          <a:p>
            <a:pPr marL="857250" lvl="2" indent="-457200">
              <a:buFont typeface="Arial" panose="020B0604020202020204" pitchFamily="34" charset="0"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Benthic habitat mapping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  <a:rtl val="0"/>
              </a:rPr>
              <a:t>NGS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  <a:rtl val="0"/>
              </a:rPr>
              <a:t>Coastal Mapping Program</a:t>
            </a:r>
          </a:p>
        </p:txBody>
      </p:sp>
      <p:pic>
        <p:nvPicPr>
          <p:cNvPr id="34820" name="Content Placeholder 3" descr="newport_beac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2040" r="1818"/>
          <a:stretch/>
        </p:blipFill>
        <p:spPr bwMode="auto">
          <a:xfrm>
            <a:off x="5932170" y="982980"/>
            <a:ext cx="3211830" cy="42065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Shape 28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61" y="4093052"/>
            <a:ext cx="3721418" cy="207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0697" y="5962651"/>
            <a:ext cx="2133600" cy="476250"/>
          </a:xfrm>
        </p:spPr>
        <p:txBody>
          <a:bodyPr/>
          <a:lstStyle/>
          <a:p>
            <a:pPr algn="r"/>
            <a:r>
              <a:rPr lang="en-US" altLang="en-US" sz="1400" dirty="0" smtClean="0"/>
              <a:t>21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2885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4" y="0"/>
            <a:ext cx="9139236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2574616" y="5679260"/>
            <a:ext cx="4214812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i="0" u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https://www.ngs.noaa.gov/NSDE/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68790" y="5945820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749298" y="185581"/>
            <a:ext cx="7566025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3600" b="1" i="0" u="none" dirty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Northwest Oblique </a:t>
            </a:r>
            <a:r>
              <a:rPr lang="en-US" sz="3600" b="1" i="0" u="none" dirty="0" smtClea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Imagery</a:t>
            </a:r>
            <a:endParaRPr lang="en-US" sz="3600" b="0" i="0" u="none" dirty="0">
              <a:solidFill>
                <a:schemeClr val="tx1"/>
              </a:solidFill>
              <a:latin typeface="+mj-lt"/>
              <a:ea typeface="Cabin"/>
              <a:cs typeface="Cabin"/>
              <a:sym typeface="Cabin"/>
            </a:endParaRPr>
          </a:p>
        </p:txBody>
      </p:sp>
      <p:pic>
        <p:nvPicPr>
          <p:cNvPr id="235" name="Shape 23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300" y="2713036"/>
            <a:ext cx="4164011" cy="3163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6" name="Shape 236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8789" y="1016857"/>
            <a:ext cx="5156847" cy="38770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7" name="Shape 237"/>
          <p:cNvSpPr txBox="1"/>
          <p:nvPr/>
        </p:nvSpPr>
        <p:spPr>
          <a:xfrm>
            <a:off x="1562100" y="5913437"/>
            <a:ext cx="6134099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r>
              <a:rPr lang="en-US" sz="1800" b="0" i="0" u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https://geodesy.noaa.gov/storm_archive/coastal/viewer/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52605" y="5941617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513967" y="1453569"/>
            <a:ext cx="4426896" cy="54044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1775" indent="-231775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NOAA’s Digital Coast report detailing 10 years of NGS </a:t>
            </a:r>
            <a:r>
              <a:rPr lang="en-US" altLang="en-US" sz="2000" dirty="0" err="1" smtClean="0"/>
              <a:t>lidar</a:t>
            </a:r>
            <a:r>
              <a:rPr lang="en-US" altLang="en-US" sz="2000" dirty="0" smtClean="0"/>
              <a:t> and imagery served from the site</a:t>
            </a:r>
          </a:p>
          <a:p>
            <a:pPr marL="231775" indent="-231775"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marL="231775" indent="-231775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Provides insight to users (general) but also areas of collection and event driven interests</a:t>
            </a:r>
          </a:p>
          <a:p>
            <a:pPr marL="231775" indent="-231775"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marL="231775" indent="-231775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/>
              <a:t>Highlights the value of the NGS public/private partnership in contract services but also users – map once use many times! 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IOCM!</a:t>
            </a:r>
            <a:endParaRPr lang="en-US" alt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874063" y="5888650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r="34973"/>
          <a:stretch/>
        </p:blipFill>
        <p:spPr>
          <a:xfrm>
            <a:off x="1385744" y="1102332"/>
            <a:ext cx="1755414" cy="4805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hape 234"/>
          <p:cNvSpPr txBox="1"/>
          <p:nvPr/>
        </p:nvSpPr>
        <p:spPr>
          <a:xfrm>
            <a:off x="878953" y="174837"/>
            <a:ext cx="7566025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abin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Stakeholder Growth </a:t>
            </a:r>
            <a:endParaRPr lang="en-US" sz="3600" b="0" i="0" u="none" dirty="0">
              <a:solidFill>
                <a:schemeClr val="tx1"/>
              </a:solidFill>
              <a:latin typeface="+mj-lt"/>
              <a:ea typeface="Cabin"/>
              <a:cs typeface="Cabin"/>
              <a:sym typeface="Cabi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44" y="792409"/>
            <a:ext cx="6664568" cy="5425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91" t="-1" r="4204" b="1127"/>
          <a:stretch/>
        </p:blipFill>
        <p:spPr>
          <a:xfrm>
            <a:off x="315077" y="1284784"/>
            <a:ext cx="8715771" cy="4933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274" y="792409"/>
            <a:ext cx="7125375" cy="55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46138"/>
            <a:ext cx="8229600" cy="942526"/>
          </a:xfrm>
        </p:spPr>
        <p:txBody>
          <a:bodyPr/>
          <a:lstStyle/>
          <a:p>
            <a:r>
              <a:rPr lang="en-US" sz="3600" b="1" dirty="0" smtClean="0">
                <a:latin typeface="+mj-lt"/>
              </a:rPr>
              <a:t>NGS Partnerships</a:t>
            </a:r>
            <a:endParaRPr lang="en-US" sz="3600" b="1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018" y="1003412"/>
            <a:ext cx="7570099" cy="5144708"/>
          </a:xfrm>
        </p:spPr>
        <p:txBody>
          <a:bodyPr/>
          <a:lstStyle/>
          <a:p>
            <a:pPr marL="17780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Research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pPr marL="17780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/>
              <a:t>Modeling, Survey Methodologies, Sensor Development, Cloud Processing by </a:t>
            </a:r>
            <a:r>
              <a:rPr lang="en-US" sz="1800" b="1" dirty="0" smtClean="0">
                <a:solidFill>
                  <a:srgbClr val="C00000"/>
                </a:solidFill>
              </a:rPr>
              <a:t>Contractors, Cooperative Institutes, Grantees, Visiting Scientists</a:t>
            </a:r>
          </a:p>
          <a:p>
            <a:pPr marL="17780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Data Collection</a:t>
            </a:r>
          </a:p>
          <a:p>
            <a:pPr marL="17780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/>
              <a:t>Shoreline, </a:t>
            </a:r>
            <a:r>
              <a:rPr lang="en-US" sz="1800" dirty="0" err="1" smtClean="0"/>
              <a:t>Topobathy</a:t>
            </a:r>
            <a:r>
              <a:rPr lang="en-US" sz="1800" dirty="0" smtClean="0"/>
              <a:t> Lidar, CORS, GRAV-D, Geodetic Control by </a:t>
            </a:r>
            <a:r>
              <a:rPr lang="en-US" sz="1800" b="1" dirty="0" smtClean="0">
                <a:solidFill>
                  <a:srgbClr val="C00000"/>
                </a:solidFill>
              </a:rPr>
              <a:t>Contractors, CORS Partners, Academia, Surveyors, Federal and State Agencies, Private Citizens</a:t>
            </a:r>
          </a:p>
          <a:p>
            <a:pPr marL="17780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Product Development </a:t>
            </a:r>
          </a:p>
          <a:p>
            <a:pPr marL="17780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/>
              <a:t>Data Processing, Compilation, Data Management by </a:t>
            </a:r>
            <a:r>
              <a:rPr lang="en-US" sz="1800" b="1" dirty="0" smtClean="0">
                <a:solidFill>
                  <a:srgbClr val="C00000"/>
                </a:solidFill>
              </a:rPr>
              <a:t>Contractors, Third </a:t>
            </a:r>
            <a:r>
              <a:rPr lang="en-US" sz="1800" b="1" dirty="0">
                <a:solidFill>
                  <a:srgbClr val="C00000"/>
                </a:solidFill>
              </a:rPr>
              <a:t>P</a:t>
            </a:r>
            <a:r>
              <a:rPr lang="en-US" sz="1800" b="1" dirty="0" smtClean="0">
                <a:solidFill>
                  <a:srgbClr val="C00000"/>
                </a:solidFill>
              </a:rPr>
              <a:t>arty Vendors</a:t>
            </a:r>
          </a:p>
          <a:p>
            <a:pPr marL="17780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Product Distribution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177800" indent="0">
              <a:spcBef>
                <a:spcPts val="0"/>
              </a:spcBef>
              <a:buNone/>
            </a:pPr>
            <a:r>
              <a:rPr lang="en-US" sz="1800" dirty="0" smtClean="0"/>
              <a:t>Data Ingestion by </a:t>
            </a:r>
            <a:r>
              <a:rPr lang="en-US" sz="1800" b="1" dirty="0" smtClean="0">
                <a:solidFill>
                  <a:srgbClr val="C00000"/>
                </a:solidFill>
              </a:rPr>
              <a:t>Federal, State and Local Agencies, GIS Community, Academia, Third Party Vendors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844513" y="5909995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9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46138"/>
            <a:ext cx="8229600" cy="942526"/>
          </a:xfrm>
        </p:spPr>
        <p:txBody>
          <a:bodyPr/>
          <a:lstStyle/>
          <a:p>
            <a:r>
              <a:rPr lang="en-US" sz="3600" b="1" dirty="0" smtClean="0">
                <a:latin typeface="+mj-lt"/>
              </a:rPr>
              <a:t>Resource Allocation</a:t>
            </a:r>
            <a:endParaRPr lang="en-US" sz="3600" b="1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844513" y="5909995"/>
            <a:ext cx="2133599" cy="47624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538993"/>
              </p:ext>
            </p:extLst>
          </p:nvPr>
        </p:nvGraphicFramePr>
        <p:xfrm>
          <a:off x="323849" y="948972"/>
          <a:ext cx="5324475" cy="5318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19958" y="799285"/>
            <a:ext cx="5328366" cy="5316173"/>
            <a:chOff x="319958" y="799285"/>
            <a:chExt cx="5328366" cy="5316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58" y="799285"/>
              <a:ext cx="5328366" cy="531617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2525" y="3457371"/>
              <a:ext cx="590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63%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1999" y="1128498"/>
            <a:ext cx="4578493" cy="4657748"/>
            <a:chOff x="4571999" y="1128498"/>
            <a:chExt cx="4578493" cy="4657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1128498"/>
              <a:ext cx="4578493" cy="46577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648324" y="2590800"/>
              <a:ext cx="695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21%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5413" y="41910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72%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85020" y="2181225"/>
              <a:ext cx="552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7%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8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85060" y="304799"/>
            <a:ext cx="9058940" cy="737191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Support the Users of the NSRS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332428" y="1214650"/>
            <a:ext cx="3982898" cy="508263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800" dirty="0" smtClean="0"/>
              <a:t>Products delivered to date in FY 2017:</a:t>
            </a:r>
          </a:p>
          <a:p>
            <a:pPr marL="287338" indent="-287338">
              <a:defRPr/>
            </a:pPr>
            <a:r>
              <a:rPr lang="en-US" altLang="en-US" sz="2800" b="1" dirty="0" smtClean="0">
                <a:solidFill>
                  <a:srgbClr val="C00000"/>
                </a:solidFill>
              </a:rPr>
              <a:t>1.6</a:t>
            </a:r>
            <a:r>
              <a:rPr lang="en-US" altLang="en-US" sz="2800" dirty="0" smtClean="0"/>
              <a:t> million survey mark datasheets</a:t>
            </a:r>
          </a:p>
          <a:p>
            <a:pPr marL="287338" indent="-287338">
              <a:defRPr/>
            </a:pPr>
            <a:r>
              <a:rPr lang="en-US" altLang="en-US" sz="2800" b="1" dirty="0" smtClean="0">
                <a:solidFill>
                  <a:srgbClr val="C00000"/>
                </a:solidFill>
              </a:rPr>
              <a:t>19+</a:t>
            </a:r>
            <a:r>
              <a:rPr lang="en-US" altLang="en-US" sz="2800" dirty="0" smtClean="0"/>
              <a:t> million CORS datasets</a:t>
            </a:r>
          </a:p>
          <a:p>
            <a:pPr marL="287338" indent="-287338">
              <a:defRPr/>
            </a:pPr>
            <a:r>
              <a:rPr lang="en-US" altLang="en-US" sz="2800" b="1" dirty="0" smtClean="0">
                <a:solidFill>
                  <a:srgbClr val="C00000"/>
                </a:solidFill>
              </a:rPr>
              <a:t>1.4</a:t>
            </a:r>
            <a:r>
              <a:rPr lang="en-US" altLang="en-US" sz="2800" dirty="0" smtClean="0"/>
              <a:t> million online geoid computations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0697" y="5962651"/>
            <a:ext cx="2133600" cy="476250"/>
          </a:xfrm>
        </p:spPr>
        <p:txBody>
          <a:bodyPr/>
          <a:lstStyle/>
          <a:p>
            <a:r>
              <a:rPr lang="en-US" altLang="en-US" dirty="0"/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95" y="1214650"/>
            <a:ext cx="3353875" cy="485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85060" y="304799"/>
            <a:ext cx="9058940" cy="737191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Support the Users of the NSRS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65440" y="1202010"/>
            <a:ext cx="8678560" cy="502734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800" dirty="0" smtClean="0"/>
              <a:t>In FY 2016:</a:t>
            </a:r>
          </a:p>
          <a:p>
            <a:pPr marL="457200" indent="-457200">
              <a:defRPr/>
            </a:pPr>
            <a:r>
              <a:rPr lang="en-US" altLang="en-US" sz="2800" b="1" dirty="0">
                <a:solidFill>
                  <a:srgbClr val="C00000"/>
                </a:solidFill>
              </a:rPr>
              <a:t>9,107</a:t>
            </a:r>
            <a:r>
              <a:rPr lang="en-US" altLang="en-US" sz="2800" dirty="0"/>
              <a:t> miles* of shoreline compiled (</a:t>
            </a:r>
            <a:r>
              <a:rPr lang="en-US" altLang="en-US" sz="2800" b="1" dirty="0">
                <a:solidFill>
                  <a:srgbClr val="C00000"/>
                </a:solidFill>
              </a:rPr>
              <a:t>5.5</a:t>
            </a:r>
            <a:r>
              <a:rPr lang="en-US" altLang="en-US" sz="2800" dirty="0"/>
              <a:t>% of US</a:t>
            </a:r>
            <a:r>
              <a:rPr lang="en-US" altLang="en-US" sz="2800" dirty="0" smtClean="0"/>
              <a:t>)</a:t>
            </a:r>
            <a:endParaRPr lang="en-US" altLang="en-US" sz="2800" dirty="0"/>
          </a:p>
          <a:p>
            <a:pPr marL="457200" indent="-457200">
              <a:defRPr/>
            </a:pPr>
            <a:r>
              <a:rPr lang="en-US" altLang="en-US" sz="2800" b="1" dirty="0" smtClean="0">
                <a:solidFill>
                  <a:srgbClr val="C00000"/>
                </a:solidFill>
              </a:rPr>
              <a:t>285+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nautical </a:t>
            </a:r>
            <a:r>
              <a:rPr lang="en-US" altLang="en-US" sz="2800" dirty="0" smtClean="0"/>
              <a:t>charts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</a:rPr>
              <a:t>received updated shoreline </a:t>
            </a:r>
            <a:endParaRPr lang="en-US" altLang="en-US" sz="2800" dirty="0"/>
          </a:p>
          <a:p>
            <a:pPr marL="457200" indent="-457200">
              <a:defRPr/>
            </a:pPr>
            <a:r>
              <a:rPr lang="en-US" altLang="en-US" sz="2800" b="1" dirty="0">
                <a:solidFill>
                  <a:srgbClr val="C00000"/>
                </a:solidFill>
              </a:rPr>
              <a:t>37</a:t>
            </a:r>
            <a:r>
              <a:rPr lang="en-US" altLang="en-US" sz="2800" dirty="0"/>
              <a:t> ports updated with new </a:t>
            </a:r>
            <a:r>
              <a:rPr lang="en-US" altLang="en-US" sz="2800" dirty="0" smtClean="0"/>
              <a:t>shoreline</a:t>
            </a:r>
            <a:endParaRPr lang="en-US" altLang="en-US" sz="2800" dirty="0"/>
          </a:p>
          <a:p>
            <a:pPr marL="457200" indent="-457200">
              <a:defRPr/>
            </a:pPr>
            <a:r>
              <a:rPr lang="en-US" altLang="en-US" sz="2800" b="1" dirty="0">
                <a:solidFill>
                  <a:srgbClr val="C00000"/>
                </a:solidFill>
              </a:rPr>
              <a:t>35</a:t>
            </a:r>
            <a:r>
              <a:rPr lang="en-US" altLang="en-US" sz="2800" dirty="0"/>
              <a:t> ports analyzed for change (CSCAP</a:t>
            </a:r>
            <a:r>
              <a:rPr lang="en-US" altLang="en-US" sz="2800" dirty="0" smtClean="0"/>
              <a:t>)</a:t>
            </a:r>
            <a:endParaRPr lang="en-US" altLang="en-US" sz="2800" dirty="0"/>
          </a:p>
          <a:p>
            <a:pPr marL="457200" indent="-457200">
              <a:defRPr/>
            </a:pPr>
            <a:r>
              <a:rPr lang="en-US" altLang="en-US" sz="2800" b="1" dirty="0">
                <a:solidFill>
                  <a:srgbClr val="C00000"/>
                </a:solidFill>
              </a:rPr>
              <a:t>400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sq</a:t>
            </a:r>
            <a:r>
              <a:rPr lang="en-US" altLang="en-US" sz="2800" dirty="0" smtClean="0"/>
              <a:t> nm </a:t>
            </a:r>
            <a:r>
              <a:rPr lang="en-US" altLang="en-US" sz="2800" dirty="0"/>
              <a:t>of </a:t>
            </a:r>
            <a:r>
              <a:rPr lang="en-US" altLang="en-US" sz="2800" dirty="0" smtClean="0"/>
              <a:t>airborne </a:t>
            </a:r>
            <a:r>
              <a:rPr lang="en-US" altLang="en-US" sz="2800" dirty="0" err="1" smtClean="0"/>
              <a:t>lidar</a:t>
            </a:r>
            <a:r>
              <a:rPr lang="en-US" altLang="en-US" sz="2800" dirty="0" smtClean="0"/>
              <a:t> bathymetry data delivered</a:t>
            </a:r>
            <a:endParaRPr lang="en-US" altLang="en-US" sz="2800" dirty="0"/>
          </a:p>
          <a:p>
            <a:pPr marL="457200" indent="-457200">
              <a:defRPr/>
            </a:pPr>
            <a:r>
              <a:rPr lang="en-US" altLang="en-US" sz="2800" b="1" dirty="0">
                <a:solidFill>
                  <a:srgbClr val="C00000"/>
                </a:solidFill>
              </a:rPr>
              <a:t>700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sq</a:t>
            </a:r>
            <a:r>
              <a:rPr lang="en-US" altLang="en-US" sz="2800" dirty="0" smtClean="0"/>
              <a:t> nm </a:t>
            </a:r>
            <a:r>
              <a:rPr lang="en-US" altLang="en-US" sz="2800" dirty="0"/>
              <a:t>of </a:t>
            </a:r>
            <a:r>
              <a:rPr lang="en-US" altLang="en-US" sz="2800" dirty="0" smtClean="0"/>
              <a:t>airborne </a:t>
            </a:r>
            <a:r>
              <a:rPr lang="en-US" altLang="en-US" sz="2800" dirty="0" err="1" smtClean="0"/>
              <a:t>lidar</a:t>
            </a:r>
            <a:r>
              <a:rPr lang="en-US" altLang="en-US" sz="2800" dirty="0" smtClean="0"/>
              <a:t> bathymetry collected</a:t>
            </a:r>
          </a:p>
          <a:p>
            <a:pPr marL="457200" indent="-457200">
              <a:defRPr/>
            </a:pPr>
            <a:endParaRPr lang="en-US" altLang="en-US" sz="2800" dirty="0"/>
          </a:p>
          <a:p>
            <a:pPr marL="0" indent="0">
              <a:buNone/>
              <a:defRPr/>
            </a:pPr>
            <a:r>
              <a:rPr lang="en-US" altLang="en-US" sz="1800" dirty="0" smtClean="0"/>
              <a:t>*</a:t>
            </a:r>
            <a:r>
              <a:rPr lang="en-US" altLang="en-US" sz="1800" dirty="0"/>
              <a:t>miles measured at 1:80,000 </a:t>
            </a:r>
            <a:r>
              <a:rPr lang="en-US" altLang="en-US" sz="1800" dirty="0" smtClean="0"/>
              <a:t>scale</a:t>
            </a:r>
            <a:endParaRPr lang="en-US" altLang="en-US" sz="18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33400" y="5837204"/>
            <a:ext cx="2133600" cy="476250"/>
          </a:xfrm>
        </p:spPr>
        <p:txBody>
          <a:bodyPr/>
          <a:lstStyle/>
          <a:p>
            <a:r>
              <a:rPr lang="en-US" alt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11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26087" r="8351" b="11898"/>
          <a:stretch/>
        </p:blipFill>
        <p:spPr>
          <a:xfrm>
            <a:off x="1828800" y="822960"/>
            <a:ext cx="566928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69270" y="0"/>
            <a:ext cx="9058940" cy="737191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Shoreline Compilation</a:t>
            </a:r>
            <a:endParaRPr lang="en-US" altLang="en-US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0697" y="5962651"/>
            <a:ext cx="2133600" cy="476250"/>
          </a:xfrm>
        </p:spPr>
        <p:txBody>
          <a:bodyPr/>
          <a:lstStyle/>
          <a:p>
            <a:r>
              <a:rPr lang="en-US" altLang="en-US" dirty="0" smtClean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12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40"/>
            <a:ext cx="9137209" cy="561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372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0697" y="5962651"/>
            <a:ext cx="2133600" cy="476250"/>
          </a:xfrm>
        </p:spPr>
        <p:txBody>
          <a:bodyPr/>
          <a:lstStyle/>
          <a:p>
            <a:r>
              <a:rPr lang="en-US" altLang="en-US" dirty="0" smtClean="0"/>
              <a:t>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6935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69"/>
            <a:ext cx="9144000" cy="5625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600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60697" y="5962651"/>
            <a:ext cx="2133600" cy="476250"/>
          </a:xfrm>
        </p:spPr>
        <p:txBody>
          <a:bodyPr/>
          <a:lstStyle/>
          <a:p>
            <a:r>
              <a:rPr lang="en-US" altLang="en-US" dirty="0" smtClean="0"/>
              <a:t>7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0146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3366" y="59979"/>
            <a:ext cx="8153400" cy="639762"/>
          </a:xfrm>
        </p:spPr>
        <p:txBody>
          <a:bodyPr/>
          <a:lstStyle/>
          <a:p>
            <a:pPr algn="ctr"/>
            <a:r>
              <a:rPr lang="en-US" sz="3600" dirty="0" err="1" smtClean="0"/>
              <a:t>Topobathy</a:t>
            </a:r>
            <a:r>
              <a:rPr lang="en-US" sz="3600" dirty="0" smtClean="0"/>
              <a:t> Projects</a:t>
            </a:r>
            <a:endParaRPr lang="en-US" sz="36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08374" y="699741"/>
            <a:ext cx="8488392" cy="5616485"/>
            <a:chOff x="224287" y="224287"/>
            <a:chExt cx="8919713" cy="59018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2001" r="11785"/>
            <a:stretch/>
          </p:blipFill>
          <p:spPr>
            <a:xfrm>
              <a:off x="1086189" y="224287"/>
              <a:ext cx="6884619" cy="59018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26739" r="4389" b="24073"/>
            <a:stretch/>
          </p:blipFill>
          <p:spPr>
            <a:xfrm>
              <a:off x="5365234" y="3162989"/>
              <a:ext cx="3778766" cy="1493026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935637" y="5711643"/>
              <a:ext cx="914400" cy="294706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7073660" y="4656015"/>
              <a:ext cx="267418" cy="104158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980" t="17195" r="2899" b="20486"/>
            <a:stretch/>
          </p:blipFill>
          <p:spPr>
            <a:xfrm>
              <a:off x="224287" y="241541"/>
              <a:ext cx="3584545" cy="1828799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3295291" y="3916392"/>
              <a:ext cx="983411" cy="500333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2346385" y="2083281"/>
              <a:ext cx="948906" cy="183311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3" name="Slide Number Placeholder 1"/>
          <p:cNvSpPr txBox="1">
            <a:spLocks/>
          </p:cNvSpPr>
          <p:nvPr/>
        </p:nvSpPr>
        <p:spPr>
          <a:xfrm>
            <a:off x="6860697" y="5962651"/>
            <a:ext cx="2133600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alt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98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title"/>
          </p:nvPr>
        </p:nvSpPr>
        <p:spPr>
          <a:xfrm>
            <a:off x="85060" y="304799"/>
            <a:ext cx="8945652" cy="737191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Modernize and Improve the NSRS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3875"/>
            <a:ext cx="7162800" cy="4525963"/>
          </a:xfrm>
        </p:spPr>
        <p:txBody>
          <a:bodyPr/>
          <a:lstStyle/>
          <a:p>
            <a:pPr marL="457200" indent="-457200">
              <a:defRPr/>
            </a:pPr>
            <a:r>
              <a:rPr lang="en-US" altLang="en-US" dirty="0" smtClean="0"/>
              <a:t>Replace the geodetic </a:t>
            </a:r>
            <a:r>
              <a:rPr lang="en-US" altLang="en-US" dirty="0" err="1" smtClean="0"/>
              <a:t>datums</a:t>
            </a:r>
            <a:endParaRPr lang="en-US" altLang="en-US" dirty="0" smtClean="0"/>
          </a:p>
          <a:p>
            <a:pPr marL="457200" indent="-457200">
              <a:defRPr/>
            </a:pPr>
            <a:r>
              <a:rPr lang="en-US" altLang="en-US" dirty="0" smtClean="0"/>
              <a:t>Improve data submission</a:t>
            </a:r>
          </a:p>
          <a:p>
            <a:pPr marL="457200" indent="-457200">
              <a:defRPr/>
            </a:pPr>
            <a:r>
              <a:rPr lang="en-US" altLang="en-US" dirty="0" smtClean="0"/>
              <a:t>Develop new toolkit </a:t>
            </a:r>
          </a:p>
          <a:p>
            <a:pPr marL="457200" indent="-457200">
              <a:defRPr/>
            </a:pPr>
            <a:r>
              <a:rPr lang="en-US" altLang="en-US" dirty="0" smtClean="0"/>
              <a:t>Update surveying methodologies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6828330" y="5945820"/>
            <a:ext cx="2133599" cy="476249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616</Words>
  <Application>Microsoft Office PowerPoint</Application>
  <PresentationFormat>On-screen Show (4:3)</PresentationFormat>
  <Paragraphs>193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Arial Black</vt:lpstr>
      <vt:lpstr>Cabin</vt:lpstr>
      <vt:lpstr>MS PGothic</vt:lpstr>
      <vt:lpstr>Verdana</vt:lpstr>
      <vt:lpstr>Source Sans Pro</vt:lpstr>
      <vt:lpstr>Times New Roman</vt:lpstr>
      <vt:lpstr>Gill Sans MT</vt:lpstr>
      <vt:lpstr>Default Design</vt:lpstr>
      <vt:lpstr>1_Default Design</vt:lpstr>
      <vt:lpstr>Progress on 2013-2023 National Geodetic Survey Strategic Plan </vt:lpstr>
      <vt:lpstr>PowerPoint Presentation</vt:lpstr>
      <vt:lpstr>Support the Users of the NSRS</vt:lpstr>
      <vt:lpstr>Support the Users of the NSRS</vt:lpstr>
      <vt:lpstr>Shoreline Compilation</vt:lpstr>
      <vt:lpstr>PowerPoint Presentation</vt:lpstr>
      <vt:lpstr>PowerPoint Presentation</vt:lpstr>
      <vt:lpstr>Topobathy Projects</vt:lpstr>
      <vt:lpstr>Modernize and Improve the NSRS</vt:lpstr>
      <vt:lpstr>Gravity for the Redefinition of the American Vertical Datum (GRAV-D)</vt:lpstr>
      <vt:lpstr>PowerPoint Presentation</vt:lpstr>
      <vt:lpstr>NSRS Modernization New Geometric Reference Frames (“Horizontal”)</vt:lpstr>
      <vt:lpstr>NSRS Modernization New Geopotential Datum (“Vertical”)</vt:lpstr>
      <vt:lpstr>Beta Geodetic Toolkit</vt:lpstr>
      <vt:lpstr>PowerPoint Presentation</vt:lpstr>
      <vt:lpstr>VDatum Tool Integrating America’s Elevation Data</vt:lpstr>
      <vt:lpstr>Expand the NSRS Stakeholder Base</vt:lpstr>
      <vt:lpstr>Geospatial Summit April 24-25, 2017</vt:lpstr>
      <vt:lpstr>PowerPoint Presentation</vt:lpstr>
      <vt:lpstr>University Engagement</vt:lpstr>
      <vt:lpstr>PowerPoint Presentation</vt:lpstr>
      <vt:lpstr>PowerPoint Presentation</vt:lpstr>
      <vt:lpstr>PowerPoint Presentation</vt:lpstr>
      <vt:lpstr>PowerPoint Presentation</vt:lpstr>
      <vt:lpstr>NGS Partnerships</vt:lpstr>
      <vt:lpstr>Resource Allocation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Update</dc:title>
  <dc:creator>Juliana Blackwell</dc:creator>
  <cp:lastModifiedBy>Juliana Blackwell</cp:lastModifiedBy>
  <cp:revision>83</cp:revision>
  <cp:lastPrinted>2017-04-12T13:54:39Z</cp:lastPrinted>
  <dcterms:modified xsi:type="dcterms:W3CDTF">2017-04-13T17:32:28Z</dcterms:modified>
</cp:coreProperties>
</file>