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256" r:id="rId2"/>
    <p:sldId id="257" r:id="rId3"/>
    <p:sldId id="319" r:id="rId4"/>
    <p:sldId id="320" r:id="rId5"/>
    <p:sldId id="321" r:id="rId6"/>
    <p:sldId id="285" r:id="rId7"/>
    <p:sldId id="315" r:id="rId8"/>
    <p:sldId id="316" r:id="rId9"/>
    <p:sldId id="317" r:id="rId10"/>
    <p:sldId id="297" r:id="rId11"/>
    <p:sldId id="300" r:id="rId12"/>
    <p:sldId id="301" r:id="rId13"/>
    <p:sldId id="323" r:id="rId14"/>
    <p:sldId id="324" r:id="rId15"/>
    <p:sldId id="326" r:id="rId16"/>
    <p:sldId id="327" r:id="rId17"/>
    <p:sldId id="328" r:id="rId18"/>
    <p:sldId id="329" r:id="rId19"/>
    <p:sldId id="322" r:id="rId20"/>
    <p:sldId id="330" r:id="rId21"/>
    <p:sldId id="304" r:id="rId22"/>
    <p:sldId id="306" r:id="rId23"/>
    <p:sldId id="309" r:id="rId24"/>
    <p:sldId id="310" r:id="rId25"/>
    <p:sldId id="312" r:id="rId26"/>
    <p:sldId id="313" r:id="rId27"/>
    <p:sldId id="318" r:id="rId28"/>
    <p:sldId id="331" r:id="rId29"/>
    <p:sldId id="314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4F8"/>
    <a:srgbClr val="B8CAF8"/>
    <a:srgbClr val="7297F2"/>
    <a:srgbClr val="5C86F0"/>
    <a:srgbClr val="ADA9F5"/>
    <a:srgbClr val="CCECFF"/>
    <a:srgbClr val="ECF5FE"/>
    <a:srgbClr val="DEEE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714" autoAdjust="0"/>
  </p:normalViewPr>
  <p:slideViewPr>
    <p:cSldViewPr>
      <p:cViewPr>
        <p:scale>
          <a:sx n="66" d="100"/>
          <a:sy n="66" d="100"/>
        </p:scale>
        <p:origin x="-168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56946550-527E-4D0E-973D-CC397A22F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B18C04-0A3D-4C37-8BC6-51456B307078}" type="slidenum">
              <a:rPr lang="en-US"/>
              <a:pPr/>
              <a:t>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8F26A-5C9E-4181-B244-526D775DE0F0}" type="slidenum">
              <a:rPr lang="en-US"/>
              <a:pPr/>
              <a:t>10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3E7C6-7A05-430F-8775-10B4D7DF45E3}" type="slidenum">
              <a:rPr lang="en-US"/>
              <a:pPr/>
              <a:t>11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1FE5B-EA47-478B-AD0F-6A40A7424153}" type="slidenum">
              <a:rPr lang="en-US"/>
              <a:pPr/>
              <a:t>12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EB079-DA2E-4580-AC3E-A6D44F4108CC}" type="slidenum">
              <a:rPr lang="en-US"/>
              <a:pPr/>
              <a:t>19</a:t>
            </a:fld>
            <a:endParaRPr lang="en-US"/>
          </a:p>
        </p:txBody>
      </p:sp>
      <p:sp>
        <p:nvSpPr>
          <p:cNvPr id="799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4" y="4343400"/>
            <a:ext cx="5487112" cy="4114800"/>
          </a:xfrm>
        </p:spPr>
        <p:txBody>
          <a:bodyPr/>
          <a:lstStyle/>
          <a:p>
            <a:r>
              <a:rPr lang="en-US"/>
              <a:t>In contrast, OPUS-DB is very streamlined; all the work takes place on the NGS-side of the internet</a:t>
            </a:r>
          </a:p>
          <a:p>
            <a:endParaRPr lang="en-US"/>
          </a:p>
          <a:p>
            <a:r>
              <a:rPr lang="en-US"/>
              <a:t>Of course, that puts the burden of effort on NGS, but most of the data handling routines were already in place to support the CORS network; adding the functions to support the passive network were relatively simple.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37810-3F05-4696-8226-25D807F9B422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93255-EB77-4DE0-987D-76D5ADFD1769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2C336-D82B-4FA9-A0EB-E5FF0569F659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1C047-30E3-47CB-BBB1-76F279C13D5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5B5B6C-2FCD-49AA-8273-1DEE8922E01C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8D86C-E585-44CD-9C1E-762F8F6CF8DC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FD79C-9C3E-455F-9A74-5A1CF0E3F8C6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213E5-E173-4AA3-A6C1-721410AB64D8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F503A8-9C63-4A85-AE36-0BDB945F47C5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946550-527E-4D0E-973D-CC397A22F1C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3AE1E-79EF-4ECF-BAD0-A84576EB0D0C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A53A3-9C39-4491-A7CB-152BACBA7B8C}" type="slidenum">
              <a:rPr lang="en-US"/>
              <a:pPr/>
              <a:t>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BE933-9361-4350-B336-96666EF60487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EF84E-0F50-4777-9AAA-79ABDE45AB02}" type="slidenum">
              <a:rPr lang="en-US"/>
              <a:pPr/>
              <a:t>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B8896-096D-435D-B2E2-6A61B467E8FC}" type="slidenum">
              <a:rPr lang="en-US"/>
              <a:pPr/>
              <a:t>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EB4B7-9C6B-449E-B3FF-47AB465B287A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32A20-F7E5-4832-8CB2-66EA89A4A181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49ADD-A8ED-4D2A-89A9-3C518037CACC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057400"/>
            <a:ext cx="8534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Height Modernization </a:t>
            </a:r>
            <a:b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Activities  at</a:t>
            </a:r>
            <a:b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HARRIS GALVESTON SUBSIDENCE DISTRICT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943600" y="381000"/>
            <a:ext cx="2943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>
                <a:solidFill>
                  <a:schemeClr val="bg1"/>
                </a:solidFill>
              </a:rPr>
              <a:t>DRAFT</a:t>
            </a:r>
            <a:r>
              <a:rPr lang="en-US" b="0">
                <a:solidFill>
                  <a:schemeClr val="bg1"/>
                </a:solidFill>
              </a:rPr>
              <a:t>  - DO NOT DISTRIBUTE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eabrookExt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971550"/>
            <a:ext cx="882015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870325" y="4578350"/>
            <a:ext cx="2947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SEABROOK EXTENSOMETER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eabrookEX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357313"/>
            <a:ext cx="55721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270125" y="615950"/>
            <a:ext cx="4273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IKE High Water Mark relative to AW5665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eabrookEX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43050"/>
            <a:ext cx="56388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_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M_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KHU_ant_ro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7785" y="1219199"/>
            <a:ext cx="5849815" cy="4375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943600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LKHU CORS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1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578372"/>
            <a:ext cx="4114800" cy="54976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1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1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Text Box 2"/>
          <p:cNvSpPr txBox="1">
            <a:spLocks noChangeArrowheads="1"/>
          </p:cNvSpPr>
          <p:nvPr/>
        </p:nvSpPr>
        <p:spPr bwMode="auto">
          <a:xfrm>
            <a:off x="549275" y="1701800"/>
            <a:ext cx="1828800" cy="365125"/>
          </a:xfrm>
          <a:prstGeom prst="rect">
            <a:avLst/>
          </a:prstGeom>
          <a:solidFill>
            <a:srgbClr val="FF99CC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HGSD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data</a:t>
            </a:r>
          </a:p>
        </p:txBody>
      </p:sp>
      <p:cxnSp>
        <p:nvCxnSpPr>
          <p:cNvPr id="798723" name="AutoShape 3"/>
          <p:cNvCxnSpPr>
            <a:cxnSpLocks noChangeShapeType="1"/>
            <a:stCxn id="798722" idx="2"/>
            <a:endCxn id="798727" idx="4"/>
          </p:cNvCxnSpPr>
          <p:nvPr/>
        </p:nvCxnSpPr>
        <p:spPr bwMode="auto">
          <a:xfrm rot="16200000" flipH="1">
            <a:off x="2563019" y="983456"/>
            <a:ext cx="790575" cy="2989263"/>
          </a:xfrm>
          <a:prstGeom prst="bentConnector3">
            <a:avLst>
              <a:gd name="adj1" fmla="val 4899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98724" name="Text Box 4"/>
          <p:cNvSpPr txBox="1">
            <a:spLocks noChangeArrowheads="1"/>
          </p:cNvSpPr>
          <p:nvPr/>
        </p:nvSpPr>
        <p:spPr bwMode="auto">
          <a:xfrm>
            <a:off x="2516188" y="1701800"/>
            <a:ext cx="1828800" cy="365125"/>
          </a:xfrm>
          <a:prstGeom prst="rect">
            <a:avLst/>
          </a:prstGeom>
          <a:solidFill>
            <a:srgbClr val="FF99CC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NGS CORS</a:t>
            </a: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98725" name="chair1"/>
          <p:cNvSpPr>
            <a:spLocks noEditPoints="1" noChangeArrowheads="1"/>
          </p:cNvSpPr>
          <p:nvPr/>
        </p:nvSpPr>
        <p:spPr bwMode="auto">
          <a:xfrm rot="10800000">
            <a:off x="642938" y="1006475"/>
            <a:ext cx="1600200" cy="51276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1593 w 21600"/>
              <a:gd name="T9" fmla="*/ 7848 h 21600"/>
              <a:gd name="T10" fmla="*/ 20317 w 21600"/>
              <a:gd name="T11" fmla="*/ 1757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rot="10800000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sz="1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98727" name="laptop"/>
          <p:cNvSpPr>
            <a:spLocks noEditPoints="1" noChangeArrowheads="1"/>
          </p:cNvSpPr>
          <p:nvPr/>
        </p:nvSpPr>
        <p:spPr bwMode="auto">
          <a:xfrm>
            <a:off x="2835275" y="2873375"/>
            <a:ext cx="3235325" cy="205740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98728" name="AutoShape 8"/>
          <p:cNvCxnSpPr>
            <a:cxnSpLocks noChangeShapeType="1"/>
            <a:stCxn id="798724" idx="2"/>
            <a:endCxn id="798727" idx="4"/>
          </p:cNvCxnSpPr>
          <p:nvPr/>
        </p:nvCxnSpPr>
        <p:spPr bwMode="auto">
          <a:xfrm rot="16200000" flipH="1">
            <a:off x="3546475" y="1966913"/>
            <a:ext cx="790575" cy="1022350"/>
          </a:xfrm>
          <a:prstGeom prst="bentConnector3">
            <a:avLst>
              <a:gd name="adj1" fmla="val 4899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98729" name="Text Box 9"/>
          <p:cNvSpPr txBox="1">
            <a:spLocks noChangeArrowheads="1"/>
          </p:cNvSpPr>
          <p:nvPr/>
        </p:nvSpPr>
        <p:spPr bwMode="auto">
          <a:xfrm>
            <a:off x="6384925" y="1671638"/>
            <a:ext cx="1936750" cy="369332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Other </a:t>
            </a: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98732" name="Text Box 12"/>
          <p:cNvSpPr txBox="1">
            <a:spLocks noChangeArrowheads="1"/>
          </p:cNvSpPr>
          <p:nvPr/>
        </p:nvSpPr>
        <p:spPr bwMode="auto">
          <a:xfrm>
            <a:off x="4754563" y="1671638"/>
            <a:ext cx="1281112" cy="646331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COOP CORS</a:t>
            </a: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cxnSp>
        <p:nvCxnSpPr>
          <p:cNvPr id="798733" name="AutoShape 13"/>
          <p:cNvCxnSpPr>
            <a:cxnSpLocks noChangeShapeType="1"/>
            <a:stCxn id="798732" idx="2"/>
            <a:endCxn id="798727" idx="4"/>
          </p:cNvCxnSpPr>
          <p:nvPr/>
        </p:nvCxnSpPr>
        <p:spPr bwMode="auto">
          <a:xfrm rot="5400000">
            <a:off x="4646326" y="2124582"/>
            <a:ext cx="555406" cy="942181"/>
          </a:xfrm>
          <a:prstGeom prst="bentConnector4">
            <a:avLst>
              <a:gd name="adj1" fmla="val 50000"/>
              <a:gd name="adj2" fmla="val -95956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98734" name="AutoShape 14"/>
          <p:cNvCxnSpPr>
            <a:cxnSpLocks noChangeShapeType="1"/>
            <a:stCxn id="798729" idx="2"/>
            <a:endCxn id="798727" idx="4"/>
          </p:cNvCxnSpPr>
          <p:nvPr/>
        </p:nvCxnSpPr>
        <p:spPr bwMode="auto">
          <a:xfrm rot="5400000">
            <a:off x="5486917" y="1006991"/>
            <a:ext cx="832405" cy="290036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3475038" y="3025775"/>
            <a:ext cx="1965325" cy="1052513"/>
          </a:xfrm>
          <a:prstGeom prst="rect">
            <a:avLst/>
          </a:prstGeom>
          <a:solidFill>
            <a:srgbClr val="FFFF99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HGSD SUNNY PAGES</a:t>
            </a: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3135312" y="6199555"/>
            <a:ext cx="1960858" cy="646331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PLOTS &amp; Vectors</a:t>
            </a: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cxnSp>
        <p:nvCxnSpPr>
          <p:cNvPr id="798737" name="AutoShape 17"/>
          <p:cNvCxnSpPr>
            <a:cxnSpLocks noChangeShapeType="1"/>
            <a:stCxn id="798727" idx="5"/>
            <a:endCxn id="798736" idx="0"/>
          </p:cNvCxnSpPr>
          <p:nvPr/>
        </p:nvCxnSpPr>
        <p:spPr bwMode="auto">
          <a:xfrm flipH="1">
            <a:off x="4115741" y="4930775"/>
            <a:ext cx="337197" cy="126878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9873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152400"/>
            <a:ext cx="8229600" cy="377825"/>
          </a:xfrm>
          <a:solidFill>
            <a:schemeClr val="bg1"/>
          </a:solidFill>
        </p:spPr>
        <p:txBody>
          <a:bodyPr/>
          <a:lstStyle/>
          <a:p>
            <a:r>
              <a:rPr lang="en-US" sz="1800" b="0" dirty="0" smtClean="0">
                <a:latin typeface="Arial Black" pitchFamily="34" charset="0"/>
              </a:rPr>
              <a:t>HGSD GPS Data Processing</a:t>
            </a:r>
            <a:endParaRPr lang="en-US" sz="1800" b="0" dirty="0">
              <a:latin typeface="Arial Black" pitchFamily="34" charset="0"/>
            </a:endParaRPr>
          </a:p>
        </p:txBody>
      </p:sp>
      <p:sp>
        <p:nvSpPr>
          <p:cNvPr id="798739" name="AutoShape 19"/>
          <p:cNvSpPr>
            <a:spLocks noChangeArrowheads="1"/>
          </p:cNvSpPr>
          <p:nvPr/>
        </p:nvSpPr>
        <p:spPr bwMode="auto">
          <a:xfrm>
            <a:off x="2819400" y="5091113"/>
            <a:ext cx="3163888" cy="733425"/>
          </a:xfrm>
          <a:prstGeom prst="irregularSeal2">
            <a:avLst/>
          </a:prstGeom>
          <a:solidFill>
            <a:srgbClr val="CCFF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99"/>
                </a:solidFill>
                <a:latin typeface="Verdana" pitchFamily="34" charset="0"/>
              </a:rPr>
              <a:t>NGS magic</a:t>
            </a:r>
          </a:p>
        </p:txBody>
      </p:sp>
      <p:pic>
        <p:nvPicPr>
          <p:cNvPr id="1026" name="Picture 2" descr="C:\Documents and Settings\Cliff.Middleton\Local Settings\Temporary Internet Files\Content.IE5\BFMG4VH6\MCj042477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1106488" cy="1165225"/>
          </a:xfrm>
          <a:prstGeom prst="rect">
            <a:avLst/>
          </a:prstGeom>
          <a:noFill/>
        </p:spPr>
      </p:pic>
      <p:pic>
        <p:nvPicPr>
          <p:cNvPr id="1027" name="Picture 3" descr="C:\Documents and Settings\Cliff.Middleton\Local Settings\Temporary Internet Files\Content.IE5\BFMG4VH6\MCj042477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33400"/>
            <a:ext cx="1066800" cy="1143000"/>
          </a:xfrm>
          <a:prstGeom prst="rect">
            <a:avLst/>
          </a:prstGeom>
          <a:noFill/>
        </p:spPr>
      </p:pic>
      <p:pic>
        <p:nvPicPr>
          <p:cNvPr id="1028" name="Picture 4" descr="C:\Documents and Settings\Cliff.Middleton\Local Settings\Temporary Internet Files\Content.IE5\BFMG4VH6\MCj042477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57200"/>
            <a:ext cx="1120775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7987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7987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987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286000"/>
            <a:ext cx="75438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202363" y="0"/>
            <a:ext cx="2941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>
                <a:solidFill>
                  <a:schemeClr val="bg1"/>
                </a:solidFill>
              </a:rPr>
              <a:t>DRAFT</a:t>
            </a:r>
            <a:r>
              <a:rPr lang="en-US" b="0">
                <a:solidFill>
                  <a:schemeClr val="bg1"/>
                </a:solidFill>
              </a:rPr>
              <a:t>  - DO NOT DISTRIBUTE</a:t>
            </a:r>
          </a:p>
        </p:txBody>
      </p:sp>
      <p:pic>
        <p:nvPicPr>
          <p:cNvPr id="4100" name="Picture 8" descr="Pages from HGSDGWReport_Page_01"/>
          <p:cNvPicPr>
            <a:picLocks noGrp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457200"/>
            <a:ext cx="6934200" cy="5867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PressPlot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950" y="1219200"/>
            <a:ext cx="66421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Hurricane_Ike_Storm_Surge_Model_i48_gl2_slow_no_Loop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163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Ike_Analysis_Zone_GTE10f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585788"/>
            <a:ext cx="59436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304800" y="10668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 IKE</a:t>
            </a:r>
          </a:p>
          <a:p>
            <a:r>
              <a:rPr lang="en-US"/>
              <a:t>10 Ft Surge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JeffersonSurg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9900"/>
            <a:ext cx="91440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RESS0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66713"/>
            <a:ext cx="38862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TEXASsta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69900"/>
            <a:ext cx="441960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CoastalBM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73050"/>
            <a:ext cx="4800600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PRESS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5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-up-alrea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un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609600"/>
            <a:ext cx="5181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3962400" y="1981200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QUESTIONS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eabrookEX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328738"/>
            <a:ext cx="54292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743200" y="609600"/>
            <a:ext cx="411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SEABROOK EXTENSOMETER HOUSING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Powerpoints\Boreholeex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-685800"/>
            <a:ext cx="9153526" cy="764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txgvpostIKE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30238"/>
            <a:ext cx="70104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lagshipP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2425" y="-223838"/>
            <a:ext cx="9848850" cy="730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4937125" y="5035550"/>
            <a:ext cx="115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877-1510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TropicalSLtrend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3438"/>
            <a:ext cx="6858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8771450linTren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2105025"/>
            <a:ext cx="7953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8771510linTren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2105025"/>
            <a:ext cx="7953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ional_heightmod_Apr_2007">
  <a:themeElements>
    <a:clrScheme name="National_heightmod_Apr_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tional_heightmod_Apr_20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ational_heightmod_Apr_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ional_heightmod_Apr_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ional_heightmod_Apr_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ional_heightmod_Apr_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ional_heightmod_Apr_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ional_heightmod_Apr_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ional_heightmod_Apr_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National_heightmod_Apr_2007</Template>
  <TotalTime>515</TotalTime>
  <Words>142</Words>
  <Application>Microsoft Office PowerPoint</Application>
  <PresentationFormat>On-screen Show (4:3)</PresentationFormat>
  <Paragraphs>51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National_heightmod_Apr_2007</vt:lpstr>
      <vt:lpstr>Height Modernization  Activities  at the HARRIS GALVESTON SUBSIDENCE DISTRICT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HGSD GPS Data Processing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NGS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SUBSIDENCE Measurement  at the HARRIS GALVESTON SUBSIDENCE DISTRICT</dc:title>
  <dc:creator>Cliff.Middleton</dc:creator>
  <cp:lastModifiedBy>Cliff.Middleton</cp:lastModifiedBy>
  <cp:revision>30</cp:revision>
  <dcterms:created xsi:type="dcterms:W3CDTF">2008-04-17T04:10:45Z</dcterms:created>
  <dcterms:modified xsi:type="dcterms:W3CDTF">2009-06-08T03:24:30Z</dcterms:modified>
</cp:coreProperties>
</file>