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7"/>
  </p:notesMasterIdLst>
  <p:handoutMasterIdLst>
    <p:handoutMasterId r:id="rId38"/>
  </p:handoutMasterIdLst>
  <p:sldIdLst>
    <p:sldId id="355" r:id="rId2"/>
    <p:sldId id="396" r:id="rId3"/>
    <p:sldId id="354" r:id="rId4"/>
    <p:sldId id="351" r:id="rId5"/>
    <p:sldId id="381" r:id="rId6"/>
    <p:sldId id="382" r:id="rId7"/>
    <p:sldId id="385" r:id="rId8"/>
    <p:sldId id="386" r:id="rId9"/>
    <p:sldId id="387" r:id="rId10"/>
    <p:sldId id="388" r:id="rId11"/>
    <p:sldId id="370" r:id="rId12"/>
    <p:sldId id="412" r:id="rId13"/>
    <p:sldId id="418" r:id="rId14"/>
    <p:sldId id="419" r:id="rId15"/>
    <p:sldId id="420" r:id="rId16"/>
    <p:sldId id="371" r:id="rId17"/>
    <p:sldId id="375" r:id="rId18"/>
    <p:sldId id="390" r:id="rId19"/>
    <p:sldId id="356" r:id="rId20"/>
    <p:sldId id="415" r:id="rId21"/>
    <p:sldId id="393" r:id="rId22"/>
    <p:sldId id="394" r:id="rId23"/>
    <p:sldId id="416" r:id="rId24"/>
    <p:sldId id="380" r:id="rId25"/>
    <p:sldId id="417" r:id="rId26"/>
    <p:sldId id="399" r:id="rId27"/>
    <p:sldId id="398" r:id="rId28"/>
    <p:sldId id="395" r:id="rId29"/>
    <p:sldId id="376" r:id="rId30"/>
    <p:sldId id="407" r:id="rId31"/>
    <p:sldId id="403" r:id="rId32"/>
    <p:sldId id="421" r:id="rId33"/>
    <p:sldId id="406" r:id="rId34"/>
    <p:sldId id="408" r:id="rId35"/>
    <p:sldId id="409" r:id="rId36"/>
  </p:sldIdLst>
  <p:sldSz cx="9144000" cy="6858000" type="overhead"/>
  <p:notesSz cx="7010400" cy="9296400"/>
  <p:defaultTextStyle>
    <a:defPPr>
      <a:defRPr lang="en-US"/>
    </a:defPPr>
    <a:lvl1pPr algn="l" rtl="0" eaLnBrk="0" fontAlgn="base" hangingPunct="0">
      <a:spcBef>
        <a:spcPct val="0"/>
      </a:spcBef>
      <a:spcAft>
        <a:spcPct val="0"/>
      </a:spcAft>
      <a:defRPr sz="9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9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9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9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9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9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9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9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900"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CC00"/>
    <a:srgbClr val="3333FF"/>
    <a:srgbClr val="00FF00"/>
    <a:srgbClr val="00FFFF"/>
    <a:srgbClr val="FF0000"/>
    <a:srgbClr val="008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50"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0"/>
            <a:ext cx="3037840" cy="4645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967" tIns="46484" rIns="92967" bIns="46484" numCol="1" anchor="t" anchorCtr="0" compatLnSpc="1">
            <a:prstTxWarp prst="textNoShape">
              <a:avLst/>
            </a:prstTxWarp>
          </a:bodyPr>
          <a:lstStyle>
            <a:lvl1pPr>
              <a:defRPr sz="1200">
                <a:latin typeface="Times New Roman" charset="0"/>
                <a:ea typeface="ＭＳ Ｐゴシック" charset="0"/>
                <a:cs typeface="+mn-cs"/>
              </a:defRPr>
            </a:lvl1pPr>
          </a:lstStyle>
          <a:p>
            <a:pPr>
              <a:defRPr/>
            </a:pPr>
            <a:endParaRPr lang="en-US" altLang="en-US"/>
          </a:p>
        </p:txBody>
      </p:sp>
      <p:sp>
        <p:nvSpPr>
          <p:cNvPr id="94211" name="Rectangle 3"/>
          <p:cNvSpPr>
            <a:spLocks noGrp="1" noChangeArrowheads="1"/>
          </p:cNvSpPr>
          <p:nvPr>
            <p:ph type="dt" sz="quarter" idx="1"/>
          </p:nvPr>
        </p:nvSpPr>
        <p:spPr bwMode="auto">
          <a:xfrm>
            <a:off x="3972560" y="0"/>
            <a:ext cx="3037840" cy="4645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967" tIns="46484" rIns="92967" bIns="46484" numCol="1" anchor="t" anchorCtr="0" compatLnSpc="1">
            <a:prstTxWarp prst="textNoShape">
              <a:avLst/>
            </a:prstTxWarp>
          </a:bodyPr>
          <a:lstStyle>
            <a:lvl1pPr algn="r">
              <a:defRPr sz="1200">
                <a:latin typeface="Times New Roman" charset="0"/>
                <a:ea typeface="ＭＳ Ｐゴシック" charset="0"/>
                <a:cs typeface="+mn-cs"/>
              </a:defRPr>
            </a:lvl1pPr>
          </a:lstStyle>
          <a:p>
            <a:pPr>
              <a:defRPr/>
            </a:pPr>
            <a:endParaRPr lang="en-US" altLang="en-US"/>
          </a:p>
        </p:txBody>
      </p:sp>
      <p:sp>
        <p:nvSpPr>
          <p:cNvPr id="94212" name="Rectangle 4"/>
          <p:cNvSpPr>
            <a:spLocks noGrp="1" noChangeArrowheads="1"/>
          </p:cNvSpPr>
          <p:nvPr>
            <p:ph type="ftr" sz="quarter" idx="2"/>
          </p:nvPr>
        </p:nvSpPr>
        <p:spPr bwMode="auto">
          <a:xfrm>
            <a:off x="0" y="8831821"/>
            <a:ext cx="3037840" cy="4645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967" tIns="46484" rIns="92967" bIns="46484" numCol="1" anchor="b" anchorCtr="0" compatLnSpc="1">
            <a:prstTxWarp prst="textNoShape">
              <a:avLst/>
            </a:prstTxWarp>
          </a:bodyPr>
          <a:lstStyle>
            <a:lvl1pPr>
              <a:defRPr sz="1200">
                <a:latin typeface="Times New Roman" charset="0"/>
                <a:ea typeface="ＭＳ Ｐゴシック" charset="0"/>
                <a:cs typeface="+mn-cs"/>
              </a:defRPr>
            </a:lvl1pPr>
          </a:lstStyle>
          <a:p>
            <a:pPr>
              <a:defRPr/>
            </a:pPr>
            <a:endParaRPr lang="en-US" altLang="en-US"/>
          </a:p>
        </p:txBody>
      </p:sp>
      <p:sp>
        <p:nvSpPr>
          <p:cNvPr id="94213" name="Rectangle 5"/>
          <p:cNvSpPr>
            <a:spLocks noGrp="1" noChangeArrowheads="1"/>
          </p:cNvSpPr>
          <p:nvPr>
            <p:ph type="sldNum" sz="quarter" idx="3"/>
          </p:nvPr>
        </p:nvSpPr>
        <p:spPr bwMode="auto">
          <a:xfrm>
            <a:off x="3972560" y="8831821"/>
            <a:ext cx="3037840" cy="4645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967" tIns="46484" rIns="92967" bIns="46484" numCol="1" anchor="b" anchorCtr="0" compatLnSpc="1">
            <a:prstTxWarp prst="textNoShape">
              <a:avLst/>
            </a:prstTxWarp>
          </a:bodyPr>
          <a:lstStyle>
            <a:lvl1pPr algn="r">
              <a:defRPr sz="1200"/>
            </a:lvl1pPr>
          </a:lstStyle>
          <a:p>
            <a:fld id="{89FF00AB-85C9-420D-A091-7278223BAC97}" type="slidenum">
              <a:rPr lang="en-US" altLang="en-US"/>
              <a:pPr/>
              <a:t>‹#›</a:t>
            </a:fld>
            <a:endParaRPr lang="en-US" altLang="en-US"/>
          </a:p>
        </p:txBody>
      </p:sp>
    </p:spTree>
    <p:extLst>
      <p:ext uri="{BB962C8B-B14F-4D97-AF65-F5344CB8AC3E}">
        <p14:creationId xmlns:p14="http://schemas.microsoft.com/office/powerpoint/2010/main" val="2372610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7840" cy="4645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967" tIns="46484" rIns="92967" bIns="46484" numCol="1" anchor="t" anchorCtr="0" compatLnSpc="1">
            <a:prstTxWarp prst="textNoShape">
              <a:avLst/>
            </a:prstTxWarp>
          </a:bodyPr>
          <a:lstStyle>
            <a:lvl1pPr>
              <a:defRPr sz="1200">
                <a:latin typeface="Times" charset="0"/>
                <a:ea typeface="ＭＳ Ｐゴシック" charset="0"/>
                <a:cs typeface="+mn-cs"/>
              </a:defRPr>
            </a:lvl1pPr>
          </a:lstStyle>
          <a:p>
            <a:pPr>
              <a:defRPr/>
            </a:pPr>
            <a:endParaRPr lang="en-US" altLang="en-US"/>
          </a:p>
        </p:txBody>
      </p:sp>
      <p:sp>
        <p:nvSpPr>
          <p:cNvPr id="14339" name="Rectangle 3"/>
          <p:cNvSpPr>
            <a:spLocks noGrp="1" noChangeArrowheads="1"/>
          </p:cNvSpPr>
          <p:nvPr>
            <p:ph type="dt" idx="1"/>
          </p:nvPr>
        </p:nvSpPr>
        <p:spPr bwMode="auto">
          <a:xfrm>
            <a:off x="3972560" y="0"/>
            <a:ext cx="3037840" cy="4645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967" tIns="46484" rIns="92967" bIns="46484" numCol="1" anchor="t" anchorCtr="0" compatLnSpc="1">
            <a:prstTxWarp prst="textNoShape">
              <a:avLst/>
            </a:prstTxWarp>
          </a:bodyPr>
          <a:lstStyle>
            <a:lvl1pPr algn="r">
              <a:defRPr sz="1200">
                <a:latin typeface="Times" charset="0"/>
                <a:ea typeface="ＭＳ Ｐゴシック" charset="0"/>
                <a:cs typeface="+mn-cs"/>
              </a:defRPr>
            </a:lvl1pPr>
          </a:lstStyle>
          <a:p>
            <a:pPr>
              <a:defRPr/>
            </a:pPr>
            <a:endParaRPr lang="en-US" altLang="en-US"/>
          </a:p>
        </p:txBody>
      </p:sp>
      <p:sp>
        <p:nvSpPr>
          <p:cNvPr id="14340" name="Rectangle 4"/>
          <p:cNvSpPr>
            <a:spLocks noGrp="1" noRot="1" noChangeAspect="1" noChangeArrowheads="1" noTextEdit="1"/>
          </p:cNvSpPr>
          <p:nvPr>
            <p:ph type="sldImg" idx="2"/>
          </p:nvPr>
        </p:nvSpPr>
        <p:spPr bwMode="auto">
          <a:xfrm>
            <a:off x="1181100" y="695325"/>
            <a:ext cx="4651375" cy="3487738"/>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14341" name="Rectangle 5"/>
          <p:cNvSpPr>
            <a:spLocks noGrp="1" noChangeArrowheads="1"/>
          </p:cNvSpPr>
          <p:nvPr>
            <p:ph type="body" sz="quarter" idx="3"/>
          </p:nvPr>
        </p:nvSpPr>
        <p:spPr bwMode="auto">
          <a:xfrm>
            <a:off x="934720" y="4414303"/>
            <a:ext cx="5140960" cy="41860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967" tIns="46484" rIns="92967" bIns="46484"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14342" name="Rectangle 6"/>
          <p:cNvSpPr>
            <a:spLocks noGrp="1" noChangeArrowheads="1"/>
          </p:cNvSpPr>
          <p:nvPr>
            <p:ph type="ftr" sz="quarter" idx="4"/>
          </p:nvPr>
        </p:nvSpPr>
        <p:spPr bwMode="auto">
          <a:xfrm>
            <a:off x="0" y="8831821"/>
            <a:ext cx="3037840" cy="4645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967" tIns="46484" rIns="92967" bIns="46484" numCol="1" anchor="b" anchorCtr="0" compatLnSpc="1">
            <a:prstTxWarp prst="textNoShape">
              <a:avLst/>
            </a:prstTxWarp>
          </a:bodyPr>
          <a:lstStyle>
            <a:lvl1pPr>
              <a:defRPr sz="1200">
                <a:latin typeface="Times" charset="0"/>
                <a:ea typeface="ＭＳ Ｐゴシック" charset="0"/>
                <a:cs typeface="+mn-cs"/>
              </a:defRPr>
            </a:lvl1pPr>
          </a:lstStyle>
          <a:p>
            <a:pPr>
              <a:defRPr/>
            </a:pPr>
            <a:endParaRPr lang="en-US" altLang="en-US"/>
          </a:p>
        </p:txBody>
      </p:sp>
      <p:sp>
        <p:nvSpPr>
          <p:cNvPr id="14343" name="Rectangle 7"/>
          <p:cNvSpPr>
            <a:spLocks noGrp="1" noChangeArrowheads="1"/>
          </p:cNvSpPr>
          <p:nvPr>
            <p:ph type="sldNum" sz="quarter" idx="5"/>
          </p:nvPr>
        </p:nvSpPr>
        <p:spPr bwMode="auto">
          <a:xfrm>
            <a:off x="3972560" y="8831821"/>
            <a:ext cx="3037840" cy="4645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967" tIns="46484" rIns="92967" bIns="46484" numCol="1" anchor="b" anchorCtr="0" compatLnSpc="1">
            <a:prstTxWarp prst="textNoShape">
              <a:avLst/>
            </a:prstTxWarp>
          </a:bodyPr>
          <a:lstStyle>
            <a:lvl1pPr algn="r">
              <a:defRPr sz="1200">
                <a:latin typeface="Times" panose="02020603050405020304" pitchFamily="18" charset="0"/>
              </a:defRPr>
            </a:lvl1pPr>
          </a:lstStyle>
          <a:p>
            <a:fld id="{8E801138-28A2-469F-956F-C7B346E4A7AC}" type="slidenum">
              <a:rPr lang="en-US" altLang="en-US"/>
              <a:pPr/>
              <a:t>‹#›</a:t>
            </a:fld>
            <a:endParaRPr lang="en-US" altLang="en-US"/>
          </a:p>
        </p:txBody>
      </p:sp>
    </p:spTree>
    <p:extLst>
      <p:ext uri="{BB962C8B-B14F-4D97-AF65-F5344CB8AC3E}">
        <p14:creationId xmlns:p14="http://schemas.microsoft.com/office/powerpoint/2010/main" val="31930352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sldNum" sz="quarter" idx="10"/>
          </p:nvPr>
        </p:nvSpPr>
        <p:spPr>
          <a:ln/>
        </p:spPr>
        <p:txBody>
          <a:bodyPr/>
          <a:lstStyle>
            <a:lvl1pPr>
              <a:defRPr/>
            </a:lvl1pPr>
          </a:lstStyle>
          <a:p>
            <a:fld id="{CABE76CF-F518-46FD-A71F-D09EC9699CBB}" type="slidenum">
              <a:rPr lang="en-US" altLang="en-US"/>
              <a:pPr/>
              <a:t>‹#›</a:t>
            </a:fld>
            <a:endParaRPr lang="en-US" altLang="en-US">
              <a:solidFill>
                <a:schemeClr val="accent1"/>
              </a:solidFill>
            </a:endParaRPr>
          </a:p>
        </p:txBody>
      </p:sp>
    </p:spTree>
    <p:extLst>
      <p:ext uri="{BB962C8B-B14F-4D97-AF65-F5344CB8AC3E}">
        <p14:creationId xmlns:p14="http://schemas.microsoft.com/office/powerpoint/2010/main" val="89474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sldNum" sz="quarter" idx="10"/>
          </p:nvPr>
        </p:nvSpPr>
        <p:spPr>
          <a:ln/>
        </p:spPr>
        <p:txBody>
          <a:bodyPr/>
          <a:lstStyle>
            <a:lvl1pPr>
              <a:defRPr/>
            </a:lvl1pPr>
          </a:lstStyle>
          <a:p>
            <a:fld id="{DB8E840A-7F0C-4261-BED2-ABE074EA7E72}" type="slidenum">
              <a:rPr lang="en-US" altLang="en-US"/>
              <a:pPr/>
              <a:t>‹#›</a:t>
            </a:fld>
            <a:endParaRPr lang="en-US" altLang="en-US">
              <a:solidFill>
                <a:schemeClr val="accent1"/>
              </a:solidFill>
            </a:endParaRPr>
          </a:p>
        </p:txBody>
      </p:sp>
    </p:spTree>
    <p:extLst>
      <p:ext uri="{BB962C8B-B14F-4D97-AF65-F5344CB8AC3E}">
        <p14:creationId xmlns:p14="http://schemas.microsoft.com/office/powerpoint/2010/main" val="1256082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sldNum" sz="quarter" idx="10"/>
          </p:nvPr>
        </p:nvSpPr>
        <p:spPr>
          <a:ln/>
        </p:spPr>
        <p:txBody>
          <a:bodyPr/>
          <a:lstStyle>
            <a:lvl1pPr>
              <a:defRPr/>
            </a:lvl1pPr>
          </a:lstStyle>
          <a:p>
            <a:fld id="{EF635910-C25D-4132-8328-676A010E5B44}" type="slidenum">
              <a:rPr lang="en-US" altLang="en-US"/>
              <a:pPr/>
              <a:t>‹#›</a:t>
            </a:fld>
            <a:endParaRPr lang="en-US" altLang="en-US">
              <a:solidFill>
                <a:schemeClr val="accent1"/>
              </a:solidFill>
            </a:endParaRPr>
          </a:p>
        </p:txBody>
      </p:sp>
    </p:spTree>
    <p:extLst>
      <p:ext uri="{BB962C8B-B14F-4D97-AF65-F5344CB8AC3E}">
        <p14:creationId xmlns:p14="http://schemas.microsoft.com/office/powerpoint/2010/main" val="1632745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sldNum" sz="quarter" idx="10"/>
          </p:nvPr>
        </p:nvSpPr>
        <p:spPr>
          <a:ln/>
        </p:spPr>
        <p:txBody>
          <a:bodyPr/>
          <a:lstStyle>
            <a:lvl1pPr>
              <a:defRPr/>
            </a:lvl1pPr>
          </a:lstStyle>
          <a:p>
            <a:fld id="{F8403FD9-6FB6-4701-893B-C175957987F3}" type="slidenum">
              <a:rPr lang="en-US" altLang="en-US"/>
              <a:pPr/>
              <a:t>‹#›</a:t>
            </a:fld>
            <a:endParaRPr lang="en-US" altLang="en-US">
              <a:solidFill>
                <a:schemeClr val="accent1"/>
              </a:solidFill>
            </a:endParaRPr>
          </a:p>
        </p:txBody>
      </p:sp>
    </p:spTree>
    <p:extLst>
      <p:ext uri="{BB962C8B-B14F-4D97-AF65-F5344CB8AC3E}">
        <p14:creationId xmlns:p14="http://schemas.microsoft.com/office/powerpoint/2010/main" val="1268673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sldNum" sz="quarter" idx="10"/>
          </p:nvPr>
        </p:nvSpPr>
        <p:spPr>
          <a:ln/>
        </p:spPr>
        <p:txBody>
          <a:bodyPr/>
          <a:lstStyle>
            <a:lvl1pPr>
              <a:defRPr/>
            </a:lvl1pPr>
          </a:lstStyle>
          <a:p>
            <a:fld id="{FEEB7D00-3623-4FA0-B155-B104C65FECB5}" type="slidenum">
              <a:rPr lang="en-US" altLang="en-US"/>
              <a:pPr/>
              <a:t>‹#›</a:t>
            </a:fld>
            <a:endParaRPr lang="en-US" altLang="en-US">
              <a:solidFill>
                <a:schemeClr val="accent1"/>
              </a:solidFill>
            </a:endParaRPr>
          </a:p>
        </p:txBody>
      </p:sp>
    </p:spTree>
    <p:extLst>
      <p:ext uri="{BB962C8B-B14F-4D97-AF65-F5344CB8AC3E}">
        <p14:creationId xmlns:p14="http://schemas.microsoft.com/office/powerpoint/2010/main" val="1766570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sldNum" sz="quarter" idx="10"/>
          </p:nvPr>
        </p:nvSpPr>
        <p:spPr>
          <a:ln/>
        </p:spPr>
        <p:txBody>
          <a:bodyPr/>
          <a:lstStyle>
            <a:lvl1pPr>
              <a:defRPr/>
            </a:lvl1pPr>
          </a:lstStyle>
          <a:p>
            <a:fld id="{E73063AB-311A-41B1-A38F-9A222A62CFDE}" type="slidenum">
              <a:rPr lang="en-US" altLang="en-US"/>
              <a:pPr/>
              <a:t>‹#›</a:t>
            </a:fld>
            <a:endParaRPr lang="en-US" altLang="en-US">
              <a:solidFill>
                <a:schemeClr val="accent1"/>
              </a:solidFill>
            </a:endParaRPr>
          </a:p>
        </p:txBody>
      </p:sp>
    </p:spTree>
    <p:extLst>
      <p:ext uri="{BB962C8B-B14F-4D97-AF65-F5344CB8AC3E}">
        <p14:creationId xmlns:p14="http://schemas.microsoft.com/office/powerpoint/2010/main" val="1891438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sldNum" sz="quarter" idx="10"/>
          </p:nvPr>
        </p:nvSpPr>
        <p:spPr>
          <a:ln/>
        </p:spPr>
        <p:txBody>
          <a:bodyPr/>
          <a:lstStyle>
            <a:lvl1pPr>
              <a:defRPr/>
            </a:lvl1pPr>
          </a:lstStyle>
          <a:p>
            <a:fld id="{DF212261-2000-4D95-B676-07EA1895C7F6}" type="slidenum">
              <a:rPr lang="en-US" altLang="en-US"/>
              <a:pPr/>
              <a:t>‹#›</a:t>
            </a:fld>
            <a:endParaRPr lang="en-US" altLang="en-US">
              <a:solidFill>
                <a:schemeClr val="accent1"/>
              </a:solidFill>
            </a:endParaRPr>
          </a:p>
        </p:txBody>
      </p:sp>
    </p:spTree>
    <p:extLst>
      <p:ext uri="{BB962C8B-B14F-4D97-AF65-F5344CB8AC3E}">
        <p14:creationId xmlns:p14="http://schemas.microsoft.com/office/powerpoint/2010/main" val="86309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sldNum" sz="quarter" idx="10"/>
          </p:nvPr>
        </p:nvSpPr>
        <p:spPr>
          <a:ln/>
        </p:spPr>
        <p:txBody>
          <a:bodyPr/>
          <a:lstStyle>
            <a:lvl1pPr>
              <a:defRPr/>
            </a:lvl1pPr>
          </a:lstStyle>
          <a:p>
            <a:fld id="{8EAAFB20-D1D2-42FE-BF24-0577E6A3D25B}" type="slidenum">
              <a:rPr lang="en-US" altLang="en-US"/>
              <a:pPr/>
              <a:t>‹#›</a:t>
            </a:fld>
            <a:endParaRPr lang="en-US" altLang="en-US">
              <a:solidFill>
                <a:schemeClr val="accent1"/>
              </a:solidFill>
            </a:endParaRPr>
          </a:p>
        </p:txBody>
      </p:sp>
    </p:spTree>
    <p:extLst>
      <p:ext uri="{BB962C8B-B14F-4D97-AF65-F5344CB8AC3E}">
        <p14:creationId xmlns:p14="http://schemas.microsoft.com/office/powerpoint/2010/main" val="1496057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a:ln/>
        </p:spPr>
        <p:txBody>
          <a:bodyPr/>
          <a:lstStyle>
            <a:lvl1pPr>
              <a:defRPr/>
            </a:lvl1pPr>
          </a:lstStyle>
          <a:p>
            <a:fld id="{E45B15EA-7FEA-4F52-B0F3-9F8091D95BED}" type="slidenum">
              <a:rPr lang="en-US" altLang="en-US"/>
              <a:pPr/>
              <a:t>‹#›</a:t>
            </a:fld>
            <a:endParaRPr lang="en-US" altLang="en-US">
              <a:solidFill>
                <a:schemeClr val="accent1"/>
              </a:solidFill>
            </a:endParaRPr>
          </a:p>
        </p:txBody>
      </p:sp>
    </p:spTree>
    <p:extLst>
      <p:ext uri="{BB962C8B-B14F-4D97-AF65-F5344CB8AC3E}">
        <p14:creationId xmlns:p14="http://schemas.microsoft.com/office/powerpoint/2010/main" val="3442367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fld id="{950AE38B-00BB-4133-9E74-34B880C4C823}" type="slidenum">
              <a:rPr lang="en-US" altLang="en-US"/>
              <a:pPr/>
              <a:t>‹#›</a:t>
            </a:fld>
            <a:endParaRPr lang="en-US" altLang="en-US">
              <a:solidFill>
                <a:schemeClr val="accent1"/>
              </a:solidFill>
            </a:endParaRPr>
          </a:p>
        </p:txBody>
      </p:sp>
    </p:spTree>
    <p:extLst>
      <p:ext uri="{BB962C8B-B14F-4D97-AF65-F5344CB8AC3E}">
        <p14:creationId xmlns:p14="http://schemas.microsoft.com/office/powerpoint/2010/main" val="628608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fld id="{47748560-9DC3-4771-9330-A73A81ED836F}" type="slidenum">
              <a:rPr lang="en-US" altLang="en-US"/>
              <a:pPr/>
              <a:t>‹#›</a:t>
            </a:fld>
            <a:endParaRPr lang="en-US" altLang="en-US">
              <a:solidFill>
                <a:schemeClr val="accent1"/>
              </a:solidFill>
            </a:endParaRPr>
          </a:p>
        </p:txBody>
      </p:sp>
    </p:spTree>
    <p:extLst>
      <p:ext uri="{BB962C8B-B14F-4D97-AF65-F5344CB8AC3E}">
        <p14:creationId xmlns:p14="http://schemas.microsoft.com/office/powerpoint/2010/main" val="1026491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FF"/>
            </a:gs>
          </a:gsLst>
          <a:lin ang="5400000"/>
        </a:gra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685800" y="685800"/>
            <a:ext cx="77724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3" name="Rectangle 3"/>
          <p:cNvSpPr>
            <a:spLocks noGrp="1" noChangeArrowheads="1"/>
          </p:cNvSpPr>
          <p:nvPr>
            <p:ph type="body" idx="1"/>
          </p:nvPr>
        </p:nvSpPr>
        <p:spPr bwMode="auto">
          <a:xfrm>
            <a:off x="685800" y="1447800"/>
            <a:ext cx="7772400" cy="472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6" name="Rectangle 12"/>
          <p:cNvSpPr>
            <a:spLocks noGrp="1" noChangeArrowheads="1"/>
          </p:cNvSpPr>
          <p:nvPr>
            <p:ph type="sldNum" sz="quarter" idx="4"/>
          </p:nvPr>
        </p:nvSpPr>
        <p:spPr bwMode="auto">
          <a:xfrm>
            <a:off x="7239000" y="6553200"/>
            <a:ext cx="1905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atin typeface="Times" panose="02020603050405020304" pitchFamily="18" charset="0"/>
              </a:defRPr>
            </a:lvl1pPr>
          </a:lstStyle>
          <a:p>
            <a:fld id="{2473E63E-CEE2-4402-AD5C-5AC706AE9E6A}" type="slidenum">
              <a:rPr lang="en-US" altLang="en-US"/>
              <a:pPr/>
              <a:t>‹#›</a:t>
            </a:fld>
            <a:endParaRPr lang="en-US" altLang="en-US">
              <a:solidFill>
                <a:schemeClr val="accent1"/>
              </a:solidFill>
            </a:endParaRPr>
          </a:p>
        </p:txBody>
      </p:sp>
      <p:pic>
        <p:nvPicPr>
          <p:cNvPr id="1029" name="Picture 16" descr="ngs"/>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315200" y="6115050"/>
            <a:ext cx="762000" cy="69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0" name="Picture 15" descr="noaa"/>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29600" y="6070600"/>
            <a:ext cx="7747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1" name="Picture 14"/>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6200" y="6434138"/>
            <a:ext cx="3733800" cy="423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Box 11"/>
          <p:cNvSpPr txBox="1">
            <a:spLocks noChangeArrowheads="1"/>
          </p:cNvSpPr>
          <p:nvPr userDrawn="1"/>
        </p:nvSpPr>
        <p:spPr bwMode="auto">
          <a:xfrm>
            <a:off x="838200" y="76200"/>
            <a:ext cx="373380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altLang="en-US" sz="1200" b="1" dirty="0">
                <a:latin typeface="Arial" charset="0"/>
                <a:ea typeface="ＭＳ Ｐゴシック" charset="0"/>
              </a:rPr>
              <a:t>IAG Sub-Commission SC1.3c</a:t>
            </a:r>
          </a:p>
          <a:p>
            <a:pPr>
              <a:defRPr/>
            </a:pPr>
            <a:r>
              <a:rPr lang="en-US" altLang="en-US" sz="1200" b="1" dirty="0">
                <a:latin typeface="Arial" charset="0"/>
                <a:ea typeface="ＭＳ Ｐゴシック" charset="0"/>
              </a:rPr>
              <a:t>Regional Reference Frames for North America</a:t>
            </a:r>
          </a:p>
        </p:txBody>
      </p:sp>
      <p:pic>
        <p:nvPicPr>
          <p:cNvPr id="1033" name="Picture 3" descr="iagicon.jp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6200" y="76200"/>
            <a:ext cx="788988"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3200">
          <a:solidFill>
            <a:srgbClr val="0000FF"/>
          </a:solidFill>
          <a:latin typeface="Tahoma"/>
          <a:ea typeface="MS PGothic" panose="020B0600070205080204" pitchFamily="34" charset="-128"/>
          <a:cs typeface="Tahoma"/>
        </a:defRPr>
      </a:lvl1pPr>
      <a:lvl2pPr algn="ctr" rtl="0" eaLnBrk="0" fontAlgn="base" hangingPunct="0">
        <a:spcBef>
          <a:spcPct val="0"/>
        </a:spcBef>
        <a:spcAft>
          <a:spcPct val="0"/>
        </a:spcAft>
        <a:defRPr sz="3200">
          <a:solidFill>
            <a:srgbClr val="0000FF"/>
          </a:solidFill>
          <a:effectLst>
            <a:outerShdw blurRad="38100" dist="38100" dir="2700000" algn="tl">
              <a:srgbClr val="000000"/>
            </a:outerShdw>
          </a:effectLst>
          <a:latin typeface="Tahoma" charset="0"/>
          <a:ea typeface="MS PGothic" panose="020B0600070205080204" pitchFamily="34" charset="-128"/>
        </a:defRPr>
      </a:lvl2pPr>
      <a:lvl3pPr algn="ctr" rtl="0" eaLnBrk="0" fontAlgn="base" hangingPunct="0">
        <a:spcBef>
          <a:spcPct val="0"/>
        </a:spcBef>
        <a:spcAft>
          <a:spcPct val="0"/>
        </a:spcAft>
        <a:defRPr sz="3200">
          <a:solidFill>
            <a:srgbClr val="0000FF"/>
          </a:solidFill>
          <a:effectLst>
            <a:outerShdw blurRad="38100" dist="38100" dir="2700000" algn="tl">
              <a:srgbClr val="000000"/>
            </a:outerShdw>
          </a:effectLst>
          <a:latin typeface="Tahoma" charset="0"/>
          <a:ea typeface="MS PGothic" panose="020B0600070205080204" pitchFamily="34" charset="-128"/>
        </a:defRPr>
      </a:lvl3pPr>
      <a:lvl4pPr algn="ctr" rtl="0" eaLnBrk="0" fontAlgn="base" hangingPunct="0">
        <a:spcBef>
          <a:spcPct val="0"/>
        </a:spcBef>
        <a:spcAft>
          <a:spcPct val="0"/>
        </a:spcAft>
        <a:defRPr sz="3200">
          <a:solidFill>
            <a:srgbClr val="0000FF"/>
          </a:solidFill>
          <a:effectLst>
            <a:outerShdw blurRad="38100" dist="38100" dir="2700000" algn="tl">
              <a:srgbClr val="000000"/>
            </a:outerShdw>
          </a:effectLst>
          <a:latin typeface="Tahoma" charset="0"/>
          <a:ea typeface="MS PGothic" panose="020B0600070205080204" pitchFamily="34" charset="-128"/>
        </a:defRPr>
      </a:lvl4pPr>
      <a:lvl5pPr algn="ctr" rtl="0" eaLnBrk="0" fontAlgn="base" hangingPunct="0">
        <a:spcBef>
          <a:spcPct val="0"/>
        </a:spcBef>
        <a:spcAft>
          <a:spcPct val="0"/>
        </a:spcAft>
        <a:defRPr sz="3200">
          <a:solidFill>
            <a:srgbClr val="0000FF"/>
          </a:solidFill>
          <a:effectLst>
            <a:outerShdw blurRad="38100" dist="38100" dir="2700000" algn="tl">
              <a:srgbClr val="000000"/>
            </a:outerShdw>
          </a:effectLst>
          <a:latin typeface="Tahoma" charset="0"/>
          <a:ea typeface="MS PGothic" panose="020B0600070205080204" pitchFamily="34" charset="-128"/>
        </a:defRPr>
      </a:lvl5pPr>
      <a:lvl6pPr marL="457200" algn="ctr" rtl="0" eaLnBrk="0" fontAlgn="base" hangingPunct="0">
        <a:spcBef>
          <a:spcPct val="0"/>
        </a:spcBef>
        <a:spcAft>
          <a:spcPct val="0"/>
        </a:spcAft>
        <a:defRPr sz="3600" b="1">
          <a:solidFill>
            <a:srgbClr val="008000"/>
          </a:solidFill>
          <a:effectLst>
            <a:outerShdw blurRad="38100" dist="38100" dir="2700000" algn="tl">
              <a:srgbClr val="000000"/>
            </a:outerShdw>
          </a:effectLst>
          <a:latin typeface="Times New Roman" charset="0"/>
          <a:ea typeface="ＭＳ Ｐゴシック" charset="0"/>
        </a:defRPr>
      </a:lvl6pPr>
      <a:lvl7pPr marL="914400" algn="ctr" rtl="0" eaLnBrk="0" fontAlgn="base" hangingPunct="0">
        <a:spcBef>
          <a:spcPct val="0"/>
        </a:spcBef>
        <a:spcAft>
          <a:spcPct val="0"/>
        </a:spcAft>
        <a:defRPr sz="3600" b="1">
          <a:solidFill>
            <a:srgbClr val="008000"/>
          </a:solidFill>
          <a:effectLst>
            <a:outerShdw blurRad="38100" dist="38100" dir="2700000" algn="tl">
              <a:srgbClr val="000000"/>
            </a:outerShdw>
          </a:effectLst>
          <a:latin typeface="Times New Roman" charset="0"/>
          <a:ea typeface="ＭＳ Ｐゴシック" charset="0"/>
        </a:defRPr>
      </a:lvl7pPr>
      <a:lvl8pPr marL="1371600" algn="ctr" rtl="0" eaLnBrk="0" fontAlgn="base" hangingPunct="0">
        <a:spcBef>
          <a:spcPct val="0"/>
        </a:spcBef>
        <a:spcAft>
          <a:spcPct val="0"/>
        </a:spcAft>
        <a:defRPr sz="3600" b="1">
          <a:solidFill>
            <a:srgbClr val="008000"/>
          </a:solidFill>
          <a:effectLst>
            <a:outerShdw blurRad="38100" dist="38100" dir="2700000" algn="tl">
              <a:srgbClr val="000000"/>
            </a:outerShdw>
          </a:effectLst>
          <a:latin typeface="Times New Roman" charset="0"/>
          <a:ea typeface="ＭＳ Ｐゴシック" charset="0"/>
        </a:defRPr>
      </a:lvl8pPr>
      <a:lvl9pPr marL="1828800" algn="ctr" rtl="0" eaLnBrk="0" fontAlgn="base" hangingPunct="0">
        <a:spcBef>
          <a:spcPct val="0"/>
        </a:spcBef>
        <a:spcAft>
          <a:spcPct val="0"/>
        </a:spcAft>
        <a:defRPr sz="3600" b="1">
          <a:solidFill>
            <a:srgbClr val="008000"/>
          </a:solidFill>
          <a:effectLst>
            <a:outerShdw blurRad="38100" dist="38100" dir="2700000" algn="tl">
              <a:srgbClr val="000000"/>
            </a:outerShdw>
          </a:effectLst>
          <a:latin typeface="Times New Roman" charset="0"/>
          <a:ea typeface="ＭＳ Ｐゴシック" charset="0"/>
        </a:defRPr>
      </a:lvl9pPr>
    </p:titleStyle>
    <p:bodyStyle>
      <a:lvl1pPr marL="342900" indent="-342900" algn="l" rtl="0" eaLnBrk="0" fontAlgn="base" hangingPunct="0">
        <a:spcBef>
          <a:spcPct val="20000"/>
        </a:spcBef>
        <a:spcAft>
          <a:spcPct val="0"/>
        </a:spcAft>
        <a:buFont typeface="Wingdings" panose="05000000000000000000" pitchFamily="2" charset="2"/>
        <a:buChar char="§"/>
        <a:defRPr sz="2200" b="1">
          <a:solidFill>
            <a:schemeClr val="tx1"/>
          </a:solidFill>
          <a:latin typeface="+mj-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j-lt"/>
          <a:ea typeface="MS PGothic" panose="020B0600070205080204" pitchFamily="34" charset="-128"/>
        </a:defRPr>
      </a:lvl2pPr>
      <a:lvl3pPr marL="1143000" indent="-228600" algn="l" rtl="0" eaLnBrk="0" fontAlgn="base" hangingPunct="0">
        <a:spcBef>
          <a:spcPct val="20000"/>
        </a:spcBef>
        <a:spcAft>
          <a:spcPct val="0"/>
        </a:spcAft>
        <a:buChar char="–"/>
        <a:defRPr>
          <a:solidFill>
            <a:schemeClr val="tx1"/>
          </a:solidFill>
          <a:latin typeface="+mj-lt"/>
          <a:ea typeface="MS PGothic" panose="020B0600070205080204" pitchFamily="34" charset="-128"/>
        </a:defRPr>
      </a:lvl3pPr>
      <a:lvl4pPr marL="1600200" indent="-228600" algn="l" rtl="0" eaLnBrk="0" fontAlgn="base" hangingPunct="0">
        <a:spcBef>
          <a:spcPct val="20000"/>
        </a:spcBef>
        <a:spcAft>
          <a:spcPct val="0"/>
        </a:spcAft>
        <a:buChar char="»"/>
        <a:defRPr sz="1600">
          <a:solidFill>
            <a:schemeClr val="tx1"/>
          </a:solidFill>
          <a:latin typeface="+mj-lt"/>
          <a:ea typeface="MS PGothic" panose="020B0600070205080204" pitchFamily="34" charset="-128"/>
        </a:defRPr>
      </a:lvl4pPr>
      <a:lvl5pPr marL="2057400" indent="-228600" algn="l" rtl="0" eaLnBrk="0" fontAlgn="base" hangingPunct="0">
        <a:spcBef>
          <a:spcPct val="20000"/>
        </a:spcBef>
        <a:spcAft>
          <a:spcPct val="0"/>
        </a:spcAft>
        <a:buChar char="–"/>
        <a:defRPr sz="1600">
          <a:solidFill>
            <a:schemeClr val="tx1"/>
          </a:solidFill>
          <a:latin typeface="+mj-lt"/>
          <a:ea typeface="MS PGothic" panose="020B0600070205080204" pitchFamily="34" charset="-128"/>
        </a:defRPr>
      </a:lvl5pPr>
      <a:lvl6pPr marL="2514600" indent="-228600" algn="l" rtl="0" eaLnBrk="0" fontAlgn="base" hangingPunct="0">
        <a:spcBef>
          <a:spcPct val="20000"/>
        </a:spcBef>
        <a:spcAft>
          <a:spcPct val="0"/>
        </a:spcAft>
        <a:buChar char="–"/>
        <a:defRPr>
          <a:solidFill>
            <a:schemeClr val="tx1"/>
          </a:solidFill>
          <a:latin typeface="+mj-lt"/>
          <a:ea typeface="+mn-ea"/>
        </a:defRPr>
      </a:lvl6pPr>
      <a:lvl7pPr marL="2971800" indent="-228600" algn="l" rtl="0" eaLnBrk="0" fontAlgn="base" hangingPunct="0">
        <a:spcBef>
          <a:spcPct val="20000"/>
        </a:spcBef>
        <a:spcAft>
          <a:spcPct val="0"/>
        </a:spcAft>
        <a:buChar char="–"/>
        <a:defRPr>
          <a:solidFill>
            <a:schemeClr val="tx1"/>
          </a:solidFill>
          <a:latin typeface="+mj-lt"/>
          <a:ea typeface="+mn-ea"/>
        </a:defRPr>
      </a:lvl7pPr>
      <a:lvl8pPr marL="3429000" indent="-228600" algn="l" rtl="0" eaLnBrk="0" fontAlgn="base" hangingPunct="0">
        <a:spcBef>
          <a:spcPct val="20000"/>
        </a:spcBef>
        <a:spcAft>
          <a:spcPct val="0"/>
        </a:spcAft>
        <a:buChar char="–"/>
        <a:defRPr>
          <a:solidFill>
            <a:schemeClr val="tx1"/>
          </a:solidFill>
          <a:latin typeface="+mj-lt"/>
          <a:ea typeface="+mn-ea"/>
        </a:defRPr>
      </a:lvl8pPr>
      <a:lvl9pPr marL="3886200" indent="-228600" algn="l" rtl="0" eaLnBrk="0" fontAlgn="base" hangingPunct="0">
        <a:spcBef>
          <a:spcPct val="20000"/>
        </a:spcBef>
        <a:spcAft>
          <a:spcPct val="0"/>
        </a:spcAft>
        <a:buChar char="–"/>
        <a:defRPr>
          <a:solidFill>
            <a:schemeClr val="tx1"/>
          </a:solidFill>
          <a:latin typeface="+mj-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fld id="{86B9BD29-0207-4663-BDA9-14F34CA729A6}" type="slidenum">
              <a:rPr lang="en-US" altLang="en-US" sz="1200">
                <a:latin typeface="Times" panose="02020603050405020304" pitchFamily="18" charset="0"/>
              </a:rPr>
              <a:pPr/>
              <a:t>1</a:t>
            </a:fld>
            <a:endParaRPr lang="en-US" altLang="en-US" sz="1200">
              <a:solidFill>
                <a:schemeClr val="accent1"/>
              </a:solidFill>
              <a:latin typeface="Times" panose="02020603050405020304" pitchFamily="18" charset="0"/>
            </a:endParaRPr>
          </a:p>
        </p:txBody>
      </p:sp>
      <p:pic>
        <p:nvPicPr>
          <p:cNvPr id="15362" name="Picture 4" descr="nar1591_b_transp.jpg"/>
          <p:cNvPicPr>
            <a:picLocks noChangeAspect="1"/>
          </p:cNvPicPr>
          <p:nvPr/>
        </p:nvPicPr>
        <p:blipFill>
          <a:blip r:embed="rId2">
            <a:alphaModFix amt="20000"/>
            <a:extLst>
              <a:ext uri="{28A0092B-C50C-407E-A947-70E740481C1C}">
                <a14:useLocalDpi xmlns:a14="http://schemas.microsoft.com/office/drawing/2010/main" val="0"/>
              </a:ext>
            </a:extLst>
          </a:blip>
          <a:srcRect b="13333"/>
          <a:stretch>
            <a:fillRect/>
          </a:stretch>
        </p:blipFill>
        <p:spPr bwMode="auto">
          <a:xfrm>
            <a:off x="1498600" y="533400"/>
            <a:ext cx="6143625" cy="5943600"/>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381000" y="1371600"/>
            <a:ext cx="84582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3200">
                <a:solidFill>
                  <a:srgbClr val="0000FF"/>
                </a:solidFill>
                <a:latin typeface="Tahoma"/>
                <a:ea typeface="+mj-ea"/>
                <a:cs typeface="Tahoma"/>
              </a:defRPr>
            </a:lvl1pPr>
            <a:lvl2pPr algn="ctr" rtl="0" eaLnBrk="0" fontAlgn="base" hangingPunct="0">
              <a:spcBef>
                <a:spcPct val="0"/>
              </a:spcBef>
              <a:spcAft>
                <a:spcPct val="0"/>
              </a:spcAft>
              <a:defRPr sz="3200">
                <a:solidFill>
                  <a:srgbClr val="008000"/>
                </a:solidFill>
                <a:effectLst>
                  <a:outerShdw blurRad="38100" dist="38100" dir="2700000" algn="tl">
                    <a:srgbClr val="000000"/>
                  </a:outerShdw>
                </a:effectLst>
                <a:latin typeface="Tahoma" charset="0"/>
                <a:ea typeface="ＭＳ Ｐゴシック" charset="0"/>
              </a:defRPr>
            </a:lvl2pPr>
            <a:lvl3pPr algn="ctr" rtl="0" eaLnBrk="0" fontAlgn="base" hangingPunct="0">
              <a:spcBef>
                <a:spcPct val="0"/>
              </a:spcBef>
              <a:spcAft>
                <a:spcPct val="0"/>
              </a:spcAft>
              <a:defRPr sz="3200">
                <a:solidFill>
                  <a:srgbClr val="008000"/>
                </a:solidFill>
                <a:effectLst>
                  <a:outerShdw blurRad="38100" dist="38100" dir="2700000" algn="tl">
                    <a:srgbClr val="000000"/>
                  </a:outerShdw>
                </a:effectLst>
                <a:latin typeface="Tahoma" charset="0"/>
                <a:ea typeface="ＭＳ Ｐゴシック" charset="0"/>
              </a:defRPr>
            </a:lvl3pPr>
            <a:lvl4pPr algn="ctr" rtl="0" eaLnBrk="0" fontAlgn="base" hangingPunct="0">
              <a:spcBef>
                <a:spcPct val="0"/>
              </a:spcBef>
              <a:spcAft>
                <a:spcPct val="0"/>
              </a:spcAft>
              <a:defRPr sz="3200">
                <a:solidFill>
                  <a:srgbClr val="008000"/>
                </a:solidFill>
                <a:effectLst>
                  <a:outerShdw blurRad="38100" dist="38100" dir="2700000" algn="tl">
                    <a:srgbClr val="000000"/>
                  </a:outerShdw>
                </a:effectLst>
                <a:latin typeface="Tahoma" charset="0"/>
                <a:ea typeface="ＭＳ Ｐゴシック" charset="0"/>
              </a:defRPr>
            </a:lvl4pPr>
            <a:lvl5pPr algn="ctr" rtl="0" eaLnBrk="0" fontAlgn="base" hangingPunct="0">
              <a:spcBef>
                <a:spcPct val="0"/>
              </a:spcBef>
              <a:spcAft>
                <a:spcPct val="0"/>
              </a:spcAft>
              <a:defRPr sz="3200">
                <a:solidFill>
                  <a:srgbClr val="008000"/>
                </a:solidFill>
                <a:effectLst>
                  <a:outerShdw blurRad="38100" dist="38100" dir="2700000" algn="tl">
                    <a:srgbClr val="000000"/>
                  </a:outerShdw>
                </a:effectLst>
                <a:latin typeface="Tahoma" charset="0"/>
                <a:ea typeface="ＭＳ Ｐゴシック" charset="0"/>
              </a:defRPr>
            </a:lvl5pPr>
            <a:lvl6pPr marL="457200" algn="ctr" rtl="0" eaLnBrk="0" fontAlgn="base" hangingPunct="0">
              <a:spcBef>
                <a:spcPct val="0"/>
              </a:spcBef>
              <a:spcAft>
                <a:spcPct val="0"/>
              </a:spcAft>
              <a:defRPr sz="3600" b="1">
                <a:solidFill>
                  <a:srgbClr val="008000"/>
                </a:solidFill>
                <a:effectLst>
                  <a:outerShdw blurRad="38100" dist="38100" dir="2700000" algn="tl">
                    <a:srgbClr val="000000"/>
                  </a:outerShdw>
                </a:effectLst>
                <a:latin typeface="Times New Roman" charset="0"/>
                <a:ea typeface="ＭＳ Ｐゴシック" charset="0"/>
              </a:defRPr>
            </a:lvl6pPr>
            <a:lvl7pPr marL="914400" algn="ctr" rtl="0" eaLnBrk="0" fontAlgn="base" hangingPunct="0">
              <a:spcBef>
                <a:spcPct val="0"/>
              </a:spcBef>
              <a:spcAft>
                <a:spcPct val="0"/>
              </a:spcAft>
              <a:defRPr sz="3600" b="1">
                <a:solidFill>
                  <a:srgbClr val="008000"/>
                </a:solidFill>
                <a:effectLst>
                  <a:outerShdw blurRad="38100" dist="38100" dir="2700000" algn="tl">
                    <a:srgbClr val="000000"/>
                  </a:outerShdw>
                </a:effectLst>
                <a:latin typeface="Times New Roman" charset="0"/>
                <a:ea typeface="ＭＳ Ｐゴシック" charset="0"/>
              </a:defRPr>
            </a:lvl7pPr>
            <a:lvl8pPr marL="1371600" algn="ctr" rtl="0" eaLnBrk="0" fontAlgn="base" hangingPunct="0">
              <a:spcBef>
                <a:spcPct val="0"/>
              </a:spcBef>
              <a:spcAft>
                <a:spcPct val="0"/>
              </a:spcAft>
              <a:defRPr sz="3600" b="1">
                <a:solidFill>
                  <a:srgbClr val="008000"/>
                </a:solidFill>
                <a:effectLst>
                  <a:outerShdw blurRad="38100" dist="38100" dir="2700000" algn="tl">
                    <a:srgbClr val="000000"/>
                  </a:outerShdw>
                </a:effectLst>
                <a:latin typeface="Times New Roman" charset="0"/>
                <a:ea typeface="ＭＳ Ｐゴシック" charset="0"/>
              </a:defRPr>
            </a:lvl8pPr>
            <a:lvl9pPr marL="1828800" algn="ctr" rtl="0" eaLnBrk="0" fontAlgn="base" hangingPunct="0">
              <a:spcBef>
                <a:spcPct val="0"/>
              </a:spcBef>
              <a:spcAft>
                <a:spcPct val="0"/>
              </a:spcAft>
              <a:defRPr sz="3600" b="1">
                <a:solidFill>
                  <a:srgbClr val="008000"/>
                </a:solidFill>
                <a:effectLst>
                  <a:outerShdw blurRad="38100" dist="38100" dir="2700000" algn="tl">
                    <a:srgbClr val="000000"/>
                  </a:outerShdw>
                </a:effectLst>
                <a:latin typeface="Times New Roman" charset="0"/>
                <a:ea typeface="ＭＳ Ｐゴシック" charset="0"/>
              </a:defRPr>
            </a:lvl9pPr>
          </a:lstStyle>
          <a:p>
            <a:pPr>
              <a:defRPr/>
            </a:pPr>
            <a:r>
              <a:rPr lang="en-US" altLang="en-US" dirty="0" smtClean="0"/>
              <a:t>Regional Reference Frames for North America</a:t>
            </a:r>
            <a:br>
              <a:rPr lang="en-US" altLang="en-US" dirty="0" smtClean="0"/>
            </a:br>
            <a:r>
              <a:rPr lang="en-US" altLang="en-US" dirty="0" smtClean="0"/>
              <a:t> </a:t>
            </a:r>
            <a:r>
              <a:rPr lang="en-US" altLang="en-US" sz="2700" dirty="0" smtClean="0"/>
              <a:t>Current Status &amp; Future Plans of</a:t>
            </a:r>
            <a:br>
              <a:rPr lang="en-US" altLang="en-US" sz="2700" dirty="0" smtClean="0"/>
            </a:br>
            <a:r>
              <a:rPr lang="en-US" altLang="en-US" sz="2700" dirty="0" smtClean="0"/>
              <a:t>Regional Sub-Commission SC1.3c</a:t>
            </a:r>
            <a:endParaRPr lang="en-US" altLang="en-US" dirty="0" smtClean="0"/>
          </a:p>
        </p:txBody>
      </p:sp>
      <p:sp>
        <p:nvSpPr>
          <p:cNvPr id="7" name="Rectangle 3"/>
          <p:cNvSpPr txBox="1">
            <a:spLocks noChangeArrowheads="1"/>
          </p:cNvSpPr>
          <p:nvPr/>
        </p:nvSpPr>
        <p:spPr bwMode="auto">
          <a:xfrm>
            <a:off x="685800" y="3276600"/>
            <a:ext cx="7772400"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Font typeface="Wingdings" charset="0"/>
              <a:buChar char="§"/>
              <a:defRPr sz="2200" b="1">
                <a:solidFill>
                  <a:schemeClr val="tx1"/>
                </a:solidFill>
                <a:latin typeface="+mj-lt"/>
                <a:ea typeface="+mn-ea"/>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j-lt"/>
                <a:ea typeface="+mn-ea"/>
              </a:defRPr>
            </a:lvl2pPr>
            <a:lvl3pPr marL="1143000" indent="-228600" algn="l" rtl="0" eaLnBrk="0" fontAlgn="base" hangingPunct="0">
              <a:spcBef>
                <a:spcPct val="20000"/>
              </a:spcBef>
              <a:spcAft>
                <a:spcPct val="0"/>
              </a:spcAft>
              <a:buChar char="–"/>
              <a:defRPr>
                <a:solidFill>
                  <a:schemeClr val="tx1"/>
                </a:solidFill>
                <a:latin typeface="+mj-lt"/>
                <a:ea typeface="+mn-ea"/>
              </a:defRPr>
            </a:lvl3pPr>
            <a:lvl4pPr marL="1600200" indent="-228600" algn="l" rtl="0" eaLnBrk="0" fontAlgn="base" hangingPunct="0">
              <a:spcBef>
                <a:spcPct val="20000"/>
              </a:spcBef>
              <a:spcAft>
                <a:spcPct val="0"/>
              </a:spcAft>
              <a:buChar char="»"/>
              <a:defRPr sz="1600">
                <a:solidFill>
                  <a:schemeClr val="tx1"/>
                </a:solidFill>
                <a:latin typeface="+mj-lt"/>
                <a:ea typeface="+mn-ea"/>
              </a:defRPr>
            </a:lvl4pPr>
            <a:lvl5pPr marL="2057400" indent="-228600" algn="l" rtl="0" eaLnBrk="0" fontAlgn="base" hangingPunct="0">
              <a:spcBef>
                <a:spcPct val="20000"/>
              </a:spcBef>
              <a:spcAft>
                <a:spcPct val="0"/>
              </a:spcAft>
              <a:buChar char="–"/>
              <a:defRPr sz="1600">
                <a:solidFill>
                  <a:schemeClr val="tx1"/>
                </a:solidFill>
                <a:latin typeface="+mj-lt"/>
                <a:ea typeface="+mn-ea"/>
              </a:defRPr>
            </a:lvl5pPr>
            <a:lvl6pPr marL="2514600" indent="-228600" algn="l" rtl="0" eaLnBrk="0" fontAlgn="base" hangingPunct="0">
              <a:spcBef>
                <a:spcPct val="20000"/>
              </a:spcBef>
              <a:spcAft>
                <a:spcPct val="0"/>
              </a:spcAft>
              <a:buChar char="–"/>
              <a:defRPr>
                <a:solidFill>
                  <a:schemeClr val="tx1"/>
                </a:solidFill>
                <a:latin typeface="+mj-lt"/>
                <a:ea typeface="+mn-ea"/>
              </a:defRPr>
            </a:lvl6pPr>
            <a:lvl7pPr marL="2971800" indent="-228600" algn="l" rtl="0" eaLnBrk="0" fontAlgn="base" hangingPunct="0">
              <a:spcBef>
                <a:spcPct val="20000"/>
              </a:spcBef>
              <a:spcAft>
                <a:spcPct val="0"/>
              </a:spcAft>
              <a:buChar char="–"/>
              <a:defRPr>
                <a:solidFill>
                  <a:schemeClr val="tx1"/>
                </a:solidFill>
                <a:latin typeface="+mj-lt"/>
                <a:ea typeface="+mn-ea"/>
              </a:defRPr>
            </a:lvl7pPr>
            <a:lvl8pPr marL="3429000" indent="-228600" algn="l" rtl="0" eaLnBrk="0" fontAlgn="base" hangingPunct="0">
              <a:spcBef>
                <a:spcPct val="20000"/>
              </a:spcBef>
              <a:spcAft>
                <a:spcPct val="0"/>
              </a:spcAft>
              <a:buChar char="–"/>
              <a:defRPr>
                <a:solidFill>
                  <a:schemeClr val="tx1"/>
                </a:solidFill>
                <a:latin typeface="+mj-lt"/>
                <a:ea typeface="+mn-ea"/>
              </a:defRPr>
            </a:lvl8pPr>
            <a:lvl9pPr marL="3886200" indent="-228600" algn="l" rtl="0" eaLnBrk="0" fontAlgn="base" hangingPunct="0">
              <a:spcBef>
                <a:spcPct val="20000"/>
              </a:spcBef>
              <a:spcAft>
                <a:spcPct val="0"/>
              </a:spcAft>
              <a:buChar char="–"/>
              <a:defRPr>
                <a:solidFill>
                  <a:schemeClr val="tx1"/>
                </a:solidFill>
                <a:latin typeface="+mj-lt"/>
                <a:ea typeface="+mn-ea"/>
              </a:defRPr>
            </a:lvl9pPr>
          </a:lstStyle>
          <a:p>
            <a:pPr marL="0" indent="0" algn="ctr">
              <a:buFont typeface="Wingdings" charset="0"/>
              <a:buNone/>
              <a:defRPr/>
            </a:pPr>
            <a:r>
              <a:rPr lang="en-US" altLang="en-US" sz="2000" dirty="0" smtClean="0">
                <a:cs typeface="+mn-cs"/>
              </a:rPr>
              <a:t>Dan Roman</a:t>
            </a:r>
            <a:br>
              <a:rPr lang="en-US" altLang="en-US" sz="2000" dirty="0" smtClean="0">
                <a:cs typeface="+mn-cs"/>
              </a:rPr>
            </a:br>
            <a:r>
              <a:rPr lang="en-US" altLang="en-US" sz="1800" b="0" dirty="0"/>
              <a:t>U.S. National Geodetic </a:t>
            </a:r>
            <a:r>
              <a:rPr lang="en-US" altLang="en-US" sz="1800" b="0" dirty="0" smtClean="0"/>
              <a:t>Survey</a:t>
            </a:r>
            <a:endParaRPr lang="en-US" altLang="en-US" sz="1800" dirty="0" smtClean="0">
              <a:cs typeface="+mn-cs"/>
            </a:endParaRPr>
          </a:p>
          <a:p>
            <a:pPr algn="ctr">
              <a:buFont typeface="Wingdings" charset="2"/>
              <a:buNone/>
              <a:defRPr/>
            </a:pPr>
            <a:r>
              <a:rPr lang="en-US" altLang="en-US" sz="2000" dirty="0" smtClean="0">
                <a:cs typeface="+mn-cs"/>
              </a:rPr>
              <a:t>Michael Craymer</a:t>
            </a:r>
          </a:p>
          <a:p>
            <a:pPr algn="ctr">
              <a:spcBef>
                <a:spcPct val="0"/>
              </a:spcBef>
              <a:buFont typeface="Wingdings" charset="2"/>
              <a:buNone/>
              <a:defRPr/>
            </a:pPr>
            <a:r>
              <a:rPr lang="en-US" altLang="en-US" sz="1800" b="0" dirty="0" smtClean="0">
                <a:cs typeface="+mn-cs"/>
              </a:rPr>
              <a:t>Canadian Geodetic Survey</a:t>
            </a:r>
          </a:p>
          <a:p>
            <a:pPr algn="ctr">
              <a:spcBef>
                <a:spcPct val="0"/>
              </a:spcBef>
              <a:buFont typeface="Wingdings" charset="2"/>
              <a:buNone/>
              <a:defRPr/>
            </a:pPr>
            <a:endParaRPr lang="en-US" altLang="en-US" sz="1800" b="0" dirty="0" smtClean="0">
              <a:cs typeface="+mn-cs"/>
            </a:endParaRPr>
          </a:p>
          <a:p>
            <a:pPr algn="ctr">
              <a:spcBef>
                <a:spcPct val="0"/>
              </a:spcBef>
              <a:buFont typeface="Wingdings" charset="2"/>
              <a:buNone/>
              <a:defRPr/>
            </a:pPr>
            <a:endParaRPr lang="en-US" altLang="en-US" sz="1800" b="0" dirty="0" smtClean="0">
              <a:cs typeface="+mn-cs"/>
            </a:endParaRPr>
          </a:p>
          <a:p>
            <a:pPr algn="ctr">
              <a:spcBef>
                <a:spcPct val="0"/>
              </a:spcBef>
              <a:buFont typeface="Wingdings" charset="2"/>
              <a:buNone/>
              <a:defRPr/>
            </a:pPr>
            <a:r>
              <a:rPr lang="en-US" altLang="en-US" sz="1600" b="0" dirty="0"/>
              <a:t>Reference Frames for Applications in Geosciences (REFAG)</a:t>
            </a:r>
            <a:br>
              <a:rPr lang="en-US" altLang="en-US" sz="1600" b="0" dirty="0"/>
            </a:br>
            <a:r>
              <a:rPr lang="en-US" altLang="en-US" sz="1600" b="0" dirty="0" smtClean="0">
                <a:cs typeface="+mn-cs"/>
              </a:rPr>
              <a:t>COSPAR 2018 Scientific Assembly</a:t>
            </a:r>
          </a:p>
          <a:p>
            <a:pPr algn="ctr">
              <a:spcBef>
                <a:spcPct val="0"/>
              </a:spcBef>
              <a:buFont typeface="Wingdings" charset="2"/>
              <a:buNone/>
              <a:defRPr/>
            </a:pPr>
            <a:r>
              <a:rPr lang="en-US" altLang="en-US" sz="1600" b="0" dirty="0" smtClean="0">
                <a:cs typeface="+mn-cs"/>
              </a:rPr>
              <a:t>Pasadena USA, July 14-22, 2018</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fld id="{97794D4F-BAD3-4777-9A2A-3012DA61C8F9}" type="slidenum">
              <a:rPr lang="en-US" altLang="en-US" sz="1200">
                <a:latin typeface="Times" panose="02020603050405020304" pitchFamily="18" charset="0"/>
              </a:rPr>
              <a:pPr/>
              <a:t>10</a:t>
            </a:fld>
            <a:endParaRPr lang="en-US" altLang="en-US" sz="1200">
              <a:solidFill>
                <a:schemeClr val="accent1"/>
              </a:solidFill>
              <a:latin typeface="Times" panose="02020603050405020304" pitchFamily="18" charset="0"/>
            </a:endParaRPr>
          </a:p>
        </p:txBody>
      </p:sp>
      <p:sp>
        <p:nvSpPr>
          <p:cNvPr id="24579" name="TextBox 6"/>
          <p:cNvSpPr txBox="1">
            <a:spLocks noChangeArrowheads="1"/>
          </p:cNvSpPr>
          <p:nvPr/>
        </p:nvSpPr>
        <p:spPr bwMode="auto">
          <a:xfrm>
            <a:off x="762000" y="76200"/>
            <a:ext cx="21463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r>
              <a:rPr lang="en-US" altLang="en-US" sz="2400"/>
              <a:t>CORS Network</a:t>
            </a:r>
          </a:p>
        </p:txBody>
      </p:sp>
      <p:pic>
        <p:nvPicPr>
          <p:cNvPr id="24580" name="Picture 1" descr="CORS_Net_trim_opt.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1" name="TextBox 2"/>
          <p:cNvSpPr txBox="1">
            <a:spLocks noChangeArrowheads="1"/>
          </p:cNvSpPr>
          <p:nvPr/>
        </p:nvSpPr>
        <p:spPr bwMode="auto">
          <a:xfrm>
            <a:off x="76200" y="71438"/>
            <a:ext cx="251863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r>
              <a:rPr lang="en-US" altLang="en-US" sz="2800" dirty="0">
                <a:solidFill>
                  <a:srgbClr val="3333FF"/>
                </a:solidFill>
                <a:latin typeface="Tahoma"/>
                <a:cs typeface="Tahoma"/>
              </a:rPr>
              <a:t>CORS Network</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dirty="0" smtClean="0">
                <a:ea typeface="+mj-ea"/>
              </a:rPr>
              <a:t>NGS Multi-Year IGS08 Solution from 2011</a:t>
            </a:r>
            <a:endParaRPr lang="en-US" sz="2800" dirty="0">
              <a:ea typeface="+mj-ea"/>
            </a:endParaRPr>
          </a:p>
        </p:txBody>
      </p:sp>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fld id="{1D847D5B-7DCB-49F4-96AE-E721FBB28A0E}" type="slidenum">
              <a:rPr lang="en-US" altLang="en-US" sz="1200">
                <a:latin typeface="Times" panose="02020603050405020304" pitchFamily="18" charset="0"/>
              </a:rPr>
              <a:pPr/>
              <a:t>11</a:t>
            </a:fld>
            <a:endParaRPr lang="en-US" altLang="en-US" sz="1200">
              <a:solidFill>
                <a:schemeClr val="accent1"/>
              </a:solidFill>
              <a:latin typeface="Times" panose="02020603050405020304" pitchFamily="18" charset="0"/>
            </a:endParaRPr>
          </a:p>
        </p:txBody>
      </p:sp>
      <p:pic>
        <p:nvPicPr>
          <p:cNvPr id="2560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09700"/>
            <a:ext cx="9163050" cy="544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charset="0"/>
              <a:buChar char="§"/>
              <a:defRPr/>
            </a:pPr>
            <a:r>
              <a:rPr lang="en-US" dirty="0" smtClean="0">
                <a:solidFill>
                  <a:srgbClr val="000000"/>
                </a:solidFill>
              </a:rPr>
              <a:t>US </a:t>
            </a:r>
            <a:r>
              <a:rPr lang="en-US" dirty="0">
                <a:solidFill>
                  <a:srgbClr val="000000"/>
                </a:solidFill>
              </a:rPr>
              <a:t>repro2 processing</a:t>
            </a:r>
          </a:p>
          <a:p>
            <a:pPr lvl="1">
              <a:defRPr/>
            </a:pPr>
            <a:r>
              <a:rPr lang="en-US" dirty="0">
                <a:solidFill>
                  <a:srgbClr val="000000"/>
                </a:solidFill>
              </a:rPr>
              <a:t>Currently in </a:t>
            </a:r>
            <a:r>
              <a:rPr lang="en-US" dirty="0" smtClean="0">
                <a:solidFill>
                  <a:srgbClr val="000000"/>
                </a:solidFill>
              </a:rPr>
              <a:t>internal testing; public release planned for </a:t>
            </a:r>
            <a:r>
              <a:rPr lang="en-US" dirty="0">
                <a:solidFill>
                  <a:srgbClr val="000000"/>
                </a:solidFill>
              </a:rPr>
              <a:t>September</a:t>
            </a:r>
          </a:p>
          <a:p>
            <a:pPr>
              <a:buFont typeface="Wingdings" charset="0"/>
              <a:buChar char="§"/>
              <a:defRPr/>
            </a:pPr>
            <a:r>
              <a:rPr lang="en-US" dirty="0">
                <a:solidFill>
                  <a:srgbClr val="000000"/>
                </a:solidFill>
              </a:rPr>
              <a:t>Position &amp; velocity discontinuities</a:t>
            </a:r>
          </a:p>
          <a:p>
            <a:pPr lvl="1">
              <a:defRPr/>
            </a:pPr>
            <a:r>
              <a:rPr lang="en-US" dirty="0">
                <a:solidFill>
                  <a:srgbClr val="000000"/>
                </a:solidFill>
              </a:rPr>
              <a:t>Determine a common set of position &amp; velocity discontinuities for US &amp; Canadian multi-year </a:t>
            </a:r>
            <a:r>
              <a:rPr lang="en-US" dirty="0" smtClean="0">
                <a:solidFill>
                  <a:srgbClr val="000000"/>
                </a:solidFill>
              </a:rPr>
              <a:t>solutions</a:t>
            </a:r>
          </a:p>
          <a:p>
            <a:pPr>
              <a:buFont typeface="Wingdings" charset="0"/>
              <a:buChar char="§"/>
              <a:defRPr/>
            </a:pPr>
            <a:r>
              <a:rPr lang="en-US" dirty="0">
                <a:solidFill>
                  <a:srgbClr val="000000"/>
                </a:solidFill>
              </a:rPr>
              <a:t>Commercial RTK </a:t>
            </a:r>
            <a:r>
              <a:rPr lang="en-US" dirty="0" smtClean="0">
                <a:solidFill>
                  <a:srgbClr val="000000"/>
                </a:solidFill>
              </a:rPr>
              <a:t>networks in Canada</a:t>
            </a:r>
            <a:endParaRPr lang="en-US" dirty="0">
              <a:solidFill>
                <a:srgbClr val="000000"/>
              </a:solidFill>
            </a:endParaRPr>
          </a:p>
          <a:p>
            <a:pPr lvl="1">
              <a:defRPr/>
            </a:pPr>
            <a:r>
              <a:rPr lang="en-US" dirty="0">
                <a:solidFill>
                  <a:srgbClr val="000000"/>
                </a:solidFill>
              </a:rPr>
              <a:t>Densify </a:t>
            </a:r>
            <a:r>
              <a:rPr lang="en-US" dirty="0" smtClean="0">
                <a:solidFill>
                  <a:srgbClr val="000000"/>
                </a:solidFill>
              </a:rPr>
              <a:t>sparse active </a:t>
            </a:r>
            <a:r>
              <a:rPr lang="en-US" dirty="0">
                <a:solidFill>
                  <a:srgbClr val="000000"/>
                </a:solidFill>
              </a:rPr>
              <a:t>network with commercial RTK stations</a:t>
            </a:r>
          </a:p>
          <a:p>
            <a:pPr lvl="1">
              <a:defRPr/>
            </a:pPr>
            <a:r>
              <a:rPr lang="en-US" dirty="0">
                <a:solidFill>
                  <a:srgbClr val="000000"/>
                </a:solidFill>
              </a:rPr>
              <a:t>Already processing commercial RTK data for RTK compliance agreements</a:t>
            </a:r>
          </a:p>
          <a:p>
            <a:pPr lvl="1">
              <a:defRPr/>
            </a:pPr>
            <a:r>
              <a:rPr lang="en-US" dirty="0">
                <a:solidFill>
                  <a:srgbClr val="000000"/>
                </a:solidFill>
              </a:rPr>
              <a:t>Currently investigating stability of sites</a:t>
            </a:r>
          </a:p>
          <a:p>
            <a:pPr>
              <a:defRPr/>
            </a:pPr>
            <a:r>
              <a:rPr lang="en-US" dirty="0">
                <a:solidFill>
                  <a:srgbClr val="000000"/>
                </a:solidFill>
              </a:rPr>
              <a:t>Foundation CORS</a:t>
            </a:r>
          </a:p>
          <a:p>
            <a:pPr lvl="1">
              <a:defRPr/>
            </a:pPr>
            <a:r>
              <a:rPr lang="en-US" dirty="0">
                <a:solidFill>
                  <a:srgbClr val="000000"/>
                </a:solidFill>
              </a:rPr>
              <a:t>US National Assets to densify IGS network </a:t>
            </a:r>
            <a:r>
              <a:rPr lang="en-US" dirty="0" smtClean="0">
                <a:solidFill>
                  <a:srgbClr val="000000"/>
                </a:solidFill>
              </a:rPr>
              <a:t>to meet </a:t>
            </a:r>
            <a:r>
              <a:rPr lang="en-US" dirty="0">
                <a:solidFill>
                  <a:srgbClr val="000000"/>
                </a:solidFill>
              </a:rPr>
              <a:t>operational </a:t>
            </a:r>
            <a:r>
              <a:rPr lang="en-US" dirty="0" smtClean="0">
                <a:solidFill>
                  <a:srgbClr val="000000"/>
                </a:solidFill>
              </a:rPr>
              <a:t>needs</a:t>
            </a:r>
            <a:endParaRPr lang="en-US" dirty="0">
              <a:solidFill>
                <a:srgbClr val="000000"/>
              </a:solidFill>
            </a:endParaRPr>
          </a:p>
        </p:txBody>
      </p:sp>
      <p:sp>
        <p:nvSpPr>
          <p:cNvPr id="2" name="Title 1"/>
          <p:cNvSpPr>
            <a:spLocks noGrp="1"/>
          </p:cNvSpPr>
          <p:nvPr>
            <p:ph type="title"/>
          </p:nvPr>
        </p:nvSpPr>
        <p:spPr/>
        <p:txBody>
          <a:bodyPr/>
          <a:lstStyle/>
          <a:p>
            <a:r>
              <a:rPr lang="en-US" dirty="0" smtClean="0"/>
              <a:t>Future Plans</a:t>
            </a:r>
            <a:endParaRPr lang="en-US" dirty="0"/>
          </a:p>
        </p:txBody>
      </p:sp>
      <p:sp>
        <p:nvSpPr>
          <p:cNvPr id="4" name="Slide Number Placeholder 3"/>
          <p:cNvSpPr>
            <a:spLocks noGrp="1"/>
          </p:cNvSpPr>
          <p:nvPr>
            <p:ph type="sldNum" sz="quarter" idx="10"/>
          </p:nvPr>
        </p:nvSpPr>
        <p:spPr/>
        <p:txBody>
          <a:bodyPr/>
          <a:lstStyle/>
          <a:p>
            <a:fld id="{F8403FD9-6FB6-4701-893B-C175957987F3}" type="slidenum">
              <a:rPr lang="en-US" altLang="en-US" smtClean="0"/>
              <a:pPr/>
              <a:t>12</a:t>
            </a:fld>
            <a:endParaRPr lang="en-US" altLang="en-US">
              <a:solidFill>
                <a:schemeClr val="accent1"/>
              </a:solidFill>
            </a:endParaRPr>
          </a:p>
        </p:txBody>
      </p:sp>
    </p:spTree>
    <p:extLst>
      <p:ext uri="{BB962C8B-B14F-4D97-AF65-F5344CB8AC3E}">
        <p14:creationId xmlns:p14="http://schemas.microsoft.com/office/powerpoint/2010/main" val="3076744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a:t>Foundation CORS </a:t>
            </a:r>
            <a:r>
              <a:rPr lang="en-US" dirty="0" smtClean="0"/>
              <a:t>Requirements</a:t>
            </a:r>
            <a:endParaRPr lang="en-US" dirty="0"/>
          </a:p>
        </p:txBody>
      </p:sp>
      <p:sp>
        <p:nvSpPr>
          <p:cNvPr id="4" name="Slide Number Placeholder 3"/>
          <p:cNvSpPr>
            <a:spLocks noGrp="1"/>
          </p:cNvSpPr>
          <p:nvPr>
            <p:ph type="sldNum" sz="quarter" idx="10"/>
          </p:nvPr>
        </p:nvSpPr>
        <p:spPr/>
        <p:txBody>
          <a:bodyPr/>
          <a:lstStyle/>
          <a:p>
            <a:fld id="{F8403FD9-6FB6-4701-893B-C175957987F3}" type="slidenum">
              <a:rPr lang="en-US" altLang="en-US" smtClean="0"/>
              <a:pPr/>
              <a:t>13</a:t>
            </a:fld>
            <a:endParaRPr lang="en-US" altLang="en-US">
              <a:solidFill>
                <a:schemeClr val="accent1"/>
              </a:solidFill>
            </a:endParaRPr>
          </a:p>
        </p:txBody>
      </p:sp>
      <p:sp>
        <p:nvSpPr>
          <p:cNvPr id="5" name="Content Placeholder 7"/>
          <p:cNvSpPr>
            <a:spLocks noGrp="1"/>
          </p:cNvSpPr>
          <p:nvPr>
            <p:ph idx="4294967295"/>
          </p:nvPr>
        </p:nvSpPr>
        <p:spPr>
          <a:xfrm>
            <a:off x="342901" y="1676400"/>
            <a:ext cx="3527642" cy="4361129"/>
          </a:xfrm>
          <a:prstGeom prst="rect">
            <a:avLst/>
          </a:prstGeom>
        </p:spPr>
        <p:txBody>
          <a:bodyPr>
            <a:noAutofit/>
          </a:bodyPr>
          <a:lstStyle/>
          <a:p>
            <a:pPr marL="0" indent="0">
              <a:spcBef>
                <a:spcPts val="0"/>
              </a:spcBef>
              <a:buNone/>
            </a:pPr>
            <a:r>
              <a:rPr lang="en-US" dirty="0">
                <a:solidFill>
                  <a:srgbClr val="C00000"/>
                </a:solidFill>
                <a:cs typeface="Arial" panose="020B0604020202020204" pitchFamily="34" charset="0"/>
              </a:rPr>
              <a:t>Baseline Foundation CORS </a:t>
            </a:r>
            <a:br>
              <a:rPr lang="en-US" dirty="0">
                <a:solidFill>
                  <a:srgbClr val="C00000"/>
                </a:solidFill>
                <a:cs typeface="Arial" panose="020B0604020202020204" pitchFamily="34" charset="0"/>
              </a:rPr>
            </a:br>
            <a:r>
              <a:rPr lang="en-US" dirty="0" smtClean="0">
                <a:solidFill>
                  <a:srgbClr val="C00000"/>
                </a:solidFill>
                <a:cs typeface="Arial" panose="020B0604020202020204" pitchFamily="34" charset="0"/>
              </a:rPr>
              <a:t>Network</a:t>
            </a:r>
            <a:endParaRPr lang="en-US" dirty="0">
              <a:cs typeface="Arial" panose="020B0604020202020204" pitchFamily="34" charset="0"/>
            </a:endParaRPr>
          </a:p>
          <a:p>
            <a:pPr marL="0" indent="0">
              <a:spcBef>
                <a:spcPts val="0"/>
              </a:spcBef>
              <a:buNone/>
            </a:pPr>
            <a:endParaRPr lang="en-US" sz="1100" dirty="0" smtClean="0">
              <a:cs typeface="Arial" panose="020B0604020202020204" pitchFamily="34" charset="0"/>
            </a:endParaRPr>
          </a:p>
          <a:p>
            <a:pPr marL="0" indent="0">
              <a:spcBef>
                <a:spcPts val="0"/>
              </a:spcBef>
              <a:buNone/>
            </a:pPr>
            <a:r>
              <a:rPr lang="en-US" sz="1800" dirty="0" smtClean="0">
                <a:cs typeface="Arial" panose="020B0604020202020204" pitchFamily="34" charset="0"/>
              </a:rPr>
              <a:t>Collocation:</a:t>
            </a:r>
          </a:p>
          <a:p>
            <a:pPr marL="0" indent="0">
              <a:spcBef>
                <a:spcPts val="0"/>
              </a:spcBef>
              <a:buNone/>
            </a:pPr>
            <a:r>
              <a:rPr lang="en-US" sz="1600" b="0" dirty="0" smtClean="0">
                <a:cs typeface="Arial" panose="020B0604020202020204" pitchFamily="34" charset="0"/>
              </a:rPr>
              <a:t>All </a:t>
            </a:r>
            <a:r>
              <a:rPr lang="en-US" sz="1600" b="0" dirty="0">
                <a:cs typeface="Arial" panose="020B0604020202020204" pitchFamily="34" charset="0"/>
              </a:rPr>
              <a:t>sites within the Foundation CORS </a:t>
            </a:r>
            <a:r>
              <a:rPr lang="en-US" sz="1600" b="0" dirty="0" smtClean="0">
                <a:cs typeface="Arial" panose="020B0604020202020204" pitchFamily="34" charset="0"/>
              </a:rPr>
              <a:t>target </a:t>
            </a:r>
            <a:r>
              <a:rPr lang="en-US" sz="1600" b="0" dirty="0">
                <a:cs typeface="Arial" panose="020B0604020202020204" pitchFamily="34" charset="0"/>
              </a:rPr>
              <a:t>area of the United States, </a:t>
            </a:r>
            <a:r>
              <a:rPr lang="en-US" sz="1600" b="0" dirty="0" smtClean="0">
                <a:cs typeface="Arial" panose="020B0604020202020204" pitchFamily="34" charset="0"/>
              </a:rPr>
              <a:t>with </a:t>
            </a:r>
            <a:r>
              <a:rPr lang="en-US" sz="1600" b="0" dirty="0">
                <a:cs typeface="Arial" panose="020B0604020202020204" pitchFamily="34" charset="0"/>
              </a:rPr>
              <a:t>existing space geodetic techniques </a:t>
            </a:r>
            <a:r>
              <a:rPr lang="en-US" sz="1600" b="0" dirty="0" smtClean="0">
                <a:cs typeface="Arial" panose="020B0604020202020204" pitchFamily="34" charset="0"/>
              </a:rPr>
              <a:t>(</a:t>
            </a:r>
            <a:r>
              <a:rPr lang="en-US" sz="1600" b="0" dirty="0">
                <a:cs typeface="Arial" panose="020B0604020202020204" pitchFamily="34" charset="0"/>
              </a:rPr>
              <a:t>SLR, VLBI or DORIS), will have </a:t>
            </a:r>
            <a:r>
              <a:rPr lang="en-US" sz="1600" b="0" dirty="0" smtClean="0">
                <a:cs typeface="Arial" panose="020B0604020202020204" pitchFamily="34" charset="0"/>
              </a:rPr>
              <a:t>a </a:t>
            </a:r>
            <a:r>
              <a:rPr lang="en-US" sz="1600" b="0" dirty="0">
                <a:cs typeface="Arial" panose="020B0604020202020204" pitchFamily="34" charset="0"/>
              </a:rPr>
              <a:t>collocated Foundation CORS.</a:t>
            </a:r>
          </a:p>
        </p:txBody>
      </p:sp>
      <p:sp>
        <p:nvSpPr>
          <p:cNvPr id="6" name="TextBox 5"/>
          <p:cNvSpPr txBox="1"/>
          <p:nvPr/>
        </p:nvSpPr>
        <p:spPr>
          <a:xfrm>
            <a:off x="3886200" y="1677212"/>
            <a:ext cx="5019807" cy="4293483"/>
          </a:xfrm>
          <a:prstGeom prst="rect">
            <a:avLst/>
          </a:prstGeom>
          <a:noFill/>
        </p:spPr>
        <p:txBody>
          <a:bodyPr wrap="square" rtlCol="0">
            <a:spAutoFit/>
          </a:bodyPr>
          <a:lstStyle/>
          <a:p>
            <a:pPr marL="228600" lvl="1"/>
            <a:r>
              <a:rPr lang="en-US" sz="2200" b="1" dirty="0">
                <a:solidFill>
                  <a:srgbClr val="C00000"/>
                </a:solidFill>
                <a:latin typeface="+mj-lt"/>
                <a:cs typeface="Tahoma"/>
              </a:rPr>
              <a:t>Additional Desired Foundation CORS Network </a:t>
            </a:r>
            <a:r>
              <a:rPr lang="en-US" sz="2200" b="1" dirty="0" smtClean="0">
                <a:solidFill>
                  <a:srgbClr val="C00000"/>
                </a:solidFill>
                <a:latin typeface="+mj-lt"/>
                <a:cs typeface="Tahoma"/>
              </a:rPr>
              <a:t>Requirements</a:t>
            </a:r>
          </a:p>
          <a:p>
            <a:pPr marL="0" lvl="1"/>
            <a:endParaRPr lang="en-US" sz="1100" b="1" dirty="0">
              <a:solidFill>
                <a:srgbClr val="C00000"/>
              </a:solidFill>
              <a:latin typeface="+mj-lt"/>
              <a:cs typeface="Tahoma"/>
            </a:endParaRPr>
          </a:p>
          <a:p>
            <a:pPr lvl="1" indent="-257175">
              <a:spcAft>
                <a:spcPts val="1200"/>
              </a:spcAft>
              <a:buFont typeface="Wingdings" panose="05000000000000000000" pitchFamily="2" charset="2"/>
              <a:buChar char="§"/>
            </a:pPr>
            <a:r>
              <a:rPr lang="en-US" sz="1800" b="1" dirty="0">
                <a:latin typeface="+mj-lt"/>
                <a:cs typeface="Arial" panose="020B0604020202020204" pitchFamily="34" charset="0"/>
              </a:rPr>
              <a:t>Density:</a:t>
            </a:r>
            <a:r>
              <a:rPr lang="en-US" sz="1600" dirty="0">
                <a:latin typeface="+mj-lt"/>
                <a:cs typeface="Arial" panose="020B0604020202020204" pitchFamily="34" charset="0"/>
              </a:rPr>
              <a:t> Install or adopt new stations within the Foundation CORS target area of the United States. (Fulfill the spacing criteria of 800 kilometers within the Foundation CORS target area.</a:t>
            </a:r>
            <a:r>
              <a:rPr lang="en-US" sz="1600" dirty="0" smtClean="0">
                <a:latin typeface="+mj-lt"/>
                <a:cs typeface="Arial" panose="020B0604020202020204" pitchFamily="34" charset="0"/>
              </a:rPr>
              <a:t>)</a:t>
            </a:r>
            <a:endParaRPr lang="en-US" sz="1600" dirty="0">
              <a:latin typeface="+mj-lt"/>
              <a:cs typeface="Arial" panose="020B0604020202020204" pitchFamily="34" charset="0"/>
            </a:endParaRPr>
          </a:p>
          <a:p>
            <a:pPr lvl="1" indent="-257175">
              <a:spcAft>
                <a:spcPts val="1200"/>
              </a:spcAft>
              <a:buFont typeface="Wingdings" panose="05000000000000000000" pitchFamily="2" charset="2"/>
              <a:buChar char="§"/>
            </a:pPr>
            <a:r>
              <a:rPr lang="en-US" sz="1800" b="1" dirty="0">
                <a:latin typeface="+mj-lt"/>
                <a:cs typeface="Arial" panose="020B0604020202020204" pitchFamily="34" charset="0"/>
              </a:rPr>
              <a:t>Plate Rotation (Euler Pole):</a:t>
            </a:r>
            <a:r>
              <a:rPr lang="en-US" sz="1600" dirty="0">
                <a:latin typeface="+mj-lt"/>
                <a:cs typeface="Times New Roman" panose="02020603050405020304" pitchFamily="18" charset="0"/>
              </a:rPr>
              <a:t> </a:t>
            </a:r>
            <a:r>
              <a:rPr lang="en-US" sz="1600" dirty="0">
                <a:latin typeface="+mj-lt"/>
                <a:cs typeface="Arial" panose="020B0604020202020204" pitchFamily="34" charset="0"/>
              </a:rPr>
              <a:t>Install or adopt new stations within the U.S. Foundation CORS target area to raise the minimum number of Foundation CORS to three on each of the four plates of interest, once the above criteria are met</a:t>
            </a:r>
            <a:r>
              <a:rPr lang="en-US" sz="1600" dirty="0" smtClean="0">
                <a:latin typeface="+mj-lt"/>
                <a:cs typeface="Arial" panose="020B0604020202020204" pitchFamily="34" charset="0"/>
              </a:rPr>
              <a:t>.</a:t>
            </a:r>
            <a:endParaRPr lang="en-US" sz="1600" dirty="0">
              <a:latin typeface="+mj-lt"/>
              <a:cs typeface="Arial" panose="020B0604020202020204" pitchFamily="34" charset="0"/>
            </a:endParaRPr>
          </a:p>
          <a:p>
            <a:pPr lvl="1" indent="-257175">
              <a:spcAft>
                <a:spcPts val="1200"/>
              </a:spcAft>
              <a:buFont typeface="Wingdings" panose="05000000000000000000" pitchFamily="2" charset="2"/>
              <a:buChar char="§"/>
            </a:pPr>
            <a:r>
              <a:rPr lang="en-US" sz="1800" dirty="0">
                <a:latin typeface="+mj-lt"/>
                <a:cs typeface="Arial" panose="020B0604020202020204" pitchFamily="34" charset="0"/>
              </a:rPr>
              <a:t>A</a:t>
            </a:r>
            <a:r>
              <a:rPr lang="en-US" sz="1800" b="1" dirty="0">
                <a:latin typeface="+mj-lt"/>
                <a:cs typeface="Arial" panose="020B0604020202020204" pitchFamily="34" charset="0"/>
              </a:rPr>
              <a:t>dditional (Gap Filling):</a:t>
            </a:r>
            <a:r>
              <a:rPr lang="en-US" sz="1600" dirty="0">
                <a:latin typeface="+mj-lt"/>
                <a:cs typeface="Times New Roman" panose="02020603050405020304" pitchFamily="18" charset="0"/>
              </a:rPr>
              <a:t> </a:t>
            </a:r>
            <a:r>
              <a:rPr lang="en-US" sz="1600" dirty="0">
                <a:latin typeface="+mj-lt"/>
                <a:cs typeface="Arial" panose="020B0604020202020204" pitchFamily="34" charset="0"/>
              </a:rPr>
              <a:t>Install or adopt new stations, on a case-by-case basis, once the above criteria is met (*)</a:t>
            </a:r>
            <a:r>
              <a:rPr lang="en-US" sz="1600" dirty="0" smtClean="0">
                <a:latin typeface="+mj-lt"/>
                <a:cs typeface="Arial" panose="020B0604020202020204" pitchFamily="34" charset="0"/>
              </a:rPr>
              <a:t>.</a:t>
            </a:r>
            <a:endParaRPr lang="en-US" sz="1600" dirty="0">
              <a:latin typeface="+mj-lt"/>
              <a:cs typeface="Arial" panose="020B0604020202020204" pitchFamily="34" charset="0"/>
            </a:endParaRPr>
          </a:p>
        </p:txBody>
      </p:sp>
    </p:spTree>
    <p:extLst>
      <p:ext uri="{BB962C8B-B14F-4D97-AF65-F5344CB8AC3E}">
        <p14:creationId xmlns:p14="http://schemas.microsoft.com/office/powerpoint/2010/main" val="3141037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Collocated w/ NASA Spaced-Based </a:t>
            </a:r>
            <a:r>
              <a:rPr lang="en-US" sz="2800" dirty="0" smtClean="0"/>
              <a:t>Technology</a:t>
            </a:r>
            <a:endParaRPr lang="en-US" sz="2800" dirty="0"/>
          </a:p>
        </p:txBody>
      </p:sp>
      <p:sp>
        <p:nvSpPr>
          <p:cNvPr id="4" name="Slide Number Placeholder 3"/>
          <p:cNvSpPr>
            <a:spLocks noGrp="1"/>
          </p:cNvSpPr>
          <p:nvPr>
            <p:ph type="sldNum" sz="quarter" idx="10"/>
          </p:nvPr>
        </p:nvSpPr>
        <p:spPr/>
        <p:txBody>
          <a:bodyPr/>
          <a:lstStyle/>
          <a:p>
            <a:fld id="{F8403FD9-6FB6-4701-893B-C175957987F3}" type="slidenum">
              <a:rPr lang="en-US" altLang="en-US" smtClean="0"/>
              <a:pPr/>
              <a:t>14</a:t>
            </a:fld>
            <a:endParaRPr lang="en-US" altLang="en-US">
              <a:solidFill>
                <a:schemeClr val="accent1"/>
              </a:solidFill>
            </a:endParaRPr>
          </a:p>
        </p:txBody>
      </p:sp>
      <p:pic>
        <p:nvPicPr>
          <p:cNvPr id="5" name="Picture 4"/>
          <p:cNvPicPr/>
          <p:nvPr/>
        </p:nvPicPr>
        <p:blipFill>
          <a:blip r:embed="rId2"/>
          <a:stretch>
            <a:fillRect/>
          </a:stretch>
        </p:blipFill>
        <p:spPr>
          <a:xfrm>
            <a:off x="630439" y="1447800"/>
            <a:ext cx="7930551" cy="4648200"/>
          </a:xfrm>
          <a:prstGeom prst="rect">
            <a:avLst/>
          </a:prstGeom>
          <a:ln>
            <a:noFill/>
          </a:ln>
          <a:effectLst>
            <a:outerShdw blurRad="190500" algn="tl" rotWithShape="0">
              <a:srgbClr val="000000">
                <a:alpha val="70000"/>
              </a:srgbClr>
            </a:outerShdw>
          </a:effectLst>
        </p:spPr>
      </p:pic>
      <p:sp>
        <p:nvSpPr>
          <p:cNvPr id="6" name="TextBox 1"/>
          <p:cNvSpPr txBox="1">
            <a:spLocks noChangeArrowheads="1"/>
          </p:cNvSpPr>
          <p:nvPr/>
        </p:nvSpPr>
        <p:spPr bwMode="auto">
          <a:xfrm>
            <a:off x="4572000" y="5511969"/>
            <a:ext cx="4081049" cy="507831"/>
          </a:xfrm>
          <a:prstGeom prst="rect">
            <a:avLst/>
          </a:prstGeom>
          <a:solidFill>
            <a:schemeClr val="bg1">
              <a:alpha val="79999"/>
            </a:schemeClr>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00" b="1" dirty="0">
                <a:solidFill>
                  <a:srgbClr val="C00000"/>
                </a:solidFill>
                <a:latin typeface="Arial Black" panose="020B0A04020102020204" pitchFamily="34" charset="0"/>
              </a:rPr>
              <a:t>DORIS </a:t>
            </a:r>
            <a:r>
              <a:rPr lang="en-US" altLang="en-US" sz="900" dirty="0">
                <a:solidFill>
                  <a:srgbClr val="000000"/>
                </a:solidFill>
              </a:rPr>
              <a:t>= Doppler </a:t>
            </a:r>
            <a:r>
              <a:rPr lang="en-US" altLang="en-US" sz="900" dirty="0" err="1">
                <a:solidFill>
                  <a:srgbClr val="000000"/>
                </a:solidFill>
              </a:rPr>
              <a:t>Orbitography</a:t>
            </a:r>
            <a:r>
              <a:rPr lang="en-US" altLang="en-US" sz="900" dirty="0">
                <a:solidFill>
                  <a:srgbClr val="000000"/>
                </a:solidFill>
              </a:rPr>
              <a:t> and </a:t>
            </a:r>
            <a:r>
              <a:rPr lang="en-US" altLang="en-US" sz="900" dirty="0" err="1">
                <a:solidFill>
                  <a:srgbClr val="000000"/>
                </a:solidFill>
              </a:rPr>
              <a:t>Radiopositioning</a:t>
            </a:r>
            <a:r>
              <a:rPr lang="en-US" altLang="en-US" sz="900" dirty="0">
                <a:solidFill>
                  <a:srgbClr val="000000"/>
                </a:solidFill>
              </a:rPr>
              <a:t> Integrated by Satellite</a:t>
            </a:r>
          </a:p>
          <a:p>
            <a:pPr>
              <a:spcBef>
                <a:spcPct val="0"/>
              </a:spcBef>
              <a:buFontTx/>
              <a:buNone/>
            </a:pPr>
            <a:r>
              <a:rPr lang="en-US" altLang="en-US" sz="900" b="1" dirty="0">
                <a:solidFill>
                  <a:srgbClr val="C00000"/>
                </a:solidFill>
                <a:latin typeface="Arial Black" panose="020B0A04020102020204" pitchFamily="34" charset="0"/>
              </a:rPr>
              <a:t>SLR </a:t>
            </a:r>
            <a:r>
              <a:rPr lang="en-US" altLang="en-US" sz="900" dirty="0"/>
              <a:t>= Satellite Laser Ranging</a:t>
            </a:r>
          </a:p>
          <a:p>
            <a:pPr>
              <a:spcBef>
                <a:spcPct val="0"/>
              </a:spcBef>
              <a:buFontTx/>
              <a:buNone/>
            </a:pPr>
            <a:r>
              <a:rPr lang="en-US" altLang="en-US" sz="900" b="1" dirty="0">
                <a:solidFill>
                  <a:srgbClr val="C00000"/>
                </a:solidFill>
                <a:latin typeface="Arial Black" panose="020B0A04020102020204" pitchFamily="34" charset="0"/>
              </a:rPr>
              <a:t>VLBI </a:t>
            </a:r>
            <a:r>
              <a:rPr lang="en-US" altLang="en-US" sz="900" dirty="0"/>
              <a:t>= Very Long Baseline Interferometry</a:t>
            </a:r>
          </a:p>
        </p:txBody>
      </p:sp>
      <p:pic>
        <p:nvPicPr>
          <p:cNvPr id="7" name="Picture 6"/>
          <p:cNvPicPr>
            <a:picLocks noChangeAspect="1"/>
          </p:cNvPicPr>
          <p:nvPr/>
        </p:nvPicPr>
        <p:blipFill>
          <a:blip r:embed="rId3"/>
          <a:stretch>
            <a:fillRect/>
          </a:stretch>
        </p:blipFill>
        <p:spPr>
          <a:xfrm>
            <a:off x="6008918" y="1921682"/>
            <a:ext cx="2127564" cy="956022"/>
          </a:xfrm>
          <a:prstGeom prst="rect">
            <a:avLst/>
          </a:prstGeom>
          <a:ln>
            <a:solidFill>
              <a:schemeClr val="tx1"/>
            </a:solidFill>
          </a:ln>
        </p:spPr>
      </p:pic>
    </p:spTree>
    <p:extLst>
      <p:ext uri="{BB962C8B-B14F-4D97-AF65-F5344CB8AC3E}">
        <p14:creationId xmlns:p14="http://schemas.microsoft.com/office/powerpoint/2010/main" val="4276240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685800"/>
          </a:xfrm>
        </p:spPr>
        <p:txBody>
          <a:bodyPr/>
          <a:lstStyle/>
          <a:p>
            <a:r>
              <a:rPr lang="en-US" sz="2800" dirty="0"/>
              <a:t>Collocated + Density + Plate Rotation + Additional</a:t>
            </a:r>
          </a:p>
        </p:txBody>
      </p:sp>
      <p:sp>
        <p:nvSpPr>
          <p:cNvPr id="4" name="Slide Number Placeholder 3"/>
          <p:cNvSpPr>
            <a:spLocks noGrp="1"/>
          </p:cNvSpPr>
          <p:nvPr>
            <p:ph type="sldNum" sz="quarter" idx="10"/>
          </p:nvPr>
        </p:nvSpPr>
        <p:spPr/>
        <p:txBody>
          <a:bodyPr/>
          <a:lstStyle/>
          <a:p>
            <a:fld id="{F8403FD9-6FB6-4701-893B-C175957987F3}" type="slidenum">
              <a:rPr lang="en-US" altLang="en-US" smtClean="0"/>
              <a:pPr/>
              <a:t>15</a:t>
            </a:fld>
            <a:endParaRPr lang="en-US" altLang="en-US">
              <a:solidFill>
                <a:schemeClr val="accent1"/>
              </a:solidFill>
            </a:endParaRPr>
          </a:p>
        </p:txBody>
      </p:sp>
      <p:pic>
        <p:nvPicPr>
          <p:cNvPr id="7" name="Picture 6"/>
          <p:cNvPicPr>
            <a:picLocks noChangeAspect="1"/>
          </p:cNvPicPr>
          <p:nvPr/>
        </p:nvPicPr>
        <p:blipFill rotWithShape="1">
          <a:blip r:embed="rId2"/>
          <a:srcRect l="638" t="1332" r="470" b="1739"/>
          <a:stretch/>
        </p:blipFill>
        <p:spPr>
          <a:xfrm>
            <a:off x="1781588" y="1600200"/>
            <a:ext cx="7214992" cy="4114800"/>
          </a:xfrm>
          <a:prstGeom prst="rect">
            <a:avLst/>
          </a:prstGeom>
          <a:effectLst>
            <a:outerShdw blurRad="50800" dist="38100" algn="l" rotWithShape="0">
              <a:prstClr val="black">
                <a:alpha val="40000"/>
              </a:prstClr>
            </a:outerShdw>
          </a:effectLst>
        </p:spPr>
      </p:pic>
      <p:pic>
        <p:nvPicPr>
          <p:cNvPr id="9" name="Picture 8"/>
          <p:cNvPicPr>
            <a:picLocks noChangeAspect="1"/>
          </p:cNvPicPr>
          <p:nvPr/>
        </p:nvPicPr>
        <p:blipFill rotWithShape="1">
          <a:blip r:embed="rId3"/>
          <a:srcRect l="2486" t="3048" r="2098" b="4407"/>
          <a:stretch/>
        </p:blipFill>
        <p:spPr>
          <a:xfrm>
            <a:off x="157743" y="4343400"/>
            <a:ext cx="1547377" cy="11555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28925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latin typeface="Tahoma" panose="020B0604030504040204" pitchFamily="34" charset="0"/>
              </a:rPr>
              <a:t>WG2 – Plate-Fixed N.A. Reference Frame</a:t>
            </a:r>
          </a:p>
        </p:txBody>
      </p:sp>
      <p:sp>
        <p:nvSpPr>
          <p:cNvPr id="3" name="Content Placeholder 2"/>
          <p:cNvSpPr>
            <a:spLocks noGrp="1"/>
          </p:cNvSpPr>
          <p:nvPr>
            <p:ph idx="1"/>
          </p:nvPr>
        </p:nvSpPr>
        <p:spPr>
          <a:xfrm>
            <a:off x="685800" y="1447800"/>
            <a:ext cx="7848600" cy="4724400"/>
          </a:xfrm>
        </p:spPr>
        <p:txBody>
          <a:bodyPr/>
          <a:lstStyle/>
          <a:p>
            <a:pPr>
              <a:buFont typeface="Wingdings" charset="0"/>
              <a:buChar char="§"/>
              <a:defRPr/>
            </a:pPr>
            <a:r>
              <a:rPr lang="en-US" dirty="0">
                <a:ea typeface="+mn-ea"/>
              </a:rPr>
              <a:t>Problems with NAD83</a:t>
            </a:r>
          </a:p>
          <a:p>
            <a:pPr lvl="1">
              <a:defRPr/>
            </a:pPr>
            <a:r>
              <a:rPr lang="en-US" dirty="0">
                <a:ea typeface="+mn-ea"/>
              </a:rPr>
              <a:t>Offset ~2 m from </a:t>
            </a:r>
            <a:r>
              <a:rPr lang="en-US" dirty="0" err="1">
                <a:ea typeface="+mn-ea"/>
              </a:rPr>
              <a:t>geocentre</a:t>
            </a:r>
            <a:r>
              <a:rPr lang="en-US" dirty="0">
                <a:ea typeface="+mn-ea"/>
              </a:rPr>
              <a:t> (</a:t>
            </a:r>
            <a:r>
              <a:rPr lang="en-US" dirty="0" smtClean="0">
                <a:ea typeface="+mn-ea"/>
              </a:rPr>
              <a:t>ITRF)</a:t>
            </a:r>
            <a:endParaRPr lang="en-US" dirty="0">
              <a:ea typeface="+mn-ea"/>
            </a:endParaRPr>
          </a:p>
          <a:p>
            <a:pPr lvl="1">
              <a:defRPr/>
            </a:pPr>
            <a:r>
              <a:rPr lang="en-US" dirty="0" smtClean="0">
                <a:solidFill>
                  <a:srgbClr val="000000"/>
                </a:solidFill>
                <a:ea typeface="+mn-ea"/>
              </a:rPr>
              <a:t>Defined by transformation </a:t>
            </a:r>
            <a:r>
              <a:rPr lang="en-US" dirty="0">
                <a:solidFill>
                  <a:srgbClr val="000000"/>
                </a:solidFill>
                <a:ea typeface="+mn-ea"/>
              </a:rPr>
              <a:t>from ITRF </a:t>
            </a:r>
            <a:r>
              <a:rPr lang="en-US" dirty="0" smtClean="0">
                <a:solidFill>
                  <a:srgbClr val="000000"/>
                </a:solidFill>
                <a:ea typeface="+mn-ea"/>
              </a:rPr>
              <a:t>but </a:t>
            </a:r>
            <a:br>
              <a:rPr lang="en-US" dirty="0" smtClean="0">
                <a:solidFill>
                  <a:srgbClr val="000000"/>
                </a:solidFill>
                <a:ea typeface="+mn-ea"/>
              </a:rPr>
            </a:br>
            <a:r>
              <a:rPr lang="en-US" dirty="0" smtClean="0">
                <a:solidFill>
                  <a:srgbClr val="000000"/>
                </a:solidFill>
                <a:ea typeface="+mn-ea"/>
              </a:rPr>
              <a:t>biased </a:t>
            </a:r>
            <a:r>
              <a:rPr lang="en-US" dirty="0">
                <a:solidFill>
                  <a:srgbClr val="000000"/>
                </a:solidFill>
                <a:ea typeface="+mn-ea"/>
              </a:rPr>
              <a:t>by </a:t>
            </a:r>
            <a:r>
              <a:rPr lang="en-US" dirty="0" smtClean="0">
                <a:solidFill>
                  <a:srgbClr val="000000"/>
                </a:solidFill>
                <a:ea typeface="+mn-ea"/>
              </a:rPr>
              <a:t>2 mm/</a:t>
            </a:r>
            <a:r>
              <a:rPr lang="en-US" dirty="0" err="1" smtClean="0">
                <a:solidFill>
                  <a:srgbClr val="000000"/>
                </a:solidFill>
                <a:ea typeface="+mn-ea"/>
              </a:rPr>
              <a:t>yr</a:t>
            </a:r>
            <a:endParaRPr lang="en-US" dirty="0" smtClean="0">
              <a:solidFill>
                <a:srgbClr val="000000"/>
              </a:solidFill>
              <a:ea typeface="+mn-ea"/>
            </a:endParaRPr>
          </a:p>
          <a:p>
            <a:pPr>
              <a:buFont typeface="Wingdings" charset="0"/>
              <a:buChar char="§"/>
              <a:defRPr/>
            </a:pPr>
            <a:r>
              <a:rPr lang="en-US" dirty="0" smtClean="0">
                <a:ea typeface="+mn-ea"/>
              </a:rPr>
              <a:t>Objective</a:t>
            </a:r>
          </a:p>
          <a:p>
            <a:pPr lvl="1">
              <a:defRPr/>
            </a:pPr>
            <a:r>
              <a:rPr lang="en-US" dirty="0" smtClean="0">
                <a:ea typeface="+mn-ea"/>
              </a:rPr>
              <a:t>Establish a new high-accuracy, geocentric reference frame, including velocity models, procedures and transformations, tied to the North American tectonic plate</a:t>
            </a:r>
          </a:p>
          <a:p>
            <a:pPr lvl="1">
              <a:defRPr/>
            </a:pPr>
            <a:r>
              <a:rPr lang="en-US" dirty="0" smtClean="0">
                <a:ea typeface="+mn-ea"/>
              </a:rPr>
              <a:t>Establish similar frames for US territories in Caribbean</a:t>
            </a:r>
            <a:r>
              <a:rPr lang="en-US" dirty="0">
                <a:ea typeface="+mn-ea"/>
              </a:rPr>
              <a:t> &amp;</a:t>
            </a:r>
            <a:r>
              <a:rPr lang="en-US" dirty="0" smtClean="0">
                <a:ea typeface="+mn-ea"/>
              </a:rPr>
              <a:t> Pacific</a:t>
            </a:r>
          </a:p>
          <a:p>
            <a:pPr lvl="1">
              <a:defRPr/>
            </a:pPr>
            <a:r>
              <a:rPr lang="en-US" dirty="0" smtClean="0">
                <a:ea typeface="+mn-ea"/>
              </a:rPr>
              <a:t>Determine intra-frame velocity models (grids) for each frame to enable propagating coordinates to different reference epochs</a:t>
            </a:r>
          </a:p>
          <a:p>
            <a:pPr lvl="1">
              <a:defRPr/>
            </a:pPr>
            <a:r>
              <a:rPr lang="en-US" dirty="0" smtClean="0">
                <a:ea typeface="+mn-ea"/>
              </a:rPr>
              <a:t>Replace NAD83 &amp; US vertical datum by 2022</a:t>
            </a:r>
            <a:endParaRPr lang="en-US" dirty="0">
              <a:ea typeface="+mn-ea"/>
            </a:endParaRPr>
          </a:p>
        </p:txBody>
      </p:sp>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fld id="{A529D6F7-CB96-4FCF-AF22-127E036BE84D}" type="slidenum">
              <a:rPr lang="en-US" altLang="en-US" sz="1200">
                <a:latin typeface="Times" panose="02020603050405020304" pitchFamily="18" charset="0"/>
              </a:rPr>
              <a:pPr/>
              <a:t>16</a:t>
            </a:fld>
            <a:endParaRPr lang="en-US" altLang="en-US" sz="1200">
              <a:solidFill>
                <a:schemeClr val="accent1"/>
              </a:solidFill>
              <a:latin typeface="Times" panose="02020603050405020304" pitchFamily="18" charset="0"/>
            </a:endParaRPr>
          </a:p>
        </p:txBody>
      </p:sp>
      <p:pic>
        <p:nvPicPr>
          <p:cNvPr id="7" name="Picture 6" descr="nad83_offse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1447800"/>
            <a:ext cx="3200400" cy="18288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Current Progress</a:t>
            </a:r>
            <a:endParaRPr lang="en-US" dirty="0">
              <a:ea typeface="+mj-ea"/>
            </a:endParaRPr>
          </a:p>
        </p:txBody>
      </p:sp>
      <p:sp>
        <p:nvSpPr>
          <p:cNvPr id="3" name="Content Placeholder 2"/>
          <p:cNvSpPr>
            <a:spLocks noGrp="1"/>
          </p:cNvSpPr>
          <p:nvPr>
            <p:ph idx="1"/>
          </p:nvPr>
        </p:nvSpPr>
        <p:spPr/>
        <p:txBody>
          <a:bodyPr/>
          <a:lstStyle/>
          <a:p>
            <a:r>
              <a:rPr lang="en-US" altLang="en-US" dirty="0" smtClean="0">
                <a:solidFill>
                  <a:srgbClr val="000000"/>
                </a:solidFill>
              </a:rPr>
              <a:t>Published “blueprint” documents</a:t>
            </a:r>
          </a:p>
          <a:p>
            <a:pPr lvl="1"/>
            <a:r>
              <a:rPr lang="en-US" altLang="en-US" dirty="0">
                <a:solidFill>
                  <a:srgbClr val="000000"/>
                </a:solidFill>
              </a:rPr>
              <a:t>Defines implementation of new </a:t>
            </a:r>
            <a:r>
              <a:rPr lang="en-US" altLang="en-US" dirty="0" smtClean="0">
                <a:solidFill>
                  <a:srgbClr val="000000"/>
                </a:solidFill>
              </a:rPr>
              <a:t>reference systems</a:t>
            </a:r>
            <a:endParaRPr lang="en-US" altLang="en-US" dirty="0">
              <a:solidFill>
                <a:srgbClr val="000000"/>
              </a:solidFill>
            </a:endParaRPr>
          </a:p>
          <a:p>
            <a:pPr lvl="1"/>
            <a:r>
              <a:rPr lang="en-US" altLang="en-US" dirty="0" smtClean="0">
                <a:solidFill>
                  <a:srgbClr val="000000"/>
                </a:solidFill>
              </a:rPr>
              <a:t>Part 1 on geometric and Part 2 on vertical</a:t>
            </a:r>
          </a:p>
          <a:p>
            <a:r>
              <a:rPr lang="en-US" altLang="en-US" dirty="0" smtClean="0">
                <a:solidFill>
                  <a:srgbClr val="000000"/>
                </a:solidFill>
              </a:rPr>
              <a:t>Reference </a:t>
            </a:r>
            <a:r>
              <a:rPr lang="en-US" altLang="en-US" dirty="0">
                <a:solidFill>
                  <a:srgbClr val="000000"/>
                </a:solidFill>
              </a:rPr>
              <a:t>frame definition</a:t>
            </a:r>
          </a:p>
          <a:p>
            <a:pPr lvl="1"/>
            <a:r>
              <a:rPr lang="en-US" altLang="en-US" dirty="0">
                <a:solidFill>
                  <a:srgbClr val="000000"/>
                </a:solidFill>
              </a:rPr>
              <a:t>Will use latest ITRF in 2022 at some adopted reference epoch</a:t>
            </a:r>
          </a:p>
          <a:p>
            <a:pPr lvl="1"/>
            <a:r>
              <a:rPr lang="en-US" altLang="en-US" dirty="0" smtClean="0">
                <a:solidFill>
                  <a:srgbClr val="000000"/>
                </a:solidFill>
              </a:rPr>
              <a:t>Will estimate </a:t>
            </a:r>
            <a:r>
              <a:rPr lang="en-US" altLang="en-US" dirty="0">
                <a:solidFill>
                  <a:srgbClr val="000000"/>
                </a:solidFill>
              </a:rPr>
              <a:t>plate </a:t>
            </a:r>
            <a:r>
              <a:rPr lang="en-US" altLang="en-US" dirty="0" smtClean="0">
                <a:solidFill>
                  <a:srgbClr val="000000"/>
                </a:solidFill>
              </a:rPr>
              <a:t>motion </a:t>
            </a:r>
            <a:r>
              <a:rPr lang="en-US" altLang="en-US" dirty="0">
                <a:solidFill>
                  <a:srgbClr val="000000"/>
                </a:solidFill>
              </a:rPr>
              <a:t>via Euler pole rotation to </a:t>
            </a:r>
            <a:r>
              <a:rPr lang="en-US" altLang="en-US" dirty="0" smtClean="0">
                <a:solidFill>
                  <a:srgbClr val="000000"/>
                </a:solidFill>
              </a:rPr>
              <a:t>keep frames aligned to plates</a:t>
            </a:r>
            <a:endParaRPr lang="en-US" altLang="en-US" dirty="0">
              <a:solidFill>
                <a:srgbClr val="000000"/>
              </a:solidFill>
            </a:endParaRPr>
          </a:p>
          <a:p>
            <a:r>
              <a:rPr lang="en-US" altLang="en-US" dirty="0" smtClean="0">
                <a:solidFill>
                  <a:srgbClr val="000000"/>
                </a:solidFill>
              </a:rPr>
              <a:t>Defined names of new reference frames for North America &amp; other US territories</a:t>
            </a:r>
          </a:p>
          <a:p>
            <a:pPr lvl="1"/>
            <a:r>
              <a:rPr lang="en-US" altLang="en-US" dirty="0" smtClean="0">
                <a:solidFill>
                  <a:srgbClr val="000000"/>
                </a:solidFill>
              </a:rPr>
              <a:t>NATRF2022 – North American Terrestrial Reference Frame</a:t>
            </a:r>
          </a:p>
          <a:p>
            <a:pPr lvl="1"/>
            <a:r>
              <a:rPr lang="en-US" altLang="en-US" dirty="0" smtClean="0">
                <a:solidFill>
                  <a:srgbClr val="000000"/>
                </a:solidFill>
              </a:rPr>
              <a:t>CATRF2022 – Caribbean Terrestrial Reference Frame</a:t>
            </a:r>
          </a:p>
          <a:p>
            <a:pPr lvl="1"/>
            <a:r>
              <a:rPr lang="en-US" altLang="en-US" dirty="0" smtClean="0">
                <a:solidFill>
                  <a:srgbClr val="000000"/>
                </a:solidFill>
              </a:rPr>
              <a:t>PATRF2022 – Pacific Terrestrial Reference Frame</a:t>
            </a:r>
          </a:p>
          <a:p>
            <a:pPr lvl="1"/>
            <a:r>
              <a:rPr lang="en-US" altLang="en-US" dirty="0" smtClean="0">
                <a:solidFill>
                  <a:srgbClr val="000000"/>
                </a:solidFill>
              </a:rPr>
              <a:t>MATRF2022 – Marianas Terrestrial Reference Frame</a:t>
            </a:r>
          </a:p>
        </p:txBody>
      </p:sp>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fld id="{3286892C-0EF0-42F5-B26B-199593D28677}" type="slidenum">
              <a:rPr lang="en-US" altLang="en-US" sz="1200">
                <a:latin typeface="Times" panose="02020603050405020304" pitchFamily="18" charset="0"/>
              </a:rPr>
              <a:pPr/>
              <a:t>17</a:t>
            </a:fld>
            <a:endParaRPr lang="en-US" altLang="en-US" sz="1200">
              <a:solidFill>
                <a:schemeClr val="accent1"/>
              </a:solidFill>
              <a:latin typeface="Times" panose="02020603050405020304" pitchFamily="18" charset="0"/>
            </a:endParaRPr>
          </a:p>
        </p:txBody>
      </p:sp>
      <p:pic>
        <p:nvPicPr>
          <p:cNvPr id="5" name="Picture 4"/>
          <p:cNvPicPr>
            <a:picLocks noChangeAspect="1"/>
          </p:cNvPicPr>
          <p:nvPr/>
        </p:nvPicPr>
        <p:blipFill>
          <a:blip r:embed="rId2"/>
          <a:stretch>
            <a:fillRect/>
          </a:stretch>
        </p:blipFill>
        <p:spPr>
          <a:xfrm>
            <a:off x="7086600" y="533400"/>
            <a:ext cx="1828800" cy="2437451"/>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Current Progress – cont’d</a:t>
            </a:r>
            <a:endParaRPr lang="en-US" dirty="0">
              <a:ea typeface="+mj-ea"/>
            </a:endParaRPr>
          </a:p>
        </p:txBody>
      </p:sp>
      <p:sp>
        <p:nvSpPr>
          <p:cNvPr id="3" name="Content Placeholder 2"/>
          <p:cNvSpPr>
            <a:spLocks noGrp="1"/>
          </p:cNvSpPr>
          <p:nvPr>
            <p:ph idx="1"/>
          </p:nvPr>
        </p:nvSpPr>
        <p:spPr/>
        <p:txBody>
          <a:bodyPr/>
          <a:lstStyle/>
          <a:p>
            <a:pPr>
              <a:buFont typeface="Wingdings" charset="0"/>
              <a:buChar char="§"/>
              <a:defRPr/>
            </a:pPr>
            <a:r>
              <a:rPr lang="en-US" dirty="0" smtClean="0">
                <a:solidFill>
                  <a:srgbClr val="000000"/>
                </a:solidFill>
                <a:ea typeface="+mn-ea"/>
              </a:rPr>
              <a:t>US Foundation CORS</a:t>
            </a:r>
          </a:p>
          <a:p>
            <a:pPr lvl="1">
              <a:defRPr/>
            </a:pPr>
            <a:r>
              <a:rPr lang="en-US" dirty="0" smtClean="0">
                <a:solidFill>
                  <a:srgbClr val="000000"/>
                </a:solidFill>
              </a:rPr>
              <a:t>Creating a network of ~36 highly stable CORS sites</a:t>
            </a:r>
          </a:p>
          <a:p>
            <a:pPr lvl="1">
              <a:defRPr/>
            </a:pPr>
            <a:r>
              <a:rPr lang="en-US" dirty="0" err="1" smtClean="0">
                <a:solidFill>
                  <a:srgbClr val="000000"/>
                </a:solidFill>
              </a:rPr>
              <a:t>Densifies</a:t>
            </a:r>
            <a:r>
              <a:rPr lang="en-US" dirty="0" smtClean="0">
                <a:solidFill>
                  <a:srgbClr val="000000"/>
                </a:solidFill>
              </a:rPr>
              <a:t> IGS network and provides a more stable network to define the new frames in US territories</a:t>
            </a:r>
          </a:p>
          <a:p>
            <a:pPr lvl="1">
              <a:defRPr/>
            </a:pPr>
            <a:r>
              <a:rPr lang="en-US" dirty="0" smtClean="0">
                <a:solidFill>
                  <a:srgbClr val="000000"/>
                </a:solidFill>
                <a:ea typeface="+mn-ea"/>
              </a:rPr>
              <a:t>NGS either owns/operates or has MOAs with other US Agencies</a:t>
            </a:r>
          </a:p>
          <a:p>
            <a:pPr lvl="1">
              <a:defRPr/>
            </a:pPr>
            <a:r>
              <a:rPr lang="en-US" dirty="0" smtClean="0">
                <a:solidFill>
                  <a:srgbClr val="000000"/>
                </a:solidFill>
                <a:ea typeface="+mn-ea"/>
              </a:rPr>
              <a:t>First site installed in Miami</a:t>
            </a:r>
          </a:p>
          <a:p>
            <a:pPr>
              <a:defRPr/>
            </a:pPr>
            <a:r>
              <a:rPr lang="en-US" dirty="0" smtClean="0">
                <a:solidFill>
                  <a:srgbClr val="000000"/>
                </a:solidFill>
                <a:ea typeface="+mn-ea"/>
              </a:rPr>
              <a:t>Outreach efforts</a:t>
            </a:r>
          </a:p>
          <a:p>
            <a:pPr lvl="1">
              <a:defRPr/>
            </a:pPr>
            <a:r>
              <a:rPr lang="en-US" dirty="0" smtClean="0">
                <a:solidFill>
                  <a:srgbClr val="000000"/>
                </a:solidFill>
                <a:ea typeface="+mn-ea"/>
              </a:rPr>
              <a:t>Public US </a:t>
            </a:r>
            <a:r>
              <a:rPr lang="en-US" dirty="0">
                <a:solidFill>
                  <a:srgbClr val="000000"/>
                </a:solidFill>
                <a:ea typeface="+mn-ea"/>
              </a:rPr>
              <a:t>Federal Geospatial Summits held in 2010, 2015 &amp; 2017</a:t>
            </a:r>
          </a:p>
          <a:p>
            <a:pPr lvl="1">
              <a:defRPr/>
            </a:pPr>
            <a:r>
              <a:rPr lang="en-US" dirty="0">
                <a:solidFill>
                  <a:srgbClr val="000000"/>
                </a:solidFill>
                <a:ea typeface="+mn-ea"/>
              </a:rPr>
              <a:t>AGU 2016 Fall Meeting session on new reference </a:t>
            </a:r>
            <a:r>
              <a:rPr lang="en-US" dirty="0" smtClean="0">
                <a:solidFill>
                  <a:srgbClr val="000000"/>
                </a:solidFill>
                <a:ea typeface="+mn-ea"/>
              </a:rPr>
              <a:t>frames</a:t>
            </a:r>
          </a:p>
          <a:p>
            <a:pPr lvl="1">
              <a:defRPr/>
            </a:pPr>
            <a:r>
              <a:rPr lang="en-US" dirty="0">
                <a:solidFill>
                  <a:srgbClr val="000000"/>
                </a:solidFill>
                <a:ea typeface="+mn-ea"/>
              </a:rPr>
              <a:t>WG2 workshop held at CGU 2018 Annual meeting in </a:t>
            </a:r>
            <a:r>
              <a:rPr lang="en-US" dirty="0" smtClean="0">
                <a:solidFill>
                  <a:srgbClr val="000000"/>
                </a:solidFill>
                <a:ea typeface="+mn-ea"/>
              </a:rPr>
              <a:t>June</a:t>
            </a:r>
          </a:p>
          <a:p>
            <a:pPr lvl="2">
              <a:defRPr/>
            </a:pPr>
            <a:r>
              <a:rPr lang="en-US" dirty="0">
                <a:solidFill>
                  <a:srgbClr val="000000"/>
                </a:solidFill>
                <a:ea typeface="+mn-ea"/>
              </a:rPr>
              <a:t>Discussed different methods of determining Euler pole </a:t>
            </a:r>
            <a:r>
              <a:rPr lang="en-US" dirty="0" smtClean="0">
                <a:solidFill>
                  <a:srgbClr val="000000"/>
                </a:solidFill>
                <a:ea typeface="+mn-ea"/>
              </a:rPr>
              <a:t>rotation</a:t>
            </a:r>
            <a:endParaRPr lang="en-US" dirty="0">
              <a:solidFill>
                <a:srgbClr val="000000"/>
              </a:solidFill>
              <a:ea typeface="+mn-ea"/>
            </a:endParaRPr>
          </a:p>
          <a:p>
            <a:pPr lvl="1">
              <a:defRPr/>
            </a:pPr>
            <a:r>
              <a:rPr lang="en-US" dirty="0">
                <a:solidFill>
                  <a:srgbClr val="000000"/>
                </a:solidFill>
                <a:ea typeface="+mn-ea"/>
              </a:rPr>
              <a:t>AGU 2018 Fall Meeting session on new reference frames </a:t>
            </a:r>
            <a:r>
              <a:rPr lang="en-US" dirty="0" smtClean="0">
                <a:solidFill>
                  <a:srgbClr val="000000"/>
                </a:solidFill>
                <a:ea typeface="+mn-ea"/>
              </a:rPr>
              <a:t>planned</a:t>
            </a:r>
            <a:endParaRPr lang="en-US" dirty="0">
              <a:solidFill>
                <a:srgbClr val="000000"/>
              </a:solidFill>
              <a:ea typeface="+mn-ea"/>
            </a:endParaRPr>
          </a:p>
        </p:txBody>
      </p:sp>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fld id="{564CF317-CD63-4D1C-BCC7-DE8FEE02AE30}" type="slidenum">
              <a:rPr lang="en-US" altLang="en-US" sz="1200">
                <a:latin typeface="Times" panose="02020603050405020304" pitchFamily="18" charset="0"/>
              </a:rPr>
              <a:pPr/>
              <a:t>18</a:t>
            </a:fld>
            <a:endParaRPr lang="en-US" altLang="en-US" sz="1200">
              <a:solidFill>
                <a:schemeClr val="accent1"/>
              </a:solidFill>
              <a:latin typeface="Times" panose="02020603050405020304"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mtClean="0">
                <a:latin typeface="Tahoma" panose="020B0604030504040204" pitchFamily="34" charset="0"/>
              </a:rPr>
              <a:t>WG3 – Reference Frame Transformations</a:t>
            </a:r>
          </a:p>
        </p:txBody>
      </p:sp>
      <p:sp>
        <p:nvSpPr>
          <p:cNvPr id="3" name="Content Placeholder 2"/>
          <p:cNvSpPr>
            <a:spLocks noGrp="1"/>
          </p:cNvSpPr>
          <p:nvPr>
            <p:ph idx="1"/>
          </p:nvPr>
        </p:nvSpPr>
        <p:spPr/>
        <p:txBody>
          <a:bodyPr/>
          <a:lstStyle/>
          <a:p>
            <a:r>
              <a:rPr lang="en-US" altLang="en-US" smtClean="0"/>
              <a:t>Objectives</a:t>
            </a:r>
          </a:p>
          <a:p>
            <a:pPr lvl="1"/>
            <a:r>
              <a:rPr lang="en-US" altLang="en-US" smtClean="0"/>
              <a:t>To determine consistent relationships between international, regional and national reference frames/datums in North America</a:t>
            </a:r>
          </a:p>
          <a:p>
            <a:pPr lvl="1"/>
            <a:r>
              <a:rPr lang="en-US" altLang="en-US" smtClean="0"/>
              <a:t>Maintain and update these relationships</a:t>
            </a:r>
          </a:p>
          <a:p>
            <a:pPr lvl="1"/>
            <a:r>
              <a:rPr lang="en-US" altLang="en-US" smtClean="0"/>
              <a:t>Provide tools for implementing the transformations</a:t>
            </a:r>
          </a:p>
          <a:p>
            <a:pPr lvl="1"/>
            <a:r>
              <a:rPr lang="en-US" altLang="en-US" i="1" smtClean="0">
                <a:solidFill>
                  <a:srgbClr val="0000FF"/>
                </a:solidFill>
              </a:rPr>
              <a:t>Primarily involves maintaining the adopted relationship between ITRF and NAD83</a:t>
            </a:r>
          </a:p>
          <a:p>
            <a:r>
              <a:rPr lang="en-US" altLang="en-US" smtClean="0"/>
              <a:t>NAD83 – ITRF Transformation</a:t>
            </a:r>
          </a:p>
          <a:p>
            <a:pPr lvl="1"/>
            <a:r>
              <a:rPr lang="en-US" altLang="en-US" smtClean="0"/>
              <a:t>NAD83 is now defined by a transformation from ITRF96</a:t>
            </a:r>
          </a:p>
          <a:p>
            <a:pPr lvl="1"/>
            <a:r>
              <a:rPr lang="en-US" altLang="en-US" smtClean="0"/>
              <a:t>Transformation is incrementally updated to new ITRF’s using adopted IERS transformations between ITRF realizations</a:t>
            </a:r>
          </a:p>
          <a:p>
            <a:pPr lvl="1"/>
            <a:r>
              <a:rPr lang="en-US" altLang="en-US" smtClean="0"/>
              <a:t>NNR-NUVEL-1A is used to keep the frame fixed to N.A.</a:t>
            </a:r>
          </a:p>
          <a:p>
            <a:pPr lvl="1"/>
            <a:r>
              <a:rPr lang="en-US" altLang="en-US" smtClean="0"/>
              <a:t>Updated transformation to ITRF2014</a:t>
            </a:r>
          </a:p>
          <a:p>
            <a:pPr lvl="1"/>
            <a:endParaRPr lang="en-US" altLang="en-US" smtClean="0"/>
          </a:p>
        </p:txBody>
      </p:sp>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fld id="{B893F2E2-BDD5-4645-9E08-D4FA81A8CB70}" type="slidenum">
              <a:rPr lang="en-US" altLang="en-US" sz="1200">
                <a:latin typeface="Times" panose="02020603050405020304" pitchFamily="18" charset="0"/>
              </a:rPr>
              <a:pPr/>
              <a:t>19</a:t>
            </a:fld>
            <a:endParaRPr lang="en-US" altLang="en-US" sz="1200">
              <a:solidFill>
                <a:schemeClr val="accent1"/>
              </a:solidFill>
              <a:latin typeface="Times" panose="020206030504050203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Outline</a:t>
            </a:r>
            <a:endParaRPr lang="en-US" dirty="0">
              <a:ea typeface="+mj-ea"/>
            </a:endParaRPr>
          </a:p>
        </p:txBody>
      </p:sp>
      <p:sp>
        <p:nvSpPr>
          <p:cNvPr id="3" name="Content Placeholder 2"/>
          <p:cNvSpPr>
            <a:spLocks noGrp="1"/>
          </p:cNvSpPr>
          <p:nvPr>
            <p:ph idx="1"/>
          </p:nvPr>
        </p:nvSpPr>
        <p:spPr/>
        <p:txBody>
          <a:bodyPr/>
          <a:lstStyle/>
          <a:p>
            <a:endParaRPr lang="en-US" altLang="en-US" b="0" dirty="0" smtClean="0"/>
          </a:p>
          <a:p>
            <a:r>
              <a:rPr lang="en-US" altLang="en-US" b="0" dirty="0" smtClean="0"/>
              <a:t>Regional </a:t>
            </a:r>
            <a:r>
              <a:rPr lang="en-US" altLang="en-US" b="0" dirty="0" err="1" smtClean="0"/>
              <a:t>Subcommission</a:t>
            </a:r>
            <a:r>
              <a:rPr lang="en-US" altLang="en-US" b="0" dirty="0" smtClean="0"/>
              <a:t> objectives</a:t>
            </a:r>
          </a:p>
          <a:p>
            <a:r>
              <a:rPr lang="en-US" altLang="en-US" b="0" dirty="0" smtClean="0"/>
              <a:t>WG1 – North American Reference Frame</a:t>
            </a:r>
          </a:p>
          <a:p>
            <a:r>
              <a:rPr lang="en-US" altLang="en-US" b="0" dirty="0" smtClean="0"/>
              <a:t>WG2 – New Plate-Fixed North American Reference Frame</a:t>
            </a:r>
          </a:p>
          <a:p>
            <a:r>
              <a:rPr lang="en-US" altLang="en-US" b="0" dirty="0" smtClean="0"/>
              <a:t>WG3 – Reference Frame Transformations</a:t>
            </a:r>
          </a:p>
          <a:p>
            <a:r>
              <a:rPr lang="en-US" altLang="en-US" b="0" dirty="0" smtClean="0"/>
              <a:t>Other activities</a:t>
            </a:r>
            <a:endParaRPr lang="en-US" altLang="en-US" b="0" dirty="0"/>
          </a:p>
        </p:txBody>
      </p:sp>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fld id="{F1181DDD-556A-487D-B007-FED78BAB404A}" type="slidenum">
              <a:rPr lang="en-US" altLang="en-US" sz="1200">
                <a:latin typeface="Times" panose="02020603050405020304" pitchFamily="18" charset="0"/>
              </a:rPr>
              <a:pPr/>
              <a:t>2</a:t>
            </a:fld>
            <a:endParaRPr lang="en-US" altLang="en-US" sz="1200">
              <a:solidFill>
                <a:schemeClr val="accent1"/>
              </a:solidFill>
              <a:latin typeface="Times"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WG3 – Reference Frame Transformations</a:t>
            </a:r>
            <a:endParaRPr lang="en-US" dirty="0"/>
          </a:p>
        </p:txBody>
      </p:sp>
      <p:sp>
        <p:nvSpPr>
          <p:cNvPr id="3" name="Content Placeholder 2"/>
          <p:cNvSpPr>
            <a:spLocks noGrp="1"/>
          </p:cNvSpPr>
          <p:nvPr>
            <p:ph idx="1"/>
          </p:nvPr>
        </p:nvSpPr>
        <p:spPr>
          <a:xfrm>
            <a:off x="685800" y="1447800"/>
            <a:ext cx="7924800" cy="4724400"/>
          </a:xfrm>
        </p:spPr>
        <p:txBody>
          <a:bodyPr/>
          <a:lstStyle/>
          <a:p>
            <a:pPr>
              <a:defRPr/>
            </a:pPr>
            <a:r>
              <a:rPr lang="en-US" dirty="0" smtClean="0">
                <a:solidFill>
                  <a:srgbClr val="000000"/>
                </a:solidFill>
              </a:rPr>
              <a:t>Transforming NAD83 coordinates between epochs in Canada</a:t>
            </a:r>
          </a:p>
          <a:p>
            <a:pPr lvl="1">
              <a:defRPr/>
            </a:pPr>
            <a:r>
              <a:rPr lang="en-US" dirty="0" smtClean="0">
                <a:solidFill>
                  <a:srgbClr val="000000"/>
                </a:solidFill>
              </a:rPr>
              <a:t>Required to propagate coordinates to a common reference epoch</a:t>
            </a:r>
          </a:p>
          <a:p>
            <a:pPr lvl="2">
              <a:defRPr/>
            </a:pPr>
            <a:r>
              <a:rPr lang="en-US" dirty="0" smtClean="0">
                <a:solidFill>
                  <a:srgbClr val="000000"/>
                </a:solidFill>
              </a:rPr>
              <a:t>Different provinces in Canada use different reference epochs</a:t>
            </a:r>
          </a:p>
          <a:p>
            <a:pPr lvl="1">
              <a:defRPr/>
            </a:pPr>
            <a:r>
              <a:rPr lang="en-US" dirty="0" smtClean="0">
                <a:solidFill>
                  <a:srgbClr val="000000"/>
                </a:solidFill>
              </a:rPr>
              <a:t>Using model (grid) of 3D crustal velocities interpolated from GPS velocity field in NAD83</a:t>
            </a:r>
          </a:p>
          <a:p>
            <a:pPr lvl="1">
              <a:defRPr/>
            </a:pPr>
            <a:r>
              <a:rPr lang="en-US" dirty="0" smtClean="0">
                <a:solidFill>
                  <a:srgbClr val="000000"/>
                </a:solidFill>
              </a:rPr>
              <a:t>Using a “hybrid” vertical grid derived from GIA models constrained to the GPS velocity field (remove, compute, restore method)</a:t>
            </a:r>
          </a:p>
          <a:p>
            <a:pPr lvl="1">
              <a:defRPr/>
            </a:pPr>
            <a:r>
              <a:rPr lang="en-US" dirty="0" smtClean="0">
                <a:solidFill>
                  <a:srgbClr val="000000"/>
                </a:solidFill>
              </a:rPr>
              <a:t>Estimates of uncertainties of velocity model also provided and used to target weak areas for new GNSS stations</a:t>
            </a:r>
          </a:p>
          <a:p>
            <a:pPr>
              <a:defRPr/>
            </a:pPr>
            <a:r>
              <a:rPr lang="en-US" dirty="0" smtClean="0">
                <a:solidFill>
                  <a:srgbClr val="000000"/>
                </a:solidFill>
              </a:rPr>
              <a:t>Intra-frame velocity/deformation models will be determined for new reference frames in 2022</a:t>
            </a:r>
          </a:p>
          <a:p>
            <a:pPr lvl="1">
              <a:defRPr/>
            </a:pPr>
            <a:r>
              <a:rPr lang="en-US" dirty="0">
                <a:solidFill>
                  <a:srgbClr val="000000"/>
                </a:solidFill>
              </a:rPr>
              <a:t>These deformation models will replace </a:t>
            </a:r>
            <a:r>
              <a:rPr lang="en-US" dirty="0" smtClean="0">
                <a:solidFill>
                  <a:srgbClr val="000000"/>
                </a:solidFill>
              </a:rPr>
              <a:t>HTDP in US</a:t>
            </a:r>
            <a:endParaRPr lang="en-US" dirty="0">
              <a:solidFill>
                <a:srgbClr val="000000"/>
              </a:solidFill>
            </a:endParaRPr>
          </a:p>
          <a:p>
            <a:pPr lvl="1">
              <a:defRPr/>
            </a:pPr>
            <a:r>
              <a:rPr lang="en-US" dirty="0" smtClean="0">
                <a:solidFill>
                  <a:srgbClr val="000000"/>
                </a:solidFill>
              </a:rPr>
              <a:t>Investigating different methods of determining deformation models</a:t>
            </a:r>
          </a:p>
        </p:txBody>
      </p:sp>
      <p:sp>
        <p:nvSpPr>
          <p:cNvPr id="4" name="Slide Number Placeholder 3"/>
          <p:cNvSpPr>
            <a:spLocks noGrp="1"/>
          </p:cNvSpPr>
          <p:nvPr>
            <p:ph type="sldNum" sz="quarter" idx="10"/>
          </p:nvPr>
        </p:nvSpPr>
        <p:spPr/>
        <p:txBody>
          <a:bodyPr/>
          <a:lstStyle/>
          <a:p>
            <a:pPr>
              <a:defRPr/>
            </a:pPr>
            <a:fld id="{064E43BD-7E73-B74E-9A46-5F85B9DDF031}" type="slidenum">
              <a:rPr lang="en-US" altLang="en-US" smtClean="0"/>
              <a:pPr>
                <a:defRPr/>
              </a:pPr>
              <a:t>20</a:t>
            </a:fld>
            <a:endParaRPr lang="en-US" altLang="en-US">
              <a:solidFill>
                <a:schemeClr val="accent1"/>
              </a:solidFill>
            </a:endParaRPr>
          </a:p>
        </p:txBody>
      </p:sp>
    </p:spTree>
    <p:extLst>
      <p:ext uri="{BB962C8B-B14F-4D97-AF65-F5344CB8AC3E}">
        <p14:creationId xmlns:p14="http://schemas.microsoft.com/office/powerpoint/2010/main" val="6932561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fld id="{7C1FF8ED-226D-4E63-8DCC-D4D11DB81C92}" type="slidenum">
              <a:rPr lang="en-US" altLang="en-US" sz="1200">
                <a:latin typeface="Times" panose="02020603050405020304" pitchFamily="18" charset="0"/>
              </a:rPr>
              <a:pPr/>
              <a:t>21</a:t>
            </a:fld>
            <a:endParaRPr lang="en-US" altLang="en-US" sz="1200">
              <a:solidFill>
                <a:schemeClr val="accent1"/>
              </a:solidFill>
              <a:latin typeface="Times" panose="02020603050405020304" pitchFamily="18" charset="0"/>
            </a:endParaRPr>
          </a:p>
        </p:txBody>
      </p:sp>
      <p:pic>
        <p:nvPicPr>
          <p:cNvPr id="32771" name="Picture 4" descr="cvg70grd_h_can_trim_opt.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400" y="0"/>
            <a:ext cx="8321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5"/>
          <p:cNvSpPr txBox="1">
            <a:spLocks noChangeArrowheads="1"/>
          </p:cNvSpPr>
          <p:nvPr/>
        </p:nvSpPr>
        <p:spPr bwMode="auto">
          <a:xfrm>
            <a:off x="533400" y="76200"/>
            <a:ext cx="423941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r>
              <a:rPr lang="en-US" altLang="en-US" sz="2400" dirty="0">
                <a:solidFill>
                  <a:srgbClr val="3333FF"/>
                </a:solidFill>
                <a:latin typeface="Tahoma"/>
                <a:cs typeface="Tahoma"/>
              </a:rPr>
              <a:t>NAD83 Vertical Velocity Model</a:t>
            </a:r>
            <a:br>
              <a:rPr lang="en-US" altLang="en-US" sz="2400" dirty="0">
                <a:solidFill>
                  <a:srgbClr val="3333FF"/>
                </a:solidFill>
                <a:latin typeface="Tahoma"/>
                <a:cs typeface="Tahoma"/>
              </a:rPr>
            </a:br>
            <a:r>
              <a:rPr lang="en-US" altLang="en-US" sz="2400" dirty="0" smtClean="0">
                <a:solidFill>
                  <a:srgbClr val="3333FF"/>
                </a:solidFill>
                <a:latin typeface="Tahoma"/>
                <a:cs typeface="Tahoma"/>
              </a:rPr>
              <a:t>for Canada</a:t>
            </a:r>
            <a:endParaRPr lang="en-US" altLang="en-US" sz="2400" dirty="0">
              <a:solidFill>
                <a:srgbClr val="3333FF"/>
              </a:solidFill>
              <a:latin typeface="Tahoma"/>
              <a:cs typeface="Tahom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3794" name="Picture 1" descr="cvg70grd_h_sig_can_opt.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400" y="0"/>
            <a:ext cx="8321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fld id="{CAD707ED-F66C-4E7F-B222-4DBF29433E49}" type="slidenum">
              <a:rPr lang="en-US" altLang="en-US" sz="1200">
                <a:latin typeface="Times" panose="02020603050405020304" pitchFamily="18" charset="0"/>
              </a:rPr>
              <a:pPr/>
              <a:t>22</a:t>
            </a:fld>
            <a:endParaRPr lang="en-US" altLang="en-US" sz="1200">
              <a:solidFill>
                <a:schemeClr val="accent1"/>
              </a:solidFill>
              <a:latin typeface="Times" panose="02020603050405020304" pitchFamily="18" charset="0"/>
            </a:endParaRPr>
          </a:p>
        </p:txBody>
      </p:sp>
      <p:sp>
        <p:nvSpPr>
          <p:cNvPr id="33796" name="TextBox 5"/>
          <p:cNvSpPr txBox="1">
            <a:spLocks noChangeArrowheads="1"/>
          </p:cNvSpPr>
          <p:nvPr/>
        </p:nvSpPr>
        <p:spPr bwMode="auto">
          <a:xfrm>
            <a:off x="533400" y="76200"/>
            <a:ext cx="423941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r>
              <a:rPr lang="en-US" altLang="en-US" sz="2400" dirty="0">
                <a:solidFill>
                  <a:srgbClr val="3333FF"/>
                </a:solidFill>
                <a:latin typeface="Tahoma"/>
                <a:cs typeface="Tahoma"/>
              </a:rPr>
              <a:t>NAD83 Vertical Velocity Model</a:t>
            </a:r>
            <a:br>
              <a:rPr lang="en-US" altLang="en-US" sz="2400" dirty="0">
                <a:solidFill>
                  <a:srgbClr val="3333FF"/>
                </a:solidFill>
                <a:latin typeface="Tahoma"/>
                <a:cs typeface="Tahoma"/>
              </a:rPr>
            </a:br>
            <a:r>
              <a:rPr lang="en-US" altLang="en-US" sz="2400" dirty="0">
                <a:solidFill>
                  <a:srgbClr val="3333FF"/>
                </a:solidFill>
                <a:latin typeface="Tahoma"/>
                <a:cs typeface="Tahoma"/>
              </a:rPr>
              <a:t>Uncertainty Estimates</a:t>
            </a:r>
          </a:p>
        </p:txBody>
      </p:sp>
      <p:sp>
        <p:nvSpPr>
          <p:cNvPr id="33797" name="TextBox 2"/>
          <p:cNvSpPr txBox="1">
            <a:spLocks noChangeArrowheads="1"/>
          </p:cNvSpPr>
          <p:nvPr/>
        </p:nvSpPr>
        <p:spPr bwMode="auto">
          <a:xfrm>
            <a:off x="6248400" y="1143000"/>
            <a:ext cx="21336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r>
              <a:rPr lang="en-US" altLang="en-US" sz="1800"/>
              <a:t>Uncertainties largest in areas with little or no GPS stations</a:t>
            </a:r>
          </a:p>
        </p:txBody>
      </p:sp>
      <p:sp>
        <p:nvSpPr>
          <p:cNvPr id="33798" name="TextBox 6"/>
          <p:cNvSpPr txBox="1">
            <a:spLocks noChangeArrowheads="1"/>
          </p:cNvSpPr>
          <p:nvPr/>
        </p:nvSpPr>
        <p:spPr bwMode="auto">
          <a:xfrm>
            <a:off x="1752600" y="1295400"/>
            <a:ext cx="12954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r>
              <a:rPr lang="en-US" altLang="en-US" sz="1800"/>
              <a:t>New station installed in 2017</a:t>
            </a:r>
          </a:p>
        </p:txBody>
      </p:sp>
      <p:cxnSp>
        <p:nvCxnSpPr>
          <p:cNvPr id="9" name="Straight Arrow Connector 8"/>
          <p:cNvCxnSpPr/>
          <p:nvPr/>
        </p:nvCxnSpPr>
        <p:spPr bwMode="auto">
          <a:xfrm flipH="1">
            <a:off x="2225675" y="2174875"/>
            <a:ext cx="50800" cy="995363"/>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3800" name="TextBox 11"/>
          <p:cNvSpPr txBox="1">
            <a:spLocks noChangeArrowheads="1"/>
          </p:cNvSpPr>
          <p:nvPr/>
        </p:nvSpPr>
        <p:spPr bwMode="auto">
          <a:xfrm>
            <a:off x="6477000" y="2819400"/>
            <a:ext cx="2209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r>
              <a:rPr lang="en-US" altLang="en-US" sz="1800"/>
              <a:t>New stations planned in 2018 &amp; 2019</a:t>
            </a:r>
          </a:p>
        </p:txBody>
      </p:sp>
      <p:cxnSp>
        <p:nvCxnSpPr>
          <p:cNvPr id="13" name="Straight Arrow Connector 12"/>
          <p:cNvCxnSpPr>
            <a:stCxn id="33800" idx="1"/>
          </p:cNvCxnSpPr>
          <p:nvPr/>
        </p:nvCxnSpPr>
        <p:spPr bwMode="auto">
          <a:xfrm flipH="1" flipV="1">
            <a:off x="4114800" y="2819400"/>
            <a:ext cx="2362200" cy="32385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Arrow Connector 15"/>
          <p:cNvCxnSpPr/>
          <p:nvPr/>
        </p:nvCxnSpPr>
        <p:spPr bwMode="auto">
          <a:xfrm flipH="1">
            <a:off x="5867400" y="3124200"/>
            <a:ext cx="609600" cy="609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Arrow Connector 17"/>
          <p:cNvCxnSpPr>
            <a:stCxn id="33800" idx="1"/>
          </p:cNvCxnSpPr>
          <p:nvPr/>
        </p:nvCxnSpPr>
        <p:spPr bwMode="auto">
          <a:xfrm flipH="1" flipV="1">
            <a:off x="1524000" y="3124200"/>
            <a:ext cx="4953000" cy="1905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N.A. Activities</a:t>
            </a:r>
          </a:p>
        </p:txBody>
      </p:sp>
      <p:sp>
        <p:nvSpPr>
          <p:cNvPr id="3" name="Content Placeholder 2"/>
          <p:cNvSpPr>
            <a:spLocks noGrp="1"/>
          </p:cNvSpPr>
          <p:nvPr>
            <p:ph idx="1"/>
          </p:nvPr>
        </p:nvSpPr>
        <p:spPr/>
        <p:txBody>
          <a:bodyPr/>
          <a:lstStyle/>
          <a:p>
            <a:r>
              <a:rPr lang="en-US" altLang="en-US" dirty="0">
                <a:solidFill>
                  <a:srgbClr val="000000"/>
                </a:solidFill>
              </a:rPr>
              <a:t>Commercial RTK </a:t>
            </a:r>
            <a:r>
              <a:rPr lang="en-US" altLang="en-US" dirty="0" smtClean="0">
                <a:solidFill>
                  <a:srgbClr val="000000"/>
                </a:solidFill>
              </a:rPr>
              <a:t>network certification in Canada</a:t>
            </a:r>
            <a:endParaRPr lang="en-US" altLang="en-US" dirty="0">
              <a:solidFill>
                <a:srgbClr val="000000"/>
              </a:solidFill>
            </a:endParaRPr>
          </a:p>
          <a:p>
            <a:pPr lvl="1"/>
            <a:r>
              <a:rPr lang="en-US" altLang="en-US" dirty="0">
                <a:solidFill>
                  <a:srgbClr val="000000"/>
                </a:solidFill>
              </a:rPr>
              <a:t>Commercial </a:t>
            </a:r>
            <a:r>
              <a:rPr lang="en-US" altLang="en-US" dirty="0" smtClean="0">
                <a:solidFill>
                  <a:srgbClr val="000000"/>
                </a:solidFill>
              </a:rPr>
              <a:t>RTK networks (RTNs) effectively </a:t>
            </a:r>
            <a:r>
              <a:rPr lang="en-US" altLang="en-US" dirty="0">
                <a:solidFill>
                  <a:srgbClr val="000000"/>
                </a:solidFill>
              </a:rPr>
              <a:t>acting as access points to NAD83 for many </a:t>
            </a:r>
            <a:r>
              <a:rPr lang="en-US" altLang="en-US" dirty="0" smtClean="0">
                <a:solidFill>
                  <a:srgbClr val="000000"/>
                </a:solidFill>
              </a:rPr>
              <a:t>users</a:t>
            </a:r>
            <a:endParaRPr lang="en-US" altLang="en-US" dirty="0">
              <a:solidFill>
                <a:srgbClr val="000000"/>
              </a:solidFill>
            </a:endParaRPr>
          </a:p>
          <a:p>
            <a:pPr lvl="1"/>
            <a:r>
              <a:rPr lang="en-US" altLang="en-US" dirty="0">
                <a:solidFill>
                  <a:srgbClr val="000000"/>
                </a:solidFill>
              </a:rPr>
              <a:t>Problem – </a:t>
            </a:r>
            <a:r>
              <a:rPr lang="en-US" altLang="en-US" dirty="0" smtClean="0">
                <a:solidFill>
                  <a:srgbClr val="000000"/>
                </a:solidFill>
              </a:rPr>
              <a:t>RTNs integrated </a:t>
            </a:r>
            <a:r>
              <a:rPr lang="en-US" altLang="en-US" dirty="0">
                <a:solidFill>
                  <a:srgbClr val="000000"/>
                </a:solidFill>
              </a:rPr>
              <a:t>into different realizations of NAD83 and in inconsistent ways</a:t>
            </a:r>
          </a:p>
          <a:p>
            <a:pPr lvl="1"/>
            <a:r>
              <a:rPr lang="en-US" altLang="en-US" dirty="0">
                <a:solidFill>
                  <a:srgbClr val="000000"/>
                </a:solidFill>
              </a:rPr>
              <a:t>Canada (CGS) has implemented “compliance” agreements with 4 largest </a:t>
            </a:r>
            <a:r>
              <a:rPr lang="en-US" altLang="en-US" dirty="0" smtClean="0">
                <a:solidFill>
                  <a:srgbClr val="000000"/>
                </a:solidFill>
              </a:rPr>
              <a:t>RTN service providers</a:t>
            </a:r>
            <a:endParaRPr lang="en-US" altLang="en-US" dirty="0">
              <a:solidFill>
                <a:srgbClr val="000000"/>
              </a:solidFill>
            </a:endParaRPr>
          </a:p>
          <a:p>
            <a:pPr lvl="2"/>
            <a:r>
              <a:rPr lang="en-US" altLang="en-US" dirty="0">
                <a:solidFill>
                  <a:srgbClr val="000000"/>
                </a:solidFill>
              </a:rPr>
              <a:t>Providing official NAD83 coordinates for all </a:t>
            </a:r>
            <a:r>
              <a:rPr lang="en-US" altLang="en-US" dirty="0" smtClean="0">
                <a:solidFill>
                  <a:srgbClr val="000000"/>
                </a:solidFill>
              </a:rPr>
              <a:t>RTN stations (~1000 stations)</a:t>
            </a:r>
            <a:endParaRPr lang="en-US" altLang="en-US" dirty="0">
              <a:solidFill>
                <a:srgbClr val="000000"/>
              </a:solidFill>
            </a:endParaRPr>
          </a:p>
          <a:p>
            <a:pPr lvl="2"/>
            <a:r>
              <a:rPr lang="en-US" altLang="en-US" dirty="0">
                <a:solidFill>
                  <a:srgbClr val="000000"/>
                </a:solidFill>
              </a:rPr>
              <a:t>Monitoring </a:t>
            </a:r>
            <a:r>
              <a:rPr lang="en-US" altLang="en-US" dirty="0" smtClean="0">
                <a:solidFill>
                  <a:srgbClr val="000000"/>
                </a:solidFill>
              </a:rPr>
              <a:t>stations </a:t>
            </a:r>
            <a:r>
              <a:rPr lang="en-US" altLang="en-US" dirty="0">
                <a:solidFill>
                  <a:srgbClr val="000000"/>
                </a:solidFill>
              </a:rPr>
              <a:t>using weekly coordinate solutions </a:t>
            </a:r>
            <a:r>
              <a:rPr lang="en-US" altLang="en-US" dirty="0" smtClean="0">
                <a:solidFill>
                  <a:srgbClr val="000000"/>
                </a:solidFill>
              </a:rPr>
              <a:t>– time series publicly available online</a:t>
            </a:r>
          </a:p>
          <a:p>
            <a:pPr lvl="2"/>
            <a:r>
              <a:rPr lang="en-US" altLang="en-US" dirty="0" smtClean="0">
                <a:solidFill>
                  <a:srgbClr val="000000"/>
                </a:solidFill>
              </a:rPr>
              <a:t>Classifying </a:t>
            </a:r>
            <a:r>
              <a:rPr lang="en-US" altLang="en-US" dirty="0">
                <a:solidFill>
                  <a:srgbClr val="000000"/>
                </a:solidFill>
              </a:rPr>
              <a:t>stations as non-compliant when weekly coordinates differ from official values by </a:t>
            </a:r>
            <a:r>
              <a:rPr lang="en-US" altLang="en-US" dirty="0" smtClean="0">
                <a:solidFill>
                  <a:srgbClr val="000000"/>
                </a:solidFill>
              </a:rPr>
              <a:t>defined tolerance </a:t>
            </a:r>
            <a:r>
              <a:rPr lang="en-US" altLang="en-US" dirty="0">
                <a:solidFill>
                  <a:srgbClr val="000000"/>
                </a:solidFill>
              </a:rPr>
              <a:t>(</a:t>
            </a:r>
            <a:r>
              <a:rPr lang="en-US" altLang="en-US" dirty="0" smtClean="0">
                <a:solidFill>
                  <a:srgbClr val="000000"/>
                </a:solidFill>
              </a:rPr>
              <a:t>2 cm </a:t>
            </a:r>
            <a:r>
              <a:rPr lang="en-US" altLang="en-US" dirty="0" err="1" smtClean="0">
                <a:solidFill>
                  <a:srgbClr val="000000"/>
                </a:solidFill>
              </a:rPr>
              <a:t>horz</a:t>
            </a:r>
            <a:r>
              <a:rPr lang="en-US" altLang="en-US" dirty="0" smtClean="0">
                <a:solidFill>
                  <a:srgbClr val="000000"/>
                </a:solidFill>
              </a:rPr>
              <a:t>, 3 cm </a:t>
            </a:r>
            <a:r>
              <a:rPr lang="en-US" altLang="en-US" dirty="0" err="1" smtClean="0">
                <a:solidFill>
                  <a:srgbClr val="000000"/>
                </a:solidFill>
              </a:rPr>
              <a:t>vert</a:t>
            </a:r>
            <a:r>
              <a:rPr lang="en-US" altLang="en-US" dirty="0" smtClean="0">
                <a:solidFill>
                  <a:srgbClr val="000000"/>
                </a:solidFill>
              </a:rPr>
              <a:t>)</a:t>
            </a:r>
            <a:endParaRPr lang="en-US" altLang="en-US" dirty="0">
              <a:solidFill>
                <a:srgbClr val="000000"/>
              </a:solidFill>
            </a:endParaRPr>
          </a:p>
          <a:p>
            <a:endParaRPr lang="en-US" dirty="0">
              <a:solidFill>
                <a:srgbClr val="000000"/>
              </a:solidFill>
            </a:endParaRPr>
          </a:p>
        </p:txBody>
      </p:sp>
      <p:sp>
        <p:nvSpPr>
          <p:cNvPr id="4" name="Slide Number Placeholder 3"/>
          <p:cNvSpPr>
            <a:spLocks noGrp="1"/>
          </p:cNvSpPr>
          <p:nvPr>
            <p:ph type="sldNum" sz="quarter" idx="10"/>
          </p:nvPr>
        </p:nvSpPr>
        <p:spPr/>
        <p:txBody>
          <a:bodyPr/>
          <a:lstStyle/>
          <a:p>
            <a:fld id="{F8403FD9-6FB6-4701-893B-C175957987F3}" type="slidenum">
              <a:rPr lang="en-US" altLang="en-US" smtClean="0"/>
              <a:pPr/>
              <a:t>23</a:t>
            </a:fld>
            <a:endParaRPr lang="en-US" altLang="en-US">
              <a:solidFill>
                <a:schemeClr val="accent1"/>
              </a:solidFill>
            </a:endParaRPr>
          </a:p>
        </p:txBody>
      </p:sp>
    </p:spTree>
    <p:extLst>
      <p:ext uri="{BB962C8B-B14F-4D97-AF65-F5344CB8AC3E}">
        <p14:creationId xmlns:p14="http://schemas.microsoft.com/office/powerpoint/2010/main" val="2530333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gsb1981_rtk1936sbr1827_STc_legend_trim_op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0"/>
            <a:ext cx="8321524" cy="6858000"/>
          </a:xfrm>
          <a:prstGeom prst="rect">
            <a:avLst/>
          </a:prstGeom>
        </p:spPr>
      </p:pic>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fld id="{68B5D4E4-F919-4E59-A304-2D07C04C0D56}" type="slidenum">
              <a:rPr lang="en-US" altLang="en-US" sz="1200">
                <a:latin typeface="Times" panose="02020603050405020304" pitchFamily="18" charset="0"/>
              </a:rPr>
              <a:pPr/>
              <a:t>24</a:t>
            </a:fld>
            <a:endParaRPr lang="en-US" altLang="en-US" sz="1200">
              <a:solidFill>
                <a:schemeClr val="accent1"/>
              </a:solidFill>
              <a:latin typeface="Times" panose="02020603050405020304" pitchFamily="18" charset="0"/>
            </a:endParaRPr>
          </a:p>
        </p:txBody>
      </p:sp>
      <p:sp>
        <p:nvSpPr>
          <p:cNvPr id="6" name="TextBox 5"/>
          <p:cNvSpPr txBox="1">
            <a:spLocks noChangeArrowheads="1"/>
          </p:cNvSpPr>
          <p:nvPr/>
        </p:nvSpPr>
        <p:spPr bwMode="auto">
          <a:xfrm>
            <a:off x="533400" y="76200"/>
            <a:ext cx="377539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r>
              <a:rPr lang="en-US" altLang="en-US" sz="2400" dirty="0" smtClean="0">
                <a:solidFill>
                  <a:srgbClr val="3333FF"/>
                </a:solidFill>
                <a:latin typeface="Tahoma"/>
                <a:cs typeface="Tahoma"/>
              </a:rPr>
              <a:t>Commercial RTK Networks</a:t>
            </a:r>
            <a:r>
              <a:rPr lang="en-US" altLang="en-US" sz="2400" dirty="0">
                <a:solidFill>
                  <a:srgbClr val="3333FF"/>
                </a:solidFill>
                <a:latin typeface="Tahoma"/>
                <a:cs typeface="Tahoma"/>
              </a:rPr>
              <a:t/>
            </a:r>
            <a:br>
              <a:rPr lang="en-US" altLang="en-US" sz="2400" dirty="0">
                <a:solidFill>
                  <a:srgbClr val="3333FF"/>
                </a:solidFill>
                <a:latin typeface="Tahoma"/>
                <a:cs typeface="Tahoma"/>
              </a:rPr>
            </a:br>
            <a:r>
              <a:rPr lang="en-US" altLang="en-US" sz="2400" dirty="0" smtClean="0">
                <a:solidFill>
                  <a:srgbClr val="3333FF"/>
                </a:solidFill>
                <a:latin typeface="Tahoma"/>
                <a:cs typeface="Tahoma"/>
              </a:rPr>
              <a:t>in Canada</a:t>
            </a:r>
            <a:endParaRPr lang="en-US" altLang="en-US" sz="2400" dirty="0">
              <a:solidFill>
                <a:srgbClr val="3333FF"/>
              </a:solidFill>
              <a:latin typeface="Tahoma"/>
              <a:cs typeface="Tahoma"/>
            </a:endParaRPr>
          </a:p>
        </p:txBody>
      </p:sp>
      <p:sp>
        <p:nvSpPr>
          <p:cNvPr id="2" name="TextBox 1"/>
          <p:cNvSpPr txBox="1"/>
          <p:nvPr/>
        </p:nvSpPr>
        <p:spPr>
          <a:xfrm>
            <a:off x="6629401" y="2614540"/>
            <a:ext cx="2362199" cy="1200329"/>
          </a:xfrm>
          <a:prstGeom prst="rect">
            <a:avLst/>
          </a:prstGeom>
          <a:noFill/>
        </p:spPr>
        <p:txBody>
          <a:bodyPr wrap="square" rtlCol="0">
            <a:spAutoFit/>
          </a:bodyPr>
          <a:lstStyle/>
          <a:p>
            <a:r>
              <a:rPr lang="en-US" sz="1800" dirty="0" smtClean="0"/>
              <a:t>Commercial RTNs significantly densify public network in the Prairies</a:t>
            </a:r>
            <a:endParaRPr lang="en-US" sz="1800" dirty="0"/>
          </a:p>
        </p:txBody>
      </p:sp>
      <p:cxnSp>
        <p:nvCxnSpPr>
          <p:cNvPr id="7" name="Straight Arrow Connector 6"/>
          <p:cNvCxnSpPr>
            <a:stCxn id="2" idx="1"/>
          </p:cNvCxnSpPr>
          <p:nvPr/>
        </p:nvCxnSpPr>
        <p:spPr bwMode="auto">
          <a:xfrm flipH="1">
            <a:off x="3505200" y="3214705"/>
            <a:ext cx="3124201" cy="2043095"/>
          </a:xfrm>
          <a:prstGeom prst="straightConnector1">
            <a:avLst/>
          </a:prstGeom>
          <a:solidFill>
            <a:schemeClr val="accent1"/>
          </a:solidFill>
          <a:ln w="25400" cap="flat" cmpd="sng" algn="ctr">
            <a:solidFill>
              <a:schemeClr val="tx1"/>
            </a:solidFill>
            <a:prstDash val="solid"/>
            <a:round/>
            <a:headEnd type="none" w="med" len="med"/>
            <a:tailEnd type="arrow" w="med"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N.A. </a:t>
            </a:r>
            <a:r>
              <a:rPr lang="en-US" dirty="0" smtClean="0"/>
              <a:t>Activities – cont’d</a:t>
            </a:r>
            <a:endParaRPr lang="en-US" dirty="0"/>
          </a:p>
        </p:txBody>
      </p:sp>
      <p:sp>
        <p:nvSpPr>
          <p:cNvPr id="3" name="Content Placeholder 2"/>
          <p:cNvSpPr>
            <a:spLocks noGrp="1"/>
          </p:cNvSpPr>
          <p:nvPr>
            <p:ph idx="1"/>
          </p:nvPr>
        </p:nvSpPr>
        <p:spPr/>
        <p:txBody>
          <a:bodyPr/>
          <a:lstStyle/>
          <a:p>
            <a:r>
              <a:rPr lang="en-US" altLang="en-US" dirty="0">
                <a:solidFill>
                  <a:srgbClr val="000000"/>
                </a:solidFill>
              </a:rPr>
              <a:t>Commercial </a:t>
            </a:r>
            <a:r>
              <a:rPr lang="en-US" altLang="en-US" dirty="0" smtClean="0">
                <a:solidFill>
                  <a:srgbClr val="000000"/>
                </a:solidFill>
              </a:rPr>
              <a:t>RTK networks in United States</a:t>
            </a:r>
            <a:endParaRPr lang="en-US" altLang="en-US" dirty="0">
              <a:solidFill>
                <a:srgbClr val="000000"/>
              </a:solidFill>
            </a:endParaRPr>
          </a:p>
          <a:p>
            <a:pPr lvl="1"/>
            <a:r>
              <a:rPr lang="en-US" altLang="en-US" dirty="0">
                <a:solidFill>
                  <a:srgbClr val="000000"/>
                </a:solidFill>
              </a:rPr>
              <a:t>US (NGS) has no </a:t>
            </a:r>
            <a:r>
              <a:rPr lang="en-US" altLang="en-US" dirty="0" smtClean="0">
                <a:solidFill>
                  <a:srgbClr val="000000"/>
                </a:solidFill>
              </a:rPr>
              <a:t>plans to certify RTNs in United States</a:t>
            </a:r>
          </a:p>
          <a:p>
            <a:pPr lvl="1"/>
            <a:r>
              <a:rPr lang="en-US" altLang="en-US" dirty="0" smtClean="0">
                <a:solidFill>
                  <a:srgbClr val="000000"/>
                </a:solidFill>
              </a:rPr>
              <a:t>RTN users validate RTN services by comparing </a:t>
            </a:r>
            <a:r>
              <a:rPr lang="en-US" altLang="en-US" dirty="0">
                <a:solidFill>
                  <a:srgbClr val="000000"/>
                </a:solidFill>
              </a:rPr>
              <a:t>RTN </a:t>
            </a:r>
            <a:r>
              <a:rPr lang="en-US" altLang="en-US" dirty="0" smtClean="0">
                <a:solidFill>
                  <a:srgbClr val="000000"/>
                </a:solidFill>
              </a:rPr>
              <a:t>positions of known geodetic markers to published positions or </a:t>
            </a:r>
            <a:r>
              <a:rPr lang="en-US" altLang="en-US" dirty="0">
                <a:solidFill>
                  <a:srgbClr val="000000"/>
                </a:solidFill>
              </a:rPr>
              <a:t>OPUS-</a:t>
            </a:r>
            <a:r>
              <a:rPr lang="en-US" altLang="en-US" dirty="0" smtClean="0">
                <a:solidFill>
                  <a:srgbClr val="000000"/>
                </a:solidFill>
              </a:rPr>
              <a:t>Share solutions</a:t>
            </a:r>
          </a:p>
          <a:p>
            <a:pPr lvl="1"/>
            <a:r>
              <a:rPr lang="en-US" altLang="en-US" dirty="0" smtClean="0">
                <a:solidFill>
                  <a:srgbClr val="000000"/>
                </a:solidFill>
              </a:rPr>
              <a:t>Developing </a:t>
            </a:r>
            <a:r>
              <a:rPr lang="en-US" altLang="en-US" dirty="0">
                <a:solidFill>
                  <a:srgbClr val="000000"/>
                </a:solidFill>
              </a:rPr>
              <a:t>alignment/tracking tool for </a:t>
            </a:r>
            <a:r>
              <a:rPr lang="en-US" altLang="en-US" dirty="0" smtClean="0">
                <a:solidFill>
                  <a:srgbClr val="000000"/>
                </a:solidFill>
              </a:rPr>
              <a:t>RTNs and other private CORS networks</a:t>
            </a:r>
            <a:endParaRPr lang="en-US" altLang="en-US" dirty="0">
              <a:solidFill>
                <a:srgbClr val="000000"/>
              </a:solidFill>
            </a:endParaRPr>
          </a:p>
        </p:txBody>
      </p:sp>
      <p:sp>
        <p:nvSpPr>
          <p:cNvPr id="4" name="Slide Number Placeholder 3"/>
          <p:cNvSpPr>
            <a:spLocks noGrp="1"/>
          </p:cNvSpPr>
          <p:nvPr>
            <p:ph type="sldNum" sz="quarter" idx="10"/>
          </p:nvPr>
        </p:nvSpPr>
        <p:spPr/>
        <p:txBody>
          <a:bodyPr/>
          <a:lstStyle/>
          <a:p>
            <a:fld id="{F8403FD9-6FB6-4701-893B-C175957987F3}" type="slidenum">
              <a:rPr lang="en-US" altLang="en-US" smtClean="0"/>
              <a:pPr/>
              <a:t>25</a:t>
            </a:fld>
            <a:endParaRPr lang="en-US" altLang="en-US">
              <a:solidFill>
                <a:schemeClr val="accent1"/>
              </a:solidFill>
            </a:endParaRPr>
          </a:p>
        </p:txBody>
      </p:sp>
    </p:spTree>
    <p:extLst>
      <p:ext uri="{BB962C8B-B14F-4D97-AF65-F5344CB8AC3E}">
        <p14:creationId xmlns:p14="http://schemas.microsoft.com/office/powerpoint/2010/main" val="691271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14"/>
          <p:cNvGrpSpPr>
            <a:grpSpLocks/>
          </p:cNvGrpSpPr>
          <p:nvPr/>
        </p:nvGrpSpPr>
        <p:grpSpPr bwMode="auto">
          <a:xfrm>
            <a:off x="5029200" y="2286000"/>
            <a:ext cx="3835400" cy="3300413"/>
            <a:chOff x="5029200" y="2286000"/>
            <a:chExt cx="3835400" cy="3300699"/>
          </a:xfrm>
        </p:grpSpPr>
        <p:pic>
          <p:nvPicPr>
            <p:cNvPr id="36869" name="Picture 15" descr="PNT ExistingACS trim_opt.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286000"/>
              <a:ext cx="3835400" cy="330069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6870" name="TextBox 16"/>
            <p:cNvSpPr txBox="1">
              <a:spLocks noChangeArrowheads="1"/>
            </p:cNvSpPr>
            <p:nvPr/>
          </p:nvSpPr>
          <p:spPr bwMode="auto">
            <a:xfrm>
              <a:off x="5029200" y="5162490"/>
              <a:ext cx="177376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r>
                <a:rPr lang="en-US" altLang="en-US" sz="2000"/>
                <a:t>Existing CORS</a:t>
              </a:r>
            </a:p>
          </p:txBody>
        </p:sp>
      </p:grpSp>
      <p:sp>
        <p:nvSpPr>
          <p:cNvPr id="2" name="Title 1"/>
          <p:cNvSpPr>
            <a:spLocks noGrp="1"/>
          </p:cNvSpPr>
          <p:nvPr>
            <p:ph type="title"/>
          </p:nvPr>
        </p:nvSpPr>
        <p:spPr/>
        <p:txBody>
          <a:bodyPr/>
          <a:lstStyle/>
          <a:p>
            <a:r>
              <a:rPr lang="en-US" altLang="en-US" smtClean="0">
                <a:latin typeface="Tahoma" panose="020B0604030504040204" pitchFamily="34" charset="0"/>
              </a:rPr>
              <a:t>Other N.A. Activities – cont’d</a:t>
            </a:r>
          </a:p>
        </p:txBody>
      </p:sp>
      <p:sp>
        <p:nvSpPr>
          <p:cNvPr id="3" name="Content Placeholder 2"/>
          <p:cNvSpPr>
            <a:spLocks noGrp="1"/>
          </p:cNvSpPr>
          <p:nvPr>
            <p:ph idx="1"/>
          </p:nvPr>
        </p:nvSpPr>
        <p:spPr>
          <a:xfrm>
            <a:off x="685800" y="1447800"/>
            <a:ext cx="7848600" cy="4724400"/>
          </a:xfrm>
        </p:spPr>
        <p:txBody>
          <a:bodyPr/>
          <a:lstStyle/>
          <a:p>
            <a:pPr>
              <a:buFont typeface="Wingdings" charset="0"/>
              <a:buChar char="§"/>
              <a:defRPr/>
            </a:pPr>
            <a:r>
              <a:rPr lang="en-US" dirty="0" smtClean="0">
                <a:ea typeface="+mn-ea"/>
              </a:rPr>
              <a:t>Initiative to enhance geodetic infrastructure in Canada</a:t>
            </a:r>
          </a:p>
          <a:p>
            <a:pPr marL="457200" lvl="1" indent="0">
              <a:buNone/>
              <a:defRPr/>
            </a:pPr>
            <a:r>
              <a:rPr lang="en-US" dirty="0" smtClean="0">
                <a:ea typeface="+mn-ea"/>
              </a:rPr>
              <a:t>General areas of discussion </a:t>
            </a:r>
            <a:br>
              <a:rPr lang="en-US" dirty="0" smtClean="0">
                <a:ea typeface="+mn-ea"/>
              </a:rPr>
            </a:br>
            <a:r>
              <a:rPr lang="en-US" dirty="0" smtClean="0">
                <a:ea typeface="+mn-ea"/>
              </a:rPr>
              <a:t>for PNT initiative:</a:t>
            </a:r>
          </a:p>
          <a:p>
            <a:pPr lvl="1">
              <a:defRPr/>
            </a:pPr>
            <a:r>
              <a:rPr lang="en-US" dirty="0" smtClean="0">
                <a:ea typeface="+mn-ea"/>
              </a:rPr>
              <a:t>Densification of CORS, more </a:t>
            </a:r>
            <a:br>
              <a:rPr lang="en-US" dirty="0" smtClean="0">
                <a:ea typeface="+mn-ea"/>
              </a:rPr>
            </a:br>
            <a:r>
              <a:rPr lang="en-US" dirty="0" smtClean="0">
                <a:ea typeface="+mn-ea"/>
              </a:rPr>
              <a:t>real-time, perhaps in partnership </a:t>
            </a:r>
            <a:br>
              <a:rPr lang="en-US" dirty="0" smtClean="0">
                <a:ea typeface="+mn-ea"/>
              </a:rPr>
            </a:br>
            <a:r>
              <a:rPr lang="en-US" dirty="0" smtClean="0">
                <a:ea typeface="+mn-ea"/>
              </a:rPr>
              <a:t>with industry/provincial </a:t>
            </a:r>
            <a:br>
              <a:rPr lang="en-US" dirty="0" smtClean="0">
                <a:ea typeface="+mn-ea"/>
              </a:rPr>
            </a:br>
            <a:r>
              <a:rPr lang="en-US" dirty="0" smtClean="0">
                <a:ea typeface="+mn-ea"/>
              </a:rPr>
              <a:t>governments</a:t>
            </a:r>
          </a:p>
          <a:p>
            <a:pPr lvl="1">
              <a:defRPr/>
            </a:pPr>
            <a:r>
              <a:rPr lang="en-US" dirty="0" smtClean="0">
                <a:ea typeface="+mn-ea"/>
              </a:rPr>
              <a:t>Greater GGOS contribution</a:t>
            </a:r>
          </a:p>
          <a:p>
            <a:pPr lvl="1">
              <a:defRPr/>
            </a:pPr>
            <a:r>
              <a:rPr lang="en-US" dirty="0" smtClean="0">
                <a:ea typeface="+mn-ea"/>
              </a:rPr>
              <a:t>Improved real-time PPP </a:t>
            </a:r>
            <a:br>
              <a:rPr lang="en-US" dirty="0" smtClean="0">
                <a:ea typeface="+mn-ea"/>
              </a:rPr>
            </a:br>
            <a:r>
              <a:rPr lang="en-US" dirty="0" smtClean="0">
                <a:ea typeface="+mn-ea"/>
              </a:rPr>
              <a:t>availability</a:t>
            </a:r>
          </a:p>
          <a:p>
            <a:pPr lvl="1">
              <a:defRPr/>
            </a:pPr>
            <a:r>
              <a:rPr lang="en-US" dirty="0" smtClean="0">
                <a:ea typeface="+mn-ea"/>
              </a:rPr>
              <a:t>Resilience through integrity </a:t>
            </a:r>
            <a:br>
              <a:rPr lang="en-US" dirty="0" smtClean="0">
                <a:ea typeface="+mn-ea"/>
              </a:rPr>
            </a:br>
            <a:r>
              <a:rPr lang="en-US" dirty="0" smtClean="0">
                <a:ea typeface="+mn-ea"/>
              </a:rPr>
              <a:t>monitoring</a:t>
            </a:r>
          </a:p>
          <a:p>
            <a:pPr lvl="1">
              <a:defRPr/>
            </a:pPr>
            <a:r>
              <a:rPr lang="en-US" dirty="0" smtClean="0">
                <a:ea typeface="+mn-ea"/>
              </a:rPr>
              <a:t>Consideration of non-geodetic </a:t>
            </a:r>
            <a:br>
              <a:rPr lang="en-US" dirty="0" smtClean="0">
                <a:ea typeface="+mn-ea"/>
              </a:rPr>
            </a:br>
            <a:r>
              <a:rPr lang="en-US" dirty="0" smtClean="0">
                <a:ea typeface="+mn-ea"/>
              </a:rPr>
              <a:t>uses of </a:t>
            </a:r>
            <a:r>
              <a:rPr lang="en-US" dirty="0" smtClean="0">
                <a:ea typeface="+mn-ea"/>
              </a:rPr>
              <a:t>GNSS </a:t>
            </a:r>
            <a:r>
              <a:rPr lang="en-US" dirty="0" smtClean="0">
                <a:ea typeface="+mn-ea"/>
              </a:rPr>
              <a:t>data (e.g., meteorology)</a:t>
            </a:r>
            <a:endParaRPr lang="en-US" dirty="0">
              <a:ea typeface="+mn-ea"/>
            </a:endParaRPr>
          </a:p>
          <a:p>
            <a:pPr lvl="1">
              <a:defRPr/>
            </a:pPr>
            <a:endParaRPr lang="en-US" dirty="0" smtClean="0">
              <a:ea typeface="+mn-ea"/>
            </a:endParaRPr>
          </a:p>
          <a:p>
            <a:pPr lvl="1">
              <a:defRPr/>
            </a:pPr>
            <a:endParaRPr lang="en-US" dirty="0">
              <a:ea typeface="+mn-ea"/>
            </a:endParaRPr>
          </a:p>
        </p:txBody>
      </p:sp>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fld id="{11775A1D-C6FA-49F8-A744-32EB60F28C86}" type="slidenum">
              <a:rPr lang="en-US" altLang="en-US" sz="1200">
                <a:latin typeface="Times" panose="02020603050405020304" pitchFamily="18" charset="0"/>
              </a:rPr>
              <a:pPr/>
              <a:t>26</a:t>
            </a:fld>
            <a:endParaRPr lang="en-US" altLang="en-US" sz="1200">
              <a:solidFill>
                <a:schemeClr val="accent1"/>
              </a:solidFill>
              <a:latin typeface="Times" panose="02020603050405020304"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mtClean="0">
                <a:latin typeface="Tahoma" panose="020B0604030504040204" pitchFamily="34" charset="0"/>
              </a:rPr>
              <a:t>Other N.A. Activities – cont’d</a:t>
            </a:r>
          </a:p>
        </p:txBody>
      </p:sp>
      <p:sp>
        <p:nvSpPr>
          <p:cNvPr id="3" name="Content Placeholder 2"/>
          <p:cNvSpPr>
            <a:spLocks noGrp="1"/>
          </p:cNvSpPr>
          <p:nvPr>
            <p:ph idx="1"/>
          </p:nvPr>
        </p:nvSpPr>
        <p:spPr>
          <a:xfrm>
            <a:off x="685800" y="1447800"/>
            <a:ext cx="7848600" cy="4724400"/>
          </a:xfrm>
        </p:spPr>
        <p:txBody>
          <a:bodyPr/>
          <a:lstStyle/>
          <a:p>
            <a:pPr>
              <a:buFont typeface="Wingdings" charset="0"/>
              <a:buChar char="§"/>
              <a:defRPr/>
            </a:pPr>
            <a:r>
              <a:rPr lang="en-US" dirty="0" smtClean="0">
                <a:ea typeface="+mn-ea"/>
              </a:rPr>
              <a:t>Initiative to enhance geodetic infrastructure in Canada</a:t>
            </a:r>
          </a:p>
          <a:p>
            <a:pPr marL="457200" lvl="1" indent="0">
              <a:buFontTx/>
              <a:buNone/>
              <a:defRPr/>
            </a:pPr>
            <a:r>
              <a:rPr lang="en-US" dirty="0" smtClean="0">
                <a:ea typeface="+mn-ea"/>
              </a:rPr>
              <a:t>General areas of discussion </a:t>
            </a:r>
            <a:br>
              <a:rPr lang="en-US" dirty="0" smtClean="0">
                <a:ea typeface="+mn-ea"/>
              </a:rPr>
            </a:br>
            <a:r>
              <a:rPr lang="en-US" dirty="0" smtClean="0">
                <a:ea typeface="+mn-ea"/>
              </a:rPr>
              <a:t>for PNT initiative:</a:t>
            </a:r>
          </a:p>
          <a:p>
            <a:pPr lvl="1">
              <a:defRPr/>
            </a:pPr>
            <a:r>
              <a:rPr lang="en-US" dirty="0" smtClean="0">
                <a:ea typeface="+mn-ea"/>
              </a:rPr>
              <a:t>Densification of CORS, more </a:t>
            </a:r>
            <a:br>
              <a:rPr lang="en-US" dirty="0" smtClean="0">
                <a:ea typeface="+mn-ea"/>
              </a:rPr>
            </a:br>
            <a:r>
              <a:rPr lang="en-US" dirty="0" smtClean="0">
                <a:ea typeface="+mn-ea"/>
              </a:rPr>
              <a:t>real-time, perhaps in partnership </a:t>
            </a:r>
            <a:br>
              <a:rPr lang="en-US" dirty="0" smtClean="0">
                <a:ea typeface="+mn-ea"/>
              </a:rPr>
            </a:br>
            <a:r>
              <a:rPr lang="en-US" dirty="0" smtClean="0">
                <a:ea typeface="+mn-ea"/>
              </a:rPr>
              <a:t>with industry/provincial </a:t>
            </a:r>
            <a:br>
              <a:rPr lang="en-US" dirty="0" smtClean="0">
                <a:ea typeface="+mn-ea"/>
              </a:rPr>
            </a:br>
            <a:r>
              <a:rPr lang="en-US" dirty="0" smtClean="0">
                <a:ea typeface="+mn-ea"/>
              </a:rPr>
              <a:t>governments</a:t>
            </a:r>
          </a:p>
          <a:p>
            <a:pPr lvl="1">
              <a:defRPr/>
            </a:pPr>
            <a:r>
              <a:rPr lang="en-US" dirty="0" smtClean="0">
                <a:ea typeface="+mn-ea"/>
              </a:rPr>
              <a:t>Greater GGOS contribution</a:t>
            </a:r>
          </a:p>
          <a:p>
            <a:pPr lvl="1">
              <a:defRPr/>
            </a:pPr>
            <a:r>
              <a:rPr lang="en-US" dirty="0" smtClean="0">
                <a:ea typeface="+mn-ea"/>
              </a:rPr>
              <a:t>Improved real-time PPP </a:t>
            </a:r>
            <a:br>
              <a:rPr lang="en-US" dirty="0" smtClean="0">
                <a:ea typeface="+mn-ea"/>
              </a:rPr>
            </a:br>
            <a:r>
              <a:rPr lang="en-US" dirty="0" smtClean="0">
                <a:ea typeface="+mn-ea"/>
              </a:rPr>
              <a:t>availability</a:t>
            </a:r>
          </a:p>
          <a:p>
            <a:pPr lvl="1">
              <a:defRPr/>
            </a:pPr>
            <a:r>
              <a:rPr lang="en-US" dirty="0" smtClean="0">
                <a:ea typeface="+mn-ea"/>
              </a:rPr>
              <a:t>Resilience through integrity </a:t>
            </a:r>
            <a:br>
              <a:rPr lang="en-US" dirty="0" smtClean="0">
                <a:ea typeface="+mn-ea"/>
              </a:rPr>
            </a:br>
            <a:r>
              <a:rPr lang="en-US" dirty="0" smtClean="0">
                <a:ea typeface="+mn-ea"/>
              </a:rPr>
              <a:t>monitoring</a:t>
            </a:r>
          </a:p>
          <a:p>
            <a:pPr lvl="1">
              <a:defRPr/>
            </a:pPr>
            <a:r>
              <a:rPr lang="en-US" dirty="0" smtClean="0">
                <a:ea typeface="+mn-ea"/>
              </a:rPr>
              <a:t>Consideration of non-geodetic </a:t>
            </a:r>
            <a:br>
              <a:rPr lang="en-US" dirty="0" smtClean="0">
                <a:ea typeface="+mn-ea"/>
              </a:rPr>
            </a:br>
            <a:r>
              <a:rPr lang="en-US" dirty="0" smtClean="0">
                <a:ea typeface="+mn-ea"/>
              </a:rPr>
              <a:t>uses of </a:t>
            </a:r>
            <a:r>
              <a:rPr lang="en-US" dirty="0" smtClean="0">
                <a:ea typeface="+mn-ea"/>
              </a:rPr>
              <a:t>GNSS </a:t>
            </a:r>
            <a:r>
              <a:rPr lang="en-US" dirty="0" smtClean="0">
                <a:ea typeface="+mn-ea"/>
              </a:rPr>
              <a:t>data (e.g., meteorology)</a:t>
            </a:r>
            <a:endParaRPr lang="en-US" dirty="0">
              <a:ea typeface="+mn-ea"/>
            </a:endParaRPr>
          </a:p>
          <a:p>
            <a:pPr lvl="1">
              <a:defRPr/>
            </a:pPr>
            <a:endParaRPr lang="en-US" dirty="0" smtClean="0">
              <a:ea typeface="+mn-ea"/>
            </a:endParaRPr>
          </a:p>
          <a:p>
            <a:pPr lvl="1">
              <a:defRPr/>
            </a:pPr>
            <a:endParaRPr lang="en-US" dirty="0">
              <a:ea typeface="+mn-ea"/>
            </a:endParaRPr>
          </a:p>
        </p:txBody>
      </p:sp>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fld id="{FA9F71A2-2148-4D49-9B5C-4679A87BFAF9}" type="slidenum">
              <a:rPr lang="en-US" altLang="en-US" sz="1200">
                <a:latin typeface="Times" panose="02020603050405020304" pitchFamily="18" charset="0"/>
              </a:rPr>
              <a:pPr/>
              <a:t>27</a:t>
            </a:fld>
            <a:endParaRPr lang="en-US" altLang="en-US" sz="1200">
              <a:solidFill>
                <a:schemeClr val="accent1"/>
              </a:solidFill>
              <a:latin typeface="Times" panose="02020603050405020304" pitchFamily="18" charset="0"/>
            </a:endParaRPr>
          </a:p>
        </p:txBody>
      </p:sp>
      <p:grpSp>
        <p:nvGrpSpPr>
          <p:cNvPr id="37892" name="Group 6"/>
          <p:cNvGrpSpPr>
            <a:grpSpLocks/>
          </p:cNvGrpSpPr>
          <p:nvPr/>
        </p:nvGrpSpPr>
        <p:grpSpPr bwMode="auto">
          <a:xfrm>
            <a:off x="5029200" y="2286000"/>
            <a:ext cx="3840163" cy="3305175"/>
            <a:chOff x="5029199" y="2286000"/>
            <a:chExt cx="3840480" cy="3305070"/>
          </a:xfrm>
        </p:grpSpPr>
        <p:pic>
          <p:nvPicPr>
            <p:cNvPr id="37893" name="Picture 5" descr="PNT ProposedDensification trim_opt.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199" y="2286000"/>
              <a:ext cx="3840480" cy="330507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7894" name="TextBox 8"/>
            <p:cNvSpPr txBox="1">
              <a:spLocks noChangeArrowheads="1"/>
            </p:cNvSpPr>
            <p:nvPr/>
          </p:nvSpPr>
          <p:spPr bwMode="auto">
            <a:xfrm>
              <a:off x="5029200" y="5162490"/>
              <a:ext cx="252818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r>
                <a:rPr lang="en-US" altLang="en-US" sz="2000"/>
                <a:t>Proposed densification</a:t>
              </a: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mtClean="0">
                <a:latin typeface="Tahoma" panose="020B0604030504040204" pitchFamily="34" charset="0"/>
              </a:rPr>
              <a:t>Other N.A. Activities – cont’d</a:t>
            </a:r>
          </a:p>
        </p:txBody>
      </p:sp>
      <p:sp>
        <p:nvSpPr>
          <p:cNvPr id="3" name="Content Placeholder 2"/>
          <p:cNvSpPr>
            <a:spLocks noGrp="1"/>
          </p:cNvSpPr>
          <p:nvPr>
            <p:ph idx="1"/>
          </p:nvPr>
        </p:nvSpPr>
        <p:spPr/>
        <p:txBody>
          <a:bodyPr/>
          <a:lstStyle/>
          <a:p>
            <a:pPr>
              <a:buFont typeface="Wingdings" charset="0"/>
              <a:buChar char="§"/>
              <a:defRPr/>
            </a:pPr>
            <a:r>
              <a:rPr lang="en-US" dirty="0" smtClean="0">
                <a:ea typeface="+mn-ea"/>
              </a:rPr>
              <a:t>International Coordination</a:t>
            </a:r>
            <a:endParaRPr lang="en-US" dirty="0"/>
          </a:p>
          <a:p>
            <a:pPr lvl="1">
              <a:defRPr/>
            </a:pPr>
            <a:r>
              <a:rPr lang="en-US" dirty="0" smtClean="0"/>
              <a:t>SIRGAS </a:t>
            </a:r>
          </a:p>
          <a:p>
            <a:pPr lvl="2">
              <a:defRPr/>
            </a:pPr>
            <a:r>
              <a:rPr lang="en-US" dirty="0"/>
              <a:t>F</a:t>
            </a:r>
            <a:r>
              <a:rPr lang="en-US" dirty="0" smtClean="0"/>
              <a:t>ocus is by definition on all of the Americas</a:t>
            </a:r>
          </a:p>
          <a:p>
            <a:pPr lvl="2">
              <a:defRPr/>
            </a:pPr>
            <a:r>
              <a:rPr lang="en-US" dirty="0" smtClean="0">
                <a:ea typeface="+mn-ea"/>
              </a:rPr>
              <a:t>US is now member of SIRGAS</a:t>
            </a:r>
          </a:p>
          <a:p>
            <a:pPr lvl="2">
              <a:defRPr/>
            </a:pPr>
            <a:r>
              <a:rPr lang="en-US" dirty="0" smtClean="0">
                <a:ea typeface="+mn-ea"/>
              </a:rPr>
              <a:t>Coordination between IAG 1.3b and 1.3c</a:t>
            </a:r>
          </a:p>
          <a:p>
            <a:pPr lvl="1">
              <a:defRPr/>
            </a:pPr>
            <a:r>
              <a:rPr lang="en-US" dirty="0" smtClean="0">
                <a:ea typeface="+mn-ea"/>
              </a:rPr>
              <a:t>UN-GGIM-Americas</a:t>
            </a:r>
          </a:p>
          <a:p>
            <a:pPr lvl="2">
              <a:defRPr/>
            </a:pPr>
            <a:r>
              <a:rPr lang="en-US" dirty="0" smtClean="0">
                <a:ea typeface="+mn-ea"/>
              </a:rPr>
              <a:t>WG 3 on Geospatial Data Infrastructure</a:t>
            </a:r>
          </a:p>
          <a:p>
            <a:pPr lvl="2">
              <a:defRPr/>
            </a:pPr>
            <a:r>
              <a:rPr lang="en-US" dirty="0" smtClean="0">
                <a:ea typeface="+mn-ea"/>
              </a:rPr>
              <a:t>Oversight of SIRGAS activities proposed</a:t>
            </a:r>
          </a:p>
          <a:p>
            <a:pPr lvl="2">
              <a:defRPr/>
            </a:pPr>
            <a:r>
              <a:rPr lang="en-US" dirty="0" smtClean="0">
                <a:ea typeface="+mn-ea"/>
              </a:rPr>
              <a:t>Consistent with EUREF and UN-GGIM-Europe</a:t>
            </a:r>
          </a:p>
          <a:p>
            <a:pPr lvl="1">
              <a:defRPr/>
            </a:pPr>
            <a:r>
              <a:rPr lang="en-US" dirty="0" smtClean="0">
                <a:ea typeface="+mn-ea"/>
              </a:rPr>
              <a:t>UN-GGIM-Asia/Pacific</a:t>
            </a:r>
          </a:p>
          <a:p>
            <a:pPr lvl="2">
              <a:defRPr/>
            </a:pPr>
            <a:r>
              <a:rPr lang="en-US" dirty="0" smtClean="0">
                <a:ea typeface="+mn-ea"/>
              </a:rPr>
              <a:t>WG 1 on Reference Frames</a:t>
            </a:r>
          </a:p>
          <a:p>
            <a:pPr lvl="2">
              <a:defRPr/>
            </a:pPr>
            <a:r>
              <a:rPr lang="en-US" dirty="0" smtClean="0">
                <a:ea typeface="+mn-ea"/>
              </a:rPr>
              <a:t>Aligned with APREF</a:t>
            </a:r>
          </a:p>
          <a:p>
            <a:pPr lvl="2">
              <a:defRPr/>
            </a:pPr>
            <a:r>
              <a:rPr lang="en-US" dirty="0" smtClean="0">
                <a:ea typeface="+mn-ea"/>
              </a:rPr>
              <a:t>US joining in support of PATRF and MATRF development</a:t>
            </a:r>
          </a:p>
          <a:p>
            <a:pPr lvl="2">
              <a:defRPr/>
            </a:pPr>
            <a:endParaRPr lang="en-US" dirty="0" smtClean="0">
              <a:ea typeface="+mn-ea"/>
            </a:endParaRPr>
          </a:p>
        </p:txBody>
      </p:sp>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fld id="{FFF7B061-C985-4F08-A14D-6325F164241C}" type="slidenum">
              <a:rPr lang="en-US" altLang="en-US" sz="1200">
                <a:latin typeface="Times" panose="02020603050405020304" pitchFamily="18" charset="0"/>
              </a:rPr>
              <a:pPr/>
              <a:t>28</a:t>
            </a:fld>
            <a:endParaRPr lang="en-US" altLang="en-US" sz="1200">
              <a:solidFill>
                <a:schemeClr val="accent1"/>
              </a:solidFill>
              <a:latin typeface="Times" panose="02020603050405020304"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charset="0"/>
              <a:buChar char="§"/>
              <a:defRPr/>
            </a:pPr>
            <a:endParaRPr lang="en-US" sz="3600" dirty="0" smtClean="0">
              <a:ea typeface="+mn-ea"/>
            </a:endParaRPr>
          </a:p>
          <a:p>
            <a:pPr marL="0" indent="0">
              <a:buFont typeface="Wingdings" charset="0"/>
              <a:buNone/>
              <a:defRPr/>
            </a:pPr>
            <a:endParaRPr lang="en-US" sz="3600" dirty="0" smtClean="0">
              <a:ea typeface="+mn-ea"/>
            </a:endParaRPr>
          </a:p>
          <a:p>
            <a:pPr marL="0" indent="0" algn="ctr">
              <a:buFont typeface="Wingdings" charset="0"/>
              <a:buNone/>
              <a:defRPr/>
            </a:pPr>
            <a:r>
              <a:rPr lang="en-US" sz="3600" dirty="0" smtClean="0">
                <a:ea typeface="+mn-ea"/>
              </a:rPr>
              <a:t>Questions?</a:t>
            </a:r>
            <a:endParaRPr lang="en-US" sz="3600" dirty="0">
              <a:ea typeface="+mn-ea"/>
            </a:endParaRPr>
          </a:p>
        </p:txBody>
      </p:sp>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fld id="{62EBE543-65D8-42D8-B701-6CFC5551AB49}" type="slidenum">
              <a:rPr lang="en-US" altLang="en-US" sz="1200">
                <a:latin typeface="Times" panose="02020603050405020304" pitchFamily="18" charset="0"/>
              </a:rPr>
              <a:pPr/>
              <a:t>29</a:t>
            </a:fld>
            <a:endParaRPr lang="en-US" altLang="en-US" sz="1200" dirty="0">
              <a:solidFill>
                <a:schemeClr val="accent1"/>
              </a:solidFill>
              <a:latin typeface="Times"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Objectives</a:t>
            </a:r>
            <a:endParaRPr lang="en-US" dirty="0">
              <a:ea typeface="+mj-ea"/>
            </a:endParaRPr>
          </a:p>
        </p:txBody>
      </p:sp>
      <p:sp>
        <p:nvSpPr>
          <p:cNvPr id="3" name="Content Placeholder 2"/>
          <p:cNvSpPr>
            <a:spLocks noGrp="1"/>
          </p:cNvSpPr>
          <p:nvPr>
            <p:ph idx="1"/>
          </p:nvPr>
        </p:nvSpPr>
        <p:spPr>
          <a:xfrm>
            <a:off x="685800" y="1600200"/>
            <a:ext cx="7924800" cy="4572000"/>
          </a:xfrm>
        </p:spPr>
        <p:txBody>
          <a:bodyPr/>
          <a:lstStyle/>
          <a:p>
            <a:r>
              <a:rPr lang="en-US" altLang="en-US" b="0" smtClean="0"/>
              <a:t>Provide international focus and cooperation for issues involving the horizontal, vertical and three dimensional geodetic networks of North America, including Greenland, Mexico and the Caribbean</a:t>
            </a:r>
            <a:endParaRPr lang="en-US" altLang="en-US" smtClean="0"/>
          </a:p>
          <a:p>
            <a:r>
              <a:rPr lang="en-US" altLang="en-US" smtClean="0"/>
              <a:t>Co-Chairs</a:t>
            </a:r>
          </a:p>
          <a:p>
            <a:pPr lvl="1"/>
            <a:r>
              <a:rPr lang="en-US" altLang="en-US" smtClean="0"/>
              <a:t>Mike Craymer, Canada</a:t>
            </a:r>
          </a:p>
          <a:p>
            <a:pPr lvl="1"/>
            <a:r>
              <a:rPr lang="en-US" altLang="en-US" smtClean="0"/>
              <a:t>Dan Roman, USA (replaced Neil Weston in 2015)</a:t>
            </a:r>
          </a:p>
          <a:p>
            <a:r>
              <a:rPr lang="en-US" altLang="en-US" smtClean="0"/>
              <a:t>Working Groups</a:t>
            </a:r>
          </a:p>
          <a:p>
            <a:pPr lvl="1"/>
            <a:r>
              <a:rPr lang="en-US" altLang="en-US" smtClean="0"/>
              <a:t>SC1.3cWG1 – North American Reference Frame (NAREF)</a:t>
            </a:r>
          </a:p>
          <a:p>
            <a:pPr lvl="1"/>
            <a:r>
              <a:rPr lang="en-US" altLang="en-US" smtClean="0"/>
              <a:t>SC1.3cWG2 – New Plate-Fixed North American Reference Frame</a:t>
            </a:r>
          </a:p>
          <a:p>
            <a:pPr lvl="1"/>
            <a:r>
              <a:rPr lang="en-US" altLang="en-US" smtClean="0"/>
              <a:t>SC1.3cWG3 – Reference Frame Transformations</a:t>
            </a:r>
          </a:p>
        </p:txBody>
      </p:sp>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fld id="{03AB2F67-16C9-4DFF-AC87-E7851BB71014}" type="slidenum">
              <a:rPr lang="en-US" altLang="en-US" sz="1200">
                <a:latin typeface="Times" panose="02020603050405020304" pitchFamily="18" charset="0"/>
              </a:rPr>
              <a:pPr/>
              <a:t>3</a:t>
            </a:fld>
            <a:endParaRPr lang="en-US" altLang="en-US" sz="1200">
              <a:solidFill>
                <a:schemeClr val="accent1"/>
              </a:solidFill>
              <a:latin typeface="Times"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685800"/>
          </a:xfrm>
        </p:spPr>
        <p:txBody>
          <a:bodyPr/>
          <a:lstStyle/>
          <a:p>
            <a:r>
              <a:rPr lang="en-US" dirty="0" smtClean="0"/>
              <a:t>Why Update the US NSRS?  </a:t>
            </a:r>
            <a:endParaRPr lang="en-US" dirty="0"/>
          </a:p>
        </p:txBody>
      </p:sp>
      <p:sp>
        <p:nvSpPr>
          <p:cNvPr id="3" name="Content Placeholder 2"/>
          <p:cNvSpPr>
            <a:spLocks noGrp="1"/>
          </p:cNvSpPr>
          <p:nvPr>
            <p:ph idx="1"/>
          </p:nvPr>
        </p:nvSpPr>
        <p:spPr>
          <a:xfrm>
            <a:off x="457200" y="1196578"/>
            <a:ext cx="4343400" cy="3223022"/>
          </a:xfrm>
        </p:spPr>
        <p:txBody>
          <a:bodyPr/>
          <a:lstStyle/>
          <a:p>
            <a:r>
              <a:rPr lang="en-US" sz="2400" dirty="0" smtClean="0"/>
              <a:t>NAD83 issues</a:t>
            </a:r>
          </a:p>
          <a:p>
            <a:pPr marL="0" indent="0">
              <a:buNone/>
            </a:pPr>
            <a:endParaRPr lang="en-US" dirty="0"/>
          </a:p>
        </p:txBody>
      </p:sp>
      <p:sp>
        <p:nvSpPr>
          <p:cNvPr id="7" name="Content Placeholder 2"/>
          <p:cNvSpPr txBox="1">
            <a:spLocks/>
          </p:cNvSpPr>
          <p:nvPr/>
        </p:nvSpPr>
        <p:spPr bwMode="auto">
          <a:xfrm>
            <a:off x="5343525" y="1219200"/>
            <a:ext cx="2886075" cy="3223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Gill Sans MT" pitchFamily="34" charset="0"/>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Gill Sans MT" pitchFamily="34" charset="0"/>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Gill Sans MT" pitchFamily="34" charset="0"/>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Gill Sans MT" pitchFamily="34" charset="0"/>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Gill Sans MT" pitchFamily="34" charset="0"/>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400" b="1" dirty="0" smtClean="0">
                <a:latin typeface="Times New Roman" panose="02020603050405020304" pitchFamily="18" charset="0"/>
                <a:cs typeface="Times New Roman" panose="02020603050405020304" pitchFamily="18" charset="0"/>
              </a:rPr>
              <a:t>NAVD 88 issues</a:t>
            </a:r>
            <a:endParaRPr lang="en-US" sz="2400" b="1"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88" y="1576985"/>
            <a:ext cx="3180554" cy="2385415"/>
          </a:xfrm>
          <a:prstGeom prst="rect">
            <a:avLst/>
          </a:prstGeom>
        </p:spPr>
      </p:pic>
      <p:pic>
        <p:nvPicPr>
          <p:cNvPr id="9" name="Content Placeholder 4"/>
          <p:cNvPicPr>
            <a:picLocks noChangeAspect="1"/>
          </p:cNvPicPr>
          <p:nvPr/>
        </p:nvPicPr>
        <p:blipFill>
          <a:blip r:embed="rId3"/>
          <a:stretch>
            <a:fillRect/>
          </a:stretch>
        </p:blipFill>
        <p:spPr bwMode="auto">
          <a:xfrm>
            <a:off x="152400" y="3830080"/>
            <a:ext cx="4819031" cy="2646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Slide Number Placeholder 9"/>
          <p:cNvSpPr>
            <a:spLocks noGrp="1"/>
          </p:cNvSpPr>
          <p:nvPr>
            <p:ph type="sldNum" sz="quarter" idx="10"/>
          </p:nvPr>
        </p:nvSpPr>
        <p:spPr/>
        <p:txBody>
          <a:bodyPr/>
          <a:lstStyle/>
          <a:p>
            <a:fld id="{F8403FD9-6FB6-4701-893B-C175957987F3}" type="slidenum">
              <a:rPr lang="en-US" altLang="en-US" smtClean="0"/>
              <a:pPr/>
              <a:t>30</a:t>
            </a:fld>
            <a:endParaRPr lang="en-US" altLang="en-US">
              <a:solidFill>
                <a:schemeClr val="accent1"/>
              </a:solidFill>
            </a:endParaRPr>
          </a:p>
        </p:txBody>
      </p:sp>
      <p:pic>
        <p:nvPicPr>
          <p:cNvPr id="11" name="Picture 10"/>
          <p:cNvPicPr/>
          <p:nvPr/>
        </p:nvPicPr>
        <p:blipFill rotWithShape="1">
          <a:blip r:embed="rId4" cstate="print">
            <a:extLst>
              <a:ext uri="{28A0092B-C50C-407E-A947-70E740481C1C}">
                <a14:useLocalDpi xmlns:a14="http://schemas.microsoft.com/office/drawing/2010/main" val="0"/>
              </a:ext>
            </a:extLst>
          </a:blip>
          <a:srcRect l="11699" t="3698" r="10897" b="6523"/>
          <a:stretch/>
        </p:blipFill>
        <p:spPr bwMode="auto">
          <a:xfrm>
            <a:off x="4971430" y="1600200"/>
            <a:ext cx="4096369" cy="2438400"/>
          </a:xfrm>
          <a:prstGeom prst="rect">
            <a:avLst/>
          </a:prstGeom>
          <a:ln>
            <a:noFill/>
          </a:ln>
          <a:extLst>
            <a:ext uri="{53640926-AAD7-44d8-BBD7-CCE9431645EC}">
              <a14:shadowObscured xmlns:a14="http://schemas.microsoft.com/office/drawing/2010/main" xmlns=""/>
            </a:ext>
          </a:extLst>
        </p:spPr>
      </p:pic>
      <p:pic>
        <p:nvPicPr>
          <p:cNvPr id="12" name="Picture 11"/>
          <p:cNvPicPr/>
          <p:nvPr/>
        </p:nvPicPr>
        <p:blipFill rotWithShape="1">
          <a:blip r:embed="rId5" cstate="print">
            <a:extLst>
              <a:ext uri="{28A0092B-C50C-407E-A947-70E740481C1C}">
                <a14:useLocalDpi xmlns:a14="http://schemas.microsoft.com/office/drawing/2010/main" val="0"/>
              </a:ext>
            </a:extLst>
          </a:blip>
          <a:srcRect l="19872" t="3026" r="17949" b="6859"/>
          <a:stretch/>
        </p:blipFill>
        <p:spPr bwMode="auto">
          <a:xfrm>
            <a:off x="5867400" y="4038599"/>
            <a:ext cx="2971800" cy="2057401"/>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276539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NAPGD2022</a:t>
            </a:r>
          </a:p>
        </p:txBody>
      </p:sp>
      <p:sp>
        <p:nvSpPr>
          <p:cNvPr id="7" name="Content Placeholder 6"/>
          <p:cNvSpPr>
            <a:spLocks noGrp="1"/>
          </p:cNvSpPr>
          <p:nvPr>
            <p:ph sz="half" idx="1"/>
          </p:nvPr>
        </p:nvSpPr>
        <p:spPr/>
        <p:txBody>
          <a:bodyPr/>
          <a:lstStyle/>
          <a:p>
            <a:r>
              <a:rPr lang="en-US" sz="2000" dirty="0" smtClean="0"/>
              <a:t>Mutual </a:t>
            </a:r>
            <a:r>
              <a:rPr lang="en-US" sz="2000" dirty="0"/>
              <a:t>consistency of heights, gravity, </a:t>
            </a:r>
            <a:r>
              <a:rPr lang="en-US" sz="2000" dirty="0" smtClean="0"/>
              <a:t>etc.</a:t>
            </a:r>
            <a:endParaRPr lang="en-US" sz="2000" dirty="0"/>
          </a:p>
          <a:p>
            <a:endParaRPr lang="en-US" sz="2000" dirty="0" smtClean="0"/>
          </a:p>
          <a:p>
            <a:r>
              <a:rPr lang="en-US" sz="2000" dirty="0"/>
              <a:t>Time dependent coordinates</a:t>
            </a:r>
            <a:endParaRPr lang="en-US" sz="2000" dirty="0" smtClean="0"/>
          </a:p>
          <a:p>
            <a:endParaRPr lang="en-US" sz="2000" dirty="0" smtClean="0"/>
          </a:p>
          <a:p>
            <a:r>
              <a:rPr lang="en-US" sz="2000" dirty="0"/>
              <a:t>Geoid definition decoupled from </a:t>
            </a:r>
            <a:r>
              <a:rPr lang="en-US" sz="2000" dirty="0" smtClean="0"/>
              <a:t>GMSL</a:t>
            </a:r>
          </a:p>
          <a:p>
            <a:endParaRPr lang="en-US" sz="2000" dirty="0" smtClean="0"/>
          </a:p>
          <a:p>
            <a:r>
              <a:rPr lang="en-US" sz="2000" dirty="0" smtClean="0"/>
              <a:t>Orthometric </a:t>
            </a:r>
            <a:r>
              <a:rPr lang="en-US" sz="2000" dirty="0"/>
              <a:t>heights defined by </a:t>
            </a:r>
            <a:r>
              <a:rPr lang="en-US" sz="2000" dirty="0" smtClean="0"/>
              <a:t>GNSS </a:t>
            </a:r>
            <a:r>
              <a:rPr lang="en-US" sz="2000" dirty="0"/>
              <a:t>&amp; </a:t>
            </a:r>
            <a:r>
              <a:rPr lang="en-US" sz="2000" dirty="0" smtClean="0"/>
              <a:t>geoid heights</a:t>
            </a:r>
            <a:endParaRPr lang="en-US" dirty="0" smtClean="0"/>
          </a:p>
          <a:p>
            <a:endParaRPr lang="en-US" dirty="0"/>
          </a:p>
        </p:txBody>
      </p:sp>
      <p:pic>
        <p:nvPicPr>
          <p:cNvPr id="9" name="Content Placeholder 8"/>
          <p:cNvPicPr>
            <a:picLocks noGrp="1" noChangeAspect="1"/>
          </p:cNvPicPr>
          <p:nvPr>
            <p:ph sz="half" idx="2"/>
          </p:nvPr>
        </p:nvPicPr>
        <p:blipFill>
          <a:blip r:embed="rId2"/>
          <a:stretch>
            <a:fillRect/>
          </a:stretch>
        </p:blipFill>
        <p:spPr>
          <a:xfrm>
            <a:off x="5303520" y="1371601"/>
            <a:ext cx="3453633" cy="4572000"/>
          </a:xfrm>
          <a:prstGeom prst="rect">
            <a:avLst/>
          </a:prstGeom>
          <a:effectLst>
            <a:outerShdw blurRad="50800" dist="38100" dir="2700000" algn="tl" rotWithShape="0">
              <a:prstClr val="black">
                <a:alpha val="40000"/>
              </a:prstClr>
            </a:outerShdw>
          </a:effectLst>
        </p:spPr>
      </p:pic>
      <p:sp>
        <p:nvSpPr>
          <p:cNvPr id="5" name="Slide Number Placeholder 4"/>
          <p:cNvSpPr>
            <a:spLocks noGrp="1"/>
          </p:cNvSpPr>
          <p:nvPr>
            <p:ph type="sldNum" sz="quarter" idx="10"/>
          </p:nvPr>
        </p:nvSpPr>
        <p:spPr/>
        <p:txBody>
          <a:bodyPr/>
          <a:lstStyle/>
          <a:p>
            <a:fld id="{E73063AB-311A-41B1-A38F-9A222A62CFDE}" type="slidenum">
              <a:rPr lang="en-US" altLang="en-US" smtClean="0"/>
              <a:pPr/>
              <a:t>31</a:t>
            </a:fld>
            <a:endParaRPr lang="en-US" altLang="en-US">
              <a:solidFill>
                <a:schemeClr val="accent1"/>
              </a:solidFill>
            </a:endParaRPr>
          </a:p>
        </p:txBody>
      </p:sp>
    </p:spTree>
    <p:extLst>
      <p:ext uri="{BB962C8B-B14F-4D97-AF65-F5344CB8AC3E}">
        <p14:creationId xmlns:p14="http://schemas.microsoft.com/office/powerpoint/2010/main" val="10425246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149856"/>
            <a:ext cx="6172200" cy="857250"/>
          </a:xfrm>
        </p:spPr>
        <p:txBody>
          <a:bodyPr/>
          <a:lstStyle/>
          <a:p>
            <a:r>
              <a:rPr lang="en-US" dirty="0" smtClean="0"/>
              <a:t>Definitional Relationship</a:t>
            </a:r>
            <a:endParaRPr lang="en-US" dirty="0"/>
          </a:p>
        </p:txBody>
      </p:sp>
      <p:sp>
        <p:nvSpPr>
          <p:cNvPr id="7" name="TextBox 6"/>
          <p:cNvSpPr txBox="1"/>
          <p:nvPr/>
        </p:nvSpPr>
        <p:spPr>
          <a:xfrm>
            <a:off x="381000" y="4343400"/>
            <a:ext cx="4012637" cy="1200329"/>
          </a:xfrm>
          <a:prstGeom prst="rect">
            <a:avLst/>
          </a:prstGeom>
          <a:noFill/>
        </p:spPr>
        <p:txBody>
          <a:bodyPr wrap="none" rtlCol="0">
            <a:spAutoFit/>
          </a:bodyPr>
          <a:lstStyle/>
          <a:p>
            <a:r>
              <a:rPr lang="en-US" sz="1800" dirty="0"/>
              <a:t>Time-dependencies of </a:t>
            </a:r>
            <a:r>
              <a:rPr lang="en-US" sz="1800" u="sng" dirty="0"/>
              <a:t>ellipsoid heights</a:t>
            </a:r>
          </a:p>
          <a:p>
            <a:r>
              <a:rPr lang="en-US" sz="1800" dirty="0"/>
              <a:t>come from OPUS, where time-dependent</a:t>
            </a:r>
          </a:p>
          <a:p>
            <a:r>
              <a:rPr lang="en-US" sz="1800" dirty="0"/>
              <a:t>CORS coordinates serve as control for</a:t>
            </a:r>
          </a:p>
          <a:p>
            <a:r>
              <a:rPr lang="en-US" sz="1800" dirty="0"/>
              <a:t>your time-dependent GNSS survey.</a:t>
            </a:r>
          </a:p>
        </p:txBody>
      </p:sp>
      <p:sp>
        <p:nvSpPr>
          <p:cNvPr id="8" name="TextBox 7"/>
          <p:cNvSpPr txBox="1"/>
          <p:nvPr/>
        </p:nvSpPr>
        <p:spPr>
          <a:xfrm>
            <a:off x="4800462" y="4374597"/>
            <a:ext cx="4057521" cy="1477328"/>
          </a:xfrm>
          <a:prstGeom prst="rect">
            <a:avLst/>
          </a:prstGeom>
          <a:noFill/>
        </p:spPr>
        <p:txBody>
          <a:bodyPr wrap="none" rtlCol="0">
            <a:spAutoFit/>
          </a:bodyPr>
          <a:lstStyle/>
          <a:p>
            <a:r>
              <a:rPr lang="en-US" sz="1800" dirty="0"/>
              <a:t>Time-dependencies of </a:t>
            </a:r>
            <a:r>
              <a:rPr lang="en-US" sz="1800" u="sng" dirty="0"/>
              <a:t>geoid undulations</a:t>
            </a:r>
          </a:p>
          <a:p>
            <a:r>
              <a:rPr lang="en-US" sz="1800" dirty="0"/>
              <a:t>are captured in the dynamic component</a:t>
            </a:r>
          </a:p>
          <a:p>
            <a:r>
              <a:rPr lang="en-US" sz="1800" dirty="0"/>
              <a:t>of GEOID2022 (“DGEOID2022”), which</a:t>
            </a:r>
          </a:p>
          <a:p>
            <a:r>
              <a:rPr lang="en-US" sz="1800" dirty="0"/>
              <a:t>will come from the geoid monitoring</a:t>
            </a:r>
          </a:p>
          <a:p>
            <a:r>
              <a:rPr lang="en-US" sz="1800" dirty="0"/>
              <a:t>service, or </a:t>
            </a:r>
            <a:r>
              <a:rPr lang="en-US" sz="1800" dirty="0" err="1"/>
              <a:t>GeMS</a:t>
            </a:r>
            <a:r>
              <a:rPr lang="en-US" sz="1800" dirty="0"/>
              <a:t>.</a:t>
            </a:r>
          </a:p>
        </p:txBody>
      </p:sp>
      <p:sp>
        <p:nvSpPr>
          <p:cNvPr id="9" name="Up Arrow 8"/>
          <p:cNvSpPr/>
          <p:nvPr/>
        </p:nvSpPr>
        <p:spPr>
          <a:xfrm rot="2739146">
            <a:off x="3580793" y="2883701"/>
            <a:ext cx="363474" cy="164308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 name="Up Arrow 9"/>
          <p:cNvSpPr/>
          <p:nvPr/>
        </p:nvSpPr>
        <p:spPr>
          <a:xfrm rot="21052621">
            <a:off x="6243234" y="3116010"/>
            <a:ext cx="363474" cy="1237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1" name="Slide Number Placeholder 10"/>
          <p:cNvSpPr>
            <a:spLocks noGrp="1"/>
          </p:cNvSpPr>
          <p:nvPr>
            <p:ph type="sldNum" sz="quarter" idx="10"/>
          </p:nvPr>
        </p:nvSpPr>
        <p:spPr/>
        <p:txBody>
          <a:bodyPr/>
          <a:lstStyle/>
          <a:p>
            <a:fld id="{8EAAFB20-D1D2-42FE-BF24-0577E6A3D25B}" type="slidenum">
              <a:rPr lang="en-US" altLang="en-US" smtClean="0"/>
              <a:pPr/>
              <a:t>32</a:t>
            </a:fld>
            <a:endParaRPr lang="en-US" altLang="en-US">
              <a:solidFill>
                <a:schemeClr val="accent1"/>
              </a:solidFill>
            </a:endParaRPr>
          </a:p>
        </p:txBody>
      </p:sp>
      <p:sp>
        <p:nvSpPr>
          <p:cNvPr id="3" name="TextBox 2"/>
          <p:cNvSpPr txBox="1"/>
          <p:nvPr/>
        </p:nvSpPr>
        <p:spPr>
          <a:xfrm>
            <a:off x="0" y="2514600"/>
            <a:ext cx="9144000" cy="461665"/>
          </a:xfrm>
          <a:prstGeom prst="rect">
            <a:avLst/>
          </a:prstGeom>
          <a:noFill/>
        </p:spPr>
        <p:txBody>
          <a:bodyPr wrap="square" rtlCol="0">
            <a:spAutoFit/>
          </a:bodyPr>
          <a:lstStyle/>
          <a:p>
            <a:pPr algn="ctr"/>
            <a:r>
              <a:rPr lang="en-US" sz="2400" dirty="0" smtClean="0"/>
              <a:t>H</a:t>
            </a:r>
            <a:r>
              <a:rPr lang="en-US" sz="2400" baseline="-25000" dirty="0" smtClean="0"/>
              <a:t>NAPGD2022</a:t>
            </a:r>
            <a:r>
              <a:rPr lang="en-US" sz="2400" dirty="0" smtClean="0"/>
              <a:t>(t)  =  h</a:t>
            </a:r>
            <a:r>
              <a:rPr lang="en-US" sz="2400" baseline="-25000" dirty="0" smtClean="0"/>
              <a:t>ITRF2022</a:t>
            </a:r>
            <a:r>
              <a:rPr lang="en-US" sz="2400" dirty="0" smtClean="0"/>
              <a:t>(t)  –  N</a:t>
            </a:r>
            <a:r>
              <a:rPr lang="en-US" sz="2400" baseline="-25000" dirty="0" smtClean="0"/>
              <a:t>GEOID2022</a:t>
            </a:r>
            <a:r>
              <a:rPr lang="en-US" sz="2400" dirty="0" smtClean="0"/>
              <a:t>(t)</a:t>
            </a:r>
            <a:endParaRPr lang="en-US" sz="2400" dirty="0"/>
          </a:p>
        </p:txBody>
      </p:sp>
    </p:spTree>
    <p:extLst>
      <p:ext uri="{BB962C8B-B14F-4D97-AF65-F5344CB8AC3E}">
        <p14:creationId xmlns:p14="http://schemas.microsoft.com/office/powerpoint/2010/main" val="36629539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7"/>
          <p:cNvSpPr>
            <a:spLocks noGrp="1"/>
          </p:cNvSpPr>
          <p:nvPr>
            <p:ph type="title"/>
          </p:nvPr>
        </p:nvSpPr>
        <p:spPr/>
        <p:txBody>
          <a:bodyPr/>
          <a:lstStyle/>
          <a:p>
            <a:r>
              <a:rPr lang="en-US" altLang="en-US" smtClean="0"/>
              <a:t>Experimental Geoids</a:t>
            </a:r>
          </a:p>
        </p:txBody>
      </p:sp>
      <p:sp>
        <p:nvSpPr>
          <p:cNvPr id="9" name="Content Placeholder 8"/>
          <p:cNvSpPr>
            <a:spLocks noGrp="1"/>
          </p:cNvSpPr>
          <p:nvPr>
            <p:ph idx="1"/>
          </p:nvPr>
        </p:nvSpPr>
        <p:spPr>
          <a:xfrm>
            <a:off x="457200" y="1600200"/>
            <a:ext cx="3777916" cy="4977063"/>
          </a:xfrm>
        </p:spPr>
        <p:txBody>
          <a:bodyPr>
            <a:normAutofit/>
          </a:bodyPr>
          <a:lstStyle/>
          <a:p>
            <a:pPr>
              <a:defRPr/>
            </a:pPr>
            <a:r>
              <a:rPr lang="en-US" dirty="0" smtClean="0"/>
              <a:t>Combining most recent satellite, airborne, and terrestrial gravity data to test methods for 2022</a:t>
            </a:r>
          </a:p>
          <a:p>
            <a:pPr>
              <a:defRPr/>
            </a:pPr>
            <a:r>
              <a:rPr lang="en-US" dirty="0" smtClean="0"/>
              <a:t>Published annually </a:t>
            </a:r>
          </a:p>
          <a:p>
            <a:pPr lvl="1">
              <a:defRPr/>
            </a:pPr>
            <a:r>
              <a:rPr lang="en-US" dirty="0" smtClean="0"/>
              <a:t>Updated with airborne gravity data</a:t>
            </a:r>
            <a:endParaRPr lang="en-US" dirty="0"/>
          </a:p>
          <a:p>
            <a:pPr lvl="1">
              <a:defRPr/>
            </a:pPr>
            <a:r>
              <a:rPr lang="en-US" dirty="0" smtClean="0"/>
              <a:t>Available on the </a:t>
            </a:r>
            <a:r>
              <a:rPr lang="en-US" dirty="0"/>
              <a:t>w</a:t>
            </a:r>
            <a:r>
              <a:rPr lang="en-US" dirty="0" smtClean="0"/>
              <a:t>ebsite</a:t>
            </a:r>
          </a:p>
          <a:p>
            <a:pPr>
              <a:defRPr/>
            </a:pPr>
            <a:r>
              <a:rPr lang="en-US" dirty="0" smtClean="0"/>
              <a:t>Testing methods</a:t>
            </a:r>
          </a:p>
          <a:p>
            <a:pPr lvl="1">
              <a:defRPr/>
            </a:pPr>
            <a:r>
              <a:rPr lang="en-US" dirty="0" smtClean="0"/>
              <a:t>Blending techniques</a:t>
            </a:r>
          </a:p>
          <a:p>
            <a:pPr lvl="1">
              <a:defRPr/>
            </a:pPr>
            <a:r>
              <a:rPr lang="en-US" dirty="0" smtClean="0"/>
              <a:t>Density</a:t>
            </a:r>
          </a:p>
          <a:p>
            <a:pPr lvl="1">
              <a:defRPr/>
            </a:pPr>
            <a:r>
              <a:rPr lang="en-US" dirty="0" smtClean="0"/>
              <a:t>Terrestrial data improvements</a:t>
            </a:r>
            <a:endParaRPr lang="en-US" dirty="0"/>
          </a:p>
          <a:p>
            <a:pPr>
              <a:defRPr/>
            </a:pPr>
            <a:endParaRPr lang="en-US" dirty="0" smtClean="0"/>
          </a:p>
        </p:txBody>
      </p:sp>
      <p:sp>
        <p:nvSpPr>
          <p:cNvPr id="38917" name="Rectangle 1"/>
          <p:cNvSpPr>
            <a:spLocks noChangeArrowheads="1"/>
          </p:cNvSpPr>
          <p:nvPr/>
        </p:nvSpPr>
        <p:spPr bwMode="auto">
          <a:xfrm>
            <a:off x="4495800" y="5102225"/>
            <a:ext cx="301960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200" dirty="0"/>
              <a:t>https://beta.ngs.noaa.gov/GEOID/xGEOID18/</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3452" y="1661741"/>
            <a:ext cx="5170548" cy="3291259"/>
          </a:xfrm>
          <a:prstGeom prst="rect">
            <a:avLst/>
          </a:prstGeom>
        </p:spPr>
      </p:pic>
      <p:sp>
        <p:nvSpPr>
          <p:cNvPr id="5" name="Slide Number Placeholder 4"/>
          <p:cNvSpPr>
            <a:spLocks noGrp="1"/>
          </p:cNvSpPr>
          <p:nvPr>
            <p:ph type="sldNum" sz="quarter" idx="10"/>
          </p:nvPr>
        </p:nvSpPr>
        <p:spPr/>
        <p:txBody>
          <a:bodyPr/>
          <a:lstStyle/>
          <a:p>
            <a:fld id="{F8403FD9-6FB6-4701-893B-C175957987F3}" type="slidenum">
              <a:rPr lang="en-US" altLang="en-US" smtClean="0"/>
              <a:pPr/>
              <a:t>33</a:t>
            </a:fld>
            <a:endParaRPr lang="en-US" altLang="en-US">
              <a:solidFill>
                <a:schemeClr val="accent1"/>
              </a:solidFill>
            </a:endParaRPr>
          </a:p>
        </p:txBody>
      </p:sp>
    </p:spTree>
    <p:extLst>
      <p:ext uri="{BB962C8B-B14F-4D97-AF65-F5344CB8AC3E}">
        <p14:creationId xmlns:p14="http://schemas.microsoft.com/office/powerpoint/2010/main" val="41627253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resolution products</a:t>
            </a:r>
            <a:endParaRPr lang="en-US" dirty="0"/>
          </a:p>
        </p:txBody>
      </p:sp>
      <p:sp>
        <p:nvSpPr>
          <p:cNvPr id="10" name="Content Placeholder 9"/>
          <p:cNvSpPr>
            <a:spLocks noGrp="1"/>
          </p:cNvSpPr>
          <p:nvPr>
            <p:ph idx="1"/>
          </p:nvPr>
        </p:nvSpPr>
        <p:spPr/>
        <p:txBody>
          <a:bodyPr/>
          <a:lstStyle/>
          <a:p>
            <a:r>
              <a:rPr lang="en-US" dirty="0" smtClean="0"/>
              <a:t>All will be 1 x 1 arcminute grids</a:t>
            </a:r>
          </a:p>
          <a:p>
            <a:r>
              <a:rPr lang="en-US" dirty="0" smtClean="0"/>
              <a:t>All will cover three finite regions of the globe</a:t>
            </a:r>
          </a:p>
          <a:p>
            <a:r>
              <a:rPr lang="en-US" dirty="0" smtClean="0"/>
              <a:t>All will have a static and dynamic component</a:t>
            </a:r>
          </a:p>
          <a:p>
            <a:pPr lvl="1"/>
            <a:r>
              <a:rPr lang="en-US" sz="2000" dirty="0" smtClean="0"/>
              <a:t>Dynamic surface gravity not expected to be ready by 2022</a:t>
            </a:r>
          </a:p>
          <a:p>
            <a:r>
              <a:rPr lang="en-US" dirty="0" smtClean="0"/>
              <a:t>GEOID2022</a:t>
            </a:r>
          </a:p>
          <a:p>
            <a:pPr lvl="1"/>
            <a:r>
              <a:rPr lang="en-US" sz="2000" dirty="0" smtClean="0"/>
              <a:t>Official converter of *TRF2022 ellipsoid heights into NAPGD2022 orthometric heights</a:t>
            </a:r>
          </a:p>
          <a:p>
            <a:r>
              <a:rPr lang="en-US" dirty="0" smtClean="0"/>
              <a:t>DEFLEC2022</a:t>
            </a:r>
          </a:p>
          <a:p>
            <a:pPr lvl="1"/>
            <a:r>
              <a:rPr lang="en-US" sz="2000" dirty="0" smtClean="0"/>
              <a:t>Surface deflections of the vertical in N/S and E/W</a:t>
            </a:r>
          </a:p>
          <a:p>
            <a:r>
              <a:rPr lang="en-US" dirty="0" smtClean="0"/>
              <a:t>GRAV2022</a:t>
            </a:r>
          </a:p>
          <a:p>
            <a:pPr lvl="1"/>
            <a:r>
              <a:rPr lang="en-US" sz="2000" dirty="0" smtClean="0"/>
              <a:t>Surface acceleration of gravity </a:t>
            </a:r>
          </a:p>
          <a:p>
            <a:pPr lvl="1"/>
            <a:endParaRPr lang="en-US" dirty="0"/>
          </a:p>
        </p:txBody>
      </p:sp>
      <p:sp>
        <p:nvSpPr>
          <p:cNvPr id="3" name="Slide Number Placeholder 2"/>
          <p:cNvSpPr>
            <a:spLocks noGrp="1"/>
          </p:cNvSpPr>
          <p:nvPr>
            <p:ph type="sldNum" sz="quarter" idx="10"/>
          </p:nvPr>
        </p:nvSpPr>
        <p:spPr/>
        <p:txBody>
          <a:bodyPr/>
          <a:lstStyle/>
          <a:p>
            <a:fld id="{F8403FD9-6FB6-4701-893B-C175957987F3}" type="slidenum">
              <a:rPr lang="en-US" altLang="en-US" smtClean="0"/>
              <a:pPr/>
              <a:t>34</a:t>
            </a:fld>
            <a:endParaRPr lang="en-US" altLang="en-US">
              <a:solidFill>
                <a:schemeClr val="accent1"/>
              </a:solidFill>
            </a:endParaRPr>
          </a:p>
        </p:txBody>
      </p:sp>
    </p:spTree>
    <p:extLst>
      <p:ext uri="{BB962C8B-B14F-4D97-AF65-F5344CB8AC3E}">
        <p14:creationId xmlns:p14="http://schemas.microsoft.com/office/powerpoint/2010/main" val="5286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64259" y="1376412"/>
            <a:ext cx="3767596" cy="2911325"/>
          </a:xfrm>
        </p:spPr>
      </p:pic>
      <p:sp>
        <p:nvSpPr>
          <p:cNvPr id="2" name="Title 1"/>
          <p:cNvSpPr>
            <a:spLocks noGrp="1"/>
          </p:cNvSpPr>
          <p:nvPr>
            <p:ph type="title"/>
          </p:nvPr>
        </p:nvSpPr>
        <p:spPr/>
        <p:txBody>
          <a:bodyPr/>
          <a:lstStyle/>
          <a:p>
            <a:r>
              <a:rPr lang="en-US" dirty="0" smtClean="0"/>
              <a:t>The three gridded regions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268067"/>
            <a:ext cx="2617949" cy="338793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930" y="3326580"/>
            <a:ext cx="3232767" cy="2498047"/>
          </a:xfrm>
          <a:prstGeom prst="rect">
            <a:avLst/>
          </a:prstGeom>
        </p:spPr>
      </p:pic>
      <p:sp>
        <p:nvSpPr>
          <p:cNvPr id="10" name="TextBox 9"/>
          <p:cNvSpPr txBox="1"/>
          <p:nvPr/>
        </p:nvSpPr>
        <p:spPr>
          <a:xfrm>
            <a:off x="5831855" y="1376412"/>
            <a:ext cx="2087731" cy="584776"/>
          </a:xfrm>
          <a:prstGeom prst="rect">
            <a:avLst/>
          </a:prstGeom>
          <a:noFill/>
        </p:spPr>
        <p:txBody>
          <a:bodyPr wrap="none" rtlCol="0">
            <a:spAutoFit/>
          </a:bodyPr>
          <a:lstStyle/>
          <a:p>
            <a:r>
              <a:rPr lang="en-US" sz="1600" dirty="0" smtClean="0"/>
              <a:t>North American region</a:t>
            </a:r>
          </a:p>
          <a:p>
            <a:r>
              <a:rPr lang="en-US" sz="1600" dirty="0" smtClean="0"/>
              <a:t>¼ of the Earth</a:t>
            </a:r>
            <a:endParaRPr lang="en-US" sz="1600" dirty="0"/>
          </a:p>
        </p:txBody>
      </p:sp>
      <p:sp>
        <p:nvSpPr>
          <p:cNvPr id="11" name="TextBox 10"/>
          <p:cNvSpPr txBox="1"/>
          <p:nvPr/>
        </p:nvSpPr>
        <p:spPr>
          <a:xfrm>
            <a:off x="6248399" y="5638800"/>
            <a:ext cx="2209801" cy="338554"/>
          </a:xfrm>
          <a:prstGeom prst="rect">
            <a:avLst/>
          </a:prstGeom>
          <a:noFill/>
        </p:spPr>
        <p:txBody>
          <a:bodyPr wrap="square" rtlCol="0">
            <a:spAutoFit/>
          </a:bodyPr>
          <a:lstStyle/>
          <a:p>
            <a:pPr algn="ctr"/>
            <a:r>
              <a:rPr lang="en-US" sz="1600" dirty="0" smtClean="0"/>
              <a:t>Guam/CNMI region</a:t>
            </a:r>
          </a:p>
        </p:txBody>
      </p:sp>
      <p:sp>
        <p:nvSpPr>
          <p:cNvPr id="12" name="TextBox 11"/>
          <p:cNvSpPr txBox="1"/>
          <p:nvPr/>
        </p:nvSpPr>
        <p:spPr>
          <a:xfrm>
            <a:off x="469516" y="5749141"/>
            <a:ext cx="2807083" cy="338554"/>
          </a:xfrm>
          <a:prstGeom prst="rect">
            <a:avLst/>
          </a:prstGeom>
          <a:noFill/>
        </p:spPr>
        <p:txBody>
          <a:bodyPr wrap="square" rtlCol="0">
            <a:spAutoFit/>
          </a:bodyPr>
          <a:lstStyle/>
          <a:p>
            <a:pPr algn="ctr"/>
            <a:r>
              <a:rPr lang="en-US" sz="1600" dirty="0" smtClean="0"/>
              <a:t>American Samoa region</a:t>
            </a:r>
          </a:p>
        </p:txBody>
      </p:sp>
      <p:sp>
        <p:nvSpPr>
          <p:cNvPr id="3" name="Slide Number Placeholder 2"/>
          <p:cNvSpPr>
            <a:spLocks noGrp="1"/>
          </p:cNvSpPr>
          <p:nvPr>
            <p:ph type="sldNum" sz="quarter" idx="10"/>
          </p:nvPr>
        </p:nvSpPr>
        <p:spPr/>
        <p:txBody>
          <a:bodyPr/>
          <a:lstStyle/>
          <a:p>
            <a:fld id="{F8403FD9-6FB6-4701-893B-C175957987F3}" type="slidenum">
              <a:rPr lang="en-US" altLang="en-US" smtClean="0"/>
              <a:pPr/>
              <a:t>35</a:t>
            </a:fld>
            <a:endParaRPr lang="en-US" altLang="en-US">
              <a:solidFill>
                <a:schemeClr val="accent1"/>
              </a:solidFill>
            </a:endParaRPr>
          </a:p>
        </p:txBody>
      </p:sp>
    </p:spTree>
    <p:extLst>
      <p:ext uri="{BB962C8B-B14F-4D97-AF65-F5344CB8AC3E}">
        <p14:creationId xmlns:p14="http://schemas.microsoft.com/office/powerpoint/2010/main" val="41482433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mtClean="0">
                <a:latin typeface="Tahoma" panose="020B0604030504040204" pitchFamily="34" charset="0"/>
              </a:rPr>
              <a:t>WG1 – NAREF</a:t>
            </a:r>
          </a:p>
        </p:txBody>
      </p:sp>
      <p:sp>
        <p:nvSpPr>
          <p:cNvPr id="3" name="Content Placeholder 2"/>
          <p:cNvSpPr>
            <a:spLocks noGrp="1"/>
          </p:cNvSpPr>
          <p:nvPr>
            <p:ph idx="1"/>
          </p:nvPr>
        </p:nvSpPr>
        <p:spPr>
          <a:xfrm>
            <a:off x="685800" y="1447800"/>
            <a:ext cx="8229600" cy="4724400"/>
          </a:xfrm>
        </p:spPr>
        <p:txBody>
          <a:bodyPr/>
          <a:lstStyle/>
          <a:p>
            <a:pPr>
              <a:buFont typeface="Wingdings" charset="2"/>
              <a:buChar char="§"/>
              <a:defRPr/>
            </a:pPr>
            <a:r>
              <a:rPr lang="en-US" dirty="0" smtClean="0">
                <a:ea typeface="ＭＳ Ｐゴシック" charset="0"/>
              </a:rPr>
              <a:t>Objective</a:t>
            </a:r>
          </a:p>
          <a:p>
            <a:pPr lvl="1">
              <a:defRPr/>
            </a:pPr>
            <a:r>
              <a:rPr lang="en-US" dirty="0" smtClean="0">
                <a:ea typeface="ＭＳ Ｐゴシック" charset="0"/>
              </a:rPr>
              <a:t>Densify the ITRF/IGS global reference frame in North America</a:t>
            </a:r>
          </a:p>
          <a:p>
            <a:pPr lvl="1">
              <a:defRPr/>
            </a:pPr>
            <a:r>
              <a:rPr lang="en-US" dirty="0" smtClean="0">
                <a:ea typeface="ＭＳ Ｐゴシック" charset="0"/>
              </a:rPr>
              <a:t>Compute weekly coordinate solutions</a:t>
            </a:r>
          </a:p>
          <a:p>
            <a:pPr lvl="1">
              <a:defRPr/>
            </a:pPr>
            <a:r>
              <a:rPr lang="en-US" dirty="0" smtClean="0">
                <a:ea typeface="ＭＳ Ｐゴシック" charset="0"/>
              </a:rPr>
              <a:t>Combine weekly solutions into multi-year cumulative solutions</a:t>
            </a:r>
          </a:p>
          <a:p>
            <a:pPr lvl="1">
              <a:defRPr/>
            </a:pPr>
            <a:r>
              <a:rPr lang="en-US" dirty="0" smtClean="0">
                <a:ea typeface="ＭＳ Ｐゴシック" charset="0"/>
              </a:rPr>
              <a:t>Integrate into ITRF via the IGS global network</a:t>
            </a:r>
          </a:p>
          <a:p>
            <a:pPr lvl="1">
              <a:defRPr/>
            </a:pPr>
            <a:r>
              <a:rPr lang="en-US" dirty="0" smtClean="0">
                <a:ea typeface="ＭＳ Ｐゴシック" charset="0"/>
              </a:rPr>
              <a:t>Include all public continuous GPS sites in N.A. (4500+ stations)</a:t>
            </a:r>
          </a:p>
          <a:p>
            <a:pPr lvl="1">
              <a:defRPr/>
            </a:pPr>
            <a:r>
              <a:rPr lang="en-US" dirty="0" smtClean="0">
                <a:ea typeface="ＭＳ Ｐゴシック" charset="0"/>
              </a:rPr>
              <a:t>Follow IGS processing guidelines</a:t>
            </a:r>
          </a:p>
          <a:p>
            <a:pPr lvl="2">
              <a:defRPr/>
            </a:pPr>
            <a:r>
              <a:rPr lang="en-US" dirty="0" smtClean="0">
                <a:ea typeface="ＭＳ Ｐゴシック" charset="0"/>
              </a:rPr>
              <a:t>Current IGS reference frame</a:t>
            </a:r>
          </a:p>
          <a:p>
            <a:pPr lvl="2">
              <a:defRPr/>
            </a:pPr>
            <a:r>
              <a:rPr lang="en-US" dirty="0" smtClean="0">
                <a:ea typeface="ＭＳ Ｐゴシック" charset="0"/>
              </a:rPr>
              <a:t>IGS orbits and EOPs</a:t>
            </a:r>
          </a:p>
          <a:p>
            <a:pPr lvl="2">
              <a:defRPr/>
            </a:pPr>
            <a:r>
              <a:rPr lang="en-US" dirty="0" smtClean="0">
                <a:ea typeface="ＭＳ Ｐゴシック" charset="0"/>
              </a:rPr>
              <a:t>Current absolute antenna phase center models</a:t>
            </a:r>
          </a:p>
          <a:p>
            <a:pPr>
              <a:buFont typeface="Wingdings" charset="2"/>
              <a:buChar char="§"/>
              <a:defRPr/>
            </a:pPr>
            <a:r>
              <a:rPr lang="en-US" dirty="0" smtClean="0">
                <a:ea typeface="ＭＳ Ｐゴシック" charset="0"/>
              </a:rPr>
              <a:t>Products</a:t>
            </a:r>
          </a:p>
          <a:p>
            <a:pPr lvl="1">
              <a:defRPr/>
            </a:pPr>
            <a:r>
              <a:rPr lang="en-US" dirty="0" smtClean="0">
                <a:ea typeface="ＭＳ Ｐゴシック" charset="0"/>
              </a:rPr>
              <a:t>Weekly coordinate solutions (combinations of regional solutions)</a:t>
            </a:r>
          </a:p>
          <a:p>
            <a:pPr lvl="1">
              <a:defRPr/>
            </a:pPr>
            <a:r>
              <a:rPr lang="en-US" dirty="0" smtClean="0">
                <a:ea typeface="ＭＳ Ｐゴシック" charset="0"/>
              </a:rPr>
              <a:t>Periodic multi</a:t>
            </a:r>
            <a:r>
              <a:rPr lang="en-US" dirty="0">
                <a:ea typeface="ＭＳ Ｐゴシック" charset="0"/>
              </a:rPr>
              <a:t>-year </a:t>
            </a:r>
            <a:r>
              <a:rPr lang="en-US" dirty="0" smtClean="0">
                <a:ea typeface="ＭＳ Ｐゴシック" charset="0"/>
              </a:rPr>
              <a:t>cumulative </a:t>
            </a:r>
            <a:r>
              <a:rPr lang="en-US" dirty="0">
                <a:ea typeface="ＭＳ Ｐゴシック" charset="0"/>
              </a:rPr>
              <a:t>(velocity) </a:t>
            </a:r>
            <a:r>
              <a:rPr lang="en-US" dirty="0" smtClean="0">
                <a:ea typeface="ＭＳ Ｐゴシック" charset="0"/>
              </a:rPr>
              <a:t>solutions</a:t>
            </a:r>
          </a:p>
        </p:txBody>
      </p:sp>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fld id="{5265D81F-72E5-41CA-8C9D-D8EAEFFC8ACD}" type="slidenum">
              <a:rPr lang="en-US" altLang="en-US" sz="1200">
                <a:latin typeface="Times" panose="02020603050405020304" pitchFamily="18" charset="0"/>
              </a:rPr>
              <a:pPr/>
              <a:t>4</a:t>
            </a:fld>
            <a:endParaRPr lang="en-US" altLang="en-US" sz="1200">
              <a:solidFill>
                <a:schemeClr val="accent1"/>
              </a:solidFill>
              <a:latin typeface="Times"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mtClean="0">
                <a:latin typeface="Tahoma" panose="020B0604030504040204" pitchFamily="34" charset="0"/>
              </a:rPr>
              <a:t>Regional Solutions – Canada</a:t>
            </a:r>
          </a:p>
        </p:txBody>
      </p:sp>
      <p:sp>
        <p:nvSpPr>
          <p:cNvPr id="3" name="Content Placeholder 2"/>
          <p:cNvSpPr>
            <a:spLocks noGrp="1"/>
          </p:cNvSpPr>
          <p:nvPr>
            <p:ph idx="1"/>
          </p:nvPr>
        </p:nvSpPr>
        <p:spPr/>
        <p:txBody>
          <a:bodyPr/>
          <a:lstStyle/>
          <a:p>
            <a:r>
              <a:rPr lang="en-US" altLang="en-US" dirty="0" smtClean="0"/>
              <a:t>Network of all public GNSS stations in northern half of N.A.</a:t>
            </a:r>
          </a:p>
          <a:p>
            <a:pPr lvl="1"/>
            <a:r>
              <a:rPr lang="en-US" altLang="en-US" dirty="0" smtClean="0"/>
              <a:t>~900 active stations &amp; ~230 passive stations (high campaign)</a:t>
            </a:r>
          </a:p>
          <a:p>
            <a:pPr lvl="1"/>
            <a:r>
              <a:rPr lang="en-US" altLang="en-US" dirty="0" smtClean="0"/>
              <a:t>Many new stations added to densify the ITRF – see map next slide</a:t>
            </a:r>
          </a:p>
          <a:p>
            <a:pPr lvl="1"/>
            <a:r>
              <a:rPr lang="en-US" altLang="en-US" dirty="0" smtClean="0"/>
              <a:t>Mainly in targeted areas for monitoring GIA and tectonic motion</a:t>
            </a:r>
          </a:p>
          <a:p>
            <a:pPr lvl="1"/>
            <a:r>
              <a:rPr lang="en-US" altLang="en-US" dirty="0" smtClean="0"/>
              <a:t>Considering adding ~1000 commercial RTK networks in Canada</a:t>
            </a:r>
          </a:p>
          <a:p>
            <a:r>
              <a:rPr lang="en-US" altLang="en-US" dirty="0" smtClean="0"/>
              <a:t>Producing weekly coordinate solutions since 2000</a:t>
            </a:r>
          </a:p>
          <a:p>
            <a:pPr lvl="1"/>
            <a:r>
              <a:rPr lang="en-US" altLang="en-US" dirty="0" smtClean="0"/>
              <a:t>Bernese GNSS Software 5.2</a:t>
            </a:r>
          </a:p>
          <a:p>
            <a:pPr lvl="1"/>
            <a:r>
              <a:rPr lang="en-US" altLang="en-US" dirty="0" smtClean="0"/>
              <a:t>IGS final orbits (current &amp; repro2) and antenna calibrations</a:t>
            </a:r>
          </a:p>
          <a:p>
            <a:pPr lvl="1"/>
            <a:r>
              <a:rPr lang="en-US" altLang="en-US" dirty="0" smtClean="0"/>
              <a:t>Aligned to IGS14 with global IGS core stations</a:t>
            </a:r>
          </a:p>
          <a:p>
            <a:r>
              <a:rPr lang="en-US" altLang="en-US" dirty="0" smtClean="0"/>
              <a:t>Producing cumulative solutions from weekly solutions</a:t>
            </a:r>
          </a:p>
          <a:p>
            <a:pPr lvl="1"/>
            <a:r>
              <a:rPr lang="en-US" altLang="en-US" dirty="0" smtClean="0"/>
              <a:t>Multi-year solutions for coordinates &amp; velocities updated monthly with new data and stations</a:t>
            </a:r>
          </a:p>
          <a:p>
            <a:pPr lvl="1"/>
            <a:r>
              <a:rPr lang="en-US" altLang="en-US" dirty="0" smtClean="0"/>
              <a:t>Able to simultaneously estimate seasonal &amp; post-seismic terms</a:t>
            </a:r>
          </a:p>
        </p:txBody>
      </p:sp>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fld id="{B7475617-0597-4E85-9924-27AFB1455B91}" type="slidenum">
              <a:rPr lang="en-US" altLang="en-US" sz="1200">
                <a:latin typeface="Times" panose="02020603050405020304" pitchFamily="18" charset="0"/>
              </a:rPr>
              <a:pPr/>
              <a:t>5</a:t>
            </a:fld>
            <a:endParaRPr lang="en-US" altLang="en-US" sz="1200">
              <a:solidFill>
                <a:schemeClr val="accent1"/>
              </a:solidFill>
              <a:latin typeface="Times"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fld id="{AF704296-6392-417D-9B59-91CBAC67B1BF}" type="slidenum">
              <a:rPr lang="en-US" altLang="en-US" sz="1200">
                <a:latin typeface="Times" panose="02020603050405020304" pitchFamily="18" charset="0"/>
              </a:rPr>
              <a:pPr/>
              <a:t>6</a:t>
            </a:fld>
            <a:endParaRPr lang="en-US" altLang="en-US" sz="1200">
              <a:solidFill>
                <a:schemeClr val="accent1"/>
              </a:solidFill>
              <a:latin typeface="Times" panose="02020603050405020304" pitchFamily="18" charset="0"/>
            </a:endParaRPr>
          </a:p>
        </p:txBody>
      </p:sp>
      <p:pic>
        <p:nvPicPr>
          <p:cNvPr id="20483" name="Picture 5" descr="GSBactivepassive_STc_legend_trim_opt.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400" y="0"/>
            <a:ext cx="8321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4" name="TextBox 6"/>
          <p:cNvSpPr txBox="1">
            <a:spLocks noChangeArrowheads="1"/>
          </p:cNvSpPr>
          <p:nvPr/>
        </p:nvSpPr>
        <p:spPr bwMode="auto">
          <a:xfrm>
            <a:off x="533400" y="76200"/>
            <a:ext cx="433591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r>
              <a:rPr lang="en-US" altLang="en-US" sz="2800" dirty="0">
                <a:solidFill>
                  <a:srgbClr val="3333FF"/>
                </a:solidFill>
                <a:latin typeface="Tahoma"/>
                <a:cs typeface="Tahoma"/>
              </a:rPr>
              <a:t>Active &amp; Passive Networks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1506" name="Picture 1" descr="GSBx1981-VFCleaned-n83_HVc-blue-opt.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400" y="0"/>
            <a:ext cx="8321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fld id="{99C57EC0-624C-4C2B-BF53-B1BCB2E93F34}" type="slidenum">
              <a:rPr lang="en-US" altLang="en-US" sz="1200">
                <a:latin typeface="Times" panose="02020603050405020304" pitchFamily="18" charset="0"/>
              </a:rPr>
              <a:pPr/>
              <a:t>7</a:t>
            </a:fld>
            <a:endParaRPr lang="en-US" altLang="en-US" sz="1200">
              <a:solidFill>
                <a:schemeClr val="accent1"/>
              </a:solidFill>
              <a:latin typeface="Times" panose="02020603050405020304" pitchFamily="18" charset="0"/>
            </a:endParaRPr>
          </a:p>
        </p:txBody>
      </p:sp>
      <p:sp>
        <p:nvSpPr>
          <p:cNvPr id="6" name="TextBox 6"/>
          <p:cNvSpPr txBox="1">
            <a:spLocks noChangeArrowheads="1"/>
          </p:cNvSpPr>
          <p:nvPr/>
        </p:nvSpPr>
        <p:spPr bwMode="auto">
          <a:xfrm>
            <a:off x="604679" y="76200"/>
            <a:ext cx="3948091"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r>
              <a:rPr lang="en-US" altLang="en-US" sz="2800" dirty="0">
                <a:solidFill>
                  <a:srgbClr val="3333FF"/>
                </a:solidFill>
                <a:latin typeface="Tahoma"/>
                <a:cs typeface="Tahoma"/>
              </a:rPr>
              <a:t>Canadian </a:t>
            </a:r>
            <a:r>
              <a:rPr lang="en-US" altLang="en-US" sz="2800" dirty="0" smtClean="0">
                <a:solidFill>
                  <a:srgbClr val="3333FF"/>
                </a:solidFill>
                <a:latin typeface="Tahoma"/>
                <a:cs typeface="Tahoma"/>
              </a:rPr>
              <a:t>NAD83</a:t>
            </a:r>
          </a:p>
          <a:p>
            <a:r>
              <a:rPr lang="en-US" altLang="en-US" sz="2800" dirty="0" smtClean="0">
                <a:solidFill>
                  <a:srgbClr val="3333FF"/>
                </a:solidFill>
                <a:latin typeface="Tahoma"/>
                <a:cs typeface="Tahoma"/>
              </a:rPr>
              <a:t>Horizontal Velocity Field</a:t>
            </a:r>
            <a:endParaRPr lang="en-US" altLang="en-US" sz="2800" dirty="0">
              <a:solidFill>
                <a:srgbClr val="3333FF"/>
              </a:solidFill>
              <a:latin typeface="Tahoma"/>
              <a:cs typeface="Tahom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2530" name="Picture 2" descr="GSBx1981-VFCleaned-n83_VVc-opt.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400" y="0"/>
            <a:ext cx="8321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fld id="{C6D7F6B2-5537-432F-AA03-A512A9E8D4F1}" type="slidenum">
              <a:rPr lang="en-US" altLang="en-US" sz="1200">
                <a:latin typeface="Times" panose="02020603050405020304" pitchFamily="18" charset="0"/>
              </a:rPr>
              <a:pPr/>
              <a:t>8</a:t>
            </a:fld>
            <a:endParaRPr lang="en-US" altLang="en-US" sz="1200">
              <a:solidFill>
                <a:schemeClr val="accent1"/>
              </a:solidFill>
              <a:latin typeface="Times" panose="02020603050405020304" pitchFamily="18" charset="0"/>
            </a:endParaRPr>
          </a:p>
        </p:txBody>
      </p:sp>
      <p:sp>
        <p:nvSpPr>
          <p:cNvPr id="22532" name="TextBox 6"/>
          <p:cNvSpPr txBox="1">
            <a:spLocks noChangeArrowheads="1"/>
          </p:cNvSpPr>
          <p:nvPr/>
        </p:nvSpPr>
        <p:spPr bwMode="auto">
          <a:xfrm>
            <a:off x="604679" y="76200"/>
            <a:ext cx="3510121"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r>
              <a:rPr lang="en-US" altLang="en-US" sz="2800" dirty="0">
                <a:solidFill>
                  <a:srgbClr val="3333FF"/>
                </a:solidFill>
                <a:latin typeface="Tahoma"/>
                <a:cs typeface="Tahoma"/>
              </a:rPr>
              <a:t>Canadian </a:t>
            </a:r>
            <a:r>
              <a:rPr lang="en-US" altLang="en-US" sz="2800" dirty="0" smtClean="0">
                <a:solidFill>
                  <a:srgbClr val="3333FF"/>
                </a:solidFill>
                <a:latin typeface="Tahoma"/>
                <a:cs typeface="Tahoma"/>
              </a:rPr>
              <a:t>NAD83</a:t>
            </a:r>
          </a:p>
          <a:p>
            <a:r>
              <a:rPr lang="en-US" altLang="en-US" sz="2800" dirty="0" smtClean="0">
                <a:solidFill>
                  <a:srgbClr val="3333FF"/>
                </a:solidFill>
                <a:latin typeface="Tahoma"/>
                <a:cs typeface="Tahoma"/>
              </a:rPr>
              <a:t>Vertical Velocity Field</a:t>
            </a:r>
            <a:endParaRPr lang="en-US" altLang="en-US" sz="2800" dirty="0">
              <a:solidFill>
                <a:srgbClr val="3333FF"/>
              </a:solidFill>
              <a:latin typeface="Tahoma"/>
              <a:cs typeface="Tahom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mtClean="0">
                <a:latin typeface="Tahoma" panose="020B0604030504040204" pitchFamily="34" charset="0"/>
              </a:rPr>
              <a:t>Regional Solutions – United States</a:t>
            </a:r>
          </a:p>
        </p:txBody>
      </p:sp>
      <p:sp>
        <p:nvSpPr>
          <p:cNvPr id="3" name="Content Placeholder 2"/>
          <p:cNvSpPr>
            <a:spLocks noGrp="1"/>
          </p:cNvSpPr>
          <p:nvPr>
            <p:ph idx="1"/>
          </p:nvPr>
        </p:nvSpPr>
        <p:spPr/>
        <p:txBody>
          <a:bodyPr/>
          <a:lstStyle/>
          <a:p>
            <a:r>
              <a:rPr lang="en-US" altLang="en-US" dirty="0" smtClean="0"/>
              <a:t>Network of all public GNSS stations (CORS)</a:t>
            </a:r>
          </a:p>
          <a:p>
            <a:pPr lvl="1"/>
            <a:r>
              <a:rPr lang="en-US" altLang="en-US" dirty="0" smtClean="0"/>
              <a:t>~2500 CORS stations</a:t>
            </a:r>
          </a:p>
          <a:p>
            <a:pPr lvl="1"/>
            <a:r>
              <a:rPr lang="en-US" altLang="en-US" dirty="0" smtClean="0"/>
              <a:t>Covers continental US, Mexico, Hawaii and US territories in Caribbean, American Samoa, Guam &amp; Marianas – see map</a:t>
            </a:r>
          </a:p>
          <a:p>
            <a:r>
              <a:rPr lang="en-US" altLang="en-US" dirty="0" smtClean="0"/>
              <a:t>Weekly coordinate solutions</a:t>
            </a:r>
          </a:p>
          <a:p>
            <a:pPr lvl="1"/>
            <a:r>
              <a:rPr lang="en-US" altLang="en-US" dirty="0" smtClean="0"/>
              <a:t>Reprocessing all data with PAGES software</a:t>
            </a:r>
          </a:p>
          <a:p>
            <a:pPr lvl="1"/>
            <a:r>
              <a:rPr lang="en-US" altLang="en-US" dirty="0" smtClean="0"/>
              <a:t>IGS final orbits (current &amp; repro2) and latest antenna calibrations</a:t>
            </a:r>
          </a:p>
          <a:p>
            <a:pPr lvl="1"/>
            <a:r>
              <a:rPr lang="en-US" altLang="en-US" dirty="0" smtClean="0"/>
              <a:t>Aligning to IGS14 with global IGS core stations</a:t>
            </a:r>
          </a:p>
          <a:p>
            <a:r>
              <a:rPr lang="en-US" altLang="en-US" dirty="0" smtClean="0"/>
              <a:t>Multi-year solution</a:t>
            </a:r>
          </a:p>
          <a:p>
            <a:pPr lvl="1"/>
            <a:r>
              <a:rPr lang="en-US" altLang="en-US" dirty="0" smtClean="0"/>
              <a:t>Last solution from 2011</a:t>
            </a:r>
          </a:p>
          <a:p>
            <a:pPr lvl="1"/>
            <a:r>
              <a:rPr lang="en-US" altLang="en-US" dirty="0" smtClean="0"/>
              <a:t>New solution from reprocessing results by end of year</a:t>
            </a:r>
          </a:p>
          <a:p>
            <a:pPr lvl="1"/>
            <a:r>
              <a:rPr lang="en-US" altLang="en-US" dirty="0" smtClean="0"/>
              <a:t>Using recent version of CATREF</a:t>
            </a:r>
          </a:p>
        </p:txBody>
      </p:sp>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900">
                <a:solidFill>
                  <a:schemeClr val="tx1"/>
                </a:solidFill>
                <a:latin typeface="Times New Roman" panose="02020603050405020304" pitchFamily="18" charset="0"/>
                <a:ea typeface="MS PGothic" panose="020B0600070205080204" pitchFamily="34" charset="-128"/>
              </a:defRPr>
            </a:lvl1pPr>
            <a:lvl2pPr marL="742950" indent="-285750">
              <a:defRPr sz="900">
                <a:solidFill>
                  <a:schemeClr val="tx1"/>
                </a:solidFill>
                <a:latin typeface="Times New Roman" panose="02020603050405020304" pitchFamily="18" charset="0"/>
                <a:ea typeface="MS PGothic" panose="020B0600070205080204" pitchFamily="34" charset="-128"/>
              </a:defRPr>
            </a:lvl2pPr>
            <a:lvl3pPr marL="1143000" indent="-228600">
              <a:defRPr sz="900">
                <a:solidFill>
                  <a:schemeClr val="tx1"/>
                </a:solidFill>
                <a:latin typeface="Times New Roman" panose="02020603050405020304" pitchFamily="18" charset="0"/>
                <a:ea typeface="MS PGothic" panose="020B0600070205080204" pitchFamily="34" charset="-128"/>
              </a:defRPr>
            </a:lvl3pPr>
            <a:lvl4pPr marL="1600200" indent="-228600">
              <a:defRPr sz="900">
                <a:solidFill>
                  <a:schemeClr val="tx1"/>
                </a:solidFill>
                <a:latin typeface="Times New Roman" panose="02020603050405020304" pitchFamily="18" charset="0"/>
                <a:ea typeface="MS PGothic" panose="020B0600070205080204" pitchFamily="34" charset="-128"/>
              </a:defRPr>
            </a:lvl4pPr>
            <a:lvl5pPr marL="2057400" indent="-228600">
              <a:defRPr sz="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a:solidFill>
                  <a:schemeClr val="tx1"/>
                </a:solidFill>
                <a:latin typeface="Times New Roman" panose="02020603050405020304" pitchFamily="18" charset="0"/>
                <a:ea typeface="MS PGothic" panose="020B0600070205080204" pitchFamily="34" charset="-128"/>
              </a:defRPr>
            </a:lvl9pPr>
          </a:lstStyle>
          <a:p>
            <a:fld id="{2B32992E-278B-42F0-9878-86B1B830D594}" type="slidenum">
              <a:rPr lang="en-US" altLang="en-US" sz="1200">
                <a:latin typeface="Times" panose="02020603050405020304" pitchFamily="18" charset="0"/>
              </a:rPr>
              <a:pPr/>
              <a:t>9</a:t>
            </a:fld>
            <a:endParaRPr lang="en-US" altLang="en-US" sz="1200">
              <a:solidFill>
                <a:schemeClr val="accent1"/>
              </a:solidFill>
              <a:latin typeface="Times" panose="02020603050405020304" pitchFamily="18" charset="0"/>
            </a:endParaRPr>
          </a:p>
        </p:txBody>
      </p:sp>
    </p:spTree>
  </p:cSld>
  <p:clrMapOvr>
    <a:masterClrMapping/>
  </p:clrMapOvr>
</p:sld>
</file>

<file path=ppt/theme/theme1.xml><?xml version="1.0" encoding="utf-8"?>
<a:theme xmlns:a="http://schemas.openxmlformats.org/drawingml/2006/main" name="Template">
  <a:themeElements>
    <a:clrScheme name="Template.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plate.ppt">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Template.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late.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plate.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late.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late.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late.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plate.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HD:Templates:PowerPoint:Template.ppt</Template>
  <TotalTime>5175</TotalTime>
  <Words>1601</Words>
  <Application>Microsoft Office PowerPoint</Application>
  <PresentationFormat>Overhead</PresentationFormat>
  <Paragraphs>289</Paragraphs>
  <Slides>35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MS PGothic</vt:lpstr>
      <vt:lpstr>MS PGothic</vt:lpstr>
      <vt:lpstr>Arial</vt:lpstr>
      <vt:lpstr>Arial Black</vt:lpstr>
      <vt:lpstr>Calibri</vt:lpstr>
      <vt:lpstr>Tahoma</vt:lpstr>
      <vt:lpstr>Times</vt:lpstr>
      <vt:lpstr>Times New Roman</vt:lpstr>
      <vt:lpstr>Wingdings</vt:lpstr>
      <vt:lpstr>Template</vt:lpstr>
      <vt:lpstr>PowerPoint Presentation</vt:lpstr>
      <vt:lpstr>Outline</vt:lpstr>
      <vt:lpstr>Objectives</vt:lpstr>
      <vt:lpstr>WG1 – NAREF</vt:lpstr>
      <vt:lpstr>Regional Solutions – Canada</vt:lpstr>
      <vt:lpstr>PowerPoint Presentation</vt:lpstr>
      <vt:lpstr>PowerPoint Presentation</vt:lpstr>
      <vt:lpstr>PowerPoint Presentation</vt:lpstr>
      <vt:lpstr>Regional Solutions – United States</vt:lpstr>
      <vt:lpstr>PowerPoint Presentation</vt:lpstr>
      <vt:lpstr>NGS Multi-Year IGS08 Solution from 2011</vt:lpstr>
      <vt:lpstr>Future Plans</vt:lpstr>
      <vt:lpstr>Foundation CORS Requirements</vt:lpstr>
      <vt:lpstr>Collocated w/ NASA Spaced-Based Technology</vt:lpstr>
      <vt:lpstr>Collocated + Density + Plate Rotation + Additional</vt:lpstr>
      <vt:lpstr>WG2 – Plate-Fixed N.A. Reference Frame</vt:lpstr>
      <vt:lpstr>Current Progress</vt:lpstr>
      <vt:lpstr>Current Progress – cont’d</vt:lpstr>
      <vt:lpstr>WG3 – Reference Frame Transformations</vt:lpstr>
      <vt:lpstr>WG3 – Reference Frame Transformations</vt:lpstr>
      <vt:lpstr>PowerPoint Presentation</vt:lpstr>
      <vt:lpstr>PowerPoint Presentation</vt:lpstr>
      <vt:lpstr>Other N.A. Activities</vt:lpstr>
      <vt:lpstr>PowerPoint Presentation</vt:lpstr>
      <vt:lpstr>Other N.A. Activities – cont’d</vt:lpstr>
      <vt:lpstr>Other N.A. Activities – cont’d</vt:lpstr>
      <vt:lpstr>Other N.A. Activities – cont’d</vt:lpstr>
      <vt:lpstr>Other N.A. Activities – cont’d</vt:lpstr>
      <vt:lpstr>PowerPoint Presentation</vt:lpstr>
      <vt:lpstr>Why Update the US NSRS?  </vt:lpstr>
      <vt:lpstr>NAPGD2022</vt:lpstr>
      <vt:lpstr>Definitional Relationship</vt:lpstr>
      <vt:lpstr>Experimental Geoids</vt:lpstr>
      <vt:lpstr>High resolution products</vt:lpstr>
      <vt:lpstr>The three gridded regions</vt:lpstr>
    </vt:vector>
  </TitlesOfParts>
  <Company>Geodetic Survey Division, NRCan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Mike Craymer</dc:creator>
  <cp:lastModifiedBy>Dan Roman</cp:lastModifiedBy>
  <cp:revision>229</cp:revision>
  <cp:lastPrinted>2018-07-17T16:47:38Z</cp:lastPrinted>
  <dcterms:created xsi:type="dcterms:W3CDTF">2001-05-17T15:13:48Z</dcterms:created>
  <dcterms:modified xsi:type="dcterms:W3CDTF">2018-07-20T15:08:11Z</dcterms:modified>
</cp:coreProperties>
</file>