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91" r:id="rId2"/>
    <p:sldMasterId id="2147483703" r:id="rId3"/>
  </p:sldMasterIdLst>
  <p:notesMasterIdLst>
    <p:notesMasterId r:id="rId44"/>
  </p:notesMasterIdLst>
  <p:sldIdLst>
    <p:sldId id="621" r:id="rId4"/>
    <p:sldId id="630" r:id="rId5"/>
    <p:sldId id="587" r:id="rId6"/>
    <p:sldId id="588" r:id="rId7"/>
    <p:sldId id="637" r:id="rId8"/>
    <p:sldId id="632" r:id="rId9"/>
    <p:sldId id="631" r:id="rId10"/>
    <p:sldId id="633" r:id="rId11"/>
    <p:sldId id="634" r:id="rId12"/>
    <p:sldId id="635" r:id="rId13"/>
    <p:sldId id="590" r:id="rId14"/>
    <p:sldId id="622" r:id="rId15"/>
    <p:sldId id="624" r:id="rId16"/>
    <p:sldId id="597" r:id="rId17"/>
    <p:sldId id="638" r:id="rId18"/>
    <p:sldId id="596" r:id="rId19"/>
    <p:sldId id="600" r:id="rId20"/>
    <p:sldId id="599" r:id="rId21"/>
    <p:sldId id="601" r:id="rId22"/>
    <p:sldId id="598" r:id="rId23"/>
    <p:sldId id="626" r:id="rId24"/>
    <p:sldId id="602" r:id="rId25"/>
    <p:sldId id="603" r:id="rId26"/>
    <p:sldId id="604" r:id="rId27"/>
    <p:sldId id="605" r:id="rId28"/>
    <p:sldId id="606" r:id="rId29"/>
    <p:sldId id="607" r:id="rId30"/>
    <p:sldId id="608" r:id="rId31"/>
    <p:sldId id="609" r:id="rId32"/>
    <p:sldId id="610" r:id="rId33"/>
    <p:sldId id="611" r:id="rId34"/>
    <p:sldId id="612" r:id="rId35"/>
    <p:sldId id="613" r:id="rId36"/>
    <p:sldId id="614" r:id="rId37"/>
    <p:sldId id="615" r:id="rId38"/>
    <p:sldId id="616" r:id="rId39"/>
    <p:sldId id="617" r:id="rId40"/>
    <p:sldId id="639" r:id="rId41"/>
    <p:sldId id="641" r:id="rId42"/>
    <p:sldId id="563" r:id="rId4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9900"/>
    <a:srgbClr val="9900FF"/>
    <a:srgbClr val="000099"/>
    <a:srgbClr val="66FF33"/>
    <a:srgbClr val="FF33CC"/>
    <a:srgbClr val="0000FF"/>
    <a:srgbClr val="B00000"/>
    <a:srgbClr val="DA00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044B33-8D5B-494A-B61E-F051649BF6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3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233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52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0884" indent="-27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9053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52674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96295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9916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83538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27159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770780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6BF6-3AFE-45E3-A922-7177E1D2BC5D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11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62D6-0A22-4321-8B8C-8B05D31931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77EB2-CD6A-4856-8D16-614BF0D871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9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4C53F-6971-49A5-91E4-0B3DA1438D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5638-EE7E-456B-9FD5-AA0509CDF2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6E2CC-51F8-4D44-8BD4-71EFA343D5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B4604-00C8-4C09-85C4-117A42FD4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0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9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26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4702-A9D2-D142-A2AF-02EB7BC1A7B0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E4B20-A796-8D4A-9790-389DA483B9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5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E1C5-9BFE-6A49-B726-6C7F6AC4D0D3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6AEA-48A7-924D-9406-EC6E0EBC2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14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88FAE-7584-1D43-B106-69084F6C3D60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9BE7-E39C-5E46-9893-C897A9205C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55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2AA-180E-B24C-A2DD-5B797D7B4338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2FD8-6EFB-924A-BBC7-3D9FD8781D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235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537CD-3F2F-1C42-8CC8-D98653E46D5E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7F4B-D849-9949-B056-9EF081A52F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249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4A722-2514-2E44-A2D1-75902F2251E6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AD978-2583-3440-BBC6-16DB090D69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6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EAFD-C5AD-4CE4-A9A2-1620EF885A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70A46-871E-4729-9783-841A67B991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79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6B44-5FDE-D646-B187-047D5567924B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20699-3253-714E-A86F-ABA98CEE1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380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24F3-D793-8044-A42C-6F67C6B893B3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D730-DC58-6343-A41C-6B3B622DCA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659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937D2-7827-8748-9D63-2F251C75A548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6D73-134C-C842-8671-F7254A6F51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2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2D9D6-2EED-314A-B5A7-B8AA87D0E9E4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D95F-C4AC-F74C-8843-F1114F98ED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40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ABBAB-D36F-9146-BB7A-2DB9ADAC5A9C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9C37-50CC-2640-A8BB-4A084D5512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940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62D6-0A22-4321-8B8C-8B05D31931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77EB2-CD6A-4856-8D16-614BF0D871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67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EAFD-C5AD-4CE4-A9A2-1620EF885A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70A46-871E-4729-9783-841A67B991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18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7ECE-9AF2-4ADE-B121-1164F1FFB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A09C-50D8-4425-8086-338AFB21C2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59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EC10B-6B64-4DB8-926F-B0CE452903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FA71-42F9-46F0-AAB1-77E4E7B7C8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01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41062-5E46-4E83-A73A-3E31CD20CD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B5328-6158-4665-8C42-BE4BD0776F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4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7ECE-9AF2-4ADE-B121-1164F1FFB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A09C-50D8-4425-8086-338AFB21C2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7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15D7B-A6EC-4DD7-94BD-613EC1E6E2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FD5C-4B07-41B4-A825-23BD2C1408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67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72BD-AEFA-4E9C-A3F7-B099FB084B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5F8D-0F11-4034-A73A-98CA8F610A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11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BA40E-3D68-4990-986D-2C254545A1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9E40-FB0F-4D34-BF50-10284A98DD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10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B5781-3118-47C8-A1AF-FD18E3517A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BDFC1-7D66-499C-BB8D-4E0F2A9B2D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63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4C53F-6971-49A5-91E4-0B3DA1438D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5638-EE7E-456B-9FD5-AA0509CDF2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44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6E2CC-51F8-4D44-8BD4-71EFA343D5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B4604-00C8-4C09-85C4-117A42FD4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663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050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05200"/>
            <a:ext cx="35052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69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19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79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905000"/>
            <a:ext cx="35052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4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EC10B-6B64-4DB8-926F-B0CE452903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FA71-42F9-46F0-AAB1-77E4E7B7C8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94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41062-5E46-4E83-A73A-3E31CD20CD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B5328-6158-4665-8C42-BE4BD0776F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3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15D7B-A6EC-4DD7-94BD-613EC1E6E2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FD5C-4B07-41B4-A825-23BD2C1408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9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72BD-AEFA-4E9C-A3F7-B099FB084B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5F8D-0F11-4034-A73A-98CA8F610A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0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BA40E-3D68-4990-986D-2C254545A1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9E40-FB0F-4D34-BF50-10284A98DD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3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B5781-3118-47C8-A1AF-FD18E3517A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BDFC1-7D66-499C-BB8D-4E0F2A9B2D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1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670813F4-5EFC-4B36-B954-3568AA051563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72FDA4AF-7BF3-4CA9-A6D4-43FE57F0476A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807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  <p:sldLayoutId id="214748367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047118-9D73-D940-849A-E2266DCC4429}" type="datetimeFigureOut">
              <a:rPr lang="en-US"/>
              <a:pPr>
                <a:defRPr/>
              </a:pPr>
              <a:t>10/31/2017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489CAA-BEB4-0749-9B3B-E5A1D0F9B1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64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670813F4-5EFC-4B36-B954-3568AA051563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72FDA4AF-7BF3-4CA9-A6D4-43FE57F0476A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215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ngs.noaa.gov/PC_PROD/PARTNERS/index.shtml" TargetMode="Externa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gdc.gov/us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2651125" y="5623560"/>
            <a:ext cx="393255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Denis Riordan,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PSM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NOAA, National Geodetic Survey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denis.riordan@noaa.gov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0" y="2750760"/>
            <a:ext cx="91440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Alabama Society of Prof. Land Surveyors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2017 Annual Conference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Pelham, Alabama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October 18, 2017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5735759"/>
            <a:ext cx="732802" cy="760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5" y="5806440"/>
            <a:ext cx="653415" cy="65341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654620"/>
            <a:ext cx="91440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NGS Control Mark Datasheets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3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742"/>
          <a:stretch/>
        </p:blipFill>
        <p:spPr>
          <a:xfrm>
            <a:off x="0" y="191229"/>
            <a:ext cx="9144000" cy="6551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5594" y="103120"/>
            <a:ext cx="339708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33CC"/>
                </a:solidFill>
                <a:latin typeface="+mj-lt"/>
              </a:rPr>
              <a:t>“CAUTION EXAMPLE”</a:t>
            </a:r>
            <a:endParaRPr lang="en-US" sz="2800" b="1" dirty="0">
              <a:solidFill>
                <a:srgbClr val="FF33CC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r="22519"/>
          <a:stretch/>
        </p:blipFill>
        <p:spPr>
          <a:xfrm rot="5400000">
            <a:off x="1314184" y="-92562"/>
            <a:ext cx="6012876" cy="706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7762" t="28554" r="17656" b="37684"/>
          <a:stretch/>
        </p:blipFill>
        <p:spPr>
          <a:xfrm>
            <a:off x="120072" y="147805"/>
            <a:ext cx="8641655" cy="3536524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7645" t="23601" r="17305" b="42771"/>
          <a:stretch/>
        </p:blipFill>
        <p:spPr>
          <a:xfrm>
            <a:off x="157636" y="3362036"/>
            <a:ext cx="8604831" cy="3362032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945699" y="5240952"/>
            <a:ext cx="6979675" cy="635001"/>
          </a:xfrm>
          <a:prstGeom prst="rect">
            <a:avLst/>
          </a:prstGeom>
          <a:noFill/>
          <a:ln w="50800">
            <a:solidFill>
              <a:srgbClr val="66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0" y="98201"/>
            <a:ext cx="9153049" cy="6571672"/>
            <a:chOff x="0" y="98201"/>
            <a:chExt cx="9153049" cy="65716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76655" r="86717" b="9817"/>
            <a:stretch/>
          </p:blipFill>
          <p:spPr>
            <a:xfrm>
              <a:off x="655782" y="3605320"/>
              <a:ext cx="591127" cy="1538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76655" r="86717" b="9817"/>
            <a:stretch/>
          </p:blipFill>
          <p:spPr>
            <a:xfrm>
              <a:off x="4844471" y="2436919"/>
              <a:ext cx="591127" cy="15388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51345" y="1955798"/>
              <a:ext cx="6979675" cy="635001"/>
            </a:xfrm>
            <a:prstGeom prst="rect">
              <a:avLst/>
            </a:prstGeom>
            <a:noFill/>
            <a:ln w="50800">
              <a:solidFill>
                <a:srgbClr val="FF33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t="7544"/>
            <a:stretch/>
          </p:blipFill>
          <p:spPr>
            <a:xfrm>
              <a:off x="0" y="98201"/>
              <a:ext cx="9153049" cy="65716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16130" t="30684" r="4157" b="66904"/>
            <a:stretch/>
          </p:blipFill>
          <p:spPr>
            <a:xfrm>
              <a:off x="1477598" y="1889646"/>
              <a:ext cx="7296150" cy="1714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l="27727" t="31316" r="64861" b="66920"/>
            <a:stretch/>
          </p:blipFill>
          <p:spPr>
            <a:xfrm>
              <a:off x="2182765" y="1939413"/>
              <a:ext cx="678426" cy="125365"/>
            </a:xfrm>
            <a:prstGeom prst="rect">
              <a:avLst/>
            </a:prstGeom>
          </p:spPr>
        </p:pic>
        <p:pic>
          <p:nvPicPr>
            <p:cNvPr id="19" name="Picture 18"/>
            <p:cNvPicPr preferRelativeResize="0">
              <a:picLocks/>
            </p:cNvPicPr>
            <p:nvPr/>
          </p:nvPicPr>
          <p:blipFill rotWithShape="1">
            <a:blip r:embed="rId6"/>
            <a:srcRect l="27727" t="31316" r="64861" b="66920"/>
            <a:stretch/>
          </p:blipFill>
          <p:spPr>
            <a:xfrm>
              <a:off x="1575627" y="1959177"/>
              <a:ext cx="365760" cy="9144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482789" y="1909642"/>
              <a:ext cx="478016" cy="192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50" b="1" dirty="0" smtClean="0">
                  <a:solidFill>
                    <a:srgbClr val="B00000"/>
                  </a:solidFill>
                </a:rPr>
                <a:t>DJ1389</a:t>
              </a:r>
              <a:endParaRPr lang="en-US" sz="650" b="1" dirty="0">
                <a:solidFill>
                  <a:srgbClr val="B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13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5207" y="531327"/>
            <a:ext cx="6161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DSWorld Retrievals -  software developed by Malcolm Archer-Shee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640" y="5353403"/>
            <a:ext cx="828589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Download this free program from the NGS website at –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  <a:hlinkClick r:id="rId2"/>
              </a:rPr>
              <a:t>http://www.ngs.noaa.gov/PC_PROD/PARTNERS/index.shtml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 smtClean="0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* Search for DSWorld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640" y="1791186"/>
            <a:ext cx="8406037" cy="2962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flipV="1">
            <a:off x="2295939" y="2852530"/>
            <a:ext cx="1371600" cy="993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621696" y="2862470"/>
            <a:ext cx="735495" cy="994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396948" y="2574235"/>
            <a:ext cx="2554356" cy="1600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89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5207" y="472443"/>
            <a:ext cx="616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DSWorld -  Retrievals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640" y="4309693"/>
            <a:ext cx="828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Short Demo of DSWorld program (live).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98" y="1683904"/>
            <a:ext cx="8583771" cy="18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9854" y="505661"/>
            <a:ext cx="7740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SMART PHONE or TABLET APP   ---  Find-A-Control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079" y="983555"/>
            <a:ext cx="7762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Android and iOS Application  -  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NOT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an NGS product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4" name="Picture 3" descr="Topo background BUICK save by Printk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03" y="1445220"/>
            <a:ext cx="8728298" cy="53300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14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993" y="821933"/>
            <a:ext cx="8317751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DATASHEET SECTIONS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Basic Metadata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Current Survey Control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Accuracy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Data Determination Methodology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Projections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Azimuth Marks (old hz marks only)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Superseded Survey Control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/>
            </a:pP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U.S. National Grid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Monument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Information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History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Description and Recoveries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endParaRPr 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* Information is pulled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from tables and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tabLst/>
              <a:defRPr/>
            </a:pPr>
            <a:r>
              <a:rPr lang="en-US" sz="1800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 assembled upon retrieval request.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324" y="84524"/>
            <a:ext cx="3700361" cy="66736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271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56" y="2333896"/>
            <a:ext cx="8165105" cy="31558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388255" y="2684298"/>
            <a:ext cx="1605861" cy="566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4574" y="4250028"/>
            <a:ext cx="2281106" cy="224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146997" y="2936383"/>
            <a:ext cx="888642" cy="4893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33785" y="3735142"/>
            <a:ext cx="3072409" cy="95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56823" y="5473522"/>
            <a:ext cx="193183" cy="6954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4399" y="5911403"/>
            <a:ext cx="508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THE “PID”…..  IT IS IMPORTANT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079" y="670153"/>
            <a:ext cx="7988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BASIC METADATA SECTION OF EACH DATA SHEET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9881" y="2627291"/>
            <a:ext cx="326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VERSION #  matters to some vendor software programs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256" y="1408364"/>
            <a:ext cx="3460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dsdata.txt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is a guide to understanding datasheet info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23107" y="1961455"/>
            <a:ext cx="69670" cy="7073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687" t="16050" r="14967"/>
          <a:stretch/>
        </p:blipFill>
        <p:spPr>
          <a:xfrm>
            <a:off x="2262683" y="628408"/>
            <a:ext cx="6710007" cy="6131267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</p:spTree>
    <p:extLst>
      <p:ext uri="{BB962C8B-B14F-4D97-AF65-F5344CB8AC3E}">
        <p14:creationId xmlns:p14="http://schemas.microsoft.com/office/powerpoint/2010/main" val="19865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4690" r="6161" b="3974"/>
          <a:stretch/>
        </p:blipFill>
        <p:spPr>
          <a:xfrm>
            <a:off x="4087200" y="289249"/>
            <a:ext cx="4955841" cy="6526021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0592"/>
            <a:ext cx="4012162" cy="64847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20997" y="367928"/>
            <a:ext cx="39248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OPUS “SHARE” DATASHEET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702" y="4867810"/>
            <a:ext cx="3085189" cy="1200329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CLASSICAL DATASHEET FROM NGS “INTEGRATED DATABASE” (IDB).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9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4690" r="6161" b="3974"/>
          <a:stretch/>
        </p:blipFill>
        <p:spPr>
          <a:xfrm>
            <a:off x="4629147" y="1002903"/>
            <a:ext cx="4413894" cy="5812367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28504" y="373052"/>
            <a:ext cx="571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charset="0"/>
                <a:cs typeface="Times New Roman" pitchFamily="18" charset="0"/>
              </a:rPr>
              <a:t>PIDs – IDB vs OPUS </a:t>
            </a:r>
            <a:r>
              <a:rPr lang="en-US" sz="3600" b="1" kern="1200" dirty="0" smtClean="0">
                <a:solidFill>
                  <a:srgbClr val="000099"/>
                </a:solidFill>
                <a:latin typeface="+mj-lt"/>
                <a:ea typeface="ＭＳ Ｐゴシック" charset="0"/>
                <a:cs typeface="Times New Roman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charset="0"/>
                <a:cs typeface="Times New Roman" pitchFamily="18" charset="0"/>
              </a:rPr>
              <a:t>atab</a:t>
            </a:r>
            <a:r>
              <a:rPr lang="en-US" sz="3600" b="1" kern="1200" dirty="0" smtClean="0">
                <a:solidFill>
                  <a:srgbClr val="000099"/>
                </a:solidFill>
                <a:latin typeface="+mj-lt"/>
                <a:ea typeface="ＭＳ Ｐゴシック" charset="0"/>
                <a:cs typeface="Times New Roman" pitchFamily="18" charset="0"/>
              </a:rPr>
              <a:t>ase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292" t="18019" r="23105" b="-2530"/>
          <a:stretch/>
        </p:blipFill>
        <p:spPr>
          <a:xfrm>
            <a:off x="28071" y="1019383"/>
            <a:ext cx="4510486" cy="578263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30908" y="3057525"/>
            <a:ext cx="4092863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DL8801  -  PID from NGS IDB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142232" y="3201200"/>
            <a:ext cx="3207441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BBBY50  -  PID from OPUS Database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87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8504" y="373052"/>
            <a:ext cx="571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charset="0"/>
                <a:cs typeface="Times New Roman" pitchFamily="18" charset="0"/>
              </a:rPr>
              <a:t>Why is the “PID” important?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918" y="1405687"/>
            <a:ext cx="40564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The PID is the key to the NGS database which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contains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more than 1.5 million marks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 smtClean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Twelve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stations are named “AIRPORT BEACON”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in Alabama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Each one has a unique PERMANENT IDENTIFIER  (six character PID)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434" t="7036" r="12199"/>
          <a:stretch/>
        </p:blipFill>
        <p:spPr>
          <a:xfrm>
            <a:off x="4630366" y="1107784"/>
            <a:ext cx="4250830" cy="575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774" b="37108"/>
          <a:stretch/>
        </p:blipFill>
        <p:spPr>
          <a:xfrm>
            <a:off x="0" y="465412"/>
            <a:ext cx="9023660" cy="3792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3606" y="3906748"/>
            <a:ext cx="3990069" cy="255454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u="sng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Name Search for AL Found</a:t>
            </a:r>
            <a:r>
              <a:rPr lang="en-US" sz="2000" b="1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3    -    A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3    -    ADAMS</a:t>
            </a:r>
            <a:endParaRPr lang="en-US" sz="2000" b="1" kern="1200" dirty="0">
              <a:solidFill>
                <a:srgbClr val="000099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12  -    AIRPORT BEACON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2    -    ALLISON</a:t>
            </a:r>
            <a:endParaRPr lang="en-US" sz="2000" b="1" kern="1200" dirty="0">
              <a:solidFill>
                <a:srgbClr val="000099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3    -    AP STA A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lain" startAt="4"/>
              <a:tabLst/>
              <a:defRPr/>
            </a:pPr>
            <a:r>
              <a:rPr lang="en-US" sz="2000" b="1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-    ARP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lain" startAt="11"/>
              <a:tabLst/>
              <a:defRPr/>
            </a:pPr>
            <a:r>
              <a:rPr lang="en-US" sz="2000" b="1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-    BM</a:t>
            </a:r>
          </a:p>
        </p:txBody>
      </p:sp>
    </p:spTree>
    <p:extLst>
      <p:ext uri="{BB962C8B-B14F-4D97-AF65-F5344CB8AC3E}">
        <p14:creationId xmlns:p14="http://schemas.microsoft.com/office/powerpoint/2010/main" val="293785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ontent Placeholder 2"/>
          <p:cNvSpPr txBox="1">
            <a:spLocks/>
          </p:cNvSpPr>
          <p:nvPr/>
        </p:nvSpPr>
        <p:spPr bwMode="auto">
          <a:xfrm>
            <a:off x="399246" y="2464874"/>
            <a:ext cx="8229600" cy="323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Learn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alternate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ways to obtain datasheets while in the office, or in the field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Learn about the different sections of datasheets</a:t>
            </a:r>
          </a:p>
          <a:p>
            <a:pPr eaLnBrk="1" hangingPunct="1">
              <a:spcBef>
                <a:spcPct val="20000"/>
              </a:spcBef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Learn about important differences in the information that is found in certain sections of the datasheet.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Title 1"/>
          <p:cNvSpPr txBox="1">
            <a:spLocks/>
          </p:cNvSpPr>
          <p:nvPr/>
        </p:nvSpPr>
        <p:spPr bwMode="auto">
          <a:xfrm>
            <a:off x="457200" y="659805"/>
            <a:ext cx="8229600" cy="68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 smtClean="0">
                <a:solidFill>
                  <a:srgbClr val="000099"/>
                </a:solidFill>
                <a:latin typeface="Times New Roman" charset="0"/>
                <a:cs typeface="Times New Roman" charset="0"/>
              </a:rPr>
              <a:t>Goal today: To improve understanding of NGS datasheets</a:t>
            </a:r>
            <a:endParaRPr lang="en-US" sz="3600" dirty="0">
              <a:solidFill>
                <a:srgbClr val="000099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56" y="2333896"/>
            <a:ext cx="8165105" cy="31558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388255" y="2684298"/>
            <a:ext cx="1605861" cy="566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4574" y="4250028"/>
            <a:ext cx="2281106" cy="224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146997" y="2936383"/>
            <a:ext cx="888642" cy="4893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33785" y="3735142"/>
            <a:ext cx="3072409" cy="95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56823" y="5473522"/>
            <a:ext cx="193183" cy="6954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4399" y="5911403"/>
            <a:ext cx="508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THE “PID”…..  IT IS IMPORTANT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079" y="670153"/>
            <a:ext cx="7988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BASIC METADATA SECTION OF EACH DATA SHEET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9881" y="2627291"/>
            <a:ext cx="326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VERSION #  matters to some vendor software programs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256" y="1408364"/>
            <a:ext cx="3460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dsdata.txt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is a guide to understanding datasheet info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23107" y="1961455"/>
            <a:ext cx="69670" cy="7073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3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9" y="973337"/>
            <a:ext cx="8876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Three Primary Types of  “MODERN”  Geodetic Marks: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684213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Leveled  only</a:t>
            </a:r>
          </a:p>
          <a:p>
            <a:pPr marL="684213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684213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GPS-Observed only</a:t>
            </a:r>
          </a:p>
          <a:p>
            <a:pPr marL="684213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684213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Leveled and GPS-Observed on same mark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7374" y="4519041"/>
            <a:ext cx="7485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NOTE: there are many old triangulation stations that still exist in the NGS database….	CAUTION: avoid mixing old triangulation data with modern GPS-surveyed marks, unless updated by GNSS observations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tasheet clip 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89" y="1875219"/>
            <a:ext cx="8430247" cy="210435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2124" y="498252"/>
            <a:ext cx="7984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Published “CURRENT SURVEY CONTROL” for a LEVELED-ONLY mark.  (NOT GPS observed)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50050" y="1429555"/>
            <a:ext cx="115911" cy="7598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67448" y="2137893"/>
            <a:ext cx="2421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01564" y="1004552"/>
            <a:ext cx="1275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Note Handheld GPS  Pos.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43988" y="2215166"/>
            <a:ext cx="1107583" cy="3348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datasheet clip 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28" y="5074208"/>
            <a:ext cx="8437552" cy="92734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7" name="Oval 16"/>
          <p:cNvSpPr/>
          <p:nvPr/>
        </p:nvSpPr>
        <p:spPr>
          <a:xfrm>
            <a:off x="7585656" y="5164428"/>
            <a:ext cx="1017431" cy="3606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003" y="4636394"/>
            <a:ext cx="347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Another Vertical Mark Example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8255358" y="4662152"/>
            <a:ext cx="167425" cy="45076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44744" y="4121239"/>
            <a:ext cx="166137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Note Position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SCALED from Topo map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0655" y="2137893"/>
            <a:ext cx="6434030" cy="706907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51625" y="2907274"/>
            <a:ext cx="7399945" cy="70690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1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751" y="1606221"/>
            <a:ext cx="7829741" cy="12968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0500" y="453040"/>
            <a:ext cx="8731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This mark was observed only with GPS  (it 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WAS NOT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leveled) -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      published height was GPS derived using Geoid model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688687" y="2190213"/>
            <a:ext cx="862885" cy="3992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05832" y="2539722"/>
            <a:ext cx="2704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050405" y="2307779"/>
            <a:ext cx="837127" cy="24469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00" y="4529000"/>
            <a:ext cx="7836770" cy="15075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960619" y="5419293"/>
            <a:ext cx="837127" cy="24469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605832" y="5663992"/>
            <a:ext cx="2704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690220" y="5342019"/>
            <a:ext cx="862885" cy="3992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354" y="3762103"/>
            <a:ext cx="634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This mark is also….   GPS-Only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8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sheet clip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77" y="1488759"/>
            <a:ext cx="8012412" cy="331505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165206" y="2352884"/>
            <a:ext cx="978794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   15  vertical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source options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86410" y="2446986"/>
            <a:ext cx="978795" cy="4765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86" y="631065"/>
            <a:ext cx="892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This mark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WAS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observed with GPS, and it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WAS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separately leveled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12901" y="1828800"/>
            <a:ext cx="23954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3488" y="5177307"/>
            <a:ext cx="8397025" cy="12926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Sources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:  ADJUSTED,    ADJ_UNCH,    POSTED,    READJUST,    N_HEIGHT,    RESET,  COMPUTED,   GPSCONLV,    LEVELING,    H_LEVEL,    GPS_OBS,    VERT_ANG,  SCALED,    U_HEIGHT,    VERTCON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Each type is explained in the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“dsdata.txt”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document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654603" y="3646803"/>
            <a:ext cx="115910" cy="14477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71977" y="2176530"/>
            <a:ext cx="2163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34225" y="2367566"/>
            <a:ext cx="2163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75797" y="2382592"/>
            <a:ext cx="106894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21983" y="2781837"/>
            <a:ext cx="118485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9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sheet clip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93" y="938181"/>
            <a:ext cx="8012412" cy="3315059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12135" y="406020"/>
            <a:ext cx="524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“…CONTROL” Section continued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9280" y="2398683"/>
            <a:ext cx="1365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Cartesian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Coordinates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093" y="4264075"/>
            <a:ext cx="883490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Laplace Correction - combined with astronomic azimuth, yields the geodetic azimuth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Geoid Height -separation between Geoid and the reference ellipsoid (negative in CONUS)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Dynamic Height -geopotential value at the mark  (NOT an orthometric height).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Modeled Gravity – interpolated from observed gravity values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Vertical Order  Will be 2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nd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order  (or better).  NGS does not accept 3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rd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order, except on “Resets”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528811" y="1226706"/>
            <a:ext cx="2240924" cy="128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49251" y="3171416"/>
            <a:ext cx="12878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97493" y="4662115"/>
            <a:ext cx="1803042" cy="1287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49251" y="3364599"/>
            <a:ext cx="1249250" cy="1287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6262" y="5027937"/>
            <a:ext cx="1210614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49251" y="3557782"/>
            <a:ext cx="1429555" cy="1287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97493" y="5411972"/>
            <a:ext cx="1532586" cy="1287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ight Brace 37"/>
          <p:cNvSpPr/>
          <p:nvPr/>
        </p:nvSpPr>
        <p:spPr>
          <a:xfrm>
            <a:off x="5290087" y="2430034"/>
            <a:ext cx="244699" cy="56667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249251" y="4175968"/>
            <a:ext cx="364472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06691" y="6125735"/>
            <a:ext cx="1339403" cy="1287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06262" y="5762890"/>
            <a:ext cx="1523817" cy="20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249251" y="3785870"/>
            <a:ext cx="1523817" cy="20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84984" y="6396905"/>
            <a:ext cx="5594801" cy="307777"/>
          </a:xfrm>
          <a:prstGeom prst="rect">
            <a:avLst/>
          </a:prstGeom>
          <a:noFill/>
          <a:ln w="25400"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* HEIGHTS ARE SEPARATELY DETERMINED, NOT COMPUTED.</a:t>
            </a:r>
            <a:endParaRPr lang="en-US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4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asheet clip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35" y="1416677"/>
            <a:ext cx="7983275" cy="210214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" name="Picture 2" descr="datasheet clip 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045" y="4306038"/>
            <a:ext cx="6666091" cy="24905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8045" y="4266625"/>
            <a:ext cx="6632620" cy="2569335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820" y="463639"/>
            <a:ext cx="8654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ACCURACY STANDARDS SECTION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	(replaces Hz Order &amp; Class for marks)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3498" y="3446486"/>
            <a:ext cx="39247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Clicking on the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“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here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”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link generates the following table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33350" y="2846230"/>
            <a:ext cx="463639" cy="2833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8942" y="5357611"/>
            <a:ext cx="190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Local Accuracies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700011" y="2318197"/>
            <a:ext cx="74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43955" y="2717442"/>
            <a:ext cx="579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404575" y="1738648"/>
            <a:ext cx="18159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833350" y="3217274"/>
            <a:ext cx="231819" cy="4592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14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8187" y="425003"/>
            <a:ext cx="7392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THE NEXT SECTION EXPLAINS HOW THE PUBLISHED VALUES WERE DETERMINED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15155" y="1403798"/>
            <a:ext cx="283336" cy="29621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525887" y="3410756"/>
            <a:ext cx="283336" cy="29621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863" y="1359640"/>
            <a:ext cx="8052217" cy="5321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>
          <a:xfrm flipV="1">
            <a:off x="1687132" y="1815921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697865" y="2560749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818324" y="3125960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723622" y="3887274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745087" y="4307983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708597" y="4670738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721476" y="5263166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1749380" y="6244107"/>
            <a:ext cx="6851561" cy="38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137893" y="1558345"/>
            <a:ext cx="2086377" cy="128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12135" y="3490175"/>
            <a:ext cx="17515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112135" y="5022761"/>
            <a:ext cx="1674254" cy="128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5-Point Star 18"/>
          <p:cNvSpPr/>
          <p:nvPr/>
        </p:nvSpPr>
        <p:spPr>
          <a:xfrm>
            <a:off x="515155" y="4874654"/>
            <a:ext cx="283336" cy="29621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6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2971" y="179396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92" y="1018688"/>
            <a:ext cx="6860914" cy="3531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70133" y="5112640"/>
            <a:ext cx="1590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eveled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 ~1934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67" y="5101419"/>
            <a:ext cx="6860914" cy="1619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Oval 14"/>
          <p:cNvSpPr/>
          <p:nvPr/>
        </p:nvSpPr>
        <p:spPr>
          <a:xfrm>
            <a:off x="879566" y="4014651"/>
            <a:ext cx="1219200" cy="53509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10993" y="3179899"/>
            <a:ext cx="165873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Adjusted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 1991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(re-adjusted)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81646" y="5298898"/>
            <a:ext cx="592182" cy="19621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4972" y="406261"/>
            <a:ext cx="759065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Caution: don’t overlook the age of the observations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0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1972" y="515155"/>
            <a:ext cx="772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PHOTOGRAPH   SECTION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9680" y="2284701"/>
            <a:ext cx="3313176" cy="44022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073" y="1035331"/>
            <a:ext cx="6543103" cy="1056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" y="2561273"/>
            <a:ext cx="4698232" cy="192538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2968492" y="4218432"/>
            <a:ext cx="4115799" cy="14065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133600" y="1731264"/>
            <a:ext cx="36576" cy="7802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514" y="60960"/>
            <a:ext cx="2132535" cy="215972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3611418" y="1563656"/>
            <a:ext cx="3845468" cy="18362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5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 txBox="1">
            <a:spLocks/>
          </p:cNvSpPr>
          <p:nvPr/>
        </p:nvSpPr>
        <p:spPr bwMode="auto">
          <a:xfrm>
            <a:off x="457200" y="419562"/>
            <a:ext cx="8229600" cy="68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charset="0"/>
                <a:cs typeface="Times New Roman" charset="0"/>
              </a:rPr>
              <a:t>Where to Find NGS datasheets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ＭＳ Ｐゴシック" charset="0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82" t="7907" r="18820"/>
          <a:stretch/>
        </p:blipFill>
        <p:spPr>
          <a:xfrm>
            <a:off x="184736" y="1156780"/>
            <a:ext cx="5080001" cy="5685595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854" t="7831" r="19371"/>
          <a:stretch/>
        </p:blipFill>
        <p:spPr>
          <a:xfrm>
            <a:off x="3962682" y="1169556"/>
            <a:ext cx="4979141" cy="5677156"/>
          </a:xfrm>
          <a:prstGeom prst="rect">
            <a:avLst/>
          </a:prstGeom>
          <a:ln w="38100">
            <a:solidFill>
              <a:srgbClr val="0099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30911" y="2013527"/>
            <a:ext cx="1080654" cy="2530764"/>
          </a:xfrm>
          <a:prstGeom prst="rect">
            <a:avLst/>
          </a:prstGeom>
          <a:noFill/>
          <a:ln w="25400">
            <a:solidFill>
              <a:srgbClr val="FF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185333" y="2607733"/>
            <a:ext cx="812800" cy="67734"/>
          </a:xfrm>
          <a:prstGeom prst="straightConnector1">
            <a:avLst/>
          </a:prstGeom>
          <a:ln w="63500"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5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1936" r="48397" b="48236"/>
          <a:stretch/>
        </p:blipFill>
        <p:spPr>
          <a:xfrm>
            <a:off x="261257" y="2584580"/>
            <a:ext cx="8286721" cy="247261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0291" y="867701"/>
            <a:ext cx="812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SECTION PROVIDING STATE  PLANE and 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UTM COORDINATES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8059442" y="2599149"/>
            <a:ext cx="353568" cy="382590"/>
          </a:xfrm>
          <a:prstGeom prst="star5">
            <a:avLst>
              <a:gd name="adj" fmla="val 16586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915177" y="2975020"/>
            <a:ext cx="3850784" cy="128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615189" y="3541690"/>
            <a:ext cx="2833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63673" y="3747752"/>
            <a:ext cx="3090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8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822" y="708338"/>
            <a:ext cx="704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SECTION SHOWING SUPERSEDED VALUES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5" name="Picture 4" descr="datasheet clip 8B Kolath supersed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52" y="1462153"/>
            <a:ext cx="8145912" cy="365075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cxnSp>
        <p:nvCxnSpPr>
          <p:cNvPr id="11" name="Straight Connector 10"/>
          <p:cNvCxnSpPr/>
          <p:nvPr/>
        </p:nvCxnSpPr>
        <p:spPr>
          <a:xfrm flipH="1">
            <a:off x="1996225" y="2678806"/>
            <a:ext cx="3863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83346" y="3078050"/>
            <a:ext cx="39924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96226" y="3477295"/>
            <a:ext cx="4121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087161" y="4752304"/>
            <a:ext cx="5895532" cy="469680"/>
          </a:xfrm>
          <a:prstGeom prst="rect">
            <a:avLst/>
          </a:prstGeom>
          <a:noFill/>
          <a:ln w="50800">
            <a:solidFill>
              <a:srgbClr val="FF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981199" y="2277415"/>
            <a:ext cx="3863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622739" y="3657600"/>
            <a:ext cx="2833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No longer adjusts to 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5" y="5705342"/>
            <a:ext cx="8179325" cy="62519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975797" y="3606084"/>
            <a:ext cx="23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*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4281" y="4005330"/>
            <a:ext cx="3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23538" y="3631842"/>
            <a:ext cx="33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*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36417" y="4018208"/>
            <a:ext cx="32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631842" y="1931831"/>
            <a:ext cx="257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4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7036" r="55407" b="48213"/>
          <a:stretch/>
        </p:blipFill>
        <p:spPr>
          <a:xfrm>
            <a:off x="576146" y="2243826"/>
            <a:ext cx="8404236" cy="6953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914" y="940157"/>
            <a:ext cx="7199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SECTION PROVIDING THE MARK’S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NATIONAL GRID ADDRESS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8768" y="3796864"/>
            <a:ext cx="64394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U. S. National Grid (USNG) system is a FGDC standard, developed to improve public safety and commerce.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  <a:hlinkClick r:id="rId3"/>
              </a:rPr>
              <a:t>http://www.fgdc.gov/usng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946949" y="2733069"/>
            <a:ext cx="2524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83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8794" y="437883"/>
            <a:ext cx="714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Mark Description Section  -  Two examples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5" name="Picture 4" descr="datasheet clip 10 moose e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24" y="3900203"/>
            <a:ext cx="7965116" cy="27425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2652533" y="4959053"/>
            <a:ext cx="965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414701" y="4557661"/>
            <a:ext cx="244699" cy="1931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26893" y="6026540"/>
            <a:ext cx="244699" cy="1931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99616" y="4047744"/>
            <a:ext cx="4691860" cy="51137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95" y="1207008"/>
            <a:ext cx="7933870" cy="240556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Rounded Rectangle 14"/>
          <p:cNvSpPr/>
          <p:nvPr/>
        </p:nvSpPr>
        <p:spPr>
          <a:xfrm>
            <a:off x="1755648" y="1231393"/>
            <a:ext cx="5301975" cy="48767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90646" y="2154034"/>
            <a:ext cx="4378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22790" y="2825281"/>
            <a:ext cx="1493949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597153" y="3291840"/>
            <a:ext cx="251396" cy="2273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23616" y="3035808"/>
            <a:ext cx="5657088" cy="487680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176" y="2109216"/>
            <a:ext cx="2901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(Coast and Geodetic Survey disk)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94176" y="4913376"/>
            <a:ext cx="2267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(set by Barron Co. WI 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560443" y="5575852"/>
            <a:ext cx="6033053" cy="235409"/>
          </a:xfrm>
          <a:prstGeom prst="round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593670" y="2851562"/>
            <a:ext cx="251396" cy="2273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652532" y="5837951"/>
            <a:ext cx="5516335" cy="381772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34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75" y="643944"/>
            <a:ext cx="7598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SECTION SHOWING THE MARK’S 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“SETTING AND RECOVERY HISTORY”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3" name="Picture 2" descr="History for Kollat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47" y="1994316"/>
            <a:ext cx="7798190" cy="477373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8694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ation Recovery for H 142 including complete mess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17" y="1673296"/>
            <a:ext cx="8268237" cy="518470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63640" y="437882"/>
            <a:ext cx="846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STATION RECOVERY NOTES   -  BE AWARE THAT RECOVERY NOTES CAN SOMETIMES BE MISLEADING!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4862" y="1275010"/>
            <a:ext cx="452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Mark originally set by NGS  (CGS) in 1948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061397" y="2228045"/>
            <a:ext cx="1146219" cy="463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059250" y="4417453"/>
            <a:ext cx="1146219" cy="4507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23493" y="2537139"/>
            <a:ext cx="1803042" cy="3219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36372" y="4732986"/>
            <a:ext cx="3309871" cy="3090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3532" y="3193960"/>
            <a:ext cx="1738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17 YEARS LATER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223493" y="3632916"/>
            <a:ext cx="1803042" cy="3262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223493" y="5833055"/>
            <a:ext cx="2768958" cy="3090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rc 18"/>
          <p:cNvSpPr/>
          <p:nvPr/>
        </p:nvSpPr>
        <p:spPr>
          <a:xfrm>
            <a:off x="5790463" y="2471358"/>
            <a:ext cx="1374012" cy="2097024"/>
          </a:xfrm>
          <a:prstGeom prst="arc">
            <a:avLst>
              <a:gd name="adj1" fmla="val 16019642"/>
              <a:gd name="adj2" fmla="val 516864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>
            <a:stCxn id="19" idx="2"/>
          </p:cNvCxnSpPr>
          <p:nvPr/>
        </p:nvCxnSpPr>
        <p:spPr>
          <a:xfrm flipH="1">
            <a:off x="6240028" y="4562878"/>
            <a:ext cx="307740" cy="59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37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16" y="2020389"/>
            <a:ext cx="8792747" cy="40140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53792" y="708338"/>
            <a:ext cx="8216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SECTION  OF THE DATASHEET SHOWING THE STATION DESCRIPTION … (TO-REACH and TIES)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47579" y="2269630"/>
            <a:ext cx="2511380" cy="12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88840" y="2038304"/>
            <a:ext cx="161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To-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Reach Info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0673" y="6166451"/>
            <a:ext cx="131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Ties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98170" y="6073658"/>
            <a:ext cx="357052" cy="322217"/>
          </a:xfrm>
          <a:prstGeom prst="straightConnector1">
            <a:avLst/>
          </a:prstGeom>
          <a:ln>
            <a:solidFill>
              <a:srgbClr val="66FF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3"/>
          </p:cNvCxnSpPr>
          <p:nvPr/>
        </p:nvCxnSpPr>
        <p:spPr>
          <a:xfrm flipH="1">
            <a:off x="2281647" y="2222970"/>
            <a:ext cx="225852" cy="415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752372" y="4257628"/>
            <a:ext cx="7925782" cy="1742578"/>
          </a:xfrm>
          <a:custGeom>
            <a:avLst/>
            <a:gdLst>
              <a:gd name="connsiteX0" fmla="*/ 4171406 w 7933509"/>
              <a:gd name="connsiteY0" fmla="*/ 17417 h 1907177"/>
              <a:gd name="connsiteX1" fmla="*/ 7933509 w 7933509"/>
              <a:gd name="connsiteY1" fmla="*/ 0 h 1907177"/>
              <a:gd name="connsiteX2" fmla="*/ 7933509 w 7933509"/>
              <a:gd name="connsiteY2" fmla="*/ 1889760 h 1907177"/>
              <a:gd name="connsiteX3" fmla="*/ 0 w 7933509"/>
              <a:gd name="connsiteY3" fmla="*/ 1907177 h 1907177"/>
              <a:gd name="connsiteX4" fmla="*/ 17418 w 7933509"/>
              <a:gd name="connsiteY4" fmla="*/ 217714 h 1907177"/>
              <a:gd name="connsiteX5" fmla="*/ 4197532 w 7933509"/>
              <a:gd name="connsiteY5" fmla="*/ 217714 h 1907177"/>
              <a:gd name="connsiteX6" fmla="*/ 4171406 w 7933509"/>
              <a:gd name="connsiteY6" fmla="*/ 17417 h 190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33509" h="1907177">
                <a:moveTo>
                  <a:pt x="4171406" y="17417"/>
                </a:moveTo>
                <a:lnTo>
                  <a:pt x="7933509" y="0"/>
                </a:lnTo>
                <a:lnTo>
                  <a:pt x="7933509" y="1889760"/>
                </a:lnTo>
                <a:lnTo>
                  <a:pt x="0" y="1907177"/>
                </a:lnTo>
                <a:lnTo>
                  <a:pt x="17418" y="217714"/>
                </a:lnTo>
                <a:lnTo>
                  <a:pt x="4197532" y="217714"/>
                </a:lnTo>
                <a:lnTo>
                  <a:pt x="4171406" y="17417"/>
                </a:lnTo>
                <a:close/>
              </a:path>
            </a:pathLst>
          </a:custGeom>
          <a:noFill/>
          <a:ln w="28575">
            <a:solidFill>
              <a:srgbClr val="66FF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862149" y="2647406"/>
            <a:ext cx="7855131" cy="1245325"/>
          </a:xfrm>
          <a:custGeom>
            <a:avLst/>
            <a:gdLst>
              <a:gd name="connsiteX0" fmla="*/ 775062 w 7855131"/>
              <a:gd name="connsiteY0" fmla="*/ 1227908 h 1245325"/>
              <a:gd name="connsiteX1" fmla="*/ 0 w 7855131"/>
              <a:gd name="connsiteY1" fmla="*/ 1245325 h 1245325"/>
              <a:gd name="connsiteX2" fmla="*/ 8708 w 7855131"/>
              <a:gd name="connsiteY2" fmla="*/ 34834 h 1245325"/>
              <a:gd name="connsiteX3" fmla="*/ 7855131 w 7855131"/>
              <a:gd name="connsiteY3" fmla="*/ 0 h 1245325"/>
              <a:gd name="connsiteX4" fmla="*/ 7855131 w 7855131"/>
              <a:gd name="connsiteY4" fmla="*/ 1010194 h 1245325"/>
              <a:gd name="connsiteX5" fmla="*/ 748937 w 7855131"/>
              <a:gd name="connsiteY5" fmla="*/ 1045028 h 1245325"/>
              <a:gd name="connsiteX6" fmla="*/ 775062 w 7855131"/>
              <a:gd name="connsiteY6" fmla="*/ 1227908 h 124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55131" h="1245325">
                <a:moveTo>
                  <a:pt x="775062" y="1227908"/>
                </a:moveTo>
                <a:lnTo>
                  <a:pt x="0" y="1245325"/>
                </a:lnTo>
                <a:cubicBezTo>
                  <a:pt x="2903" y="841828"/>
                  <a:pt x="5805" y="438331"/>
                  <a:pt x="8708" y="34834"/>
                </a:cubicBezTo>
                <a:lnTo>
                  <a:pt x="7855131" y="0"/>
                </a:lnTo>
                <a:lnTo>
                  <a:pt x="7855131" y="1010194"/>
                </a:lnTo>
                <a:lnTo>
                  <a:pt x="748937" y="1045028"/>
                </a:lnTo>
                <a:lnTo>
                  <a:pt x="775062" y="1227908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2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337" y="3137562"/>
            <a:ext cx="7949184" cy="14714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158496" y="3871193"/>
            <a:ext cx="3889248" cy="950976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608" y="719328"/>
            <a:ext cx="8510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FINALLY,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WATCH FOR NOTIFICATION THAT YOUR DATASHEET(S) EXTRACTION IS COMPLETE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7744" y="5035296"/>
            <a:ext cx="4255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If you do not see this message at the end, you did not get all of the datasheets that you requested.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178629" y="4868091"/>
            <a:ext cx="832539" cy="54515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6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586" t="8285" r="18871"/>
          <a:stretch/>
        </p:blipFill>
        <p:spPr>
          <a:xfrm>
            <a:off x="92364" y="1200729"/>
            <a:ext cx="5006109" cy="5611091"/>
          </a:xfrm>
          <a:prstGeom prst="rect">
            <a:avLst/>
          </a:prstGeom>
          <a:ln w="25400">
            <a:solidFill>
              <a:srgbClr val="0066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2365" y="400938"/>
            <a:ext cx="8986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Ever searched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</a:t>
            </a:r>
            <a:r>
              <a:rPr lang="en-US" sz="2400" b="1" kern="1200" noProof="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for a mark that wasn’t there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?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baseline="0" dirty="0" smtClean="0">
                <a:solidFill>
                  <a:srgbClr val="FF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STATION RECOVERY NOTES.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50421" y="4264088"/>
            <a:ext cx="1285677" cy="18128"/>
          </a:xfrm>
          <a:prstGeom prst="straightConnector1">
            <a:avLst/>
          </a:prstGeom>
          <a:ln w="88900">
            <a:solidFill>
              <a:srgbClr val="00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7990" r="1911"/>
          <a:stretch/>
        </p:blipFill>
        <p:spPr>
          <a:xfrm>
            <a:off x="1329973" y="1158033"/>
            <a:ext cx="7748710" cy="5644456"/>
          </a:xfrm>
          <a:prstGeom prst="rect">
            <a:avLst/>
          </a:prstGeom>
          <a:ln w="38100">
            <a:solidFill>
              <a:srgbClr val="9900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69" y="1871791"/>
            <a:ext cx="8128840" cy="418377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5013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0840" y="530243"/>
            <a:ext cx="5447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STATION RECOVERY NOTES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767" y="1273774"/>
            <a:ext cx="79737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Recovery</a:t>
            </a:r>
            <a:r>
              <a:rPr kumimoji="0" lang="en-US" sz="2400" b="1" i="0" u="sng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Note Terms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Good  -  </a:t>
            </a:r>
            <a:r>
              <a:rPr lang="en-US" sz="2400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Mark is in good shape and has no issues to note.</a:t>
            </a:r>
            <a:endParaRPr lang="en-US" sz="2400" kern="1200" dirty="0">
              <a:solidFill>
                <a:srgbClr val="000099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Poor  -  </a:t>
            </a:r>
            <a:r>
              <a:rPr lang="en-US" sz="2400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Mark has issues.  Can be disk has scars (mutilated),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</a:t>
            </a:r>
            <a:r>
              <a:rPr lang="en-US" sz="2400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  overall monument leaning, guardrail place above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</a:t>
            </a:r>
            <a:r>
              <a:rPr lang="en-US" sz="2400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  mark, etc.</a:t>
            </a:r>
            <a:endParaRPr lang="en-US" sz="2400" kern="1200" dirty="0">
              <a:solidFill>
                <a:srgbClr val="000099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Destroyed  -  </a:t>
            </a:r>
            <a:r>
              <a:rPr lang="en-US" sz="2400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Mark will only be listed as “destroyed” when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</a:t>
            </a:r>
            <a:r>
              <a:rPr lang="en-US" sz="2400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     evidence is submitted to validate mark is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</a:t>
            </a:r>
            <a:r>
              <a:rPr lang="en-US" sz="2400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	     gone.</a:t>
            </a:r>
            <a:endParaRPr lang="en-US" sz="2400" kern="1200" dirty="0">
              <a:solidFill>
                <a:srgbClr val="000099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 dirty="0" smtClean="0">
                <a:solidFill>
                  <a:srgbClr val="000099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	-  Take pictures as evidence</a:t>
            </a:r>
            <a:endParaRPr lang="en-US" sz="2400" kern="1200" dirty="0">
              <a:solidFill>
                <a:srgbClr val="000099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0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9889" b="5027"/>
          <a:stretch/>
        </p:blipFill>
        <p:spPr>
          <a:xfrm>
            <a:off x="5448300" y="614484"/>
            <a:ext cx="3686857" cy="24360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609" y="395731"/>
            <a:ext cx="565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charset="0"/>
                <a:cs typeface="Times New Roman" pitchFamily="18" charset="0"/>
              </a:rPr>
              <a:t>METHODS TO OBTAIN DATASHEETS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131" y="1011144"/>
            <a:ext cx="497124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 “Classical” NGS website retrieval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  NGS Data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Explorer retrieval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kern="1200" dirty="0" smtClean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   DSWorld 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software with Google Earth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  Smart Phone App - “FindAControl”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*</a:t>
            </a:r>
          </a:p>
        </p:txBody>
      </p:sp>
      <p:pic>
        <p:nvPicPr>
          <p:cNvPr id="4" name="Picture 3" descr="FindAControl upper left corner for group sli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304" y="4904989"/>
            <a:ext cx="2682240" cy="192181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Picture 6" descr="NGS datasheets initial p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47" y="3865514"/>
            <a:ext cx="4011210" cy="262085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Picture 7" descr="NGS datasheets choose PID Desig  et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816" y="4302389"/>
            <a:ext cx="3153378" cy="240276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6" name="Picture 5" descr="DSWorld program only- clipped by Printkey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254" y="3260184"/>
            <a:ext cx="4326841" cy="152433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610714" y="4908583"/>
            <a:ext cx="2472295" cy="677108"/>
          </a:xfrm>
          <a:prstGeom prst="rect">
            <a:avLst/>
          </a:prstGeom>
          <a:solidFill>
            <a:srgbClr val="FFCDFF"/>
          </a:solidFill>
          <a:ln w="38100">
            <a:solidFill>
              <a:srgbClr val="FF33CC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   Find-A-Control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(not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 an NGS product)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9980" y="6041763"/>
            <a:ext cx="273877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CLASSICAL METHOD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3437" y="3346914"/>
            <a:ext cx="1108060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DSWorld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4080" y="2290354"/>
            <a:ext cx="2830286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NGS DATA EXPLORER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 txBox="1">
            <a:spLocks noChangeArrowheads="1"/>
          </p:cNvSpPr>
          <p:nvPr/>
        </p:nvSpPr>
        <p:spPr bwMode="auto">
          <a:xfrm>
            <a:off x="4502150" y="287338"/>
            <a:ext cx="3014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  <a:sym typeface="Arial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9627" y="831094"/>
            <a:ext cx="670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 ?   QUESTIONS  ?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82" y="2281151"/>
            <a:ext cx="5560291" cy="4170218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50323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4" y="491835"/>
            <a:ext cx="907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charset="0"/>
                <a:cs typeface="Times New Roman" pitchFamily="18" charset="0"/>
              </a:rPr>
              <a:t>CLASSICAL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charset="0"/>
                <a:cs typeface="Times New Roman" pitchFamily="18" charset="0"/>
              </a:rPr>
              <a:t> Retrieval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ＭＳ Ｐゴシック" charset="0"/>
              <a:cs typeface="Times New Roman" pitchFamily="18" charset="0"/>
            </a:endParaRPr>
          </a:p>
        </p:txBody>
      </p:sp>
      <p:pic>
        <p:nvPicPr>
          <p:cNvPr id="4" name="Picture 3" descr="NGS datasheets choose PID Desig  et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86" y="1436341"/>
            <a:ext cx="6680186" cy="521084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8" name="Oval 7"/>
          <p:cNvSpPr/>
          <p:nvPr/>
        </p:nvSpPr>
        <p:spPr>
          <a:xfrm>
            <a:off x="1344199" y="3258719"/>
            <a:ext cx="618186" cy="2704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42005" y="5601289"/>
            <a:ext cx="1081825" cy="3219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63015" y="4565755"/>
            <a:ext cx="1081825" cy="3219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921405" y="6257433"/>
            <a:ext cx="1097280" cy="13411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14302" y="6000856"/>
            <a:ext cx="157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Interactive Map Option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4199" y="4944447"/>
            <a:ext cx="1302912" cy="2580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7749" y="6211824"/>
            <a:ext cx="1378039" cy="35944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95751" y="4867309"/>
            <a:ext cx="468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You can also find a Project ID using a PID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4" idx="1"/>
          </p:cNvCxnSpPr>
          <p:nvPr/>
        </p:nvCxnSpPr>
        <p:spPr>
          <a:xfrm flipH="1">
            <a:off x="2647111" y="5051975"/>
            <a:ext cx="548640" cy="2962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2" idx="1"/>
          </p:cNvCxnSpPr>
          <p:nvPr/>
        </p:nvCxnSpPr>
        <p:spPr>
          <a:xfrm flipH="1" flipV="1">
            <a:off x="3317967" y="2412274"/>
            <a:ext cx="1105987" cy="9758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23954" y="2325189"/>
            <a:ext cx="215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Useful information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1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75" y="383178"/>
            <a:ext cx="5409325" cy="62314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287589" y="2179796"/>
            <a:ext cx="2786743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Interactive map method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Statewide datasheet extractions- latest month is available here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Go To “classical method”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“Text format” datasheet retrievals,  or…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“Shapefile format” for GIS functionality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623561" y="3762103"/>
            <a:ext cx="664028" cy="5050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Left Brace 6"/>
          <p:cNvSpPr/>
          <p:nvPr/>
        </p:nvSpPr>
        <p:spPr>
          <a:xfrm>
            <a:off x="5843451" y="5129349"/>
            <a:ext cx="600892" cy="1436263"/>
          </a:xfrm>
          <a:prstGeom prst="leftBrac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649687" y="2447109"/>
            <a:ext cx="637902" cy="2002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9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00" b="91404"/>
          <a:stretch/>
        </p:blipFill>
        <p:spPr>
          <a:xfrm>
            <a:off x="685799" y="-1021"/>
            <a:ext cx="8145379" cy="589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282" t="7907" r="18820" b="16097"/>
          <a:stretch/>
        </p:blipFill>
        <p:spPr>
          <a:xfrm>
            <a:off x="1117607" y="580506"/>
            <a:ext cx="6776877" cy="6259022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78922" y="-1021"/>
            <a:ext cx="737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ＭＳ Ｐゴシック" charset="0"/>
                <a:cs typeface="Times New Roman" panose="02020603050405020304" pitchFamily="18" charset="0"/>
              </a:rPr>
              <a:t>NGS Data Explorer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ＭＳ Ｐゴシック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241520" y="2473669"/>
            <a:ext cx="2416972" cy="275122"/>
          </a:xfrm>
          <a:prstGeom prst="straightConnector1">
            <a:avLst/>
          </a:prstGeom>
          <a:ln w="63500">
            <a:solidFill>
              <a:srgbClr val="FF33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70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6" y="1247175"/>
            <a:ext cx="8805917" cy="4953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8971" y="474264"/>
            <a:ext cx="8255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ＭＳ Ｐゴシック" charset="0"/>
                <a:cs typeface="Times New Roman" pitchFamily="18" charset="0"/>
              </a:rPr>
              <a:t>Sample search using NGS  “Data Explorer” tool</a:t>
            </a:r>
          </a:p>
        </p:txBody>
      </p:sp>
    </p:spTree>
    <p:extLst>
      <p:ext uri="{BB962C8B-B14F-4D97-AF65-F5344CB8AC3E}">
        <p14:creationId xmlns:p14="http://schemas.microsoft.com/office/powerpoint/2010/main" val="217745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191229"/>
            <a:ext cx="9144000" cy="6551090"/>
            <a:chOff x="0" y="191229"/>
            <a:chExt cx="9144000" cy="65510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7742"/>
            <a:stretch/>
          </p:blipFill>
          <p:spPr>
            <a:xfrm>
              <a:off x="0" y="191229"/>
              <a:ext cx="9144000" cy="655109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/>
            <a:srcRect l="56979" t="39389" r="36459" b="58867"/>
            <a:stretch/>
          </p:blipFill>
          <p:spPr>
            <a:xfrm>
              <a:off x="4857749" y="2457449"/>
              <a:ext cx="600075" cy="12382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56979" t="39389" r="36459" b="58867"/>
            <a:stretch/>
          </p:blipFill>
          <p:spPr>
            <a:xfrm>
              <a:off x="688954" y="3640477"/>
              <a:ext cx="600075" cy="12382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209879" y="65796"/>
            <a:ext cx="53735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66FF"/>
                </a:solidFill>
                <a:latin typeface="+mj-lt"/>
              </a:rPr>
              <a:t>Data Explorer Example of Interest</a:t>
            </a:r>
            <a:endParaRPr lang="en-US" sz="2800" b="1" dirty="0">
              <a:solidFill>
                <a:srgbClr val="0066FF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r="22519"/>
          <a:stretch/>
        </p:blipFill>
        <p:spPr>
          <a:xfrm rot="5400000">
            <a:off x="1588170" y="99669"/>
            <a:ext cx="6012876" cy="706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7762" t="28554" r="17656" b="37684"/>
          <a:stretch/>
        </p:blipFill>
        <p:spPr>
          <a:xfrm>
            <a:off x="72396" y="134327"/>
            <a:ext cx="8641655" cy="3536524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7645" t="23601" r="17305" b="42771"/>
          <a:stretch/>
        </p:blipFill>
        <p:spPr>
          <a:xfrm>
            <a:off x="84881" y="3322094"/>
            <a:ext cx="8604831" cy="3362032"/>
          </a:xfrm>
          <a:prstGeom prst="rect">
            <a:avLst/>
          </a:prstGeom>
          <a:ln w="38100">
            <a:solidFill>
              <a:srgbClr val="0066FF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945699" y="5240952"/>
            <a:ext cx="6979675" cy="635001"/>
          </a:xfrm>
          <a:prstGeom prst="rect">
            <a:avLst/>
          </a:prstGeom>
          <a:noFill/>
          <a:ln w="50800">
            <a:solidFill>
              <a:srgbClr val="66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22317" y="2072548"/>
            <a:ext cx="6979675" cy="635001"/>
          </a:xfrm>
          <a:prstGeom prst="rect">
            <a:avLst/>
          </a:prstGeom>
          <a:noFill/>
          <a:ln w="50800">
            <a:solidFill>
              <a:srgbClr val="FF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0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theme/theme1.xml><?xml version="1.0" encoding="utf-8"?>
<a:theme xmlns:a="http://schemas.openxmlformats.org/drawingml/2006/main" name="1_NOAA-NGS - Grey - No Bird - 0527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GS PowerPoint TEMPLATE-geodesy.noaa.gov 2011-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NOAA-NGS - Grey - No Bird - 0527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5617</TotalTime>
  <Words>958</Words>
  <Application>Microsoft Office PowerPoint</Application>
  <PresentationFormat>On-screen Show (4:3)</PresentationFormat>
  <Paragraphs>191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ＭＳ Ｐゴシック</vt:lpstr>
      <vt:lpstr>ＭＳ Ｐゴシック</vt:lpstr>
      <vt:lpstr>Arial</vt:lpstr>
      <vt:lpstr>Calibri</vt:lpstr>
      <vt:lpstr>Times New Roman</vt:lpstr>
      <vt:lpstr>1_NOAA-NGS - Grey - No Bird - 052715</vt:lpstr>
      <vt:lpstr>NGS PowerPoint TEMPLATE-geodesy.noaa.gov 2011-5</vt:lpstr>
      <vt:lpstr>2_NOAA-NGS - Grey - No Bird - 052715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 Riordan</dc:creator>
  <cp:lastModifiedBy>Denis Riordan</cp:lastModifiedBy>
  <cp:revision>124</cp:revision>
  <dcterms:modified xsi:type="dcterms:W3CDTF">2017-10-31T13:23:56Z</dcterms:modified>
</cp:coreProperties>
</file>