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14.xml" ContentType="application/vnd.openxmlformats-officedocument.them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Default Extension="tiff" ContentType="image/tif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87" r:id="rId2"/>
    <p:sldMasterId id="2147483689" r:id="rId3"/>
    <p:sldMasterId id="2147483691" r:id="rId4"/>
    <p:sldMasterId id="2147483693" r:id="rId5"/>
    <p:sldMasterId id="2147483695" r:id="rId6"/>
    <p:sldMasterId id="2147483707" r:id="rId7"/>
    <p:sldMasterId id="2147483709" r:id="rId8"/>
    <p:sldMasterId id="2147483711" r:id="rId9"/>
    <p:sldMasterId id="2147483718" r:id="rId10"/>
    <p:sldMasterId id="2147483730" r:id="rId11"/>
    <p:sldMasterId id="2147483732" r:id="rId12"/>
    <p:sldMasterId id="2147483734" r:id="rId13"/>
  </p:sldMasterIdLst>
  <p:notesMasterIdLst>
    <p:notesMasterId r:id="rId87"/>
  </p:notesMasterIdLst>
  <p:handoutMasterIdLst>
    <p:handoutMasterId r:id="rId88"/>
  </p:handoutMasterIdLst>
  <p:sldIdLst>
    <p:sldId id="261" r:id="rId14"/>
    <p:sldId id="451" r:id="rId15"/>
    <p:sldId id="264" r:id="rId16"/>
    <p:sldId id="266" r:id="rId17"/>
    <p:sldId id="606" r:id="rId18"/>
    <p:sldId id="271" r:id="rId19"/>
    <p:sldId id="428" r:id="rId20"/>
    <p:sldId id="452" r:id="rId21"/>
    <p:sldId id="453" r:id="rId22"/>
    <p:sldId id="430" r:id="rId23"/>
    <p:sldId id="280" r:id="rId24"/>
    <p:sldId id="470" r:id="rId25"/>
    <p:sldId id="361" r:id="rId26"/>
    <p:sldId id="581" r:id="rId27"/>
    <p:sldId id="552" r:id="rId28"/>
    <p:sldId id="553" r:id="rId29"/>
    <p:sldId id="513" r:id="rId30"/>
    <p:sldId id="359" r:id="rId31"/>
    <p:sldId id="429" r:id="rId32"/>
    <p:sldId id="614" r:id="rId33"/>
    <p:sldId id="363" r:id="rId34"/>
    <p:sldId id="484" r:id="rId35"/>
    <p:sldId id="393" r:id="rId36"/>
    <p:sldId id="485" r:id="rId37"/>
    <p:sldId id="486" r:id="rId38"/>
    <p:sldId id="366" r:id="rId39"/>
    <p:sldId id="487" r:id="rId40"/>
    <p:sldId id="386" r:id="rId41"/>
    <p:sldId id="274" r:id="rId42"/>
    <p:sldId id="596" r:id="rId43"/>
    <p:sldId id="398" r:id="rId44"/>
    <p:sldId id="407" r:id="rId45"/>
    <p:sldId id="408" r:id="rId46"/>
    <p:sldId id="401" r:id="rId47"/>
    <p:sldId id="410" r:id="rId48"/>
    <p:sldId id="411" r:id="rId49"/>
    <p:sldId id="420" r:id="rId50"/>
    <p:sldId id="425" r:id="rId51"/>
    <p:sldId id="583" r:id="rId52"/>
    <p:sldId id="443" r:id="rId53"/>
    <p:sldId id="541" r:id="rId54"/>
    <p:sldId id="608" r:id="rId55"/>
    <p:sldId id="609" r:id="rId56"/>
    <p:sldId id="610" r:id="rId57"/>
    <p:sldId id="436" r:id="rId58"/>
    <p:sldId id="446" r:id="rId59"/>
    <p:sldId id="612" r:id="rId60"/>
    <p:sldId id="613" r:id="rId61"/>
    <p:sldId id="488" r:id="rId62"/>
    <p:sldId id="448" r:id="rId63"/>
    <p:sldId id="384" r:id="rId64"/>
    <p:sldId id="440" r:id="rId65"/>
    <p:sldId id="493" r:id="rId66"/>
    <p:sldId id="464" r:id="rId67"/>
    <p:sldId id="465" r:id="rId68"/>
    <p:sldId id="469" r:id="rId69"/>
    <p:sldId id="494" r:id="rId70"/>
    <p:sldId id="441" r:id="rId71"/>
    <p:sldId id="542" r:id="rId72"/>
    <p:sldId id="501" r:id="rId73"/>
    <p:sldId id="316" r:id="rId74"/>
    <p:sldId id="268" r:id="rId75"/>
    <p:sldId id="531" r:id="rId76"/>
    <p:sldId id="532" r:id="rId77"/>
    <p:sldId id="524" r:id="rId78"/>
    <p:sldId id="525" r:id="rId79"/>
    <p:sldId id="526" r:id="rId80"/>
    <p:sldId id="527" r:id="rId81"/>
    <p:sldId id="528" r:id="rId82"/>
    <p:sldId id="317" r:id="rId83"/>
    <p:sldId id="294" r:id="rId84"/>
    <p:sldId id="295" r:id="rId85"/>
    <p:sldId id="296" r:id="rId86"/>
  </p:sldIdLst>
  <p:sldSz cx="9144000" cy="6858000" type="screen4x3"/>
  <p:notesSz cx="7102475" cy="9388475"/>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1557" autoAdjust="0"/>
    <p:restoredTop sz="87037" autoAdjust="0"/>
  </p:normalViewPr>
  <p:slideViewPr>
    <p:cSldViewPr snapToGrid="0" snapToObjects="1">
      <p:cViewPr varScale="1">
        <p:scale>
          <a:sx n="72" d="100"/>
          <a:sy n="72" d="100"/>
        </p:scale>
        <p:origin x="-96" y="-726"/>
      </p:cViewPr>
      <p:guideLst>
        <p:guide orient="horz" pos="2160"/>
        <p:guide pos="2880"/>
      </p:guideLst>
    </p:cSldViewPr>
  </p:slideViewPr>
  <p:outlineViewPr>
    <p:cViewPr>
      <p:scale>
        <a:sx n="33" d="100"/>
        <a:sy n="33" d="100"/>
      </p:scale>
      <p:origin x="0" y="23940"/>
    </p:cViewPr>
  </p:outlineViewPr>
  <p:notesTextViewPr>
    <p:cViewPr>
      <p:scale>
        <a:sx n="100" d="100"/>
        <a:sy n="100" d="100"/>
      </p:scale>
      <p:origin x="0" y="0"/>
    </p:cViewPr>
  </p:notesTextViewPr>
  <p:sorterViewPr>
    <p:cViewPr>
      <p:scale>
        <a:sx n="87" d="100"/>
        <a:sy n="87" d="100"/>
      </p:scale>
      <p:origin x="0" y="0"/>
    </p:cViewPr>
  </p:sorterViewPr>
  <p:notesViewPr>
    <p:cSldViewPr snapToGrid="0" snapToObjects="1">
      <p:cViewPr varScale="1">
        <p:scale>
          <a:sx n="74" d="100"/>
          <a:sy n="74" d="100"/>
        </p:scale>
        <p:origin x="-2058" y="-114"/>
      </p:cViewPr>
      <p:guideLst>
        <p:guide orient="horz" pos="2957"/>
        <p:guide pos="2237"/>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1" Type="http://schemas.openxmlformats.org/officeDocument/2006/relationships/oleObject" Target="file:///G:\GSVS11%20-%20From%20Brunswick%20for%20AGU%20prep\Processed%20Data\AGU%20stuff\AGU%20ba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400"/>
            </a:pPr>
            <a:r>
              <a:rPr lang="en-US" sz="2400"/>
              <a:t>"Geoid</a:t>
            </a:r>
            <a:r>
              <a:rPr lang="en-US" sz="2400" baseline="0"/>
              <a:t> only" RMSE over GSVS11</a:t>
            </a:r>
            <a:endParaRPr lang="en-US" sz="2400"/>
          </a:p>
        </c:rich>
      </c:tx>
      <c:layout/>
    </c:title>
    <c:plotArea>
      <c:layout/>
      <c:barChart>
        <c:barDir val="col"/>
        <c:grouping val="clustered"/>
        <c:ser>
          <c:idx val="0"/>
          <c:order val="0"/>
          <c:tx>
            <c:strRef>
              <c:f>Sheet1!$H$1</c:f>
              <c:strCache>
                <c:ptCount val="1"/>
                <c:pt idx="0">
                  <c:v>USGG2009 (1'x1')
DRMS (cm)</c:v>
                </c:pt>
              </c:strCache>
            </c:strRef>
          </c:tx>
          <c:spPr>
            <a:solidFill>
              <a:srgbClr val="92D05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Sheet1!$H$2:$H$13</c:f>
              <c:numCache>
                <c:formatCode>General</c:formatCode>
                <c:ptCount val="12"/>
                <c:pt idx="0">
                  <c:v>0.91651513899116566</c:v>
                </c:pt>
                <c:pt idx="1">
                  <c:v>0.86602540378444126</c:v>
                </c:pt>
                <c:pt idx="2">
                  <c:v>1.3784048752090219</c:v>
                </c:pt>
                <c:pt idx="3">
                  <c:v>1.6186414056238645</c:v>
                </c:pt>
                <c:pt idx="4">
                  <c:v>1.9157244060667982</c:v>
                </c:pt>
                <c:pt idx="5">
                  <c:v>2.2383029285599392</c:v>
                </c:pt>
                <c:pt idx="6">
                  <c:v>2.5709920264364885</c:v>
                </c:pt>
                <c:pt idx="7">
                  <c:v>2.7</c:v>
                </c:pt>
                <c:pt idx="8">
                  <c:v>2.8</c:v>
                </c:pt>
                <c:pt idx="9">
                  <c:v>2.7802877548915861</c:v>
                </c:pt>
                <c:pt idx="10">
                  <c:v>2.5514701644346127</c:v>
                </c:pt>
                <c:pt idx="11">
                  <c:v>1.264911064067352</c:v>
                </c:pt>
              </c:numCache>
            </c:numRef>
          </c:val>
        </c:ser>
        <c:ser>
          <c:idx val="1"/>
          <c:order val="1"/>
          <c:tx>
            <c:strRef>
              <c:f>Sheet1!$L$1</c:f>
              <c:strCache>
                <c:ptCount val="1"/>
                <c:pt idx="0">
                  <c:v>EGM2008  (5'x5')
DRMS (cm)</c:v>
                </c:pt>
              </c:strCache>
            </c:strRef>
          </c:tx>
          <c:spPr>
            <a:solidFill>
              <a:srgbClr val="FFC00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Sheet1!$L$2:$L$13</c:f>
              <c:numCache>
                <c:formatCode>General</c:formatCode>
                <c:ptCount val="12"/>
                <c:pt idx="0">
                  <c:v>0.91651513899116566</c:v>
                </c:pt>
                <c:pt idx="1">
                  <c:v>1.2000000000000002</c:v>
                </c:pt>
                <c:pt idx="2">
                  <c:v>1.5905973720586866</c:v>
                </c:pt>
                <c:pt idx="3">
                  <c:v>1.9104973174542754</c:v>
                </c:pt>
                <c:pt idx="4">
                  <c:v>1.9899748742132406</c:v>
                </c:pt>
                <c:pt idx="5">
                  <c:v>2.0880613017821208</c:v>
                </c:pt>
                <c:pt idx="6">
                  <c:v>2.2383029285599392</c:v>
                </c:pt>
                <c:pt idx="7">
                  <c:v>2.3643180835073792</c:v>
                </c:pt>
                <c:pt idx="8">
                  <c:v>2.6</c:v>
                </c:pt>
                <c:pt idx="9">
                  <c:v>2.5865034312755122</c:v>
                </c:pt>
                <c:pt idx="10">
                  <c:v>2.7874719729532798</c:v>
                </c:pt>
                <c:pt idx="11">
                  <c:v>1.8357559750685821</c:v>
                </c:pt>
              </c:numCache>
            </c:numRef>
          </c:val>
        </c:ser>
        <c:ser>
          <c:idx val="2"/>
          <c:order val="2"/>
          <c:tx>
            <c:strRef>
              <c:f>Sheet1!$P$1</c:f>
              <c:strCache>
                <c:ptCount val="1"/>
                <c:pt idx="0">
                  <c:v>USGG2012x01 (1’x1’) 
New software
DRMS(cm)</c:v>
                </c:pt>
              </c:strCache>
            </c:strRef>
          </c:tx>
          <c:spPr>
            <a:solidFill>
              <a:srgbClr val="7030A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Sheet1!$P$2:$P$13</c:f>
              <c:numCache>
                <c:formatCode>General</c:formatCode>
                <c:ptCount val="12"/>
                <c:pt idx="0">
                  <c:v>0.91651513899116566</c:v>
                </c:pt>
                <c:pt idx="1">
                  <c:v>1.3076696830621937</c:v>
                </c:pt>
                <c:pt idx="2">
                  <c:v>1.7088007490635104</c:v>
                </c:pt>
                <c:pt idx="3">
                  <c:v>2.0518284528683193</c:v>
                </c:pt>
                <c:pt idx="4">
                  <c:v>2.4738633753705961</c:v>
                </c:pt>
                <c:pt idx="5">
                  <c:v>2.7730849247724092</c:v>
                </c:pt>
                <c:pt idx="6">
                  <c:v>3</c:v>
                </c:pt>
                <c:pt idx="7">
                  <c:v>2.844292530665578</c:v>
                </c:pt>
                <c:pt idx="8">
                  <c:v>2.4738633753705965</c:v>
                </c:pt>
                <c:pt idx="9">
                  <c:v>2.0542638584174258</c:v>
                </c:pt>
                <c:pt idx="10">
                  <c:v>1.9078784028338898</c:v>
                </c:pt>
                <c:pt idx="11">
                  <c:v>1.9</c:v>
                </c:pt>
              </c:numCache>
            </c:numRef>
          </c:val>
        </c:ser>
        <c:ser>
          <c:idx val="3"/>
          <c:order val="3"/>
          <c:tx>
            <c:strRef>
              <c:f>Sheet1!$T$1</c:f>
              <c:strCache>
                <c:ptCount val="1"/>
                <c:pt idx="0">
                  <c:v>USGG2012x02 (1’x1’) New software + Airborne data 
DRMS (cm)</c:v>
                </c:pt>
              </c:strCache>
            </c:strRef>
          </c:tx>
          <c:spPr>
            <a:solidFill>
              <a:srgbClr val="FF000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Sheet1!$T$2:$T$13</c:f>
              <c:numCache>
                <c:formatCode>General</c:formatCode>
                <c:ptCount val="12"/>
                <c:pt idx="0">
                  <c:v>0.80622577482985502</c:v>
                </c:pt>
                <c:pt idx="1">
                  <c:v>0.97979589711327575</c:v>
                </c:pt>
                <c:pt idx="2">
                  <c:v>0.94339811320566069</c:v>
                </c:pt>
                <c:pt idx="3">
                  <c:v>1.0816653826391887</c:v>
                </c:pt>
                <c:pt idx="4">
                  <c:v>1.1357816691600549</c:v>
                </c:pt>
                <c:pt idx="5">
                  <c:v>1.216552506059644</c:v>
                </c:pt>
                <c:pt idx="6">
                  <c:v>1.216552506059644</c:v>
                </c:pt>
                <c:pt idx="7">
                  <c:v>0.98488578017961059</c:v>
                </c:pt>
                <c:pt idx="8">
                  <c:v>9.9999999999999714E-2</c:v>
                </c:pt>
                <c:pt idx="9">
                  <c:v>0.20000000000000009</c:v>
                </c:pt>
                <c:pt idx="10">
                  <c:v>0.5291502622129175</c:v>
                </c:pt>
                <c:pt idx="11">
                  <c:v>0.85440037453175355</c:v>
                </c:pt>
              </c:numCache>
            </c:numRef>
          </c:val>
        </c:ser>
        <c:axId val="83047936"/>
        <c:axId val="83049856"/>
      </c:barChart>
      <c:catAx>
        <c:axId val="83047936"/>
        <c:scaling>
          <c:orientation val="minMax"/>
        </c:scaling>
        <c:axPos val="b"/>
        <c:title>
          <c:tx>
            <c:rich>
              <a:bodyPr/>
              <a:lstStyle/>
              <a:p>
                <a:pPr>
                  <a:defRPr sz="2000"/>
                </a:pPr>
                <a:r>
                  <a:rPr lang="en-US" sz="2000"/>
                  <a:t>Distance Bins (km)</a:t>
                </a:r>
              </a:p>
            </c:rich>
          </c:tx>
          <c:layout/>
        </c:title>
        <c:tickLblPos val="nextTo"/>
        <c:txPr>
          <a:bodyPr/>
          <a:lstStyle/>
          <a:p>
            <a:pPr>
              <a:defRPr sz="1200" b="1"/>
            </a:pPr>
            <a:endParaRPr lang="en-US"/>
          </a:p>
        </c:txPr>
        <c:crossAx val="83049856"/>
        <c:crosses val="autoZero"/>
        <c:auto val="1"/>
        <c:lblAlgn val="ctr"/>
        <c:lblOffset val="100"/>
      </c:catAx>
      <c:valAx>
        <c:axId val="83049856"/>
        <c:scaling>
          <c:orientation val="minMax"/>
        </c:scaling>
        <c:axPos val="l"/>
        <c:majorGridlines/>
        <c:title>
          <c:tx>
            <c:rich>
              <a:bodyPr rot="-5400000" vert="horz"/>
              <a:lstStyle/>
              <a:p>
                <a:pPr>
                  <a:defRPr sz="2000"/>
                </a:pPr>
                <a:r>
                  <a:rPr lang="en-US" sz="2000"/>
                  <a:t>"Geoid Only" RMSE (cm)</a:t>
                </a:r>
              </a:p>
            </c:rich>
          </c:tx>
          <c:layout/>
        </c:title>
        <c:numFmt formatCode="General" sourceLinked="1"/>
        <c:tickLblPos val="nextTo"/>
        <c:crossAx val="83047936"/>
        <c:crosses val="autoZero"/>
        <c:crossBetween val="between"/>
      </c:valAx>
    </c:plotArea>
    <c:legend>
      <c:legendPos val="r"/>
      <c:layout/>
      <c:txPr>
        <a:bodyPr/>
        <a:lstStyle/>
        <a:p>
          <a:pPr>
            <a:defRPr sz="1200" b="1"/>
          </a:pPr>
          <a:endParaRPr lang="en-US"/>
        </a:p>
      </c:txPr>
    </c:legend>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033DF1FA-AF60-42D1-94DB-32DA043D8119}" type="datetimeFigureOut">
              <a:rPr lang="en-US" smtClean="0"/>
              <a:pPr/>
              <a:t>4/25/2012</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2D82B658-AB6B-492E-8088-65DA04185B7D}" type="slidenum">
              <a:rPr lang="en-US" smtClean="0"/>
              <a:pPr/>
              <a:t>‹#›</a:t>
            </a:fld>
            <a:endParaRPr lang="en-US"/>
          </a:p>
        </p:txBody>
      </p:sp>
    </p:spTree>
    <p:extLst>
      <p:ext uri="{BB962C8B-B14F-4D97-AF65-F5344CB8AC3E}">
        <p14:creationId xmlns="" xmlns:p14="http://schemas.microsoft.com/office/powerpoint/2010/main" val="20124098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0307CA7B-0923-4AF7-9C05-8D839D37D104}" type="datetimeFigureOut">
              <a:rPr lang="en-US" smtClean="0"/>
              <a:pPr/>
              <a:t>4/25/2012</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4C2471C1-BC61-4524-B83B-08E499F3346D}" type="slidenum">
              <a:rPr lang="en-US" smtClean="0"/>
              <a:pPr/>
              <a:t>‹#›</a:t>
            </a:fld>
            <a:endParaRPr lang="en-US"/>
          </a:p>
        </p:txBody>
      </p:sp>
    </p:spTree>
    <p:extLst>
      <p:ext uri="{BB962C8B-B14F-4D97-AF65-F5344CB8AC3E}">
        <p14:creationId xmlns="" xmlns:p14="http://schemas.microsoft.com/office/powerpoint/2010/main" val="1283220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471C1-BC61-4524-B83B-08E499F3346D}" type="slidenum">
              <a:rPr lang="en-US" smtClean="0"/>
              <a:pPr/>
              <a:t>1</a:t>
            </a:fld>
            <a:endParaRPr lang="en-US" dirty="0"/>
          </a:p>
        </p:txBody>
      </p:sp>
    </p:spTree>
    <p:extLst>
      <p:ext uri="{BB962C8B-B14F-4D97-AF65-F5344CB8AC3E}">
        <p14:creationId xmlns="" xmlns:p14="http://schemas.microsoft.com/office/powerpoint/2010/main" val="4051720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3B23AAC-86AB-4319-A919-A14298B43B0D}" type="slidenum">
              <a:rPr lang="en-US"/>
              <a:pPr/>
              <a:t>29</a:t>
            </a:fld>
            <a:endParaRPr lang="en-US" dirty="0"/>
          </a:p>
        </p:txBody>
      </p:sp>
      <p:sp>
        <p:nvSpPr>
          <p:cNvPr id="1059842" name="Rectangle 2"/>
          <p:cNvSpPr>
            <a:spLocks noGrp="1" noRot="1" noChangeAspect="1" noChangeArrowheads="1" noTextEdit="1"/>
          </p:cNvSpPr>
          <p:nvPr>
            <p:ph type="sldImg"/>
          </p:nvPr>
        </p:nvSpPr>
        <p:spPr>
          <a:xfrm>
            <a:off x="1203325" y="703263"/>
            <a:ext cx="4697413" cy="3522662"/>
          </a:xfrm>
          <a:ln/>
        </p:spPr>
      </p:sp>
      <p:sp>
        <p:nvSpPr>
          <p:cNvPr id="1059843" name="Rectangle 3"/>
          <p:cNvSpPr>
            <a:spLocks noGrp="1" noChangeArrowheads="1"/>
          </p:cNvSpPr>
          <p:nvPr>
            <p:ph type="body" idx="1"/>
          </p:nvPr>
        </p:nvSpPr>
        <p:spPr>
          <a:xfrm>
            <a:off x="195263" y="4460522"/>
            <a:ext cx="6907212" cy="4927954"/>
          </a:xfrm>
        </p:spPr>
        <p:txBody>
          <a:bodyPr/>
          <a:lstStyle/>
          <a:p>
            <a:pPr>
              <a:lnSpc>
                <a:spcPct val="110000"/>
              </a:lnSpc>
            </a:pPr>
            <a:endParaRPr lang="en-US" sz="16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CEBAC5-B2E0-4499-A1CA-D6BD726FEFBE}" type="slidenum">
              <a:rPr lang="en-US">
                <a:solidFill>
                  <a:prstClr val="black"/>
                </a:solidFill>
              </a:rPr>
              <a:pPr/>
              <a:t>40</a:t>
            </a:fld>
            <a:endParaRPr lang="en-US" dirty="0">
              <a:solidFill>
                <a:prstClr val="black"/>
              </a:solidFill>
            </a:endParaRPr>
          </a:p>
        </p:txBody>
      </p:sp>
      <p:sp>
        <p:nvSpPr>
          <p:cNvPr id="62466" name="Rectangle 2"/>
          <p:cNvSpPr>
            <a:spLocks noGrp="1" noRot="1" noChangeAspect="1" noChangeArrowheads="1" noTextEdit="1"/>
          </p:cNvSpPr>
          <p:nvPr>
            <p:ph type="sldImg"/>
          </p:nvPr>
        </p:nvSpPr>
        <p:spPr>
          <a:xfrm>
            <a:off x="1203325" y="706438"/>
            <a:ext cx="4692650" cy="3519487"/>
          </a:xfrm>
          <a:ln/>
        </p:spPr>
      </p:sp>
      <p:sp>
        <p:nvSpPr>
          <p:cNvPr id="62467" name="Rectangle 3"/>
          <p:cNvSpPr>
            <a:spLocks noGrp="1" noChangeArrowheads="1"/>
          </p:cNvSpPr>
          <p:nvPr>
            <p:ph type="body" idx="1"/>
          </p:nvPr>
        </p:nvSpPr>
        <p:spPr>
          <a:xfrm>
            <a:off x="710248" y="4460168"/>
            <a:ext cx="5683625" cy="4222890"/>
          </a:xfrm>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450EE8-D979-4B75-A8CD-F31A1D4221BB}"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2F4A7C-0903-422C-8C90-399A9495F8C4}" type="slidenum">
              <a:rPr lang="en-US" smtClean="0"/>
              <a:pPr fontAlgn="base">
                <a:spcBef>
                  <a:spcPct val="0"/>
                </a:spcBef>
                <a:spcAft>
                  <a:spcPct val="0"/>
                </a:spcAft>
                <a:defRPr/>
              </a:pPr>
              <a:t>45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5D580845-328F-4415-8A46-52A8FA81FE22}" type="slidenum">
              <a:rPr lang="en-US" smtClean="0"/>
              <a:pPr/>
              <a:t>46</a:t>
            </a:fld>
            <a:endParaRPr lang="en-US" dirty="0"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Rectangle 2"/>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a:r>
              <a:rPr lang="en-US"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EC02CB-0BA5-4C0B-87A5-702E77DF2723}" type="slidenum">
              <a:rPr lang="en-US" smtClean="0"/>
              <a:pPr fontAlgn="base">
                <a:spcBef>
                  <a:spcPct val="0"/>
                </a:spcBef>
                <a:spcAft>
                  <a:spcPct val="0"/>
                </a:spcAft>
                <a:defRPr/>
              </a:pPr>
              <a:t>52</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But will this method produce a sufficiently accurate geoid?</a:t>
            </a:r>
          </a:p>
          <a:p>
            <a:endParaRPr lang="en-US" smtClean="0"/>
          </a:p>
          <a:p>
            <a:r>
              <a:rPr lang="en-US" smtClean="0"/>
              <a:t>This summer, we conducted an experiment to determine the accuracy of our geoid.  We selected a line that extended 325 km from downtown Austin, Texas (North end) to Rockport, Texas (South end).  There were 218 official survey points along the line, with an average spacing of 1.5 km between them.  We compared the slope of the geoid along the line determined with GPS + leveling with deflections of the vertical as measured by the ETH Zurich DIADEM zenith camera.  We also compared the observed geoid slope with slopes calculated from various geoid models to evaluate the their quality.  As for NGS models, we tested geoids that both included and didn’t include new GRAV-D airborne gravity.</a:t>
            </a:r>
          </a:p>
        </p:txBody>
      </p:sp>
      <p:sp>
        <p:nvSpPr>
          <p:cNvPr id="4" name="Slide Number Placeholder 3"/>
          <p:cNvSpPr>
            <a:spLocks noGrp="1"/>
          </p:cNvSpPr>
          <p:nvPr>
            <p:ph type="sldNum" sz="quarter" idx="5"/>
          </p:nvPr>
        </p:nvSpPr>
        <p:spPr/>
        <p:txBody>
          <a:bodyPr/>
          <a:lstStyle/>
          <a:p>
            <a:pPr>
              <a:defRPr/>
            </a:pPr>
            <a:fld id="{6BF73E5A-A291-4324-8AB2-49FF04A15E7D}" type="slidenum">
              <a:rPr lang="en-US" smtClean="0"/>
              <a:pPr>
                <a:defRPr/>
              </a:pPr>
              <a:t>53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54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just a small samplin</a:t>
            </a:r>
            <a:r>
              <a:rPr lang="en-US" baseline="0" dirty="0" smtClean="0"/>
              <a:t>g of the field crews in action.  Not shown are the RTN, FG-5, short-session GPS, relative gravity and mark setting crews.</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smtClean="0"/>
              <a:t>This is a listing of the parts of subject matters to be covered.  Cut out entire chapters if they are unimportant to your audience.</a:t>
            </a:r>
          </a:p>
        </p:txBody>
      </p:sp>
      <p:sp>
        <p:nvSpPr>
          <p:cNvPr id="52228" name="Slide Number Placeholder 3"/>
          <p:cNvSpPr>
            <a:spLocks noGrp="1"/>
          </p:cNvSpPr>
          <p:nvPr>
            <p:ph type="sldNum" sz="quarter" idx="5"/>
          </p:nvPr>
        </p:nvSpPr>
        <p:spPr>
          <a:noFill/>
        </p:spPr>
        <p:txBody>
          <a:bodyPr/>
          <a:lstStyle/>
          <a:p>
            <a:fld id="{B7C4DBCC-5ACD-4668-A1BE-940BA5F895D3}" type="slidenum">
              <a:rPr lang="en-US" smtClean="0"/>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669" eaLnBrk="0" fontAlgn="base" hangingPunct="0">
              <a:spcBef>
                <a:spcPct val="30000"/>
              </a:spcBef>
              <a:spcAft>
                <a:spcPct val="0"/>
              </a:spcAft>
              <a:defRPr/>
            </a:pPr>
            <a:r>
              <a:rPr lang="en-US" dirty="0" smtClean="0"/>
              <a:t>This slide is a companion to the previous one, but the h-H errors have been</a:t>
            </a:r>
            <a:r>
              <a:rPr lang="en-US" baseline="0" dirty="0" smtClean="0"/>
              <a:t> removed, in an RMS sense, from the total h-H-N errors, leaving, ostensibly, gravimetric geoid errors only.  As seen previously, the airborne geoid is the best performer, by far.  In fact, as a general statement, it could be said that USGG2012x02, an airborne gravity data enhanced geoid model, is effectively at the 1 cm differential geoid undulation accuracy level across all distances, in the region of GSVS11.</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56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Survey verified that the inclusion of the GRAV-D airborne survey improved the geoid slope accuracies at all distances measured by the survey.  </a:t>
            </a:r>
          </a:p>
        </p:txBody>
      </p:sp>
      <p:sp>
        <p:nvSpPr>
          <p:cNvPr id="4" name="Slide Number Placeholder 3"/>
          <p:cNvSpPr>
            <a:spLocks noGrp="1"/>
          </p:cNvSpPr>
          <p:nvPr>
            <p:ph type="sldNum" sz="quarter" idx="5"/>
          </p:nvPr>
        </p:nvSpPr>
        <p:spPr/>
        <p:txBody>
          <a:bodyPr/>
          <a:lstStyle/>
          <a:p>
            <a:pPr>
              <a:defRPr/>
            </a:pPr>
            <a:fld id="{4A85F31F-E531-426E-AC99-4FB02E7ED0E5}" type="slidenum">
              <a:rPr lang="en-US" smtClean="0"/>
              <a:pPr>
                <a:defRPr/>
              </a:pPr>
              <a:t>57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defTabSz="924506">
              <a:defRPr/>
            </a:pPr>
            <a:fld id="{786B5A02-76DC-4A34-BAD5-67463A5AB5D0}" type="slidenum">
              <a:rPr lang="en-US" smtClean="0"/>
              <a:pPr defTabSz="924506">
                <a:defRPr/>
              </a:pPr>
              <a:t>66</a:t>
            </a:fld>
            <a:endParaRPr lang="en-US" dirty="0" smtClean="0"/>
          </a:p>
        </p:txBody>
      </p:sp>
      <p:sp>
        <p:nvSpPr>
          <p:cNvPr id="46083" name="Rectangle 2"/>
          <p:cNvSpPr>
            <a:spLocks noGrp="1" noRot="1" noChangeAspect="1" noChangeArrowheads="1" noTextEdit="1"/>
          </p:cNvSpPr>
          <p:nvPr>
            <p:ph type="sldImg"/>
          </p:nvPr>
        </p:nvSpPr>
        <p:spPr bwMode="auto">
          <a:xfrm>
            <a:off x="1208088" y="706438"/>
            <a:ext cx="4689475" cy="35179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xfrm>
            <a:off x="710891" y="4461771"/>
            <a:ext cx="5680694" cy="422128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TradeGoth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49F4E2-8553-40C8-8D37-611E0C7447B2}" type="slidenum">
              <a:rPr lang="en-US"/>
              <a:pPr/>
              <a:t>3</a:t>
            </a:fld>
            <a:endParaRPr lang="en-US" dirty="0"/>
          </a:p>
        </p:txBody>
      </p:sp>
      <p:sp>
        <p:nvSpPr>
          <p:cNvPr id="104450" name="Rectangle 2"/>
          <p:cNvSpPr>
            <a:spLocks noGrp="1" noRot="1" noChangeAspect="1" noChangeArrowheads="1" noTextEdit="1"/>
          </p:cNvSpPr>
          <p:nvPr>
            <p:ph type="sldImg"/>
          </p:nvPr>
        </p:nvSpPr>
        <p:spPr>
          <a:xfrm>
            <a:off x="1212850" y="704850"/>
            <a:ext cx="4689475" cy="3517900"/>
          </a:xfrm>
          <a:ln/>
        </p:spPr>
      </p:sp>
      <p:sp>
        <p:nvSpPr>
          <p:cNvPr id="104451" name="Rectangle 3"/>
          <p:cNvSpPr>
            <a:spLocks noGrp="1" noChangeArrowheads="1"/>
          </p:cNvSpPr>
          <p:nvPr>
            <p:ph type="body" idx="1"/>
          </p:nvPr>
        </p:nvSpPr>
        <p:spPr/>
        <p:txBody>
          <a:bodyPr/>
          <a:lstStyle/>
          <a:p>
            <a:r>
              <a:rPr lang="en-US" dirty="0" smtClean="0"/>
              <a:t>- NSRS benefit</a:t>
            </a:r>
            <a:r>
              <a:rPr lang="en-US" baseline="0" dirty="0" smtClean="0"/>
              <a:t> to the nation = $2.5B/year</a:t>
            </a:r>
          </a:p>
          <a:p>
            <a:pPr>
              <a:buFontTx/>
              <a:buChar char="-"/>
            </a:pPr>
            <a:r>
              <a:rPr lang="en-US" dirty="0" smtClean="0"/>
              <a:t> est. 300K precision GPS users worldwide</a:t>
            </a:r>
            <a:r>
              <a:rPr lang="en-US" baseline="0" dirty="0" smtClean="0"/>
              <a:t> (2008); ¼ in US</a:t>
            </a:r>
          </a:p>
          <a:p>
            <a:pPr>
              <a:buFontTx/>
              <a:buNone/>
            </a:pPr>
            <a:r>
              <a:rPr lang="en-US" baseline="0" dirty="0" smtClean="0"/>
              <a:t>- Very exciting to us at NGS to see how it has evolved over the years – now cm-accuracy capability / tracking with time</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2471C1-BC61-4524-B83B-08E499F3346D}"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4460873-7DE3-4783-BBE5-D53E17247E63}" type="slidenum">
              <a:rPr lang="en-US" smtClean="0">
                <a:latin typeface="Calibri" pitchFamily="34" charset="0"/>
                <a:ea typeface="ＭＳ Ｐゴシック" pitchFamily="34" charset="-128"/>
              </a:rPr>
              <a:pPr/>
              <a:t>5</a:t>
            </a:fld>
            <a:endParaRPr lang="en-US" smtClean="0">
              <a:latin typeface="Calibri" pitchFamily="34" charset="0"/>
              <a:ea typeface="ＭＳ Ｐゴシック" pitchFamily="34" charset="-128"/>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xfrm>
            <a:off x="711200" y="4460875"/>
            <a:ext cx="5680075" cy="4222750"/>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5B0FD1-2F6F-496E-9921-A02F2E7ADF49}"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A1244011-9C74-40FF-895C-0DC891B126B3}" type="slidenum">
              <a:rPr lang="en-US" smtClean="0"/>
              <a:pPr/>
              <a:t>8</a:t>
            </a:fld>
            <a:endParaRPr lang="en-US" dirty="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BB4C4278-3D06-43B7-895E-C5C5092BC4BB}" type="slidenum">
              <a:rPr lang="en-US" smtClean="0"/>
              <a:pPr/>
              <a:t>9</a:t>
            </a:fld>
            <a:endParaRPr lang="en-US" dirty="0" smtClean="0"/>
          </a:p>
        </p:txBody>
      </p:sp>
      <p:sp>
        <p:nvSpPr>
          <p:cNvPr id="133123" name="Rectangle 2"/>
          <p:cNvSpPr>
            <a:spLocks noGrp="1" noRot="1" noChangeAspect="1" noChangeArrowheads="1" noTextEdit="1"/>
          </p:cNvSpPr>
          <p:nvPr>
            <p:ph type="sldImg"/>
          </p:nvPr>
        </p:nvSpPr>
        <p:spPr>
          <a:xfrm>
            <a:off x="1204913" y="704850"/>
            <a:ext cx="4697412" cy="3522663"/>
          </a:xfrm>
          <a:ln/>
        </p:spPr>
      </p:sp>
      <p:sp>
        <p:nvSpPr>
          <p:cNvPr id="133124" name="Rectangle 3"/>
          <p:cNvSpPr>
            <a:spLocks noGrp="1" noChangeArrowheads="1"/>
          </p:cNvSpPr>
          <p:nvPr>
            <p:ph type="body" idx="1"/>
          </p:nvPr>
        </p:nvSpPr>
        <p:spPr>
          <a:xfrm>
            <a:off x="946916" y="4459526"/>
            <a:ext cx="5208645" cy="4224814"/>
          </a:xfrm>
          <a:noFill/>
          <a:ln/>
        </p:spPr>
        <p:txBody>
          <a:bodyPr/>
          <a:lstStyle/>
          <a:p>
            <a:r>
              <a:rPr lang="en-US" sz="800" b="1" dirty="0"/>
              <a:t>ITRF</a:t>
            </a:r>
            <a:r>
              <a:rPr lang="en-US" sz="800" dirty="0"/>
              <a:t> (International Terrestrial Reference Frame) just has an origin; take NAD83 shaped ellipsoid centered at the ITRF origin to derive ITRF97 ellipsoid heights.</a:t>
            </a:r>
          </a:p>
          <a:p>
            <a:endParaRPr lang="en-US" sz="800" b="1" dirty="0"/>
          </a:p>
          <a:p>
            <a:r>
              <a:rPr lang="en-US" sz="800" b="1" dirty="0"/>
              <a:t>Ellipsoid heights NAD83 vs. ITRF97</a:t>
            </a:r>
            <a:r>
              <a:rPr lang="en-US" sz="800" dirty="0"/>
              <a:t> - Defined origins are best estimate of the center of mass; NAD83 is not geocentric.  Move origin; move ellipsoid surface as illustrated.</a:t>
            </a:r>
          </a:p>
          <a:p>
            <a:endParaRPr lang="en-US" sz="800" dirty="0"/>
          </a:p>
          <a:p>
            <a:r>
              <a:rPr lang="en-US" sz="800" b="1" dirty="0"/>
              <a:t>Ellipsoid height differences</a:t>
            </a:r>
            <a:r>
              <a:rPr lang="en-US" sz="800" dirty="0"/>
              <a:t> reflect the non-geocentricity of NAD83.</a:t>
            </a:r>
          </a:p>
          <a:p>
            <a:endParaRPr lang="en-US" sz="8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2471C1-BC61-4524-B83B-08E499F3346D}"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D18788A-0737-4998-8707-209EF83DBBEB}" type="datetime1">
              <a:rPr lang="en-US" smtClean="0"/>
              <a:pPr>
                <a:defRPr/>
              </a:pPr>
              <a:t>4/25/2012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smtClean="0"/>
              <a:pPr>
                <a:defRPr/>
              </a:pPr>
              <a:t>‹#›</a:t>
            </a:fld>
            <a:endParaRPr lang="en-U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0E22A0-2771-4A05-BD9F-2AA01D07BBDD}" type="datetime1">
              <a:rPr lang="en-US" smtClean="0"/>
              <a:pPr>
                <a:defRPr/>
              </a:pPr>
              <a:t>4/25/2012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smtClean="0"/>
              <a:pPr>
                <a:defRPr/>
              </a:pPr>
              <a:t>‹#›</a:t>
            </a:fld>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B256BE-76BB-4DE6-A55E-B00543A1512C}" type="datetime1">
              <a:rPr lang="en-US" smtClean="0"/>
              <a:pPr>
                <a:defRPr/>
              </a:pPr>
              <a:t>4/25/2012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smtClean="0"/>
              <a:pPr>
                <a:defRPr/>
              </a:pPr>
              <a:t>‹#›</a:t>
            </a:fld>
            <a:endParaRPr lang="en-US"/>
          </a:p>
        </p:txBody>
      </p:sp>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938151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FCCB250-4A38-49C5-BF91-0B7344C16F7D}"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987CD1-4A2F-4BAD-A2CB-993625809368}" type="slidenum">
              <a:rPr lang="en-US" smtClean="0"/>
              <a:pPr/>
              <a:t>‹#›</a:t>
            </a:fld>
            <a:endParaRPr lang="en-US"/>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FCCB250-4A38-49C5-BF91-0B7344C16F7D}"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987CD1-4A2F-4BAD-A2CB-993625809368}" type="slidenum">
              <a:rPr lang="en-US" smtClean="0"/>
              <a:pPr/>
              <a:t>‹#›</a:t>
            </a:fld>
            <a:endParaRPr lang="en-US"/>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FCCB250-4A38-49C5-BF91-0B7344C16F7D}"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987CD1-4A2F-4BAD-A2CB-993625809368}" type="slidenum">
              <a:rPr lang="en-US" smtClean="0"/>
              <a:pPr/>
              <a:t>‹#›</a:t>
            </a:fld>
            <a:endParaRPr lang="en-US"/>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FCCB250-4A38-49C5-BF91-0B7344C16F7D}"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987CD1-4A2F-4BAD-A2CB-993625809368}" type="slidenum">
              <a:rPr lang="en-US" smtClean="0"/>
              <a:pPr/>
              <a:t>‹#›</a:t>
            </a:fld>
            <a:endParaRPr lang="en-US"/>
          </a:p>
        </p:txBody>
      </p:sp>
    </p:spTree>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2A342D-F8ED-4012-8535-6EB518BC8D5F}" type="datetime1">
              <a:rPr lang="en-US" smtClean="0"/>
              <a:pPr>
                <a:defRPr/>
              </a:pPr>
              <a:t>4/25/2012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smtClean="0"/>
              <a:pPr>
                <a:defRPr/>
              </a:pPr>
              <a:t>‹#›</a:t>
            </a:fld>
            <a:endParaRPr lang="en-US"/>
          </a:p>
        </p:txBody>
      </p:sp>
    </p:spTree>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FCCB250-4A38-49C5-BF91-0B7344C16F7D}"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987CD1-4A2F-4BAD-A2CB-993625809368}" type="slidenum">
              <a:rPr lang="en-US" smtClean="0"/>
              <a:pPr/>
              <a:t>‹#›</a:t>
            </a:fld>
            <a:endParaRPr lang="en-US"/>
          </a:p>
        </p:txBody>
      </p:sp>
    </p:spTree>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FCCB250-4A38-49C5-BF91-0B7344C16F7D}"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987CD1-4A2F-4BAD-A2CB-993625809368}" type="slidenum">
              <a:rPr lang="en-US" smtClean="0"/>
              <a:pPr/>
              <a:t>‹#›</a:t>
            </a:fld>
            <a:endParaRPr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E74C4E-C7E0-4507-AFA9-A6974B58F80E}" type="datetime1">
              <a:rPr lang="en-US" smtClean="0"/>
              <a:pPr>
                <a:defRPr/>
              </a:pPr>
              <a:t>4/25/2012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smtClean="0"/>
              <a:pPr>
                <a:defRPr/>
              </a:pPr>
              <a:t>‹#›</a:t>
            </a:fld>
            <a:endParaRPr lang="en-US"/>
          </a:p>
        </p:txBody>
      </p:sp>
    </p:spTree>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7F32-1136-498D-B6FA-52981BA80472}" type="datetimeFigureOut">
              <a:rPr lang="en-US" smtClean="0"/>
              <a:pPr/>
              <a:t>4/25/2012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27BA30-C214-422B-8646-6AE0A63A245E}" type="slidenum">
              <a:rPr lang="en-US" smtClean="0"/>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7F32-1136-498D-B6FA-52981BA80472}"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27BA30-C214-422B-8646-6AE0A63A245E}" type="slidenum">
              <a:rPr lang="en-US" smtClean="0"/>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7F32-1136-498D-B6FA-52981BA80472}" type="datetimeFigureOut">
              <a:rPr lang="en-US" smtClean="0"/>
              <a:pPr/>
              <a:t>4/25/2012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27BA30-C214-422B-8646-6AE0A63A245E}" type="slidenum">
              <a:rPr lang="en-US" smtClean="0"/>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7F32-1136-498D-B6FA-52981BA80472}"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27BA30-C214-422B-8646-6AE0A63A245E}" type="slidenum">
              <a:rPr lang="en-US" smtClean="0"/>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7F32-1136-498D-B6FA-52981BA80472}" type="datetimeFigureOut">
              <a:rPr lang="en-US" smtClean="0"/>
              <a:pPr/>
              <a:t>4/25/2012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27BA30-C214-422B-8646-6AE0A63A245E}" type="slidenum">
              <a:rPr lang="en-US" smtClean="0"/>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2EA68E-5927-4919-B7CF-B4B9BCA22304}" type="datetime1">
              <a:rPr lang="en-US" smtClean="0"/>
              <a:pPr>
                <a:defRPr/>
              </a:pPr>
              <a:t>4/25/2012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smtClean="0"/>
              <a:pPr>
                <a:defRPr/>
              </a:pPr>
              <a:t>‹#›</a:t>
            </a:fld>
            <a:endParaRPr lang="en-US"/>
          </a:p>
        </p:txBody>
      </p:sp>
    </p:spTree>
  </p:cSld>
  <p:clrMapOvr>
    <a:masterClrMapping/>
  </p:clrMapOvr>
  <p:transition spd="med">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pPr/>
              <a:t>‹#›</a:t>
            </a:fld>
            <a:endParaRPr lang="en-US"/>
          </a:p>
        </p:txBody>
      </p:sp>
    </p:spTree>
  </p:cSld>
  <p:clrMapOvr>
    <a:masterClrMapping/>
  </p:clrMapOvr>
  <p:transition spd="med">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FCCB250-4A38-49C5-BF91-0B7344C16F7D}"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987CD1-4A2F-4BAD-A2CB-993625809368}" type="slidenum">
              <a:rPr lang="en-US" smtClean="0"/>
              <a:pPr/>
              <a:t>‹#›</a:t>
            </a:fld>
            <a:endParaRPr lang="en-US"/>
          </a:p>
        </p:txBody>
      </p:sp>
    </p:spTree>
  </p:cSld>
  <p:clrMapOvr>
    <a:masterClrMapping/>
  </p:clrMapOvr>
  <p:transition spd="med">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FCCB250-4A38-49C5-BF91-0B7344C16F7D}" type="datetimeFigureOut">
              <a:rPr lang="en-US" smtClean="0"/>
              <a:pPr/>
              <a:t>4/25/2012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987CD1-4A2F-4BAD-A2CB-993625809368}" type="slidenum">
              <a:rPr lang="en-US" smtClean="0"/>
              <a:pPr/>
              <a:t>‹#›</a:t>
            </a:fld>
            <a:endParaRPr lang="en-US"/>
          </a:p>
        </p:txBody>
      </p:sp>
    </p:spTree>
  </p:cSld>
  <p:clrMapOvr>
    <a:masterClrMapping/>
  </p:clrMapOvr>
  <p:transition spd="med">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BD18788A-0737-4998-8707-209EF83DBBEB}" type="datetime1">
              <a:rPr lang="en-US" smtClean="0"/>
              <a:pPr>
                <a:defRPr/>
              </a:pPr>
              <a:t>4/25/2012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D4E4B20-A796-8D4A-9790-389DA483B997}"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D7B8DF9-395D-4DCA-95BE-87E4319B5C5B}" type="datetime1">
              <a:rPr lang="en-US" smtClean="0"/>
              <a:pPr>
                <a:defRPr/>
              </a:pPr>
              <a:t>4/25/2012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smtClean="0"/>
              <a:pPr>
                <a:defRPr/>
              </a:pPr>
              <a:t>‹#›</a:t>
            </a:fld>
            <a:endParaRPr lang="en-US"/>
          </a:p>
        </p:txBody>
      </p:sp>
    </p:spTree>
  </p:cSld>
  <p:clrMapOvr>
    <a:masterClrMapping/>
  </p:clrMapOvr>
  <p:transition spd="med">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2A342D-F8ED-4012-8535-6EB518BC8D5F}" type="datetime1">
              <a:rPr lang="en-US" smtClean="0"/>
              <a:pPr>
                <a:defRPr/>
              </a:pPr>
              <a:t>4/25/2012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19E74C4E-C7E0-4507-AFA9-A6974B58F80E}" type="datetime1">
              <a:rPr lang="en-US" smtClean="0"/>
              <a:pPr>
                <a:defRPr/>
              </a:pPr>
              <a:t>4/25/2012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7719BE7-E39C-5E46-9893-C897A9205CC3}"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E2EA68E-5927-4919-B7CF-B4B9BCA22304}" type="datetime1">
              <a:rPr lang="en-US" smtClean="0"/>
              <a:pPr>
                <a:defRPr/>
              </a:pPr>
              <a:t>4/25/2012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BCE2FD8-6EFB-924A-BBC7-3D9FD8781D78}"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ED7B8DF9-395D-4DCA-95BE-87E4319B5C5B}" type="datetime1">
              <a:rPr lang="en-US" smtClean="0"/>
              <a:pPr>
                <a:defRPr/>
              </a:pPr>
              <a:t>4/25/2012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71A7F4B-D849-9949-B056-9EF081A52F4A}"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1B8CA7F-49B0-4245-9E43-F63556F5B6CF}" type="datetime1">
              <a:rPr lang="en-US" smtClean="0"/>
              <a:pPr>
                <a:defRPr/>
              </a:pPr>
              <a:t>4/25/2012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BBAD978-2583-3440-BBC6-16DB090D697E}"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6FCA36B-E81F-4928-955C-0D5F4CB817A2}" type="datetime1">
              <a:rPr lang="en-US" smtClean="0"/>
              <a:pPr>
                <a:defRPr/>
              </a:pPr>
              <a:t>4/25/2012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BA20699-3253-714E-A86F-ABA98CEE1FD0}"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924E39B-5181-4F3E-82D6-EDA93D7C3A41}" type="datetime1">
              <a:rPr lang="en-US" smtClean="0"/>
              <a:pPr>
                <a:defRPr/>
              </a:pPr>
              <a:t>4/25/2012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65BD730-DC58-6343-A41C-6B3B622DCAE2}"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CF7BEA2-F02B-451A-8216-9CED9D79E674}" type="datetime1">
              <a:rPr lang="en-US" smtClean="0"/>
              <a:pPr>
                <a:defRPr/>
              </a:pPr>
              <a:t>4/25/2012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D926D73-134C-C842-8671-F7254A6F5140}"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0E22A0-2771-4A05-BD9F-2AA01D07BBDD}" type="datetime1">
              <a:rPr lang="en-US" smtClean="0"/>
              <a:pPr>
                <a:defRPr/>
              </a:pPr>
              <a:t>4/25/2012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FBAD95F-C4AC-F74C-8843-F1114F98EDBF}"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CB256BE-76BB-4DE6-A55E-B00543A1512C}" type="datetime1">
              <a:rPr lang="en-US" smtClean="0"/>
              <a:pPr>
                <a:defRPr/>
              </a:pPr>
              <a:t>4/25/2012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A4E9C37-50CC-2640-A8BB-4A084D551221}" type="slidenum">
              <a:rPr lang="en-US" smtClean="0"/>
              <a:pPr>
                <a:defRPr/>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B8CA7F-49B0-4245-9E43-F63556F5B6CF}" type="datetime1">
              <a:rPr lang="en-US" smtClean="0"/>
              <a:pPr>
                <a:defRPr/>
              </a:pPr>
              <a:t>4/25/2012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smtClean="0"/>
              <a:pPr>
                <a:defRPr/>
              </a:pPr>
              <a:t>‹#›</a:t>
            </a:fld>
            <a:endParaRPr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FCA36B-E81F-4928-955C-0D5F4CB817A2}" type="datetime1">
              <a:rPr lang="en-US" smtClean="0"/>
              <a:pPr>
                <a:defRPr/>
              </a:pPr>
              <a:t>4/25/2012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smtClean="0"/>
              <a:pPr>
                <a:defRPr/>
              </a:pPr>
              <a:t>‹#›</a:t>
            </a:fld>
            <a:endParaRPr lang="en-US"/>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24E39B-5181-4F3E-82D6-EDA93D7C3A41}" type="datetime1">
              <a:rPr lang="en-US" smtClean="0"/>
              <a:pPr>
                <a:defRPr/>
              </a:pPr>
              <a:t>4/25/2012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smtClean="0"/>
              <a:pPr>
                <a:defRPr/>
              </a:pPr>
              <a:t>‹#›</a:t>
            </a:fld>
            <a:endParaRPr lang="en-US"/>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CF7BEA2-F02B-451A-8216-9CED9D79E674}" type="datetime1">
              <a:rPr lang="en-US" smtClean="0"/>
              <a:pPr>
                <a:defRPr/>
              </a:pPr>
              <a:t>4/25/2012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smtClean="0"/>
              <a:pPr>
                <a:defRPr/>
              </a:pPr>
              <a:t>‹#›</a:t>
            </a:fld>
            <a:endParaRPr lang="en-US"/>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10.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1.xml"/><Relationship Id="rId1" Type="http://schemas.openxmlformats.org/officeDocument/2006/relationships/slideLayout" Target="../slideLayouts/slideLayout47.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2.xml"/><Relationship Id="rId1" Type="http://schemas.openxmlformats.org/officeDocument/2006/relationships/slideLayout" Target="../slideLayouts/slideLayout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8.xml"/><Relationship Id="rId1"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2.xml"/><Relationship Id="rId7" Type="http://schemas.openxmlformats.org/officeDocument/2006/relationships/theme" Target="../theme/theme9.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628B351-BC9E-45BC-9951-120E89DA3E8F}" type="datetime1">
              <a:rPr lang="en-US" smtClean="0"/>
              <a:pPr>
                <a:defRPr/>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A489CAA-BEB4-0749-9B3B-E5A1D0F9B1D8}"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med">
    <p:fade thruBlk="1"/>
  </p:transition>
  <p:hf sldNum="0"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fld id="{4727BA30-C214-422B-8646-6AE0A63A24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2AB0B8D-8C9D-4DDB-885F-1337BAA994FF}" type="datetimeFigureOut">
              <a:rPr lang="en-US"/>
              <a:pPr>
                <a:defRPr/>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0652813-0E3E-4C40-ADA1-E9E9350568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2AB0B8D-8C9D-4DDB-885F-1337BAA994FF}" type="datetimeFigureOut">
              <a:rPr lang="en-US"/>
              <a:pPr>
                <a:defRPr/>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0652813-0E3E-4C40-ADA1-E9E9350568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628B351-BC9E-45BC-9951-120E89DA3E8F}" type="datetime1">
              <a:rPr lang="en-US" smtClean="0"/>
              <a:pPr>
                <a:defRPr/>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A489CAA-BEB4-0749-9B3B-E5A1D0F9B1D8}"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spd="med">
    <p:fade thruBlk="1"/>
  </p:transition>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2AB0B8D-8C9D-4DDB-885F-1337BAA994FF}" type="datetimeFigureOut">
              <a:rPr lang="en-US"/>
              <a:pPr>
                <a:defRPr/>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0652813-0E3E-4C40-ADA1-E9E9350568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2AB0B8D-8C9D-4DDB-885F-1337BAA994FF}" type="datetimeFigureOut">
              <a:rPr lang="en-US"/>
              <a:pPr>
                <a:defRPr/>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0652813-0E3E-4C40-ADA1-E9E9350568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0"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2AB0B8D-8C9D-4DDB-885F-1337BAA994FF}" type="datetimeFigureOut">
              <a:rPr lang="en-US"/>
              <a:pPr>
                <a:defRPr/>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0652813-0E3E-4C40-ADA1-E9E9350568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2"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3" cstate="prin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fld id="{4727BA30-C214-422B-8646-6AE0A63A24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fld id="{4727BA30-C214-422B-8646-6AE0A63A24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2AB0B8D-8C9D-4DDB-885F-1337BAA994FF}" type="datetimeFigureOut">
              <a:rPr lang="en-US"/>
              <a:pPr>
                <a:defRPr/>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0652813-0E3E-4C40-ADA1-E9E9350568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8"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2AB0B8D-8C9D-4DDB-885F-1337BAA994FF}" type="datetimeFigureOut">
              <a:rPr lang="en-US"/>
              <a:pPr>
                <a:defRPr/>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0652813-0E3E-4C40-ADA1-E9E9350568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8" cstate="prin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fld id="{37927F32-1136-498D-B6FA-52981BA80472}" type="datetimeFigureOut">
              <a:rPr lang="en-US" smtClean="0"/>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fld id="{4727BA30-C214-422B-8646-6AE0A63A24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chart" Target="../charts/chart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package" Target="../embeddings/Microsoft_Office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68.xml.rels><?xml version="1.0" encoding="UTF-8" standalone="yes"?>
<Relationships xmlns="http://schemas.openxmlformats.org/package/2006/relationships"><Relationship Id="rId3" Type="http://schemas.openxmlformats.org/officeDocument/2006/relationships/package" Target="../embeddings/Microsoft_Office_Word_Document2.doc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69.xml.rels><?xml version="1.0" encoding="UTF-8" standalone="yes"?>
<Relationships xmlns="http://schemas.openxmlformats.org/package/2006/relationships"><Relationship Id="rId3" Type="http://schemas.openxmlformats.org/officeDocument/2006/relationships/package" Target="../embeddings/Microsoft_Office_Word_Document3.doc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gif"/><Relationship Id="rId4" Type="http://schemas.openxmlformats.org/officeDocument/2006/relationships/hyperlink" Target="http://www.iers.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441" y="1870333"/>
            <a:ext cx="9131968" cy="4133850"/>
          </a:xfrm>
          <a:prstGeom prst="rect">
            <a:avLst/>
          </a:prstGeom>
          <a:noFill/>
          <a:ln w="9525">
            <a:noFill/>
            <a:miter lim="800000"/>
            <a:headEnd/>
            <a:tailEnd/>
          </a:ln>
          <a:effectLst/>
        </p:spPr>
        <p:txBody>
          <a:bodyPr anchor="ctr"/>
          <a:lstStyle/>
          <a:p>
            <a:pPr algn="ctr">
              <a:defRPr/>
            </a:pPr>
            <a:r>
              <a:rPr lang="en-US" sz="4000" b="1" dirty="0" smtClean="0"/>
              <a:t>National Geodetic Survey</a:t>
            </a:r>
          </a:p>
          <a:p>
            <a:pPr algn="ctr">
              <a:defRPr/>
            </a:pPr>
            <a:r>
              <a:rPr lang="en-US" sz="4000" b="1" dirty="0" smtClean="0"/>
              <a:t>Highlights</a:t>
            </a:r>
            <a:endParaRPr lang="en-US" sz="4000" dirty="0" smtClean="0"/>
          </a:p>
          <a:p>
            <a:pPr algn="ctr" eaLnBrk="1" hangingPunct="1">
              <a:defRPr/>
            </a:pPr>
            <a:endParaRPr lang="en-US" sz="1600" dirty="0" smtClean="0">
              <a:effectLst>
                <a:outerShdw blurRad="38100" dist="38100" dir="2700000" algn="tl">
                  <a:srgbClr val="C0C0C0"/>
                </a:outerShdw>
              </a:effectLst>
            </a:endParaRPr>
          </a:p>
          <a:p>
            <a:pPr algn="ctr" eaLnBrk="1" hangingPunct="1">
              <a:defRPr/>
            </a:pPr>
            <a:r>
              <a:rPr lang="en-US" sz="2000" dirty="0" smtClean="0">
                <a:effectLst>
                  <a:outerShdw blurRad="38100" dist="38100" dir="2700000" algn="tl">
                    <a:srgbClr val="C0C0C0"/>
                  </a:outerShdw>
                </a:effectLst>
              </a:rPr>
              <a:t>William Stone</a:t>
            </a:r>
          </a:p>
          <a:p>
            <a:pPr algn="ctr" eaLnBrk="1" hangingPunct="1">
              <a:defRPr/>
            </a:pPr>
            <a:r>
              <a:rPr lang="en-US" sz="2000" dirty="0" smtClean="0">
                <a:effectLst>
                  <a:outerShdw blurRad="38100" dist="38100" dir="2700000" algn="tl">
                    <a:srgbClr val="C0C0C0"/>
                  </a:outerShdw>
                </a:effectLst>
              </a:rPr>
              <a:t>NGS Southwest Region (UT, NV, AZ, NM) Geodetic Advisor</a:t>
            </a:r>
          </a:p>
          <a:p>
            <a:pPr algn="ctr" eaLnBrk="1" hangingPunct="1">
              <a:defRPr/>
            </a:pPr>
            <a:endParaRPr lang="en-US" sz="2000" dirty="0" smtClean="0">
              <a:effectLst>
                <a:outerShdw blurRad="38100" dist="38100" dir="2700000" algn="tl">
                  <a:srgbClr val="C0C0C0"/>
                </a:outerShdw>
              </a:effectLst>
            </a:endParaRPr>
          </a:p>
          <a:p>
            <a:pPr algn="ctr" eaLnBrk="1" hangingPunct="1">
              <a:defRPr/>
            </a:pPr>
            <a:r>
              <a:rPr lang="en-US" sz="2000" dirty="0" smtClean="0">
                <a:effectLst>
                  <a:outerShdw blurRad="38100" dist="38100" dir="2700000" algn="tl">
                    <a:srgbClr val="C0C0C0"/>
                  </a:outerShdw>
                </a:effectLst>
              </a:rPr>
              <a:t>NOAA’s National Geodetic Survey</a:t>
            </a:r>
          </a:p>
          <a:p>
            <a:pPr algn="ctr" eaLnBrk="1" hangingPunct="1">
              <a:defRPr/>
            </a:pPr>
            <a:r>
              <a:rPr lang="en-US" sz="2000" dirty="0" smtClean="0">
                <a:effectLst>
                  <a:outerShdw blurRad="38100" dist="38100" dir="2700000" algn="tl">
                    <a:srgbClr val="C0C0C0"/>
                  </a:outerShdw>
                </a:effectLst>
              </a:rPr>
              <a:t>geodesy.noaa.gov</a:t>
            </a:r>
          </a:p>
          <a:p>
            <a:pPr algn="ctr" eaLnBrk="1" hangingPunct="1">
              <a:defRPr/>
            </a:pPr>
            <a:endParaRPr lang="en-US" sz="2000" dirty="0" smtClean="0">
              <a:effectLst>
                <a:outerShdw blurRad="38100" dist="38100" dir="2700000" algn="tl">
                  <a:srgbClr val="C0C0C0"/>
                </a:outerShdw>
              </a:effectLst>
            </a:endParaRPr>
          </a:p>
          <a:p>
            <a:pPr algn="ctr" eaLnBrk="1" hangingPunct="1">
              <a:defRPr/>
            </a:pPr>
            <a:r>
              <a:rPr lang="en-US" sz="2000" dirty="0" smtClean="0">
                <a:effectLst>
                  <a:outerShdw blurRad="38100" dist="38100" dir="2700000" algn="tl">
                    <a:srgbClr val="C0C0C0"/>
                  </a:outerShdw>
                </a:effectLst>
              </a:rPr>
              <a:t>william.stone@noaa.gov</a:t>
            </a:r>
          </a:p>
          <a:p>
            <a:pPr algn="ctr" eaLnBrk="1" hangingPunct="1">
              <a:defRPr/>
            </a:pPr>
            <a:r>
              <a:rPr lang="en-US" sz="2000" dirty="0" smtClean="0">
                <a:effectLst>
                  <a:outerShdw blurRad="38100" dist="38100" dir="2700000" algn="tl">
                    <a:srgbClr val="C0C0C0"/>
                  </a:outerShdw>
                </a:effectLst>
              </a:rPr>
              <a:t>505-277-3622 x252</a:t>
            </a:r>
            <a:r>
              <a:rPr lang="en-US" sz="2000" dirty="0">
                <a:effectLst>
                  <a:outerShdw blurRad="38100" dist="38100" dir="2700000" algn="tl">
                    <a:srgbClr val="C0C0C0"/>
                  </a:outerShdw>
                </a:effectLst>
              </a:rPr>
              <a:t/>
            </a:r>
            <a:br>
              <a:rPr lang="en-US" sz="2000" dirty="0">
                <a:effectLst>
                  <a:outerShdw blurRad="38100" dist="38100" dir="2700000" algn="tl">
                    <a:srgbClr val="C0C0C0"/>
                  </a:outerShdw>
                </a:effectLst>
              </a:rPr>
            </a:br>
            <a:endParaRPr lang="en-US" sz="2000" dirty="0">
              <a:effectLst>
                <a:outerShdw blurRad="38100" dist="38100" dir="2700000" algn="tl">
                  <a:srgbClr val="C0C0C0"/>
                </a:outerShdw>
              </a:effectLst>
            </a:endParaRPr>
          </a:p>
        </p:txBody>
      </p:sp>
      <p:grpSp>
        <p:nvGrpSpPr>
          <p:cNvPr id="6" name="Group 5"/>
          <p:cNvGrpSpPr>
            <a:grpSpLocks/>
          </p:cNvGrpSpPr>
          <p:nvPr/>
        </p:nvGrpSpPr>
        <p:grpSpPr bwMode="auto">
          <a:xfrm rot="194762">
            <a:off x="1568973" y="628635"/>
            <a:ext cx="1676400" cy="1295400"/>
            <a:chOff x="3579" y="965"/>
            <a:chExt cx="644" cy="595"/>
          </a:xfrm>
        </p:grpSpPr>
        <p:grpSp>
          <p:nvGrpSpPr>
            <p:cNvPr id="7" name="Group 6"/>
            <p:cNvGrpSpPr>
              <a:grpSpLocks/>
            </p:cNvGrpSpPr>
            <p:nvPr/>
          </p:nvGrpSpPr>
          <p:grpSpPr bwMode="auto">
            <a:xfrm>
              <a:off x="3716" y="1085"/>
              <a:ext cx="382" cy="373"/>
              <a:chOff x="3716" y="1085"/>
              <a:chExt cx="382" cy="373"/>
            </a:xfrm>
          </p:grpSpPr>
          <p:sp>
            <p:nvSpPr>
              <p:cNvPr id="215" name="Freeform 7"/>
              <p:cNvSpPr>
                <a:spLocks/>
              </p:cNvSpPr>
              <p:nvPr/>
            </p:nvSpPr>
            <p:spPr bwMode="auto">
              <a:xfrm>
                <a:off x="3716" y="1085"/>
                <a:ext cx="381" cy="372"/>
              </a:xfrm>
              <a:custGeom>
                <a:avLst/>
                <a:gdLst/>
                <a:ahLst/>
                <a:cxnLst>
                  <a:cxn ang="0">
                    <a:pos x="380" y="275"/>
                  </a:cxn>
                  <a:cxn ang="0">
                    <a:pos x="290" y="0"/>
                  </a:cxn>
                  <a:cxn ang="0">
                    <a:pos x="18" y="105"/>
                  </a:cxn>
                  <a:cxn ang="0">
                    <a:pos x="0" y="168"/>
                  </a:cxn>
                  <a:cxn ang="0">
                    <a:pos x="72" y="368"/>
                  </a:cxn>
                  <a:cxn ang="0">
                    <a:pos x="120" y="371"/>
                  </a:cxn>
                  <a:cxn ang="0">
                    <a:pos x="380" y="275"/>
                  </a:cxn>
                </a:cxnLst>
                <a:rect l="0" t="0" r="r" b="b"/>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618FFD">
                      <a:gamma/>
                      <a:shade val="89804"/>
                      <a:invGamma/>
                    </a:srgbClr>
                  </a:gs>
                </a:gsLst>
                <a:lin ang="0" scaled="1"/>
              </a:gradFill>
              <a:ln w="12700" cap="rnd">
                <a:noFill/>
                <a:round/>
                <a:headEnd/>
                <a:tailEnd/>
              </a:ln>
              <a:effectLst/>
            </p:spPr>
            <p:txBody>
              <a:bodyPr/>
              <a:lstStyle/>
              <a:p>
                <a:endParaRPr lang="en-US" dirty="0"/>
              </a:p>
            </p:txBody>
          </p:sp>
          <p:sp>
            <p:nvSpPr>
              <p:cNvPr id="216" name="Freeform 8"/>
              <p:cNvSpPr>
                <a:spLocks/>
              </p:cNvSpPr>
              <p:nvPr/>
            </p:nvSpPr>
            <p:spPr bwMode="auto">
              <a:xfrm>
                <a:off x="3716" y="1085"/>
                <a:ext cx="382" cy="373"/>
              </a:xfrm>
              <a:custGeom>
                <a:avLst/>
                <a:gdLst/>
                <a:ahLst/>
                <a:cxnLst>
                  <a:cxn ang="0">
                    <a:pos x="381" y="276"/>
                  </a:cxn>
                  <a:cxn ang="0">
                    <a:pos x="291" y="0"/>
                  </a:cxn>
                  <a:cxn ang="0">
                    <a:pos x="18" y="105"/>
                  </a:cxn>
                  <a:cxn ang="0">
                    <a:pos x="0" y="168"/>
                  </a:cxn>
                  <a:cxn ang="0">
                    <a:pos x="72" y="369"/>
                  </a:cxn>
                  <a:cxn ang="0">
                    <a:pos x="120" y="372"/>
                  </a:cxn>
                  <a:cxn ang="0">
                    <a:pos x="381" y="276"/>
                  </a:cxn>
                </a:cxnLst>
                <a:rect l="0" t="0" r="r" b="b"/>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 name="Group 9"/>
            <p:cNvGrpSpPr>
              <a:grpSpLocks/>
            </p:cNvGrpSpPr>
            <p:nvPr/>
          </p:nvGrpSpPr>
          <p:grpSpPr bwMode="auto">
            <a:xfrm>
              <a:off x="3579" y="1106"/>
              <a:ext cx="291" cy="454"/>
              <a:chOff x="3579" y="1106"/>
              <a:chExt cx="291" cy="454"/>
            </a:xfrm>
          </p:grpSpPr>
          <p:sp>
            <p:nvSpPr>
              <p:cNvPr id="193" name="Freeform 10"/>
              <p:cNvSpPr>
                <a:spLocks/>
              </p:cNvSpPr>
              <p:nvPr/>
            </p:nvSpPr>
            <p:spPr bwMode="auto">
              <a:xfrm>
                <a:off x="3579" y="1106"/>
                <a:ext cx="291" cy="454"/>
              </a:xfrm>
              <a:custGeom>
                <a:avLst/>
                <a:gdLst/>
                <a:ahLst/>
                <a:cxnLst>
                  <a:cxn ang="0">
                    <a:pos x="0" y="56"/>
                  </a:cxn>
                  <a:cxn ang="0">
                    <a:pos x="135" y="453"/>
                  </a:cxn>
                  <a:cxn ang="0">
                    <a:pos x="290" y="408"/>
                  </a:cxn>
                  <a:cxn ang="0">
                    <a:pos x="149" y="0"/>
                  </a:cxn>
                  <a:cxn ang="0">
                    <a:pos x="0" y="56"/>
                  </a:cxn>
                </a:cxnLst>
                <a:rect l="0" t="0" r="r" b="b"/>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94" name="Group 11"/>
              <p:cNvGrpSpPr>
                <a:grpSpLocks/>
              </p:cNvGrpSpPr>
              <p:nvPr/>
            </p:nvGrpSpPr>
            <p:grpSpPr bwMode="auto">
              <a:xfrm>
                <a:off x="3619" y="1202"/>
                <a:ext cx="135" cy="62"/>
                <a:chOff x="3619" y="1202"/>
                <a:chExt cx="135" cy="62"/>
              </a:xfrm>
            </p:grpSpPr>
            <p:sp>
              <p:nvSpPr>
                <p:cNvPr id="211" name="Line 12"/>
                <p:cNvSpPr>
                  <a:spLocks noChangeShapeType="1"/>
                </p:cNvSpPr>
                <p:nvPr/>
              </p:nvSpPr>
              <p:spPr bwMode="auto">
                <a:xfrm>
                  <a:off x="3619" y="1252"/>
                  <a:ext cx="6" cy="12"/>
                </a:xfrm>
                <a:prstGeom prst="line">
                  <a:avLst/>
                </a:prstGeom>
                <a:noFill/>
                <a:ln w="12700">
                  <a:solidFill>
                    <a:srgbClr val="FFFFFF"/>
                  </a:solidFill>
                  <a:round/>
                  <a:headEnd/>
                  <a:tailEnd/>
                </a:ln>
                <a:effectLst/>
              </p:spPr>
              <p:txBody>
                <a:bodyPr wrap="none" anchor="ctr"/>
                <a:lstStyle/>
                <a:p>
                  <a:endParaRPr lang="en-US" dirty="0"/>
                </a:p>
              </p:txBody>
            </p:sp>
            <p:sp>
              <p:nvSpPr>
                <p:cNvPr id="212" name="Line 13"/>
                <p:cNvSpPr>
                  <a:spLocks noChangeShapeType="1"/>
                </p:cNvSpPr>
                <p:nvPr/>
              </p:nvSpPr>
              <p:spPr bwMode="auto">
                <a:xfrm>
                  <a:off x="3657" y="1236"/>
                  <a:ext cx="6" cy="13"/>
                </a:xfrm>
                <a:prstGeom prst="line">
                  <a:avLst/>
                </a:prstGeom>
                <a:noFill/>
                <a:ln w="12700">
                  <a:solidFill>
                    <a:srgbClr val="FFFFFF"/>
                  </a:solidFill>
                  <a:round/>
                  <a:headEnd/>
                  <a:tailEnd/>
                </a:ln>
                <a:effectLst/>
              </p:spPr>
              <p:txBody>
                <a:bodyPr wrap="none" anchor="ctr"/>
                <a:lstStyle/>
                <a:p>
                  <a:endParaRPr lang="en-US" dirty="0"/>
                </a:p>
              </p:txBody>
            </p:sp>
            <p:sp>
              <p:nvSpPr>
                <p:cNvPr id="213" name="Line 14"/>
                <p:cNvSpPr>
                  <a:spLocks noChangeShapeType="1"/>
                </p:cNvSpPr>
                <p:nvPr/>
              </p:nvSpPr>
              <p:spPr bwMode="auto">
                <a:xfrm>
                  <a:off x="3703" y="1219"/>
                  <a:ext cx="6" cy="13"/>
                </a:xfrm>
                <a:prstGeom prst="line">
                  <a:avLst/>
                </a:prstGeom>
                <a:noFill/>
                <a:ln w="12700">
                  <a:solidFill>
                    <a:srgbClr val="FFFFFF"/>
                  </a:solidFill>
                  <a:round/>
                  <a:headEnd/>
                  <a:tailEnd/>
                </a:ln>
                <a:effectLst/>
              </p:spPr>
              <p:txBody>
                <a:bodyPr wrap="none" anchor="ctr"/>
                <a:lstStyle/>
                <a:p>
                  <a:endParaRPr lang="en-US" dirty="0"/>
                </a:p>
              </p:txBody>
            </p:sp>
            <p:sp>
              <p:nvSpPr>
                <p:cNvPr id="214" name="Line 15"/>
                <p:cNvSpPr>
                  <a:spLocks noChangeShapeType="1"/>
                </p:cNvSpPr>
                <p:nvPr/>
              </p:nvSpPr>
              <p:spPr bwMode="auto">
                <a:xfrm>
                  <a:off x="3747" y="1202"/>
                  <a:ext cx="7" cy="14"/>
                </a:xfrm>
                <a:prstGeom prst="line">
                  <a:avLst/>
                </a:prstGeom>
                <a:noFill/>
                <a:ln w="12700">
                  <a:solidFill>
                    <a:srgbClr val="FFFFFF"/>
                  </a:solidFill>
                  <a:round/>
                  <a:headEnd/>
                  <a:tailEnd/>
                </a:ln>
                <a:effectLst/>
              </p:spPr>
              <p:txBody>
                <a:bodyPr wrap="none" anchor="ctr"/>
                <a:lstStyle/>
                <a:p>
                  <a:endParaRPr lang="en-US" dirty="0"/>
                </a:p>
              </p:txBody>
            </p:sp>
          </p:grpSp>
          <p:sp>
            <p:nvSpPr>
              <p:cNvPr id="195" name="Freeform 16"/>
              <p:cNvSpPr>
                <a:spLocks/>
              </p:cNvSpPr>
              <p:nvPr/>
            </p:nvSpPr>
            <p:spPr bwMode="auto">
              <a:xfrm>
                <a:off x="3583" y="1110"/>
                <a:ext cx="175" cy="143"/>
              </a:xfrm>
              <a:custGeom>
                <a:avLst/>
                <a:gdLst/>
                <a:ahLst/>
                <a:cxnLst>
                  <a:cxn ang="0">
                    <a:pos x="0" y="54"/>
                  </a:cxn>
                  <a:cxn ang="0">
                    <a:pos x="144" y="0"/>
                  </a:cxn>
                  <a:cxn ang="0">
                    <a:pos x="174" y="87"/>
                  </a:cxn>
                  <a:cxn ang="0">
                    <a:pos x="29" y="142"/>
                  </a:cxn>
                  <a:cxn ang="0">
                    <a:pos x="0" y="54"/>
                  </a:cxn>
                </a:cxnLst>
                <a:rect l="0" t="0" r="r" b="b"/>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196" name="Freeform 17"/>
              <p:cNvSpPr>
                <a:spLocks/>
              </p:cNvSpPr>
              <p:nvPr/>
            </p:nvSpPr>
            <p:spPr bwMode="auto">
              <a:xfrm>
                <a:off x="3636" y="1272"/>
                <a:ext cx="158" cy="78"/>
              </a:xfrm>
              <a:custGeom>
                <a:avLst/>
                <a:gdLst/>
                <a:ahLst/>
                <a:cxnLst>
                  <a:cxn ang="0">
                    <a:pos x="0" y="55"/>
                  </a:cxn>
                  <a:cxn ang="0">
                    <a:pos x="149" y="0"/>
                  </a:cxn>
                  <a:cxn ang="0">
                    <a:pos x="157" y="24"/>
                  </a:cxn>
                  <a:cxn ang="0">
                    <a:pos x="7" y="77"/>
                  </a:cxn>
                  <a:cxn ang="0">
                    <a:pos x="0" y="55"/>
                  </a:cxn>
                </a:cxnLst>
                <a:rect l="0" t="0" r="r" b="b"/>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97" name="Freeform 18"/>
              <p:cNvSpPr>
                <a:spLocks/>
              </p:cNvSpPr>
              <p:nvPr/>
            </p:nvSpPr>
            <p:spPr bwMode="auto">
              <a:xfrm>
                <a:off x="3615" y="1211"/>
                <a:ext cx="158" cy="78"/>
              </a:xfrm>
              <a:custGeom>
                <a:avLst/>
                <a:gdLst/>
                <a:ahLst/>
                <a:cxnLst>
                  <a:cxn ang="0">
                    <a:pos x="0" y="57"/>
                  </a:cxn>
                  <a:cxn ang="0">
                    <a:pos x="149" y="0"/>
                  </a:cxn>
                  <a:cxn ang="0">
                    <a:pos x="157" y="24"/>
                  </a:cxn>
                  <a:cxn ang="0">
                    <a:pos x="7" y="77"/>
                  </a:cxn>
                  <a:cxn ang="0">
                    <a:pos x="0" y="57"/>
                  </a:cxn>
                </a:cxnLst>
                <a:rect l="0" t="0" r="r" b="b"/>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98" name="Group 19"/>
              <p:cNvGrpSpPr>
                <a:grpSpLocks/>
              </p:cNvGrpSpPr>
              <p:nvPr/>
            </p:nvGrpSpPr>
            <p:grpSpPr bwMode="auto">
              <a:xfrm>
                <a:off x="3645" y="1296"/>
                <a:ext cx="153" cy="76"/>
                <a:chOff x="3645" y="1296"/>
                <a:chExt cx="153" cy="76"/>
              </a:xfrm>
            </p:grpSpPr>
            <p:sp>
              <p:nvSpPr>
                <p:cNvPr id="209" name="Freeform 20"/>
                <p:cNvSpPr>
                  <a:spLocks/>
                </p:cNvSpPr>
                <p:nvPr/>
              </p:nvSpPr>
              <p:spPr bwMode="auto">
                <a:xfrm>
                  <a:off x="3645" y="1296"/>
                  <a:ext cx="152" cy="74"/>
                </a:xfrm>
                <a:custGeom>
                  <a:avLst/>
                  <a:gdLst/>
                  <a:ahLst/>
                  <a:cxnLst>
                    <a:cxn ang="0">
                      <a:pos x="0" y="54"/>
                    </a:cxn>
                    <a:cxn ang="0">
                      <a:pos x="145" y="0"/>
                    </a:cxn>
                    <a:cxn ang="0">
                      <a:pos x="151" y="19"/>
                    </a:cxn>
                    <a:cxn ang="0">
                      <a:pos x="6" y="73"/>
                    </a:cxn>
                    <a:cxn ang="0">
                      <a:pos x="0" y="54"/>
                    </a:cxn>
                  </a:cxnLst>
                  <a:rect l="0" t="0" r="r" b="b"/>
                  <a:pathLst>
                    <a:path w="152" h="74">
                      <a:moveTo>
                        <a:pt x="0" y="54"/>
                      </a:moveTo>
                      <a:lnTo>
                        <a:pt x="145" y="0"/>
                      </a:lnTo>
                      <a:lnTo>
                        <a:pt x="151" y="19"/>
                      </a:lnTo>
                      <a:lnTo>
                        <a:pt x="6" y="73"/>
                      </a:lnTo>
                      <a:lnTo>
                        <a:pt x="0" y="54"/>
                      </a:lnTo>
                    </a:path>
                  </a:pathLst>
                </a:custGeom>
                <a:gradFill rotWithShape="0">
                  <a:gsLst>
                    <a:gs pos="0">
                      <a:srgbClr val="A2C1FE">
                        <a:gamma/>
                        <a:tint val="80000"/>
                        <a:invGamma/>
                      </a:srgbClr>
                    </a:gs>
                    <a:gs pos="100000">
                      <a:srgbClr val="A2C1FE"/>
                    </a:gs>
                  </a:gsLst>
                  <a:lin ang="5400000" scaled="1"/>
                </a:gradFill>
                <a:ln w="12700" cap="rnd">
                  <a:noFill/>
                  <a:round/>
                  <a:headEnd/>
                  <a:tailEnd/>
                </a:ln>
                <a:effectLst/>
              </p:spPr>
              <p:txBody>
                <a:bodyPr/>
                <a:lstStyle/>
                <a:p>
                  <a:endParaRPr lang="en-US" dirty="0"/>
                </a:p>
              </p:txBody>
            </p:sp>
            <p:sp>
              <p:nvSpPr>
                <p:cNvPr id="210" name="Freeform 21"/>
                <p:cNvSpPr>
                  <a:spLocks/>
                </p:cNvSpPr>
                <p:nvPr/>
              </p:nvSpPr>
              <p:spPr bwMode="auto">
                <a:xfrm>
                  <a:off x="3645" y="1296"/>
                  <a:ext cx="153" cy="76"/>
                </a:xfrm>
                <a:custGeom>
                  <a:avLst/>
                  <a:gdLst/>
                  <a:ahLst/>
                  <a:cxnLst>
                    <a:cxn ang="0">
                      <a:pos x="0" y="56"/>
                    </a:cxn>
                    <a:cxn ang="0">
                      <a:pos x="146" y="0"/>
                    </a:cxn>
                    <a:cxn ang="0">
                      <a:pos x="152" y="19"/>
                    </a:cxn>
                    <a:cxn ang="0">
                      <a:pos x="6" y="75"/>
                    </a:cxn>
                    <a:cxn ang="0">
                      <a:pos x="0" y="56"/>
                    </a:cxn>
                  </a:cxnLst>
                  <a:rect l="0" t="0" r="r" b="b"/>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99" name="Freeform 22"/>
              <p:cNvSpPr>
                <a:spLocks/>
              </p:cNvSpPr>
              <p:nvPr/>
            </p:nvSpPr>
            <p:spPr bwMode="auto">
              <a:xfrm>
                <a:off x="3653" y="1317"/>
                <a:ext cx="156" cy="78"/>
              </a:xfrm>
              <a:custGeom>
                <a:avLst/>
                <a:gdLst/>
                <a:ahLst/>
                <a:cxnLst>
                  <a:cxn ang="0">
                    <a:pos x="0" y="55"/>
                  </a:cxn>
                  <a:cxn ang="0">
                    <a:pos x="147" y="0"/>
                  </a:cxn>
                  <a:cxn ang="0">
                    <a:pos x="155" y="24"/>
                  </a:cxn>
                  <a:cxn ang="0">
                    <a:pos x="6" y="77"/>
                  </a:cxn>
                  <a:cxn ang="0">
                    <a:pos x="0" y="55"/>
                  </a:cxn>
                </a:cxnLst>
                <a:rect l="0" t="0" r="r" b="b"/>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00" name="Group 23"/>
              <p:cNvGrpSpPr>
                <a:grpSpLocks/>
              </p:cNvGrpSpPr>
              <p:nvPr/>
            </p:nvGrpSpPr>
            <p:grpSpPr bwMode="auto">
              <a:xfrm>
                <a:off x="3683" y="1409"/>
                <a:ext cx="155" cy="69"/>
                <a:chOff x="3683" y="1409"/>
                <a:chExt cx="155" cy="69"/>
              </a:xfrm>
            </p:grpSpPr>
            <p:sp>
              <p:nvSpPr>
                <p:cNvPr id="204" name="Freeform 24"/>
                <p:cNvSpPr>
                  <a:spLocks/>
                </p:cNvSpPr>
                <p:nvPr/>
              </p:nvSpPr>
              <p:spPr bwMode="auto">
                <a:xfrm>
                  <a:off x="3683" y="1409"/>
                  <a:ext cx="155" cy="69"/>
                </a:xfrm>
                <a:custGeom>
                  <a:avLst/>
                  <a:gdLst/>
                  <a:ahLst/>
                  <a:cxnLst>
                    <a:cxn ang="0">
                      <a:pos x="0" y="57"/>
                    </a:cxn>
                    <a:cxn ang="0">
                      <a:pos x="4" y="68"/>
                    </a:cxn>
                    <a:cxn ang="0">
                      <a:pos x="154" y="11"/>
                    </a:cxn>
                    <a:cxn ang="0">
                      <a:pos x="151" y="0"/>
                    </a:cxn>
                    <a:cxn ang="0">
                      <a:pos x="0" y="57"/>
                    </a:cxn>
                  </a:cxnLst>
                  <a:rect l="0" t="0" r="r" b="b"/>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05" name="Line 25"/>
                <p:cNvSpPr>
                  <a:spLocks noChangeShapeType="1"/>
                </p:cNvSpPr>
                <p:nvPr/>
              </p:nvSpPr>
              <p:spPr bwMode="auto">
                <a:xfrm>
                  <a:off x="3693" y="1464"/>
                  <a:ext cx="6" cy="12"/>
                </a:xfrm>
                <a:prstGeom prst="line">
                  <a:avLst/>
                </a:prstGeom>
                <a:noFill/>
                <a:ln w="12700">
                  <a:solidFill>
                    <a:srgbClr val="FFFFFF"/>
                  </a:solidFill>
                  <a:round/>
                  <a:headEnd/>
                  <a:tailEnd/>
                </a:ln>
                <a:effectLst/>
              </p:spPr>
              <p:txBody>
                <a:bodyPr wrap="none" anchor="ctr"/>
                <a:lstStyle/>
                <a:p>
                  <a:endParaRPr lang="en-US" dirty="0"/>
                </a:p>
              </p:txBody>
            </p:sp>
            <p:sp>
              <p:nvSpPr>
                <p:cNvPr id="206" name="Line 26"/>
                <p:cNvSpPr>
                  <a:spLocks noChangeShapeType="1"/>
                </p:cNvSpPr>
                <p:nvPr/>
              </p:nvSpPr>
              <p:spPr bwMode="auto">
                <a:xfrm>
                  <a:off x="3730" y="1448"/>
                  <a:ext cx="7" cy="13"/>
                </a:xfrm>
                <a:prstGeom prst="line">
                  <a:avLst/>
                </a:prstGeom>
                <a:noFill/>
                <a:ln w="12700">
                  <a:solidFill>
                    <a:srgbClr val="FFFFFF"/>
                  </a:solidFill>
                  <a:round/>
                  <a:headEnd/>
                  <a:tailEnd/>
                </a:ln>
                <a:effectLst/>
              </p:spPr>
              <p:txBody>
                <a:bodyPr wrap="none" anchor="ctr"/>
                <a:lstStyle/>
                <a:p>
                  <a:endParaRPr lang="en-US" dirty="0"/>
                </a:p>
              </p:txBody>
            </p:sp>
            <p:sp>
              <p:nvSpPr>
                <p:cNvPr id="207" name="Line 27"/>
                <p:cNvSpPr>
                  <a:spLocks noChangeShapeType="1"/>
                </p:cNvSpPr>
                <p:nvPr/>
              </p:nvSpPr>
              <p:spPr bwMode="auto">
                <a:xfrm>
                  <a:off x="3777" y="1430"/>
                  <a:ext cx="6" cy="13"/>
                </a:xfrm>
                <a:prstGeom prst="line">
                  <a:avLst/>
                </a:prstGeom>
                <a:noFill/>
                <a:ln w="12700">
                  <a:solidFill>
                    <a:srgbClr val="FFFFFF"/>
                  </a:solidFill>
                  <a:round/>
                  <a:headEnd/>
                  <a:tailEnd/>
                </a:ln>
                <a:effectLst/>
              </p:spPr>
              <p:txBody>
                <a:bodyPr wrap="none" anchor="ctr"/>
                <a:lstStyle/>
                <a:p>
                  <a:endParaRPr lang="en-US" dirty="0"/>
                </a:p>
              </p:txBody>
            </p:sp>
            <p:sp>
              <p:nvSpPr>
                <p:cNvPr id="208" name="Line 28"/>
                <p:cNvSpPr>
                  <a:spLocks noChangeShapeType="1"/>
                </p:cNvSpPr>
                <p:nvPr/>
              </p:nvSpPr>
              <p:spPr bwMode="auto">
                <a:xfrm>
                  <a:off x="3821" y="1413"/>
                  <a:ext cx="7" cy="15"/>
                </a:xfrm>
                <a:prstGeom prst="line">
                  <a:avLst/>
                </a:prstGeom>
                <a:noFill/>
                <a:ln w="12700">
                  <a:solidFill>
                    <a:srgbClr val="FFFFFF"/>
                  </a:solidFill>
                  <a:round/>
                  <a:headEnd/>
                  <a:tailEnd/>
                </a:ln>
                <a:effectLst/>
              </p:spPr>
              <p:txBody>
                <a:bodyPr wrap="none" anchor="ctr"/>
                <a:lstStyle/>
                <a:p>
                  <a:endParaRPr lang="en-US" dirty="0"/>
                </a:p>
              </p:txBody>
            </p:sp>
          </p:grpSp>
          <p:sp>
            <p:nvSpPr>
              <p:cNvPr id="201" name="Freeform 29"/>
              <p:cNvSpPr>
                <a:spLocks/>
              </p:cNvSpPr>
              <p:nvPr/>
            </p:nvSpPr>
            <p:spPr bwMode="auto">
              <a:xfrm>
                <a:off x="3674" y="1385"/>
                <a:ext cx="157" cy="79"/>
              </a:xfrm>
              <a:custGeom>
                <a:avLst/>
                <a:gdLst/>
                <a:ahLst/>
                <a:cxnLst>
                  <a:cxn ang="0">
                    <a:pos x="0" y="57"/>
                  </a:cxn>
                  <a:cxn ang="0">
                    <a:pos x="148" y="0"/>
                  </a:cxn>
                  <a:cxn ang="0">
                    <a:pos x="156" y="24"/>
                  </a:cxn>
                  <a:cxn ang="0">
                    <a:pos x="7" y="78"/>
                  </a:cxn>
                  <a:cxn ang="0">
                    <a:pos x="0" y="57"/>
                  </a:cxn>
                </a:cxnLst>
                <a:rect l="0" t="0" r="r" b="b"/>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02" name="Freeform 30"/>
              <p:cNvSpPr>
                <a:spLocks/>
              </p:cNvSpPr>
              <p:nvPr/>
            </p:nvSpPr>
            <p:spPr bwMode="auto">
              <a:xfrm>
                <a:off x="3688" y="1425"/>
                <a:ext cx="178" cy="131"/>
              </a:xfrm>
              <a:custGeom>
                <a:avLst/>
                <a:gdLst/>
                <a:ahLst/>
                <a:cxnLst>
                  <a:cxn ang="0">
                    <a:pos x="0" y="52"/>
                  </a:cxn>
                  <a:cxn ang="0">
                    <a:pos x="147" y="0"/>
                  </a:cxn>
                  <a:cxn ang="0">
                    <a:pos x="177" y="87"/>
                  </a:cxn>
                  <a:cxn ang="0">
                    <a:pos x="27" y="130"/>
                  </a:cxn>
                  <a:cxn ang="0">
                    <a:pos x="0" y="52"/>
                  </a:cxn>
                </a:cxnLst>
                <a:rect l="0" t="0" r="r" b="b"/>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203" name="Line 31"/>
              <p:cNvSpPr>
                <a:spLocks noChangeShapeType="1"/>
              </p:cNvSpPr>
              <p:nvPr/>
            </p:nvSpPr>
            <p:spPr bwMode="auto">
              <a:xfrm flipH="1">
                <a:off x="3617" y="1215"/>
                <a:ext cx="148" cy="47"/>
              </a:xfrm>
              <a:prstGeom prst="line">
                <a:avLst/>
              </a:prstGeom>
              <a:noFill/>
              <a:ln w="12700">
                <a:solidFill>
                  <a:srgbClr val="FFFFFF"/>
                </a:solidFill>
                <a:round/>
                <a:headEnd/>
                <a:tailEnd/>
              </a:ln>
              <a:effectLst/>
            </p:spPr>
            <p:txBody>
              <a:bodyPr wrap="none" anchor="ctr"/>
              <a:lstStyle/>
              <a:p>
                <a:endParaRPr lang="en-US" dirty="0"/>
              </a:p>
            </p:txBody>
          </p:sp>
        </p:grpSp>
        <p:grpSp>
          <p:nvGrpSpPr>
            <p:cNvPr id="9" name="Group 32"/>
            <p:cNvGrpSpPr>
              <a:grpSpLocks/>
            </p:cNvGrpSpPr>
            <p:nvPr/>
          </p:nvGrpSpPr>
          <p:grpSpPr bwMode="auto">
            <a:xfrm>
              <a:off x="3806" y="1111"/>
              <a:ext cx="60" cy="50"/>
              <a:chOff x="3806" y="1111"/>
              <a:chExt cx="60" cy="50"/>
            </a:xfrm>
          </p:grpSpPr>
          <p:grpSp>
            <p:nvGrpSpPr>
              <p:cNvPr id="181" name="Group 33"/>
              <p:cNvGrpSpPr>
                <a:grpSpLocks/>
              </p:cNvGrpSpPr>
              <p:nvPr/>
            </p:nvGrpSpPr>
            <p:grpSpPr bwMode="auto">
              <a:xfrm>
                <a:off x="3843" y="1121"/>
                <a:ext cx="23" cy="16"/>
                <a:chOff x="3843" y="1121"/>
                <a:chExt cx="23" cy="16"/>
              </a:xfrm>
            </p:grpSpPr>
            <p:sp>
              <p:nvSpPr>
                <p:cNvPr id="191" name="Freeform 34"/>
                <p:cNvSpPr>
                  <a:spLocks/>
                </p:cNvSpPr>
                <p:nvPr/>
              </p:nvSpPr>
              <p:spPr bwMode="auto">
                <a:xfrm>
                  <a:off x="3843" y="1121"/>
                  <a:ext cx="21" cy="14"/>
                </a:xfrm>
                <a:custGeom>
                  <a:avLst/>
                  <a:gdLst/>
                  <a:ahLst/>
                  <a:cxnLst>
                    <a:cxn ang="0">
                      <a:pos x="0" y="5"/>
                    </a:cxn>
                    <a:cxn ang="0">
                      <a:pos x="2" y="4"/>
                    </a:cxn>
                    <a:cxn ang="0">
                      <a:pos x="4" y="6"/>
                    </a:cxn>
                    <a:cxn ang="0">
                      <a:pos x="11" y="3"/>
                    </a:cxn>
                    <a:cxn ang="0">
                      <a:pos x="12" y="1"/>
                    </a:cxn>
                    <a:cxn ang="0">
                      <a:pos x="14" y="0"/>
                    </a:cxn>
                    <a:cxn ang="0">
                      <a:pos x="16" y="2"/>
                    </a:cxn>
                    <a:cxn ang="0">
                      <a:pos x="20" y="2"/>
                    </a:cxn>
                    <a:cxn ang="0">
                      <a:pos x="17" y="6"/>
                    </a:cxn>
                    <a:cxn ang="0">
                      <a:pos x="17" y="8"/>
                    </a:cxn>
                    <a:cxn ang="0">
                      <a:pos x="15" y="9"/>
                    </a:cxn>
                    <a:cxn ang="0">
                      <a:pos x="13" y="7"/>
                    </a:cxn>
                    <a:cxn ang="0">
                      <a:pos x="6" y="10"/>
                    </a:cxn>
                    <a:cxn ang="0">
                      <a:pos x="6" y="12"/>
                    </a:cxn>
                    <a:cxn ang="0">
                      <a:pos x="3" y="13"/>
                    </a:cxn>
                    <a:cxn ang="0">
                      <a:pos x="0" y="5"/>
                    </a:cxn>
                  </a:cxnLst>
                  <a:rect l="0" t="0" r="r" b="b"/>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618FFD">
                        <a:gamma/>
                        <a:tint val="50196"/>
                        <a:invGamma/>
                      </a:srgbClr>
                    </a:gs>
                    <a:gs pos="100000">
                      <a:srgbClr val="618FFD"/>
                    </a:gs>
                  </a:gsLst>
                  <a:lin ang="5400000" scaled="1"/>
                </a:gradFill>
                <a:ln w="12700" cap="rnd">
                  <a:noFill/>
                  <a:round/>
                  <a:headEnd/>
                  <a:tailEnd/>
                </a:ln>
                <a:effectLst/>
              </p:spPr>
              <p:txBody>
                <a:bodyPr/>
                <a:lstStyle/>
                <a:p>
                  <a:endParaRPr lang="en-US" dirty="0"/>
                </a:p>
              </p:txBody>
            </p:sp>
            <p:sp>
              <p:nvSpPr>
                <p:cNvPr id="192" name="Freeform 35"/>
                <p:cNvSpPr>
                  <a:spLocks/>
                </p:cNvSpPr>
                <p:nvPr/>
              </p:nvSpPr>
              <p:spPr bwMode="auto">
                <a:xfrm>
                  <a:off x="3843" y="1121"/>
                  <a:ext cx="23" cy="16"/>
                </a:xfrm>
                <a:custGeom>
                  <a:avLst/>
                  <a:gdLst/>
                  <a:ahLst/>
                  <a:cxnLst>
                    <a:cxn ang="0">
                      <a:pos x="0" y="6"/>
                    </a:cxn>
                    <a:cxn ang="0">
                      <a:pos x="2" y="4"/>
                    </a:cxn>
                    <a:cxn ang="0">
                      <a:pos x="5" y="7"/>
                    </a:cxn>
                    <a:cxn ang="0">
                      <a:pos x="12" y="4"/>
                    </a:cxn>
                    <a:cxn ang="0">
                      <a:pos x="13" y="1"/>
                    </a:cxn>
                    <a:cxn ang="0">
                      <a:pos x="15" y="0"/>
                    </a:cxn>
                    <a:cxn ang="0">
                      <a:pos x="18" y="2"/>
                    </a:cxn>
                    <a:cxn ang="0">
                      <a:pos x="22" y="2"/>
                    </a:cxn>
                    <a:cxn ang="0">
                      <a:pos x="19" y="7"/>
                    </a:cxn>
                    <a:cxn ang="0">
                      <a:pos x="19" y="10"/>
                    </a:cxn>
                    <a:cxn ang="0">
                      <a:pos x="16" y="10"/>
                    </a:cxn>
                    <a:cxn ang="0">
                      <a:pos x="14" y="8"/>
                    </a:cxn>
                    <a:cxn ang="0">
                      <a:pos x="6" y="11"/>
                    </a:cxn>
                    <a:cxn ang="0">
                      <a:pos x="6" y="14"/>
                    </a:cxn>
                    <a:cxn ang="0">
                      <a:pos x="4" y="15"/>
                    </a:cxn>
                    <a:cxn ang="0">
                      <a:pos x="0" y="6"/>
                    </a:cxn>
                  </a:cxnLst>
                  <a:rect l="0" t="0" r="r" b="b"/>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82" name="Group 36"/>
              <p:cNvGrpSpPr>
                <a:grpSpLocks/>
              </p:cNvGrpSpPr>
              <p:nvPr/>
            </p:nvGrpSpPr>
            <p:grpSpPr bwMode="auto">
              <a:xfrm>
                <a:off x="3810" y="1120"/>
                <a:ext cx="44" cy="41"/>
                <a:chOff x="3810" y="1120"/>
                <a:chExt cx="44" cy="41"/>
              </a:xfrm>
            </p:grpSpPr>
            <p:sp>
              <p:nvSpPr>
                <p:cNvPr id="189" name="Freeform 37"/>
                <p:cNvSpPr>
                  <a:spLocks/>
                </p:cNvSpPr>
                <p:nvPr/>
              </p:nvSpPr>
              <p:spPr bwMode="auto">
                <a:xfrm>
                  <a:off x="3810" y="1120"/>
                  <a:ext cx="42" cy="39"/>
                </a:xfrm>
                <a:custGeom>
                  <a:avLst/>
                  <a:gdLst/>
                  <a:ahLst/>
                  <a:cxnLst>
                    <a:cxn ang="0">
                      <a:pos x="8" y="38"/>
                    </a:cxn>
                    <a:cxn ang="0">
                      <a:pos x="0" y="13"/>
                    </a:cxn>
                    <a:cxn ang="0">
                      <a:pos x="32" y="0"/>
                    </a:cxn>
                    <a:cxn ang="0">
                      <a:pos x="41" y="25"/>
                    </a:cxn>
                    <a:cxn ang="0">
                      <a:pos x="8" y="38"/>
                    </a:cxn>
                  </a:cxnLst>
                  <a:rect l="0" t="0" r="r" b="b"/>
                  <a:pathLst>
                    <a:path w="42" h="39">
                      <a:moveTo>
                        <a:pt x="8" y="38"/>
                      </a:moveTo>
                      <a:lnTo>
                        <a:pt x="0" y="13"/>
                      </a:lnTo>
                      <a:lnTo>
                        <a:pt x="32" y="0"/>
                      </a:lnTo>
                      <a:lnTo>
                        <a:pt x="41" y="25"/>
                      </a:lnTo>
                      <a:lnTo>
                        <a:pt x="8" y="38"/>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190" name="Freeform 38"/>
                <p:cNvSpPr>
                  <a:spLocks/>
                </p:cNvSpPr>
                <p:nvPr/>
              </p:nvSpPr>
              <p:spPr bwMode="auto">
                <a:xfrm>
                  <a:off x="3810" y="1120"/>
                  <a:ext cx="44" cy="41"/>
                </a:xfrm>
                <a:custGeom>
                  <a:avLst/>
                  <a:gdLst/>
                  <a:ahLst/>
                  <a:cxnLst>
                    <a:cxn ang="0">
                      <a:pos x="8" y="40"/>
                    </a:cxn>
                    <a:cxn ang="0">
                      <a:pos x="0" y="14"/>
                    </a:cxn>
                    <a:cxn ang="0">
                      <a:pos x="33" y="0"/>
                    </a:cxn>
                    <a:cxn ang="0">
                      <a:pos x="43" y="26"/>
                    </a:cxn>
                    <a:cxn ang="0">
                      <a:pos x="8" y="40"/>
                    </a:cxn>
                  </a:cxnLst>
                  <a:rect l="0" t="0" r="r" b="b"/>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83" name="Group 39"/>
              <p:cNvGrpSpPr>
                <a:grpSpLocks/>
              </p:cNvGrpSpPr>
              <p:nvPr/>
            </p:nvGrpSpPr>
            <p:grpSpPr bwMode="auto">
              <a:xfrm>
                <a:off x="3827" y="1111"/>
                <a:ext cx="13" cy="14"/>
                <a:chOff x="3827" y="1111"/>
                <a:chExt cx="13" cy="14"/>
              </a:xfrm>
            </p:grpSpPr>
            <p:sp>
              <p:nvSpPr>
                <p:cNvPr id="187" name="Freeform 40"/>
                <p:cNvSpPr>
                  <a:spLocks/>
                </p:cNvSpPr>
                <p:nvPr/>
              </p:nvSpPr>
              <p:spPr bwMode="auto">
                <a:xfrm>
                  <a:off x="3827" y="1111"/>
                  <a:ext cx="11" cy="13"/>
                </a:xfrm>
                <a:custGeom>
                  <a:avLst/>
                  <a:gdLst/>
                  <a:ahLst/>
                  <a:cxnLst>
                    <a:cxn ang="0">
                      <a:pos x="3" y="12"/>
                    </a:cxn>
                    <a:cxn ang="0">
                      <a:pos x="0" y="3"/>
                    </a:cxn>
                    <a:cxn ang="0">
                      <a:pos x="7" y="0"/>
                    </a:cxn>
                    <a:cxn ang="0">
                      <a:pos x="10" y="10"/>
                    </a:cxn>
                    <a:cxn ang="0">
                      <a:pos x="3" y="12"/>
                    </a:cxn>
                  </a:cxnLst>
                  <a:rect l="0" t="0" r="r" b="b"/>
                  <a:pathLst>
                    <a:path w="11" h="13">
                      <a:moveTo>
                        <a:pt x="3" y="12"/>
                      </a:moveTo>
                      <a:lnTo>
                        <a:pt x="0" y="3"/>
                      </a:lnTo>
                      <a:lnTo>
                        <a:pt x="7" y="0"/>
                      </a:lnTo>
                      <a:lnTo>
                        <a:pt x="10" y="10"/>
                      </a:lnTo>
                      <a:lnTo>
                        <a:pt x="3" y="12"/>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188" name="Freeform 41"/>
                <p:cNvSpPr>
                  <a:spLocks/>
                </p:cNvSpPr>
                <p:nvPr/>
              </p:nvSpPr>
              <p:spPr bwMode="auto">
                <a:xfrm>
                  <a:off x="3827" y="1111"/>
                  <a:ext cx="13" cy="14"/>
                </a:xfrm>
                <a:custGeom>
                  <a:avLst/>
                  <a:gdLst/>
                  <a:ahLst/>
                  <a:cxnLst>
                    <a:cxn ang="0">
                      <a:pos x="4" y="13"/>
                    </a:cxn>
                    <a:cxn ang="0">
                      <a:pos x="0" y="3"/>
                    </a:cxn>
                    <a:cxn ang="0">
                      <a:pos x="8" y="0"/>
                    </a:cxn>
                    <a:cxn ang="0">
                      <a:pos x="12" y="10"/>
                    </a:cxn>
                    <a:cxn ang="0">
                      <a:pos x="4" y="13"/>
                    </a:cxn>
                  </a:cxnLst>
                  <a:rect l="0" t="0" r="r" b="b"/>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84" name="Group 42"/>
              <p:cNvGrpSpPr>
                <a:grpSpLocks/>
              </p:cNvGrpSpPr>
              <p:nvPr/>
            </p:nvGrpSpPr>
            <p:grpSpPr bwMode="auto">
              <a:xfrm>
                <a:off x="3806" y="1136"/>
                <a:ext cx="10" cy="7"/>
                <a:chOff x="3806" y="1136"/>
                <a:chExt cx="10" cy="7"/>
              </a:xfrm>
            </p:grpSpPr>
            <p:sp>
              <p:nvSpPr>
                <p:cNvPr id="185" name="Freeform 43"/>
                <p:cNvSpPr>
                  <a:spLocks/>
                </p:cNvSpPr>
                <p:nvPr/>
              </p:nvSpPr>
              <p:spPr bwMode="auto">
                <a:xfrm>
                  <a:off x="3806" y="1136"/>
                  <a:ext cx="8" cy="5"/>
                </a:xfrm>
                <a:custGeom>
                  <a:avLst/>
                  <a:gdLst/>
                  <a:ahLst/>
                  <a:cxnLst>
                    <a:cxn ang="0">
                      <a:pos x="1" y="4"/>
                    </a:cxn>
                    <a:cxn ang="0">
                      <a:pos x="0" y="2"/>
                    </a:cxn>
                    <a:cxn ang="0">
                      <a:pos x="6" y="0"/>
                    </a:cxn>
                    <a:cxn ang="0">
                      <a:pos x="7" y="3"/>
                    </a:cxn>
                    <a:cxn ang="0">
                      <a:pos x="1" y="4"/>
                    </a:cxn>
                  </a:cxnLst>
                  <a:rect l="0" t="0" r="r" b="b"/>
                  <a:pathLst>
                    <a:path w="8" h="5">
                      <a:moveTo>
                        <a:pt x="1" y="4"/>
                      </a:moveTo>
                      <a:lnTo>
                        <a:pt x="0" y="2"/>
                      </a:lnTo>
                      <a:lnTo>
                        <a:pt x="6" y="0"/>
                      </a:lnTo>
                      <a:lnTo>
                        <a:pt x="7" y="3"/>
                      </a:lnTo>
                      <a:lnTo>
                        <a:pt x="1" y="4"/>
                      </a:lnTo>
                    </a:path>
                  </a:pathLst>
                </a:custGeom>
                <a:gradFill rotWithShape="0">
                  <a:gsLst>
                    <a:gs pos="0">
                      <a:srgbClr val="618FFD">
                        <a:gamma/>
                        <a:tint val="30196"/>
                        <a:invGamma/>
                      </a:srgbClr>
                    </a:gs>
                    <a:gs pos="100000">
                      <a:srgbClr val="618FFD"/>
                    </a:gs>
                  </a:gsLst>
                  <a:lin ang="5400000" scaled="1"/>
                </a:gradFill>
                <a:ln w="12700" cap="rnd">
                  <a:noFill/>
                  <a:round/>
                  <a:headEnd/>
                  <a:tailEnd/>
                </a:ln>
                <a:effectLst/>
              </p:spPr>
              <p:txBody>
                <a:bodyPr/>
                <a:lstStyle/>
                <a:p>
                  <a:endParaRPr lang="en-US" dirty="0"/>
                </a:p>
              </p:txBody>
            </p:sp>
            <p:sp>
              <p:nvSpPr>
                <p:cNvPr id="186" name="Freeform 44"/>
                <p:cNvSpPr>
                  <a:spLocks/>
                </p:cNvSpPr>
                <p:nvPr/>
              </p:nvSpPr>
              <p:spPr bwMode="auto">
                <a:xfrm>
                  <a:off x="3806" y="1136"/>
                  <a:ext cx="10" cy="7"/>
                </a:xfrm>
                <a:custGeom>
                  <a:avLst/>
                  <a:gdLst/>
                  <a:ahLst/>
                  <a:cxnLst>
                    <a:cxn ang="0">
                      <a:pos x="2" y="6"/>
                    </a:cxn>
                    <a:cxn ang="0">
                      <a:pos x="0" y="3"/>
                    </a:cxn>
                    <a:cxn ang="0">
                      <a:pos x="8" y="0"/>
                    </a:cxn>
                    <a:cxn ang="0">
                      <a:pos x="9" y="4"/>
                    </a:cxn>
                    <a:cxn ang="0">
                      <a:pos x="2" y="6"/>
                    </a:cxn>
                  </a:cxnLst>
                  <a:rect l="0" t="0" r="r" b="b"/>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10" name="Group 45"/>
            <p:cNvGrpSpPr>
              <a:grpSpLocks/>
            </p:cNvGrpSpPr>
            <p:nvPr/>
          </p:nvGrpSpPr>
          <p:grpSpPr bwMode="auto">
            <a:xfrm>
              <a:off x="3716" y="1163"/>
              <a:ext cx="202" cy="296"/>
              <a:chOff x="3716" y="1163"/>
              <a:chExt cx="202" cy="296"/>
            </a:xfrm>
          </p:grpSpPr>
          <p:sp>
            <p:nvSpPr>
              <p:cNvPr id="179" name="Freeform 46"/>
              <p:cNvSpPr>
                <a:spLocks/>
              </p:cNvSpPr>
              <p:nvPr/>
            </p:nvSpPr>
            <p:spPr bwMode="auto">
              <a:xfrm>
                <a:off x="3716" y="1163"/>
                <a:ext cx="201" cy="295"/>
              </a:xfrm>
              <a:custGeom>
                <a:avLst/>
                <a:gdLst/>
                <a:ahLst/>
                <a:cxnLst>
                  <a:cxn ang="0">
                    <a:pos x="18" y="27"/>
                  </a:cxn>
                  <a:cxn ang="0">
                    <a:pos x="90" y="0"/>
                  </a:cxn>
                  <a:cxn ang="0">
                    <a:pos x="133" y="14"/>
                  </a:cxn>
                  <a:cxn ang="0">
                    <a:pos x="200" y="212"/>
                  </a:cxn>
                  <a:cxn ang="0">
                    <a:pos x="181" y="271"/>
                  </a:cxn>
                  <a:cxn ang="0">
                    <a:pos x="120" y="294"/>
                  </a:cxn>
                  <a:cxn ang="0">
                    <a:pos x="72" y="292"/>
                  </a:cxn>
                  <a:cxn ang="0">
                    <a:pos x="0" y="90"/>
                  </a:cxn>
                  <a:cxn ang="0">
                    <a:pos x="18" y="27"/>
                  </a:cxn>
                </a:cxnLst>
                <a:rect l="0" t="0" r="r" b="b"/>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618FFD">
                      <a:gamma/>
                      <a:tint val="50196"/>
                      <a:invGamma/>
                    </a:srgbClr>
                  </a:gs>
                  <a:gs pos="100000">
                    <a:srgbClr val="618FFD"/>
                  </a:gs>
                </a:gsLst>
                <a:lin ang="0" scaled="1"/>
              </a:gradFill>
              <a:ln w="12700" cap="rnd">
                <a:noFill/>
                <a:round/>
                <a:headEnd/>
                <a:tailEnd/>
              </a:ln>
              <a:effectLst/>
            </p:spPr>
            <p:txBody>
              <a:bodyPr/>
              <a:lstStyle/>
              <a:p>
                <a:endParaRPr lang="en-US" dirty="0"/>
              </a:p>
            </p:txBody>
          </p:sp>
          <p:sp>
            <p:nvSpPr>
              <p:cNvPr id="180" name="Freeform 47"/>
              <p:cNvSpPr>
                <a:spLocks/>
              </p:cNvSpPr>
              <p:nvPr/>
            </p:nvSpPr>
            <p:spPr bwMode="auto">
              <a:xfrm>
                <a:off x="3716" y="1163"/>
                <a:ext cx="202" cy="296"/>
              </a:xfrm>
              <a:custGeom>
                <a:avLst/>
                <a:gdLst/>
                <a:ahLst/>
                <a:cxnLst>
                  <a:cxn ang="0">
                    <a:pos x="18" y="27"/>
                  </a:cxn>
                  <a:cxn ang="0">
                    <a:pos x="90" y="0"/>
                  </a:cxn>
                  <a:cxn ang="0">
                    <a:pos x="134" y="14"/>
                  </a:cxn>
                  <a:cxn ang="0">
                    <a:pos x="201" y="213"/>
                  </a:cxn>
                  <a:cxn ang="0">
                    <a:pos x="182" y="272"/>
                  </a:cxn>
                  <a:cxn ang="0">
                    <a:pos x="121" y="295"/>
                  </a:cxn>
                  <a:cxn ang="0">
                    <a:pos x="72" y="293"/>
                  </a:cxn>
                  <a:cxn ang="0">
                    <a:pos x="0" y="90"/>
                  </a:cxn>
                  <a:cxn ang="0">
                    <a:pos x="18" y="27"/>
                  </a:cxn>
                </a:cxnLst>
                <a:rect l="0" t="0" r="r" b="b"/>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1" name="Group 48"/>
            <p:cNvGrpSpPr>
              <a:grpSpLocks/>
            </p:cNvGrpSpPr>
            <p:nvPr/>
          </p:nvGrpSpPr>
          <p:grpSpPr bwMode="auto">
            <a:xfrm>
              <a:off x="3859" y="1166"/>
              <a:ext cx="66" cy="97"/>
              <a:chOff x="3859" y="1166"/>
              <a:chExt cx="66" cy="97"/>
            </a:xfrm>
          </p:grpSpPr>
          <p:grpSp>
            <p:nvGrpSpPr>
              <p:cNvPr id="171" name="Group 49"/>
              <p:cNvGrpSpPr>
                <a:grpSpLocks/>
              </p:cNvGrpSpPr>
              <p:nvPr/>
            </p:nvGrpSpPr>
            <p:grpSpPr bwMode="auto">
              <a:xfrm>
                <a:off x="3859" y="1166"/>
                <a:ext cx="66" cy="97"/>
                <a:chOff x="3859" y="1166"/>
                <a:chExt cx="66" cy="97"/>
              </a:xfrm>
            </p:grpSpPr>
            <p:sp>
              <p:nvSpPr>
                <p:cNvPr id="177" name="Freeform 50"/>
                <p:cNvSpPr>
                  <a:spLocks/>
                </p:cNvSpPr>
                <p:nvPr/>
              </p:nvSpPr>
              <p:spPr bwMode="auto">
                <a:xfrm>
                  <a:off x="3859" y="116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178" name="Freeform 51"/>
                <p:cNvSpPr>
                  <a:spLocks/>
                </p:cNvSpPr>
                <p:nvPr/>
              </p:nvSpPr>
              <p:spPr bwMode="auto">
                <a:xfrm>
                  <a:off x="3859" y="1166"/>
                  <a:ext cx="66" cy="97"/>
                </a:xfrm>
                <a:custGeom>
                  <a:avLst/>
                  <a:gdLst/>
                  <a:ahLst/>
                  <a:cxnLst>
                    <a:cxn ang="0">
                      <a:pos x="0" y="14"/>
                    </a:cxn>
                    <a:cxn ang="0">
                      <a:pos x="27" y="96"/>
                    </a:cxn>
                    <a:cxn ang="0">
                      <a:pos x="65" y="81"/>
                    </a:cxn>
                    <a:cxn ang="0">
                      <a:pos x="39" y="0"/>
                    </a:cxn>
                    <a:cxn ang="0">
                      <a:pos x="0" y="14"/>
                    </a:cxn>
                  </a:cxnLst>
                  <a:rect l="0" t="0" r="r" b="b"/>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72" name="Line 52"/>
              <p:cNvSpPr>
                <a:spLocks noChangeShapeType="1"/>
              </p:cNvSpPr>
              <p:nvPr/>
            </p:nvSpPr>
            <p:spPr bwMode="auto">
              <a:xfrm flipV="1">
                <a:off x="3876" y="1207"/>
                <a:ext cx="33" cy="13"/>
              </a:xfrm>
              <a:prstGeom prst="line">
                <a:avLst/>
              </a:prstGeom>
              <a:noFill/>
              <a:ln w="12700">
                <a:solidFill>
                  <a:srgbClr val="000000"/>
                </a:solidFill>
                <a:round/>
                <a:headEnd/>
                <a:tailEnd/>
              </a:ln>
              <a:effectLst/>
            </p:spPr>
            <p:txBody>
              <a:bodyPr wrap="none" anchor="ctr"/>
              <a:lstStyle/>
              <a:p>
                <a:endParaRPr lang="en-US" dirty="0"/>
              </a:p>
            </p:txBody>
          </p:sp>
          <p:sp>
            <p:nvSpPr>
              <p:cNvPr id="173" name="Line 53"/>
              <p:cNvSpPr>
                <a:spLocks noChangeShapeType="1"/>
              </p:cNvSpPr>
              <p:nvPr/>
            </p:nvSpPr>
            <p:spPr bwMode="auto">
              <a:xfrm>
                <a:off x="3871" y="1182"/>
                <a:ext cx="19" cy="75"/>
              </a:xfrm>
              <a:prstGeom prst="line">
                <a:avLst/>
              </a:prstGeom>
              <a:noFill/>
              <a:ln w="12700">
                <a:solidFill>
                  <a:srgbClr val="000000"/>
                </a:solidFill>
                <a:round/>
                <a:headEnd/>
                <a:tailEnd/>
              </a:ln>
              <a:effectLst/>
            </p:spPr>
            <p:txBody>
              <a:bodyPr wrap="none" anchor="ctr"/>
              <a:lstStyle/>
              <a:p>
                <a:endParaRPr lang="en-US" dirty="0"/>
              </a:p>
            </p:txBody>
          </p:sp>
          <p:sp>
            <p:nvSpPr>
              <p:cNvPr id="174" name="Line 54"/>
              <p:cNvSpPr>
                <a:spLocks noChangeShapeType="1"/>
              </p:cNvSpPr>
              <p:nvPr/>
            </p:nvSpPr>
            <p:spPr bwMode="auto">
              <a:xfrm>
                <a:off x="3879" y="1179"/>
                <a:ext cx="19" cy="76"/>
              </a:xfrm>
              <a:prstGeom prst="line">
                <a:avLst/>
              </a:prstGeom>
              <a:noFill/>
              <a:ln w="12700">
                <a:solidFill>
                  <a:srgbClr val="000000"/>
                </a:solidFill>
                <a:round/>
                <a:headEnd/>
                <a:tailEnd/>
              </a:ln>
              <a:effectLst/>
            </p:spPr>
            <p:txBody>
              <a:bodyPr wrap="none" anchor="ctr"/>
              <a:lstStyle/>
              <a:p>
                <a:endParaRPr lang="en-US" dirty="0"/>
              </a:p>
            </p:txBody>
          </p:sp>
          <p:sp>
            <p:nvSpPr>
              <p:cNvPr id="175" name="Line 55"/>
              <p:cNvSpPr>
                <a:spLocks noChangeShapeType="1"/>
              </p:cNvSpPr>
              <p:nvPr/>
            </p:nvSpPr>
            <p:spPr bwMode="auto">
              <a:xfrm>
                <a:off x="3887" y="1176"/>
                <a:ext cx="18" cy="76"/>
              </a:xfrm>
              <a:prstGeom prst="line">
                <a:avLst/>
              </a:prstGeom>
              <a:noFill/>
              <a:ln w="12700">
                <a:solidFill>
                  <a:srgbClr val="000000"/>
                </a:solidFill>
                <a:round/>
                <a:headEnd/>
                <a:tailEnd/>
              </a:ln>
              <a:effectLst/>
            </p:spPr>
            <p:txBody>
              <a:bodyPr wrap="none" anchor="ctr"/>
              <a:lstStyle/>
              <a:p>
                <a:endParaRPr lang="en-US" dirty="0"/>
              </a:p>
            </p:txBody>
          </p:sp>
          <p:sp>
            <p:nvSpPr>
              <p:cNvPr id="176" name="Line 56"/>
              <p:cNvSpPr>
                <a:spLocks noChangeShapeType="1"/>
              </p:cNvSpPr>
              <p:nvPr/>
            </p:nvSpPr>
            <p:spPr bwMode="auto">
              <a:xfrm>
                <a:off x="3894" y="1173"/>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12" name="Group 57"/>
            <p:cNvGrpSpPr>
              <a:grpSpLocks/>
            </p:cNvGrpSpPr>
            <p:nvPr/>
          </p:nvGrpSpPr>
          <p:grpSpPr bwMode="auto">
            <a:xfrm>
              <a:off x="3895" y="1271"/>
              <a:ext cx="67" cy="97"/>
              <a:chOff x="3895" y="1271"/>
              <a:chExt cx="67" cy="97"/>
            </a:xfrm>
          </p:grpSpPr>
          <p:grpSp>
            <p:nvGrpSpPr>
              <p:cNvPr id="163" name="Group 58"/>
              <p:cNvGrpSpPr>
                <a:grpSpLocks/>
              </p:cNvGrpSpPr>
              <p:nvPr/>
            </p:nvGrpSpPr>
            <p:grpSpPr bwMode="auto">
              <a:xfrm>
                <a:off x="3895" y="1271"/>
                <a:ext cx="67" cy="97"/>
                <a:chOff x="3895" y="1271"/>
                <a:chExt cx="67" cy="97"/>
              </a:xfrm>
            </p:grpSpPr>
            <p:sp>
              <p:nvSpPr>
                <p:cNvPr id="169" name="Freeform 59"/>
                <p:cNvSpPr>
                  <a:spLocks/>
                </p:cNvSpPr>
                <p:nvPr/>
              </p:nvSpPr>
              <p:spPr bwMode="auto">
                <a:xfrm>
                  <a:off x="3895" y="1271"/>
                  <a:ext cx="66" cy="95"/>
                </a:xfrm>
                <a:custGeom>
                  <a:avLst/>
                  <a:gdLst/>
                  <a:ahLst/>
                  <a:cxnLst>
                    <a:cxn ang="0">
                      <a:pos x="0" y="13"/>
                    </a:cxn>
                    <a:cxn ang="0">
                      <a:pos x="27" y="94"/>
                    </a:cxn>
                    <a:cxn ang="0">
                      <a:pos x="65" y="79"/>
                    </a:cxn>
                    <a:cxn ang="0">
                      <a:pos x="39" y="0"/>
                    </a:cxn>
                    <a:cxn ang="0">
                      <a:pos x="0" y="13"/>
                    </a:cxn>
                  </a:cxnLst>
                  <a:rect l="0" t="0" r="r" b="b"/>
                  <a:pathLst>
                    <a:path w="66" h="95">
                      <a:moveTo>
                        <a:pt x="0" y="13"/>
                      </a:moveTo>
                      <a:lnTo>
                        <a:pt x="27" y="94"/>
                      </a:lnTo>
                      <a:lnTo>
                        <a:pt x="65" y="79"/>
                      </a:lnTo>
                      <a:lnTo>
                        <a:pt x="39" y="0"/>
                      </a:lnTo>
                      <a:lnTo>
                        <a:pt x="0" y="13"/>
                      </a:lnTo>
                    </a:path>
                  </a:pathLst>
                </a:custGeom>
                <a:gradFill rotWithShape="0">
                  <a:gsLst>
                    <a:gs pos="0">
                      <a:srgbClr val="CECECE"/>
                    </a:gs>
                    <a:gs pos="100000">
                      <a:srgbClr val="CECECE">
                        <a:gamma/>
                        <a:shade val="69804"/>
                        <a:invGamma/>
                      </a:srgbClr>
                    </a:gs>
                  </a:gsLst>
                  <a:lin ang="0" scaled="1"/>
                </a:gradFill>
                <a:ln w="12700" cap="rnd">
                  <a:noFill/>
                  <a:round/>
                  <a:headEnd/>
                  <a:tailEnd/>
                </a:ln>
                <a:effectLst/>
              </p:spPr>
              <p:txBody>
                <a:bodyPr/>
                <a:lstStyle/>
                <a:p>
                  <a:endParaRPr lang="en-US" dirty="0"/>
                </a:p>
              </p:txBody>
            </p:sp>
            <p:sp>
              <p:nvSpPr>
                <p:cNvPr id="170" name="Freeform 60"/>
                <p:cNvSpPr>
                  <a:spLocks/>
                </p:cNvSpPr>
                <p:nvPr/>
              </p:nvSpPr>
              <p:spPr bwMode="auto">
                <a:xfrm>
                  <a:off x="3895" y="1271"/>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64" name="Line 61"/>
              <p:cNvSpPr>
                <a:spLocks noChangeShapeType="1"/>
              </p:cNvSpPr>
              <p:nvPr/>
            </p:nvSpPr>
            <p:spPr bwMode="auto">
              <a:xfrm flipV="1">
                <a:off x="3912" y="1311"/>
                <a:ext cx="34" cy="13"/>
              </a:xfrm>
              <a:prstGeom prst="line">
                <a:avLst/>
              </a:prstGeom>
              <a:noFill/>
              <a:ln w="12700">
                <a:solidFill>
                  <a:srgbClr val="000000"/>
                </a:solidFill>
                <a:round/>
                <a:headEnd/>
                <a:tailEnd/>
              </a:ln>
              <a:effectLst/>
            </p:spPr>
            <p:txBody>
              <a:bodyPr wrap="none" anchor="ctr"/>
              <a:lstStyle/>
              <a:p>
                <a:endParaRPr lang="en-US" dirty="0"/>
              </a:p>
            </p:txBody>
          </p:sp>
          <p:sp>
            <p:nvSpPr>
              <p:cNvPr id="165" name="Line 62"/>
              <p:cNvSpPr>
                <a:spLocks noChangeShapeType="1"/>
              </p:cNvSpPr>
              <p:nvPr/>
            </p:nvSpPr>
            <p:spPr bwMode="auto">
              <a:xfrm>
                <a:off x="3908" y="1287"/>
                <a:ext cx="19" cy="75"/>
              </a:xfrm>
              <a:prstGeom prst="line">
                <a:avLst/>
              </a:prstGeom>
              <a:noFill/>
              <a:ln w="12700">
                <a:solidFill>
                  <a:srgbClr val="000000"/>
                </a:solidFill>
                <a:round/>
                <a:headEnd/>
                <a:tailEnd/>
              </a:ln>
              <a:effectLst/>
            </p:spPr>
            <p:txBody>
              <a:bodyPr wrap="none" anchor="ctr"/>
              <a:lstStyle/>
              <a:p>
                <a:endParaRPr lang="en-US" dirty="0"/>
              </a:p>
            </p:txBody>
          </p:sp>
          <p:sp>
            <p:nvSpPr>
              <p:cNvPr id="166" name="Line 63"/>
              <p:cNvSpPr>
                <a:spLocks noChangeShapeType="1"/>
              </p:cNvSpPr>
              <p:nvPr/>
            </p:nvSpPr>
            <p:spPr bwMode="auto">
              <a:xfrm>
                <a:off x="3916" y="1284"/>
                <a:ext cx="19" cy="75"/>
              </a:xfrm>
              <a:prstGeom prst="line">
                <a:avLst/>
              </a:prstGeom>
              <a:noFill/>
              <a:ln w="12700">
                <a:solidFill>
                  <a:srgbClr val="000000"/>
                </a:solidFill>
                <a:round/>
                <a:headEnd/>
                <a:tailEnd/>
              </a:ln>
              <a:effectLst/>
            </p:spPr>
            <p:txBody>
              <a:bodyPr wrap="none" anchor="ctr"/>
              <a:lstStyle/>
              <a:p>
                <a:endParaRPr lang="en-US" dirty="0"/>
              </a:p>
            </p:txBody>
          </p:sp>
          <p:sp>
            <p:nvSpPr>
              <p:cNvPr id="167" name="Line 64"/>
              <p:cNvSpPr>
                <a:spLocks noChangeShapeType="1"/>
              </p:cNvSpPr>
              <p:nvPr/>
            </p:nvSpPr>
            <p:spPr bwMode="auto">
              <a:xfrm>
                <a:off x="3923" y="1280"/>
                <a:ext cx="19" cy="76"/>
              </a:xfrm>
              <a:prstGeom prst="line">
                <a:avLst/>
              </a:prstGeom>
              <a:noFill/>
              <a:ln w="12700">
                <a:solidFill>
                  <a:srgbClr val="000000"/>
                </a:solidFill>
                <a:round/>
                <a:headEnd/>
                <a:tailEnd/>
              </a:ln>
              <a:effectLst/>
            </p:spPr>
            <p:txBody>
              <a:bodyPr wrap="none" anchor="ctr"/>
              <a:lstStyle/>
              <a:p>
                <a:endParaRPr lang="en-US" dirty="0"/>
              </a:p>
            </p:txBody>
          </p:sp>
          <p:sp>
            <p:nvSpPr>
              <p:cNvPr id="168" name="Line 65"/>
              <p:cNvSpPr>
                <a:spLocks noChangeShapeType="1"/>
              </p:cNvSpPr>
              <p:nvPr/>
            </p:nvSpPr>
            <p:spPr bwMode="auto">
              <a:xfrm>
                <a:off x="3931" y="1278"/>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13" name="Group 66"/>
            <p:cNvGrpSpPr>
              <a:grpSpLocks/>
            </p:cNvGrpSpPr>
            <p:nvPr/>
          </p:nvGrpSpPr>
          <p:grpSpPr bwMode="auto">
            <a:xfrm>
              <a:off x="3956" y="1247"/>
              <a:ext cx="67" cy="97"/>
              <a:chOff x="3956" y="1247"/>
              <a:chExt cx="67" cy="97"/>
            </a:xfrm>
          </p:grpSpPr>
          <p:grpSp>
            <p:nvGrpSpPr>
              <p:cNvPr id="155" name="Group 67"/>
              <p:cNvGrpSpPr>
                <a:grpSpLocks/>
              </p:cNvGrpSpPr>
              <p:nvPr/>
            </p:nvGrpSpPr>
            <p:grpSpPr bwMode="auto">
              <a:xfrm>
                <a:off x="3956" y="1247"/>
                <a:ext cx="67" cy="97"/>
                <a:chOff x="3956" y="1247"/>
                <a:chExt cx="67" cy="97"/>
              </a:xfrm>
            </p:grpSpPr>
            <p:sp>
              <p:nvSpPr>
                <p:cNvPr id="161" name="Freeform 68"/>
                <p:cNvSpPr>
                  <a:spLocks/>
                </p:cNvSpPr>
                <p:nvPr/>
              </p:nvSpPr>
              <p:spPr bwMode="auto">
                <a:xfrm>
                  <a:off x="3956" y="1247"/>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162" name="Freeform 69"/>
                <p:cNvSpPr>
                  <a:spLocks/>
                </p:cNvSpPr>
                <p:nvPr/>
              </p:nvSpPr>
              <p:spPr bwMode="auto">
                <a:xfrm>
                  <a:off x="3956" y="1247"/>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56" name="Line 70"/>
              <p:cNvSpPr>
                <a:spLocks noChangeShapeType="1"/>
              </p:cNvSpPr>
              <p:nvPr/>
            </p:nvSpPr>
            <p:spPr bwMode="auto">
              <a:xfrm flipV="1">
                <a:off x="3973" y="1287"/>
                <a:ext cx="34" cy="13"/>
              </a:xfrm>
              <a:prstGeom prst="line">
                <a:avLst/>
              </a:prstGeom>
              <a:noFill/>
              <a:ln w="12700">
                <a:solidFill>
                  <a:srgbClr val="000000"/>
                </a:solidFill>
                <a:round/>
                <a:headEnd/>
                <a:tailEnd/>
              </a:ln>
              <a:effectLst/>
            </p:spPr>
            <p:txBody>
              <a:bodyPr wrap="none" anchor="ctr"/>
              <a:lstStyle/>
              <a:p>
                <a:endParaRPr lang="en-US" dirty="0"/>
              </a:p>
            </p:txBody>
          </p:sp>
          <p:sp>
            <p:nvSpPr>
              <p:cNvPr id="157" name="Line 71"/>
              <p:cNvSpPr>
                <a:spLocks noChangeShapeType="1"/>
              </p:cNvSpPr>
              <p:nvPr/>
            </p:nvSpPr>
            <p:spPr bwMode="auto">
              <a:xfrm>
                <a:off x="3968" y="1263"/>
                <a:ext cx="19" cy="75"/>
              </a:xfrm>
              <a:prstGeom prst="line">
                <a:avLst/>
              </a:prstGeom>
              <a:noFill/>
              <a:ln w="12700">
                <a:solidFill>
                  <a:srgbClr val="000000"/>
                </a:solidFill>
                <a:round/>
                <a:headEnd/>
                <a:tailEnd/>
              </a:ln>
              <a:effectLst/>
            </p:spPr>
            <p:txBody>
              <a:bodyPr wrap="none" anchor="ctr"/>
              <a:lstStyle/>
              <a:p>
                <a:endParaRPr lang="en-US" dirty="0"/>
              </a:p>
            </p:txBody>
          </p:sp>
          <p:sp>
            <p:nvSpPr>
              <p:cNvPr id="158" name="Line 72"/>
              <p:cNvSpPr>
                <a:spLocks noChangeShapeType="1"/>
              </p:cNvSpPr>
              <p:nvPr/>
            </p:nvSpPr>
            <p:spPr bwMode="auto">
              <a:xfrm>
                <a:off x="3976" y="1260"/>
                <a:ext cx="20" cy="75"/>
              </a:xfrm>
              <a:prstGeom prst="line">
                <a:avLst/>
              </a:prstGeom>
              <a:noFill/>
              <a:ln w="12700">
                <a:solidFill>
                  <a:srgbClr val="000000"/>
                </a:solidFill>
                <a:round/>
                <a:headEnd/>
                <a:tailEnd/>
              </a:ln>
              <a:effectLst/>
            </p:spPr>
            <p:txBody>
              <a:bodyPr wrap="none" anchor="ctr"/>
              <a:lstStyle/>
              <a:p>
                <a:endParaRPr lang="en-US" dirty="0"/>
              </a:p>
            </p:txBody>
          </p:sp>
          <p:sp>
            <p:nvSpPr>
              <p:cNvPr id="159" name="Line 73"/>
              <p:cNvSpPr>
                <a:spLocks noChangeShapeType="1"/>
              </p:cNvSpPr>
              <p:nvPr/>
            </p:nvSpPr>
            <p:spPr bwMode="auto">
              <a:xfrm>
                <a:off x="3984" y="1256"/>
                <a:ext cx="19" cy="76"/>
              </a:xfrm>
              <a:prstGeom prst="line">
                <a:avLst/>
              </a:prstGeom>
              <a:noFill/>
              <a:ln w="12700">
                <a:solidFill>
                  <a:srgbClr val="000000"/>
                </a:solidFill>
                <a:round/>
                <a:headEnd/>
                <a:tailEnd/>
              </a:ln>
              <a:effectLst/>
            </p:spPr>
            <p:txBody>
              <a:bodyPr wrap="none" anchor="ctr"/>
              <a:lstStyle/>
              <a:p>
                <a:endParaRPr lang="en-US" dirty="0"/>
              </a:p>
            </p:txBody>
          </p:sp>
          <p:sp>
            <p:nvSpPr>
              <p:cNvPr id="160" name="Line 74"/>
              <p:cNvSpPr>
                <a:spLocks noChangeShapeType="1"/>
              </p:cNvSpPr>
              <p:nvPr/>
            </p:nvSpPr>
            <p:spPr bwMode="auto">
              <a:xfrm>
                <a:off x="3992" y="1253"/>
                <a:ext cx="18" cy="76"/>
              </a:xfrm>
              <a:prstGeom prst="line">
                <a:avLst/>
              </a:prstGeom>
              <a:noFill/>
              <a:ln w="12700">
                <a:solidFill>
                  <a:srgbClr val="000000"/>
                </a:solidFill>
                <a:round/>
                <a:headEnd/>
                <a:tailEnd/>
              </a:ln>
              <a:effectLst/>
            </p:spPr>
            <p:txBody>
              <a:bodyPr wrap="none" anchor="ctr"/>
              <a:lstStyle/>
              <a:p>
                <a:endParaRPr lang="en-US" dirty="0"/>
              </a:p>
            </p:txBody>
          </p:sp>
        </p:grpSp>
        <p:grpSp>
          <p:nvGrpSpPr>
            <p:cNvPr id="14" name="Group 75"/>
            <p:cNvGrpSpPr>
              <a:grpSpLocks/>
            </p:cNvGrpSpPr>
            <p:nvPr/>
          </p:nvGrpSpPr>
          <p:grpSpPr bwMode="auto">
            <a:xfrm>
              <a:off x="3917" y="1146"/>
              <a:ext cx="67" cy="97"/>
              <a:chOff x="3917" y="1146"/>
              <a:chExt cx="67" cy="97"/>
            </a:xfrm>
          </p:grpSpPr>
          <p:grpSp>
            <p:nvGrpSpPr>
              <p:cNvPr id="147" name="Group 76"/>
              <p:cNvGrpSpPr>
                <a:grpSpLocks/>
              </p:cNvGrpSpPr>
              <p:nvPr/>
            </p:nvGrpSpPr>
            <p:grpSpPr bwMode="auto">
              <a:xfrm>
                <a:off x="3917" y="1146"/>
                <a:ext cx="67" cy="97"/>
                <a:chOff x="3917" y="1146"/>
                <a:chExt cx="67" cy="97"/>
              </a:xfrm>
            </p:grpSpPr>
            <p:sp>
              <p:nvSpPr>
                <p:cNvPr id="153" name="Freeform 77"/>
                <p:cNvSpPr>
                  <a:spLocks/>
                </p:cNvSpPr>
                <p:nvPr/>
              </p:nvSpPr>
              <p:spPr bwMode="auto">
                <a:xfrm>
                  <a:off x="3917" y="114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154" name="Freeform 78"/>
                <p:cNvSpPr>
                  <a:spLocks/>
                </p:cNvSpPr>
                <p:nvPr/>
              </p:nvSpPr>
              <p:spPr bwMode="auto">
                <a:xfrm>
                  <a:off x="3917" y="1146"/>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48" name="Line 79"/>
              <p:cNvSpPr>
                <a:spLocks noChangeShapeType="1"/>
              </p:cNvSpPr>
              <p:nvPr/>
            </p:nvSpPr>
            <p:spPr bwMode="auto">
              <a:xfrm flipV="1">
                <a:off x="3935" y="1187"/>
                <a:ext cx="33" cy="13"/>
              </a:xfrm>
              <a:prstGeom prst="line">
                <a:avLst/>
              </a:prstGeom>
              <a:noFill/>
              <a:ln w="12700">
                <a:solidFill>
                  <a:srgbClr val="000000"/>
                </a:solidFill>
                <a:round/>
                <a:headEnd/>
                <a:tailEnd/>
              </a:ln>
              <a:effectLst/>
            </p:spPr>
            <p:txBody>
              <a:bodyPr wrap="none" anchor="ctr"/>
              <a:lstStyle/>
              <a:p>
                <a:endParaRPr lang="en-US" dirty="0"/>
              </a:p>
            </p:txBody>
          </p:sp>
          <p:sp>
            <p:nvSpPr>
              <p:cNvPr id="149" name="Line 80"/>
              <p:cNvSpPr>
                <a:spLocks noChangeShapeType="1"/>
              </p:cNvSpPr>
              <p:nvPr/>
            </p:nvSpPr>
            <p:spPr bwMode="auto">
              <a:xfrm>
                <a:off x="3929" y="1162"/>
                <a:ext cx="19" cy="75"/>
              </a:xfrm>
              <a:prstGeom prst="line">
                <a:avLst/>
              </a:prstGeom>
              <a:noFill/>
              <a:ln w="12700">
                <a:solidFill>
                  <a:srgbClr val="000000"/>
                </a:solidFill>
                <a:round/>
                <a:headEnd/>
                <a:tailEnd/>
              </a:ln>
              <a:effectLst/>
            </p:spPr>
            <p:txBody>
              <a:bodyPr wrap="none" anchor="ctr"/>
              <a:lstStyle/>
              <a:p>
                <a:endParaRPr lang="en-US" dirty="0"/>
              </a:p>
            </p:txBody>
          </p:sp>
          <p:sp>
            <p:nvSpPr>
              <p:cNvPr id="150" name="Line 81"/>
              <p:cNvSpPr>
                <a:spLocks noChangeShapeType="1"/>
              </p:cNvSpPr>
              <p:nvPr/>
            </p:nvSpPr>
            <p:spPr bwMode="auto">
              <a:xfrm>
                <a:off x="3937" y="1159"/>
                <a:ext cx="19" cy="76"/>
              </a:xfrm>
              <a:prstGeom prst="line">
                <a:avLst/>
              </a:prstGeom>
              <a:noFill/>
              <a:ln w="12700">
                <a:solidFill>
                  <a:srgbClr val="000000"/>
                </a:solidFill>
                <a:round/>
                <a:headEnd/>
                <a:tailEnd/>
              </a:ln>
              <a:effectLst/>
            </p:spPr>
            <p:txBody>
              <a:bodyPr wrap="none" anchor="ctr"/>
              <a:lstStyle/>
              <a:p>
                <a:endParaRPr lang="en-US" dirty="0"/>
              </a:p>
            </p:txBody>
          </p:sp>
          <p:sp>
            <p:nvSpPr>
              <p:cNvPr id="151" name="Line 82"/>
              <p:cNvSpPr>
                <a:spLocks noChangeShapeType="1"/>
              </p:cNvSpPr>
              <p:nvPr/>
            </p:nvSpPr>
            <p:spPr bwMode="auto">
              <a:xfrm>
                <a:off x="3945" y="1156"/>
                <a:ext cx="19" cy="76"/>
              </a:xfrm>
              <a:prstGeom prst="line">
                <a:avLst/>
              </a:prstGeom>
              <a:noFill/>
              <a:ln w="12700">
                <a:solidFill>
                  <a:srgbClr val="000000"/>
                </a:solidFill>
                <a:round/>
                <a:headEnd/>
                <a:tailEnd/>
              </a:ln>
              <a:effectLst/>
            </p:spPr>
            <p:txBody>
              <a:bodyPr wrap="none" anchor="ctr"/>
              <a:lstStyle/>
              <a:p>
                <a:endParaRPr lang="en-US" dirty="0"/>
              </a:p>
            </p:txBody>
          </p:sp>
          <p:sp>
            <p:nvSpPr>
              <p:cNvPr id="152" name="Line 83"/>
              <p:cNvSpPr>
                <a:spLocks noChangeShapeType="1"/>
              </p:cNvSpPr>
              <p:nvPr/>
            </p:nvSpPr>
            <p:spPr bwMode="auto">
              <a:xfrm>
                <a:off x="3952" y="1153"/>
                <a:ext cx="20" cy="75"/>
              </a:xfrm>
              <a:prstGeom prst="line">
                <a:avLst/>
              </a:prstGeom>
              <a:noFill/>
              <a:ln w="12700">
                <a:solidFill>
                  <a:srgbClr val="000000"/>
                </a:solidFill>
                <a:round/>
                <a:headEnd/>
                <a:tailEnd/>
              </a:ln>
              <a:effectLst/>
            </p:spPr>
            <p:txBody>
              <a:bodyPr wrap="none" anchor="ctr"/>
              <a:lstStyle/>
              <a:p>
                <a:endParaRPr lang="en-US" dirty="0"/>
              </a:p>
            </p:txBody>
          </p:sp>
        </p:grpSp>
        <p:sp>
          <p:nvSpPr>
            <p:cNvPr id="15" name="Freeform 84"/>
            <p:cNvSpPr>
              <a:spLocks/>
            </p:cNvSpPr>
            <p:nvPr/>
          </p:nvSpPr>
          <p:spPr bwMode="auto">
            <a:xfrm>
              <a:off x="3740" y="1187"/>
              <a:ext cx="122" cy="171"/>
            </a:xfrm>
            <a:custGeom>
              <a:avLst/>
              <a:gdLst/>
              <a:ahLst/>
              <a:cxnLst>
                <a:cxn ang="0">
                  <a:pos x="114" y="63"/>
                </a:cxn>
                <a:cxn ang="0">
                  <a:pos x="110" y="52"/>
                </a:cxn>
                <a:cxn ang="0">
                  <a:pos x="104" y="42"/>
                </a:cxn>
                <a:cxn ang="0">
                  <a:pos x="98" y="32"/>
                </a:cxn>
                <a:cxn ang="0">
                  <a:pos x="91" y="23"/>
                </a:cxn>
                <a:cxn ang="0">
                  <a:pos x="84" y="16"/>
                </a:cxn>
                <a:cxn ang="0">
                  <a:pos x="76" y="9"/>
                </a:cxn>
                <a:cxn ang="0">
                  <a:pos x="67" y="5"/>
                </a:cxn>
                <a:cxn ang="0">
                  <a:pos x="59" y="2"/>
                </a:cxn>
                <a:cxn ang="0">
                  <a:pos x="51" y="0"/>
                </a:cxn>
                <a:cxn ang="0">
                  <a:pos x="42" y="0"/>
                </a:cxn>
                <a:cxn ang="0">
                  <a:pos x="35" y="2"/>
                </a:cxn>
                <a:cxn ang="0">
                  <a:pos x="27" y="6"/>
                </a:cxn>
                <a:cxn ang="0">
                  <a:pos x="21" y="10"/>
                </a:cxn>
                <a:cxn ang="0">
                  <a:pos x="15" y="17"/>
                </a:cxn>
                <a:cxn ang="0">
                  <a:pos x="10" y="25"/>
                </a:cxn>
                <a:cxn ang="0">
                  <a:pos x="6" y="34"/>
                </a:cxn>
                <a:cxn ang="0">
                  <a:pos x="3" y="43"/>
                </a:cxn>
                <a:cxn ang="0">
                  <a:pos x="1" y="54"/>
                </a:cxn>
                <a:cxn ang="0">
                  <a:pos x="0" y="66"/>
                </a:cxn>
                <a:cxn ang="0">
                  <a:pos x="1" y="77"/>
                </a:cxn>
                <a:cxn ang="0">
                  <a:pos x="2" y="89"/>
                </a:cxn>
                <a:cxn ang="0">
                  <a:pos x="5" y="101"/>
                </a:cxn>
                <a:cxn ang="0">
                  <a:pos x="9" y="113"/>
                </a:cxn>
                <a:cxn ang="0">
                  <a:pos x="14" y="123"/>
                </a:cxn>
                <a:cxn ang="0">
                  <a:pos x="20" y="133"/>
                </a:cxn>
                <a:cxn ang="0">
                  <a:pos x="26" y="143"/>
                </a:cxn>
                <a:cxn ang="0">
                  <a:pos x="34" y="151"/>
                </a:cxn>
                <a:cxn ang="0">
                  <a:pos x="41" y="158"/>
                </a:cxn>
                <a:cxn ang="0">
                  <a:pos x="49" y="163"/>
                </a:cxn>
                <a:cxn ang="0">
                  <a:pos x="58" y="167"/>
                </a:cxn>
                <a:cxn ang="0">
                  <a:pos x="66" y="170"/>
                </a:cxn>
                <a:cxn ang="0">
                  <a:pos x="74" y="170"/>
                </a:cxn>
                <a:cxn ang="0">
                  <a:pos x="82" y="169"/>
                </a:cxn>
                <a:cxn ang="0">
                  <a:pos x="90" y="167"/>
                </a:cxn>
                <a:cxn ang="0">
                  <a:pos x="97" y="162"/>
                </a:cxn>
                <a:cxn ang="0">
                  <a:pos x="103" y="156"/>
                </a:cxn>
                <a:cxn ang="0">
                  <a:pos x="109" y="149"/>
                </a:cxn>
                <a:cxn ang="0">
                  <a:pos x="114" y="141"/>
                </a:cxn>
                <a:cxn ang="0">
                  <a:pos x="117" y="132"/>
                </a:cxn>
                <a:cxn ang="0">
                  <a:pos x="120" y="121"/>
                </a:cxn>
                <a:cxn ang="0">
                  <a:pos x="121" y="110"/>
                </a:cxn>
                <a:cxn ang="0">
                  <a:pos x="121" y="99"/>
                </a:cxn>
                <a:cxn ang="0">
                  <a:pos x="120" y="87"/>
                </a:cxn>
                <a:cxn ang="0">
                  <a:pos x="117" y="75"/>
                </a:cxn>
              </a:cxnLst>
              <a:rect l="0" t="0" r="r" b="b"/>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6" name="Group 85"/>
            <p:cNvGrpSpPr>
              <a:grpSpLocks/>
            </p:cNvGrpSpPr>
            <p:nvPr/>
          </p:nvGrpSpPr>
          <p:grpSpPr bwMode="auto">
            <a:xfrm>
              <a:off x="3745" y="1204"/>
              <a:ext cx="77" cy="42"/>
              <a:chOff x="3745" y="1204"/>
              <a:chExt cx="77" cy="42"/>
            </a:xfrm>
          </p:grpSpPr>
          <p:sp>
            <p:nvSpPr>
              <p:cNvPr id="142" name="Freeform 86"/>
              <p:cNvSpPr>
                <a:spLocks/>
              </p:cNvSpPr>
              <p:nvPr/>
            </p:nvSpPr>
            <p:spPr bwMode="auto">
              <a:xfrm>
                <a:off x="3745" y="1208"/>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43" name="Line 87"/>
              <p:cNvSpPr>
                <a:spLocks noChangeShapeType="1"/>
              </p:cNvSpPr>
              <p:nvPr/>
            </p:nvSpPr>
            <p:spPr bwMode="auto">
              <a:xfrm flipH="1" flipV="1">
                <a:off x="3765" y="1231"/>
                <a:ext cx="12" cy="5"/>
              </a:xfrm>
              <a:prstGeom prst="line">
                <a:avLst/>
              </a:prstGeom>
              <a:noFill/>
              <a:ln w="12700">
                <a:solidFill>
                  <a:srgbClr val="000000"/>
                </a:solidFill>
                <a:round/>
                <a:headEnd/>
                <a:tailEnd/>
              </a:ln>
              <a:effectLst/>
            </p:spPr>
            <p:txBody>
              <a:bodyPr wrap="none" anchor="ctr"/>
              <a:lstStyle/>
              <a:p>
                <a:endParaRPr lang="en-US" dirty="0"/>
              </a:p>
            </p:txBody>
          </p:sp>
          <p:sp>
            <p:nvSpPr>
              <p:cNvPr id="144" name="Line 88"/>
              <p:cNvSpPr>
                <a:spLocks noChangeShapeType="1"/>
              </p:cNvSpPr>
              <p:nvPr/>
            </p:nvSpPr>
            <p:spPr bwMode="auto">
              <a:xfrm flipH="1" flipV="1">
                <a:off x="3779" y="1224"/>
                <a:ext cx="12" cy="5"/>
              </a:xfrm>
              <a:prstGeom prst="line">
                <a:avLst/>
              </a:prstGeom>
              <a:noFill/>
              <a:ln w="12700">
                <a:solidFill>
                  <a:srgbClr val="000000"/>
                </a:solidFill>
                <a:round/>
                <a:headEnd/>
                <a:tailEnd/>
              </a:ln>
              <a:effectLst/>
            </p:spPr>
            <p:txBody>
              <a:bodyPr wrap="none" anchor="ctr"/>
              <a:lstStyle/>
              <a:p>
                <a:endParaRPr lang="en-US" dirty="0"/>
              </a:p>
            </p:txBody>
          </p:sp>
          <p:sp>
            <p:nvSpPr>
              <p:cNvPr id="145" name="Line 89"/>
              <p:cNvSpPr>
                <a:spLocks noChangeShapeType="1"/>
              </p:cNvSpPr>
              <p:nvPr/>
            </p:nvSpPr>
            <p:spPr bwMode="auto">
              <a:xfrm flipH="1" flipV="1">
                <a:off x="3749" y="1237"/>
                <a:ext cx="12" cy="5"/>
              </a:xfrm>
              <a:prstGeom prst="line">
                <a:avLst/>
              </a:prstGeom>
              <a:noFill/>
              <a:ln w="12700">
                <a:solidFill>
                  <a:srgbClr val="000000"/>
                </a:solidFill>
                <a:round/>
                <a:headEnd/>
                <a:tailEnd/>
              </a:ln>
              <a:effectLst/>
            </p:spPr>
            <p:txBody>
              <a:bodyPr wrap="none" anchor="ctr"/>
              <a:lstStyle/>
              <a:p>
                <a:endParaRPr lang="en-US" dirty="0"/>
              </a:p>
            </p:txBody>
          </p:sp>
          <p:sp>
            <p:nvSpPr>
              <p:cNvPr id="146" name="Freeform 90"/>
              <p:cNvSpPr>
                <a:spLocks/>
              </p:cNvSpPr>
              <p:nvPr/>
            </p:nvSpPr>
            <p:spPr bwMode="auto">
              <a:xfrm>
                <a:off x="3789" y="120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7" name="Freeform 91"/>
            <p:cNvSpPr>
              <a:spLocks/>
            </p:cNvSpPr>
            <p:nvPr/>
          </p:nvSpPr>
          <p:spPr bwMode="auto">
            <a:xfrm>
              <a:off x="3769" y="1244"/>
              <a:ext cx="75" cy="38"/>
            </a:xfrm>
            <a:custGeom>
              <a:avLst/>
              <a:gdLst/>
              <a:ahLst/>
              <a:cxnLst>
                <a:cxn ang="0">
                  <a:pos x="71" y="0"/>
                </a:cxn>
                <a:cxn ang="0">
                  <a:pos x="0" y="31"/>
                </a:cxn>
                <a:cxn ang="0">
                  <a:pos x="0" y="35"/>
                </a:cxn>
                <a:cxn ang="0">
                  <a:pos x="3" y="37"/>
                </a:cxn>
                <a:cxn ang="0">
                  <a:pos x="74" y="6"/>
                </a:cxn>
                <a:cxn ang="0">
                  <a:pos x="74" y="3"/>
                </a:cxn>
                <a:cxn ang="0">
                  <a:pos x="71" y="0"/>
                </a:cxn>
              </a:cxnLst>
              <a:rect l="0" t="0" r="r" b="b"/>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8" name="Freeform 92"/>
            <p:cNvSpPr>
              <a:spLocks/>
            </p:cNvSpPr>
            <p:nvPr/>
          </p:nvSpPr>
          <p:spPr bwMode="auto">
            <a:xfrm>
              <a:off x="3813" y="124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9" name="Group 93"/>
            <p:cNvGrpSpPr>
              <a:grpSpLocks/>
            </p:cNvGrpSpPr>
            <p:nvPr/>
          </p:nvGrpSpPr>
          <p:grpSpPr bwMode="auto">
            <a:xfrm>
              <a:off x="3777" y="1294"/>
              <a:ext cx="77" cy="42"/>
              <a:chOff x="3777" y="1294"/>
              <a:chExt cx="77" cy="42"/>
            </a:xfrm>
          </p:grpSpPr>
          <p:sp>
            <p:nvSpPr>
              <p:cNvPr id="137" name="Freeform 94"/>
              <p:cNvSpPr>
                <a:spLocks/>
              </p:cNvSpPr>
              <p:nvPr/>
            </p:nvSpPr>
            <p:spPr bwMode="auto">
              <a:xfrm>
                <a:off x="3777" y="1297"/>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38" name="Line 95"/>
              <p:cNvSpPr>
                <a:spLocks noChangeShapeType="1"/>
              </p:cNvSpPr>
              <p:nvPr/>
            </p:nvSpPr>
            <p:spPr bwMode="auto">
              <a:xfrm flipH="1" flipV="1">
                <a:off x="3797" y="1321"/>
                <a:ext cx="12" cy="5"/>
              </a:xfrm>
              <a:prstGeom prst="line">
                <a:avLst/>
              </a:prstGeom>
              <a:noFill/>
              <a:ln w="12700">
                <a:solidFill>
                  <a:srgbClr val="000000"/>
                </a:solidFill>
                <a:round/>
                <a:headEnd/>
                <a:tailEnd/>
              </a:ln>
              <a:effectLst/>
            </p:spPr>
            <p:txBody>
              <a:bodyPr wrap="none" anchor="ctr"/>
              <a:lstStyle/>
              <a:p>
                <a:endParaRPr lang="en-US" dirty="0"/>
              </a:p>
            </p:txBody>
          </p:sp>
          <p:sp>
            <p:nvSpPr>
              <p:cNvPr id="139" name="Line 96"/>
              <p:cNvSpPr>
                <a:spLocks noChangeShapeType="1"/>
              </p:cNvSpPr>
              <p:nvPr/>
            </p:nvSpPr>
            <p:spPr bwMode="auto">
              <a:xfrm flipH="1" flipV="1">
                <a:off x="3811" y="1314"/>
                <a:ext cx="11" cy="6"/>
              </a:xfrm>
              <a:prstGeom prst="line">
                <a:avLst/>
              </a:prstGeom>
              <a:noFill/>
              <a:ln w="12700">
                <a:solidFill>
                  <a:srgbClr val="000000"/>
                </a:solidFill>
                <a:round/>
                <a:headEnd/>
                <a:tailEnd/>
              </a:ln>
              <a:effectLst/>
            </p:spPr>
            <p:txBody>
              <a:bodyPr wrap="none" anchor="ctr"/>
              <a:lstStyle/>
              <a:p>
                <a:endParaRPr lang="en-US" dirty="0"/>
              </a:p>
            </p:txBody>
          </p:sp>
          <p:sp>
            <p:nvSpPr>
              <p:cNvPr id="140" name="Line 97"/>
              <p:cNvSpPr>
                <a:spLocks noChangeShapeType="1"/>
              </p:cNvSpPr>
              <p:nvPr/>
            </p:nvSpPr>
            <p:spPr bwMode="auto">
              <a:xfrm flipH="1" flipV="1">
                <a:off x="3781" y="1327"/>
                <a:ext cx="12" cy="5"/>
              </a:xfrm>
              <a:prstGeom prst="line">
                <a:avLst/>
              </a:prstGeom>
              <a:noFill/>
              <a:ln w="12700">
                <a:solidFill>
                  <a:srgbClr val="000000"/>
                </a:solidFill>
                <a:round/>
                <a:headEnd/>
                <a:tailEnd/>
              </a:ln>
              <a:effectLst/>
            </p:spPr>
            <p:txBody>
              <a:bodyPr wrap="none" anchor="ctr"/>
              <a:lstStyle/>
              <a:p>
                <a:endParaRPr lang="en-US" dirty="0"/>
              </a:p>
            </p:txBody>
          </p:sp>
          <p:sp>
            <p:nvSpPr>
              <p:cNvPr id="141" name="Freeform 98"/>
              <p:cNvSpPr>
                <a:spLocks/>
              </p:cNvSpPr>
              <p:nvPr/>
            </p:nvSpPr>
            <p:spPr bwMode="auto">
              <a:xfrm>
                <a:off x="3821" y="129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20" name="Freeform 99"/>
            <p:cNvSpPr>
              <a:spLocks/>
            </p:cNvSpPr>
            <p:nvPr/>
          </p:nvSpPr>
          <p:spPr bwMode="auto">
            <a:xfrm>
              <a:off x="3721" y="1196"/>
              <a:ext cx="120" cy="169"/>
            </a:xfrm>
            <a:custGeom>
              <a:avLst/>
              <a:gdLst/>
              <a:ahLst/>
              <a:cxnLst>
                <a:cxn ang="0">
                  <a:pos x="110" y="57"/>
                </a:cxn>
                <a:cxn ang="0">
                  <a:pos x="103" y="41"/>
                </a:cxn>
                <a:cxn ang="0">
                  <a:pos x="93" y="27"/>
                </a:cxn>
                <a:cxn ang="0">
                  <a:pos x="82" y="16"/>
                </a:cxn>
                <a:cxn ang="0">
                  <a:pos x="70" y="7"/>
                </a:cxn>
                <a:cxn ang="0">
                  <a:pos x="58" y="2"/>
                </a:cxn>
                <a:cxn ang="0">
                  <a:pos x="46" y="0"/>
                </a:cxn>
                <a:cxn ang="0">
                  <a:pos x="34" y="2"/>
                </a:cxn>
                <a:cxn ang="0">
                  <a:pos x="24" y="8"/>
                </a:cxn>
                <a:cxn ang="0">
                  <a:pos x="14" y="17"/>
                </a:cxn>
                <a:cxn ang="0">
                  <a:pos x="7" y="29"/>
                </a:cxn>
                <a:cxn ang="0">
                  <a:pos x="2" y="43"/>
                </a:cxn>
                <a:cxn ang="0">
                  <a:pos x="0" y="59"/>
                </a:cxn>
                <a:cxn ang="0">
                  <a:pos x="1" y="76"/>
                </a:cxn>
                <a:cxn ang="0">
                  <a:pos x="4" y="94"/>
                </a:cxn>
                <a:cxn ang="0">
                  <a:pos x="9" y="111"/>
                </a:cxn>
                <a:cxn ang="0">
                  <a:pos x="16" y="127"/>
                </a:cxn>
                <a:cxn ang="0">
                  <a:pos x="26" y="141"/>
                </a:cxn>
                <a:cxn ang="0">
                  <a:pos x="37" y="152"/>
                </a:cxn>
                <a:cxn ang="0">
                  <a:pos x="49" y="161"/>
                </a:cxn>
                <a:cxn ang="0">
                  <a:pos x="61" y="166"/>
                </a:cxn>
                <a:cxn ang="0">
                  <a:pos x="73" y="168"/>
                </a:cxn>
                <a:cxn ang="0">
                  <a:pos x="85" y="166"/>
                </a:cxn>
                <a:cxn ang="0">
                  <a:pos x="95" y="160"/>
                </a:cxn>
                <a:cxn ang="0">
                  <a:pos x="105" y="151"/>
                </a:cxn>
                <a:cxn ang="0">
                  <a:pos x="112" y="139"/>
                </a:cxn>
                <a:cxn ang="0">
                  <a:pos x="117" y="125"/>
                </a:cxn>
                <a:cxn ang="0">
                  <a:pos x="119" y="109"/>
                </a:cxn>
                <a:cxn ang="0">
                  <a:pos x="118" y="92"/>
                </a:cxn>
                <a:cxn ang="0">
                  <a:pos x="115" y="74"/>
                </a:cxn>
                <a:cxn ang="0">
                  <a:pos x="112" y="75"/>
                </a:cxn>
                <a:cxn ang="0">
                  <a:pos x="115" y="92"/>
                </a:cxn>
                <a:cxn ang="0">
                  <a:pos x="116" y="106"/>
                </a:cxn>
                <a:cxn ang="0">
                  <a:pos x="113" y="124"/>
                </a:cxn>
                <a:cxn ang="0">
                  <a:pos x="109" y="138"/>
                </a:cxn>
                <a:cxn ang="0">
                  <a:pos x="102" y="149"/>
                </a:cxn>
                <a:cxn ang="0">
                  <a:pos x="93" y="157"/>
                </a:cxn>
                <a:cxn ang="0">
                  <a:pos x="84" y="163"/>
                </a:cxn>
                <a:cxn ang="0">
                  <a:pos x="73" y="165"/>
                </a:cxn>
                <a:cxn ang="0">
                  <a:pos x="62" y="163"/>
                </a:cxn>
                <a:cxn ang="0">
                  <a:pos x="50" y="158"/>
                </a:cxn>
                <a:cxn ang="0">
                  <a:pos x="39" y="150"/>
                </a:cxn>
                <a:cxn ang="0">
                  <a:pos x="28" y="139"/>
                </a:cxn>
                <a:cxn ang="0">
                  <a:pos x="19" y="125"/>
                </a:cxn>
                <a:cxn ang="0">
                  <a:pos x="12" y="110"/>
                </a:cxn>
                <a:cxn ang="0">
                  <a:pos x="7" y="93"/>
                </a:cxn>
                <a:cxn ang="0">
                  <a:pos x="4" y="76"/>
                </a:cxn>
                <a:cxn ang="0">
                  <a:pos x="3" y="62"/>
                </a:cxn>
                <a:cxn ang="0">
                  <a:pos x="6" y="44"/>
                </a:cxn>
                <a:cxn ang="0">
                  <a:pos x="10" y="30"/>
                </a:cxn>
                <a:cxn ang="0">
                  <a:pos x="17" y="19"/>
                </a:cxn>
                <a:cxn ang="0">
                  <a:pos x="26" y="11"/>
                </a:cxn>
                <a:cxn ang="0">
                  <a:pos x="35" y="5"/>
                </a:cxn>
                <a:cxn ang="0">
                  <a:pos x="46" y="3"/>
                </a:cxn>
                <a:cxn ang="0">
                  <a:pos x="57" y="5"/>
                </a:cxn>
                <a:cxn ang="0">
                  <a:pos x="69" y="10"/>
                </a:cxn>
                <a:cxn ang="0">
                  <a:pos x="80" y="18"/>
                </a:cxn>
                <a:cxn ang="0">
                  <a:pos x="91" y="29"/>
                </a:cxn>
                <a:cxn ang="0">
                  <a:pos x="100" y="43"/>
                </a:cxn>
                <a:cxn ang="0">
                  <a:pos x="107" y="58"/>
                </a:cxn>
                <a:cxn ang="0">
                  <a:pos x="114" y="68"/>
                </a:cxn>
              </a:cxnLst>
              <a:rect l="0" t="0" r="r" b="b"/>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a:effectLst/>
          </p:spPr>
          <p:txBody>
            <a:bodyPr/>
            <a:lstStyle/>
            <a:p>
              <a:endParaRPr lang="en-US" dirty="0"/>
            </a:p>
          </p:txBody>
        </p:sp>
        <p:grpSp>
          <p:nvGrpSpPr>
            <p:cNvPr id="21" name="Group 100"/>
            <p:cNvGrpSpPr>
              <a:grpSpLocks/>
            </p:cNvGrpSpPr>
            <p:nvPr/>
          </p:nvGrpSpPr>
          <p:grpSpPr bwMode="auto">
            <a:xfrm>
              <a:off x="3711" y="1322"/>
              <a:ext cx="78" cy="42"/>
              <a:chOff x="3711" y="1322"/>
              <a:chExt cx="78" cy="42"/>
            </a:xfrm>
          </p:grpSpPr>
          <p:sp>
            <p:nvSpPr>
              <p:cNvPr id="132" name="Freeform 101"/>
              <p:cNvSpPr>
                <a:spLocks/>
              </p:cNvSpPr>
              <p:nvPr/>
            </p:nvSpPr>
            <p:spPr bwMode="auto">
              <a:xfrm>
                <a:off x="3711" y="1325"/>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33" name="Line 102"/>
              <p:cNvSpPr>
                <a:spLocks noChangeShapeType="1"/>
              </p:cNvSpPr>
              <p:nvPr/>
            </p:nvSpPr>
            <p:spPr bwMode="auto">
              <a:xfrm flipH="1" flipV="1">
                <a:off x="3731" y="1348"/>
                <a:ext cx="12" cy="5"/>
              </a:xfrm>
              <a:prstGeom prst="line">
                <a:avLst/>
              </a:prstGeom>
              <a:noFill/>
              <a:ln w="12700">
                <a:solidFill>
                  <a:srgbClr val="000000"/>
                </a:solidFill>
                <a:round/>
                <a:headEnd/>
                <a:tailEnd/>
              </a:ln>
              <a:effectLst/>
            </p:spPr>
            <p:txBody>
              <a:bodyPr wrap="none" anchor="ctr"/>
              <a:lstStyle/>
              <a:p>
                <a:endParaRPr lang="en-US" dirty="0"/>
              </a:p>
            </p:txBody>
          </p:sp>
          <p:sp>
            <p:nvSpPr>
              <p:cNvPr id="134" name="Line 103"/>
              <p:cNvSpPr>
                <a:spLocks noChangeShapeType="1"/>
              </p:cNvSpPr>
              <p:nvPr/>
            </p:nvSpPr>
            <p:spPr bwMode="auto">
              <a:xfrm flipH="1" flipV="1">
                <a:off x="3745" y="1342"/>
                <a:ext cx="12" cy="5"/>
              </a:xfrm>
              <a:prstGeom prst="line">
                <a:avLst/>
              </a:prstGeom>
              <a:noFill/>
              <a:ln w="12700">
                <a:solidFill>
                  <a:srgbClr val="000000"/>
                </a:solidFill>
                <a:round/>
                <a:headEnd/>
                <a:tailEnd/>
              </a:ln>
              <a:effectLst/>
            </p:spPr>
            <p:txBody>
              <a:bodyPr wrap="none" anchor="ctr"/>
              <a:lstStyle/>
              <a:p>
                <a:endParaRPr lang="en-US" dirty="0"/>
              </a:p>
            </p:txBody>
          </p:sp>
          <p:sp>
            <p:nvSpPr>
              <p:cNvPr id="135" name="Line 104"/>
              <p:cNvSpPr>
                <a:spLocks noChangeShapeType="1"/>
              </p:cNvSpPr>
              <p:nvPr/>
            </p:nvSpPr>
            <p:spPr bwMode="auto">
              <a:xfrm flipH="1" flipV="1">
                <a:off x="3715" y="1355"/>
                <a:ext cx="12" cy="5"/>
              </a:xfrm>
              <a:prstGeom prst="line">
                <a:avLst/>
              </a:prstGeom>
              <a:noFill/>
              <a:ln w="12700">
                <a:solidFill>
                  <a:srgbClr val="000000"/>
                </a:solidFill>
                <a:round/>
                <a:headEnd/>
                <a:tailEnd/>
              </a:ln>
              <a:effectLst/>
            </p:spPr>
            <p:txBody>
              <a:bodyPr wrap="none" anchor="ctr"/>
              <a:lstStyle/>
              <a:p>
                <a:endParaRPr lang="en-US" dirty="0"/>
              </a:p>
            </p:txBody>
          </p:sp>
          <p:sp>
            <p:nvSpPr>
              <p:cNvPr id="136" name="Freeform 105"/>
              <p:cNvSpPr>
                <a:spLocks/>
              </p:cNvSpPr>
              <p:nvPr/>
            </p:nvSpPr>
            <p:spPr bwMode="auto">
              <a:xfrm>
                <a:off x="3755" y="1322"/>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2" name="Group 106"/>
            <p:cNvGrpSpPr>
              <a:grpSpLocks/>
            </p:cNvGrpSpPr>
            <p:nvPr/>
          </p:nvGrpSpPr>
          <p:grpSpPr bwMode="auto">
            <a:xfrm>
              <a:off x="3703" y="1196"/>
              <a:ext cx="77" cy="41"/>
              <a:chOff x="3703" y="1196"/>
              <a:chExt cx="77" cy="41"/>
            </a:xfrm>
          </p:grpSpPr>
          <p:sp>
            <p:nvSpPr>
              <p:cNvPr id="127" name="Freeform 107"/>
              <p:cNvSpPr>
                <a:spLocks/>
              </p:cNvSpPr>
              <p:nvPr/>
            </p:nvSpPr>
            <p:spPr bwMode="auto">
              <a:xfrm>
                <a:off x="3703" y="1199"/>
                <a:ext cx="75" cy="38"/>
              </a:xfrm>
              <a:custGeom>
                <a:avLst/>
                <a:gdLst/>
                <a:ahLst/>
                <a:cxnLst>
                  <a:cxn ang="0">
                    <a:pos x="71" y="0"/>
                  </a:cxn>
                  <a:cxn ang="0">
                    <a:pos x="0" y="31"/>
                  </a:cxn>
                  <a:cxn ang="0">
                    <a:pos x="0" y="35"/>
                  </a:cxn>
                  <a:cxn ang="0">
                    <a:pos x="3" y="37"/>
                  </a:cxn>
                  <a:cxn ang="0">
                    <a:pos x="74" y="6"/>
                  </a:cxn>
                  <a:cxn ang="0">
                    <a:pos x="73" y="3"/>
                  </a:cxn>
                  <a:cxn ang="0">
                    <a:pos x="71" y="0"/>
                  </a:cxn>
                </a:cxnLst>
                <a:rect l="0" t="0" r="r" b="b"/>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28" name="Line 108"/>
              <p:cNvSpPr>
                <a:spLocks noChangeShapeType="1"/>
              </p:cNvSpPr>
              <p:nvPr/>
            </p:nvSpPr>
            <p:spPr bwMode="auto">
              <a:xfrm flipH="1" flipV="1">
                <a:off x="3723" y="1222"/>
                <a:ext cx="11" cy="6"/>
              </a:xfrm>
              <a:prstGeom prst="line">
                <a:avLst/>
              </a:prstGeom>
              <a:noFill/>
              <a:ln w="12700">
                <a:solidFill>
                  <a:srgbClr val="000000"/>
                </a:solidFill>
                <a:round/>
                <a:headEnd/>
                <a:tailEnd/>
              </a:ln>
              <a:effectLst/>
            </p:spPr>
            <p:txBody>
              <a:bodyPr wrap="none" anchor="ctr"/>
              <a:lstStyle/>
              <a:p>
                <a:endParaRPr lang="en-US" dirty="0"/>
              </a:p>
            </p:txBody>
          </p:sp>
          <p:sp>
            <p:nvSpPr>
              <p:cNvPr id="129" name="Line 109"/>
              <p:cNvSpPr>
                <a:spLocks noChangeShapeType="1"/>
              </p:cNvSpPr>
              <p:nvPr/>
            </p:nvSpPr>
            <p:spPr bwMode="auto">
              <a:xfrm flipH="1" flipV="1">
                <a:off x="3737" y="1216"/>
                <a:ext cx="12" cy="4"/>
              </a:xfrm>
              <a:prstGeom prst="line">
                <a:avLst/>
              </a:prstGeom>
              <a:noFill/>
              <a:ln w="12700">
                <a:solidFill>
                  <a:srgbClr val="000000"/>
                </a:solidFill>
                <a:round/>
                <a:headEnd/>
                <a:tailEnd/>
              </a:ln>
              <a:effectLst/>
            </p:spPr>
            <p:txBody>
              <a:bodyPr wrap="none" anchor="ctr"/>
              <a:lstStyle/>
              <a:p>
                <a:endParaRPr lang="en-US" dirty="0"/>
              </a:p>
            </p:txBody>
          </p:sp>
          <p:sp>
            <p:nvSpPr>
              <p:cNvPr id="130" name="Line 110"/>
              <p:cNvSpPr>
                <a:spLocks noChangeShapeType="1"/>
              </p:cNvSpPr>
              <p:nvPr/>
            </p:nvSpPr>
            <p:spPr bwMode="auto">
              <a:xfrm flipH="1" flipV="1">
                <a:off x="3707" y="1228"/>
                <a:ext cx="12" cy="5"/>
              </a:xfrm>
              <a:prstGeom prst="line">
                <a:avLst/>
              </a:prstGeom>
              <a:noFill/>
              <a:ln w="12700">
                <a:solidFill>
                  <a:srgbClr val="000000"/>
                </a:solidFill>
                <a:round/>
                <a:headEnd/>
                <a:tailEnd/>
              </a:ln>
              <a:effectLst/>
            </p:spPr>
            <p:txBody>
              <a:bodyPr wrap="none" anchor="ctr"/>
              <a:lstStyle/>
              <a:p>
                <a:endParaRPr lang="en-US" dirty="0"/>
              </a:p>
            </p:txBody>
          </p:sp>
          <p:sp>
            <p:nvSpPr>
              <p:cNvPr id="131" name="Freeform 111"/>
              <p:cNvSpPr>
                <a:spLocks/>
              </p:cNvSpPr>
              <p:nvPr/>
            </p:nvSpPr>
            <p:spPr bwMode="auto">
              <a:xfrm>
                <a:off x="3747" y="1196"/>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 name="Group 112"/>
            <p:cNvGrpSpPr>
              <a:grpSpLocks/>
            </p:cNvGrpSpPr>
            <p:nvPr/>
          </p:nvGrpSpPr>
          <p:grpSpPr bwMode="auto">
            <a:xfrm>
              <a:off x="3752" y="1336"/>
              <a:ext cx="78" cy="41"/>
              <a:chOff x="3752" y="1336"/>
              <a:chExt cx="78" cy="41"/>
            </a:xfrm>
          </p:grpSpPr>
          <p:sp>
            <p:nvSpPr>
              <p:cNvPr id="122" name="Freeform 113"/>
              <p:cNvSpPr>
                <a:spLocks/>
              </p:cNvSpPr>
              <p:nvPr/>
            </p:nvSpPr>
            <p:spPr bwMode="auto">
              <a:xfrm>
                <a:off x="3752" y="1339"/>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23" name="Line 114"/>
              <p:cNvSpPr>
                <a:spLocks noChangeShapeType="1"/>
              </p:cNvSpPr>
              <p:nvPr/>
            </p:nvSpPr>
            <p:spPr bwMode="auto">
              <a:xfrm flipH="1" flipV="1">
                <a:off x="3772" y="1362"/>
                <a:ext cx="12" cy="6"/>
              </a:xfrm>
              <a:prstGeom prst="line">
                <a:avLst/>
              </a:prstGeom>
              <a:noFill/>
              <a:ln w="12700">
                <a:solidFill>
                  <a:srgbClr val="000000"/>
                </a:solidFill>
                <a:round/>
                <a:headEnd/>
                <a:tailEnd/>
              </a:ln>
              <a:effectLst/>
            </p:spPr>
            <p:txBody>
              <a:bodyPr wrap="none" anchor="ctr"/>
              <a:lstStyle/>
              <a:p>
                <a:endParaRPr lang="en-US" dirty="0"/>
              </a:p>
            </p:txBody>
          </p:sp>
          <p:sp>
            <p:nvSpPr>
              <p:cNvPr id="124" name="Line 115"/>
              <p:cNvSpPr>
                <a:spLocks noChangeShapeType="1"/>
              </p:cNvSpPr>
              <p:nvPr/>
            </p:nvSpPr>
            <p:spPr bwMode="auto">
              <a:xfrm flipH="1" flipV="1">
                <a:off x="3786" y="1356"/>
                <a:ext cx="12" cy="4"/>
              </a:xfrm>
              <a:prstGeom prst="line">
                <a:avLst/>
              </a:prstGeom>
              <a:noFill/>
              <a:ln w="12700">
                <a:solidFill>
                  <a:srgbClr val="000000"/>
                </a:solidFill>
                <a:round/>
                <a:headEnd/>
                <a:tailEnd/>
              </a:ln>
              <a:effectLst/>
            </p:spPr>
            <p:txBody>
              <a:bodyPr wrap="none" anchor="ctr"/>
              <a:lstStyle/>
              <a:p>
                <a:endParaRPr lang="en-US" dirty="0"/>
              </a:p>
            </p:txBody>
          </p:sp>
          <p:sp>
            <p:nvSpPr>
              <p:cNvPr id="125" name="Line 116"/>
              <p:cNvSpPr>
                <a:spLocks noChangeShapeType="1"/>
              </p:cNvSpPr>
              <p:nvPr/>
            </p:nvSpPr>
            <p:spPr bwMode="auto">
              <a:xfrm flipH="1" flipV="1">
                <a:off x="3757" y="1368"/>
                <a:ext cx="11" cy="5"/>
              </a:xfrm>
              <a:prstGeom prst="line">
                <a:avLst/>
              </a:prstGeom>
              <a:noFill/>
              <a:ln w="12700">
                <a:solidFill>
                  <a:srgbClr val="000000"/>
                </a:solidFill>
                <a:round/>
                <a:headEnd/>
                <a:tailEnd/>
              </a:ln>
              <a:effectLst/>
            </p:spPr>
            <p:txBody>
              <a:bodyPr wrap="none" anchor="ctr"/>
              <a:lstStyle/>
              <a:p>
                <a:endParaRPr lang="en-US" dirty="0"/>
              </a:p>
            </p:txBody>
          </p:sp>
          <p:sp>
            <p:nvSpPr>
              <p:cNvPr id="126" name="Freeform 117"/>
              <p:cNvSpPr>
                <a:spLocks/>
              </p:cNvSpPr>
              <p:nvPr/>
            </p:nvSpPr>
            <p:spPr bwMode="auto">
              <a:xfrm>
                <a:off x="3796" y="133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4" name="Group 118"/>
            <p:cNvGrpSpPr>
              <a:grpSpLocks/>
            </p:cNvGrpSpPr>
            <p:nvPr/>
          </p:nvGrpSpPr>
          <p:grpSpPr bwMode="auto">
            <a:xfrm>
              <a:off x="3680" y="1247"/>
              <a:ext cx="77" cy="42"/>
              <a:chOff x="3680" y="1247"/>
              <a:chExt cx="77" cy="42"/>
            </a:xfrm>
          </p:grpSpPr>
          <p:sp>
            <p:nvSpPr>
              <p:cNvPr id="117" name="Freeform 119"/>
              <p:cNvSpPr>
                <a:spLocks/>
              </p:cNvSpPr>
              <p:nvPr/>
            </p:nvSpPr>
            <p:spPr bwMode="auto">
              <a:xfrm>
                <a:off x="3680" y="1250"/>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18" name="Line 120"/>
              <p:cNvSpPr>
                <a:spLocks noChangeShapeType="1"/>
              </p:cNvSpPr>
              <p:nvPr/>
            </p:nvSpPr>
            <p:spPr bwMode="auto">
              <a:xfrm flipH="1" flipV="1">
                <a:off x="3700" y="1273"/>
                <a:ext cx="11" cy="5"/>
              </a:xfrm>
              <a:prstGeom prst="line">
                <a:avLst/>
              </a:prstGeom>
              <a:noFill/>
              <a:ln w="12700">
                <a:solidFill>
                  <a:srgbClr val="000000"/>
                </a:solidFill>
                <a:round/>
                <a:headEnd/>
                <a:tailEnd/>
              </a:ln>
              <a:effectLst/>
            </p:spPr>
            <p:txBody>
              <a:bodyPr wrap="none" anchor="ctr"/>
              <a:lstStyle/>
              <a:p>
                <a:endParaRPr lang="en-US" dirty="0"/>
              </a:p>
            </p:txBody>
          </p:sp>
          <p:sp>
            <p:nvSpPr>
              <p:cNvPr id="119" name="Line 121"/>
              <p:cNvSpPr>
                <a:spLocks noChangeShapeType="1"/>
              </p:cNvSpPr>
              <p:nvPr/>
            </p:nvSpPr>
            <p:spPr bwMode="auto">
              <a:xfrm flipH="1" flipV="1">
                <a:off x="3714" y="1267"/>
                <a:ext cx="11" cy="5"/>
              </a:xfrm>
              <a:prstGeom prst="line">
                <a:avLst/>
              </a:prstGeom>
              <a:noFill/>
              <a:ln w="12700">
                <a:solidFill>
                  <a:srgbClr val="000000"/>
                </a:solidFill>
                <a:round/>
                <a:headEnd/>
                <a:tailEnd/>
              </a:ln>
              <a:effectLst/>
            </p:spPr>
            <p:txBody>
              <a:bodyPr wrap="none" anchor="ctr"/>
              <a:lstStyle/>
              <a:p>
                <a:endParaRPr lang="en-US" dirty="0"/>
              </a:p>
            </p:txBody>
          </p:sp>
          <p:sp>
            <p:nvSpPr>
              <p:cNvPr id="120" name="Line 122"/>
              <p:cNvSpPr>
                <a:spLocks noChangeShapeType="1"/>
              </p:cNvSpPr>
              <p:nvPr/>
            </p:nvSpPr>
            <p:spPr bwMode="auto">
              <a:xfrm flipH="1" flipV="1">
                <a:off x="3684" y="1280"/>
                <a:ext cx="12" cy="4"/>
              </a:xfrm>
              <a:prstGeom prst="line">
                <a:avLst/>
              </a:prstGeom>
              <a:noFill/>
              <a:ln w="12700">
                <a:solidFill>
                  <a:srgbClr val="000000"/>
                </a:solidFill>
                <a:round/>
                <a:headEnd/>
                <a:tailEnd/>
              </a:ln>
              <a:effectLst/>
            </p:spPr>
            <p:txBody>
              <a:bodyPr wrap="none" anchor="ctr"/>
              <a:lstStyle/>
              <a:p>
                <a:endParaRPr lang="en-US" dirty="0"/>
              </a:p>
            </p:txBody>
          </p:sp>
          <p:sp>
            <p:nvSpPr>
              <p:cNvPr id="121" name="Freeform 123"/>
              <p:cNvSpPr>
                <a:spLocks/>
              </p:cNvSpPr>
              <p:nvPr/>
            </p:nvSpPr>
            <p:spPr bwMode="auto">
              <a:xfrm>
                <a:off x="3724" y="1247"/>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5" name="Group 124"/>
            <p:cNvGrpSpPr>
              <a:grpSpLocks/>
            </p:cNvGrpSpPr>
            <p:nvPr/>
          </p:nvGrpSpPr>
          <p:grpSpPr bwMode="auto">
            <a:xfrm>
              <a:off x="3685" y="1286"/>
              <a:ext cx="78" cy="42"/>
              <a:chOff x="3685" y="1286"/>
              <a:chExt cx="78" cy="42"/>
            </a:xfrm>
          </p:grpSpPr>
          <p:sp>
            <p:nvSpPr>
              <p:cNvPr id="112" name="Freeform 125"/>
              <p:cNvSpPr>
                <a:spLocks/>
              </p:cNvSpPr>
              <p:nvPr/>
            </p:nvSpPr>
            <p:spPr bwMode="auto">
              <a:xfrm>
                <a:off x="3685" y="1289"/>
                <a:ext cx="77" cy="39"/>
              </a:xfrm>
              <a:custGeom>
                <a:avLst/>
                <a:gdLst/>
                <a:ahLst/>
                <a:cxnLst>
                  <a:cxn ang="0">
                    <a:pos x="73" y="0"/>
                  </a:cxn>
                  <a:cxn ang="0">
                    <a:pos x="0" y="32"/>
                  </a:cxn>
                  <a:cxn ang="0">
                    <a:pos x="0" y="36"/>
                  </a:cxn>
                  <a:cxn ang="0">
                    <a:pos x="3" y="38"/>
                  </a:cxn>
                  <a:cxn ang="0">
                    <a:pos x="76" y="7"/>
                  </a:cxn>
                  <a:cxn ang="0">
                    <a:pos x="76" y="3"/>
                  </a:cxn>
                  <a:cxn ang="0">
                    <a:pos x="73" y="0"/>
                  </a:cxn>
                </a:cxnLst>
                <a:rect l="0" t="0" r="r" b="b"/>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13" name="Line 126"/>
              <p:cNvSpPr>
                <a:spLocks noChangeShapeType="1"/>
              </p:cNvSpPr>
              <p:nvPr/>
            </p:nvSpPr>
            <p:spPr bwMode="auto">
              <a:xfrm flipH="1" flipV="1">
                <a:off x="3705" y="1312"/>
                <a:ext cx="12" cy="5"/>
              </a:xfrm>
              <a:prstGeom prst="line">
                <a:avLst/>
              </a:prstGeom>
              <a:noFill/>
              <a:ln w="12700">
                <a:solidFill>
                  <a:srgbClr val="000000"/>
                </a:solidFill>
                <a:round/>
                <a:headEnd/>
                <a:tailEnd/>
              </a:ln>
              <a:effectLst/>
            </p:spPr>
            <p:txBody>
              <a:bodyPr wrap="none" anchor="ctr"/>
              <a:lstStyle/>
              <a:p>
                <a:endParaRPr lang="en-US" dirty="0"/>
              </a:p>
            </p:txBody>
          </p:sp>
          <p:sp>
            <p:nvSpPr>
              <p:cNvPr id="114" name="Line 127"/>
              <p:cNvSpPr>
                <a:spLocks noChangeShapeType="1"/>
              </p:cNvSpPr>
              <p:nvPr/>
            </p:nvSpPr>
            <p:spPr bwMode="auto">
              <a:xfrm flipH="1" flipV="1">
                <a:off x="3720" y="1306"/>
                <a:ext cx="12" cy="5"/>
              </a:xfrm>
              <a:prstGeom prst="line">
                <a:avLst/>
              </a:prstGeom>
              <a:noFill/>
              <a:ln w="12700">
                <a:solidFill>
                  <a:srgbClr val="000000"/>
                </a:solidFill>
                <a:round/>
                <a:headEnd/>
                <a:tailEnd/>
              </a:ln>
              <a:effectLst/>
            </p:spPr>
            <p:txBody>
              <a:bodyPr wrap="none" anchor="ctr"/>
              <a:lstStyle/>
              <a:p>
                <a:endParaRPr lang="en-US" dirty="0"/>
              </a:p>
            </p:txBody>
          </p:sp>
          <p:sp>
            <p:nvSpPr>
              <p:cNvPr id="115" name="Line 128"/>
              <p:cNvSpPr>
                <a:spLocks noChangeShapeType="1"/>
              </p:cNvSpPr>
              <p:nvPr/>
            </p:nvSpPr>
            <p:spPr bwMode="auto">
              <a:xfrm flipH="1" flipV="1">
                <a:off x="3690" y="1319"/>
                <a:ext cx="11" cy="5"/>
              </a:xfrm>
              <a:prstGeom prst="line">
                <a:avLst/>
              </a:prstGeom>
              <a:noFill/>
              <a:ln w="12700">
                <a:solidFill>
                  <a:srgbClr val="000000"/>
                </a:solidFill>
                <a:round/>
                <a:headEnd/>
                <a:tailEnd/>
              </a:ln>
              <a:effectLst/>
            </p:spPr>
            <p:txBody>
              <a:bodyPr wrap="none" anchor="ctr"/>
              <a:lstStyle/>
              <a:p>
                <a:endParaRPr lang="en-US" dirty="0"/>
              </a:p>
            </p:txBody>
          </p:sp>
          <p:sp>
            <p:nvSpPr>
              <p:cNvPr id="116" name="Freeform 129"/>
              <p:cNvSpPr>
                <a:spLocks/>
              </p:cNvSpPr>
              <p:nvPr/>
            </p:nvSpPr>
            <p:spPr bwMode="auto">
              <a:xfrm>
                <a:off x="3729" y="128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6" name="Group 130"/>
            <p:cNvGrpSpPr>
              <a:grpSpLocks/>
            </p:cNvGrpSpPr>
            <p:nvPr/>
          </p:nvGrpSpPr>
          <p:grpSpPr bwMode="auto">
            <a:xfrm>
              <a:off x="3707" y="1254"/>
              <a:ext cx="78" cy="42"/>
              <a:chOff x="3707" y="1254"/>
              <a:chExt cx="78" cy="42"/>
            </a:xfrm>
          </p:grpSpPr>
          <p:sp>
            <p:nvSpPr>
              <p:cNvPr id="107" name="Freeform 131"/>
              <p:cNvSpPr>
                <a:spLocks/>
              </p:cNvSpPr>
              <p:nvPr/>
            </p:nvSpPr>
            <p:spPr bwMode="auto">
              <a:xfrm>
                <a:off x="3707" y="1257"/>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08" name="Line 132"/>
              <p:cNvSpPr>
                <a:spLocks noChangeShapeType="1"/>
              </p:cNvSpPr>
              <p:nvPr/>
            </p:nvSpPr>
            <p:spPr bwMode="auto">
              <a:xfrm flipH="1" flipV="1">
                <a:off x="3727" y="1280"/>
                <a:ext cx="12" cy="5"/>
              </a:xfrm>
              <a:prstGeom prst="line">
                <a:avLst/>
              </a:prstGeom>
              <a:noFill/>
              <a:ln w="12700">
                <a:solidFill>
                  <a:srgbClr val="000000"/>
                </a:solidFill>
                <a:round/>
                <a:headEnd/>
                <a:tailEnd/>
              </a:ln>
              <a:effectLst/>
            </p:spPr>
            <p:txBody>
              <a:bodyPr wrap="none" anchor="ctr"/>
              <a:lstStyle/>
              <a:p>
                <a:endParaRPr lang="en-US" dirty="0"/>
              </a:p>
            </p:txBody>
          </p:sp>
          <p:sp>
            <p:nvSpPr>
              <p:cNvPr id="109" name="Line 133"/>
              <p:cNvSpPr>
                <a:spLocks noChangeShapeType="1"/>
              </p:cNvSpPr>
              <p:nvPr/>
            </p:nvSpPr>
            <p:spPr bwMode="auto">
              <a:xfrm flipH="1" flipV="1">
                <a:off x="3741" y="1274"/>
                <a:ext cx="12" cy="5"/>
              </a:xfrm>
              <a:prstGeom prst="line">
                <a:avLst/>
              </a:prstGeom>
              <a:noFill/>
              <a:ln w="12700">
                <a:solidFill>
                  <a:srgbClr val="000000"/>
                </a:solidFill>
                <a:round/>
                <a:headEnd/>
                <a:tailEnd/>
              </a:ln>
              <a:effectLst/>
            </p:spPr>
            <p:txBody>
              <a:bodyPr wrap="none" anchor="ctr"/>
              <a:lstStyle/>
              <a:p>
                <a:endParaRPr lang="en-US" dirty="0"/>
              </a:p>
            </p:txBody>
          </p:sp>
          <p:sp>
            <p:nvSpPr>
              <p:cNvPr id="110" name="Line 134"/>
              <p:cNvSpPr>
                <a:spLocks noChangeShapeType="1"/>
              </p:cNvSpPr>
              <p:nvPr/>
            </p:nvSpPr>
            <p:spPr bwMode="auto">
              <a:xfrm flipH="1" flipV="1">
                <a:off x="3711" y="1287"/>
                <a:ext cx="12" cy="5"/>
              </a:xfrm>
              <a:prstGeom prst="line">
                <a:avLst/>
              </a:prstGeom>
              <a:noFill/>
              <a:ln w="12700">
                <a:solidFill>
                  <a:srgbClr val="000000"/>
                </a:solidFill>
                <a:round/>
                <a:headEnd/>
                <a:tailEnd/>
              </a:ln>
              <a:effectLst/>
            </p:spPr>
            <p:txBody>
              <a:bodyPr wrap="none" anchor="ctr"/>
              <a:lstStyle/>
              <a:p>
                <a:endParaRPr lang="en-US" dirty="0"/>
              </a:p>
            </p:txBody>
          </p:sp>
          <p:sp>
            <p:nvSpPr>
              <p:cNvPr id="111" name="Freeform 135"/>
              <p:cNvSpPr>
                <a:spLocks/>
              </p:cNvSpPr>
              <p:nvPr/>
            </p:nvSpPr>
            <p:spPr bwMode="auto">
              <a:xfrm>
                <a:off x="3751" y="1254"/>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7" name="Group 136"/>
            <p:cNvGrpSpPr>
              <a:grpSpLocks/>
            </p:cNvGrpSpPr>
            <p:nvPr/>
          </p:nvGrpSpPr>
          <p:grpSpPr bwMode="auto">
            <a:xfrm>
              <a:off x="3709" y="1290"/>
              <a:ext cx="77" cy="42"/>
              <a:chOff x="3709" y="1290"/>
              <a:chExt cx="77" cy="42"/>
            </a:xfrm>
          </p:grpSpPr>
          <p:sp>
            <p:nvSpPr>
              <p:cNvPr id="102" name="Freeform 137"/>
              <p:cNvSpPr>
                <a:spLocks/>
              </p:cNvSpPr>
              <p:nvPr/>
            </p:nvSpPr>
            <p:spPr bwMode="auto">
              <a:xfrm>
                <a:off x="3709" y="1293"/>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03" name="Line 138"/>
              <p:cNvSpPr>
                <a:spLocks noChangeShapeType="1"/>
              </p:cNvSpPr>
              <p:nvPr/>
            </p:nvSpPr>
            <p:spPr bwMode="auto">
              <a:xfrm flipH="1" flipV="1">
                <a:off x="3729" y="1316"/>
                <a:ext cx="12" cy="5"/>
              </a:xfrm>
              <a:prstGeom prst="line">
                <a:avLst/>
              </a:prstGeom>
              <a:noFill/>
              <a:ln w="12700">
                <a:solidFill>
                  <a:srgbClr val="000000"/>
                </a:solidFill>
                <a:round/>
                <a:headEnd/>
                <a:tailEnd/>
              </a:ln>
              <a:effectLst/>
            </p:spPr>
            <p:txBody>
              <a:bodyPr wrap="none" anchor="ctr"/>
              <a:lstStyle/>
              <a:p>
                <a:endParaRPr lang="en-US" dirty="0"/>
              </a:p>
            </p:txBody>
          </p:sp>
          <p:sp>
            <p:nvSpPr>
              <p:cNvPr id="104" name="Line 139"/>
              <p:cNvSpPr>
                <a:spLocks noChangeShapeType="1"/>
              </p:cNvSpPr>
              <p:nvPr/>
            </p:nvSpPr>
            <p:spPr bwMode="auto">
              <a:xfrm flipH="1" flipV="1">
                <a:off x="3743" y="1310"/>
                <a:ext cx="11" cy="5"/>
              </a:xfrm>
              <a:prstGeom prst="line">
                <a:avLst/>
              </a:prstGeom>
              <a:noFill/>
              <a:ln w="12700">
                <a:solidFill>
                  <a:srgbClr val="000000"/>
                </a:solidFill>
                <a:round/>
                <a:headEnd/>
                <a:tailEnd/>
              </a:ln>
              <a:effectLst/>
            </p:spPr>
            <p:txBody>
              <a:bodyPr wrap="none" anchor="ctr"/>
              <a:lstStyle/>
              <a:p>
                <a:endParaRPr lang="en-US" dirty="0"/>
              </a:p>
            </p:txBody>
          </p:sp>
          <p:sp>
            <p:nvSpPr>
              <p:cNvPr id="105" name="Line 140"/>
              <p:cNvSpPr>
                <a:spLocks noChangeShapeType="1"/>
              </p:cNvSpPr>
              <p:nvPr/>
            </p:nvSpPr>
            <p:spPr bwMode="auto">
              <a:xfrm flipH="1" flipV="1">
                <a:off x="3713" y="1323"/>
                <a:ext cx="12" cy="5"/>
              </a:xfrm>
              <a:prstGeom prst="line">
                <a:avLst/>
              </a:prstGeom>
              <a:noFill/>
              <a:ln w="12700">
                <a:solidFill>
                  <a:srgbClr val="000000"/>
                </a:solidFill>
                <a:round/>
                <a:headEnd/>
                <a:tailEnd/>
              </a:ln>
              <a:effectLst/>
            </p:spPr>
            <p:txBody>
              <a:bodyPr wrap="none" anchor="ctr"/>
              <a:lstStyle/>
              <a:p>
                <a:endParaRPr lang="en-US" dirty="0"/>
              </a:p>
            </p:txBody>
          </p:sp>
          <p:sp>
            <p:nvSpPr>
              <p:cNvPr id="106" name="Freeform 141"/>
              <p:cNvSpPr>
                <a:spLocks/>
              </p:cNvSpPr>
              <p:nvPr/>
            </p:nvSpPr>
            <p:spPr bwMode="auto">
              <a:xfrm>
                <a:off x="3753" y="129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8" name="Group 142"/>
            <p:cNvGrpSpPr>
              <a:grpSpLocks/>
            </p:cNvGrpSpPr>
            <p:nvPr/>
          </p:nvGrpSpPr>
          <p:grpSpPr bwMode="auto">
            <a:xfrm>
              <a:off x="3737" y="1281"/>
              <a:ext cx="77" cy="42"/>
              <a:chOff x="3737" y="1281"/>
              <a:chExt cx="77" cy="42"/>
            </a:xfrm>
          </p:grpSpPr>
          <p:sp>
            <p:nvSpPr>
              <p:cNvPr id="97" name="Freeform 143"/>
              <p:cNvSpPr>
                <a:spLocks/>
              </p:cNvSpPr>
              <p:nvPr/>
            </p:nvSpPr>
            <p:spPr bwMode="auto">
              <a:xfrm>
                <a:off x="3737" y="1284"/>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8" name="Line 144"/>
              <p:cNvSpPr>
                <a:spLocks noChangeShapeType="1"/>
              </p:cNvSpPr>
              <p:nvPr/>
            </p:nvSpPr>
            <p:spPr bwMode="auto">
              <a:xfrm flipH="1" flipV="1">
                <a:off x="3757" y="1308"/>
                <a:ext cx="12" cy="5"/>
              </a:xfrm>
              <a:prstGeom prst="line">
                <a:avLst/>
              </a:prstGeom>
              <a:noFill/>
              <a:ln w="12700">
                <a:solidFill>
                  <a:srgbClr val="000000"/>
                </a:solidFill>
                <a:round/>
                <a:headEnd/>
                <a:tailEnd/>
              </a:ln>
              <a:effectLst/>
            </p:spPr>
            <p:txBody>
              <a:bodyPr wrap="none" anchor="ctr"/>
              <a:lstStyle/>
              <a:p>
                <a:endParaRPr lang="en-US" dirty="0"/>
              </a:p>
            </p:txBody>
          </p:sp>
          <p:sp>
            <p:nvSpPr>
              <p:cNvPr id="99" name="Line 145"/>
              <p:cNvSpPr>
                <a:spLocks noChangeShapeType="1"/>
              </p:cNvSpPr>
              <p:nvPr/>
            </p:nvSpPr>
            <p:spPr bwMode="auto">
              <a:xfrm flipH="1" flipV="1">
                <a:off x="3771" y="1301"/>
                <a:ext cx="12" cy="6"/>
              </a:xfrm>
              <a:prstGeom prst="line">
                <a:avLst/>
              </a:prstGeom>
              <a:noFill/>
              <a:ln w="12700">
                <a:solidFill>
                  <a:srgbClr val="000000"/>
                </a:solidFill>
                <a:round/>
                <a:headEnd/>
                <a:tailEnd/>
              </a:ln>
              <a:effectLst/>
            </p:spPr>
            <p:txBody>
              <a:bodyPr wrap="none" anchor="ctr"/>
              <a:lstStyle/>
              <a:p>
                <a:endParaRPr lang="en-US" dirty="0"/>
              </a:p>
            </p:txBody>
          </p:sp>
          <p:sp>
            <p:nvSpPr>
              <p:cNvPr id="100" name="Line 146"/>
              <p:cNvSpPr>
                <a:spLocks noChangeShapeType="1"/>
              </p:cNvSpPr>
              <p:nvPr/>
            </p:nvSpPr>
            <p:spPr bwMode="auto">
              <a:xfrm flipH="1" flipV="1">
                <a:off x="3741" y="1314"/>
                <a:ext cx="12" cy="6"/>
              </a:xfrm>
              <a:prstGeom prst="line">
                <a:avLst/>
              </a:prstGeom>
              <a:noFill/>
              <a:ln w="12700">
                <a:solidFill>
                  <a:srgbClr val="000000"/>
                </a:solidFill>
                <a:round/>
                <a:headEnd/>
                <a:tailEnd/>
              </a:ln>
              <a:effectLst/>
            </p:spPr>
            <p:txBody>
              <a:bodyPr wrap="none" anchor="ctr"/>
              <a:lstStyle/>
              <a:p>
                <a:endParaRPr lang="en-US" dirty="0"/>
              </a:p>
            </p:txBody>
          </p:sp>
          <p:sp>
            <p:nvSpPr>
              <p:cNvPr id="101" name="Freeform 147"/>
              <p:cNvSpPr>
                <a:spLocks/>
              </p:cNvSpPr>
              <p:nvPr/>
            </p:nvSpPr>
            <p:spPr bwMode="auto">
              <a:xfrm>
                <a:off x="3781" y="1281"/>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9" name="Group 148"/>
            <p:cNvGrpSpPr>
              <a:grpSpLocks/>
            </p:cNvGrpSpPr>
            <p:nvPr/>
          </p:nvGrpSpPr>
          <p:grpSpPr bwMode="auto">
            <a:xfrm>
              <a:off x="3726" y="1252"/>
              <a:ext cx="77" cy="41"/>
              <a:chOff x="3726" y="1252"/>
              <a:chExt cx="77" cy="41"/>
            </a:xfrm>
          </p:grpSpPr>
          <p:sp>
            <p:nvSpPr>
              <p:cNvPr id="92" name="Freeform 149"/>
              <p:cNvSpPr>
                <a:spLocks/>
              </p:cNvSpPr>
              <p:nvPr/>
            </p:nvSpPr>
            <p:spPr bwMode="auto">
              <a:xfrm>
                <a:off x="3726" y="1255"/>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3" name="Line 150"/>
              <p:cNvSpPr>
                <a:spLocks noChangeShapeType="1"/>
              </p:cNvSpPr>
              <p:nvPr/>
            </p:nvSpPr>
            <p:spPr bwMode="auto">
              <a:xfrm flipH="1" flipV="1">
                <a:off x="3746" y="1278"/>
                <a:ext cx="11" cy="5"/>
              </a:xfrm>
              <a:prstGeom prst="line">
                <a:avLst/>
              </a:prstGeom>
              <a:noFill/>
              <a:ln w="12700">
                <a:solidFill>
                  <a:srgbClr val="000000"/>
                </a:solidFill>
                <a:round/>
                <a:headEnd/>
                <a:tailEnd/>
              </a:ln>
              <a:effectLst/>
            </p:spPr>
            <p:txBody>
              <a:bodyPr wrap="none" anchor="ctr"/>
              <a:lstStyle/>
              <a:p>
                <a:endParaRPr lang="en-US" dirty="0"/>
              </a:p>
            </p:txBody>
          </p:sp>
          <p:sp>
            <p:nvSpPr>
              <p:cNvPr id="94" name="Line 151"/>
              <p:cNvSpPr>
                <a:spLocks noChangeShapeType="1"/>
              </p:cNvSpPr>
              <p:nvPr/>
            </p:nvSpPr>
            <p:spPr bwMode="auto">
              <a:xfrm flipH="1" flipV="1">
                <a:off x="3760" y="1272"/>
                <a:ext cx="12" cy="4"/>
              </a:xfrm>
              <a:prstGeom prst="line">
                <a:avLst/>
              </a:prstGeom>
              <a:noFill/>
              <a:ln w="12700">
                <a:solidFill>
                  <a:srgbClr val="000000"/>
                </a:solidFill>
                <a:round/>
                <a:headEnd/>
                <a:tailEnd/>
              </a:ln>
              <a:effectLst/>
            </p:spPr>
            <p:txBody>
              <a:bodyPr wrap="none" anchor="ctr"/>
              <a:lstStyle/>
              <a:p>
                <a:endParaRPr lang="en-US" dirty="0"/>
              </a:p>
            </p:txBody>
          </p:sp>
          <p:sp>
            <p:nvSpPr>
              <p:cNvPr id="95" name="Line 152"/>
              <p:cNvSpPr>
                <a:spLocks noChangeShapeType="1"/>
              </p:cNvSpPr>
              <p:nvPr/>
            </p:nvSpPr>
            <p:spPr bwMode="auto">
              <a:xfrm flipH="1" flipV="1">
                <a:off x="3730" y="1284"/>
                <a:ext cx="12" cy="5"/>
              </a:xfrm>
              <a:prstGeom prst="line">
                <a:avLst/>
              </a:prstGeom>
              <a:noFill/>
              <a:ln w="12700">
                <a:solidFill>
                  <a:srgbClr val="000000"/>
                </a:solidFill>
                <a:round/>
                <a:headEnd/>
                <a:tailEnd/>
              </a:ln>
              <a:effectLst/>
            </p:spPr>
            <p:txBody>
              <a:bodyPr wrap="none" anchor="ctr"/>
              <a:lstStyle/>
              <a:p>
                <a:endParaRPr lang="en-US" dirty="0"/>
              </a:p>
            </p:txBody>
          </p:sp>
          <p:sp>
            <p:nvSpPr>
              <p:cNvPr id="96" name="Freeform 153"/>
              <p:cNvSpPr>
                <a:spLocks/>
              </p:cNvSpPr>
              <p:nvPr/>
            </p:nvSpPr>
            <p:spPr bwMode="auto">
              <a:xfrm>
                <a:off x="3770" y="1252"/>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30" name="Line 154"/>
            <p:cNvSpPr>
              <a:spLocks noChangeShapeType="1"/>
            </p:cNvSpPr>
            <p:nvPr/>
          </p:nvSpPr>
          <p:spPr bwMode="auto">
            <a:xfrm flipV="1">
              <a:off x="3847" y="1302"/>
              <a:ext cx="7" cy="7"/>
            </a:xfrm>
            <a:prstGeom prst="line">
              <a:avLst/>
            </a:prstGeom>
            <a:noFill/>
            <a:ln w="25400">
              <a:solidFill>
                <a:srgbClr val="808080"/>
              </a:solidFill>
              <a:round/>
              <a:headEnd/>
              <a:tailEnd/>
            </a:ln>
            <a:effectLst/>
          </p:spPr>
          <p:txBody>
            <a:bodyPr wrap="none" anchor="ctr"/>
            <a:lstStyle/>
            <a:p>
              <a:endParaRPr lang="en-US" dirty="0"/>
            </a:p>
          </p:txBody>
        </p:sp>
        <p:sp>
          <p:nvSpPr>
            <p:cNvPr id="31" name="Line 155"/>
            <p:cNvSpPr>
              <a:spLocks noChangeShapeType="1"/>
            </p:cNvSpPr>
            <p:nvPr/>
          </p:nvSpPr>
          <p:spPr bwMode="auto">
            <a:xfrm flipV="1">
              <a:off x="3827" y="1225"/>
              <a:ext cx="10" cy="7"/>
            </a:xfrm>
            <a:prstGeom prst="line">
              <a:avLst/>
            </a:prstGeom>
            <a:noFill/>
            <a:ln w="25400">
              <a:solidFill>
                <a:srgbClr val="808080"/>
              </a:solidFill>
              <a:round/>
              <a:headEnd/>
              <a:tailEnd/>
            </a:ln>
            <a:effectLst/>
          </p:spPr>
          <p:txBody>
            <a:bodyPr wrap="none" anchor="ctr"/>
            <a:lstStyle/>
            <a:p>
              <a:endParaRPr lang="en-US" dirty="0"/>
            </a:p>
          </p:txBody>
        </p:sp>
        <p:sp>
          <p:nvSpPr>
            <p:cNvPr id="32" name="Line 156"/>
            <p:cNvSpPr>
              <a:spLocks noChangeShapeType="1"/>
            </p:cNvSpPr>
            <p:nvPr/>
          </p:nvSpPr>
          <p:spPr bwMode="auto">
            <a:xfrm flipV="1">
              <a:off x="3789" y="1194"/>
              <a:ext cx="16" cy="9"/>
            </a:xfrm>
            <a:prstGeom prst="line">
              <a:avLst/>
            </a:prstGeom>
            <a:noFill/>
            <a:ln w="25400">
              <a:solidFill>
                <a:srgbClr val="808080"/>
              </a:solidFill>
              <a:round/>
              <a:headEnd/>
              <a:tailEnd/>
            </a:ln>
            <a:effectLst/>
          </p:spPr>
          <p:txBody>
            <a:bodyPr wrap="none" anchor="ctr"/>
            <a:lstStyle/>
            <a:p>
              <a:endParaRPr lang="en-US" dirty="0"/>
            </a:p>
          </p:txBody>
        </p:sp>
        <p:sp>
          <p:nvSpPr>
            <p:cNvPr id="33" name="Line 157"/>
            <p:cNvSpPr>
              <a:spLocks noChangeShapeType="1"/>
            </p:cNvSpPr>
            <p:nvPr/>
          </p:nvSpPr>
          <p:spPr bwMode="auto">
            <a:xfrm flipV="1">
              <a:off x="3831" y="1342"/>
              <a:ext cx="10" cy="7"/>
            </a:xfrm>
            <a:prstGeom prst="line">
              <a:avLst/>
            </a:prstGeom>
            <a:noFill/>
            <a:ln w="25400">
              <a:solidFill>
                <a:srgbClr val="808080"/>
              </a:solidFill>
              <a:round/>
              <a:headEnd/>
              <a:tailEnd/>
            </a:ln>
            <a:effectLst/>
          </p:spPr>
          <p:txBody>
            <a:bodyPr wrap="none" anchor="ctr"/>
            <a:lstStyle/>
            <a:p>
              <a:endParaRPr lang="en-US" dirty="0"/>
            </a:p>
          </p:txBody>
        </p:sp>
        <p:sp>
          <p:nvSpPr>
            <p:cNvPr id="34" name="Freeform 158"/>
            <p:cNvSpPr>
              <a:spLocks/>
            </p:cNvSpPr>
            <p:nvPr/>
          </p:nvSpPr>
          <p:spPr bwMode="auto">
            <a:xfrm>
              <a:off x="3805" y="1334"/>
              <a:ext cx="28" cy="27"/>
            </a:xfrm>
            <a:custGeom>
              <a:avLst/>
              <a:gdLst/>
              <a:ahLst/>
              <a:cxnLst>
                <a:cxn ang="0">
                  <a:pos x="27" y="0"/>
                </a:cxn>
                <a:cxn ang="0">
                  <a:pos x="15" y="16"/>
                </a:cxn>
                <a:cxn ang="0">
                  <a:pos x="0" y="26"/>
                </a:cxn>
              </a:cxnLst>
              <a:rect l="0" t="0" r="r" b="b"/>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sp>
          <p:nvSpPr>
            <p:cNvPr id="35" name="Freeform 159"/>
            <p:cNvSpPr>
              <a:spLocks/>
            </p:cNvSpPr>
            <p:nvPr/>
          </p:nvSpPr>
          <p:spPr bwMode="auto">
            <a:xfrm>
              <a:off x="3760" y="1199"/>
              <a:ext cx="28" cy="5"/>
            </a:xfrm>
            <a:custGeom>
              <a:avLst/>
              <a:gdLst/>
              <a:ahLst/>
              <a:cxnLst>
                <a:cxn ang="0">
                  <a:pos x="0" y="0"/>
                </a:cxn>
                <a:cxn ang="0">
                  <a:pos x="13" y="0"/>
                </a:cxn>
                <a:cxn ang="0">
                  <a:pos x="27" y="4"/>
                </a:cxn>
              </a:cxnLst>
              <a:rect l="0" t="0" r="r" b="b"/>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grpSp>
          <p:nvGrpSpPr>
            <p:cNvPr id="36" name="Group 160"/>
            <p:cNvGrpSpPr>
              <a:grpSpLocks/>
            </p:cNvGrpSpPr>
            <p:nvPr/>
          </p:nvGrpSpPr>
          <p:grpSpPr bwMode="auto">
            <a:xfrm>
              <a:off x="3768" y="1255"/>
              <a:ext cx="50" cy="27"/>
              <a:chOff x="3768" y="1255"/>
              <a:chExt cx="50" cy="27"/>
            </a:xfrm>
          </p:grpSpPr>
          <p:sp>
            <p:nvSpPr>
              <p:cNvPr id="88" name="Freeform 161"/>
              <p:cNvSpPr>
                <a:spLocks/>
              </p:cNvSpPr>
              <p:nvPr/>
            </p:nvSpPr>
            <p:spPr bwMode="auto">
              <a:xfrm>
                <a:off x="3768" y="1255"/>
                <a:ext cx="50" cy="27"/>
              </a:xfrm>
              <a:custGeom>
                <a:avLst/>
                <a:gdLst/>
                <a:ahLst/>
                <a:cxnLst>
                  <a:cxn ang="0">
                    <a:pos x="45" y="0"/>
                  </a:cxn>
                  <a:cxn ang="0">
                    <a:pos x="0" y="20"/>
                  </a:cxn>
                  <a:cxn ang="0">
                    <a:pos x="0" y="24"/>
                  </a:cxn>
                  <a:cxn ang="0">
                    <a:pos x="3" y="26"/>
                  </a:cxn>
                  <a:cxn ang="0">
                    <a:pos x="49" y="5"/>
                  </a:cxn>
                  <a:cxn ang="0">
                    <a:pos x="49" y="1"/>
                  </a:cxn>
                  <a:cxn ang="0">
                    <a:pos x="45" y="0"/>
                  </a:cxn>
                </a:cxnLst>
                <a:rect l="0" t="0" r="r" b="b"/>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9" name="Line 162"/>
              <p:cNvSpPr>
                <a:spLocks noChangeShapeType="1"/>
              </p:cNvSpPr>
              <p:nvPr/>
            </p:nvSpPr>
            <p:spPr bwMode="auto">
              <a:xfrm flipH="1" flipV="1">
                <a:off x="3789" y="1266"/>
                <a:ext cx="12" cy="6"/>
              </a:xfrm>
              <a:prstGeom prst="line">
                <a:avLst/>
              </a:prstGeom>
              <a:noFill/>
              <a:ln w="12700">
                <a:solidFill>
                  <a:srgbClr val="000000"/>
                </a:solidFill>
                <a:round/>
                <a:headEnd/>
                <a:tailEnd/>
              </a:ln>
              <a:effectLst/>
            </p:spPr>
            <p:txBody>
              <a:bodyPr wrap="none" anchor="ctr"/>
              <a:lstStyle/>
              <a:p>
                <a:endParaRPr lang="en-US" dirty="0"/>
              </a:p>
            </p:txBody>
          </p:sp>
          <p:sp>
            <p:nvSpPr>
              <p:cNvPr id="90" name="Line 163"/>
              <p:cNvSpPr>
                <a:spLocks noChangeShapeType="1"/>
              </p:cNvSpPr>
              <p:nvPr/>
            </p:nvSpPr>
            <p:spPr bwMode="auto">
              <a:xfrm flipH="1" flipV="1">
                <a:off x="3804" y="1260"/>
                <a:ext cx="11" cy="4"/>
              </a:xfrm>
              <a:prstGeom prst="line">
                <a:avLst/>
              </a:prstGeom>
              <a:noFill/>
              <a:ln w="12700">
                <a:solidFill>
                  <a:srgbClr val="000000"/>
                </a:solidFill>
                <a:round/>
                <a:headEnd/>
                <a:tailEnd/>
              </a:ln>
              <a:effectLst/>
            </p:spPr>
            <p:txBody>
              <a:bodyPr wrap="none" anchor="ctr"/>
              <a:lstStyle/>
              <a:p>
                <a:endParaRPr lang="en-US" dirty="0"/>
              </a:p>
            </p:txBody>
          </p:sp>
          <p:sp>
            <p:nvSpPr>
              <p:cNvPr id="91" name="Line 164"/>
              <p:cNvSpPr>
                <a:spLocks noChangeShapeType="1"/>
              </p:cNvSpPr>
              <p:nvPr/>
            </p:nvSpPr>
            <p:spPr bwMode="auto">
              <a:xfrm flipH="1" flipV="1">
                <a:off x="3773" y="1272"/>
                <a:ext cx="12" cy="5"/>
              </a:xfrm>
              <a:prstGeom prst="line">
                <a:avLst/>
              </a:prstGeom>
              <a:noFill/>
              <a:ln w="12700">
                <a:solidFill>
                  <a:srgbClr val="000000"/>
                </a:solidFill>
                <a:round/>
                <a:headEnd/>
                <a:tailEnd/>
              </a:ln>
              <a:effectLst/>
            </p:spPr>
            <p:txBody>
              <a:bodyPr wrap="none" anchor="ctr"/>
              <a:lstStyle/>
              <a:p>
                <a:endParaRPr lang="en-US" dirty="0"/>
              </a:p>
            </p:txBody>
          </p:sp>
        </p:grpSp>
        <p:grpSp>
          <p:nvGrpSpPr>
            <p:cNvPr id="37" name="Group 165"/>
            <p:cNvGrpSpPr>
              <a:grpSpLocks/>
            </p:cNvGrpSpPr>
            <p:nvPr/>
          </p:nvGrpSpPr>
          <p:grpSpPr bwMode="auto">
            <a:xfrm>
              <a:off x="3609" y="1412"/>
              <a:ext cx="196" cy="80"/>
              <a:chOff x="3609" y="1412"/>
              <a:chExt cx="196" cy="80"/>
            </a:xfrm>
          </p:grpSpPr>
          <p:sp>
            <p:nvSpPr>
              <p:cNvPr id="78" name="Freeform 166"/>
              <p:cNvSpPr>
                <a:spLocks/>
              </p:cNvSpPr>
              <p:nvPr/>
            </p:nvSpPr>
            <p:spPr bwMode="auto">
              <a:xfrm>
                <a:off x="3626" y="1414"/>
                <a:ext cx="177" cy="74"/>
              </a:xfrm>
              <a:custGeom>
                <a:avLst/>
                <a:gdLst/>
                <a:ahLst/>
                <a:cxnLst>
                  <a:cxn ang="0">
                    <a:pos x="174" y="0"/>
                  </a:cxn>
                  <a:cxn ang="0">
                    <a:pos x="0" y="67"/>
                  </a:cxn>
                  <a:cxn ang="0">
                    <a:pos x="1" y="73"/>
                  </a:cxn>
                  <a:cxn ang="0">
                    <a:pos x="176" y="6"/>
                  </a:cxn>
                  <a:cxn ang="0">
                    <a:pos x="176" y="3"/>
                  </a:cxn>
                  <a:cxn ang="0">
                    <a:pos x="174" y="0"/>
                  </a:cxn>
                </a:cxnLst>
                <a:rect l="0" t="0" r="r" b="b"/>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79" name="Group 167"/>
              <p:cNvGrpSpPr>
                <a:grpSpLocks/>
              </p:cNvGrpSpPr>
              <p:nvPr/>
            </p:nvGrpSpPr>
            <p:grpSpPr bwMode="auto">
              <a:xfrm>
                <a:off x="3709" y="1442"/>
                <a:ext cx="17" cy="14"/>
                <a:chOff x="3709" y="1442"/>
                <a:chExt cx="17" cy="14"/>
              </a:xfrm>
            </p:grpSpPr>
            <p:sp>
              <p:nvSpPr>
                <p:cNvPr id="86" name="Freeform 168"/>
                <p:cNvSpPr>
                  <a:spLocks/>
                </p:cNvSpPr>
                <p:nvPr/>
              </p:nvSpPr>
              <p:spPr bwMode="auto">
                <a:xfrm>
                  <a:off x="3709" y="144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7" name="Freeform 169"/>
                <p:cNvSpPr>
                  <a:spLocks/>
                </p:cNvSpPr>
                <p:nvPr/>
              </p:nvSpPr>
              <p:spPr bwMode="auto">
                <a:xfrm>
                  <a:off x="3713" y="1447"/>
                  <a:ext cx="4" cy="9"/>
                </a:xfrm>
                <a:custGeom>
                  <a:avLst/>
                  <a:gdLst/>
                  <a:ahLst/>
                  <a:cxnLst>
                    <a:cxn ang="0">
                      <a:pos x="3" y="8"/>
                    </a:cxn>
                    <a:cxn ang="0">
                      <a:pos x="3" y="3"/>
                    </a:cxn>
                    <a:cxn ang="0">
                      <a:pos x="0" y="0"/>
                    </a:cxn>
                  </a:cxnLst>
                  <a:rect l="0" t="0" r="r" b="b"/>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0" name="Group 170"/>
              <p:cNvGrpSpPr>
                <a:grpSpLocks/>
              </p:cNvGrpSpPr>
              <p:nvPr/>
            </p:nvGrpSpPr>
            <p:grpSpPr bwMode="auto">
              <a:xfrm>
                <a:off x="3788" y="1412"/>
                <a:ext cx="17" cy="14"/>
                <a:chOff x="3788" y="1412"/>
                <a:chExt cx="17" cy="14"/>
              </a:xfrm>
            </p:grpSpPr>
            <p:sp>
              <p:nvSpPr>
                <p:cNvPr id="84" name="Freeform 171"/>
                <p:cNvSpPr>
                  <a:spLocks/>
                </p:cNvSpPr>
                <p:nvPr/>
              </p:nvSpPr>
              <p:spPr bwMode="auto">
                <a:xfrm>
                  <a:off x="3788" y="141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5" name="Freeform 172"/>
                <p:cNvSpPr>
                  <a:spLocks/>
                </p:cNvSpPr>
                <p:nvPr/>
              </p:nvSpPr>
              <p:spPr bwMode="auto">
                <a:xfrm>
                  <a:off x="3792" y="1416"/>
                  <a:ext cx="4" cy="10"/>
                </a:xfrm>
                <a:custGeom>
                  <a:avLst/>
                  <a:gdLst/>
                  <a:ahLst/>
                  <a:cxnLst>
                    <a:cxn ang="0">
                      <a:pos x="3" y="9"/>
                    </a:cxn>
                    <a:cxn ang="0">
                      <a:pos x="3" y="3"/>
                    </a:cxn>
                    <a:cxn ang="0">
                      <a:pos x="0" y="0"/>
                    </a:cxn>
                  </a:cxnLst>
                  <a:rect l="0" t="0" r="r" b="b"/>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1" name="Group 173"/>
              <p:cNvGrpSpPr>
                <a:grpSpLocks/>
              </p:cNvGrpSpPr>
              <p:nvPr/>
            </p:nvGrpSpPr>
            <p:grpSpPr bwMode="auto">
              <a:xfrm>
                <a:off x="3609" y="1473"/>
                <a:ext cx="35" cy="19"/>
                <a:chOff x="3609" y="1473"/>
                <a:chExt cx="35" cy="19"/>
              </a:xfrm>
            </p:grpSpPr>
            <p:sp>
              <p:nvSpPr>
                <p:cNvPr id="82" name="Freeform 174"/>
                <p:cNvSpPr>
                  <a:spLocks/>
                </p:cNvSpPr>
                <p:nvPr/>
              </p:nvSpPr>
              <p:spPr bwMode="auto">
                <a:xfrm>
                  <a:off x="3609" y="1473"/>
                  <a:ext cx="35" cy="19"/>
                </a:xfrm>
                <a:custGeom>
                  <a:avLst/>
                  <a:gdLst/>
                  <a:ahLst/>
                  <a:cxnLst>
                    <a:cxn ang="0">
                      <a:pos x="34" y="11"/>
                    </a:cxn>
                    <a:cxn ang="0">
                      <a:pos x="34" y="7"/>
                    </a:cxn>
                    <a:cxn ang="0">
                      <a:pos x="32" y="3"/>
                    </a:cxn>
                    <a:cxn ang="0">
                      <a:pos x="30" y="0"/>
                    </a:cxn>
                    <a:cxn ang="0">
                      <a:pos x="14" y="6"/>
                    </a:cxn>
                    <a:cxn ang="0">
                      <a:pos x="0" y="18"/>
                    </a:cxn>
                    <a:cxn ang="0">
                      <a:pos x="19" y="17"/>
                    </a:cxn>
                    <a:cxn ang="0">
                      <a:pos x="34" y="11"/>
                    </a:cxn>
                  </a:cxnLst>
                  <a:rect l="0" t="0" r="r" b="b"/>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3" name="Freeform 175"/>
                <p:cNvSpPr>
                  <a:spLocks/>
                </p:cNvSpPr>
                <p:nvPr/>
              </p:nvSpPr>
              <p:spPr bwMode="auto">
                <a:xfrm>
                  <a:off x="3624" y="1480"/>
                  <a:ext cx="5" cy="11"/>
                </a:xfrm>
                <a:custGeom>
                  <a:avLst/>
                  <a:gdLst/>
                  <a:ahLst/>
                  <a:cxnLst>
                    <a:cxn ang="0">
                      <a:pos x="3" y="10"/>
                    </a:cxn>
                    <a:cxn ang="0">
                      <a:pos x="4" y="5"/>
                    </a:cxn>
                    <a:cxn ang="0">
                      <a:pos x="2" y="2"/>
                    </a:cxn>
                    <a:cxn ang="0">
                      <a:pos x="0" y="0"/>
                    </a:cxn>
                  </a:cxnLst>
                  <a:rect l="0" t="0" r="r" b="b"/>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38" name="Group 176"/>
            <p:cNvGrpSpPr>
              <a:grpSpLocks/>
            </p:cNvGrpSpPr>
            <p:nvPr/>
          </p:nvGrpSpPr>
          <p:grpSpPr bwMode="auto">
            <a:xfrm>
              <a:off x="3837" y="1414"/>
              <a:ext cx="24" cy="25"/>
              <a:chOff x="3837" y="1414"/>
              <a:chExt cx="24" cy="25"/>
            </a:xfrm>
          </p:grpSpPr>
          <p:grpSp>
            <p:nvGrpSpPr>
              <p:cNvPr id="72" name="Group 177"/>
              <p:cNvGrpSpPr>
                <a:grpSpLocks/>
              </p:cNvGrpSpPr>
              <p:nvPr/>
            </p:nvGrpSpPr>
            <p:grpSpPr bwMode="auto">
              <a:xfrm>
                <a:off x="3844" y="1414"/>
                <a:ext cx="17" cy="24"/>
                <a:chOff x="3844" y="1414"/>
                <a:chExt cx="17" cy="24"/>
              </a:xfrm>
            </p:grpSpPr>
            <p:sp>
              <p:nvSpPr>
                <p:cNvPr id="76" name="Freeform 178"/>
                <p:cNvSpPr>
                  <a:spLocks/>
                </p:cNvSpPr>
                <p:nvPr/>
              </p:nvSpPr>
              <p:spPr bwMode="auto">
                <a:xfrm>
                  <a:off x="3844" y="1414"/>
                  <a:ext cx="17" cy="24"/>
                </a:xfrm>
                <a:custGeom>
                  <a:avLst/>
                  <a:gdLst/>
                  <a:ahLst/>
                  <a:cxnLst>
                    <a:cxn ang="0">
                      <a:pos x="15" y="9"/>
                    </a:cxn>
                    <a:cxn ang="0">
                      <a:pos x="15" y="7"/>
                    </a:cxn>
                    <a:cxn ang="0">
                      <a:pos x="14" y="6"/>
                    </a:cxn>
                    <a:cxn ang="0">
                      <a:pos x="13" y="4"/>
                    </a:cxn>
                    <a:cxn ang="0">
                      <a:pos x="12" y="3"/>
                    </a:cxn>
                    <a:cxn ang="0">
                      <a:pos x="10" y="1"/>
                    </a:cxn>
                    <a:cxn ang="0">
                      <a:pos x="9" y="1"/>
                    </a:cxn>
                    <a:cxn ang="0">
                      <a:pos x="8" y="0"/>
                    </a:cxn>
                    <a:cxn ang="0">
                      <a:pos x="6" y="0"/>
                    </a:cxn>
                    <a:cxn ang="0">
                      <a:pos x="5" y="0"/>
                    </a:cxn>
                    <a:cxn ang="0">
                      <a:pos x="4" y="1"/>
                    </a:cxn>
                    <a:cxn ang="0">
                      <a:pos x="3" y="2"/>
                    </a:cxn>
                    <a:cxn ang="0">
                      <a:pos x="2" y="3"/>
                    </a:cxn>
                    <a:cxn ang="0">
                      <a:pos x="1" y="5"/>
                    </a:cxn>
                    <a:cxn ang="0">
                      <a:pos x="0" y="6"/>
                    </a:cxn>
                    <a:cxn ang="0">
                      <a:pos x="0" y="8"/>
                    </a:cxn>
                    <a:cxn ang="0">
                      <a:pos x="0" y="10"/>
                    </a:cxn>
                    <a:cxn ang="0">
                      <a:pos x="0" y="12"/>
                    </a:cxn>
                    <a:cxn ang="0">
                      <a:pos x="1" y="14"/>
                    </a:cxn>
                    <a:cxn ang="0">
                      <a:pos x="1" y="16"/>
                    </a:cxn>
                    <a:cxn ang="0">
                      <a:pos x="2" y="17"/>
                    </a:cxn>
                    <a:cxn ang="0">
                      <a:pos x="3" y="19"/>
                    </a:cxn>
                    <a:cxn ang="0">
                      <a:pos x="4" y="20"/>
                    </a:cxn>
                    <a:cxn ang="0">
                      <a:pos x="6" y="22"/>
                    </a:cxn>
                    <a:cxn ang="0">
                      <a:pos x="7" y="22"/>
                    </a:cxn>
                    <a:cxn ang="0">
                      <a:pos x="8" y="23"/>
                    </a:cxn>
                    <a:cxn ang="0">
                      <a:pos x="10" y="23"/>
                    </a:cxn>
                    <a:cxn ang="0">
                      <a:pos x="11" y="23"/>
                    </a:cxn>
                    <a:cxn ang="0">
                      <a:pos x="12" y="22"/>
                    </a:cxn>
                    <a:cxn ang="0">
                      <a:pos x="13" y="21"/>
                    </a:cxn>
                    <a:cxn ang="0">
                      <a:pos x="14" y="20"/>
                    </a:cxn>
                    <a:cxn ang="0">
                      <a:pos x="15" y="18"/>
                    </a:cxn>
                    <a:cxn ang="0">
                      <a:pos x="16" y="17"/>
                    </a:cxn>
                    <a:cxn ang="0">
                      <a:pos x="16" y="15"/>
                    </a:cxn>
                    <a:cxn ang="0">
                      <a:pos x="16" y="13"/>
                    </a:cxn>
                    <a:cxn ang="0">
                      <a:pos x="16" y="11"/>
                    </a:cxn>
                    <a:cxn ang="0">
                      <a:pos x="15" y="9"/>
                    </a:cxn>
                  </a:cxnLst>
                  <a:rect l="0" t="0" r="r" b="b"/>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a:effectLst/>
              </p:spPr>
              <p:txBody>
                <a:bodyPr/>
                <a:lstStyle/>
                <a:p>
                  <a:endParaRPr lang="en-US" dirty="0"/>
                </a:p>
              </p:txBody>
            </p:sp>
            <p:sp>
              <p:nvSpPr>
                <p:cNvPr id="77" name="Freeform 179"/>
                <p:cNvSpPr>
                  <a:spLocks/>
                </p:cNvSpPr>
                <p:nvPr/>
              </p:nvSpPr>
              <p:spPr bwMode="auto">
                <a:xfrm>
                  <a:off x="3844" y="1414"/>
                  <a:ext cx="17" cy="24"/>
                </a:xfrm>
                <a:custGeom>
                  <a:avLst/>
                  <a:gdLst/>
                  <a:ahLst/>
                  <a:cxnLst>
                    <a:cxn ang="0">
                      <a:pos x="15" y="9"/>
                    </a:cxn>
                    <a:cxn ang="0">
                      <a:pos x="15" y="7"/>
                    </a:cxn>
                    <a:cxn ang="0">
                      <a:pos x="14" y="5"/>
                    </a:cxn>
                    <a:cxn ang="0">
                      <a:pos x="13" y="4"/>
                    </a:cxn>
                    <a:cxn ang="0">
                      <a:pos x="12" y="3"/>
                    </a:cxn>
                    <a:cxn ang="0">
                      <a:pos x="10" y="1"/>
                    </a:cxn>
                    <a:cxn ang="0">
                      <a:pos x="9" y="1"/>
                    </a:cxn>
                    <a:cxn ang="0">
                      <a:pos x="8" y="0"/>
                    </a:cxn>
                    <a:cxn ang="0">
                      <a:pos x="7" y="0"/>
                    </a:cxn>
                    <a:cxn ang="0">
                      <a:pos x="5" y="0"/>
                    </a:cxn>
                    <a:cxn ang="0">
                      <a:pos x="4" y="1"/>
                    </a:cxn>
                    <a:cxn ang="0">
                      <a:pos x="3" y="2"/>
                    </a:cxn>
                    <a:cxn ang="0">
                      <a:pos x="2" y="3"/>
                    </a:cxn>
                    <a:cxn ang="0">
                      <a:pos x="1" y="4"/>
                    </a:cxn>
                    <a:cxn ang="0">
                      <a:pos x="0" y="6"/>
                    </a:cxn>
                    <a:cxn ang="0">
                      <a:pos x="0" y="8"/>
                    </a:cxn>
                    <a:cxn ang="0">
                      <a:pos x="0" y="10"/>
                    </a:cxn>
                    <a:cxn ang="0">
                      <a:pos x="0" y="12"/>
                    </a:cxn>
                    <a:cxn ang="0">
                      <a:pos x="1" y="14"/>
                    </a:cxn>
                    <a:cxn ang="0">
                      <a:pos x="1" y="16"/>
                    </a:cxn>
                    <a:cxn ang="0">
                      <a:pos x="2" y="18"/>
                    </a:cxn>
                    <a:cxn ang="0">
                      <a:pos x="3" y="19"/>
                    </a:cxn>
                    <a:cxn ang="0">
                      <a:pos x="4" y="20"/>
                    </a:cxn>
                    <a:cxn ang="0">
                      <a:pos x="6" y="22"/>
                    </a:cxn>
                    <a:cxn ang="0">
                      <a:pos x="7" y="22"/>
                    </a:cxn>
                    <a:cxn ang="0">
                      <a:pos x="8" y="23"/>
                    </a:cxn>
                    <a:cxn ang="0">
                      <a:pos x="9" y="23"/>
                    </a:cxn>
                    <a:cxn ang="0">
                      <a:pos x="11" y="23"/>
                    </a:cxn>
                    <a:cxn ang="0">
                      <a:pos x="12" y="22"/>
                    </a:cxn>
                    <a:cxn ang="0">
                      <a:pos x="13" y="21"/>
                    </a:cxn>
                    <a:cxn ang="0">
                      <a:pos x="14" y="20"/>
                    </a:cxn>
                    <a:cxn ang="0">
                      <a:pos x="15" y="19"/>
                    </a:cxn>
                    <a:cxn ang="0">
                      <a:pos x="16" y="17"/>
                    </a:cxn>
                    <a:cxn ang="0">
                      <a:pos x="16" y="15"/>
                    </a:cxn>
                    <a:cxn ang="0">
                      <a:pos x="16" y="13"/>
                    </a:cxn>
                    <a:cxn ang="0">
                      <a:pos x="16" y="11"/>
                    </a:cxn>
                    <a:cxn ang="0">
                      <a:pos x="15" y="9"/>
                    </a:cxn>
                  </a:cxnLst>
                  <a:rect l="0" t="0" r="r" b="b"/>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73" name="Group 180"/>
              <p:cNvGrpSpPr>
                <a:grpSpLocks/>
              </p:cNvGrpSpPr>
              <p:nvPr/>
            </p:nvGrpSpPr>
            <p:grpSpPr bwMode="auto">
              <a:xfrm>
                <a:off x="3837" y="1417"/>
                <a:ext cx="19" cy="22"/>
                <a:chOff x="3837" y="1417"/>
                <a:chExt cx="19" cy="22"/>
              </a:xfrm>
            </p:grpSpPr>
            <p:sp>
              <p:nvSpPr>
                <p:cNvPr id="74" name="Freeform 181"/>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a:effectLst/>
              </p:spPr>
              <p:txBody>
                <a:bodyPr/>
                <a:lstStyle/>
                <a:p>
                  <a:endParaRPr lang="en-US" dirty="0"/>
                </a:p>
              </p:txBody>
            </p:sp>
            <p:sp>
              <p:nvSpPr>
                <p:cNvPr id="75" name="Freeform 182"/>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39" name="Group 183"/>
            <p:cNvGrpSpPr>
              <a:grpSpLocks/>
            </p:cNvGrpSpPr>
            <p:nvPr/>
          </p:nvGrpSpPr>
          <p:grpSpPr bwMode="auto">
            <a:xfrm>
              <a:off x="3807" y="1360"/>
              <a:ext cx="89" cy="70"/>
              <a:chOff x="3807" y="1360"/>
              <a:chExt cx="89" cy="70"/>
            </a:xfrm>
          </p:grpSpPr>
          <p:sp>
            <p:nvSpPr>
              <p:cNvPr id="68" name="Freeform 184"/>
              <p:cNvSpPr>
                <a:spLocks/>
              </p:cNvSpPr>
              <p:nvPr/>
            </p:nvSpPr>
            <p:spPr bwMode="auto">
              <a:xfrm>
                <a:off x="3820" y="1360"/>
                <a:ext cx="76" cy="69"/>
              </a:xfrm>
              <a:custGeom>
                <a:avLst/>
                <a:gdLst/>
                <a:ahLst/>
                <a:cxnLst>
                  <a:cxn ang="0">
                    <a:pos x="65" y="0"/>
                  </a:cxn>
                  <a:cxn ang="0">
                    <a:pos x="69" y="6"/>
                  </a:cxn>
                  <a:cxn ang="0">
                    <a:pos x="73" y="13"/>
                  </a:cxn>
                  <a:cxn ang="0">
                    <a:pos x="75" y="21"/>
                  </a:cxn>
                  <a:cxn ang="0">
                    <a:pos x="75" y="28"/>
                  </a:cxn>
                  <a:cxn ang="0">
                    <a:pos x="20" y="68"/>
                  </a:cxn>
                  <a:cxn ang="0">
                    <a:pos x="11" y="59"/>
                  </a:cxn>
                  <a:cxn ang="0">
                    <a:pos x="2" y="39"/>
                  </a:cxn>
                  <a:cxn ang="0">
                    <a:pos x="1" y="25"/>
                  </a:cxn>
                  <a:cxn ang="0">
                    <a:pos x="0" y="10"/>
                  </a:cxn>
                  <a:cxn ang="0">
                    <a:pos x="65" y="0"/>
                  </a:cxn>
                </a:cxnLst>
                <a:rect l="0" t="0" r="r" b="b"/>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9" name="Group 185"/>
              <p:cNvGrpSpPr>
                <a:grpSpLocks/>
              </p:cNvGrpSpPr>
              <p:nvPr/>
            </p:nvGrpSpPr>
            <p:grpSpPr bwMode="auto">
              <a:xfrm>
                <a:off x="3807" y="1368"/>
                <a:ext cx="47" cy="62"/>
                <a:chOff x="3807" y="1368"/>
                <a:chExt cx="47" cy="62"/>
              </a:xfrm>
            </p:grpSpPr>
            <p:sp>
              <p:nvSpPr>
                <p:cNvPr id="70" name="Freeform 186"/>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8" y="0"/>
                    </a:cxn>
                    <a:cxn ang="0">
                      <a:pos x="15" y="1"/>
                    </a:cxn>
                    <a:cxn ang="0">
                      <a:pos x="11" y="2"/>
                    </a:cxn>
                    <a:cxn ang="0">
                      <a:pos x="8" y="5"/>
                    </a:cxn>
                    <a:cxn ang="0">
                      <a:pos x="5" y="8"/>
                    </a:cxn>
                    <a:cxn ang="0">
                      <a:pos x="3" y="12"/>
                    </a:cxn>
                    <a:cxn ang="0">
                      <a:pos x="1" y="16"/>
                    </a:cxn>
                    <a:cxn ang="0">
                      <a:pos x="0" y="21"/>
                    </a:cxn>
                    <a:cxn ang="0">
                      <a:pos x="0" y="26"/>
                    </a:cxn>
                    <a:cxn ang="0">
                      <a:pos x="1" y="31"/>
                    </a:cxn>
                    <a:cxn ang="0">
                      <a:pos x="2" y="37"/>
                    </a:cxn>
                    <a:cxn ang="0">
                      <a:pos x="3" y="42"/>
                    </a:cxn>
                    <a:cxn ang="0">
                      <a:pos x="6" y="46"/>
                    </a:cxn>
                    <a:cxn ang="0">
                      <a:pos x="9" y="51"/>
                    </a:cxn>
                    <a:cxn ang="0">
                      <a:pos x="12" y="54"/>
                    </a:cxn>
                    <a:cxn ang="0">
                      <a:pos x="16" y="57"/>
                    </a:cxn>
                    <a:cxn ang="0">
                      <a:pos x="20" y="59"/>
                    </a:cxn>
                    <a:cxn ang="0">
                      <a:pos x="23" y="61"/>
                    </a:cxn>
                    <a:cxn ang="0">
                      <a:pos x="28" y="61"/>
                    </a:cxn>
                    <a:cxn ang="0">
                      <a:pos x="31" y="60"/>
                    </a:cxn>
                    <a:cxn ang="0">
                      <a:pos x="35" y="59"/>
                    </a:cxn>
                    <a:cxn ang="0">
                      <a:pos x="38" y="56"/>
                    </a:cxn>
                    <a:cxn ang="0">
                      <a:pos x="41" y="53"/>
                    </a:cxn>
                    <a:cxn ang="0">
                      <a:pos x="43" y="49"/>
                    </a:cxn>
                    <a:cxn ang="0">
                      <a:pos x="45" y="45"/>
                    </a:cxn>
                    <a:cxn ang="0">
                      <a:pos x="46" y="40"/>
                    </a:cxn>
                    <a:cxn ang="0">
                      <a:pos x="46" y="35"/>
                    </a:cxn>
                    <a:cxn ang="0">
                      <a:pos x="45" y="30"/>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919191">
                        <a:gamma/>
                        <a:shade val="0"/>
                        <a:invGamma/>
                      </a:srgbClr>
                    </a:gs>
                  </a:gsLst>
                  <a:lin ang="0" scaled="1"/>
                </a:gradFill>
                <a:ln w="12700" cap="rnd">
                  <a:noFill/>
                  <a:round/>
                  <a:headEnd/>
                  <a:tailEnd/>
                </a:ln>
                <a:effectLst/>
              </p:spPr>
              <p:txBody>
                <a:bodyPr/>
                <a:lstStyle/>
                <a:p>
                  <a:endParaRPr lang="en-US" dirty="0"/>
                </a:p>
              </p:txBody>
            </p:sp>
            <p:sp>
              <p:nvSpPr>
                <p:cNvPr id="71" name="Freeform 187"/>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9" y="0"/>
                    </a:cxn>
                    <a:cxn ang="0">
                      <a:pos x="15" y="1"/>
                    </a:cxn>
                    <a:cxn ang="0">
                      <a:pos x="11" y="2"/>
                    </a:cxn>
                    <a:cxn ang="0">
                      <a:pos x="8" y="5"/>
                    </a:cxn>
                    <a:cxn ang="0">
                      <a:pos x="5" y="8"/>
                    </a:cxn>
                    <a:cxn ang="0">
                      <a:pos x="3" y="12"/>
                    </a:cxn>
                    <a:cxn ang="0">
                      <a:pos x="1" y="16"/>
                    </a:cxn>
                    <a:cxn ang="0">
                      <a:pos x="0" y="21"/>
                    </a:cxn>
                    <a:cxn ang="0">
                      <a:pos x="0" y="26"/>
                    </a:cxn>
                    <a:cxn ang="0">
                      <a:pos x="1" y="32"/>
                    </a:cxn>
                    <a:cxn ang="0">
                      <a:pos x="2" y="37"/>
                    </a:cxn>
                    <a:cxn ang="0">
                      <a:pos x="3" y="42"/>
                    </a:cxn>
                    <a:cxn ang="0">
                      <a:pos x="6" y="46"/>
                    </a:cxn>
                    <a:cxn ang="0">
                      <a:pos x="9" y="51"/>
                    </a:cxn>
                    <a:cxn ang="0">
                      <a:pos x="12" y="54"/>
                    </a:cxn>
                    <a:cxn ang="0">
                      <a:pos x="16" y="57"/>
                    </a:cxn>
                    <a:cxn ang="0">
                      <a:pos x="20" y="59"/>
                    </a:cxn>
                    <a:cxn ang="0">
                      <a:pos x="23" y="61"/>
                    </a:cxn>
                    <a:cxn ang="0">
                      <a:pos x="27" y="61"/>
                    </a:cxn>
                    <a:cxn ang="0">
                      <a:pos x="31" y="60"/>
                    </a:cxn>
                    <a:cxn ang="0">
                      <a:pos x="35" y="59"/>
                    </a:cxn>
                    <a:cxn ang="0">
                      <a:pos x="38" y="56"/>
                    </a:cxn>
                    <a:cxn ang="0">
                      <a:pos x="41" y="53"/>
                    </a:cxn>
                    <a:cxn ang="0">
                      <a:pos x="43" y="49"/>
                    </a:cxn>
                    <a:cxn ang="0">
                      <a:pos x="45" y="45"/>
                    </a:cxn>
                    <a:cxn ang="0">
                      <a:pos x="46" y="40"/>
                    </a:cxn>
                    <a:cxn ang="0">
                      <a:pos x="46" y="35"/>
                    </a:cxn>
                    <a:cxn ang="0">
                      <a:pos x="45" y="29"/>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sp>
          <p:nvSpPr>
            <p:cNvPr id="40" name="Line 188"/>
            <p:cNvSpPr>
              <a:spLocks noChangeShapeType="1"/>
            </p:cNvSpPr>
            <p:nvPr/>
          </p:nvSpPr>
          <p:spPr bwMode="auto">
            <a:xfrm flipV="1">
              <a:off x="3921" y="1324"/>
              <a:ext cx="134" cy="52"/>
            </a:xfrm>
            <a:prstGeom prst="line">
              <a:avLst/>
            </a:prstGeom>
            <a:noFill/>
            <a:ln w="12700">
              <a:solidFill>
                <a:srgbClr val="000000"/>
              </a:solidFill>
              <a:round/>
              <a:headEnd/>
              <a:tailEnd/>
            </a:ln>
            <a:effectLst/>
          </p:spPr>
          <p:txBody>
            <a:bodyPr wrap="none" anchor="ctr"/>
            <a:lstStyle/>
            <a:p>
              <a:endParaRPr lang="en-US" dirty="0"/>
            </a:p>
          </p:txBody>
        </p:sp>
        <p:sp>
          <p:nvSpPr>
            <p:cNvPr id="41" name="Line 189"/>
            <p:cNvSpPr>
              <a:spLocks noChangeShapeType="1"/>
            </p:cNvSpPr>
            <p:nvPr/>
          </p:nvSpPr>
          <p:spPr bwMode="auto">
            <a:xfrm flipV="1">
              <a:off x="3854" y="1124"/>
              <a:ext cx="134" cy="52"/>
            </a:xfrm>
            <a:prstGeom prst="line">
              <a:avLst/>
            </a:prstGeom>
            <a:noFill/>
            <a:ln w="12700">
              <a:solidFill>
                <a:srgbClr val="000000"/>
              </a:solidFill>
              <a:round/>
              <a:headEnd/>
              <a:tailEnd/>
            </a:ln>
            <a:effectLst/>
          </p:spPr>
          <p:txBody>
            <a:bodyPr wrap="none" anchor="ctr"/>
            <a:lstStyle/>
            <a:p>
              <a:endParaRPr lang="en-US" dirty="0"/>
            </a:p>
          </p:txBody>
        </p:sp>
        <p:grpSp>
          <p:nvGrpSpPr>
            <p:cNvPr id="42" name="Group 190"/>
            <p:cNvGrpSpPr>
              <a:grpSpLocks/>
            </p:cNvGrpSpPr>
            <p:nvPr/>
          </p:nvGrpSpPr>
          <p:grpSpPr bwMode="auto">
            <a:xfrm>
              <a:off x="3913" y="965"/>
              <a:ext cx="310" cy="484"/>
              <a:chOff x="3913" y="965"/>
              <a:chExt cx="310" cy="484"/>
            </a:xfrm>
          </p:grpSpPr>
          <p:sp>
            <p:nvSpPr>
              <p:cNvPr id="43" name="Freeform 191"/>
              <p:cNvSpPr>
                <a:spLocks/>
              </p:cNvSpPr>
              <p:nvPr/>
            </p:nvSpPr>
            <p:spPr bwMode="auto">
              <a:xfrm>
                <a:off x="3913" y="965"/>
                <a:ext cx="310" cy="484"/>
              </a:xfrm>
              <a:custGeom>
                <a:avLst/>
                <a:gdLst/>
                <a:ahLst/>
                <a:cxnLst>
                  <a:cxn ang="0">
                    <a:pos x="0" y="60"/>
                  </a:cxn>
                  <a:cxn ang="0">
                    <a:pos x="144" y="483"/>
                  </a:cxn>
                  <a:cxn ang="0">
                    <a:pos x="309" y="435"/>
                  </a:cxn>
                  <a:cxn ang="0">
                    <a:pos x="159" y="0"/>
                  </a:cxn>
                  <a:cxn ang="0">
                    <a:pos x="0" y="60"/>
                  </a:cxn>
                </a:cxnLst>
                <a:rect l="0" t="0" r="r" b="b"/>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4" name="Freeform 192"/>
              <p:cNvSpPr>
                <a:spLocks/>
              </p:cNvSpPr>
              <p:nvPr/>
            </p:nvSpPr>
            <p:spPr bwMode="auto">
              <a:xfrm>
                <a:off x="3972" y="1142"/>
                <a:ext cx="166" cy="83"/>
              </a:xfrm>
              <a:custGeom>
                <a:avLst/>
                <a:gdLst/>
                <a:ahLst/>
                <a:cxnLst>
                  <a:cxn ang="0">
                    <a:pos x="0" y="58"/>
                  </a:cxn>
                  <a:cxn ang="0">
                    <a:pos x="158" y="0"/>
                  </a:cxn>
                  <a:cxn ang="0">
                    <a:pos x="165" y="23"/>
                  </a:cxn>
                  <a:cxn ang="0">
                    <a:pos x="8" y="82"/>
                  </a:cxn>
                  <a:cxn ang="0">
                    <a:pos x="0" y="58"/>
                  </a:cxn>
                </a:cxnLst>
                <a:rect l="0" t="0" r="r" b="b"/>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5" name="Group 193"/>
              <p:cNvGrpSpPr>
                <a:grpSpLocks/>
              </p:cNvGrpSpPr>
              <p:nvPr/>
            </p:nvGrpSpPr>
            <p:grpSpPr bwMode="auto">
              <a:xfrm>
                <a:off x="3933" y="1168"/>
                <a:ext cx="216" cy="97"/>
                <a:chOff x="3933" y="1168"/>
                <a:chExt cx="216" cy="97"/>
              </a:xfrm>
            </p:grpSpPr>
            <p:sp>
              <p:nvSpPr>
                <p:cNvPr id="66" name="Freeform 194"/>
                <p:cNvSpPr>
                  <a:spLocks/>
                </p:cNvSpPr>
                <p:nvPr/>
              </p:nvSpPr>
              <p:spPr bwMode="auto">
                <a:xfrm>
                  <a:off x="3933" y="1168"/>
                  <a:ext cx="214" cy="96"/>
                </a:xfrm>
                <a:custGeom>
                  <a:avLst/>
                  <a:gdLst/>
                  <a:ahLst/>
                  <a:cxnLst>
                    <a:cxn ang="0">
                      <a:pos x="0" y="77"/>
                    </a:cxn>
                    <a:cxn ang="0">
                      <a:pos x="207" y="0"/>
                    </a:cxn>
                    <a:cxn ang="0">
                      <a:pos x="211" y="10"/>
                    </a:cxn>
                    <a:cxn ang="0">
                      <a:pos x="213" y="21"/>
                    </a:cxn>
                    <a:cxn ang="0">
                      <a:pos x="7" y="95"/>
                    </a:cxn>
                    <a:cxn ang="0">
                      <a:pos x="0" y="86"/>
                    </a:cxn>
                    <a:cxn ang="0">
                      <a:pos x="0" y="77"/>
                    </a:cxn>
                  </a:cxnLst>
                  <a:rect l="0" t="0" r="r" b="b"/>
                  <a:pathLst>
                    <a:path w="214" h="96">
                      <a:moveTo>
                        <a:pt x="0" y="77"/>
                      </a:moveTo>
                      <a:lnTo>
                        <a:pt x="207" y="0"/>
                      </a:lnTo>
                      <a:lnTo>
                        <a:pt x="211" y="10"/>
                      </a:lnTo>
                      <a:lnTo>
                        <a:pt x="213" y="21"/>
                      </a:lnTo>
                      <a:lnTo>
                        <a:pt x="7" y="95"/>
                      </a:lnTo>
                      <a:lnTo>
                        <a:pt x="0" y="86"/>
                      </a:lnTo>
                      <a:lnTo>
                        <a:pt x="0" y="77"/>
                      </a:lnTo>
                    </a:path>
                  </a:pathLst>
                </a:custGeom>
                <a:gradFill rotWithShape="0">
                  <a:gsLst>
                    <a:gs pos="0">
                      <a:srgbClr val="A2C1FE">
                        <a:gamma/>
                        <a:tint val="10196"/>
                        <a:invGamma/>
                      </a:srgbClr>
                    </a:gs>
                    <a:gs pos="100000">
                      <a:srgbClr val="A2C1FE"/>
                    </a:gs>
                  </a:gsLst>
                  <a:lin ang="5400000" scaled="1"/>
                </a:gradFill>
                <a:ln w="12700" cap="rnd">
                  <a:noFill/>
                  <a:round/>
                  <a:headEnd/>
                  <a:tailEnd/>
                </a:ln>
                <a:effectLst/>
              </p:spPr>
              <p:txBody>
                <a:bodyPr/>
                <a:lstStyle/>
                <a:p>
                  <a:endParaRPr lang="en-US" dirty="0"/>
                </a:p>
              </p:txBody>
            </p:sp>
            <p:sp>
              <p:nvSpPr>
                <p:cNvPr id="67" name="Freeform 195"/>
                <p:cNvSpPr>
                  <a:spLocks/>
                </p:cNvSpPr>
                <p:nvPr/>
              </p:nvSpPr>
              <p:spPr bwMode="auto">
                <a:xfrm>
                  <a:off x="3933" y="1168"/>
                  <a:ext cx="216" cy="97"/>
                </a:xfrm>
                <a:custGeom>
                  <a:avLst/>
                  <a:gdLst/>
                  <a:ahLst/>
                  <a:cxnLst>
                    <a:cxn ang="0">
                      <a:pos x="0" y="78"/>
                    </a:cxn>
                    <a:cxn ang="0">
                      <a:pos x="209" y="0"/>
                    </a:cxn>
                    <a:cxn ang="0">
                      <a:pos x="213" y="10"/>
                    </a:cxn>
                    <a:cxn ang="0">
                      <a:pos x="215" y="21"/>
                    </a:cxn>
                    <a:cxn ang="0">
                      <a:pos x="7" y="96"/>
                    </a:cxn>
                    <a:cxn ang="0">
                      <a:pos x="0" y="87"/>
                    </a:cxn>
                    <a:cxn ang="0">
                      <a:pos x="0" y="78"/>
                    </a:cxn>
                  </a:cxnLst>
                  <a:rect l="0" t="0" r="r" b="b"/>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46" name="Freeform 196"/>
              <p:cNvSpPr>
                <a:spLocks/>
              </p:cNvSpPr>
              <p:nvPr/>
            </p:nvSpPr>
            <p:spPr bwMode="auto">
              <a:xfrm>
                <a:off x="3989" y="1190"/>
                <a:ext cx="168" cy="84"/>
              </a:xfrm>
              <a:custGeom>
                <a:avLst/>
                <a:gdLst/>
                <a:ahLst/>
                <a:cxnLst>
                  <a:cxn ang="0">
                    <a:pos x="0" y="59"/>
                  </a:cxn>
                  <a:cxn ang="0">
                    <a:pos x="159" y="0"/>
                  </a:cxn>
                  <a:cxn ang="0">
                    <a:pos x="167" y="26"/>
                  </a:cxn>
                  <a:cxn ang="0">
                    <a:pos x="8" y="83"/>
                  </a:cxn>
                  <a:cxn ang="0">
                    <a:pos x="0" y="59"/>
                  </a:cxn>
                </a:cxnLst>
                <a:rect l="0" t="0" r="r" b="b"/>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7" name="Group 197"/>
              <p:cNvGrpSpPr>
                <a:grpSpLocks/>
              </p:cNvGrpSpPr>
              <p:nvPr/>
            </p:nvGrpSpPr>
            <p:grpSpPr bwMode="auto">
              <a:xfrm>
                <a:off x="3946" y="1063"/>
                <a:ext cx="164" cy="72"/>
                <a:chOff x="3946" y="1063"/>
                <a:chExt cx="164" cy="72"/>
              </a:xfrm>
            </p:grpSpPr>
            <p:sp>
              <p:nvSpPr>
                <p:cNvPr id="61" name="Freeform 198"/>
                <p:cNvSpPr>
                  <a:spLocks/>
                </p:cNvSpPr>
                <p:nvPr/>
              </p:nvSpPr>
              <p:spPr bwMode="auto">
                <a:xfrm>
                  <a:off x="3946" y="1063"/>
                  <a:ext cx="164" cy="72"/>
                </a:xfrm>
                <a:custGeom>
                  <a:avLst/>
                  <a:gdLst/>
                  <a:ahLst/>
                  <a:cxnLst>
                    <a:cxn ang="0">
                      <a:pos x="0" y="59"/>
                    </a:cxn>
                    <a:cxn ang="0">
                      <a:pos x="4" y="71"/>
                    </a:cxn>
                    <a:cxn ang="0">
                      <a:pos x="163" y="11"/>
                    </a:cxn>
                    <a:cxn ang="0">
                      <a:pos x="160" y="0"/>
                    </a:cxn>
                    <a:cxn ang="0">
                      <a:pos x="0" y="59"/>
                    </a:cxn>
                  </a:cxnLst>
                  <a:rect l="0" t="0" r="r" b="b"/>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2" name="Line 199"/>
                <p:cNvSpPr>
                  <a:spLocks noChangeShapeType="1"/>
                </p:cNvSpPr>
                <p:nvPr/>
              </p:nvSpPr>
              <p:spPr bwMode="auto">
                <a:xfrm>
                  <a:off x="3956" y="1120"/>
                  <a:ext cx="7" cy="13"/>
                </a:xfrm>
                <a:prstGeom prst="line">
                  <a:avLst/>
                </a:prstGeom>
                <a:noFill/>
                <a:ln w="12700">
                  <a:solidFill>
                    <a:srgbClr val="FFFFFF"/>
                  </a:solidFill>
                  <a:round/>
                  <a:headEnd/>
                  <a:tailEnd/>
                </a:ln>
                <a:effectLst/>
              </p:spPr>
              <p:txBody>
                <a:bodyPr wrap="none" anchor="ctr"/>
                <a:lstStyle/>
                <a:p>
                  <a:endParaRPr lang="en-US" dirty="0"/>
                </a:p>
              </p:txBody>
            </p:sp>
            <p:sp>
              <p:nvSpPr>
                <p:cNvPr id="63" name="Line 200"/>
                <p:cNvSpPr>
                  <a:spLocks noChangeShapeType="1"/>
                </p:cNvSpPr>
                <p:nvPr/>
              </p:nvSpPr>
              <p:spPr bwMode="auto">
                <a:xfrm>
                  <a:off x="3996" y="1103"/>
                  <a:ext cx="7" cy="15"/>
                </a:xfrm>
                <a:prstGeom prst="line">
                  <a:avLst/>
                </a:prstGeom>
                <a:noFill/>
                <a:ln w="12700">
                  <a:solidFill>
                    <a:srgbClr val="FFFFFF"/>
                  </a:solidFill>
                  <a:round/>
                  <a:headEnd/>
                  <a:tailEnd/>
                </a:ln>
                <a:effectLst/>
              </p:spPr>
              <p:txBody>
                <a:bodyPr wrap="none" anchor="ctr"/>
                <a:lstStyle/>
                <a:p>
                  <a:endParaRPr lang="en-US" dirty="0"/>
                </a:p>
              </p:txBody>
            </p:sp>
            <p:sp>
              <p:nvSpPr>
                <p:cNvPr id="64" name="Line 201"/>
                <p:cNvSpPr>
                  <a:spLocks noChangeShapeType="1"/>
                </p:cNvSpPr>
                <p:nvPr/>
              </p:nvSpPr>
              <p:spPr bwMode="auto">
                <a:xfrm>
                  <a:off x="4045" y="1085"/>
                  <a:ext cx="7" cy="14"/>
                </a:xfrm>
                <a:prstGeom prst="line">
                  <a:avLst/>
                </a:prstGeom>
                <a:noFill/>
                <a:ln w="12700">
                  <a:solidFill>
                    <a:srgbClr val="FFFFFF"/>
                  </a:solidFill>
                  <a:round/>
                  <a:headEnd/>
                  <a:tailEnd/>
                </a:ln>
                <a:effectLst/>
              </p:spPr>
              <p:txBody>
                <a:bodyPr wrap="none" anchor="ctr"/>
                <a:lstStyle/>
                <a:p>
                  <a:endParaRPr lang="en-US" dirty="0"/>
                </a:p>
              </p:txBody>
            </p:sp>
            <p:sp>
              <p:nvSpPr>
                <p:cNvPr id="65" name="Line 202"/>
                <p:cNvSpPr>
                  <a:spLocks noChangeShapeType="1"/>
                </p:cNvSpPr>
                <p:nvPr/>
              </p:nvSpPr>
              <p:spPr bwMode="auto">
                <a:xfrm>
                  <a:off x="4096" y="1067"/>
                  <a:ext cx="0" cy="16"/>
                </a:xfrm>
                <a:prstGeom prst="line">
                  <a:avLst/>
                </a:prstGeom>
                <a:noFill/>
                <a:ln w="12700">
                  <a:solidFill>
                    <a:srgbClr val="FFFFFF"/>
                  </a:solidFill>
                  <a:round/>
                  <a:headEnd/>
                  <a:tailEnd/>
                </a:ln>
                <a:effectLst/>
              </p:spPr>
              <p:txBody>
                <a:bodyPr wrap="none" anchor="ctr"/>
                <a:lstStyle/>
                <a:p>
                  <a:endParaRPr lang="en-US" dirty="0"/>
                </a:p>
              </p:txBody>
            </p:sp>
          </p:grpSp>
          <p:grpSp>
            <p:nvGrpSpPr>
              <p:cNvPr id="48" name="Group 203"/>
              <p:cNvGrpSpPr>
                <a:grpSpLocks/>
              </p:cNvGrpSpPr>
              <p:nvPr/>
            </p:nvGrpSpPr>
            <p:grpSpPr bwMode="auto">
              <a:xfrm>
                <a:off x="4024" y="1288"/>
                <a:ext cx="164" cy="73"/>
                <a:chOff x="4024" y="1288"/>
                <a:chExt cx="164" cy="73"/>
              </a:xfrm>
            </p:grpSpPr>
            <p:sp>
              <p:nvSpPr>
                <p:cNvPr id="56" name="Freeform 204"/>
                <p:cNvSpPr>
                  <a:spLocks/>
                </p:cNvSpPr>
                <p:nvPr/>
              </p:nvSpPr>
              <p:spPr bwMode="auto">
                <a:xfrm>
                  <a:off x="4024" y="1288"/>
                  <a:ext cx="164" cy="73"/>
                </a:xfrm>
                <a:custGeom>
                  <a:avLst/>
                  <a:gdLst/>
                  <a:ahLst/>
                  <a:cxnLst>
                    <a:cxn ang="0">
                      <a:pos x="0" y="60"/>
                    </a:cxn>
                    <a:cxn ang="0">
                      <a:pos x="4" y="72"/>
                    </a:cxn>
                    <a:cxn ang="0">
                      <a:pos x="163" y="11"/>
                    </a:cxn>
                    <a:cxn ang="0">
                      <a:pos x="160" y="0"/>
                    </a:cxn>
                    <a:cxn ang="0">
                      <a:pos x="0" y="60"/>
                    </a:cxn>
                  </a:cxnLst>
                  <a:rect l="0" t="0" r="r" b="b"/>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7" name="Line 205"/>
                <p:cNvSpPr>
                  <a:spLocks noChangeShapeType="1"/>
                </p:cNvSpPr>
                <p:nvPr/>
              </p:nvSpPr>
              <p:spPr bwMode="auto">
                <a:xfrm>
                  <a:off x="4034" y="1345"/>
                  <a:ext cx="7" cy="14"/>
                </a:xfrm>
                <a:prstGeom prst="line">
                  <a:avLst/>
                </a:prstGeom>
                <a:noFill/>
                <a:ln w="12700">
                  <a:solidFill>
                    <a:srgbClr val="FFFFFF"/>
                  </a:solidFill>
                  <a:round/>
                  <a:headEnd/>
                  <a:tailEnd/>
                </a:ln>
                <a:effectLst/>
              </p:spPr>
              <p:txBody>
                <a:bodyPr wrap="none" anchor="ctr"/>
                <a:lstStyle/>
                <a:p>
                  <a:endParaRPr lang="en-US" dirty="0"/>
                </a:p>
              </p:txBody>
            </p:sp>
            <p:sp>
              <p:nvSpPr>
                <p:cNvPr id="58" name="Line 206"/>
                <p:cNvSpPr>
                  <a:spLocks noChangeShapeType="1"/>
                </p:cNvSpPr>
                <p:nvPr/>
              </p:nvSpPr>
              <p:spPr bwMode="auto">
                <a:xfrm>
                  <a:off x="4074" y="1329"/>
                  <a:ext cx="6" cy="14"/>
                </a:xfrm>
                <a:prstGeom prst="line">
                  <a:avLst/>
                </a:prstGeom>
                <a:noFill/>
                <a:ln w="12700">
                  <a:solidFill>
                    <a:srgbClr val="FFFFFF"/>
                  </a:solidFill>
                  <a:round/>
                  <a:headEnd/>
                  <a:tailEnd/>
                </a:ln>
                <a:effectLst/>
              </p:spPr>
              <p:txBody>
                <a:bodyPr wrap="none" anchor="ctr"/>
                <a:lstStyle/>
                <a:p>
                  <a:endParaRPr lang="en-US" dirty="0"/>
                </a:p>
              </p:txBody>
            </p:sp>
            <p:sp>
              <p:nvSpPr>
                <p:cNvPr id="59" name="Line 207"/>
                <p:cNvSpPr>
                  <a:spLocks noChangeShapeType="1"/>
                </p:cNvSpPr>
                <p:nvPr/>
              </p:nvSpPr>
              <p:spPr bwMode="auto">
                <a:xfrm>
                  <a:off x="4124" y="1310"/>
                  <a:ext cx="6" cy="14"/>
                </a:xfrm>
                <a:prstGeom prst="line">
                  <a:avLst/>
                </a:prstGeom>
                <a:noFill/>
                <a:ln w="12700">
                  <a:solidFill>
                    <a:srgbClr val="FFFFFF"/>
                  </a:solidFill>
                  <a:round/>
                  <a:headEnd/>
                  <a:tailEnd/>
                </a:ln>
                <a:effectLst/>
              </p:spPr>
              <p:txBody>
                <a:bodyPr wrap="none" anchor="ctr"/>
                <a:lstStyle/>
                <a:p>
                  <a:endParaRPr lang="en-US" dirty="0"/>
                </a:p>
              </p:txBody>
            </p:sp>
            <p:sp>
              <p:nvSpPr>
                <p:cNvPr id="60" name="Line 208"/>
                <p:cNvSpPr>
                  <a:spLocks noChangeShapeType="1"/>
                </p:cNvSpPr>
                <p:nvPr/>
              </p:nvSpPr>
              <p:spPr bwMode="auto">
                <a:xfrm>
                  <a:off x="4170" y="1292"/>
                  <a:ext cx="7" cy="16"/>
                </a:xfrm>
                <a:prstGeom prst="line">
                  <a:avLst/>
                </a:prstGeom>
                <a:noFill/>
                <a:ln w="12700">
                  <a:solidFill>
                    <a:srgbClr val="FFFFFF"/>
                  </a:solidFill>
                  <a:round/>
                  <a:headEnd/>
                  <a:tailEnd/>
                </a:ln>
                <a:effectLst/>
              </p:spPr>
              <p:txBody>
                <a:bodyPr wrap="none" anchor="ctr"/>
                <a:lstStyle/>
                <a:p>
                  <a:endParaRPr lang="en-US" dirty="0"/>
                </a:p>
              </p:txBody>
            </p:sp>
          </p:grpSp>
          <p:sp>
            <p:nvSpPr>
              <p:cNvPr id="49" name="Freeform 209"/>
              <p:cNvSpPr>
                <a:spLocks/>
              </p:cNvSpPr>
              <p:nvPr/>
            </p:nvSpPr>
            <p:spPr bwMode="auto">
              <a:xfrm>
                <a:off x="3917" y="969"/>
                <a:ext cx="187" cy="153"/>
              </a:xfrm>
              <a:custGeom>
                <a:avLst/>
                <a:gdLst/>
                <a:ahLst/>
                <a:cxnLst>
                  <a:cxn ang="0">
                    <a:pos x="0" y="58"/>
                  </a:cxn>
                  <a:cxn ang="0">
                    <a:pos x="154" y="0"/>
                  </a:cxn>
                  <a:cxn ang="0">
                    <a:pos x="186" y="93"/>
                  </a:cxn>
                  <a:cxn ang="0">
                    <a:pos x="32" y="152"/>
                  </a:cxn>
                  <a:cxn ang="0">
                    <a:pos x="0" y="58"/>
                  </a:cxn>
                </a:cxnLst>
                <a:rect l="0" t="0" r="r" b="b"/>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50" name="Freeform 210"/>
              <p:cNvSpPr>
                <a:spLocks/>
              </p:cNvSpPr>
              <p:nvPr/>
            </p:nvSpPr>
            <p:spPr bwMode="auto">
              <a:xfrm>
                <a:off x="4029" y="1304"/>
                <a:ext cx="189" cy="141"/>
              </a:xfrm>
              <a:custGeom>
                <a:avLst/>
                <a:gdLst/>
                <a:ahLst/>
                <a:cxnLst>
                  <a:cxn ang="0">
                    <a:pos x="0" y="56"/>
                  </a:cxn>
                  <a:cxn ang="0">
                    <a:pos x="156" y="0"/>
                  </a:cxn>
                  <a:cxn ang="0">
                    <a:pos x="188" y="93"/>
                  </a:cxn>
                  <a:cxn ang="0">
                    <a:pos x="29" y="140"/>
                  </a:cxn>
                  <a:cxn ang="0">
                    <a:pos x="0" y="56"/>
                  </a:cxn>
                </a:cxnLst>
                <a:rect l="0" t="0" r="r" b="b"/>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51" name="Freeform 211"/>
              <p:cNvSpPr>
                <a:spLocks/>
              </p:cNvSpPr>
              <p:nvPr/>
            </p:nvSpPr>
            <p:spPr bwMode="auto">
              <a:xfrm>
                <a:off x="3952" y="1077"/>
                <a:ext cx="167" cy="84"/>
              </a:xfrm>
              <a:custGeom>
                <a:avLst/>
                <a:gdLst/>
                <a:ahLst/>
                <a:cxnLst>
                  <a:cxn ang="0">
                    <a:pos x="0" y="59"/>
                  </a:cxn>
                  <a:cxn ang="0">
                    <a:pos x="158" y="0"/>
                  </a:cxn>
                  <a:cxn ang="0">
                    <a:pos x="166" y="26"/>
                  </a:cxn>
                  <a:cxn ang="0">
                    <a:pos x="7" y="83"/>
                  </a:cxn>
                  <a:cxn ang="0">
                    <a:pos x="0" y="59"/>
                  </a:cxn>
                </a:cxnLst>
                <a:rect l="0" t="0" r="r" b="b"/>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2" name="Line 212"/>
              <p:cNvSpPr>
                <a:spLocks noChangeShapeType="1"/>
              </p:cNvSpPr>
              <p:nvPr/>
            </p:nvSpPr>
            <p:spPr bwMode="auto">
              <a:xfrm flipH="1">
                <a:off x="3952" y="1083"/>
                <a:ext cx="157" cy="50"/>
              </a:xfrm>
              <a:prstGeom prst="line">
                <a:avLst/>
              </a:prstGeom>
              <a:noFill/>
              <a:ln w="12700">
                <a:solidFill>
                  <a:srgbClr val="FFFFFF"/>
                </a:solidFill>
                <a:round/>
                <a:headEnd/>
                <a:tailEnd/>
              </a:ln>
              <a:effectLst/>
            </p:spPr>
            <p:txBody>
              <a:bodyPr wrap="none" anchor="ctr"/>
              <a:lstStyle/>
              <a:p>
                <a:endParaRPr lang="en-US" dirty="0"/>
              </a:p>
            </p:txBody>
          </p:sp>
          <p:sp>
            <p:nvSpPr>
              <p:cNvPr id="53" name="Freeform 213"/>
              <p:cNvSpPr>
                <a:spLocks/>
              </p:cNvSpPr>
              <p:nvPr/>
            </p:nvSpPr>
            <p:spPr bwMode="auto">
              <a:xfrm>
                <a:off x="4015" y="1262"/>
                <a:ext cx="166" cy="84"/>
              </a:xfrm>
              <a:custGeom>
                <a:avLst/>
                <a:gdLst/>
                <a:ahLst/>
                <a:cxnLst>
                  <a:cxn ang="0">
                    <a:pos x="0" y="59"/>
                  </a:cxn>
                  <a:cxn ang="0">
                    <a:pos x="157" y="0"/>
                  </a:cxn>
                  <a:cxn ang="0">
                    <a:pos x="165" y="26"/>
                  </a:cxn>
                  <a:cxn ang="0">
                    <a:pos x="7" y="83"/>
                  </a:cxn>
                  <a:cxn ang="0">
                    <a:pos x="0" y="59"/>
                  </a:cxn>
                </a:cxnLst>
                <a:rect l="0" t="0" r="r" b="b"/>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4" name="Line 214"/>
              <p:cNvSpPr>
                <a:spLocks noChangeShapeType="1"/>
              </p:cNvSpPr>
              <p:nvPr/>
            </p:nvSpPr>
            <p:spPr bwMode="auto">
              <a:xfrm flipH="1">
                <a:off x="4023" y="1291"/>
                <a:ext cx="157" cy="49"/>
              </a:xfrm>
              <a:prstGeom prst="line">
                <a:avLst/>
              </a:prstGeom>
              <a:noFill/>
              <a:ln w="12700">
                <a:solidFill>
                  <a:srgbClr val="FFFFFF"/>
                </a:solidFill>
                <a:round/>
                <a:headEnd/>
                <a:tailEnd/>
              </a:ln>
              <a:effectLst/>
            </p:spPr>
            <p:txBody>
              <a:bodyPr wrap="none" anchor="ctr"/>
              <a:lstStyle/>
              <a:p>
                <a:endParaRPr lang="en-US" dirty="0"/>
              </a:p>
            </p:txBody>
          </p:sp>
          <p:sp>
            <p:nvSpPr>
              <p:cNvPr id="55" name="Freeform 215"/>
              <p:cNvSpPr>
                <a:spLocks/>
              </p:cNvSpPr>
              <p:nvPr/>
            </p:nvSpPr>
            <p:spPr bwMode="auto">
              <a:xfrm>
                <a:off x="4140" y="1170"/>
                <a:ext cx="7" cy="19"/>
              </a:xfrm>
              <a:custGeom>
                <a:avLst/>
                <a:gdLst/>
                <a:ahLst/>
                <a:cxnLst>
                  <a:cxn ang="0">
                    <a:pos x="0" y="0"/>
                  </a:cxn>
                  <a:cxn ang="0">
                    <a:pos x="0" y="6"/>
                  </a:cxn>
                  <a:cxn ang="0">
                    <a:pos x="3" y="13"/>
                  </a:cxn>
                  <a:cxn ang="0">
                    <a:pos x="6" y="18"/>
                  </a:cxn>
                </a:cxnLst>
                <a:rect l="0" t="0" r="r" b="b"/>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217" name="Group 216"/>
          <p:cNvGrpSpPr>
            <a:grpSpLocks/>
          </p:cNvGrpSpPr>
          <p:nvPr/>
        </p:nvGrpSpPr>
        <p:grpSpPr bwMode="auto">
          <a:xfrm>
            <a:off x="5505093" y="703382"/>
            <a:ext cx="457200" cy="381000"/>
            <a:chOff x="3579" y="965"/>
            <a:chExt cx="644" cy="595"/>
          </a:xfrm>
        </p:grpSpPr>
        <p:grpSp>
          <p:nvGrpSpPr>
            <p:cNvPr id="218" name="Group 217"/>
            <p:cNvGrpSpPr>
              <a:grpSpLocks/>
            </p:cNvGrpSpPr>
            <p:nvPr/>
          </p:nvGrpSpPr>
          <p:grpSpPr bwMode="auto">
            <a:xfrm>
              <a:off x="3716" y="1085"/>
              <a:ext cx="382" cy="373"/>
              <a:chOff x="3716" y="1085"/>
              <a:chExt cx="382" cy="373"/>
            </a:xfrm>
          </p:grpSpPr>
          <p:sp>
            <p:nvSpPr>
              <p:cNvPr id="426" name="Freeform 218"/>
              <p:cNvSpPr>
                <a:spLocks/>
              </p:cNvSpPr>
              <p:nvPr/>
            </p:nvSpPr>
            <p:spPr bwMode="auto">
              <a:xfrm>
                <a:off x="3716" y="1085"/>
                <a:ext cx="381" cy="372"/>
              </a:xfrm>
              <a:custGeom>
                <a:avLst/>
                <a:gdLst/>
                <a:ahLst/>
                <a:cxnLst>
                  <a:cxn ang="0">
                    <a:pos x="380" y="275"/>
                  </a:cxn>
                  <a:cxn ang="0">
                    <a:pos x="290" y="0"/>
                  </a:cxn>
                  <a:cxn ang="0">
                    <a:pos x="18" y="105"/>
                  </a:cxn>
                  <a:cxn ang="0">
                    <a:pos x="0" y="168"/>
                  </a:cxn>
                  <a:cxn ang="0">
                    <a:pos x="72" y="368"/>
                  </a:cxn>
                  <a:cxn ang="0">
                    <a:pos x="120" y="371"/>
                  </a:cxn>
                  <a:cxn ang="0">
                    <a:pos x="380" y="275"/>
                  </a:cxn>
                </a:cxnLst>
                <a:rect l="0" t="0" r="r" b="b"/>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618FFD">
                      <a:gamma/>
                      <a:shade val="89804"/>
                      <a:invGamma/>
                    </a:srgbClr>
                  </a:gs>
                </a:gsLst>
                <a:lin ang="0" scaled="1"/>
              </a:gradFill>
              <a:ln w="12700" cap="rnd">
                <a:noFill/>
                <a:round/>
                <a:headEnd/>
                <a:tailEnd/>
              </a:ln>
              <a:effectLst/>
            </p:spPr>
            <p:txBody>
              <a:bodyPr/>
              <a:lstStyle/>
              <a:p>
                <a:endParaRPr lang="en-US" dirty="0"/>
              </a:p>
            </p:txBody>
          </p:sp>
          <p:sp>
            <p:nvSpPr>
              <p:cNvPr id="427" name="Freeform 219"/>
              <p:cNvSpPr>
                <a:spLocks/>
              </p:cNvSpPr>
              <p:nvPr/>
            </p:nvSpPr>
            <p:spPr bwMode="auto">
              <a:xfrm>
                <a:off x="3716" y="1085"/>
                <a:ext cx="382" cy="373"/>
              </a:xfrm>
              <a:custGeom>
                <a:avLst/>
                <a:gdLst/>
                <a:ahLst/>
                <a:cxnLst>
                  <a:cxn ang="0">
                    <a:pos x="381" y="276"/>
                  </a:cxn>
                  <a:cxn ang="0">
                    <a:pos x="291" y="0"/>
                  </a:cxn>
                  <a:cxn ang="0">
                    <a:pos x="18" y="105"/>
                  </a:cxn>
                  <a:cxn ang="0">
                    <a:pos x="0" y="168"/>
                  </a:cxn>
                  <a:cxn ang="0">
                    <a:pos x="72" y="369"/>
                  </a:cxn>
                  <a:cxn ang="0">
                    <a:pos x="120" y="372"/>
                  </a:cxn>
                  <a:cxn ang="0">
                    <a:pos x="381" y="276"/>
                  </a:cxn>
                </a:cxnLst>
                <a:rect l="0" t="0" r="r" b="b"/>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19" name="Group 220"/>
            <p:cNvGrpSpPr>
              <a:grpSpLocks/>
            </p:cNvGrpSpPr>
            <p:nvPr/>
          </p:nvGrpSpPr>
          <p:grpSpPr bwMode="auto">
            <a:xfrm>
              <a:off x="3579" y="1106"/>
              <a:ext cx="291" cy="454"/>
              <a:chOff x="3579" y="1106"/>
              <a:chExt cx="291" cy="454"/>
            </a:xfrm>
          </p:grpSpPr>
          <p:sp>
            <p:nvSpPr>
              <p:cNvPr id="404" name="Freeform 221"/>
              <p:cNvSpPr>
                <a:spLocks/>
              </p:cNvSpPr>
              <p:nvPr/>
            </p:nvSpPr>
            <p:spPr bwMode="auto">
              <a:xfrm>
                <a:off x="3579" y="1106"/>
                <a:ext cx="291" cy="454"/>
              </a:xfrm>
              <a:custGeom>
                <a:avLst/>
                <a:gdLst/>
                <a:ahLst/>
                <a:cxnLst>
                  <a:cxn ang="0">
                    <a:pos x="0" y="56"/>
                  </a:cxn>
                  <a:cxn ang="0">
                    <a:pos x="135" y="453"/>
                  </a:cxn>
                  <a:cxn ang="0">
                    <a:pos x="290" y="408"/>
                  </a:cxn>
                  <a:cxn ang="0">
                    <a:pos x="149" y="0"/>
                  </a:cxn>
                  <a:cxn ang="0">
                    <a:pos x="0" y="56"/>
                  </a:cxn>
                </a:cxnLst>
                <a:rect l="0" t="0" r="r" b="b"/>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05" name="Group 222"/>
              <p:cNvGrpSpPr>
                <a:grpSpLocks/>
              </p:cNvGrpSpPr>
              <p:nvPr/>
            </p:nvGrpSpPr>
            <p:grpSpPr bwMode="auto">
              <a:xfrm>
                <a:off x="3619" y="1202"/>
                <a:ext cx="135" cy="62"/>
                <a:chOff x="3619" y="1202"/>
                <a:chExt cx="135" cy="62"/>
              </a:xfrm>
            </p:grpSpPr>
            <p:sp>
              <p:nvSpPr>
                <p:cNvPr id="422" name="Line 223"/>
                <p:cNvSpPr>
                  <a:spLocks noChangeShapeType="1"/>
                </p:cNvSpPr>
                <p:nvPr/>
              </p:nvSpPr>
              <p:spPr bwMode="auto">
                <a:xfrm>
                  <a:off x="3619" y="1252"/>
                  <a:ext cx="6" cy="12"/>
                </a:xfrm>
                <a:prstGeom prst="line">
                  <a:avLst/>
                </a:prstGeom>
                <a:noFill/>
                <a:ln w="12700">
                  <a:solidFill>
                    <a:srgbClr val="FFFFFF"/>
                  </a:solidFill>
                  <a:round/>
                  <a:headEnd/>
                  <a:tailEnd/>
                </a:ln>
                <a:effectLst/>
              </p:spPr>
              <p:txBody>
                <a:bodyPr wrap="none" anchor="ctr"/>
                <a:lstStyle/>
                <a:p>
                  <a:endParaRPr lang="en-US" dirty="0"/>
                </a:p>
              </p:txBody>
            </p:sp>
            <p:sp>
              <p:nvSpPr>
                <p:cNvPr id="423" name="Line 224"/>
                <p:cNvSpPr>
                  <a:spLocks noChangeShapeType="1"/>
                </p:cNvSpPr>
                <p:nvPr/>
              </p:nvSpPr>
              <p:spPr bwMode="auto">
                <a:xfrm>
                  <a:off x="3657" y="1236"/>
                  <a:ext cx="6" cy="13"/>
                </a:xfrm>
                <a:prstGeom prst="line">
                  <a:avLst/>
                </a:prstGeom>
                <a:noFill/>
                <a:ln w="12700">
                  <a:solidFill>
                    <a:srgbClr val="FFFFFF"/>
                  </a:solidFill>
                  <a:round/>
                  <a:headEnd/>
                  <a:tailEnd/>
                </a:ln>
                <a:effectLst/>
              </p:spPr>
              <p:txBody>
                <a:bodyPr wrap="none" anchor="ctr"/>
                <a:lstStyle/>
                <a:p>
                  <a:endParaRPr lang="en-US" dirty="0"/>
                </a:p>
              </p:txBody>
            </p:sp>
            <p:sp>
              <p:nvSpPr>
                <p:cNvPr id="424" name="Line 225"/>
                <p:cNvSpPr>
                  <a:spLocks noChangeShapeType="1"/>
                </p:cNvSpPr>
                <p:nvPr/>
              </p:nvSpPr>
              <p:spPr bwMode="auto">
                <a:xfrm>
                  <a:off x="3703" y="1219"/>
                  <a:ext cx="6" cy="13"/>
                </a:xfrm>
                <a:prstGeom prst="line">
                  <a:avLst/>
                </a:prstGeom>
                <a:noFill/>
                <a:ln w="12700">
                  <a:solidFill>
                    <a:srgbClr val="FFFFFF"/>
                  </a:solidFill>
                  <a:round/>
                  <a:headEnd/>
                  <a:tailEnd/>
                </a:ln>
                <a:effectLst/>
              </p:spPr>
              <p:txBody>
                <a:bodyPr wrap="none" anchor="ctr"/>
                <a:lstStyle/>
                <a:p>
                  <a:endParaRPr lang="en-US" dirty="0"/>
                </a:p>
              </p:txBody>
            </p:sp>
            <p:sp>
              <p:nvSpPr>
                <p:cNvPr id="425" name="Line 226"/>
                <p:cNvSpPr>
                  <a:spLocks noChangeShapeType="1"/>
                </p:cNvSpPr>
                <p:nvPr/>
              </p:nvSpPr>
              <p:spPr bwMode="auto">
                <a:xfrm>
                  <a:off x="3747" y="1202"/>
                  <a:ext cx="7" cy="14"/>
                </a:xfrm>
                <a:prstGeom prst="line">
                  <a:avLst/>
                </a:prstGeom>
                <a:noFill/>
                <a:ln w="12700">
                  <a:solidFill>
                    <a:srgbClr val="FFFFFF"/>
                  </a:solidFill>
                  <a:round/>
                  <a:headEnd/>
                  <a:tailEnd/>
                </a:ln>
                <a:effectLst/>
              </p:spPr>
              <p:txBody>
                <a:bodyPr wrap="none" anchor="ctr"/>
                <a:lstStyle/>
                <a:p>
                  <a:endParaRPr lang="en-US" dirty="0"/>
                </a:p>
              </p:txBody>
            </p:sp>
          </p:grpSp>
          <p:sp>
            <p:nvSpPr>
              <p:cNvPr id="406" name="Freeform 227"/>
              <p:cNvSpPr>
                <a:spLocks/>
              </p:cNvSpPr>
              <p:nvPr/>
            </p:nvSpPr>
            <p:spPr bwMode="auto">
              <a:xfrm>
                <a:off x="3583" y="1110"/>
                <a:ext cx="175" cy="143"/>
              </a:xfrm>
              <a:custGeom>
                <a:avLst/>
                <a:gdLst/>
                <a:ahLst/>
                <a:cxnLst>
                  <a:cxn ang="0">
                    <a:pos x="0" y="54"/>
                  </a:cxn>
                  <a:cxn ang="0">
                    <a:pos x="144" y="0"/>
                  </a:cxn>
                  <a:cxn ang="0">
                    <a:pos x="174" y="87"/>
                  </a:cxn>
                  <a:cxn ang="0">
                    <a:pos x="29" y="142"/>
                  </a:cxn>
                  <a:cxn ang="0">
                    <a:pos x="0" y="54"/>
                  </a:cxn>
                </a:cxnLst>
                <a:rect l="0" t="0" r="r" b="b"/>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407" name="Freeform 228"/>
              <p:cNvSpPr>
                <a:spLocks/>
              </p:cNvSpPr>
              <p:nvPr/>
            </p:nvSpPr>
            <p:spPr bwMode="auto">
              <a:xfrm>
                <a:off x="3636" y="1272"/>
                <a:ext cx="158" cy="78"/>
              </a:xfrm>
              <a:custGeom>
                <a:avLst/>
                <a:gdLst/>
                <a:ahLst/>
                <a:cxnLst>
                  <a:cxn ang="0">
                    <a:pos x="0" y="55"/>
                  </a:cxn>
                  <a:cxn ang="0">
                    <a:pos x="149" y="0"/>
                  </a:cxn>
                  <a:cxn ang="0">
                    <a:pos x="157" y="24"/>
                  </a:cxn>
                  <a:cxn ang="0">
                    <a:pos x="7" y="77"/>
                  </a:cxn>
                  <a:cxn ang="0">
                    <a:pos x="0" y="55"/>
                  </a:cxn>
                </a:cxnLst>
                <a:rect l="0" t="0" r="r" b="b"/>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08" name="Freeform 229"/>
              <p:cNvSpPr>
                <a:spLocks/>
              </p:cNvSpPr>
              <p:nvPr/>
            </p:nvSpPr>
            <p:spPr bwMode="auto">
              <a:xfrm>
                <a:off x="3615" y="1211"/>
                <a:ext cx="158" cy="78"/>
              </a:xfrm>
              <a:custGeom>
                <a:avLst/>
                <a:gdLst/>
                <a:ahLst/>
                <a:cxnLst>
                  <a:cxn ang="0">
                    <a:pos x="0" y="57"/>
                  </a:cxn>
                  <a:cxn ang="0">
                    <a:pos x="149" y="0"/>
                  </a:cxn>
                  <a:cxn ang="0">
                    <a:pos x="157" y="24"/>
                  </a:cxn>
                  <a:cxn ang="0">
                    <a:pos x="7" y="77"/>
                  </a:cxn>
                  <a:cxn ang="0">
                    <a:pos x="0" y="57"/>
                  </a:cxn>
                </a:cxnLst>
                <a:rect l="0" t="0" r="r" b="b"/>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09" name="Group 230"/>
              <p:cNvGrpSpPr>
                <a:grpSpLocks/>
              </p:cNvGrpSpPr>
              <p:nvPr/>
            </p:nvGrpSpPr>
            <p:grpSpPr bwMode="auto">
              <a:xfrm>
                <a:off x="3645" y="1296"/>
                <a:ext cx="153" cy="76"/>
                <a:chOff x="3645" y="1296"/>
                <a:chExt cx="153" cy="76"/>
              </a:xfrm>
            </p:grpSpPr>
            <p:sp>
              <p:nvSpPr>
                <p:cNvPr id="420" name="Freeform 231"/>
                <p:cNvSpPr>
                  <a:spLocks/>
                </p:cNvSpPr>
                <p:nvPr/>
              </p:nvSpPr>
              <p:spPr bwMode="auto">
                <a:xfrm>
                  <a:off x="3645" y="1296"/>
                  <a:ext cx="152" cy="74"/>
                </a:xfrm>
                <a:custGeom>
                  <a:avLst/>
                  <a:gdLst/>
                  <a:ahLst/>
                  <a:cxnLst>
                    <a:cxn ang="0">
                      <a:pos x="0" y="54"/>
                    </a:cxn>
                    <a:cxn ang="0">
                      <a:pos x="145" y="0"/>
                    </a:cxn>
                    <a:cxn ang="0">
                      <a:pos x="151" y="19"/>
                    </a:cxn>
                    <a:cxn ang="0">
                      <a:pos x="6" y="73"/>
                    </a:cxn>
                    <a:cxn ang="0">
                      <a:pos x="0" y="54"/>
                    </a:cxn>
                  </a:cxnLst>
                  <a:rect l="0" t="0" r="r" b="b"/>
                  <a:pathLst>
                    <a:path w="152" h="74">
                      <a:moveTo>
                        <a:pt x="0" y="54"/>
                      </a:moveTo>
                      <a:lnTo>
                        <a:pt x="145" y="0"/>
                      </a:lnTo>
                      <a:lnTo>
                        <a:pt x="151" y="19"/>
                      </a:lnTo>
                      <a:lnTo>
                        <a:pt x="6" y="73"/>
                      </a:lnTo>
                      <a:lnTo>
                        <a:pt x="0" y="54"/>
                      </a:lnTo>
                    </a:path>
                  </a:pathLst>
                </a:custGeom>
                <a:gradFill rotWithShape="0">
                  <a:gsLst>
                    <a:gs pos="0">
                      <a:srgbClr val="A2C1FE">
                        <a:gamma/>
                        <a:tint val="80000"/>
                        <a:invGamma/>
                      </a:srgbClr>
                    </a:gs>
                    <a:gs pos="100000">
                      <a:srgbClr val="A2C1FE"/>
                    </a:gs>
                  </a:gsLst>
                  <a:lin ang="5400000" scaled="1"/>
                </a:gradFill>
                <a:ln w="12700" cap="rnd">
                  <a:noFill/>
                  <a:round/>
                  <a:headEnd/>
                  <a:tailEnd/>
                </a:ln>
                <a:effectLst/>
              </p:spPr>
              <p:txBody>
                <a:bodyPr/>
                <a:lstStyle/>
                <a:p>
                  <a:endParaRPr lang="en-US" dirty="0"/>
                </a:p>
              </p:txBody>
            </p:sp>
            <p:sp>
              <p:nvSpPr>
                <p:cNvPr id="421" name="Freeform 232"/>
                <p:cNvSpPr>
                  <a:spLocks/>
                </p:cNvSpPr>
                <p:nvPr/>
              </p:nvSpPr>
              <p:spPr bwMode="auto">
                <a:xfrm>
                  <a:off x="3645" y="1296"/>
                  <a:ext cx="153" cy="76"/>
                </a:xfrm>
                <a:custGeom>
                  <a:avLst/>
                  <a:gdLst/>
                  <a:ahLst/>
                  <a:cxnLst>
                    <a:cxn ang="0">
                      <a:pos x="0" y="56"/>
                    </a:cxn>
                    <a:cxn ang="0">
                      <a:pos x="146" y="0"/>
                    </a:cxn>
                    <a:cxn ang="0">
                      <a:pos x="152" y="19"/>
                    </a:cxn>
                    <a:cxn ang="0">
                      <a:pos x="6" y="75"/>
                    </a:cxn>
                    <a:cxn ang="0">
                      <a:pos x="0" y="56"/>
                    </a:cxn>
                  </a:cxnLst>
                  <a:rect l="0" t="0" r="r" b="b"/>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410" name="Freeform 233"/>
              <p:cNvSpPr>
                <a:spLocks/>
              </p:cNvSpPr>
              <p:nvPr/>
            </p:nvSpPr>
            <p:spPr bwMode="auto">
              <a:xfrm>
                <a:off x="3653" y="1317"/>
                <a:ext cx="156" cy="78"/>
              </a:xfrm>
              <a:custGeom>
                <a:avLst/>
                <a:gdLst/>
                <a:ahLst/>
                <a:cxnLst>
                  <a:cxn ang="0">
                    <a:pos x="0" y="55"/>
                  </a:cxn>
                  <a:cxn ang="0">
                    <a:pos x="147" y="0"/>
                  </a:cxn>
                  <a:cxn ang="0">
                    <a:pos x="155" y="24"/>
                  </a:cxn>
                  <a:cxn ang="0">
                    <a:pos x="6" y="77"/>
                  </a:cxn>
                  <a:cxn ang="0">
                    <a:pos x="0" y="55"/>
                  </a:cxn>
                </a:cxnLst>
                <a:rect l="0" t="0" r="r" b="b"/>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11" name="Group 234"/>
              <p:cNvGrpSpPr>
                <a:grpSpLocks/>
              </p:cNvGrpSpPr>
              <p:nvPr/>
            </p:nvGrpSpPr>
            <p:grpSpPr bwMode="auto">
              <a:xfrm>
                <a:off x="3683" y="1409"/>
                <a:ext cx="155" cy="69"/>
                <a:chOff x="3683" y="1409"/>
                <a:chExt cx="155" cy="69"/>
              </a:xfrm>
            </p:grpSpPr>
            <p:sp>
              <p:nvSpPr>
                <p:cNvPr id="415" name="Freeform 235"/>
                <p:cNvSpPr>
                  <a:spLocks/>
                </p:cNvSpPr>
                <p:nvPr/>
              </p:nvSpPr>
              <p:spPr bwMode="auto">
                <a:xfrm>
                  <a:off x="3683" y="1409"/>
                  <a:ext cx="155" cy="69"/>
                </a:xfrm>
                <a:custGeom>
                  <a:avLst/>
                  <a:gdLst/>
                  <a:ahLst/>
                  <a:cxnLst>
                    <a:cxn ang="0">
                      <a:pos x="0" y="57"/>
                    </a:cxn>
                    <a:cxn ang="0">
                      <a:pos x="4" y="68"/>
                    </a:cxn>
                    <a:cxn ang="0">
                      <a:pos x="154" y="11"/>
                    </a:cxn>
                    <a:cxn ang="0">
                      <a:pos x="151" y="0"/>
                    </a:cxn>
                    <a:cxn ang="0">
                      <a:pos x="0" y="57"/>
                    </a:cxn>
                  </a:cxnLst>
                  <a:rect l="0" t="0" r="r" b="b"/>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16" name="Line 236"/>
                <p:cNvSpPr>
                  <a:spLocks noChangeShapeType="1"/>
                </p:cNvSpPr>
                <p:nvPr/>
              </p:nvSpPr>
              <p:spPr bwMode="auto">
                <a:xfrm>
                  <a:off x="3693" y="1464"/>
                  <a:ext cx="6" cy="12"/>
                </a:xfrm>
                <a:prstGeom prst="line">
                  <a:avLst/>
                </a:prstGeom>
                <a:noFill/>
                <a:ln w="12700">
                  <a:solidFill>
                    <a:srgbClr val="FFFFFF"/>
                  </a:solidFill>
                  <a:round/>
                  <a:headEnd/>
                  <a:tailEnd/>
                </a:ln>
                <a:effectLst/>
              </p:spPr>
              <p:txBody>
                <a:bodyPr wrap="none" anchor="ctr"/>
                <a:lstStyle/>
                <a:p>
                  <a:endParaRPr lang="en-US" dirty="0"/>
                </a:p>
              </p:txBody>
            </p:sp>
            <p:sp>
              <p:nvSpPr>
                <p:cNvPr id="417" name="Line 237"/>
                <p:cNvSpPr>
                  <a:spLocks noChangeShapeType="1"/>
                </p:cNvSpPr>
                <p:nvPr/>
              </p:nvSpPr>
              <p:spPr bwMode="auto">
                <a:xfrm>
                  <a:off x="3730" y="1448"/>
                  <a:ext cx="7" cy="13"/>
                </a:xfrm>
                <a:prstGeom prst="line">
                  <a:avLst/>
                </a:prstGeom>
                <a:noFill/>
                <a:ln w="12700">
                  <a:solidFill>
                    <a:srgbClr val="FFFFFF"/>
                  </a:solidFill>
                  <a:round/>
                  <a:headEnd/>
                  <a:tailEnd/>
                </a:ln>
                <a:effectLst/>
              </p:spPr>
              <p:txBody>
                <a:bodyPr wrap="none" anchor="ctr"/>
                <a:lstStyle/>
                <a:p>
                  <a:endParaRPr lang="en-US" dirty="0"/>
                </a:p>
              </p:txBody>
            </p:sp>
            <p:sp>
              <p:nvSpPr>
                <p:cNvPr id="418" name="Line 238"/>
                <p:cNvSpPr>
                  <a:spLocks noChangeShapeType="1"/>
                </p:cNvSpPr>
                <p:nvPr/>
              </p:nvSpPr>
              <p:spPr bwMode="auto">
                <a:xfrm>
                  <a:off x="3777" y="1430"/>
                  <a:ext cx="6" cy="13"/>
                </a:xfrm>
                <a:prstGeom prst="line">
                  <a:avLst/>
                </a:prstGeom>
                <a:noFill/>
                <a:ln w="12700">
                  <a:solidFill>
                    <a:srgbClr val="FFFFFF"/>
                  </a:solidFill>
                  <a:round/>
                  <a:headEnd/>
                  <a:tailEnd/>
                </a:ln>
                <a:effectLst/>
              </p:spPr>
              <p:txBody>
                <a:bodyPr wrap="none" anchor="ctr"/>
                <a:lstStyle/>
                <a:p>
                  <a:endParaRPr lang="en-US" dirty="0"/>
                </a:p>
              </p:txBody>
            </p:sp>
            <p:sp>
              <p:nvSpPr>
                <p:cNvPr id="419" name="Line 239"/>
                <p:cNvSpPr>
                  <a:spLocks noChangeShapeType="1"/>
                </p:cNvSpPr>
                <p:nvPr/>
              </p:nvSpPr>
              <p:spPr bwMode="auto">
                <a:xfrm>
                  <a:off x="3821" y="1413"/>
                  <a:ext cx="7" cy="15"/>
                </a:xfrm>
                <a:prstGeom prst="line">
                  <a:avLst/>
                </a:prstGeom>
                <a:noFill/>
                <a:ln w="12700">
                  <a:solidFill>
                    <a:srgbClr val="FFFFFF"/>
                  </a:solidFill>
                  <a:round/>
                  <a:headEnd/>
                  <a:tailEnd/>
                </a:ln>
                <a:effectLst/>
              </p:spPr>
              <p:txBody>
                <a:bodyPr wrap="none" anchor="ctr"/>
                <a:lstStyle/>
                <a:p>
                  <a:endParaRPr lang="en-US" dirty="0"/>
                </a:p>
              </p:txBody>
            </p:sp>
          </p:grpSp>
          <p:sp>
            <p:nvSpPr>
              <p:cNvPr id="412" name="Freeform 240"/>
              <p:cNvSpPr>
                <a:spLocks/>
              </p:cNvSpPr>
              <p:nvPr/>
            </p:nvSpPr>
            <p:spPr bwMode="auto">
              <a:xfrm>
                <a:off x="3674" y="1385"/>
                <a:ext cx="157" cy="79"/>
              </a:xfrm>
              <a:custGeom>
                <a:avLst/>
                <a:gdLst/>
                <a:ahLst/>
                <a:cxnLst>
                  <a:cxn ang="0">
                    <a:pos x="0" y="57"/>
                  </a:cxn>
                  <a:cxn ang="0">
                    <a:pos x="148" y="0"/>
                  </a:cxn>
                  <a:cxn ang="0">
                    <a:pos x="156" y="24"/>
                  </a:cxn>
                  <a:cxn ang="0">
                    <a:pos x="7" y="78"/>
                  </a:cxn>
                  <a:cxn ang="0">
                    <a:pos x="0" y="57"/>
                  </a:cxn>
                </a:cxnLst>
                <a:rect l="0" t="0" r="r" b="b"/>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13" name="Freeform 241"/>
              <p:cNvSpPr>
                <a:spLocks/>
              </p:cNvSpPr>
              <p:nvPr/>
            </p:nvSpPr>
            <p:spPr bwMode="auto">
              <a:xfrm>
                <a:off x="3688" y="1425"/>
                <a:ext cx="178" cy="131"/>
              </a:xfrm>
              <a:custGeom>
                <a:avLst/>
                <a:gdLst/>
                <a:ahLst/>
                <a:cxnLst>
                  <a:cxn ang="0">
                    <a:pos x="0" y="52"/>
                  </a:cxn>
                  <a:cxn ang="0">
                    <a:pos x="147" y="0"/>
                  </a:cxn>
                  <a:cxn ang="0">
                    <a:pos x="177" y="87"/>
                  </a:cxn>
                  <a:cxn ang="0">
                    <a:pos x="27" y="130"/>
                  </a:cxn>
                  <a:cxn ang="0">
                    <a:pos x="0" y="52"/>
                  </a:cxn>
                </a:cxnLst>
                <a:rect l="0" t="0" r="r" b="b"/>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414" name="Line 242"/>
              <p:cNvSpPr>
                <a:spLocks noChangeShapeType="1"/>
              </p:cNvSpPr>
              <p:nvPr/>
            </p:nvSpPr>
            <p:spPr bwMode="auto">
              <a:xfrm flipH="1">
                <a:off x="3617" y="1215"/>
                <a:ext cx="148" cy="47"/>
              </a:xfrm>
              <a:prstGeom prst="line">
                <a:avLst/>
              </a:prstGeom>
              <a:noFill/>
              <a:ln w="12700">
                <a:solidFill>
                  <a:srgbClr val="FFFFFF"/>
                </a:solidFill>
                <a:round/>
                <a:headEnd/>
                <a:tailEnd/>
              </a:ln>
              <a:effectLst/>
            </p:spPr>
            <p:txBody>
              <a:bodyPr wrap="none" anchor="ctr"/>
              <a:lstStyle/>
              <a:p>
                <a:endParaRPr lang="en-US" dirty="0"/>
              </a:p>
            </p:txBody>
          </p:sp>
        </p:grpSp>
        <p:grpSp>
          <p:nvGrpSpPr>
            <p:cNvPr id="220" name="Group 243"/>
            <p:cNvGrpSpPr>
              <a:grpSpLocks/>
            </p:cNvGrpSpPr>
            <p:nvPr/>
          </p:nvGrpSpPr>
          <p:grpSpPr bwMode="auto">
            <a:xfrm>
              <a:off x="3806" y="1111"/>
              <a:ext cx="60" cy="50"/>
              <a:chOff x="3806" y="1111"/>
              <a:chExt cx="60" cy="50"/>
            </a:xfrm>
          </p:grpSpPr>
          <p:grpSp>
            <p:nvGrpSpPr>
              <p:cNvPr id="392" name="Group 244"/>
              <p:cNvGrpSpPr>
                <a:grpSpLocks/>
              </p:cNvGrpSpPr>
              <p:nvPr/>
            </p:nvGrpSpPr>
            <p:grpSpPr bwMode="auto">
              <a:xfrm>
                <a:off x="3843" y="1121"/>
                <a:ext cx="23" cy="16"/>
                <a:chOff x="3843" y="1121"/>
                <a:chExt cx="23" cy="16"/>
              </a:xfrm>
            </p:grpSpPr>
            <p:sp>
              <p:nvSpPr>
                <p:cNvPr id="402" name="Freeform 245"/>
                <p:cNvSpPr>
                  <a:spLocks/>
                </p:cNvSpPr>
                <p:nvPr/>
              </p:nvSpPr>
              <p:spPr bwMode="auto">
                <a:xfrm>
                  <a:off x="3843" y="1121"/>
                  <a:ext cx="21" cy="14"/>
                </a:xfrm>
                <a:custGeom>
                  <a:avLst/>
                  <a:gdLst/>
                  <a:ahLst/>
                  <a:cxnLst>
                    <a:cxn ang="0">
                      <a:pos x="0" y="5"/>
                    </a:cxn>
                    <a:cxn ang="0">
                      <a:pos x="2" y="4"/>
                    </a:cxn>
                    <a:cxn ang="0">
                      <a:pos x="4" y="6"/>
                    </a:cxn>
                    <a:cxn ang="0">
                      <a:pos x="11" y="3"/>
                    </a:cxn>
                    <a:cxn ang="0">
                      <a:pos x="12" y="1"/>
                    </a:cxn>
                    <a:cxn ang="0">
                      <a:pos x="14" y="0"/>
                    </a:cxn>
                    <a:cxn ang="0">
                      <a:pos x="16" y="2"/>
                    </a:cxn>
                    <a:cxn ang="0">
                      <a:pos x="20" y="2"/>
                    </a:cxn>
                    <a:cxn ang="0">
                      <a:pos x="17" y="6"/>
                    </a:cxn>
                    <a:cxn ang="0">
                      <a:pos x="17" y="8"/>
                    </a:cxn>
                    <a:cxn ang="0">
                      <a:pos x="15" y="9"/>
                    </a:cxn>
                    <a:cxn ang="0">
                      <a:pos x="13" y="7"/>
                    </a:cxn>
                    <a:cxn ang="0">
                      <a:pos x="6" y="10"/>
                    </a:cxn>
                    <a:cxn ang="0">
                      <a:pos x="6" y="12"/>
                    </a:cxn>
                    <a:cxn ang="0">
                      <a:pos x="3" y="13"/>
                    </a:cxn>
                    <a:cxn ang="0">
                      <a:pos x="0" y="5"/>
                    </a:cxn>
                  </a:cxnLst>
                  <a:rect l="0" t="0" r="r" b="b"/>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618FFD">
                        <a:gamma/>
                        <a:tint val="50196"/>
                        <a:invGamma/>
                      </a:srgbClr>
                    </a:gs>
                    <a:gs pos="100000">
                      <a:srgbClr val="618FFD"/>
                    </a:gs>
                  </a:gsLst>
                  <a:lin ang="5400000" scaled="1"/>
                </a:gradFill>
                <a:ln w="12700" cap="rnd">
                  <a:noFill/>
                  <a:round/>
                  <a:headEnd/>
                  <a:tailEnd/>
                </a:ln>
                <a:effectLst/>
              </p:spPr>
              <p:txBody>
                <a:bodyPr/>
                <a:lstStyle/>
                <a:p>
                  <a:endParaRPr lang="en-US" dirty="0"/>
                </a:p>
              </p:txBody>
            </p:sp>
            <p:sp>
              <p:nvSpPr>
                <p:cNvPr id="403" name="Freeform 246"/>
                <p:cNvSpPr>
                  <a:spLocks/>
                </p:cNvSpPr>
                <p:nvPr/>
              </p:nvSpPr>
              <p:spPr bwMode="auto">
                <a:xfrm>
                  <a:off x="3843" y="1121"/>
                  <a:ext cx="23" cy="16"/>
                </a:xfrm>
                <a:custGeom>
                  <a:avLst/>
                  <a:gdLst/>
                  <a:ahLst/>
                  <a:cxnLst>
                    <a:cxn ang="0">
                      <a:pos x="0" y="6"/>
                    </a:cxn>
                    <a:cxn ang="0">
                      <a:pos x="2" y="4"/>
                    </a:cxn>
                    <a:cxn ang="0">
                      <a:pos x="5" y="7"/>
                    </a:cxn>
                    <a:cxn ang="0">
                      <a:pos x="12" y="4"/>
                    </a:cxn>
                    <a:cxn ang="0">
                      <a:pos x="13" y="1"/>
                    </a:cxn>
                    <a:cxn ang="0">
                      <a:pos x="15" y="0"/>
                    </a:cxn>
                    <a:cxn ang="0">
                      <a:pos x="18" y="2"/>
                    </a:cxn>
                    <a:cxn ang="0">
                      <a:pos x="22" y="2"/>
                    </a:cxn>
                    <a:cxn ang="0">
                      <a:pos x="19" y="7"/>
                    </a:cxn>
                    <a:cxn ang="0">
                      <a:pos x="19" y="10"/>
                    </a:cxn>
                    <a:cxn ang="0">
                      <a:pos x="16" y="10"/>
                    </a:cxn>
                    <a:cxn ang="0">
                      <a:pos x="14" y="8"/>
                    </a:cxn>
                    <a:cxn ang="0">
                      <a:pos x="6" y="11"/>
                    </a:cxn>
                    <a:cxn ang="0">
                      <a:pos x="6" y="14"/>
                    </a:cxn>
                    <a:cxn ang="0">
                      <a:pos x="4" y="15"/>
                    </a:cxn>
                    <a:cxn ang="0">
                      <a:pos x="0" y="6"/>
                    </a:cxn>
                  </a:cxnLst>
                  <a:rect l="0" t="0" r="r" b="b"/>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393" name="Group 247"/>
              <p:cNvGrpSpPr>
                <a:grpSpLocks/>
              </p:cNvGrpSpPr>
              <p:nvPr/>
            </p:nvGrpSpPr>
            <p:grpSpPr bwMode="auto">
              <a:xfrm>
                <a:off x="3810" y="1120"/>
                <a:ext cx="44" cy="41"/>
                <a:chOff x="3810" y="1120"/>
                <a:chExt cx="44" cy="41"/>
              </a:xfrm>
            </p:grpSpPr>
            <p:sp>
              <p:nvSpPr>
                <p:cNvPr id="400" name="Freeform 248"/>
                <p:cNvSpPr>
                  <a:spLocks/>
                </p:cNvSpPr>
                <p:nvPr/>
              </p:nvSpPr>
              <p:spPr bwMode="auto">
                <a:xfrm>
                  <a:off x="3810" y="1120"/>
                  <a:ext cx="42" cy="39"/>
                </a:xfrm>
                <a:custGeom>
                  <a:avLst/>
                  <a:gdLst/>
                  <a:ahLst/>
                  <a:cxnLst>
                    <a:cxn ang="0">
                      <a:pos x="8" y="38"/>
                    </a:cxn>
                    <a:cxn ang="0">
                      <a:pos x="0" y="13"/>
                    </a:cxn>
                    <a:cxn ang="0">
                      <a:pos x="32" y="0"/>
                    </a:cxn>
                    <a:cxn ang="0">
                      <a:pos x="41" y="25"/>
                    </a:cxn>
                    <a:cxn ang="0">
                      <a:pos x="8" y="38"/>
                    </a:cxn>
                  </a:cxnLst>
                  <a:rect l="0" t="0" r="r" b="b"/>
                  <a:pathLst>
                    <a:path w="42" h="39">
                      <a:moveTo>
                        <a:pt x="8" y="38"/>
                      </a:moveTo>
                      <a:lnTo>
                        <a:pt x="0" y="13"/>
                      </a:lnTo>
                      <a:lnTo>
                        <a:pt x="32" y="0"/>
                      </a:lnTo>
                      <a:lnTo>
                        <a:pt x="41" y="25"/>
                      </a:lnTo>
                      <a:lnTo>
                        <a:pt x="8" y="38"/>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401" name="Freeform 249"/>
                <p:cNvSpPr>
                  <a:spLocks/>
                </p:cNvSpPr>
                <p:nvPr/>
              </p:nvSpPr>
              <p:spPr bwMode="auto">
                <a:xfrm>
                  <a:off x="3810" y="1120"/>
                  <a:ext cx="44" cy="41"/>
                </a:xfrm>
                <a:custGeom>
                  <a:avLst/>
                  <a:gdLst/>
                  <a:ahLst/>
                  <a:cxnLst>
                    <a:cxn ang="0">
                      <a:pos x="8" y="40"/>
                    </a:cxn>
                    <a:cxn ang="0">
                      <a:pos x="0" y="14"/>
                    </a:cxn>
                    <a:cxn ang="0">
                      <a:pos x="33" y="0"/>
                    </a:cxn>
                    <a:cxn ang="0">
                      <a:pos x="43" y="26"/>
                    </a:cxn>
                    <a:cxn ang="0">
                      <a:pos x="8" y="40"/>
                    </a:cxn>
                  </a:cxnLst>
                  <a:rect l="0" t="0" r="r" b="b"/>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394" name="Group 250"/>
              <p:cNvGrpSpPr>
                <a:grpSpLocks/>
              </p:cNvGrpSpPr>
              <p:nvPr/>
            </p:nvGrpSpPr>
            <p:grpSpPr bwMode="auto">
              <a:xfrm>
                <a:off x="3827" y="1111"/>
                <a:ext cx="13" cy="14"/>
                <a:chOff x="3827" y="1111"/>
                <a:chExt cx="13" cy="14"/>
              </a:xfrm>
            </p:grpSpPr>
            <p:sp>
              <p:nvSpPr>
                <p:cNvPr id="398" name="Freeform 251"/>
                <p:cNvSpPr>
                  <a:spLocks/>
                </p:cNvSpPr>
                <p:nvPr/>
              </p:nvSpPr>
              <p:spPr bwMode="auto">
                <a:xfrm>
                  <a:off x="3827" y="1111"/>
                  <a:ext cx="11" cy="13"/>
                </a:xfrm>
                <a:custGeom>
                  <a:avLst/>
                  <a:gdLst/>
                  <a:ahLst/>
                  <a:cxnLst>
                    <a:cxn ang="0">
                      <a:pos x="3" y="12"/>
                    </a:cxn>
                    <a:cxn ang="0">
                      <a:pos x="0" y="3"/>
                    </a:cxn>
                    <a:cxn ang="0">
                      <a:pos x="7" y="0"/>
                    </a:cxn>
                    <a:cxn ang="0">
                      <a:pos x="10" y="10"/>
                    </a:cxn>
                    <a:cxn ang="0">
                      <a:pos x="3" y="12"/>
                    </a:cxn>
                  </a:cxnLst>
                  <a:rect l="0" t="0" r="r" b="b"/>
                  <a:pathLst>
                    <a:path w="11" h="13">
                      <a:moveTo>
                        <a:pt x="3" y="12"/>
                      </a:moveTo>
                      <a:lnTo>
                        <a:pt x="0" y="3"/>
                      </a:lnTo>
                      <a:lnTo>
                        <a:pt x="7" y="0"/>
                      </a:lnTo>
                      <a:lnTo>
                        <a:pt x="10" y="10"/>
                      </a:lnTo>
                      <a:lnTo>
                        <a:pt x="3" y="12"/>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399" name="Freeform 252"/>
                <p:cNvSpPr>
                  <a:spLocks/>
                </p:cNvSpPr>
                <p:nvPr/>
              </p:nvSpPr>
              <p:spPr bwMode="auto">
                <a:xfrm>
                  <a:off x="3827" y="1111"/>
                  <a:ext cx="13" cy="14"/>
                </a:xfrm>
                <a:custGeom>
                  <a:avLst/>
                  <a:gdLst/>
                  <a:ahLst/>
                  <a:cxnLst>
                    <a:cxn ang="0">
                      <a:pos x="4" y="13"/>
                    </a:cxn>
                    <a:cxn ang="0">
                      <a:pos x="0" y="3"/>
                    </a:cxn>
                    <a:cxn ang="0">
                      <a:pos x="8" y="0"/>
                    </a:cxn>
                    <a:cxn ang="0">
                      <a:pos x="12" y="10"/>
                    </a:cxn>
                    <a:cxn ang="0">
                      <a:pos x="4" y="13"/>
                    </a:cxn>
                  </a:cxnLst>
                  <a:rect l="0" t="0" r="r" b="b"/>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395" name="Group 253"/>
              <p:cNvGrpSpPr>
                <a:grpSpLocks/>
              </p:cNvGrpSpPr>
              <p:nvPr/>
            </p:nvGrpSpPr>
            <p:grpSpPr bwMode="auto">
              <a:xfrm>
                <a:off x="3806" y="1136"/>
                <a:ext cx="10" cy="7"/>
                <a:chOff x="3806" y="1136"/>
                <a:chExt cx="10" cy="7"/>
              </a:xfrm>
            </p:grpSpPr>
            <p:sp>
              <p:nvSpPr>
                <p:cNvPr id="396" name="Freeform 254"/>
                <p:cNvSpPr>
                  <a:spLocks/>
                </p:cNvSpPr>
                <p:nvPr/>
              </p:nvSpPr>
              <p:spPr bwMode="auto">
                <a:xfrm>
                  <a:off x="3806" y="1136"/>
                  <a:ext cx="8" cy="5"/>
                </a:xfrm>
                <a:custGeom>
                  <a:avLst/>
                  <a:gdLst/>
                  <a:ahLst/>
                  <a:cxnLst>
                    <a:cxn ang="0">
                      <a:pos x="1" y="4"/>
                    </a:cxn>
                    <a:cxn ang="0">
                      <a:pos x="0" y="2"/>
                    </a:cxn>
                    <a:cxn ang="0">
                      <a:pos x="6" y="0"/>
                    </a:cxn>
                    <a:cxn ang="0">
                      <a:pos x="7" y="3"/>
                    </a:cxn>
                    <a:cxn ang="0">
                      <a:pos x="1" y="4"/>
                    </a:cxn>
                  </a:cxnLst>
                  <a:rect l="0" t="0" r="r" b="b"/>
                  <a:pathLst>
                    <a:path w="8" h="5">
                      <a:moveTo>
                        <a:pt x="1" y="4"/>
                      </a:moveTo>
                      <a:lnTo>
                        <a:pt x="0" y="2"/>
                      </a:lnTo>
                      <a:lnTo>
                        <a:pt x="6" y="0"/>
                      </a:lnTo>
                      <a:lnTo>
                        <a:pt x="7" y="3"/>
                      </a:lnTo>
                      <a:lnTo>
                        <a:pt x="1" y="4"/>
                      </a:lnTo>
                    </a:path>
                  </a:pathLst>
                </a:custGeom>
                <a:gradFill rotWithShape="0">
                  <a:gsLst>
                    <a:gs pos="0">
                      <a:srgbClr val="618FFD">
                        <a:gamma/>
                        <a:tint val="30196"/>
                        <a:invGamma/>
                      </a:srgbClr>
                    </a:gs>
                    <a:gs pos="100000">
                      <a:srgbClr val="618FFD"/>
                    </a:gs>
                  </a:gsLst>
                  <a:lin ang="5400000" scaled="1"/>
                </a:gradFill>
                <a:ln w="12700" cap="rnd">
                  <a:noFill/>
                  <a:round/>
                  <a:headEnd/>
                  <a:tailEnd/>
                </a:ln>
                <a:effectLst/>
              </p:spPr>
              <p:txBody>
                <a:bodyPr/>
                <a:lstStyle/>
                <a:p>
                  <a:endParaRPr lang="en-US" dirty="0"/>
                </a:p>
              </p:txBody>
            </p:sp>
            <p:sp>
              <p:nvSpPr>
                <p:cNvPr id="397" name="Freeform 255"/>
                <p:cNvSpPr>
                  <a:spLocks/>
                </p:cNvSpPr>
                <p:nvPr/>
              </p:nvSpPr>
              <p:spPr bwMode="auto">
                <a:xfrm>
                  <a:off x="3806" y="1136"/>
                  <a:ext cx="10" cy="7"/>
                </a:xfrm>
                <a:custGeom>
                  <a:avLst/>
                  <a:gdLst/>
                  <a:ahLst/>
                  <a:cxnLst>
                    <a:cxn ang="0">
                      <a:pos x="2" y="6"/>
                    </a:cxn>
                    <a:cxn ang="0">
                      <a:pos x="0" y="3"/>
                    </a:cxn>
                    <a:cxn ang="0">
                      <a:pos x="8" y="0"/>
                    </a:cxn>
                    <a:cxn ang="0">
                      <a:pos x="9" y="4"/>
                    </a:cxn>
                    <a:cxn ang="0">
                      <a:pos x="2" y="6"/>
                    </a:cxn>
                  </a:cxnLst>
                  <a:rect l="0" t="0" r="r" b="b"/>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221" name="Group 256"/>
            <p:cNvGrpSpPr>
              <a:grpSpLocks/>
            </p:cNvGrpSpPr>
            <p:nvPr/>
          </p:nvGrpSpPr>
          <p:grpSpPr bwMode="auto">
            <a:xfrm>
              <a:off x="3716" y="1163"/>
              <a:ext cx="202" cy="296"/>
              <a:chOff x="3716" y="1163"/>
              <a:chExt cx="202" cy="296"/>
            </a:xfrm>
          </p:grpSpPr>
          <p:sp>
            <p:nvSpPr>
              <p:cNvPr id="390" name="Freeform 257"/>
              <p:cNvSpPr>
                <a:spLocks/>
              </p:cNvSpPr>
              <p:nvPr/>
            </p:nvSpPr>
            <p:spPr bwMode="auto">
              <a:xfrm>
                <a:off x="3716" y="1163"/>
                <a:ext cx="201" cy="295"/>
              </a:xfrm>
              <a:custGeom>
                <a:avLst/>
                <a:gdLst/>
                <a:ahLst/>
                <a:cxnLst>
                  <a:cxn ang="0">
                    <a:pos x="18" y="27"/>
                  </a:cxn>
                  <a:cxn ang="0">
                    <a:pos x="90" y="0"/>
                  </a:cxn>
                  <a:cxn ang="0">
                    <a:pos x="133" y="14"/>
                  </a:cxn>
                  <a:cxn ang="0">
                    <a:pos x="200" y="212"/>
                  </a:cxn>
                  <a:cxn ang="0">
                    <a:pos x="181" y="271"/>
                  </a:cxn>
                  <a:cxn ang="0">
                    <a:pos x="120" y="294"/>
                  </a:cxn>
                  <a:cxn ang="0">
                    <a:pos x="72" y="292"/>
                  </a:cxn>
                  <a:cxn ang="0">
                    <a:pos x="0" y="90"/>
                  </a:cxn>
                  <a:cxn ang="0">
                    <a:pos x="18" y="27"/>
                  </a:cxn>
                </a:cxnLst>
                <a:rect l="0" t="0" r="r" b="b"/>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618FFD">
                      <a:gamma/>
                      <a:tint val="50196"/>
                      <a:invGamma/>
                    </a:srgbClr>
                  </a:gs>
                  <a:gs pos="100000">
                    <a:srgbClr val="618FFD"/>
                  </a:gs>
                </a:gsLst>
                <a:lin ang="0" scaled="1"/>
              </a:gradFill>
              <a:ln w="12700" cap="rnd">
                <a:noFill/>
                <a:round/>
                <a:headEnd/>
                <a:tailEnd/>
              </a:ln>
              <a:effectLst/>
            </p:spPr>
            <p:txBody>
              <a:bodyPr/>
              <a:lstStyle/>
              <a:p>
                <a:endParaRPr lang="en-US" dirty="0"/>
              </a:p>
            </p:txBody>
          </p:sp>
          <p:sp>
            <p:nvSpPr>
              <p:cNvPr id="391" name="Freeform 258"/>
              <p:cNvSpPr>
                <a:spLocks/>
              </p:cNvSpPr>
              <p:nvPr/>
            </p:nvSpPr>
            <p:spPr bwMode="auto">
              <a:xfrm>
                <a:off x="3716" y="1163"/>
                <a:ext cx="202" cy="296"/>
              </a:xfrm>
              <a:custGeom>
                <a:avLst/>
                <a:gdLst/>
                <a:ahLst/>
                <a:cxnLst>
                  <a:cxn ang="0">
                    <a:pos x="18" y="27"/>
                  </a:cxn>
                  <a:cxn ang="0">
                    <a:pos x="90" y="0"/>
                  </a:cxn>
                  <a:cxn ang="0">
                    <a:pos x="134" y="14"/>
                  </a:cxn>
                  <a:cxn ang="0">
                    <a:pos x="201" y="213"/>
                  </a:cxn>
                  <a:cxn ang="0">
                    <a:pos x="182" y="272"/>
                  </a:cxn>
                  <a:cxn ang="0">
                    <a:pos x="121" y="295"/>
                  </a:cxn>
                  <a:cxn ang="0">
                    <a:pos x="72" y="293"/>
                  </a:cxn>
                  <a:cxn ang="0">
                    <a:pos x="0" y="90"/>
                  </a:cxn>
                  <a:cxn ang="0">
                    <a:pos x="18" y="27"/>
                  </a:cxn>
                </a:cxnLst>
                <a:rect l="0" t="0" r="r" b="b"/>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22" name="Group 259"/>
            <p:cNvGrpSpPr>
              <a:grpSpLocks/>
            </p:cNvGrpSpPr>
            <p:nvPr/>
          </p:nvGrpSpPr>
          <p:grpSpPr bwMode="auto">
            <a:xfrm>
              <a:off x="3859" y="1166"/>
              <a:ext cx="66" cy="97"/>
              <a:chOff x="3859" y="1166"/>
              <a:chExt cx="66" cy="97"/>
            </a:xfrm>
          </p:grpSpPr>
          <p:grpSp>
            <p:nvGrpSpPr>
              <p:cNvPr id="382" name="Group 260"/>
              <p:cNvGrpSpPr>
                <a:grpSpLocks/>
              </p:cNvGrpSpPr>
              <p:nvPr/>
            </p:nvGrpSpPr>
            <p:grpSpPr bwMode="auto">
              <a:xfrm>
                <a:off x="3859" y="1166"/>
                <a:ext cx="66" cy="97"/>
                <a:chOff x="3859" y="1166"/>
                <a:chExt cx="66" cy="97"/>
              </a:xfrm>
            </p:grpSpPr>
            <p:sp>
              <p:nvSpPr>
                <p:cNvPr id="388" name="Freeform 261"/>
                <p:cNvSpPr>
                  <a:spLocks/>
                </p:cNvSpPr>
                <p:nvPr/>
              </p:nvSpPr>
              <p:spPr bwMode="auto">
                <a:xfrm>
                  <a:off x="3859" y="116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389" name="Freeform 262"/>
                <p:cNvSpPr>
                  <a:spLocks/>
                </p:cNvSpPr>
                <p:nvPr/>
              </p:nvSpPr>
              <p:spPr bwMode="auto">
                <a:xfrm>
                  <a:off x="3859" y="1166"/>
                  <a:ext cx="66" cy="97"/>
                </a:xfrm>
                <a:custGeom>
                  <a:avLst/>
                  <a:gdLst/>
                  <a:ahLst/>
                  <a:cxnLst>
                    <a:cxn ang="0">
                      <a:pos x="0" y="14"/>
                    </a:cxn>
                    <a:cxn ang="0">
                      <a:pos x="27" y="96"/>
                    </a:cxn>
                    <a:cxn ang="0">
                      <a:pos x="65" y="81"/>
                    </a:cxn>
                    <a:cxn ang="0">
                      <a:pos x="39" y="0"/>
                    </a:cxn>
                    <a:cxn ang="0">
                      <a:pos x="0" y="14"/>
                    </a:cxn>
                  </a:cxnLst>
                  <a:rect l="0" t="0" r="r" b="b"/>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383" name="Line 263"/>
              <p:cNvSpPr>
                <a:spLocks noChangeShapeType="1"/>
              </p:cNvSpPr>
              <p:nvPr/>
            </p:nvSpPr>
            <p:spPr bwMode="auto">
              <a:xfrm flipV="1">
                <a:off x="3876" y="1207"/>
                <a:ext cx="33" cy="13"/>
              </a:xfrm>
              <a:prstGeom prst="line">
                <a:avLst/>
              </a:prstGeom>
              <a:noFill/>
              <a:ln w="12700">
                <a:solidFill>
                  <a:srgbClr val="000000"/>
                </a:solidFill>
                <a:round/>
                <a:headEnd/>
                <a:tailEnd/>
              </a:ln>
              <a:effectLst/>
            </p:spPr>
            <p:txBody>
              <a:bodyPr wrap="none" anchor="ctr"/>
              <a:lstStyle/>
              <a:p>
                <a:endParaRPr lang="en-US" dirty="0"/>
              </a:p>
            </p:txBody>
          </p:sp>
          <p:sp>
            <p:nvSpPr>
              <p:cNvPr id="384" name="Line 264"/>
              <p:cNvSpPr>
                <a:spLocks noChangeShapeType="1"/>
              </p:cNvSpPr>
              <p:nvPr/>
            </p:nvSpPr>
            <p:spPr bwMode="auto">
              <a:xfrm>
                <a:off x="3871" y="1182"/>
                <a:ext cx="19" cy="75"/>
              </a:xfrm>
              <a:prstGeom prst="line">
                <a:avLst/>
              </a:prstGeom>
              <a:noFill/>
              <a:ln w="12700">
                <a:solidFill>
                  <a:srgbClr val="000000"/>
                </a:solidFill>
                <a:round/>
                <a:headEnd/>
                <a:tailEnd/>
              </a:ln>
              <a:effectLst/>
            </p:spPr>
            <p:txBody>
              <a:bodyPr wrap="none" anchor="ctr"/>
              <a:lstStyle/>
              <a:p>
                <a:endParaRPr lang="en-US" dirty="0"/>
              </a:p>
            </p:txBody>
          </p:sp>
          <p:sp>
            <p:nvSpPr>
              <p:cNvPr id="385" name="Line 265"/>
              <p:cNvSpPr>
                <a:spLocks noChangeShapeType="1"/>
              </p:cNvSpPr>
              <p:nvPr/>
            </p:nvSpPr>
            <p:spPr bwMode="auto">
              <a:xfrm>
                <a:off x="3879" y="1179"/>
                <a:ext cx="19" cy="76"/>
              </a:xfrm>
              <a:prstGeom prst="line">
                <a:avLst/>
              </a:prstGeom>
              <a:noFill/>
              <a:ln w="12700">
                <a:solidFill>
                  <a:srgbClr val="000000"/>
                </a:solidFill>
                <a:round/>
                <a:headEnd/>
                <a:tailEnd/>
              </a:ln>
              <a:effectLst/>
            </p:spPr>
            <p:txBody>
              <a:bodyPr wrap="none" anchor="ctr"/>
              <a:lstStyle/>
              <a:p>
                <a:endParaRPr lang="en-US" dirty="0"/>
              </a:p>
            </p:txBody>
          </p:sp>
          <p:sp>
            <p:nvSpPr>
              <p:cNvPr id="386" name="Line 266"/>
              <p:cNvSpPr>
                <a:spLocks noChangeShapeType="1"/>
              </p:cNvSpPr>
              <p:nvPr/>
            </p:nvSpPr>
            <p:spPr bwMode="auto">
              <a:xfrm>
                <a:off x="3887" y="1176"/>
                <a:ext cx="18" cy="76"/>
              </a:xfrm>
              <a:prstGeom prst="line">
                <a:avLst/>
              </a:prstGeom>
              <a:noFill/>
              <a:ln w="12700">
                <a:solidFill>
                  <a:srgbClr val="000000"/>
                </a:solidFill>
                <a:round/>
                <a:headEnd/>
                <a:tailEnd/>
              </a:ln>
              <a:effectLst/>
            </p:spPr>
            <p:txBody>
              <a:bodyPr wrap="none" anchor="ctr"/>
              <a:lstStyle/>
              <a:p>
                <a:endParaRPr lang="en-US" dirty="0"/>
              </a:p>
            </p:txBody>
          </p:sp>
          <p:sp>
            <p:nvSpPr>
              <p:cNvPr id="387" name="Line 267"/>
              <p:cNvSpPr>
                <a:spLocks noChangeShapeType="1"/>
              </p:cNvSpPr>
              <p:nvPr/>
            </p:nvSpPr>
            <p:spPr bwMode="auto">
              <a:xfrm>
                <a:off x="3894" y="1173"/>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223" name="Group 268"/>
            <p:cNvGrpSpPr>
              <a:grpSpLocks/>
            </p:cNvGrpSpPr>
            <p:nvPr/>
          </p:nvGrpSpPr>
          <p:grpSpPr bwMode="auto">
            <a:xfrm>
              <a:off x="3895" y="1271"/>
              <a:ext cx="67" cy="97"/>
              <a:chOff x="3895" y="1271"/>
              <a:chExt cx="67" cy="97"/>
            </a:xfrm>
          </p:grpSpPr>
          <p:grpSp>
            <p:nvGrpSpPr>
              <p:cNvPr id="374" name="Group 269"/>
              <p:cNvGrpSpPr>
                <a:grpSpLocks/>
              </p:cNvGrpSpPr>
              <p:nvPr/>
            </p:nvGrpSpPr>
            <p:grpSpPr bwMode="auto">
              <a:xfrm>
                <a:off x="3895" y="1271"/>
                <a:ext cx="67" cy="97"/>
                <a:chOff x="3895" y="1271"/>
                <a:chExt cx="67" cy="97"/>
              </a:xfrm>
            </p:grpSpPr>
            <p:sp>
              <p:nvSpPr>
                <p:cNvPr id="380" name="Freeform 270"/>
                <p:cNvSpPr>
                  <a:spLocks/>
                </p:cNvSpPr>
                <p:nvPr/>
              </p:nvSpPr>
              <p:spPr bwMode="auto">
                <a:xfrm>
                  <a:off x="3895" y="1271"/>
                  <a:ext cx="66" cy="95"/>
                </a:xfrm>
                <a:custGeom>
                  <a:avLst/>
                  <a:gdLst/>
                  <a:ahLst/>
                  <a:cxnLst>
                    <a:cxn ang="0">
                      <a:pos x="0" y="13"/>
                    </a:cxn>
                    <a:cxn ang="0">
                      <a:pos x="27" y="94"/>
                    </a:cxn>
                    <a:cxn ang="0">
                      <a:pos x="65" y="79"/>
                    </a:cxn>
                    <a:cxn ang="0">
                      <a:pos x="39" y="0"/>
                    </a:cxn>
                    <a:cxn ang="0">
                      <a:pos x="0" y="13"/>
                    </a:cxn>
                  </a:cxnLst>
                  <a:rect l="0" t="0" r="r" b="b"/>
                  <a:pathLst>
                    <a:path w="66" h="95">
                      <a:moveTo>
                        <a:pt x="0" y="13"/>
                      </a:moveTo>
                      <a:lnTo>
                        <a:pt x="27" y="94"/>
                      </a:lnTo>
                      <a:lnTo>
                        <a:pt x="65" y="79"/>
                      </a:lnTo>
                      <a:lnTo>
                        <a:pt x="39" y="0"/>
                      </a:lnTo>
                      <a:lnTo>
                        <a:pt x="0" y="13"/>
                      </a:lnTo>
                    </a:path>
                  </a:pathLst>
                </a:custGeom>
                <a:gradFill rotWithShape="0">
                  <a:gsLst>
                    <a:gs pos="0">
                      <a:srgbClr val="CECECE"/>
                    </a:gs>
                    <a:gs pos="100000">
                      <a:srgbClr val="CECECE">
                        <a:gamma/>
                        <a:shade val="69804"/>
                        <a:invGamma/>
                      </a:srgbClr>
                    </a:gs>
                  </a:gsLst>
                  <a:lin ang="0" scaled="1"/>
                </a:gradFill>
                <a:ln w="12700" cap="rnd">
                  <a:noFill/>
                  <a:round/>
                  <a:headEnd/>
                  <a:tailEnd/>
                </a:ln>
                <a:effectLst/>
              </p:spPr>
              <p:txBody>
                <a:bodyPr/>
                <a:lstStyle/>
                <a:p>
                  <a:endParaRPr lang="en-US" dirty="0"/>
                </a:p>
              </p:txBody>
            </p:sp>
            <p:sp>
              <p:nvSpPr>
                <p:cNvPr id="381" name="Freeform 271"/>
                <p:cNvSpPr>
                  <a:spLocks/>
                </p:cNvSpPr>
                <p:nvPr/>
              </p:nvSpPr>
              <p:spPr bwMode="auto">
                <a:xfrm>
                  <a:off x="3895" y="1271"/>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375" name="Line 272"/>
              <p:cNvSpPr>
                <a:spLocks noChangeShapeType="1"/>
              </p:cNvSpPr>
              <p:nvPr/>
            </p:nvSpPr>
            <p:spPr bwMode="auto">
              <a:xfrm flipV="1">
                <a:off x="3912" y="1311"/>
                <a:ext cx="34" cy="13"/>
              </a:xfrm>
              <a:prstGeom prst="line">
                <a:avLst/>
              </a:prstGeom>
              <a:noFill/>
              <a:ln w="12700">
                <a:solidFill>
                  <a:srgbClr val="000000"/>
                </a:solidFill>
                <a:round/>
                <a:headEnd/>
                <a:tailEnd/>
              </a:ln>
              <a:effectLst/>
            </p:spPr>
            <p:txBody>
              <a:bodyPr wrap="none" anchor="ctr"/>
              <a:lstStyle/>
              <a:p>
                <a:endParaRPr lang="en-US" dirty="0"/>
              </a:p>
            </p:txBody>
          </p:sp>
          <p:sp>
            <p:nvSpPr>
              <p:cNvPr id="376" name="Line 273"/>
              <p:cNvSpPr>
                <a:spLocks noChangeShapeType="1"/>
              </p:cNvSpPr>
              <p:nvPr/>
            </p:nvSpPr>
            <p:spPr bwMode="auto">
              <a:xfrm>
                <a:off x="3908" y="1287"/>
                <a:ext cx="19" cy="75"/>
              </a:xfrm>
              <a:prstGeom prst="line">
                <a:avLst/>
              </a:prstGeom>
              <a:noFill/>
              <a:ln w="12700">
                <a:solidFill>
                  <a:srgbClr val="000000"/>
                </a:solidFill>
                <a:round/>
                <a:headEnd/>
                <a:tailEnd/>
              </a:ln>
              <a:effectLst/>
            </p:spPr>
            <p:txBody>
              <a:bodyPr wrap="none" anchor="ctr"/>
              <a:lstStyle/>
              <a:p>
                <a:endParaRPr lang="en-US" dirty="0"/>
              </a:p>
            </p:txBody>
          </p:sp>
          <p:sp>
            <p:nvSpPr>
              <p:cNvPr id="377" name="Line 274"/>
              <p:cNvSpPr>
                <a:spLocks noChangeShapeType="1"/>
              </p:cNvSpPr>
              <p:nvPr/>
            </p:nvSpPr>
            <p:spPr bwMode="auto">
              <a:xfrm>
                <a:off x="3916" y="1284"/>
                <a:ext cx="19" cy="75"/>
              </a:xfrm>
              <a:prstGeom prst="line">
                <a:avLst/>
              </a:prstGeom>
              <a:noFill/>
              <a:ln w="12700">
                <a:solidFill>
                  <a:srgbClr val="000000"/>
                </a:solidFill>
                <a:round/>
                <a:headEnd/>
                <a:tailEnd/>
              </a:ln>
              <a:effectLst/>
            </p:spPr>
            <p:txBody>
              <a:bodyPr wrap="none" anchor="ctr"/>
              <a:lstStyle/>
              <a:p>
                <a:endParaRPr lang="en-US" dirty="0"/>
              </a:p>
            </p:txBody>
          </p:sp>
          <p:sp>
            <p:nvSpPr>
              <p:cNvPr id="378" name="Line 275"/>
              <p:cNvSpPr>
                <a:spLocks noChangeShapeType="1"/>
              </p:cNvSpPr>
              <p:nvPr/>
            </p:nvSpPr>
            <p:spPr bwMode="auto">
              <a:xfrm>
                <a:off x="3923" y="1280"/>
                <a:ext cx="19" cy="76"/>
              </a:xfrm>
              <a:prstGeom prst="line">
                <a:avLst/>
              </a:prstGeom>
              <a:noFill/>
              <a:ln w="12700">
                <a:solidFill>
                  <a:srgbClr val="000000"/>
                </a:solidFill>
                <a:round/>
                <a:headEnd/>
                <a:tailEnd/>
              </a:ln>
              <a:effectLst/>
            </p:spPr>
            <p:txBody>
              <a:bodyPr wrap="none" anchor="ctr"/>
              <a:lstStyle/>
              <a:p>
                <a:endParaRPr lang="en-US" dirty="0"/>
              </a:p>
            </p:txBody>
          </p:sp>
          <p:sp>
            <p:nvSpPr>
              <p:cNvPr id="379" name="Line 276"/>
              <p:cNvSpPr>
                <a:spLocks noChangeShapeType="1"/>
              </p:cNvSpPr>
              <p:nvPr/>
            </p:nvSpPr>
            <p:spPr bwMode="auto">
              <a:xfrm>
                <a:off x="3931" y="1278"/>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224" name="Group 277"/>
            <p:cNvGrpSpPr>
              <a:grpSpLocks/>
            </p:cNvGrpSpPr>
            <p:nvPr/>
          </p:nvGrpSpPr>
          <p:grpSpPr bwMode="auto">
            <a:xfrm>
              <a:off x="3956" y="1247"/>
              <a:ext cx="67" cy="97"/>
              <a:chOff x="3956" y="1247"/>
              <a:chExt cx="67" cy="97"/>
            </a:xfrm>
          </p:grpSpPr>
          <p:grpSp>
            <p:nvGrpSpPr>
              <p:cNvPr id="366" name="Group 278"/>
              <p:cNvGrpSpPr>
                <a:grpSpLocks/>
              </p:cNvGrpSpPr>
              <p:nvPr/>
            </p:nvGrpSpPr>
            <p:grpSpPr bwMode="auto">
              <a:xfrm>
                <a:off x="3956" y="1247"/>
                <a:ext cx="67" cy="97"/>
                <a:chOff x="3956" y="1247"/>
                <a:chExt cx="67" cy="97"/>
              </a:xfrm>
            </p:grpSpPr>
            <p:sp>
              <p:nvSpPr>
                <p:cNvPr id="372" name="Freeform 279"/>
                <p:cNvSpPr>
                  <a:spLocks/>
                </p:cNvSpPr>
                <p:nvPr/>
              </p:nvSpPr>
              <p:spPr bwMode="auto">
                <a:xfrm>
                  <a:off x="3956" y="1247"/>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373" name="Freeform 280"/>
                <p:cNvSpPr>
                  <a:spLocks/>
                </p:cNvSpPr>
                <p:nvPr/>
              </p:nvSpPr>
              <p:spPr bwMode="auto">
                <a:xfrm>
                  <a:off x="3956" y="1247"/>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367" name="Line 281"/>
              <p:cNvSpPr>
                <a:spLocks noChangeShapeType="1"/>
              </p:cNvSpPr>
              <p:nvPr/>
            </p:nvSpPr>
            <p:spPr bwMode="auto">
              <a:xfrm flipV="1">
                <a:off x="3973" y="1287"/>
                <a:ext cx="34" cy="13"/>
              </a:xfrm>
              <a:prstGeom prst="line">
                <a:avLst/>
              </a:prstGeom>
              <a:noFill/>
              <a:ln w="12700">
                <a:solidFill>
                  <a:srgbClr val="000000"/>
                </a:solidFill>
                <a:round/>
                <a:headEnd/>
                <a:tailEnd/>
              </a:ln>
              <a:effectLst/>
            </p:spPr>
            <p:txBody>
              <a:bodyPr wrap="none" anchor="ctr"/>
              <a:lstStyle/>
              <a:p>
                <a:endParaRPr lang="en-US" dirty="0"/>
              </a:p>
            </p:txBody>
          </p:sp>
          <p:sp>
            <p:nvSpPr>
              <p:cNvPr id="368" name="Line 282"/>
              <p:cNvSpPr>
                <a:spLocks noChangeShapeType="1"/>
              </p:cNvSpPr>
              <p:nvPr/>
            </p:nvSpPr>
            <p:spPr bwMode="auto">
              <a:xfrm>
                <a:off x="3968" y="1263"/>
                <a:ext cx="19" cy="75"/>
              </a:xfrm>
              <a:prstGeom prst="line">
                <a:avLst/>
              </a:prstGeom>
              <a:noFill/>
              <a:ln w="12700">
                <a:solidFill>
                  <a:srgbClr val="000000"/>
                </a:solidFill>
                <a:round/>
                <a:headEnd/>
                <a:tailEnd/>
              </a:ln>
              <a:effectLst/>
            </p:spPr>
            <p:txBody>
              <a:bodyPr wrap="none" anchor="ctr"/>
              <a:lstStyle/>
              <a:p>
                <a:endParaRPr lang="en-US" dirty="0"/>
              </a:p>
            </p:txBody>
          </p:sp>
          <p:sp>
            <p:nvSpPr>
              <p:cNvPr id="369" name="Line 283"/>
              <p:cNvSpPr>
                <a:spLocks noChangeShapeType="1"/>
              </p:cNvSpPr>
              <p:nvPr/>
            </p:nvSpPr>
            <p:spPr bwMode="auto">
              <a:xfrm>
                <a:off x="3976" y="1260"/>
                <a:ext cx="20" cy="75"/>
              </a:xfrm>
              <a:prstGeom prst="line">
                <a:avLst/>
              </a:prstGeom>
              <a:noFill/>
              <a:ln w="12700">
                <a:solidFill>
                  <a:srgbClr val="000000"/>
                </a:solidFill>
                <a:round/>
                <a:headEnd/>
                <a:tailEnd/>
              </a:ln>
              <a:effectLst/>
            </p:spPr>
            <p:txBody>
              <a:bodyPr wrap="none" anchor="ctr"/>
              <a:lstStyle/>
              <a:p>
                <a:endParaRPr lang="en-US" dirty="0"/>
              </a:p>
            </p:txBody>
          </p:sp>
          <p:sp>
            <p:nvSpPr>
              <p:cNvPr id="370" name="Line 284"/>
              <p:cNvSpPr>
                <a:spLocks noChangeShapeType="1"/>
              </p:cNvSpPr>
              <p:nvPr/>
            </p:nvSpPr>
            <p:spPr bwMode="auto">
              <a:xfrm>
                <a:off x="3984" y="1256"/>
                <a:ext cx="19" cy="76"/>
              </a:xfrm>
              <a:prstGeom prst="line">
                <a:avLst/>
              </a:prstGeom>
              <a:noFill/>
              <a:ln w="12700">
                <a:solidFill>
                  <a:srgbClr val="000000"/>
                </a:solidFill>
                <a:round/>
                <a:headEnd/>
                <a:tailEnd/>
              </a:ln>
              <a:effectLst/>
            </p:spPr>
            <p:txBody>
              <a:bodyPr wrap="none" anchor="ctr"/>
              <a:lstStyle/>
              <a:p>
                <a:endParaRPr lang="en-US" dirty="0"/>
              </a:p>
            </p:txBody>
          </p:sp>
          <p:sp>
            <p:nvSpPr>
              <p:cNvPr id="371" name="Line 285"/>
              <p:cNvSpPr>
                <a:spLocks noChangeShapeType="1"/>
              </p:cNvSpPr>
              <p:nvPr/>
            </p:nvSpPr>
            <p:spPr bwMode="auto">
              <a:xfrm>
                <a:off x="3992" y="1253"/>
                <a:ext cx="18" cy="76"/>
              </a:xfrm>
              <a:prstGeom prst="line">
                <a:avLst/>
              </a:prstGeom>
              <a:noFill/>
              <a:ln w="12700">
                <a:solidFill>
                  <a:srgbClr val="000000"/>
                </a:solidFill>
                <a:round/>
                <a:headEnd/>
                <a:tailEnd/>
              </a:ln>
              <a:effectLst/>
            </p:spPr>
            <p:txBody>
              <a:bodyPr wrap="none" anchor="ctr"/>
              <a:lstStyle/>
              <a:p>
                <a:endParaRPr lang="en-US" dirty="0"/>
              </a:p>
            </p:txBody>
          </p:sp>
        </p:grpSp>
        <p:grpSp>
          <p:nvGrpSpPr>
            <p:cNvPr id="225" name="Group 286"/>
            <p:cNvGrpSpPr>
              <a:grpSpLocks/>
            </p:cNvGrpSpPr>
            <p:nvPr/>
          </p:nvGrpSpPr>
          <p:grpSpPr bwMode="auto">
            <a:xfrm>
              <a:off x="3917" y="1146"/>
              <a:ext cx="67" cy="97"/>
              <a:chOff x="3917" y="1146"/>
              <a:chExt cx="67" cy="97"/>
            </a:xfrm>
          </p:grpSpPr>
          <p:grpSp>
            <p:nvGrpSpPr>
              <p:cNvPr id="358" name="Group 287"/>
              <p:cNvGrpSpPr>
                <a:grpSpLocks/>
              </p:cNvGrpSpPr>
              <p:nvPr/>
            </p:nvGrpSpPr>
            <p:grpSpPr bwMode="auto">
              <a:xfrm>
                <a:off x="3917" y="1146"/>
                <a:ext cx="67" cy="97"/>
                <a:chOff x="3917" y="1146"/>
                <a:chExt cx="67" cy="97"/>
              </a:xfrm>
            </p:grpSpPr>
            <p:sp>
              <p:nvSpPr>
                <p:cNvPr id="364" name="Freeform 288"/>
                <p:cNvSpPr>
                  <a:spLocks/>
                </p:cNvSpPr>
                <p:nvPr/>
              </p:nvSpPr>
              <p:spPr bwMode="auto">
                <a:xfrm>
                  <a:off x="3917" y="114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365" name="Freeform 289"/>
                <p:cNvSpPr>
                  <a:spLocks/>
                </p:cNvSpPr>
                <p:nvPr/>
              </p:nvSpPr>
              <p:spPr bwMode="auto">
                <a:xfrm>
                  <a:off x="3917" y="1146"/>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359" name="Line 290"/>
              <p:cNvSpPr>
                <a:spLocks noChangeShapeType="1"/>
              </p:cNvSpPr>
              <p:nvPr/>
            </p:nvSpPr>
            <p:spPr bwMode="auto">
              <a:xfrm flipV="1">
                <a:off x="3935" y="1187"/>
                <a:ext cx="33" cy="13"/>
              </a:xfrm>
              <a:prstGeom prst="line">
                <a:avLst/>
              </a:prstGeom>
              <a:noFill/>
              <a:ln w="12700">
                <a:solidFill>
                  <a:srgbClr val="000000"/>
                </a:solidFill>
                <a:round/>
                <a:headEnd/>
                <a:tailEnd/>
              </a:ln>
              <a:effectLst/>
            </p:spPr>
            <p:txBody>
              <a:bodyPr wrap="none" anchor="ctr"/>
              <a:lstStyle/>
              <a:p>
                <a:endParaRPr lang="en-US" dirty="0"/>
              </a:p>
            </p:txBody>
          </p:sp>
          <p:sp>
            <p:nvSpPr>
              <p:cNvPr id="360" name="Line 291"/>
              <p:cNvSpPr>
                <a:spLocks noChangeShapeType="1"/>
              </p:cNvSpPr>
              <p:nvPr/>
            </p:nvSpPr>
            <p:spPr bwMode="auto">
              <a:xfrm>
                <a:off x="3929" y="1162"/>
                <a:ext cx="19" cy="75"/>
              </a:xfrm>
              <a:prstGeom prst="line">
                <a:avLst/>
              </a:prstGeom>
              <a:noFill/>
              <a:ln w="12700">
                <a:solidFill>
                  <a:srgbClr val="000000"/>
                </a:solidFill>
                <a:round/>
                <a:headEnd/>
                <a:tailEnd/>
              </a:ln>
              <a:effectLst/>
            </p:spPr>
            <p:txBody>
              <a:bodyPr wrap="none" anchor="ctr"/>
              <a:lstStyle/>
              <a:p>
                <a:endParaRPr lang="en-US" dirty="0"/>
              </a:p>
            </p:txBody>
          </p:sp>
          <p:sp>
            <p:nvSpPr>
              <p:cNvPr id="361" name="Line 292"/>
              <p:cNvSpPr>
                <a:spLocks noChangeShapeType="1"/>
              </p:cNvSpPr>
              <p:nvPr/>
            </p:nvSpPr>
            <p:spPr bwMode="auto">
              <a:xfrm>
                <a:off x="3937" y="1159"/>
                <a:ext cx="19" cy="76"/>
              </a:xfrm>
              <a:prstGeom prst="line">
                <a:avLst/>
              </a:prstGeom>
              <a:noFill/>
              <a:ln w="12700">
                <a:solidFill>
                  <a:srgbClr val="000000"/>
                </a:solidFill>
                <a:round/>
                <a:headEnd/>
                <a:tailEnd/>
              </a:ln>
              <a:effectLst/>
            </p:spPr>
            <p:txBody>
              <a:bodyPr wrap="none" anchor="ctr"/>
              <a:lstStyle/>
              <a:p>
                <a:endParaRPr lang="en-US" dirty="0"/>
              </a:p>
            </p:txBody>
          </p:sp>
          <p:sp>
            <p:nvSpPr>
              <p:cNvPr id="362" name="Line 293"/>
              <p:cNvSpPr>
                <a:spLocks noChangeShapeType="1"/>
              </p:cNvSpPr>
              <p:nvPr/>
            </p:nvSpPr>
            <p:spPr bwMode="auto">
              <a:xfrm>
                <a:off x="3945" y="1156"/>
                <a:ext cx="19" cy="76"/>
              </a:xfrm>
              <a:prstGeom prst="line">
                <a:avLst/>
              </a:prstGeom>
              <a:noFill/>
              <a:ln w="12700">
                <a:solidFill>
                  <a:srgbClr val="000000"/>
                </a:solidFill>
                <a:round/>
                <a:headEnd/>
                <a:tailEnd/>
              </a:ln>
              <a:effectLst/>
            </p:spPr>
            <p:txBody>
              <a:bodyPr wrap="none" anchor="ctr"/>
              <a:lstStyle/>
              <a:p>
                <a:endParaRPr lang="en-US" dirty="0"/>
              </a:p>
            </p:txBody>
          </p:sp>
          <p:sp>
            <p:nvSpPr>
              <p:cNvPr id="363" name="Line 294"/>
              <p:cNvSpPr>
                <a:spLocks noChangeShapeType="1"/>
              </p:cNvSpPr>
              <p:nvPr/>
            </p:nvSpPr>
            <p:spPr bwMode="auto">
              <a:xfrm>
                <a:off x="3952" y="1153"/>
                <a:ext cx="20" cy="75"/>
              </a:xfrm>
              <a:prstGeom prst="line">
                <a:avLst/>
              </a:prstGeom>
              <a:noFill/>
              <a:ln w="12700">
                <a:solidFill>
                  <a:srgbClr val="000000"/>
                </a:solidFill>
                <a:round/>
                <a:headEnd/>
                <a:tailEnd/>
              </a:ln>
              <a:effectLst/>
            </p:spPr>
            <p:txBody>
              <a:bodyPr wrap="none" anchor="ctr"/>
              <a:lstStyle/>
              <a:p>
                <a:endParaRPr lang="en-US" dirty="0"/>
              </a:p>
            </p:txBody>
          </p:sp>
        </p:grpSp>
        <p:sp>
          <p:nvSpPr>
            <p:cNvPr id="226" name="Freeform 295"/>
            <p:cNvSpPr>
              <a:spLocks/>
            </p:cNvSpPr>
            <p:nvPr/>
          </p:nvSpPr>
          <p:spPr bwMode="auto">
            <a:xfrm>
              <a:off x="3740" y="1187"/>
              <a:ext cx="122" cy="171"/>
            </a:xfrm>
            <a:custGeom>
              <a:avLst/>
              <a:gdLst/>
              <a:ahLst/>
              <a:cxnLst>
                <a:cxn ang="0">
                  <a:pos x="114" y="63"/>
                </a:cxn>
                <a:cxn ang="0">
                  <a:pos x="110" y="52"/>
                </a:cxn>
                <a:cxn ang="0">
                  <a:pos x="104" y="42"/>
                </a:cxn>
                <a:cxn ang="0">
                  <a:pos x="98" y="32"/>
                </a:cxn>
                <a:cxn ang="0">
                  <a:pos x="91" y="23"/>
                </a:cxn>
                <a:cxn ang="0">
                  <a:pos x="84" y="16"/>
                </a:cxn>
                <a:cxn ang="0">
                  <a:pos x="76" y="9"/>
                </a:cxn>
                <a:cxn ang="0">
                  <a:pos x="67" y="5"/>
                </a:cxn>
                <a:cxn ang="0">
                  <a:pos x="59" y="2"/>
                </a:cxn>
                <a:cxn ang="0">
                  <a:pos x="51" y="0"/>
                </a:cxn>
                <a:cxn ang="0">
                  <a:pos x="42" y="0"/>
                </a:cxn>
                <a:cxn ang="0">
                  <a:pos x="35" y="2"/>
                </a:cxn>
                <a:cxn ang="0">
                  <a:pos x="27" y="6"/>
                </a:cxn>
                <a:cxn ang="0">
                  <a:pos x="21" y="10"/>
                </a:cxn>
                <a:cxn ang="0">
                  <a:pos x="15" y="17"/>
                </a:cxn>
                <a:cxn ang="0">
                  <a:pos x="10" y="25"/>
                </a:cxn>
                <a:cxn ang="0">
                  <a:pos x="6" y="34"/>
                </a:cxn>
                <a:cxn ang="0">
                  <a:pos x="3" y="43"/>
                </a:cxn>
                <a:cxn ang="0">
                  <a:pos x="1" y="54"/>
                </a:cxn>
                <a:cxn ang="0">
                  <a:pos x="0" y="66"/>
                </a:cxn>
                <a:cxn ang="0">
                  <a:pos x="1" y="77"/>
                </a:cxn>
                <a:cxn ang="0">
                  <a:pos x="2" y="89"/>
                </a:cxn>
                <a:cxn ang="0">
                  <a:pos x="5" y="101"/>
                </a:cxn>
                <a:cxn ang="0">
                  <a:pos x="9" y="113"/>
                </a:cxn>
                <a:cxn ang="0">
                  <a:pos x="14" y="123"/>
                </a:cxn>
                <a:cxn ang="0">
                  <a:pos x="20" y="133"/>
                </a:cxn>
                <a:cxn ang="0">
                  <a:pos x="26" y="143"/>
                </a:cxn>
                <a:cxn ang="0">
                  <a:pos x="34" y="151"/>
                </a:cxn>
                <a:cxn ang="0">
                  <a:pos x="41" y="158"/>
                </a:cxn>
                <a:cxn ang="0">
                  <a:pos x="49" y="163"/>
                </a:cxn>
                <a:cxn ang="0">
                  <a:pos x="58" y="167"/>
                </a:cxn>
                <a:cxn ang="0">
                  <a:pos x="66" y="170"/>
                </a:cxn>
                <a:cxn ang="0">
                  <a:pos x="74" y="170"/>
                </a:cxn>
                <a:cxn ang="0">
                  <a:pos x="82" y="169"/>
                </a:cxn>
                <a:cxn ang="0">
                  <a:pos x="90" y="167"/>
                </a:cxn>
                <a:cxn ang="0">
                  <a:pos x="97" y="162"/>
                </a:cxn>
                <a:cxn ang="0">
                  <a:pos x="103" y="156"/>
                </a:cxn>
                <a:cxn ang="0">
                  <a:pos x="109" y="149"/>
                </a:cxn>
                <a:cxn ang="0">
                  <a:pos x="114" y="141"/>
                </a:cxn>
                <a:cxn ang="0">
                  <a:pos x="117" y="132"/>
                </a:cxn>
                <a:cxn ang="0">
                  <a:pos x="120" y="121"/>
                </a:cxn>
                <a:cxn ang="0">
                  <a:pos x="121" y="110"/>
                </a:cxn>
                <a:cxn ang="0">
                  <a:pos x="121" y="99"/>
                </a:cxn>
                <a:cxn ang="0">
                  <a:pos x="120" y="87"/>
                </a:cxn>
                <a:cxn ang="0">
                  <a:pos x="117" y="75"/>
                </a:cxn>
              </a:cxnLst>
              <a:rect l="0" t="0" r="r" b="b"/>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27" name="Group 296"/>
            <p:cNvGrpSpPr>
              <a:grpSpLocks/>
            </p:cNvGrpSpPr>
            <p:nvPr/>
          </p:nvGrpSpPr>
          <p:grpSpPr bwMode="auto">
            <a:xfrm>
              <a:off x="3745" y="1204"/>
              <a:ext cx="77" cy="42"/>
              <a:chOff x="3745" y="1204"/>
              <a:chExt cx="77" cy="42"/>
            </a:xfrm>
          </p:grpSpPr>
          <p:sp>
            <p:nvSpPr>
              <p:cNvPr id="353" name="Freeform 297"/>
              <p:cNvSpPr>
                <a:spLocks/>
              </p:cNvSpPr>
              <p:nvPr/>
            </p:nvSpPr>
            <p:spPr bwMode="auto">
              <a:xfrm>
                <a:off x="3745" y="1208"/>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54" name="Line 298"/>
              <p:cNvSpPr>
                <a:spLocks noChangeShapeType="1"/>
              </p:cNvSpPr>
              <p:nvPr/>
            </p:nvSpPr>
            <p:spPr bwMode="auto">
              <a:xfrm flipH="1" flipV="1">
                <a:off x="3765" y="1231"/>
                <a:ext cx="12" cy="5"/>
              </a:xfrm>
              <a:prstGeom prst="line">
                <a:avLst/>
              </a:prstGeom>
              <a:noFill/>
              <a:ln w="12700">
                <a:solidFill>
                  <a:srgbClr val="000000"/>
                </a:solidFill>
                <a:round/>
                <a:headEnd/>
                <a:tailEnd/>
              </a:ln>
              <a:effectLst/>
            </p:spPr>
            <p:txBody>
              <a:bodyPr wrap="none" anchor="ctr"/>
              <a:lstStyle/>
              <a:p>
                <a:endParaRPr lang="en-US" dirty="0"/>
              </a:p>
            </p:txBody>
          </p:sp>
          <p:sp>
            <p:nvSpPr>
              <p:cNvPr id="355" name="Line 299"/>
              <p:cNvSpPr>
                <a:spLocks noChangeShapeType="1"/>
              </p:cNvSpPr>
              <p:nvPr/>
            </p:nvSpPr>
            <p:spPr bwMode="auto">
              <a:xfrm flipH="1" flipV="1">
                <a:off x="3779" y="1224"/>
                <a:ext cx="12" cy="5"/>
              </a:xfrm>
              <a:prstGeom prst="line">
                <a:avLst/>
              </a:prstGeom>
              <a:noFill/>
              <a:ln w="12700">
                <a:solidFill>
                  <a:srgbClr val="000000"/>
                </a:solidFill>
                <a:round/>
                <a:headEnd/>
                <a:tailEnd/>
              </a:ln>
              <a:effectLst/>
            </p:spPr>
            <p:txBody>
              <a:bodyPr wrap="none" anchor="ctr"/>
              <a:lstStyle/>
              <a:p>
                <a:endParaRPr lang="en-US" dirty="0"/>
              </a:p>
            </p:txBody>
          </p:sp>
          <p:sp>
            <p:nvSpPr>
              <p:cNvPr id="356" name="Line 300"/>
              <p:cNvSpPr>
                <a:spLocks noChangeShapeType="1"/>
              </p:cNvSpPr>
              <p:nvPr/>
            </p:nvSpPr>
            <p:spPr bwMode="auto">
              <a:xfrm flipH="1" flipV="1">
                <a:off x="3749" y="1237"/>
                <a:ext cx="12" cy="5"/>
              </a:xfrm>
              <a:prstGeom prst="line">
                <a:avLst/>
              </a:prstGeom>
              <a:noFill/>
              <a:ln w="12700">
                <a:solidFill>
                  <a:srgbClr val="000000"/>
                </a:solidFill>
                <a:round/>
                <a:headEnd/>
                <a:tailEnd/>
              </a:ln>
              <a:effectLst/>
            </p:spPr>
            <p:txBody>
              <a:bodyPr wrap="none" anchor="ctr"/>
              <a:lstStyle/>
              <a:p>
                <a:endParaRPr lang="en-US" dirty="0"/>
              </a:p>
            </p:txBody>
          </p:sp>
          <p:sp>
            <p:nvSpPr>
              <p:cNvPr id="357" name="Freeform 301"/>
              <p:cNvSpPr>
                <a:spLocks/>
              </p:cNvSpPr>
              <p:nvPr/>
            </p:nvSpPr>
            <p:spPr bwMode="auto">
              <a:xfrm>
                <a:off x="3789" y="120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228" name="Freeform 302"/>
            <p:cNvSpPr>
              <a:spLocks/>
            </p:cNvSpPr>
            <p:nvPr/>
          </p:nvSpPr>
          <p:spPr bwMode="auto">
            <a:xfrm>
              <a:off x="3769" y="1244"/>
              <a:ext cx="75" cy="38"/>
            </a:xfrm>
            <a:custGeom>
              <a:avLst/>
              <a:gdLst/>
              <a:ahLst/>
              <a:cxnLst>
                <a:cxn ang="0">
                  <a:pos x="71" y="0"/>
                </a:cxn>
                <a:cxn ang="0">
                  <a:pos x="0" y="31"/>
                </a:cxn>
                <a:cxn ang="0">
                  <a:pos x="0" y="35"/>
                </a:cxn>
                <a:cxn ang="0">
                  <a:pos x="3" y="37"/>
                </a:cxn>
                <a:cxn ang="0">
                  <a:pos x="74" y="6"/>
                </a:cxn>
                <a:cxn ang="0">
                  <a:pos x="74" y="3"/>
                </a:cxn>
                <a:cxn ang="0">
                  <a:pos x="71" y="0"/>
                </a:cxn>
              </a:cxnLst>
              <a:rect l="0" t="0" r="r" b="b"/>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29" name="Freeform 303"/>
            <p:cNvSpPr>
              <a:spLocks/>
            </p:cNvSpPr>
            <p:nvPr/>
          </p:nvSpPr>
          <p:spPr bwMode="auto">
            <a:xfrm>
              <a:off x="3813" y="124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30" name="Group 304"/>
            <p:cNvGrpSpPr>
              <a:grpSpLocks/>
            </p:cNvGrpSpPr>
            <p:nvPr/>
          </p:nvGrpSpPr>
          <p:grpSpPr bwMode="auto">
            <a:xfrm>
              <a:off x="3777" y="1294"/>
              <a:ext cx="77" cy="42"/>
              <a:chOff x="3777" y="1294"/>
              <a:chExt cx="77" cy="42"/>
            </a:xfrm>
          </p:grpSpPr>
          <p:sp>
            <p:nvSpPr>
              <p:cNvPr id="348" name="Freeform 305"/>
              <p:cNvSpPr>
                <a:spLocks/>
              </p:cNvSpPr>
              <p:nvPr/>
            </p:nvSpPr>
            <p:spPr bwMode="auto">
              <a:xfrm>
                <a:off x="3777" y="1297"/>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49" name="Line 306"/>
              <p:cNvSpPr>
                <a:spLocks noChangeShapeType="1"/>
              </p:cNvSpPr>
              <p:nvPr/>
            </p:nvSpPr>
            <p:spPr bwMode="auto">
              <a:xfrm flipH="1" flipV="1">
                <a:off x="3797" y="1321"/>
                <a:ext cx="12" cy="5"/>
              </a:xfrm>
              <a:prstGeom prst="line">
                <a:avLst/>
              </a:prstGeom>
              <a:noFill/>
              <a:ln w="12700">
                <a:solidFill>
                  <a:srgbClr val="000000"/>
                </a:solidFill>
                <a:round/>
                <a:headEnd/>
                <a:tailEnd/>
              </a:ln>
              <a:effectLst/>
            </p:spPr>
            <p:txBody>
              <a:bodyPr wrap="none" anchor="ctr"/>
              <a:lstStyle/>
              <a:p>
                <a:endParaRPr lang="en-US" dirty="0"/>
              </a:p>
            </p:txBody>
          </p:sp>
          <p:sp>
            <p:nvSpPr>
              <p:cNvPr id="350" name="Line 307"/>
              <p:cNvSpPr>
                <a:spLocks noChangeShapeType="1"/>
              </p:cNvSpPr>
              <p:nvPr/>
            </p:nvSpPr>
            <p:spPr bwMode="auto">
              <a:xfrm flipH="1" flipV="1">
                <a:off x="3811" y="1314"/>
                <a:ext cx="11" cy="6"/>
              </a:xfrm>
              <a:prstGeom prst="line">
                <a:avLst/>
              </a:prstGeom>
              <a:noFill/>
              <a:ln w="12700">
                <a:solidFill>
                  <a:srgbClr val="000000"/>
                </a:solidFill>
                <a:round/>
                <a:headEnd/>
                <a:tailEnd/>
              </a:ln>
              <a:effectLst/>
            </p:spPr>
            <p:txBody>
              <a:bodyPr wrap="none" anchor="ctr"/>
              <a:lstStyle/>
              <a:p>
                <a:endParaRPr lang="en-US" dirty="0"/>
              </a:p>
            </p:txBody>
          </p:sp>
          <p:sp>
            <p:nvSpPr>
              <p:cNvPr id="351" name="Line 308"/>
              <p:cNvSpPr>
                <a:spLocks noChangeShapeType="1"/>
              </p:cNvSpPr>
              <p:nvPr/>
            </p:nvSpPr>
            <p:spPr bwMode="auto">
              <a:xfrm flipH="1" flipV="1">
                <a:off x="3781" y="1327"/>
                <a:ext cx="12" cy="5"/>
              </a:xfrm>
              <a:prstGeom prst="line">
                <a:avLst/>
              </a:prstGeom>
              <a:noFill/>
              <a:ln w="12700">
                <a:solidFill>
                  <a:srgbClr val="000000"/>
                </a:solidFill>
                <a:round/>
                <a:headEnd/>
                <a:tailEnd/>
              </a:ln>
              <a:effectLst/>
            </p:spPr>
            <p:txBody>
              <a:bodyPr wrap="none" anchor="ctr"/>
              <a:lstStyle/>
              <a:p>
                <a:endParaRPr lang="en-US" dirty="0"/>
              </a:p>
            </p:txBody>
          </p:sp>
          <p:sp>
            <p:nvSpPr>
              <p:cNvPr id="352" name="Freeform 309"/>
              <p:cNvSpPr>
                <a:spLocks/>
              </p:cNvSpPr>
              <p:nvPr/>
            </p:nvSpPr>
            <p:spPr bwMode="auto">
              <a:xfrm>
                <a:off x="3821" y="129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231" name="Freeform 310"/>
            <p:cNvSpPr>
              <a:spLocks/>
            </p:cNvSpPr>
            <p:nvPr/>
          </p:nvSpPr>
          <p:spPr bwMode="auto">
            <a:xfrm>
              <a:off x="3721" y="1196"/>
              <a:ext cx="120" cy="169"/>
            </a:xfrm>
            <a:custGeom>
              <a:avLst/>
              <a:gdLst/>
              <a:ahLst/>
              <a:cxnLst>
                <a:cxn ang="0">
                  <a:pos x="110" y="57"/>
                </a:cxn>
                <a:cxn ang="0">
                  <a:pos x="103" y="41"/>
                </a:cxn>
                <a:cxn ang="0">
                  <a:pos x="93" y="27"/>
                </a:cxn>
                <a:cxn ang="0">
                  <a:pos x="82" y="16"/>
                </a:cxn>
                <a:cxn ang="0">
                  <a:pos x="70" y="7"/>
                </a:cxn>
                <a:cxn ang="0">
                  <a:pos x="58" y="2"/>
                </a:cxn>
                <a:cxn ang="0">
                  <a:pos x="46" y="0"/>
                </a:cxn>
                <a:cxn ang="0">
                  <a:pos x="34" y="2"/>
                </a:cxn>
                <a:cxn ang="0">
                  <a:pos x="24" y="8"/>
                </a:cxn>
                <a:cxn ang="0">
                  <a:pos x="14" y="17"/>
                </a:cxn>
                <a:cxn ang="0">
                  <a:pos x="7" y="29"/>
                </a:cxn>
                <a:cxn ang="0">
                  <a:pos x="2" y="43"/>
                </a:cxn>
                <a:cxn ang="0">
                  <a:pos x="0" y="59"/>
                </a:cxn>
                <a:cxn ang="0">
                  <a:pos x="1" y="76"/>
                </a:cxn>
                <a:cxn ang="0">
                  <a:pos x="4" y="94"/>
                </a:cxn>
                <a:cxn ang="0">
                  <a:pos x="9" y="111"/>
                </a:cxn>
                <a:cxn ang="0">
                  <a:pos x="16" y="127"/>
                </a:cxn>
                <a:cxn ang="0">
                  <a:pos x="26" y="141"/>
                </a:cxn>
                <a:cxn ang="0">
                  <a:pos x="37" y="152"/>
                </a:cxn>
                <a:cxn ang="0">
                  <a:pos x="49" y="161"/>
                </a:cxn>
                <a:cxn ang="0">
                  <a:pos x="61" y="166"/>
                </a:cxn>
                <a:cxn ang="0">
                  <a:pos x="73" y="168"/>
                </a:cxn>
                <a:cxn ang="0">
                  <a:pos x="85" y="166"/>
                </a:cxn>
                <a:cxn ang="0">
                  <a:pos x="95" y="160"/>
                </a:cxn>
                <a:cxn ang="0">
                  <a:pos x="105" y="151"/>
                </a:cxn>
                <a:cxn ang="0">
                  <a:pos x="112" y="139"/>
                </a:cxn>
                <a:cxn ang="0">
                  <a:pos x="117" y="125"/>
                </a:cxn>
                <a:cxn ang="0">
                  <a:pos x="119" y="109"/>
                </a:cxn>
                <a:cxn ang="0">
                  <a:pos x="118" y="92"/>
                </a:cxn>
                <a:cxn ang="0">
                  <a:pos x="115" y="74"/>
                </a:cxn>
                <a:cxn ang="0">
                  <a:pos x="112" y="75"/>
                </a:cxn>
                <a:cxn ang="0">
                  <a:pos x="115" y="92"/>
                </a:cxn>
                <a:cxn ang="0">
                  <a:pos x="116" y="106"/>
                </a:cxn>
                <a:cxn ang="0">
                  <a:pos x="113" y="124"/>
                </a:cxn>
                <a:cxn ang="0">
                  <a:pos x="109" y="138"/>
                </a:cxn>
                <a:cxn ang="0">
                  <a:pos x="102" y="149"/>
                </a:cxn>
                <a:cxn ang="0">
                  <a:pos x="93" y="157"/>
                </a:cxn>
                <a:cxn ang="0">
                  <a:pos x="84" y="163"/>
                </a:cxn>
                <a:cxn ang="0">
                  <a:pos x="73" y="165"/>
                </a:cxn>
                <a:cxn ang="0">
                  <a:pos x="62" y="163"/>
                </a:cxn>
                <a:cxn ang="0">
                  <a:pos x="50" y="158"/>
                </a:cxn>
                <a:cxn ang="0">
                  <a:pos x="39" y="150"/>
                </a:cxn>
                <a:cxn ang="0">
                  <a:pos x="28" y="139"/>
                </a:cxn>
                <a:cxn ang="0">
                  <a:pos x="19" y="125"/>
                </a:cxn>
                <a:cxn ang="0">
                  <a:pos x="12" y="110"/>
                </a:cxn>
                <a:cxn ang="0">
                  <a:pos x="7" y="93"/>
                </a:cxn>
                <a:cxn ang="0">
                  <a:pos x="4" y="76"/>
                </a:cxn>
                <a:cxn ang="0">
                  <a:pos x="3" y="62"/>
                </a:cxn>
                <a:cxn ang="0">
                  <a:pos x="6" y="44"/>
                </a:cxn>
                <a:cxn ang="0">
                  <a:pos x="10" y="30"/>
                </a:cxn>
                <a:cxn ang="0">
                  <a:pos x="17" y="19"/>
                </a:cxn>
                <a:cxn ang="0">
                  <a:pos x="26" y="11"/>
                </a:cxn>
                <a:cxn ang="0">
                  <a:pos x="35" y="5"/>
                </a:cxn>
                <a:cxn ang="0">
                  <a:pos x="46" y="3"/>
                </a:cxn>
                <a:cxn ang="0">
                  <a:pos x="57" y="5"/>
                </a:cxn>
                <a:cxn ang="0">
                  <a:pos x="69" y="10"/>
                </a:cxn>
                <a:cxn ang="0">
                  <a:pos x="80" y="18"/>
                </a:cxn>
                <a:cxn ang="0">
                  <a:pos x="91" y="29"/>
                </a:cxn>
                <a:cxn ang="0">
                  <a:pos x="100" y="43"/>
                </a:cxn>
                <a:cxn ang="0">
                  <a:pos x="107" y="58"/>
                </a:cxn>
                <a:cxn ang="0">
                  <a:pos x="114" y="68"/>
                </a:cxn>
              </a:cxnLst>
              <a:rect l="0" t="0" r="r" b="b"/>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a:effectLst/>
          </p:spPr>
          <p:txBody>
            <a:bodyPr/>
            <a:lstStyle/>
            <a:p>
              <a:endParaRPr lang="en-US" dirty="0"/>
            </a:p>
          </p:txBody>
        </p:sp>
        <p:grpSp>
          <p:nvGrpSpPr>
            <p:cNvPr id="232" name="Group 311"/>
            <p:cNvGrpSpPr>
              <a:grpSpLocks/>
            </p:cNvGrpSpPr>
            <p:nvPr/>
          </p:nvGrpSpPr>
          <p:grpSpPr bwMode="auto">
            <a:xfrm>
              <a:off x="3711" y="1322"/>
              <a:ext cx="78" cy="42"/>
              <a:chOff x="3711" y="1322"/>
              <a:chExt cx="78" cy="42"/>
            </a:xfrm>
          </p:grpSpPr>
          <p:sp>
            <p:nvSpPr>
              <p:cNvPr id="343" name="Freeform 312"/>
              <p:cNvSpPr>
                <a:spLocks/>
              </p:cNvSpPr>
              <p:nvPr/>
            </p:nvSpPr>
            <p:spPr bwMode="auto">
              <a:xfrm>
                <a:off x="3711" y="1325"/>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44" name="Line 313"/>
              <p:cNvSpPr>
                <a:spLocks noChangeShapeType="1"/>
              </p:cNvSpPr>
              <p:nvPr/>
            </p:nvSpPr>
            <p:spPr bwMode="auto">
              <a:xfrm flipH="1" flipV="1">
                <a:off x="3731" y="1348"/>
                <a:ext cx="12" cy="5"/>
              </a:xfrm>
              <a:prstGeom prst="line">
                <a:avLst/>
              </a:prstGeom>
              <a:noFill/>
              <a:ln w="12700">
                <a:solidFill>
                  <a:srgbClr val="000000"/>
                </a:solidFill>
                <a:round/>
                <a:headEnd/>
                <a:tailEnd/>
              </a:ln>
              <a:effectLst/>
            </p:spPr>
            <p:txBody>
              <a:bodyPr wrap="none" anchor="ctr"/>
              <a:lstStyle/>
              <a:p>
                <a:endParaRPr lang="en-US" dirty="0"/>
              </a:p>
            </p:txBody>
          </p:sp>
          <p:sp>
            <p:nvSpPr>
              <p:cNvPr id="345" name="Line 314"/>
              <p:cNvSpPr>
                <a:spLocks noChangeShapeType="1"/>
              </p:cNvSpPr>
              <p:nvPr/>
            </p:nvSpPr>
            <p:spPr bwMode="auto">
              <a:xfrm flipH="1" flipV="1">
                <a:off x="3745" y="1342"/>
                <a:ext cx="12" cy="5"/>
              </a:xfrm>
              <a:prstGeom prst="line">
                <a:avLst/>
              </a:prstGeom>
              <a:noFill/>
              <a:ln w="12700">
                <a:solidFill>
                  <a:srgbClr val="000000"/>
                </a:solidFill>
                <a:round/>
                <a:headEnd/>
                <a:tailEnd/>
              </a:ln>
              <a:effectLst/>
            </p:spPr>
            <p:txBody>
              <a:bodyPr wrap="none" anchor="ctr"/>
              <a:lstStyle/>
              <a:p>
                <a:endParaRPr lang="en-US" dirty="0"/>
              </a:p>
            </p:txBody>
          </p:sp>
          <p:sp>
            <p:nvSpPr>
              <p:cNvPr id="346" name="Line 315"/>
              <p:cNvSpPr>
                <a:spLocks noChangeShapeType="1"/>
              </p:cNvSpPr>
              <p:nvPr/>
            </p:nvSpPr>
            <p:spPr bwMode="auto">
              <a:xfrm flipH="1" flipV="1">
                <a:off x="3715" y="1355"/>
                <a:ext cx="12" cy="5"/>
              </a:xfrm>
              <a:prstGeom prst="line">
                <a:avLst/>
              </a:prstGeom>
              <a:noFill/>
              <a:ln w="12700">
                <a:solidFill>
                  <a:srgbClr val="000000"/>
                </a:solidFill>
                <a:round/>
                <a:headEnd/>
                <a:tailEnd/>
              </a:ln>
              <a:effectLst/>
            </p:spPr>
            <p:txBody>
              <a:bodyPr wrap="none" anchor="ctr"/>
              <a:lstStyle/>
              <a:p>
                <a:endParaRPr lang="en-US" dirty="0"/>
              </a:p>
            </p:txBody>
          </p:sp>
          <p:sp>
            <p:nvSpPr>
              <p:cNvPr id="347" name="Freeform 316"/>
              <p:cNvSpPr>
                <a:spLocks/>
              </p:cNvSpPr>
              <p:nvPr/>
            </p:nvSpPr>
            <p:spPr bwMode="auto">
              <a:xfrm>
                <a:off x="3755" y="1322"/>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3" name="Group 317"/>
            <p:cNvGrpSpPr>
              <a:grpSpLocks/>
            </p:cNvGrpSpPr>
            <p:nvPr/>
          </p:nvGrpSpPr>
          <p:grpSpPr bwMode="auto">
            <a:xfrm>
              <a:off x="3703" y="1196"/>
              <a:ext cx="77" cy="41"/>
              <a:chOff x="3703" y="1196"/>
              <a:chExt cx="77" cy="41"/>
            </a:xfrm>
          </p:grpSpPr>
          <p:sp>
            <p:nvSpPr>
              <p:cNvPr id="338" name="Freeform 318"/>
              <p:cNvSpPr>
                <a:spLocks/>
              </p:cNvSpPr>
              <p:nvPr/>
            </p:nvSpPr>
            <p:spPr bwMode="auto">
              <a:xfrm>
                <a:off x="3703" y="1199"/>
                <a:ext cx="75" cy="38"/>
              </a:xfrm>
              <a:custGeom>
                <a:avLst/>
                <a:gdLst/>
                <a:ahLst/>
                <a:cxnLst>
                  <a:cxn ang="0">
                    <a:pos x="71" y="0"/>
                  </a:cxn>
                  <a:cxn ang="0">
                    <a:pos x="0" y="31"/>
                  </a:cxn>
                  <a:cxn ang="0">
                    <a:pos x="0" y="35"/>
                  </a:cxn>
                  <a:cxn ang="0">
                    <a:pos x="3" y="37"/>
                  </a:cxn>
                  <a:cxn ang="0">
                    <a:pos x="74" y="6"/>
                  </a:cxn>
                  <a:cxn ang="0">
                    <a:pos x="73" y="3"/>
                  </a:cxn>
                  <a:cxn ang="0">
                    <a:pos x="71" y="0"/>
                  </a:cxn>
                </a:cxnLst>
                <a:rect l="0" t="0" r="r" b="b"/>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39" name="Line 319"/>
              <p:cNvSpPr>
                <a:spLocks noChangeShapeType="1"/>
              </p:cNvSpPr>
              <p:nvPr/>
            </p:nvSpPr>
            <p:spPr bwMode="auto">
              <a:xfrm flipH="1" flipV="1">
                <a:off x="3723" y="1222"/>
                <a:ext cx="11" cy="6"/>
              </a:xfrm>
              <a:prstGeom prst="line">
                <a:avLst/>
              </a:prstGeom>
              <a:noFill/>
              <a:ln w="12700">
                <a:solidFill>
                  <a:srgbClr val="000000"/>
                </a:solidFill>
                <a:round/>
                <a:headEnd/>
                <a:tailEnd/>
              </a:ln>
              <a:effectLst/>
            </p:spPr>
            <p:txBody>
              <a:bodyPr wrap="none" anchor="ctr"/>
              <a:lstStyle/>
              <a:p>
                <a:endParaRPr lang="en-US" dirty="0"/>
              </a:p>
            </p:txBody>
          </p:sp>
          <p:sp>
            <p:nvSpPr>
              <p:cNvPr id="340" name="Line 320"/>
              <p:cNvSpPr>
                <a:spLocks noChangeShapeType="1"/>
              </p:cNvSpPr>
              <p:nvPr/>
            </p:nvSpPr>
            <p:spPr bwMode="auto">
              <a:xfrm flipH="1" flipV="1">
                <a:off x="3737" y="1216"/>
                <a:ext cx="12" cy="4"/>
              </a:xfrm>
              <a:prstGeom prst="line">
                <a:avLst/>
              </a:prstGeom>
              <a:noFill/>
              <a:ln w="12700">
                <a:solidFill>
                  <a:srgbClr val="000000"/>
                </a:solidFill>
                <a:round/>
                <a:headEnd/>
                <a:tailEnd/>
              </a:ln>
              <a:effectLst/>
            </p:spPr>
            <p:txBody>
              <a:bodyPr wrap="none" anchor="ctr"/>
              <a:lstStyle/>
              <a:p>
                <a:endParaRPr lang="en-US" dirty="0"/>
              </a:p>
            </p:txBody>
          </p:sp>
          <p:sp>
            <p:nvSpPr>
              <p:cNvPr id="341" name="Line 321"/>
              <p:cNvSpPr>
                <a:spLocks noChangeShapeType="1"/>
              </p:cNvSpPr>
              <p:nvPr/>
            </p:nvSpPr>
            <p:spPr bwMode="auto">
              <a:xfrm flipH="1" flipV="1">
                <a:off x="3707" y="1228"/>
                <a:ext cx="12" cy="5"/>
              </a:xfrm>
              <a:prstGeom prst="line">
                <a:avLst/>
              </a:prstGeom>
              <a:noFill/>
              <a:ln w="12700">
                <a:solidFill>
                  <a:srgbClr val="000000"/>
                </a:solidFill>
                <a:round/>
                <a:headEnd/>
                <a:tailEnd/>
              </a:ln>
              <a:effectLst/>
            </p:spPr>
            <p:txBody>
              <a:bodyPr wrap="none" anchor="ctr"/>
              <a:lstStyle/>
              <a:p>
                <a:endParaRPr lang="en-US" dirty="0"/>
              </a:p>
            </p:txBody>
          </p:sp>
          <p:sp>
            <p:nvSpPr>
              <p:cNvPr id="342" name="Freeform 322"/>
              <p:cNvSpPr>
                <a:spLocks/>
              </p:cNvSpPr>
              <p:nvPr/>
            </p:nvSpPr>
            <p:spPr bwMode="auto">
              <a:xfrm>
                <a:off x="3747" y="1196"/>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4" name="Group 323"/>
            <p:cNvGrpSpPr>
              <a:grpSpLocks/>
            </p:cNvGrpSpPr>
            <p:nvPr/>
          </p:nvGrpSpPr>
          <p:grpSpPr bwMode="auto">
            <a:xfrm>
              <a:off x="3752" y="1336"/>
              <a:ext cx="78" cy="41"/>
              <a:chOff x="3752" y="1336"/>
              <a:chExt cx="78" cy="41"/>
            </a:xfrm>
          </p:grpSpPr>
          <p:sp>
            <p:nvSpPr>
              <p:cNvPr id="333" name="Freeform 324"/>
              <p:cNvSpPr>
                <a:spLocks/>
              </p:cNvSpPr>
              <p:nvPr/>
            </p:nvSpPr>
            <p:spPr bwMode="auto">
              <a:xfrm>
                <a:off x="3752" y="1339"/>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34" name="Line 325"/>
              <p:cNvSpPr>
                <a:spLocks noChangeShapeType="1"/>
              </p:cNvSpPr>
              <p:nvPr/>
            </p:nvSpPr>
            <p:spPr bwMode="auto">
              <a:xfrm flipH="1" flipV="1">
                <a:off x="3772" y="1362"/>
                <a:ext cx="12" cy="6"/>
              </a:xfrm>
              <a:prstGeom prst="line">
                <a:avLst/>
              </a:prstGeom>
              <a:noFill/>
              <a:ln w="12700">
                <a:solidFill>
                  <a:srgbClr val="000000"/>
                </a:solidFill>
                <a:round/>
                <a:headEnd/>
                <a:tailEnd/>
              </a:ln>
              <a:effectLst/>
            </p:spPr>
            <p:txBody>
              <a:bodyPr wrap="none" anchor="ctr"/>
              <a:lstStyle/>
              <a:p>
                <a:endParaRPr lang="en-US" dirty="0"/>
              </a:p>
            </p:txBody>
          </p:sp>
          <p:sp>
            <p:nvSpPr>
              <p:cNvPr id="335" name="Line 326"/>
              <p:cNvSpPr>
                <a:spLocks noChangeShapeType="1"/>
              </p:cNvSpPr>
              <p:nvPr/>
            </p:nvSpPr>
            <p:spPr bwMode="auto">
              <a:xfrm flipH="1" flipV="1">
                <a:off x="3786" y="1356"/>
                <a:ext cx="12" cy="4"/>
              </a:xfrm>
              <a:prstGeom prst="line">
                <a:avLst/>
              </a:prstGeom>
              <a:noFill/>
              <a:ln w="12700">
                <a:solidFill>
                  <a:srgbClr val="000000"/>
                </a:solidFill>
                <a:round/>
                <a:headEnd/>
                <a:tailEnd/>
              </a:ln>
              <a:effectLst/>
            </p:spPr>
            <p:txBody>
              <a:bodyPr wrap="none" anchor="ctr"/>
              <a:lstStyle/>
              <a:p>
                <a:endParaRPr lang="en-US" dirty="0"/>
              </a:p>
            </p:txBody>
          </p:sp>
          <p:sp>
            <p:nvSpPr>
              <p:cNvPr id="336" name="Line 327"/>
              <p:cNvSpPr>
                <a:spLocks noChangeShapeType="1"/>
              </p:cNvSpPr>
              <p:nvPr/>
            </p:nvSpPr>
            <p:spPr bwMode="auto">
              <a:xfrm flipH="1" flipV="1">
                <a:off x="3757" y="1368"/>
                <a:ext cx="11" cy="5"/>
              </a:xfrm>
              <a:prstGeom prst="line">
                <a:avLst/>
              </a:prstGeom>
              <a:noFill/>
              <a:ln w="12700">
                <a:solidFill>
                  <a:srgbClr val="000000"/>
                </a:solidFill>
                <a:round/>
                <a:headEnd/>
                <a:tailEnd/>
              </a:ln>
              <a:effectLst/>
            </p:spPr>
            <p:txBody>
              <a:bodyPr wrap="none" anchor="ctr"/>
              <a:lstStyle/>
              <a:p>
                <a:endParaRPr lang="en-US" dirty="0"/>
              </a:p>
            </p:txBody>
          </p:sp>
          <p:sp>
            <p:nvSpPr>
              <p:cNvPr id="337" name="Freeform 328"/>
              <p:cNvSpPr>
                <a:spLocks/>
              </p:cNvSpPr>
              <p:nvPr/>
            </p:nvSpPr>
            <p:spPr bwMode="auto">
              <a:xfrm>
                <a:off x="3796" y="133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5" name="Group 329"/>
            <p:cNvGrpSpPr>
              <a:grpSpLocks/>
            </p:cNvGrpSpPr>
            <p:nvPr/>
          </p:nvGrpSpPr>
          <p:grpSpPr bwMode="auto">
            <a:xfrm>
              <a:off x="3680" y="1247"/>
              <a:ext cx="77" cy="42"/>
              <a:chOff x="3680" y="1247"/>
              <a:chExt cx="77" cy="42"/>
            </a:xfrm>
          </p:grpSpPr>
          <p:sp>
            <p:nvSpPr>
              <p:cNvPr id="328" name="Freeform 330"/>
              <p:cNvSpPr>
                <a:spLocks/>
              </p:cNvSpPr>
              <p:nvPr/>
            </p:nvSpPr>
            <p:spPr bwMode="auto">
              <a:xfrm>
                <a:off x="3680" y="1250"/>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29" name="Line 331"/>
              <p:cNvSpPr>
                <a:spLocks noChangeShapeType="1"/>
              </p:cNvSpPr>
              <p:nvPr/>
            </p:nvSpPr>
            <p:spPr bwMode="auto">
              <a:xfrm flipH="1" flipV="1">
                <a:off x="3700" y="1273"/>
                <a:ext cx="11" cy="5"/>
              </a:xfrm>
              <a:prstGeom prst="line">
                <a:avLst/>
              </a:prstGeom>
              <a:noFill/>
              <a:ln w="12700">
                <a:solidFill>
                  <a:srgbClr val="000000"/>
                </a:solidFill>
                <a:round/>
                <a:headEnd/>
                <a:tailEnd/>
              </a:ln>
              <a:effectLst/>
            </p:spPr>
            <p:txBody>
              <a:bodyPr wrap="none" anchor="ctr"/>
              <a:lstStyle/>
              <a:p>
                <a:endParaRPr lang="en-US" dirty="0"/>
              </a:p>
            </p:txBody>
          </p:sp>
          <p:sp>
            <p:nvSpPr>
              <p:cNvPr id="330" name="Line 332"/>
              <p:cNvSpPr>
                <a:spLocks noChangeShapeType="1"/>
              </p:cNvSpPr>
              <p:nvPr/>
            </p:nvSpPr>
            <p:spPr bwMode="auto">
              <a:xfrm flipH="1" flipV="1">
                <a:off x="3714" y="1267"/>
                <a:ext cx="11" cy="5"/>
              </a:xfrm>
              <a:prstGeom prst="line">
                <a:avLst/>
              </a:prstGeom>
              <a:noFill/>
              <a:ln w="12700">
                <a:solidFill>
                  <a:srgbClr val="000000"/>
                </a:solidFill>
                <a:round/>
                <a:headEnd/>
                <a:tailEnd/>
              </a:ln>
              <a:effectLst/>
            </p:spPr>
            <p:txBody>
              <a:bodyPr wrap="none" anchor="ctr"/>
              <a:lstStyle/>
              <a:p>
                <a:endParaRPr lang="en-US" dirty="0"/>
              </a:p>
            </p:txBody>
          </p:sp>
          <p:sp>
            <p:nvSpPr>
              <p:cNvPr id="331" name="Line 333"/>
              <p:cNvSpPr>
                <a:spLocks noChangeShapeType="1"/>
              </p:cNvSpPr>
              <p:nvPr/>
            </p:nvSpPr>
            <p:spPr bwMode="auto">
              <a:xfrm flipH="1" flipV="1">
                <a:off x="3684" y="1280"/>
                <a:ext cx="12" cy="4"/>
              </a:xfrm>
              <a:prstGeom prst="line">
                <a:avLst/>
              </a:prstGeom>
              <a:noFill/>
              <a:ln w="12700">
                <a:solidFill>
                  <a:srgbClr val="000000"/>
                </a:solidFill>
                <a:round/>
                <a:headEnd/>
                <a:tailEnd/>
              </a:ln>
              <a:effectLst/>
            </p:spPr>
            <p:txBody>
              <a:bodyPr wrap="none" anchor="ctr"/>
              <a:lstStyle/>
              <a:p>
                <a:endParaRPr lang="en-US" dirty="0"/>
              </a:p>
            </p:txBody>
          </p:sp>
          <p:sp>
            <p:nvSpPr>
              <p:cNvPr id="332" name="Freeform 334"/>
              <p:cNvSpPr>
                <a:spLocks/>
              </p:cNvSpPr>
              <p:nvPr/>
            </p:nvSpPr>
            <p:spPr bwMode="auto">
              <a:xfrm>
                <a:off x="3724" y="1247"/>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6" name="Group 335"/>
            <p:cNvGrpSpPr>
              <a:grpSpLocks/>
            </p:cNvGrpSpPr>
            <p:nvPr/>
          </p:nvGrpSpPr>
          <p:grpSpPr bwMode="auto">
            <a:xfrm>
              <a:off x="3685" y="1286"/>
              <a:ext cx="78" cy="42"/>
              <a:chOff x="3685" y="1286"/>
              <a:chExt cx="78" cy="42"/>
            </a:xfrm>
          </p:grpSpPr>
          <p:sp>
            <p:nvSpPr>
              <p:cNvPr id="323" name="Freeform 336"/>
              <p:cNvSpPr>
                <a:spLocks/>
              </p:cNvSpPr>
              <p:nvPr/>
            </p:nvSpPr>
            <p:spPr bwMode="auto">
              <a:xfrm>
                <a:off x="3685" y="1289"/>
                <a:ext cx="77" cy="39"/>
              </a:xfrm>
              <a:custGeom>
                <a:avLst/>
                <a:gdLst/>
                <a:ahLst/>
                <a:cxnLst>
                  <a:cxn ang="0">
                    <a:pos x="73" y="0"/>
                  </a:cxn>
                  <a:cxn ang="0">
                    <a:pos x="0" y="32"/>
                  </a:cxn>
                  <a:cxn ang="0">
                    <a:pos x="0" y="36"/>
                  </a:cxn>
                  <a:cxn ang="0">
                    <a:pos x="3" y="38"/>
                  </a:cxn>
                  <a:cxn ang="0">
                    <a:pos x="76" y="7"/>
                  </a:cxn>
                  <a:cxn ang="0">
                    <a:pos x="76" y="3"/>
                  </a:cxn>
                  <a:cxn ang="0">
                    <a:pos x="73" y="0"/>
                  </a:cxn>
                </a:cxnLst>
                <a:rect l="0" t="0" r="r" b="b"/>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24" name="Line 337"/>
              <p:cNvSpPr>
                <a:spLocks noChangeShapeType="1"/>
              </p:cNvSpPr>
              <p:nvPr/>
            </p:nvSpPr>
            <p:spPr bwMode="auto">
              <a:xfrm flipH="1" flipV="1">
                <a:off x="3705" y="1312"/>
                <a:ext cx="12" cy="5"/>
              </a:xfrm>
              <a:prstGeom prst="line">
                <a:avLst/>
              </a:prstGeom>
              <a:noFill/>
              <a:ln w="12700">
                <a:solidFill>
                  <a:srgbClr val="000000"/>
                </a:solidFill>
                <a:round/>
                <a:headEnd/>
                <a:tailEnd/>
              </a:ln>
              <a:effectLst/>
            </p:spPr>
            <p:txBody>
              <a:bodyPr wrap="none" anchor="ctr"/>
              <a:lstStyle/>
              <a:p>
                <a:endParaRPr lang="en-US" dirty="0"/>
              </a:p>
            </p:txBody>
          </p:sp>
          <p:sp>
            <p:nvSpPr>
              <p:cNvPr id="325" name="Line 338"/>
              <p:cNvSpPr>
                <a:spLocks noChangeShapeType="1"/>
              </p:cNvSpPr>
              <p:nvPr/>
            </p:nvSpPr>
            <p:spPr bwMode="auto">
              <a:xfrm flipH="1" flipV="1">
                <a:off x="3720" y="1306"/>
                <a:ext cx="12" cy="5"/>
              </a:xfrm>
              <a:prstGeom prst="line">
                <a:avLst/>
              </a:prstGeom>
              <a:noFill/>
              <a:ln w="12700">
                <a:solidFill>
                  <a:srgbClr val="000000"/>
                </a:solidFill>
                <a:round/>
                <a:headEnd/>
                <a:tailEnd/>
              </a:ln>
              <a:effectLst/>
            </p:spPr>
            <p:txBody>
              <a:bodyPr wrap="none" anchor="ctr"/>
              <a:lstStyle/>
              <a:p>
                <a:endParaRPr lang="en-US" dirty="0"/>
              </a:p>
            </p:txBody>
          </p:sp>
          <p:sp>
            <p:nvSpPr>
              <p:cNvPr id="326" name="Line 339"/>
              <p:cNvSpPr>
                <a:spLocks noChangeShapeType="1"/>
              </p:cNvSpPr>
              <p:nvPr/>
            </p:nvSpPr>
            <p:spPr bwMode="auto">
              <a:xfrm flipH="1" flipV="1">
                <a:off x="3690" y="1319"/>
                <a:ext cx="11" cy="5"/>
              </a:xfrm>
              <a:prstGeom prst="line">
                <a:avLst/>
              </a:prstGeom>
              <a:noFill/>
              <a:ln w="12700">
                <a:solidFill>
                  <a:srgbClr val="000000"/>
                </a:solidFill>
                <a:round/>
                <a:headEnd/>
                <a:tailEnd/>
              </a:ln>
              <a:effectLst/>
            </p:spPr>
            <p:txBody>
              <a:bodyPr wrap="none" anchor="ctr"/>
              <a:lstStyle/>
              <a:p>
                <a:endParaRPr lang="en-US" dirty="0"/>
              </a:p>
            </p:txBody>
          </p:sp>
          <p:sp>
            <p:nvSpPr>
              <p:cNvPr id="327" name="Freeform 340"/>
              <p:cNvSpPr>
                <a:spLocks/>
              </p:cNvSpPr>
              <p:nvPr/>
            </p:nvSpPr>
            <p:spPr bwMode="auto">
              <a:xfrm>
                <a:off x="3729" y="128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7" name="Group 341"/>
            <p:cNvGrpSpPr>
              <a:grpSpLocks/>
            </p:cNvGrpSpPr>
            <p:nvPr/>
          </p:nvGrpSpPr>
          <p:grpSpPr bwMode="auto">
            <a:xfrm>
              <a:off x="3707" y="1254"/>
              <a:ext cx="78" cy="42"/>
              <a:chOff x="3707" y="1254"/>
              <a:chExt cx="78" cy="42"/>
            </a:xfrm>
          </p:grpSpPr>
          <p:sp>
            <p:nvSpPr>
              <p:cNvPr id="318" name="Freeform 342"/>
              <p:cNvSpPr>
                <a:spLocks/>
              </p:cNvSpPr>
              <p:nvPr/>
            </p:nvSpPr>
            <p:spPr bwMode="auto">
              <a:xfrm>
                <a:off x="3707" y="1257"/>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19" name="Line 343"/>
              <p:cNvSpPr>
                <a:spLocks noChangeShapeType="1"/>
              </p:cNvSpPr>
              <p:nvPr/>
            </p:nvSpPr>
            <p:spPr bwMode="auto">
              <a:xfrm flipH="1" flipV="1">
                <a:off x="3727" y="1280"/>
                <a:ext cx="12" cy="5"/>
              </a:xfrm>
              <a:prstGeom prst="line">
                <a:avLst/>
              </a:prstGeom>
              <a:noFill/>
              <a:ln w="12700">
                <a:solidFill>
                  <a:srgbClr val="000000"/>
                </a:solidFill>
                <a:round/>
                <a:headEnd/>
                <a:tailEnd/>
              </a:ln>
              <a:effectLst/>
            </p:spPr>
            <p:txBody>
              <a:bodyPr wrap="none" anchor="ctr"/>
              <a:lstStyle/>
              <a:p>
                <a:endParaRPr lang="en-US" dirty="0"/>
              </a:p>
            </p:txBody>
          </p:sp>
          <p:sp>
            <p:nvSpPr>
              <p:cNvPr id="320" name="Line 344"/>
              <p:cNvSpPr>
                <a:spLocks noChangeShapeType="1"/>
              </p:cNvSpPr>
              <p:nvPr/>
            </p:nvSpPr>
            <p:spPr bwMode="auto">
              <a:xfrm flipH="1" flipV="1">
                <a:off x="3741" y="1274"/>
                <a:ext cx="12" cy="5"/>
              </a:xfrm>
              <a:prstGeom prst="line">
                <a:avLst/>
              </a:prstGeom>
              <a:noFill/>
              <a:ln w="12700">
                <a:solidFill>
                  <a:srgbClr val="000000"/>
                </a:solidFill>
                <a:round/>
                <a:headEnd/>
                <a:tailEnd/>
              </a:ln>
              <a:effectLst/>
            </p:spPr>
            <p:txBody>
              <a:bodyPr wrap="none" anchor="ctr"/>
              <a:lstStyle/>
              <a:p>
                <a:endParaRPr lang="en-US" dirty="0"/>
              </a:p>
            </p:txBody>
          </p:sp>
          <p:sp>
            <p:nvSpPr>
              <p:cNvPr id="321" name="Line 345"/>
              <p:cNvSpPr>
                <a:spLocks noChangeShapeType="1"/>
              </p:cNvSpPr>
              <p:nvPr/>
            </p:nvSpPr>
            <p:spPr bwMode="auto">
              <a:xfrm flipH="1" flipV="1">
                <a:off x="3711" y="1287"/>
                <a:ext cx="12" cy="5"/>
              </a:xfrm>
              <a:prstGeom prst="line">
                <a:avLst/>
              </a:prstGeom>
              <a:noFill/>
              <a:ln w="12700">
                <a:solidFill>
                  <a:srgbClr val="000000"/>
                </a:solidFill>
                <a:round/>
                <a:headEnd/>
                <a:tailEnd/>
              </a:ln>
              <a:effectLst/>
            </p:spPr>
            <p:txBody>
              <a:bodyPr wrap="none" anchor="ctr"/>
              <a:lstStyle/>
              <a:p>
                <a:endParaRPr lang="en-US" dirty="0"/>
              </a:p>
            </p:txBody>
          </p:sp>
          <p:sp>
            <p:nvSpPr>
              <p:cNvPr id="322" name="Freeform 346"/>
              <p:cNvSpPr>
                <a:spLocks/>
              </p:cNvSpPr>
              <p:nvPr/>
            </p:nvSpPr>
            <p:spPr bwMode="auto">
              <a:xfrm>
                <a:off x="3751" y="1254"/>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8" name="Group 347"/>
            <p:cNvGrpSpPr>
              <a:grpSpLocks/>
            </p:cNvGrpSpPr>
            <p:nvPr/>
          </p:nvGrpSpPr>
          <p:grpSpPr bwMode="auto">
            <a:xfrm>
              <a:off x="3709" y="1290"/>
              <a:ext cx="77" cy="42"/>
              <a:chOff x="3709" y="1290"/>
              <a:chExt cx="77" cy="42"/>
            </a:xfrm>
          </p:grpSpPr>
          <p:sp>
            <p:nvSpPr>
              <p:cNvPr id="313" name="Freeform 348"/>
              <p:cNvSpPr>
                <a:spLocks/>
              </p:cNvSpPr>
              <p:nvPr/>
            </p:nvSpPr>
            <p:spPr bwMode="auto">
              <a:xfrm>
                <a:off x="3709" y="1293"/>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14" name="Line 349"/>
              <p:cNvSpPr>
                <a:spLocks noChangeShapeType="1"/>
              </p:cNvSpPr>
              <p:nvPr/>
            </p:nvSpPr>
            <p:spPr bwMode="auto">
              <a:xfrm flipH="1" flipV="1">
                <a:off x="3729" y="1316"/>
                <a:ext cx="12" cy="5"/>
              </a:xfrm>
              <a:prstGeom prst="line">
                <a:avLst/>
              </a:prstGeom>
              <a:noFill/>
              <a:ln w="12700">
                <a:solidFill>
                  <a:srgbClr val="000000"/>
                </a:solidFill>
                <a:round/>
                <a:headEnd/>
                <a:tailEnd/>
              </a:ln>
              <a:effectLst/>
            </p:spPr>
            <p:txBody>
              <a:bodyPr wrap="none" anchor="ctr"/>
              <a:lstStyle/>
              <a:p>
                <a:endParaRPr lang="en-US" dirty="0"/>
              </a:p>
            </p:txBody>
          </p:sp>
          <p:sp>
            <p:nvSpPr>
              <p:cNvPr id="315" name="Line 350"/>
              <p:cNvSpPr>
                <a:spLocks noChangeShapeType="1"/>
              </p:cNvSpPr>
              <p:nvPr/>
            </p:nvSpPr>
            <p:spPr bwMode="auto">
              <a:xfrm flipH="1" flipV="1">
                <a:off x="3743" y="1310"/>
                <a:ext cx="11" cy="5"/>
              </a:xfrm>
              <a:prstGeom prst="line">
                <a:avLst/>
              </a:prstGeom>
              <a:noFill/>
              <a:ln w="12700">
                <a:solidFill>
                  <a:srgbClr val="000000"/>
                </a:solidFill>
                <a:round/>
                <a:headEnd/>
                <a:tailEnd/>
              </a:ln>
              <a:effectLst/>
            </p:spPr>
            <p:txBody>
              <a:bodyPr wrap="none" anchor="ctr"/>
              <a:lstStyle/>
              <a:p>
                <a:endParaRPr lang="en-US" dirty="0"/>
              </a:p>
            </p:txBody>
          </p:sp>
          <p:sp>
            <p:nvSpPr>
              <p:cNvPr id="316" name="Line 351"/>
              <p:cNvSpPr>
                <a:spLocks noChangeShapeType="1"/>
              </p:cNvSpPr>
              <p:nvPr/>
            </p:nvSpPr>
            <p:spPr bwMode="auto">
              <a:xfrm flipH="1" flipV="1">
                <a:off x="3713" y="1323"/>
                <a:ext cx="12" cy="5"/>
              </a:xfrm>
              <a:prstGeom prst="line">
                <a:avLst/>
              </a:prstGeom>
              <a:noFill/>
              <a:ln w="12700">
                <a:solidFill>
                  <a:srgbClr val="000000"/>
                </a:solidFill>
                <a:round/>
                <a:headEnd/>
                <a:tailEnd/>
              </a:ln>
              <a:effectLst/>
            </p:spPr>
            <p:txBody>
              <a:bodyPr wrap="none" anchor="ctr"/>
              <a:lstStyle/>
              <a:p>
                <a:endParaRPr lang="en-US" dirty="0"/>
              </a:p>
            </p:txBody>
          </p:sp>
          <p:sp>
            <p:nvSpPr>
              <p:cNvPr id="317" name="Freeform 352"/>
              <p:cNvSpPr>
                <a:spLocks/>
              </p:cNvSpPr>
              <p:nvPr/>
            </p:nvSpPr>
            <p:spPr bwMode="auto">
              <a:xfrm>
                <a:off x="3753" y="129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39" name="Group 353"/>
            <p:cNvGrpSpPr>
              <a:grpSpLocks/>
            </p:cNvGrpSpPr>
            <p:nvPr/>
          </p:nvGrpSpPr>
          <p:grpSpPr bwMode="auto">
            <a:xfrm>
              <a:off x="3737" y="1281"/>
              <a:ext cx="77" cy="42"/>
              <a:chOff x="3737" y="1281"/>
              <a:chExt cx="77" cy="42"/>
            </a:xfrm>
          </p:grpSpPr>
          <p:sp>
            <p:nvSpPr>
              <p:cNvPr id="308" name="Freeform 354"/>
              <p:cNvSpPr>
                <a:spLocks/>
              </p:cNvSpPr>
              <p:nvPr/>
            </p:nvSpPr>
            <p:spPr bwMode="auto">
              <a:xfrm>
                <a:off x="3737" y="1284"/>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09" name="Line 355"/>
              <p:cNvSpPr>
                <a:spLocks noChangeShapeType="1"/>
              </p:cNvSpPr>
              <p:nvPr/>
            </p:nvSpPr>
            <p:spPr bwMode="auto">
              <a:xfrm flipH="1" flipV="1">
                <a:off x="3757" y="1308"/>
                <a:ext cx="12" cy="5"/>
              </a:xfrm>
              <a:prstGeom prst="line">
                <a:avLst/>
              </a:prstGeom>
              <a:noFill/>
              <a:ln w="12700">
                <a:solidFill>
                  <a:srgbClr val="000000"/>
                </a:solidFill>
                <a:round/>
                <a:headEnd/>
                <a:tailEnd/>
              </a:ln>
              <a:effectLst/>
            </p:spPr>
            <p:txBody>
              <a:bodyPr wrap="none" anchor="ctr"/>
              <a:lstStyle/>
              <a:p>
                <a:endParaRPr lang="en-US" dirty="0"/>
              </a:p>
            </p:txBody>
          </p:sp>
          <p:sp>
            <p:nvSpPr>
              <p:cNvPr id="310" name="Line 356"/>
              <p:cNvSpPr>
                <a:spLocks noChangeShapeType="1"/>
              </p:cNvSpPr>
              <p:nvPr/>
            </p:nvSpPr>
            <p:spPr bwMode="auto">
              <a:xfrm flipH="1" flipV="1">
                <a:off x="3771" y="1301"/>
                <a:ext cx="12" cy="6"/>
              </a:xfrm>
              <a:prstGeom prst="line">
                <a:avLst/>
              </a:prstGeom>
              <a:noFill/>
              <a:ln w="12700">
                <a:solidFill>
                  <a:srgbClr val="000000"/>
                </a:solidFill>
                <a:round/>
                <a:headEnd/>
                <a:tailEnd/>
              </a:ln>
              <a:effectLst/>
            </p:spPr>
            <p:txBody>
              <a:bodyPr wrap="none" anchor="ctr"/>
              <a:lstStyle/>
              <a:p>
                <a:endParaRPr lang="en-US" dirty="0"/>
              </a:p>
            </p:txBody>
          </p:sp>
          <p:sp>
            <p:nvSpPr>
              <p:cNvPr id="311" name="Line 357"/>
              <p:cNvSpPr>
                <a:spLocks noChangeShapeType="1"/>
              </p:cNvSpPr>
              <p:nvPr/>
            </p:nvSpPr>
            <p:spPr bwMode="auto">
              <a:xfrm flipH="1" flipV="1">
                <a:off x="3741" y="1314"/>
                <a:ext cx="12" cy="6"/>
              </a:xfrm>
              <a:prstGeom prst="line">
                <a:avLst/>
              </a:prstGeom>
              <a:noFill/>
              <a:ln w="12700">
                <a:solidFill>
                  <a:srgbClr val="000000"/>
                </a:solidFill>
                <a:round/>
                <a:headEnd/>
                <a:tailEnd/>
              </a:ln>
              <a:effectLst/>
            </p:spPr>
            <p:txBody>
              <a:bodyPr wrap="none" anchor="ctr"/>
              <a:lstStyle/>
              <a:p>
                <a:endParaRPr lang="en-US" dirty="0"/>
              </a:p>
            </p:txBody>
          </p:sp>
          <p:sp>
            <p:nvSpPr>
              <p:cNvPr id="312" name="Freeform 358"/>
              <p:cNvSpPr>
                <a:spLocks/>
              </p:cNvSpPr>
              <p:nvPr/>
            </p:nvSpPr>
            <p:spPr bwMode="auto">
              <a:xfrm>
                <a:off x="3781" y="1281"/>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40" name="Group 359"/>
            <p:cNvGrpSpPr>
              <a:grpSpLocks/>
            </p:cNvGrpSpPr>
            <p:nvPr/>
          </p:nvGrpSpPr>
          <p:grpSpPr bwMode="auto">
            <a:xfrm>
              <a:off x="3726" y="1252"/>
              <a:ext cx="77" cy="41"/>
              <a:chOff x="3726" y="1252"/>
              <a:chExt cx="77" cy="41"/>
            </a:xfrm>
          </p:grpSpPr>
          <p:sp>
            <p:nvSpPr>
              <p:cNvPr id="303" name="Freeform 360"/>
              <p:cNvSpPr>
                <a:spLocks/>
              </p:cNvSpPr>
              <p:nvPr/>
            </p:nvSpPr>
            <p:spPr bwMode="auto">
              <a:xfrm>
                <a:off x="3726" y="1255"/>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04" name="Line 361"/>
              <p:cNvSpPr>
                <a:spLocks noChangeShapeType="1"/>
              </p:cNvSpPr>
              <p:nvPr/>
            </p:nvSpPr>
            <p:spPr bwMode="auto">
              <a:xfrm flipH="1" flipV="1">
                <a:off x="3746" y="1278"/>
                <a:ext cx="11" cy="5"/>
              </a:xfrm>
              <a:prstGeom prst="line">
                <a:avLst/>
              </a:prstGeom>
              <a:noFill/>
              <a:ln w="12700">
                <a:solidFill>
                  <a:srgbClr val="000000"/>
                </a:solidFill>
                <a:round/>
                <a:headEnd/>
                <a:tailEnd/>
              </a:ln>
              <a:effectLst/>
            </p:spPr>
            <p:txBody>
              <a:bodyPr wrap="none" anchor="ctr"/>
              <a:lstStyle/>
              <a:p>
                <a:endParaRPr lang="en-US" dirty="0"/>
              </a:p>
            </p:txBody>
          </p:sp>
          <p:sp>
            <p:nvSpPr>
              <p:cNvPr id="305" name="Line 362"/>
              <p:cNvSpPr>
                <a:spLocks noChangeShapeType="1"/>
              </p:cNvSpPr>
              <p:nvPr/>
            </p:nvSpPr>
            <p:spPr bwMode="auto">
              <a:xfrm flipH="1" flipV="1">
                <a:off x="3760" y="1272"/>
                <a:ext cx="12" cy="4"/>
              </a:xfrm>
              <a:prstGeom prst="line">
                <a:avLst/>
              </a:prstGeom>
              <a:noFill/>
              <a:ln w="12700">
                <a:solidFill>
                  <a:srgbClr val="000000"/>
                </a:solidFill>
                <a:round/>
                <a:headEnd/>
                <a:tailEnd/>
              </a:ln>
              <a:effectLst/>
            </p:spPr>
            <p:txBody>
              <a:bodyPr wrap="none" anchor="ctr"/>
              <a:lstStyle/>
              <a:p>
                <a:endParaRPr lang="en-US" dirty="0"/>
              </a:p>
            </p:txBody>
          </p:sp>
          <p:sp>
            <p:nvSpPr>
              <p:cNvPr id="306" name="Line 363"/>
              <p:cNvSpPr>
                <a:spLocks noChangeShapeType="1"/>
              </p:cNvSpPr>
              <p:nvPr/>
            </p:nvSpPr>
            <p:spPr bwMode="auto">
              <a:xfrm flipH="1" flipV="1">
                <a:off x="3730" y="1284"/>
                <a:ext cx="12" cy="5"/>
              </a:xfrm>
              <a:prstGeom prst="line">
                <a:avLst/>
              </a:prstGeom>
              <a:noFill/>
              <a:ln w="12700">
                <a:solidFill>
                  <a:srgbClr val="000000"/>
                </a:solidFill>
                <a:round/>
                <a:headEnd/>
                <a:tailEnd/>
              </a:ln>
              <a:effectLst/>
            </p:spPr>
            <p:txBody>
              <a:bodyPr wrap="none" anchor="ctr"/>
              <a:lstStyle/>
              <a:p>
                <a:endParaRPr lang="en-US" dirty="0"/>
              </a:p>
            </p:txBody>
          </p:sp>
          <p:sp>
            <p:nvSpPr>
              <p:cNvPr id="307" name="Freeform 364"/>
              <p:cNvSpPr>
                <a:spLocks/>
              </p:cNvSpPr>
              <p:nvPr/>
            </p:nvSpPr>
            <p:spPr bwMode="auto">
              <a:xfrm>
                <a:off x="3770" y="1252"/>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241" name="Line 365"/>
            <p:cNvSpPr>
              <a:spLocks noChangeShapeType="1"/>
            </p:cNvSpPr>
            <p:nvPr/>
          </p:nvSpPr>
          <p:spPr bwMode="auto">
            <a:xfrm flipV="1">
              <a:off x="3847" y="1302"/>
              <a:ext cx="7" cy="7"/>
            </a:xfrm>
            <a:prstGeom prst="line">
              <a:avLst/>
            </a:prstGeom>
            <a:noFill/>
            <a:ln w="25400">
              <a:solidFill>
                <a:srgbClr val="808080"/>
              </a:solidFill>
              <a:round/>
              <a:headEnd/>
              <a:tailEnd/>
            </a:ln>
            <a:effectLst/>
          </p:spPr>
          <p:txBody>
            <a:bodyPr wrap="none" anchor="ctr"/>
            <a:lstStyle/>
            <a:p>
              <a:endParaRPr lang="en-US" dirty="0"/>
            </a:p>
          </p:txBody>
        </p:sp>
        <p:sp>
          <p:nvSpPr>
            <p:cNvPr id="242" name="Line 366"/>
            <p:cNvSpPr>
              <a:spLocks noChangeShapeType="1"/>
            </p:cNvSpPr>
            <p:nvPr/>
          </p:nvSpPr>
          <p:spPr bwMode="auto">
            <a:xfrm flipV="1">
              <a:off x="3827" y="1225"/>
              <a:ext cx="10" cy="7"/>
            </a:xfrm>
            <a:prstGeom prst="line">
              <a:avLst/>
            </a:prstGeom>
            <a:noFill/>
            <a:ln w="25400">
              <a:solidFill>
                <a:srgbClr val="808080"/>
              </a:solidFill>
              <a:round/>
              <a:headEnd/>
              <a:tailEnd/>
            </a:ln>
            <a:effectLst/>
          </p:spPr>
          <p:txBody>
            <a:bodyPr wrap="none" anchor="ctr"/>
            <a:lstStyle/>
            <a:p>
              <a:endParaRPr lang="en-US" dirty="0"/>
            </a:p>
          </p:txBody>
        </p:sp>
        <p:sp>
          <p:nvSpPr>
            <p:cNvPr id="243" name="Line 367"/>
            <p:cNvSpPr>
              <a:spLocks noChangeShapeType="1"/>
            </p:cNvSpPr>
            <p:nvPr/>
          </p:nvSpPr>
          <p:spPr bwMode="auto">
            <a:xfrm flipV="1">
              <a:off x="3789" y="1194"/>
              <a:ext cx="16" cy="9"/>
            </a:xfrm>
            <a:prstGeom prst="line">
              <a:avLst/>
            </a:prstGeom>
            <a:noFill/>
            <a:ln w="25400">
              <a:solidFill>
                <a:srgbClr val="808080"/>
              </a:solidFill>
              <a:round/>
              <a:headEnd/>
              <a:tailEnd/>
            </a:ln>
            <a:effectLst/>
          </p:spPr>
          <p:txBody>
            <a:bodyPr wrap="none" anchor="ctr"/>
            <a:lstStyle/>
            <a:p>
              <a:endParaRPr lang="en-US" dirty="0"/>
            </a:p>
          </p:txBody>
        </p:sp>
        <p:sp>
          <p:nvSpPr>
            <p:cNvPr id="244" name="Line 368"/>
            <p:cNvSpPr>
              <a:spLocks noChangeShapeType="1"/>
            </p:cNvSpPr>
            <p:nvPr/>
          </p:nvSpPr>
          <p:spPr bwMode="auto">
            <a:xfrm flipV="1">
              <a:off x="3831" y="1342"/>
              <a:ext cx="10" cy="7"/>
            </a:xfrm>
            <a:prstGeom prst="line">
              <a:avLst/>
            </a:prstGeom>
            <a:noFill/>
            <a:ln w="25400">
              <a:solidFill>
                <a:srgbClr val="808080"/>
              </a:solidFill>
              <a:round/>
              <a:headEnd/>
              <a:tailEnd/>
            </a:ln>
            <a:effectLst/>
          </p:spPr>
          <p:txBody>
            <a:bodyPr wrap="none" anchor="ctr"/>
            <a:lstStyle/>
            <a:p>
              <a:endParaRPr lang="en-US" dirty="0"/>
            </a:p>
          </p:txBody>
        </p:sp>
        <p:sp>
          <p:nvSpPr>
            <p:cNvPr id="245" name="Freeform 369"/>
            <p:cNvSpPr>
              <a:spLocks/>
            </p:cNvSpPr>
            <p:nvPr/>
          </p:nvSpPr>
          <p:spPr bwMode="auto">
            <a:xfrm>
              <a:off x="3805" y="1334"/>
              <a:ext cx="28" cy="27"/>
            </a:xfrm>
            <a:custGeom>
              <a:avLst/>
              <a:gdLst/>
              <a:ahLst/>
              <a:cxnLst>
                <a:cxn ang="0">
                  <a:pos x="27" y="0"/>
                </a:cxn>
                <a:cxn ang="0">
                  <a:pos x="15" y="16"/>
                </a:cxn>
                <a:cxn ang="0">
                  <a:pos x="0" y="26"/>
                </a:cxn>
              </a:cxnLst>
              <a:rect l="0" t="0" r="r" b="b"/>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sp>
          <p:nvSpPr>
            <p:cNvPr id="246" name="Freeform 370"/>
            <p:cNvSpPr>
              <a:spLocks/>
            </p:cNvSpPr>
            <p:nvPr/>
          </p:nvSpPr>
          <p:spPr bwMode="auto">
            <a:xfrm>
              <a:off x="3760" y="1199"/>
              <a:ext cx="28" cy="5"/>
            </a:xfrm>
            <a:custGeom>
              <a:avLst/>
              <a:gdLst/>
              <a:ahLst/>
              <a:cxnLst>
                <a:cxn ang="0">
                  <a:pos x="0" y="0"/>
                </a:cxn>
                <a:cxn ang="0">
                  <a:pos x="13" y="0"/>
                </a:cxn>
                <a:cxn ang="0">
                  <a:pos x="27" y="4"/>
                </a:cxn>
              </a:cxnLst>
              <a:rect l="0" t="0" r="r" b="b"/>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grpSp>
          <p:nvGrpSpPr>
            <p:cNvPr id="247" name="Group 371"/>
            <p:cNvGrpSpPr>
              <a:grpSpLocks/>
            </p:cNvGrpSpPr>
            <p:nvPr/>
          </p:nvGrpSpPr>
          <p:grpSpPr bwMode="auto">
            <a:xfrm>
              <a:off x="3768" y="1255"/>
              <a:ext cx="50" cy="27"/>
              <a:chOff x="3768" y="1255"/>
              <a:chExt cx="50" cy="27"/>
            </a:xfrm>
          </p:grpSpPr>
          <p:sp>
            <p:nvSpPr>
              <p:cNvPr id="299" name="Freeform 372"/>
              <p:cNvSpPr>
                <a:spLocks/>
              </p:cNvSpPr>
              <p:nvPr/>
            </p:nvSpPr>
            <p:spPr bwMode="auto">
              <a:xfrm>
                <a:off x="3768" y="1255"/>
                <a:ext cx="50" cy="27"/>
              </a:xfrm>
              <a:custGeom>
                <a:avLst/>
                <a:gdLst/>
                <a:ahLst/>
                <a:cxnLst>
                  <a:cxn ang="0">
                    <a:pos x="45" y="0"/>
                  </a:cxn>
                  <a:cxn ang="0">
                    <a:pos x="0" y="20"/>
                  </a:cxn>
                  <a:cxn ang="0">
                    <a:pos x="0" y="24"/>
                  </a:cxn>
                  <a:cxn ang="0">
                    <a:pos x="3" y="26"/>
                  </a:cxn>
                  <a:cxn ang="0">
                    <a:pos x="49" y="5"/>
                  </a:cxn>
                  <a:cxn ang="0">
                    <a:pos x="49" y="1"/>
                  </a:cxn>
                  <a:cxn ang="0">
                    <a:pos x="45" y="0"/>
                  </a:cxn>
                </a:cxnLst>
                <a:rect l="0" t="0" r="r" b="b"/>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300" name="Line 373"/>
              <p:cNvSpPr>
                <a:spLocks noChangeShapeType="1"/>
              </p:cNvSpPr>
              <p:nvPr/>
            </p:nvSpPr>
            <p:spPr bwMode="auto">
              <a:xfrm flipH="1" flipV="1">
                <a:off x="3789" y="1266"/>
                <a:ext cx="12" cy="6"/>
              </a:xfrm>
              <a:prstGeom prst="line">
                <a:avLst/>
              </a:prstGeom>
              <a:noFill/>
              <a:ln w="12700">
                <a:solidFill>
                  <a:srgbClr val="000000"/>
                </a:solidFill>
                <a:round/>
                <a:headEnd/>
                <a:tailEnd/>
              </a:ln>
              <a:effectLst/>
            </p:spPr>
            <p:txBody>
              <a:bodyPr wrap="none" anchor="ctr"/>
              <a:lstStyle/>
              <a:p>
                <a:endParaRPr lang="en-US" dirty="0"/>
              </a:p>
            </p:txBody>
          </p:sp>
          <p:sp>
            <p:nvSpPr>
              <p:cNvPr id="301" name="Line 374"/>
              <p:cNvSpPr>
                <a:spLocks noChangeShapeType="1"/>
              </p:cNvSpPr>
              <p:nvPr/>
            </p:nvSpPr>
            <p:spPr bwMode="auto">
              <a:xfrm flipH="1" flipV="1">
                <a:off x="3804" y="1260"/>
                <a:ext cx="11" cy="4"/>
              </a:xfrm>
              <a:prstGeom prst="line">
                <a:avLst/>
              </a:prstGeom>
              <a:noFill/>
              <a:ln w="12700">
                <a:solidFill>
                  <a:srgbClr val="000000"/>
                </a:solidFill>
                <a:round/>
                <a:headEnd/>
                <a:tailEnd/>
              </a:ln>
              <a:effectLst/>
            </p:spPr>
            <p:txBody>
              <a:bodyPr wrap="none" anchor="ctr"/>
              <a:lstStyle/>
              <a:p>
                <a:endParaRPr lang="en-US" dirty="0"/>
              </a:p>
            </p:txBody>
          </p:sp>
          <p:sp>
            <p:nvSpPr>
              <p:cNvPr id="302" name="Line 375"/>
              <p:cNvSpPr>
                <a:spLocks noChangeShapeType="1"/>
              </p:cNvSpPr>
              <p:nvPr/>
            </p:nvSpPr>
            <p:spPr bwMode="auto">
              <a:xfrm flipH="1" flipV="1">
                <a:off x="3773" y="1272"/>
                <a:ext cx="12" cy="5"/>
              </a:xfrm>
              <a:prstGeom prst="line">
                <a:avLst/>
              </a:prstGeom>
              <a:noFill/>
              <a:ln w="12700">
                <a:solidFill>
                  <a:srgbClr val="000000"/>
                </a:solidFill>
                <a:round/>
                <a:headEnd/>
                <a:tailEnd/>
              </a:ln>
              <a:effectLst/>
            </p:spPr>
            <p:txBody>
              <a:bodyPr wrap="none" anchor="ctr"/>
              <a:lstStyle/>
              <a:p>
                <a:endParaRPr lang="en-US" dirty="0"/>
              </a:p>
            </p:txBody>
          </p:sp>
        </p:grpSp>
        <p:grpSp>
          <p:nvGrpSpPr>
            <p:cNvPr id="248" name="Group 376"/>
            <p:cNvGrpSpPr>
              <a:grpSpLocks/>
            </p:cNvGrpSpPr>
            <p:nvPr/>
          </p:nvGrpSpPr>
          <p:grpSpPr bwMode="auto">
            <a:xfrm>
              <a:off x="3609" y="1412"/>
              <a:ext cx="196" cy="80"/>
              <a:chOff x="3609" y="1412"/>
              <a:chExt cx="196" cy="80"/>
            </a:xfrm>
          </p:grpSpPr>
          <p:sp>
            <p:nvSpPr>
              <p:cNvPr id="289" name="Freeform 377"/>
              <p:cNvSpPr>
                <a:spLocks/>
              </p:cNvSpPr>
              <p:nvPr/>
            </p:nvSpPr>
            <p:spPr bwMode="auto">
              <a:xfrm>
                <a:off x="3626" y="1414"/>
                <a:ext cx="177" cy="74"/>
              </a:xfrm>
              <a:custGeom>
                <a:avLst/>
                <a:gdLst/>
                <a:ahLst/>
                <a:cxnLst>
                  <a:cxn ang="0">
                    <a:pos x="174" y="0"/>
                  </a:cxn>
                  <a:cxn ang="0">
                    <a:pos x="0" y="67"/>
                  </a:cxn>
                  <a:cxn ang="0">
                    <a:pos x="1" y="73"/>
                  </a:cxn>
                  <a:cxn ang="0">
                    <a:pos x="176" y="6"/>
                  </a:cxn>
                  <a:cxn ang="0">
                    <a:pos x="176" y="3"/>
                  </a:cxn>
                  <a:cxn ang="0">
                    <a:pos x="174" y="0"/>
                  </a:cxn>
                </a:cxnLst>
                <a:rect l="0" t="0" r="r" b="b"/>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90" name="Group 378"/>
              <p:cNvGrpSpPr>
                <a:grpSpLocks/>
              </p:cNvGrpSpPr>
              <p:nvPr/>
            </p:nvGrpSpPr>
            <p:grpSpPr bwMode="auto">
              <a:xfrm>
                <a:off x="3709" y="1442"/>
                <a:ext cx="17" cy="14"/>
                <a:chOff x="3709" y="1442"/>
                <a:chExt cx="17" cy="14"/>
              </a:xfrm>
            </p:grpSpPr>
            <p:sp>
              <p:nvSpPr>
                <p:cNvPr id="297" name="Freeform 379"/>
                <p:cNvSpPr>
                  <a:spLocks/>
                </p:cNvSpPr>
                <p:nvPr/>
              </p:nvSpPr>
              <p:spPr bwMode="auto">
                <a:xfrm>
                  <a:off x="3709" y="144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98" name="Freeform 380"/>
                <p:cNvSpPr>
                  <a:spLocks/>
                </p:cNvSpPr>
                <p:nvPr/>
              </p:nvSpPr>
              <p:spPr bwMode="auto">
                <a:xfrm>
                  <a:off x="3713" y="1447"/>
                  <a:ext cx="4" cy="9"/>
                </a:xfrm>
                <a:custGeom>
                  <a:avLst/>
                  <a:gdLst/>
                  <a:ahLst/>
                  <a:cxnLst>
                    <a:cxn ang="0">
                      <a:pos x="3" y="8"/>
                    </a:cxn>
                    <a:cxn ang="0">
                      <a:pos x="3" y="3"/>
                    </a:cxn>
                    <a:cxn ang="0">
                      <a:pos x="0" y="0"/>
                    </a:cxn>
                  </a:cxnLst>
                  <a:rect l="0" t="0" r="r" b="b"/>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91" name="Group 381"/>
              <p:cNvGrpSpPr>
                <a:grpSpLocks/>
              </p:cNvGrpSpPr>
              <p:nvPr/>
            </p:nvGrpSpPr>
            <p:grpSpPr bwMode="auto">
              <a:xfrm>
                <a:off x="3788" y="1412"/>
                <a:ext cx="17" cy="14"/>
                <a:chOff x="3788" y="1412"/>
                <a:chExt cx="17" cy="14"/>
              </a:xfrm>
            </p:grpSpPr>
            <p:sp>
              <p:nvSpPr>
                <p:cNvPr id="295" name="Freeform 382"/>
                <p:cNvSpPr>
                  <a:spLocks/>
                </p:cNvSpPr>
                <p:nvPr/>
              </p:nvSpPr>
              <p:spPr bwMode="auto">
                <a:xfrm>
                  <a:off x="3788" y="141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96" name="Freeform 383"/>
                <p:cNvSpPr>
                  <a:spLocks/>
                </p:cNvSpPr>
                <p:nvPr/>
              </p:nvSpPr>
              <p:spPr bwMode="auto">
                <a:xfrm>
                  <a:off x="3792" y="1416"/>
                  <a:ext cx="4" cy="10"/>
                </a:xfrm>
                <a:custGeom>
                  <a:avLst/>
                  <a:gdLst/>
                  <a:ahLst/>
                  <a:cxnLst>
                    <a:cxn ang="0">
                      <a:pos x="3" y="9"/>
                    </a:cxn>
                    <a:cxn ang="0">
                      <a:pos x="3" y="3"/>
                    </a:cxn>
                    <a:cxn ang="0">
                      <a:pos x="0" y="0"/>
                    </a:cxn>
                  </a:cxnLst>
                  <a:rect l="0" t="0" r="r" b="b"/>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92" name="Group 384"/>
              <p:cNvGrpSpPr>
                <a:grpSpLocks/>
              </p:cNvGrpSpPr>
              <p:nvPr/>
            </p:nvGrpSpPr>
            <p:grpSpPr bwMode="auto">
              <a:xfrm>
                <a:off x="3609" y="1473"/>
                <a:ext cx="35" cy="19"/>
                <a:chOff x="3609" y="1473"/>
                <a:chExt cx="35" cy="19"/>
              </a:xfrm>
            </p:grpSpPr>
            <p:sp>
              <p:nvSpPr>
                <p:cNvPr id="293" name="Freeform 385"/>
                <p:cNvSpPr>
                  <a:spLocks/>
                </p:cNvSpPr>
                <p:nvPr/>
              </p:nvSpPr>
              <p:spPr bwMode="auto">
                <a:xfrm>
                  <a:off x="3609" y="1473"/>
                  <a:ext cx="35" cy="19"/>
                </a:xfrm>
                <a:custGeom>
                  <a:avLst/>
                  <a:gdLst/>
                  <a:ahLst/>
                  <a:cxnLst>
                    <a:cxn ang="0">
                      <a:pos x="34" y="11"/>
                    </a:cxn>
                    <a:cxn ang="0">
                      <a:pos x="34" y="7"/>
                    </a:cxn>
                    <a:cxn ang="0">
                      <a:pos x="32" y="3"/>
                    </a:cxn>
                    <a:cxn ang="0">
                      <a:pos x="30" y="0"/>
                    </a:cxn>
                    <a:cxn ang="0">
                      <a:pos x="14" y="6"/>
                    </a:cxn>
                    <a:cxn ang="0">
                      <a:pos x="0" y="18"/>
                    </a:cxn>
                    <a:cxn ang="0">
                      <a:pos x="19" y="17"/>
                    </a:cxn>
                    <a:cxn ang="0">
                      <a:pos x="34" y="11"/>
                    </a:cxn>
                  </a:cxnLst>
                  <a:rect l="0" t="0" r="r" b="b"/>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94" name="Freeform 386"/>
                <p:cNvSpPr>
                  <a:spLocks/>
                </p:cNvSpPr>
                <p:nvPr/>
              </p:nvSpPr>
              <p:spPr bwMode="auto">
                <a:xfrm>
                  <a:off x="3624" y="1480"/>
                  <a:ext cx="5" cy="11"/>
                </a:xfrm>
                <a:custGeom>
                  <a:avLst/>
                  <a:gdLst/>
                  <a:ahLst/>
                  <a:cxnLst>
                    <a:cxn ang="0">
                      <a:pos x="3" y="10"/>
                    </a:cxn>
                    <a:cxn ang="0">
                      <a:pos x="4" y="5"/>
                    </a:cxn>
                    <a:cxn ang="0">
                      <a:pos x="2" y="2"/>
                    </a:cxn>
                    <a:cxn ang="0">
                      <a:pos x="0" y="0"/>
                    </a:cxn>
                  </a:cxnLst>
                  <a:rect l="0" t="0" r="r" b="b"/>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249" name="Group 387"/>
            <p:cNvGrpSpPr>
              <a:grpSpLocks/>
            </p:cNvGrpSpPr>
            <p:nvPr/>
          </p:nvGrpSpPr>
          <p:grpSpPr bwMode="auto">
            <a:xfrm>
              <a:off x="3837" y="1414"/>
              <a:ext cx="24" cy="25"/>
              <a:chOff x="3837" y="1414"/>
              <a:chExt cx="24" cy="25"/>
            </a:xfrm>
          </p:grpSpPr>
          <p:grpSp>
            <p:nvGrpSpPr>
              <p:cNvPr id="283" name="Group 388"/>
              <p:cNvGrpSpPr>
                <a:grpSpLocks/>
              </p:cNvGrpSpPr>
              <p:nvPr/>
            </p:nvGrpSpPr>
            <p:grpSpPr bwMode="auto">
              <a:xfrm>
                <a:off x="3844" y="1414"/>
                <a:ext cx="17" cy="24"/>
                <a:chOff x="3844" y="1414"/>
                <a:chExt cx="17" cy="24"/>
              </a:xfrm>
            </p:grpSpPr>
            <p:sp>
              <p:nvSpPr>
                <p:cNvPr id="287" name="Freeform 389"/>
                <p:cNvSpPr>
                  <a:spLocks/>
                </p:cNvSpPr>
                <p:nvPr/>
              </p:nvSpPr>
              <p:spPr bwMode="auto">
                <a:xfrm>
                  <a:off x="3844" y="1414"/>
                  <a:ext cx="17" cy="24"/>
                </a:xfrm>
                <a:custGeom>
                  <a:avLst/>
                  <a:gdLst/>
                  <a:ahLst/>
                  <a:cxnLst>
                    <a:cxn ang="0">
                      <a:pos x="15" y="9"/>
                    </a:cxn>
                    <a:cxn ang="0">
                      <a:pos x="15" y="7"/>
                    </a:cxn>
                    <a:cxn ang="0">
                      <a:pos x="14" y="6"/>
                    </a:cxn>
                    <a:cxn ang="0">
                      <a:pos x="13" y="4"/>
                    </a:cxn>
                    <a:cxn ang="0">
                      <a:pos x="12" y="3"/>
                    </a:cxn>
                    <a:cxn ang="0">
                      <a:pos x="10" y="1"/>
                    </a:cxn>
                    <a:cxn ang="0">
                      <a:pos x="9" y="1"/>
                    </a:cxn>
                    <a:cxn ang="0">
                      <a:pos x="8" y="0"/>
                    </a:cxn>
                    <a:cxn ang="0">
                      <a:pos x="6" y="0"/>
                    </a:cxn>
                    <a:cxn ang="0">
                      <a:pos x="5" y="0"/>
                    </a:cxn>
                    <a:cxn ang="0">
                      <a:pos x="4" y="1"/>
                    </a:cxn>
                    <a:cxn ang="0">
                      <a:pos x="3" y="2"/>
                    </a:cxn>
                    <a:cxn ang="0">
                      <a:pos x="2" y="3"/>
                    </a:cxn>
                    <a:cxn ang="0">
                      <a:pos x="1" y="5"/>
                    </a:cxn>
                    <a:cxn ang="0">
                      <a:pos x="0" y="6"/>
                    </a:cxn>
                    <a:cxn ang="0">
                      <a:pos x="0" y="8"/>
                    </a:cxn>
                    <a:cxn ang="0">
                      <a:pos x="0" y="10"/>
                    </a:cxn>
                    <a:cxn ang="0">
                      <a:pos x="0" y="12"/>
                    </a:cxn>
                    <a:cxn ang="0">
                      <a:pos x="1" y="14"/>
                    </a:cxn>
                    <a:cxn ang="0">
                      <a:pos x="1" y="16"/>
                    </a:cxn>
                    <a:cxn ang="0">
                      <a:pos x="2" y="17"/>
                    </a:cxn>
                    <a:cxn ang="0">
                      <a:pos x="3" y="19"/>
                    </a:cxn>
                    <a:cxn ang="0">
                      <a:pos x="4" y="20"/>
                    </a:cxn>
                    <a:cxn ang="0">
                      <a:pos x="6" y="22"/>
                    </a:cxn>
                    <a:cxn ang="0">
                      <a:pos x="7" y="22"/>
                    </a:cxn>
                    <a:cxn ang="0">
                      <a:pos x="8" y="23"/>
                    </a:cxn>
                    <a:cxn ang="0">
                      <a:pos x="10" y="23"/>
                    </a:cxn>
                    <a:cxn ang="0">
                      <a:pos x="11" y="23"/>
                    </a:cxn>
                    <a:cxn ang="0">
                      <a:pos x="12" y="22"/>
                    </a:cxn>
                    <a:cxn ang="0">
                      <a:pos x="13" y="21"/>
                    </a:cxn>
                    <a:cxn ang="0">
                      <a:pos x="14" y="20"/>
                    </a:cxn>
                    <a:cxn ang="0">
                      <a:pos x="15" y="18"/>
                    </a:cxn>
                    <a:cxn ang="0">
                      <a:pos x="16" y="17"/>
                    </a:cxn>
                    <a:cxn ang="0">
                      <a:pos x="16" y="15"/>
                    </a:cxn>
                    <a:cxn ang="0">
                      <a:pos x="16" y="13"/>
                    </a:cxn>
                    <a:cxn ang="0">
                      <a:pos x="16" y="11"/>
                    </a:cxn>
                    <a:cxn ang="0">
                      <a:pos x="15" y="9"/>
                    </a:cxn>
                  </a:cxnLst>
                  <a:rect l="0" t="0" r="r" b="b"/>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a:effectLst/>
              </p:spPr>
              <p:txBody>
                <a:bodyPr/>
                <a:lstStyle/>
                <a:p>
                  <a:endParaRPr lang="en-US" dirty="0"/>
                </a:p>
              </p:txBody>
            </p:sp>
            <p:sp>
              <p:nvSpPr>
                <p:cNvPr id="288" name="Freeform 390"/>
                <p:cNvSpPr>
                  <a:spLocks/>
                </p:cNvSpPr>
                <p:nvPr/>
              </p:nvSpPr>
              <p:spPr bwMode="auto">
                <a:xfrm>
                  <a:off x="3844" y="1414"/>
                  <a:ext cx="17" cy="24"/>
                </a:xfrm>
                <a:custGeom>
                  <a:avLst/>
                  <a:gdLst/>
                  <a:ahLst/>
                  <a:cxnLst>
                    <a:cxn ang="0">
                      <a:pos x="15" y="9"/>
                    </a:cxn>
                    <a:cxn ang="0">
                      <a:pos x="15" y="7"/>
                    </a:cxn>
                    <a:cxn ang="0">
                      <a:pos x="14" y="5"/>
                    </a:cxn>
                    <a:cxn ang="0">
                      <a:pos x="13" y="4"/>
                    </a:cxn>
                    <a:cxn ang="0">
                      <a:pos x="12" y="3"/>
                    </a:cxn>
                    <a:cxn ang="0">
                      <a:pos x="10" y="1"/>
                    </a:cxn>
                    <a:cxn ang="0">
                      <a:pos x="9" y="1"/>
                    </a:cxn>
                    <a:cxn ang="0">
                      <a:pos x="8" y="0"/>
                    </a:cxn>
                    <a:cxn ang="0">
                      <a:pos x="7" y="0"/>
                    </a:cxn>
                    <a:cxn ang="0">
                      <a:pos x="5" y="0"/>
                    </a:cxn>
                    <a:cxn ang="0">
                      <a:pos x="4" y="1"/>
                    </a:cxn>
                    <a:cxn ang="0">
                      <a:pos x="3" y="2"/>
                    </a:cxn>
                    <a:cxn ang="0">
                      <a:pos x="2" y="3"/>
                    </a:cxn>
                    <a:cxn ang="0">
                      <a:pos x="1" y="4"/>
                    </a:cxn>
                    <a:cxn ang="0">
                      <a:pos x="0" y="6"/>
                    </a:cxn>
                    <a:cxn ang="0">
                      <a:pos x="0" y="8"/>
                    </a:cxn>
                    <a:cxn ang="0">
                      <a:pos x="0" y="10"/>
                    </a:cxn>
                    <a:cxn ang="0">
                      <a:pos x="0" y="12"/>
                    </a:cxn>
                    <a:cxn ang="0">
                      <a:pos x="1" y="14"/>
                    </a:cxn>
                    <a:cxn ang="0">
                      <a:pos x="1" y="16"/>
                    </a:cxn>
                    <a:cxn ang="0">
                      <a:pos x="2" y="18"/>
                    </a:cxn>
                    <a:cxn ang="0">
                      <a:pos x="3" y="19"/>
                    </a:cxn>
                    <a:cxn ang="0">
                      <a:pos x="4" y="20"/>
                    </a:cxn>
                    <a:cxn ang="0">
                      <a:pos x="6" y="22"/>
                    </a:cxn>
                    <a:cxn ang="0">
                      <a:pos x="7" y="22"/>
                    </a:cxn>
                    <a:cxn ang="0">
                      <a:pos x="8" y="23"/>
                    </a:cxn>
                    <a:cxn ang="0">
                      <a:pos x="9" y="23"/>
                    </a:cxn>
                    <a:cxn ang="0">
                      <a:pos x="11" y="23"/>
                    </a:cxn>
                    <a:cxn ang="0">
                      <a:pos x="12" y="22"/>
                    </a:cxn>
                    <a:cxn ang="0">
                      <a:pos x="13" y="21"/>
                    </a:cxn>
                    <a:cxn ang="0">
                      <a:pos x="14" y="20"/>
                    </a:cxn>
                    <a:cxn ang="0">
                      <a:pos x="15" y="19"/>
                    </a:cxn>
                    <a:cxn ang="0">
                      <a:pos x="16" y="17"/>
                    </a:cxn>
                    <a:cxn ang="0">
                      <a:pos x="16" y="15"/>
                    </a:cxn>
                    <a:cxn ang="0">
                      <a:pos x="16" y="13"/>
                    </a:cxn>
                    <a:cxn ang="0">
                      <a:pos x="16" y="11"/>
                    </a:cxn>
                    <a:cxn ang="0">
                      <a:pos x="15" y="9"/>
                    </a:cxn>
                  </a:cxnLst>
                  <a:rect l="0" t="0" r="r" b="b"/>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284" name="Group 391"/>
              <p:cNvGrpSpPr>
                <a:grpSpLocks/>
              </p:cNvGrpSpPr>
              <p:nvPr/>
            </p:nvGrpSpPr>
            <p:grpSpPr bwMode="auto">
              <a:xfrm>
                <a:off x="3837" y="1417"/>
                <a:ext cx="19" cy="22"/>
                <a:chOff x="3837" y="1417"/>
                <a:chExt cx="19" cy="22"/>
              </a:xfrm>
            </p:grpSpPr>
            <p:sp>
              <p:nvSpPr>
                <p:cNvPr id="285" name="Freeform 392"/>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a:effectLst/>
              </p:spPr>
              <p:txBody>
                <a:bodyPr/>
                <a:lstStyle/>
                <a:p>
                  <a:endParaRPr lang="en-US" dirty="0"/>
                </a:p>
              </p:txBody>
            </p:sp>
            <p:sp>
              <p:nvSpPr>
                <p:cNvPr id="286" name="Freeform 393"/>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250" name="Group 394"/>
            <p:cNvGrpSpPr>
              <a:grpSpLocks/>
            </p:cNvGrpSpPr>
            <p:nvPr/>
          </p:nvGrpSpPr>
          <p:grpSpPr bwMode="auto">
            <a:xfrm>
              <a:off x="3807" y="1360"/>
              <a:ext cx="89" cy="70"/>
              <a:chOff x="3807" y="1360"/>
              <a:chExt cx="89" cy="70"/>
            </a:xfrm>
          </p:grpSpPr>
          <p:sp>
            <p:nvSpPr>
              <p:cNvPr id="279" name="Freeform 395"/>
              <p:cNvSpPr>
                <a:spLocks/>
              </p:cNvSpPr>
              <p:nvPr/>
            </p:nvSpPr>
            <p:spPr bwMode="auto">
              <a:xfrm>
                <a:off x="3820" y="1360"/>
                <a:ext cx="76" cy="69"/>
              </a:xfrm>
              <a:custGeom>
                <a:avLst/>
                <a:gdLst/>
                <a:ahLst/>
                <a:cxnLst>
                  <a:cxn ang="0">
                    <a:pos x="65" y="0"/>
                  </a:cxn>
                  <a:cxn ang="0">
                    <a:pos x="69" y="6"/>
                  </a:cxn>
                  <a:cxn ang="0">
                    <a:pos x="73" y="13"/>
                  </a:cxn>
                  <a:cxn ang="0">
                    <a:pos x="75" y="21"/>
                  </a:cxn>
                  <a:cxn ang="0">
                    <a:pos x="75" y="28"/>
                  </a:cxn>
                  <a:cxn ang="0">
                    <a:pos x="20" y="68"/>
                  </a:cxn>
                  <a:cxn ang="0">
                    <a:pos x="11" y="59"/>
                  </a:cxn>
                  <a:cxn ang="0">
                    <a:pos x="2" y="39"/>
                  </a:cxn>
                  <a:cxn ang="0">
                    <a:pos x="1" y="25"/>
                  </a:cxn>
                  <a:cxn ang="0">
                    <a:pos x="0" y="10"/>
                  </a:cxn>
                  <a:cxn ang="0">
                    <a:pos x="65" y="0"/>
                  </a:cxn>
                </a:cxnLst>
                <a:rect l="0" t="0" r="r" b="b"/>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80" name="Group 396"/>
              <p:cNvGrpSpPr>
                <a:grpSpLocks/>
              </p:cNvGrpSpPr>
              <p:nvPr/>
            </p:nvGrpSpPr>
            <p:grpSpPr bwMode="auto">
              <a:xfrm>
                <a:off x="3807" y="1368"/>
                <a:ext cx="47" cy="62"/>
                <a:chOff x="3807" y="1368"/>
                <a:chExt cx="47" cy="62"/>
              </a:xfrm>
            </p:grpSpPr>
            <p:sp>
              <p:nvSpPr>
                <p:cNvPr id="281" name="Freeform 397"/>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8" y="0"/>
                    </a:cxn>
                    <a:cxn ang="0">
                      <a:pos x="15" y="1"/>
                    </a:cxn>
                    <a:cxn ang="0">
                      <a:pos x="11" y="2"/>
                    </a:cxn>
                    <a:cxn ang="0">
                      <a:pos x="8" y="5"/>
                    </a:cxn>
                    <a:cxn ang="0">
                      <a:pos x="5" y="8"/>
                    </a:cxn>
                    <a:cxn ang="0">
                      <a:pos x="3" y="12"/>
                    </a:cxn>
                    <a:cxn ang="0">
                      <a:pos x="1" y="16"/>
                    </a:cxn>
                    <a:cxn ang="0">
                      <a:pos x="0" y="21"/>
                    </a:cxn>
                    <a:cxn ang="0">
                      <a:pos x="0" y="26"/>
                    </a:cxn>
                    <a:cxn ang="0">
                      <a:pos x="1" y="31"/>
                    </a:cxn>
                    <a:cxn ang="0">
                      <a:pos x="2" y="37"/>
                    </a:cxn>
                    <a:cxn ang="0">
                      <a:pos x="3" y="42"/>
                    </a:cxn>
                    <a:cxn ang="0">
                      <a:pos x="6" y="46"/>
                    </a:cxn>
                    <a:cxn ang="0">
                      <a:pos x="9" y="51"/>
                    </a:cxn>
                    <a:cxn ang="0">
                      <a:pos x="12" y="54"/>
                    </a:cxn>
                    <a:cxn ang="0">
                      <a:pos x="16" y="57"/>
                    </a:cxn>
                    <a:cxn ang="0">
                      <a:pos x="20" y="59"/>
                    </a:cxn>
                    <a:cxn ang="0">
                      <a:pos x="23" y="61"/>
                    </a:cxn>
                    <a:cxn ang="0">
                      <a:pos x="28" y="61"/>
                    </a:cxn>
                    <a:cxn ang="0">
                      <a:pos x="31" y="60"/>
                    </a:cxn>
                    <a:cxn ang="0">
                      <a:pos x="35" y="59"/>
                    </a:cxn>
                    <a:cxn ang="0">
                      <a:pos x="38" y="56"/>
                    </a:cxn>
                    <a:cxn ang="0">
                      <a:pos x="41" y="53"/>
                    </a:cxn>
                    <a:cxn ang="0">
                      <a:pos x="43" y="49"/>
                    </a:cxn>
                    <a:cxn ang="0">
                      <a:pos x="45" y="45"/>
                    </a:cxn>
                    <a:cxn ang="0">
                      <a:pos x="46" y="40"/>
                    </a:cxn>
                    <a:cxn ang="0">
                      <a:pos x="46" y="35"/>
                    </a:cxn>
                    <a:cxn ang="0">
                      <a:pos x="45" y="30"/>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919191">
                        <a:gamma/>
                        <a:shade val="0"/>
                        <a:invGamma/>
                      </a:srgbClr>
                    </a:gs>
                  </a:gsLst>
                  <a:lin ang="0" scaled="1"/>
                </a:gradFill>
                <a:ln w="12700" cap="rnd">
                  <a:noFill/>
                  <a:round/>
                  <a:headEnd/>
                  <a:tailEnd/>
                </a:ln>
                <a:effectLst/>
              </p:spPr>
              <p:txBody>
                <a:bodyPr/>
                <a:lstStyle/>
                <a:p>
                  <a:endParaRPr lang="en-US" dirty="0"/>
                </a:p>
              </p:txBody>
            </p:sp>
            <p:sp>
              <p:nvSpPr>
                <p:cNvPr id="282" name="Freeform 398"/>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9" y="0"/>
                    </a:cxn>
                    <a:cxn ang="0">
                      <a:pos x="15" y="1"/>
                    </a:cxn>
                    <a:cxn ang="0">
                      <a:pos x="11" y="2"/>
                    </a:cxn>
                    <a:cxn ang="0">
                      <a:pos x="8" y="5"/>
                    </a:cxn>
                    <a:cxn ang="0">
                      <a:pos x="5" y="8"/>
                    </a:cxn>
                    <a:cxn ang="0">
                      <a:pos x="3" y="12"/>
                    </a:cxn>
                    <a:cxn ang="0">
                      <a:pos x="1" y="16"/>
                    </a:cxn>
                    <a:cxn ang="0">
                      <a:pos x="0" y="21"/>
                    </a:cxn>
                    <a:cxn ang="0">
                      <a:pos x="0" y="26"/>
                    </a:cxn>
                    <a:cxn ang="0">
                      <a:pos x="1" y="32"/>
                    </a:cxn>
                    <a:cxn ang="0">
                      <a:pos x="2" y="37"/>
                    </a:cxn>
                    <a:cxn ang="0">
                      <a:pos x="3" y="42"/>
                    </a:cxn>
                    <a:cxn ang="0">
                      <a:pos x="6" y="46"/>
                    </a:cxn>
                    <a:cxn ang="0">
                      <a:pos x="9" y="51"/>
                    </a:cxn>
                    <a:cxn ang="0">
                      <a:pos x="12" y="54"/>
                    </a:cxn>
                    <a:cxn ang="0">
                      <a:pos x="16" y="57"/>
                    </a:cxn>
                    <a:cxn ang="0">
                      <a:pos x="20" y="59"/>
                    </a:cxn>
                    <a:cxn ang="0">
                      <a:pos x="23" y="61"/>
                    </a:cxn>
                    <a:cxn ang="0">
                      <a:pos x="27" y="61"/>
                    </a:cxn>
                    <a:cxn ang="0">
                      <a:pos x="31" y="60"/>
                    </a:cxn>
                    <a:cxn ang="0">
                      <a:pos x="35" y="59"/>
                    </a:cxn>
                    <a:cxn ang="0">
                      <a:pos x="38" y="56"/>
                    </a:cxn>
                    <a:cxn ang="0">
                      <a:pos x="41" y="53"/>
                    </a:cxn>
                    <a:cxn ang="0">
                      <a:pos x="43" y="49"/>
                    </a:cxn>
                    <a:cxn ang="0">
                      <a:pos x="45" y="45"/>
                    </a:cxn>
                    <a:cxn ang="0">
                      <a:pos x="46" y="40"/>
                    </a:cxn>
                    <a:cxn ang="0">
                      <a:pos x="46" y="35"/>
                    </a:cxn>
                    <a:cxn ang="0">
                      <a:pos x="45" y="29"/>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sp>
          <p:nvSpPr>
            <p:cNvPr id="251" name="Line 399"/>
            <p:cNvSpPr>
              <a:spLocks noChangeShapeType="1"/>
            </p:cNvSpPr>
            <p:nvPr/>
          </p:nvSpPr>
          <p:spPr bwMode="auto">
            <a:xfrm flipV="1">
              <a:off x="3921" y="1324"/>
              <a:ext cx="134" cy="52"/>
            </a:xfrm>
            <a:prstGeom prst="line">
              <a:avLst/>
            </a:prstGeom>
            <a:noFill/>
            <a:ln w="12700">
              <a:solidFill>
                <a:srgbClr val="000000"/>
              </a:solidFill>
              <a:round/>
              <a:headEnd/>
              <a:tailEnd/>
            </a:ln>
            <a:effectLst/>
          </p:spPr>
          <p:txBody>
            <a:bodyPr wrap="none" anchor="ctr"/>
            <a:lstStyle/>
            <a:p>
              <a:endParaRPr lang="en-US" dirty="0"/>
            </a:p>
          </p:txBody>
        </p:sp>
        <p:sp>
          <p:nvSpPr>
            <p:cNvPr id="252" name="Line 400"/>
            <p:cNvSpPr>
              <a:spLocks noChangeShapeType="1"/>
            </p:cNvSpPr>
            <p:nvPr/>
          </p:nvSpPr>
          <p:spPr bwMode="auto">
            <a:xfrm flipV="1">
              <a:off x="3854" y="1124"/>
              <a:ext cx="134" cy="52"/>
            </a:xfrm>
            <a:prstGeom prst="line">
              <a:avLst/>
            </a:prstGeom>
            <a:noFill/>
            <a:ln w="12700">
              <a:solidFill>
                <a:srgbClr val="000000"/>
              </a:solidFill>
              <a:round/>
              <a:headEnd/>
              <a:tailEnd/>
            </a:ln>
            <a:effectLst/>
          </p:spPr>
          <p:txBody>
            <a:bodyPr wrap="none" anchor="ctr"/>
            <a:lstStyle/>
            <a:p>
              <a:endParaRPr lang="en-US" dirty="0"/>
            </a:p>
          </p:txBody>
        </p:sp>
        <p:grpSp>
          <p:nvGrpSpPr>
            <p:cNvPr id="253" name="Group 401"/>
            <p:cNvGrpSpPr>
              <a:grpSpLocks/>
            </p:cNvGrpSpPr>
            <p:nvPr/>
          </p:nvGrpSpPr>
          <p:grpSpPr bwMode="auto">
            <a:xfrm>
              <a:off x="3913" y="965"/>
              <a:ext cx="310" cy="484"/>
              <a:chOff x="3913" y="965"/>
              <a:chExt cx="310" cy="484"/>
            </a:xfrm>
          </p:grpSpPr>
          <p:sp>
            <p:nvSpPr>
              <p:cNvPr id="254" name="Freeform 402"/>
              <p:cNvSpPr>
                <a:spLocks/>
              </p:cNvSpPr>
              <p:nvPr/>
            </p:nvSpPr>
            <p:spPr bwMode="auto">
              <a:xfrm>
                <a:off x="3913" y="965"/>
                <a:ext cx="310" cy="484"/>
              </a:xfrm>
              <a:custGeom>
                <a:avLst/>
                <a:gdLst/>
                <a:ahLst/>
                <a:cxnLst>
                  <a:cxn ang="0">
                    <a:pos x="0" y="60"/>
                  </a:cxn>
                  <a:cxn ang="0">
                    <a:pos x="144" y="483"/>
                  </a:cxn>
                  <a:cxn ang="0">
                    <a:pos x="309" y="435"/>
                  </a:cxn>
                  <a:cxn ang="0">
                    <a:pos x="159" y="0"/>
                  </a:cxn>
                  <a:cxn ang="0">
                    <a:pos x="0" y="60"/>
                  </a:cxn>
                </a:cxnLst>
                <a:rect l="0" t="0" r="r" b="b"/>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55" name="Freeform 403"/>
              <p:cNvSpPr>
                <a:spLocks/>
              </p:cNvSpPr>
              <p:nvPr/>
            </p:nvSpPr>
            <p:spPr bwMode="auto">
              <a:xfrm>
                <a:off x="3972" y="1142"/>
                <a:ext cx="166" cy="83"/>
              </a:xfrm>
              <a:custGeom>
                <a:avLst/>
                <a:gdLst/>
                <a:ahLst/>
                <a:cxnLst>
                  <a:cxn ang="0">
                    <a:pos x="0" y="58"/>
                  </a:cxn>
                  <a:cxn ang="0">
                    <a:pos x="158" y="0"/>
                  </a:cxn>
                  <a:cxn ang="0">
                    <a:pos x="165" y="23"/>
                  </a:cxn>
                  <a:cxn ang="0">
                    <a:pos x="8" y="82"/>
                  </a:cxn>
                  <a:cxn ang="0">
                    <a:pos x="0" y="58"/>
                  </a:cxn>
                </a:cxnLst>
                <a:rect l="0" t="0" r="r" b="b"/>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56" name="Group 404"/>
              <p:cNvGrpSpPr>
                <a:grpSpLocks/>
              </p:cNvGrpSpPr>
              <p:nvPr/>
            </p:nvGrpSpPr>
            <p:grpSpPr bwMode="auto">
              <a:xfrm>
                <a:off x="3933" y="1168"/>
                <a:ext cx="216" cy="97"/>
                <a:chOff x="3933" y="1168"/>
                <a:chExt cx="216" cy="97"/>
              </a:xfrm>
            </p:grpSpPr>
            <p:sp>
              <p:nvSpPr>
                <p:cNvPr id="277" name="Freeform 405"/>
                <p:cNvSpPr>
                  <a:spLocks/>
                </p:cNvSpPr>
                <p:nvPr/>
              </p:nvSpPr>
              <p:spPr bwMode="auto">
                <a:xfrm>
                  <a:off x="3933" y="1168"/>
                  <a:ext cx="214" cy="96"/>
                </a:xfrm>
                <a:custGeom>
                  <a:avLst/>
                  <a:gdLst/>
                  <a:ahLst/>
                  <a:cxnLst>
                    <a:cxn ang="0">
                      <a:pos x="0" y="77"/>
                    </a:cxn>
                    <a:cxn ang="0">
                      <a:pos x="207" y="0"/>
                    </a:cxn>
                    <a:cxn ang="0">
                      <a:pos x="211" y="10"/>
                    </a:cxn>
                    <a:cxn ang="0">
                      <a:pos x="213" y="21"/>
                    </a:cxn>
                    <a:cxn ang="0">
                      <a:pos x="7" y="95"/>
                    </a:cxn>
                    <a:cxn ang="0">
                      <a:pos x="0" y="86"/>
                    </a:cxn>
                    <a:cxn ang="0">
                      <a:pos x="0" y="77"/>
                    </a:cxn>
                  </a:cxnLst>
                  <a:rect l="0" t="0" r="r" b="b"/>
                  <a:pathLst>
                    <a:path w="214" h="96">
                      <a:moveTo>
                        <a:pt x="0" y="77"/>
                      </a:moveTo>
                      <a:lnTo>
                        <a:pt x="207" y="0"/>
                      </a:lnTo>
                      <a:lnTo>
                        <a:pt x="211" y="10"/>
                      </a:lnTo>
                      <a:lnTo>
                        <a:pt x="213" y="21"/>
                      </a:lnTo>
                      <a:lnTo>
                        <a:pt x="7" y="95"/>
                      </a:lnTo>
                      <a:lnTo>
                        <a:pt x="0" y="86"/>
                      </a:lnTo>
                      <a:lnTo>
                        <a:pt x="0" y="77"/>
                      </a:lnTo>
                    </a:path>
                  </a:pathLst>
                </a:custGeom>
                <a:gradFill rotWithShape="0">
                  <a:gsLst>
                    <a:gs pos="0">
                      <a:srgbClr val="A2C1FE">
                        <a:gamma/>
                        <a:tint val="10196"/>
                        <a:invGamma/>
                      </a:srgbClr>
                    </a:gs>
                    <a:gs pos="100000">
                      <a:srgbClr val="A2C1FE"/>
                    </a:gs>
                  </a:gsLst>
                  <a:lin ang="5400000" scaled="1"/>
                </a:gradFill>
                <a:ln w="12700" cap="rnd">
                  <a:noFill/>
                  <a:round/>
                  <a:headEnd/>
                  <a:tailEnd/>
                </a:ln>
                <a:effectLst/>
              </p:spPr>
              <p:txBody>
                <a:bodyPr/>
                <a:lstStyle/>
                <a:p>
                  <a:endParaRPr lang="en-US" dirty="0"/>
                </a:p>
              </p:txBody>
            </p:sp>
            <p:sp>
              <p:nvSpPr>
                <p:cNvPr id="278" name="Freeform 406"/>
                <p:cNvSpPr>
                  <a:spLocks/>
                </p:cNvSpPr>
                <p:nvPr/>
              </p:nvSpPr>
              <p:spPr bwMode="auto">
                <a:xfrm>
                  <a:off x="3933" y="1168"/>
                  <a:ext cx="216" cy="97"/>
                </a:xfrm>
                <a:custGeom>
                  <a:avLst/>
                  <a:gdLst/>
                  <a:ahLst/>
                  <a:cxnLst>
                    <a:cxn ang="0">
                      <a:pos x="0" y="78"/>
                    </a:cxn>
                    <a:cxn ang="0">
                      <a:pos x="209" y="0"/>
                    </a:cxn>
                    <a:cxn ang="0">
                      <a:pos x="213" y="10"/>
                    </a:cxn>
                    <a:cxn ang="0">
                      <a:pos x="215" y="21"/>
                    </a:cxn>
                    <a:cxn ang="0">
                      <a:pos x="7" y="96"/>
                    </a:cxn>
                    <a:cxn ang="0">
                      <a:pos x="0" y="87"/>
                    </a:cxn>
                    <a:cxn ang="0">
                      <a:pos x="0" y="78"/>
                    </a:cxn>
                  </a:cxnLst>
                  <a:rect l="0" t="0" r="r" b="b"/>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257" name="Freeform 407"/>
              <p:cNvSpPr>
                <a:spLocks/>
              </p:cNvSpPr>
              <p:nvPr/>
            </p:nvSpPr>
            <p:spPr bwMode="auto">
              <a:xfrm>
                <a:off x="3989" y="1190"/>
                <a:ext cx="168" cy="84"/>
              </a:xfrm>
              <a:custGeom>
                <a:avLst/>
                <a:gdLst/>
                <a:ahLst/>
                <a:cxnLst>
                  <a:cxn ang="0">
                    <a:pos x="0" y="59"/>
                  </a:cxn>
                  <a:cxn ang="0">
                    <a:pos x="159" y="0"/>
                  </a:cxn>
                  <a:cxn ang="0">
                    <a:pos x="167" y="26"/>
                  </a:cxn>
                  <a:cxn ang="0">
                    <a:pos x="8" y="83"/>
                  </a:cxn>
                  <a:cxn ang="0">
                    <a:pos x="0" y="59"/>
                  </a:cxn>
                </a:cxnLst>
                <a:rect l="0" t="0" r="r" b="b"/>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258" name="Group 408"/>
              <p:cNvGrpSpPr>
                <a:grpSpLocks/>
              </p:cNvGrpSpPr>
              <p:nvPr/>
            </p:nvGrpSpPr>
            <p:grpSpPr bwMode="auto">
              <a:xfrm>
                <a:off x="3946" y="1063"/>
                <a:ext cx="164" cy="72"/>
                <a:chOff x="3946" y="1063"/>
                <a:chExt cx="164" cy="72"/>
              </a:xfrm>
            </p:grpSpPr>
            <p:sp>
              <p:nvSpPr>
                <p:cNvPr id="272" name="Freeform 409"/>
                <p:cNvSpPr>
                  <a:spLocks/>
                </p:cNvSpPr>
                <p:nvPr/>
              </p:nvSpPr>
              <p:spPr bwMode="auto">
                <a:xfrm>
                  <a:off x="3946" y="1063"/>
                  <a:ext cx="164" cy="72"/>
                </a:xfrm>
                <a:custGeom>
                  <a:avLst/>
                  <a:gdLst/>
                  <a:ahLst/>
                  <a:cxnLst>
                    <a:cxn ang="0">
                      <a:pos x="0" y="59"/>
                    </a:cxn>
                    <a:cxn ang="0">
                      <a:pos x="4" y="71"/>
                    </a:cxn>
                    <a:cxn ang="0">
                      <a:pos x="163" y="11"/>
                    </a:cxn>
                    <a:cxn ang="0">
                      <a:pos x="160" y="0"/>
                    </a:cxn>
                    <a:cxn ang="0">
                      <a:pos x="0" y="59"/>
                    </a:cxn>
                  </a:cxnLst>
                  <a:rect l="0" t="0" r="r" b="b"/>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73" name="Line 410"/>
                <p:cNvSpPr>
                  <a:spLocks noChangeShapeType="1"/>
                </p:cNvSpPr>
                <p:nvPr/>
              </p:nvSpPr>
              <p:spPr bwMode="auto">
                <a:xfrm>
                  <a:off x="3956" y="1120"/>
                  <a:ext cx="7" cy="13"/>
                </a:xfrm>
                <a:prstGeom prst="line">
                  <a:avLst/>
                </a:prstGeom>
                <a:noFill/>
                <a:ln w="12700">
                  <a:solidFill>
                    <a:srgbClr val="FFFFFF"/>
                  </a:solidFill>
                  <a:round/>
                  <a:headEnd/>
                  <a:tailEnd/>
                </a:ln>
                <a:effectLst/>
              </p:spPr>
              <p:txBody>
                <a:bodyPr wrap="none" anchor="ctr"/>
                <a:lstStyle/>
                <a:p>
                  <a:endParaRPr lang="en-US" dirty="0"/>
                </a:p>
              </p:txBody>
            </p:sp>
            <p:sp>
              <p:nvSpPr>
                <p:cNvPr id="274" name="Line 411"/>
                <p:cNvSpPr>
                  <a:spLocks noChangeShapeType="1"/>
                </p:cNvSpPr>
                <p:nvPr/>
              </p:nvSpPr>
              <p:spPr bwMode="auto">
                <a:xfrm>
                  <a:off x="3996" y="1103"/>
                  <a:ext cx="7" cy="15"/>
                </a:xfrm>
                <a:prstGeom prst="line">
                  <a:avLst/>
                </a:prstGeom>
                <a:noFill/>
                <a:ln w="12700">
                  <a:solidFill>
                    <a:srgbClr val="FFFFFF"/>
                  </a:solidFill>
                  <a:round/>
                  <a:headEnd/>
                  <a:tailEnd/>
                </a:ln>
                <a:effectLst/>
              </p:spPr>
              <p:txBody>
                <a:bodyPr wrap="none" anchor="ctr"/>
                <a:lstStyle/>
                <a:p>
                  <a:endParaRPr lang="en-US" dirty="0"/>
                </a:p>
              </p:txBody>
            </p:sp>
            <p:sp>
              <p:nvSpPr>
                <p:cNvPr id="275" name="Line 412"/>
                <p:cNvSpPr>
                  <a:spLocks noChangeShapeType="1"/>
                </p:cNvSpPr>
                <p:nvPr/>
              </p:nvSpPr>
              <p:spPr bwMode="auto">
                <a:xfrm>
                  <a:off x="4045" y="1085"/>
                  <a:ext cx="7" cy="14"/>
                </a:xfrm>
                <a:prstGeom prst="line">
                  <a:avLst/>
                </a:prstGeom>
                <a:noFill/>
                <a:ln w="12700">
                  <a:solidFill>
                    <a:srgbClr val="FFFFFF"/>
                  </a:solidFill>
                  <a:round/>
                  <a:headEnd/>
                  <a:tailEnd/>
                </a:ln>
                <a:effectLst/>
              </p:spPr>
              <p:txBody>
                <a:bodyPr wrap="none" anchor="ctr"/>
                <a:lstStyle/>
                <a:p>
                  <a:endParaRPr lang="en-US" dirty="0"/>
                </a:p>
              </p:txBody>
            </p:sp>
            <p:sp>
              <p:nvSpPr>
                <p:cNvPr id="276" name="Line 413"/>
                <p:cNvSpPr>
                  <a:spLocks noChangeShapeType="1"/>
                </p:cNvSpPr>
                <p:nvPr/>
              </p:nvSpPr>
              <p:spPr bwMode="auto">
                <a:xfrm>
                  <a:off x="4096" y="1067"/>
                  <a:ext cx="0" cy="16"/>
                </a:xfrm>
                <a:prstGeom prst="line">
                  <a:avLst/>
                </a:prstGeom>
                <a:noFill/>
                <a:ln w="12700">
                  <a:solidFill>
                    <a:srgbClr val="FFFFFF"/>
                  </a:solidFill>
                  <a:round/>
                  <a:headEnd/>
                  <a:tailEnd/>
                </a:ln>
                <a:effectLst/>
              </p:spPr>
              <p:txBody>
                <a:bodyPr wrap="none" anchor="ctr"/>
                <a:lstStyle/>
                <a:p>
                  <a:endParaRPr lang="en-US" dirty="0"/>
                </a:p>
              </p:txBody>
            </p:sp>
          </p:grpSp>
          <p:grpSp>
            <p:nvGrpSpPr>
              <p:cNvPr id="259" name="Group 414"/>
              <p:cNvGrpSpPr>
                <a:grpSpLocks/>
              </p:cNvGrpSpPr>
              <p:nvPr/>
            </p:nvGrpSpPr>
            <p:grpSpPr bwMode="auto">
              <a:xfrm>
                <a:off x="4024" y="1288"/>
                <a:ext cx="164" cy="73"/>
                <a:chOff x="4024" y="1288"/>
                <a:chExt cx="164" cy="73"/>
              </a:xfrm>
            </p:grpSpPr>
            <p:sp>
              <p:nvSpPr>
                <p:cNvPr id="267" name="Freeform 415"/>
                <p:cNvSpPr>
                  <a:spLocks/>
                </p:cNvSpPr>
                <p:nvPr/>
              </p:nvSpPr>
              <p:spPr bwMode="auto">
                <a:xfrm>
                  <a:off x="4024" y="1288"/>
                  <a:ext cx="164" cy="73"/>
                </a:xfrm>
                <a:custGeom>
                  <a:avLst/>
                  <a:gdLst/>
                  <a:ahLst/>
                  <a:cxnLst>
                    <a:cxn ang="0">
                      <a:pos x="0" y="60"/>
                    </a:cxn>
                    <a:cxn ang="0">
                      <a:pos x="4" y="72"/>
                    </a:cxn>
                    <a:cxn ang="0">
                      <a:pos x="163" y="11"/>
                    </a:cxn>
                    <a:cxn ang="0">
                      <a:pos x="160" y="0"/>
                    </a:cxn>
                    <a:cxn ang="0">
                      <a:pos x="0" y="60"/>
                    </a:cxn>
                  </a:cxnLst>
                  <a:rect l="0" t="0" r="r" b="b"/>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68" name="Line 416"/>
                <p:cNvSpPr>
                  <a:spLocks noChangeShapeType="1"/>
                </p:cNvSpPr>
                <p:nvPr/>
              </p:nvSpPr>
              <p:spPr bwMode="auto">
                <a:xfrm>
                  <a:off x="4034" y="1345"/>
                  <a:ext cx="7" cy="14"/>
                </a:xfrm>
                <a:prstGeom prst="line">
                  <a:avLst/>
                </a:prstGeom>
                <a:noFill/>
                <a:ln w="12700">
                  <a:solidFill>
                    <a:srgbClr val="FFFFFF"/>
                  </a:solidFill>
                  <a:round/>
                  <a:headEnd/>
                  <a:tailEnd/>
                </a:ln>
                <a:effectLst/>
              </p:spPr>
              <p:txBody>
                <a:bodyPr wrap="none" anchor="ctr"/>
                <a:lstStyle/>
                <a:p>
                  <a:endParaRPr lang="en-US" dirty="0"/>
                </a:p>
              </p:txBody>
            </p:sp>
            <p:sp>
              <p:nvSpPr>
                <p:cNvPr id="269" name="Line 417"/>
                <p:cNvSpPr>
                  <a:spLocks noChangeShapeType="1"/>
                </p:cNvSpPr>
                <p:nvPr/>
              </p:nvSpPr>
              <p:spPr bwMode="auto">
                <a:xfrm>
                  <a:off x="4074" y="1329"/>
                  <a:ext cx="6" cy="14"/>
                </a:xfrm>
                <a:prstGeom prst="line">
                  <a:avLst/>
                </a:prstGeom>
                <a:noFill/>
                <a:ln w="12700">
                  <a:solidFill>
                    <a:srgbClr val="FFFFFF"/>
                  </a:solidFill>
                  <a:round/>
                  <a:headEnd/>
                  <a:tailEnd/>
                </a:ln>
                <a:effectLst/>
              </p:spPr>
              <p:txBody>
                <a:bodyPr wrap="none" anchor="ctr"/>
                <a:lstStyle/>
                <a:p>
                  <a:endParaRPr lang="en-US" dirty="0"/>
                </a:p>
              </p:txBody>
            </p:sp>
            <p:sp>
              <p:nvSpPr>
                <p:cNvPr id="270" name="Line 418"/>
                <p:cNvSpPr>
                  <a:spLocks noChangeShapeType="1"/>
                </p:cNvSpPr>
                <p:nvPr/>
              </p:nvSpPr>
              <p:spPr bwMode="auto">
                <a:xfrm>
                  <a:off x="4124" y="1310"/>
                  <a:ext cx="6" cy="14"/>
                </a:xfrm>
                <a:prstGeom prst="line">
                  <a:avLst/>
                </a:prstGeom>
                <a:noFill/>
                <a:ln w="12700">
                  <a:solidFill>
                    <a:srgbClr val="FFFFFF"/>
                  </a:solidFill>
                  <a:round/>
                  <a:headEnd/>
                  <a:tailEnd/>
                </a:ln>
                <a:effectLst/>
              </p:spPr>
              <p:txBody>
                <a:bodyPr wrap="none" anchor="ctr"/>
                <a:lstStyle/>
                <a:p>
                  <a:endParaRPr lang="en-US" dirty="0"/>
                </a:p>
              </p:txBody>
            </p:sp>
            <p:sp>
              <p:nvSpPr>
                <p:cNvPr id="271" name="Line 419"/>
                <p:cNvSpPr>
                  <a:spLocks noChangeShapeType="1"/>
                </p:cNvSpPr>
                <p:nvPr/>
              </p:nvSpPr>
              <p:spPr bwMode="auto">
                <a:xfrm>
                  <a:off x="4170" y="1292"/>
                  <a:ext cx="7" cy="16"/>
                </a:xfrm>
                <a:prstGeom prst="line">
                  <a:avLst/>
                </a:prstGeom>
                <a:noFill/>
                <a:ln w="12700">
                  <a:solidFill>
                    <a:srgbClr val="FFFFFF"/>
                  </a:solidFill>
                  <a:round/>
                  <a:headEnd/>
                  <a:tailEnd/>
                </a:ln>
                <a:effectLst/>
              </p:spPr>
              <p:txBody>
                <a:bodyPr wrap="none" anchor="ctr"/>
                <a:lstStyle/>
                <a:p>
                  <a:endParaRPr lang="en-US" dirty="0"/>
                </a:p>
              </p:txBody>
            </p:sp>
          </p:grpSp>
          <p:sp>
            <p:nvSpPr>
              <p:cNvPr id="260" name="Freeform 420"/>
              <p:cNvSpPr>
                <a:spLocks/>
              </p:cNvSpPr>
              <p:nvPr/>
            </p:nvSpPr>
            <p:spPr bwMode="auto">
              <a:xfrm>
                <a:off x="3917" y="969"/>
                <a:ext cx="187" cy="153"/>
              </a:xfrm>
              <a:custGeom>
                <a:avLst/>
                <a:gdLst/>
                <a:ahLst/>
                <a:cxnLst>
                  <a:cxn ang="0">
                    <a:pos x="0" y="58"/>
                  </a:cxn>
                  <a:cxn ang="0">
                    <a:pos x="154" y="0"/>
                  </a:cxn>
                  <a:cxn ang="0">
                    <a:pos x="186" y="93"/>
                  </a:cxn>
                  <a:cxn ang="0">
                    <a:pos x="32" y="152"/>
                  </a:cxn>
                  <a:cxn ang="0">
                    <a:pos x="0" y="58"/>
                  </a:cxn>
                </a:cxnLst>
                <a:rect l="0" t="0" r="r" b="b"/>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261" name="Freeform 421"/>
              <p:cNvSpPr>
                <a:spLocks/>
              </p:cNvSpPr>
              <p:nvPr/>
            </p:nvSpPr>
            <p:spPr bwMode="auto">
              <a:xfrm>
                <a:off x="4029" y="1304"/>
                <a:ext cx="189" cy="141"/>
              </a:xfrm>
              <a:custGeom>
                <a:avLst/>
                <a:gdLst/>
                <a:ahLst/>
                <a:cxnLst>
                  <a:cxn ang="0">
                    <a:pos x="0" y="56"/>
                  </a:cxn>
                  <a:cxn ang="0">
                    <a:pos x="156" y="0"/>
                  </a:cxn>
                  <a:cxn ang="0">
                    <a:pos x="188" y="93"/>
                  </a:cxn>
                  <a:cxn ang="0">
                    <a:pos x="29" y="140"/>
                  </a:cxn>
                  <a:cxn ang="0">
                    <a:pos x="0" y="56"/>
                  </a:cxn>
                </a:cxnLst>
                <a:rect l="0" t="0" r="r" b="b"/>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262" name="Freeform 422"/>
              <p:cNvSpPr>
                <a:spLocks/>
              </p:cNvSpPr>
              <p:nvPr/>
            </p:nvSpPr>
            <p:spPr bwMode="auto">
              <a:xfrm>
                <a:off x="3952" y="1077"/>
                <a:ext cx="167" cy="84"/>
              </a:xfrm>
              <a:custGeom>
                <a:avLst/>
                <a:gdLst/>
                <a:ahLst/>
                <a:cxnLst>
                  <a:cxn ang="0">
                    <a:pos x="0" y="59"/>
                  </a:cxn>
                  <a:cxn ang="0">
                    <a:pos x="158" y="0"/>
                  </a:cxn>
                  <a:cxn ang="0">
                    <a:pos x="166" y="26"/>
                  </a:cxn>
                  <a:cxn ang="0">
                    <a:pos x="7" y="83"/>
                  </a:cxn>
                  <a:cxn ang="0">
                    <a:pos x="0" y="59"/>
                  </a:cxn>
                </a:cxnLst>
                <a:rect l="0" t="0" r="r" b="b"/>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63" name="Line 423"/>
              <p:cNvSpPr>
                <a:spLocks noChangeShapeType="1"/>
              </p:cNvSpPr>
              <p:nvPr/>
            </p:nvSpPr>
            <p:spPr bwMode="auto">
              <a:xfrm flipH="1">
                <a:off x="3952" y="1083"/>
                <a:ext cx="157" cy="50"/>
              </a:xfrm>
              <a:prstGeom prst="line">
                <a:avLst/>
              </a:prstGeom>
              <a:noFill/>
              <a:ln w="12700">
                <a:solidFill>
                  <a:srgbClr val="FFFFFF"/>
                </a:solidFill>
                <a:round/>
                <a:headEnd/>
                <a:tailEnd/>
              </a:ln>
              <a:effectLst/>
            </p:spPr>
            <p:txBody>
              <a:bodyPr wrap="none" anchor="ctr"/>
              <a:lstStyle/>
              <a:p>
                <a:endParaRPr lang="en-US" dirty="0"/>
              </a:p>
            </p:txBody>
          </p:sp>
          <p:sp>
            <p:nvSpPr>
              <p:cNvPr id="264" name="Freeform 424"/>
              <p:cNvSpPr>
                <a:spLocks/>
              </p:cNvSpPr>
              <p:nvPr/>
            </p:nvSpPr>
            <p:spPr bwMode="auto">
              <a:xfrm>
                <a:off x="4015" y="1262"/>
                <a:ext cx="166" cy="84"/>
              </a:xfrm>
              <a:custGeom>
                <a:avLst/>
                <a:gdLst/>
                <a:ahLst/>
                <a:cxnLst>
                  <a:cxn ang="0">
                    <a:pos x="0" y="59"/>
                  </a:cxn>
                  <a:cxn ang="0">
                    <a:pos x="157" y="0"/>
                  </a:cxn>
                  <a:cxn ang="0">
                    <a:pos x="165" y="26"/>
                  </a:cxn>
                  <a:cxn ang="0">
                    <a:pos x="7" y="83"/>
                  </a:cxn>
                  <a:cxn ang="0">
                    <a:pos x="0" y="59"/>
                  </a:cxn>
                </a:cxnLst>
                <a:rect l="0" t="0" r="r" b="b"/>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265" name="Line 425"/>
              <p:cNvSpPr>
                <a:spLocks noChangeShapeType="1"/>
              </p:cNvSpPr>
              <p:nvPr/>
            </p:nvSpPr>
            <p:spPr bwMode="auto">
              <a:xfrm flipH="1">
                <a:off x="4023" y="1291"/>
                <a:ext cx="157" cy="49"/>
              </a:xfrm>
              <a:prstGeom prst="line">
                <a:avLst/>
              </a:prstGeom>
              <a:noFill/>
              <a:ln w="12700">
                <a:solidFill>
                  <a:srgbClr val="FFFFFF"/>
                </a:solidFill>
                <a:round/>
                <a:headEnd/>
                <a:tailEnd/>
              </a:ln>
              <a:effectLst/>
            </p:spPr>
            <p:txBody>
              <a:bodyPr wrap="none" anchor="ctr"/>
              <a:lstStyle/>
              <a:p>
                <a:endParaRPr lang="en-US" dirty="0"/>
              </a:p>
            </p:txBody>
          </p:sp>
          <p:sp>
            <p:nvSpPr>
              <p:cNvPr id="266" name="Freeform 426"/>
              <p:cNvSpPr>
                <a:spLocks/>
              </p:cNvSpPr>
              <p:nvPr/>
            </p:nvSpPr>
            <p:spPr bwMode="auto">
              <a:xfrm>
                <a:off x="4140" y="1170"/>
                <a:ext cx="7" cy="19"/>
              </a:xfrm>
              <a:custGeom>
                <a:avLst/>
                <a:gdLst/>
                <a:ahLst/>
                <a:cxnLst>
                  <a:cxn ang="0">
                    <a:pos x="0" y="0"/>
                  </a:cxn>
                  <a:cxn ang="0">
                    <a:pos x="0" y="6"/>
                  </a:cxn>
                  <a:cxn ang="0">
                    <a:pos x="3" y="13"/>
                  </a:cxn>
                  <a:cxn ang="0">
                    <a:pos x="6" y="18"/>
                  </a:cxn>
                </a:cxnLst>
                <a:rect l="0" t="0" r="r" b="b"/>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428" name="Group 427"/>
          <p:cNvGrpSpPr>
            <a:grpSpLocks/>
          </p:cNvGrpSpPr>
          <p:nvPr/>
        </p:nvGrpSpPr>
        <p:grpSpPr bwMode="auto">
          <a:xfrm>
            <a:off x="3942004" y="693488"/>
            <a:ext cx="762000" cy="609600"/>
            <a:chOff x="3579" y="965"/>
            <a:chExt cx="644" cy="595"/>
          </a:xfrm>
        </p:grpSpPr>
        <p:grpSp>
          <p:nvGrpSpPr>
            <p:cNvPr id="429" name="Group 428"/>
            <p:cNvGrpSpPr>
              <a:grpSpLocks/>
            </p:cNvGrpSpPr>
            <p:nvPr/>
          </p:nvGrpSpPr>
          <p:grpSpPr bwMode="auto">
            <a:xfrm>
              <a:off x="3716" y="1085"/>
              <a:ext cx="382" cy="373"/>
              <a:chOff x="3716" y="1085"/>
              <a:chExt cx="382" cy="373"/>
            </a:xfrm>
          </p:grpSpPr>
          <p:sp>
            <p:nvSpPr>
              <p:cNvPr id="637" name="Freeform 429"/>
              <p:cNvSpPr>
                <a:spLocks/>
              </p:cNvSpPr>
              <p:nvPr/>
            </p:nvSpPr>
            <p:spPr bwMode="auto">
              <a:xfrm>
                <a:off x="3716" y="1085"/>
                <a:ext cx="381" cy="372"/>
              </a:xfrm>
              <a:custGeom>
                <a:avLst/>
                <a:gdLst/>
                <a:ahLst/>
                <a:cxnLst>
                  <a:cxn ang="0">
                    <a:pos x="380" y="275"/>
                  </a:cxn>
                  <a:cxn ang="0">
                    <a:pos x="290" y="0"/>
                  </a:cxn>
                  <a:cxn ang="0">
                    <a:pos x="18" y="105"/>
                  </a:cxn>
                  <a:cxn ang="0">
                    <a:pos x="0" y="168"/>
                  </a:cxn>
                  <a:cxn ang="0">
                    <a:pos x="72" y="368"/>
                  </a:cxn>
                  <a:cxn ang="0">
                    <a:pos x="120" y="371"/>
                  </a:cxn>
                  <a:cxn ang="0">
                    <a:pos x="380" y="275"/>
                  </a:cxn>
                </a:cxnLst>
                <a:rect l="0" t="0" r="r" b="b"/>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618FFD">
                      <a:gamma/>
                      <a:shade val="89804"/>
                      <a:invGamma/>
                    </a:srgbClr>
                  </a:gs>
                </a:gsLst>
                <a:lin ang="0" scaled="1"/>
              </a:gradFill>
              <a:ln w="12700" cap="rnd">
                <a:noFill/>
                <a:round/>
                <a:headEnd/>
                <a:tailEnd/>
              </a:ln>
              <a:effectLst/>
            </p:spPr>
            <p:txBody>
              <a:bodyPr/>
              <a:lstStyle/>
              <a:p>
                <a:endParaRPr lang="en-US" dirty="0"/>
              </a:p>
            </p:txBody>
          </p:sp>
          <p:sp>
            <p:nvSpPr>
              <p:cNvPr id="638" name="Freeform 430"/>
              <p:cNvSpPr>
                <a:spLocks/>
              </p:cNvSpPr>
              <p:nvPr/>
            </p:nvSpPr>
            <p:spPr bwMode="auto">
              <a:xfrm>
                <a:off x="3716" y="1085"/>
                <a:ext cx="382" cy="373"/>
              </a:xfrm>
              <a:custGeom>
                <a:avLst/>
                <a:gdLst/>
                <a:ahLst/>
                <a:cxnLst>
                  <a:cxn ang="0">
                    <a:pos x="381" y="276"/>
                  </a:cxn>
                  <a:cxn ang="0">
                    <a:pos x="291" y="0"/>
                  </a:cxn>
                  <a:cxn ang="0">
                    <a:pos x="18" y="105"/>
                  </a:cxn>
                  <a:cxn ang="0">
                    <a:pos x="0" y="168"/>
                  </a:cxn>
                  <a:cxn ang="0">
                    <a:pos x="72" y="369"/>
                  </a:cxn>
                  <a:cxn ang="0">
                    <a:pos x="120" y="372"/>
                  </a:cxn>
                  <a:cxn ang="0">
                    <a:pos x="381" y="276"/>
                  </a:cxn>
                </a:cxnLst>
                <a:rect l="0" t="0" r="r" b="b"/>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30" name="Group 431"/>
            <p:cNvGrpSpPr>
              <a:grpSpLocks/>
            </p:cNvGrpSpPr>
            <p:nvPr/>
          </p:nvGrpSpPr>
          <p:grpSpPr bwMode="auto">
            <a:xfrm>
              <a:off x="3579" y="1106"/>
              <a:ext cx="291" cy="454"/>
              <a:chOff x="3579" y="1106"/>
              <a:chExt cx="291" cy="454"/>
            </a:xfrm>
          </p:grpSpPr>
          <p:sp>
            <p:nvSpPr>
              <p:cNvPr id="615" name="Freeform 432"/>
              <p:cNvSpPr>
                <a:spLocks/>
              </p:cNvSpPr>
              <p:nvPr/>
            </p:nvSpPr>
            <p:spPr bwMode="auto">
              <a:xfrm>
                <a:off x="3579" y="1106"/>
                <a:ext cx="291" cy="454"/>
              </a:xfrm>
              <a:custGeom>
                <a:avLst/>
                <a:gdLst/>
                <a:ahLst/>
                <a:cxnLst>
                  <a:cxn ang="0">
                    <a:pos x="0" y="56"/>
                  </a:cxn>
                  <a:cxn ang="0">
                    <a:pos x="135" y="453"/>
                  </a:cxn>
                  <a:cxn ang="0">
                    <a:pos x="290" y="408"/>
                  </a:cxn>
                  <a:cxn ang="0">
                    <a:pos x="149" y="0"/>
                  </a:cxn>
                  <a:cxn ang="0">
                    <a:pos x="0" y="56"/>
                  </a:cxn>
                </a:cxnLst>
                <a:rect l="0" t="0" r="r" b="b"/>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16" name="Group 433"/>
              <p:cNvGrpSpPr>
                <a:grpSpLocks/>
              </p:cNvGrpSpPr>
              <p:nvPr/>
            </p:nvGrpSpPr>
            <p:grpSpPr bwMode="auto">
              <a:xfrm>
                <a:off x="3619" y="1202"/>
                <a:ext cx="135" cy="62"/>
                <a:chOff x="3619" y="1202"/>
                <a:chExt cx="135" cy="62"/>
              </a:xfrm>
            </p:grpSpPr>
            <p:sp>
              <p:nvSpPr>
                <p:cNvPr id="633" name="Line 434"/>
                <p:cNvSpPr>
                  <a:spLocks noChangeShapeType="1"/>
                </p:cNvSpPr>
                <p:nvPr/>
              </p:nvSpPr>
              <p:spPr bwMode="auto">
                <a:xfrm>
                  <a:off x="3619" y="1252"/>
                  <a:ext cx="6" cy="12"/>
                </a:xfrm>
                <a:prstGeom prst="line">
                  <a:avLst/>
                </a:prstGeom>
                <a:noFill/>
                <a:ln w="12700">
                  <a:solidFill>
                    <a:srgbClr val="FFFFFF"/>
                  </a:solidFill>
                  <a:round/>
                  <a:headEnd/>
                  <a:tailEnd/>
                </a:ln>
                <a:effectLst/>
              </p:spPr>
              <p:txBody>
                <a:bodyPr wrap="none" anchor="ctr"/>
                <a:lstStyle/>
                <a:p>
                  <a:endParaRPr lang="en-US" dirty="0"/>
                </a:p>
              </p:txBody>
            </p:sp>
            <p:sp>
              <p:nvSpPr>
                <p:cNvPr id="634" name="Line 435"/>
                <p:cNvSpPr>
                  <a:spLocks noChangeShapeType="1"/>
                </p:cNvSpPr>
                <p:nvPr/>
              </p:nvSpPr>
              <p:spPr bwMode="auto">
                <a:xfrm>
                  <a:off x="3657" y="1236"/>
                  <a:ext cx="6" cy="13"/>
                </a:xfrm>
                <a:prstGeom prst="line">
                  <a:avLst/>
                </a:prstGeom>
                <a:noFill/>
                <a:ln w="12700">
                  <a:solidFill>
                    <a:srgbClr val="FFFFFF"/>
                  </a:solidFill>
                  <a:round/>
                  <a:headEnd/>
                  <a:tailEnd/>
                </a:ln>
                <a:effectLst/>
              </p:spPr>
              <p:txBody>
                <a:bodyPr wrap="none" anchor="ctr"/>
                <a:lstStyle/>
                <a:p>
                  <a:endParaRPr lang="en-US" dirty="0"/>
                </a:p>
              </p:txBody>
            </p:sp>
            <p:sp>
              <p:nvSpPr>
                <p:cNvPr id="635" name="Line 436"/>
                <p:cNvSpPr>
                  <a:spLocks noChangeShapeType="1"/>
                </p:cNvSpPr>
                <p:nvPr/>
              </p:nvSpPr>
              <p:spPr bwMode="auto">
                <a:xfrm>
                  <a:off x="3703" y="1219"/>
                  <a:ext cx="6" cy="13"/>
                </a:xfrm>
                <a:prstGeom prst="line">
                  <a:avLst/>
                </a:prstGeom>
                <a:noFill/>
                <a:ln w="12700">
                  <a:solidFill>
                    <a:srgbClr val="FFFFFF"/>
                  </a:solidFill>
                  <a:round/>
                  <a:headEnd/>
                  <a:tailEnd/>
                </a:ln>
                <a:effectLst/>
              </p:spPr>
              <p:txBody>
                <a:bodyPr wrap="none" anchor="ctr"/>
                <a:lstStyle/>
                <a:p>
                  <a:endParaRPr lang="en-US" dirty="0"/>
                </a:p>
              </p:txBody>
            </p:sp>
            <p:sp>
              <p:nvSpPr>
                <p:cNvPr id="636" name="Line 437"/>
                <p:cNvSpPr>
                  <a:spLocks noChangeShapeType="1"/>
                </p:cNvSpPr>
                <p:nvPr/>
              </p:nvSpPr>
              <p:spPr bwMode="auto">
                <a:xfrm>
                  <a:off x="3747" y="1202"/>
                  <a:ext cx="7" cy="14"/>
                </a:xfrm>
                <a:prstGeom prst="line">
                  <a:avLst/>
                </a:prstGeom>
                <a:noFill/>
                <a:ln w="12700">
                  <a:solidFill>
                    <a:srgbClr val="FFFFFF"/>
                  </a:solidFill>
                  <a:round/>
                  <a:headEnd/>
                  <a:tailEnd/>
                </a:ln>
                <a:effectLst/>
              </p:spPr>
              <p:txBody>
                <a:bodyPr wrap="none" anchor="ctr"/>
                <a:lstStyle/>
                <a:p>
                  <a:endParaRPr lang="en-US" dirty="0"/>
                </a:p>
              </p:txBody>
            </p:sp>
          </p:grpSp>
          <p:sp>
            <p:nvSpPr>
              <p:cNvPr id="617" name="Freeform 438"/>
              <p:cNvSpPr>
                <a:spLocks/>
              </p:cNvSpPr>
              <p:nvPr/>
            </p:nvSpPr>
            <p:spPr bwMode="auto">
              <a:xfrm>
                <a:off x="3583" y="1110"/>
                <a:ext cx="175" cy="143"/>
              </a:xfrm>
              <a:custGeom>
                <a:avLst/>
                <a:gdLst/>
                <a:ahLst/>
                <a:cxnLst>
                  <a:cxn ang="0">
                    <a:pos x="0" y="54"/>
                  </a:cxn>
                  <a:cxn ang="0">
                    <a:pos x="144" y="0"/>
                  </a:cxn>
                  <a:cxn ang="0">
                    <a:pos x="174" y="87"/>
                  </a:cxn>
                  <a:cxn ang="0">
                    <a:pos x="29" y="142"/>
                  </a:cxn>
                  <a:cxn ang="0">
                    <a:pos x="0" y="54"/>
                  </a:cxn>
                </a:cxnLst>
                <a:rect l="0" t="0" r="r" b="b"/>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618" name="Freeform 439"/>
              <p:cNvSpPr>
                <a:spLocks/>
              </p:cNvSpPr>
              <p:nvPr/>
            </p:nvSpPr>
            <p:spPr bwMode="auto">
              <a:xfrm>
                <a:off x="3636" y="1272"/>
                <a:ext cx="158" cy="78"/>
              </a:xfrm>
              <a:custGeom>
                <a:avLst/>
                <a:gdLst/>
                <a:ahLst/>
                <a:cxnLst>
                  <a:cxn ang="0">
                    <a:pos x="0" y="55"/>
                  </a:cxn>
                  <a:cxn ang="0">
                    <a:pos x="149" y="0"/>
                  </a:cxn>
                  <a:cxn ang="0">
                    <a:pos x="157" y="24"/>
                  </a:cxn>
                  <a:cxn ang="0">
                    <a:pos x="7" y="77"/>
                  </a:cxn>
                  <a:cxn ang="0">
                    <a:pos x="0" y="55"/>
                  </a:cxn>
                </a:cxnLst>
                <a:rect l="0" t="0" r="r" b="b"/>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19" name="Freeform 440"/>
              <p:cNvSpPr>
                <a:spLocks/>
              </p:cNvSpPr>
              <p:nvPr/>
            </p:nvSpPr>
            <p:spPr bwMode="auto">
              <a:xfrm>
                <a:off x="3615" y="1211"/>
                <a:ext cx="158" cy="78"/>
              </a:xfrm>
              <a:custGeom>
                <a:avLst/>
                <a:gdLst/>
                <a:ahLst/>
                <a:cxnLst>
                  <a:cxn ang="0">
                    <a:pos x="0" y="57"/>
                  </a:cxn>
                  <a:cxn ang="0">
                    <a:pos x="149" y="0"/>
                  </a:cxn>
                  <a:cxn ang="0">
                    <a:pos x="157" y="24"/>
                  </a:cxn>
                  <a:cxn ang="0">
                    <a:pos x="7" y="77"/>
                  </a:cxn>
                  <a:cxn ang="0">
                    <a:pos x="0" y="57"/>
                  </a:cxn>
                </a:cxnLst>
                <a:rect l="0" t="0" r="r" b="b"/>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20" name="Group 441"/>
              <p:cNvGrpSpPr>
                <a:grpSpLocks/>
              </p:cNvGrpSpPr>
              <p:nvPr/>
            </p:nvGrpSpPr>
            <p:grpSpPr bwMode="auto">
              <a:xfrm>
                <a:off x="3645" y="1296"/>
                <a:ext cx="153" cy="76"/>
                <a:chOff x="3645" y="1296"/>
                <a:chExt cx="153" cy="76"/>
              </a:xfrm>
            </p:grpSpPr>
            <p:sp>
              <p:nvSpPr>
                <p:cNvPr id="631" name="Freeform 442"/>
                <p:cNvSpPr>
                  <a:spLocks/>
                </p:cNvSpPr>
                <p:nvPr/>
              </p:nvSpPr>
              <p:spPr bwMode="auto">
                <a:xfrm>
                  <a:off x="3645" y="1296"/>
                  <a:ext cx="152" cy="74"/>
                </a:xfrm>
                <a:custGeom>
                  <a:avLst/>
                  <a:gdLst/>
                  <a:ahLst/>
                  <a:cxnLst>
                    <a:cxn ang="0">
                      <a:pos x="0" y="54"/>
                    </a:cxn>
                    <a:cxn ang="0">
                      <a:pos x="145" y="0"/>
                    </a:cxn>
                    <a:cxn ang="0">
                      <a:pos x="151" y="19"/>
                    </a:cxn>
                    <a:cxn ang="0">
                      <a:pos x="6" y="73"/>
                    </a:cxn>
                    <a:cxn ang="0">
                      <a:pos x="0" y="54"/>
                    </a:cxn>
                  </a:cxnLst>
                  <a:rect l="0" t="0" r="r" b="b"/>
                  <a:pathLst>
                    <a:path w="152" h="74">
                      <a:moveTo>
                        <a:pt x="0" y="54"/>
                      </a:moveTo>
                      <a:lnTo>
                        <a:pt x="145" y="0"/>
                      </a:lnTo>
                      <a:lnTo>
                        <a:pt x="151" y="19"/>
                      </a:lnTo>
                      <a:lnTo>
                        <a:pt x="6" y="73"/>
                      </a:lnTo>
                      <a:lnTo>
                        <a:pt x="0" y="54"/>
                      </a:lnTo>
                    </a:path>
                  </a:pathLst>
                </a:custGeom>
                <a:gradFill rotWithShape="0">
                  <a:gsLst>
                    <a:gs pos="0">
                      <a:srgbClr val="A2C1FE">
                        <a:gamma/>
                        <a:tint val="80000"/>
                        <a:invGamma/>
                      </a:srgbClr>
                    </a:gs>
                    <a:gs pos="100000">
                      <a:srgbClr val="A2C1FE"/>
                    </a:gs>
                  </a:gsLst>
                  <a:lin ang="5400000" scaled="1"/>
                </a:gradFill>
                <a:ln w="12700" cap="rnd">
                  <a:noFill/>
                  <a:round/>
                  <a:headEnd/>
                  <a:tailEnd/>
                </a:ln>
                <a:effectLst/>
              </p:spPr>
              <p:txBody>
                <a:bodyPr/>
                <a:lstStyle/>
                <a:p>
                  <a:endParaRPr lang="en-US" dirty="0"/>
                </a:p>
              </p:txBody>
            </p:sp>
            <p:sp>
              <p:nvSpPr>
                <p:cNvPr id="632" name="Freeform 443"/>
                <p:cNvSpPr>
                  <a:spLocks/>
                </p:cNvSpPr>
                <p:nvPr/>
              </p:nvSpPr>
              <p:spPr bwMode="auto">
                <a:xfrm>
                  <a:off x="3645" y="1296"/>
                  <a:ext cx="153" cy="76"/>
                </a:xfrm>
                <a:custGeom>
                  <a:avLst/>
                  <a:gdLst/>
                  <a:ahLst/>
                  <a:cxnLst>
                    <a:cxn ang="0">
                      <a:pos x="0" y="56"/>
                    </a:cxn>
                    <a:cxn ang="0">
                      <a:pos x="146" y="0"/>
                    </a:cxn>
                    <a:cxn ang="0">
                      <a:pos x="152" y="19"/>
                    </a:cxn>
                    <a:cxn ang="0">
                      <a:pos x="6" y="75"/>
                    </a:cxn>
                    <a:cxn ang="0">
                      <a:pos x="0" y="56"/>
                    </a:cxn>
                  </a:cxnLst>
                  <a:rect l="0" t="0" r="r" b="b"/>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621" name="Freeform 444"/>
              <p:cNvSpPr>
                <a:spLocks/>
              </p:cNvSpPr>
              <p:nvPr/>
            </p:nvSpPr>
            <p:spPr bwMode="auto">
              <a:xfrm>
                <a:off x="3653" y="1317"/>
                <a:ext cx="156" cy="78"/>
              </a:xfrm>
              <a:custGeom>
                <a:avLst/>
                <a:gdLst/>
                <a:ahLst/>
                <a:cxnLst>
                  <a:cxn ang="0">
                    <a:pos x="0" y="55"/>
                  </a:cxn>
                  <a:cxn ang="0">
                    <a:pos x="147" y="0"/>
                  </a:cxn>
                  <a:cxn ang="0">
                    <a:pos x="155" y="24"/>
                  </a:cxn>
                  <a:cxn ang="0">
                    <a:pos x="6" y="77"/>
                  </a:cxn>
                  <a:cxn ang="0">
                    <a:pos x="0" y="55"/>
                  </a:cxn>
                </a:cxnLst>
                <a:rect l="0" t="0" r="r" b="b"/>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22" name="Group 445"/>
              <p:cNvGrpSpPr>
                <a:grpSpLocks/>
              </p:cNvGrpSpPr>
              <p:nvPr/>
            </p:nvGrpSpPr>
            <p:grpSpPr bwMode="auto">
              <a:xfrm>
                <a:off x="3683" y="1409"/>
                <a:ext cx="155" cy="69"/>
                <a:chOff x="3683" y="1409"/>
                <a:chExt cx="155" cy="69"/>
              </a:xfrm>
            </p:grpSpPr>
            <p:sp>
              <p:nvSpPr>
                <p:cNvPr id="626" name="Freeform 446"/>
                <p:cNvSpPr>
                  <a:spLocks/>
                </p:cNvSpPr>
                <p:nvPr/>
              </p:nvSpPr>
              <p:spPr bwMode="auto">
                <a:xfrm>
                  <a:off x="3683" y="1409"/>
                  <a:ext cx="155" cy="69"/>
                </a:xfrm>
                <a:custGeom>
                  <a:avLst/>
                  <a:gdLst/>
                  <a:ahLst/>
                  <a:cxnLst>
                    <a:cxn ang="0">
                      <a:pos x="0" y="57"/>
                    </a:cxn>
                    <a:cxn ang="0">
                      <a:pos x="4" y="68"/>
                    </a:cxn>
                    <a:cxn ang="0">
                      <a:pos x="154" y="11"/>
                    </a:cxn>
                    <a:cxn ang="0">
                      <a:pos x="151" y="0"/>
                    </a:cxn>
                    <a:cxn ang="0">
                      <a:pos x="0" y="57"/>
                    </a:cxn>
                  </a:cxnLst>
                  <a:rect l="0" t="0" r="r" b="b"/>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27" name="Line 447"/>
                <p:cNvSpPr>
                  <a:spLocks noChangeShapeType="1"/>
                </p:cNvSpPr>
                <p:nvPr/>
              </p:nvSpPr>
              <p:spPr bwMode="auto">
                <a:xfrm>
                  <a:off x="3693" y="1464"/>
                  <a:ext cx="6" cy="12"/>
                </a:xfrm>
                <a:prstGeom prst="line">
                  <a:avLst/>
                </a:prstGeom>
                <a:noFill/>
                <a:ln w="12700">
                  <a:solidFill>
                    <a:srgbClr val="FFFFFF"/>
                  </a:solidFill>
                  <a:round/>
                  <a:headEnd/>
                  <a:tailEnd/>
                </a:ln>
                <a:effectLst/>
              </p:spPr>
              <p:txBody>
                <a:bodyPr wrap="none" anchor="ctr"/>
                <a:lstStyle/>
                <a:p>
                  <a:endParaRPr lang="en-US" dirty="0"/>
                </a:p>
              </p:txBody>
            </p:sp>
            <p:sp>
              <p:nvSpPr>
                <p:cNvPr id="628" name="Line 448"/>
                <p:cNvSpPr>
                  <a:spLocks noChangeShapeType="1"/>
                </p:cNvSpPr>
                <p:nvPr/>
              </p:nvSpPr>
              <p:spPr bwMode="auto">
                <a:xfrm>
                  <a:off x="3730" y="1448"/>
                  <a:ext cx="7" cy="13"/>
                </a:xfrm>
                <a:prstGeom prst="line">
                  <a:avLst/>
                </a:prstGeom>
                <a:noFill/>
                <a:ln w="12700">
                  <a:solidFill>
                    <a:srgbClr val="FFFFFF"/>
                  </a:solidFill>
                  <a:round/>
                  <a:headEnd/>
                  <a:tailEnd/>
                </a:ln>
                <a:effectLst/>
              </p:spPr>
              <p:txBody>
                <a:bodyPr wrap="none" anchor="ctr"/>
                <a:lstStyle/>
                <a:p>
                  <a:endParaRPr lang="en-US" dirty="0"/>
                </a:p>
              </p:txBody>
            </p:sp>
            <p:sp>
              <p:nvSpPr>
                <p:cNvPr id="629" name="Line 449"/>
                <p:cNvSpPr>
                  <a:spLocks noChangeShapeType="1"/>
                </p:cNvSpPr>
                <p:nvPr/>
              </p:nvSpPr>
              <p:spPr bwMode="auto">
                <a:xfrm>
                  <a:off x="3777" y="1430"/>
                  <a:ext cx="6" cy="13"/>
                </a:xfrm>
                <a:prstGeom prst="line">
                  <a:avLst/>
                </a:prstGeom>
                <a:noFill/>
                <a:ln w="12700">
                  <a:solidFill>
                    <a:srgbClr val="FFFFFF"/>
                  </a:solidFill>
                  <a:round/>
                  <a:headEnd/>
                  <a:tailEnd/>
                </a:ln>
                <a:effectLst/>
              </p:spPr>
              <p:txBody>
                <a:bodyPr wrap="none" anchor="ctr"/>
                <a:lstStyle/>
                <a:p>
                  <a:endParaRPr lang="en-US" dirty="0"/>
                </a:p>
              </p:txBody>
            </p:sp>
            <p:sp>
              <p:nvSpPr>
                <p:cNvPr id="630" name="Line 450"/>
                <p:cNvSpPr>
                  <a:spLocks noChangeShapeType="1"/>
                </p:cNvSpPr>
                <p:nvPr/>
              </p:nvSpPr>
              <p:spPr bwMode="auto">
                <a:xfrm>
                  <a:off x="3821" y="1413"/>
                  <a:ext cx="7" cy="15"/>
                </a:xfrm>
                <a:prstGeom prst="line">
                  <a:avLst/>
                </a:prstGeom>
                <a:noFill/>
                <a:ln w="12700">
                  <a:solidFill>
                    <a:srgbClr val="FFFFFF"/>
                  </a:solidFill>
                  <a:round/>
                  <a:headEnd/>
                  <a:tailEnd/>
                </a:ln>
                <a:effectLst/>
              </p:spPr>
              <p:txBody>
                <a:bodyPr wrap="none" anchor="ctr"/>
                <a:lstStyle/>
                <a:p>
                  <a:endParaRPr lang="en-US" dirty="0"/>
                </a:p>
              </p:txBody>
            </p:sp>
          </p:grpSp>
          <p:sp>
            <p:nvSpPr>
              <p:cNvPr id="623" name="Freeform 451"/>
              <p:cNvSpPr>
                <a:spLocks/>
              </p:cNvSpPr>
              <p:nvPr/>
            </p:nvSpPr>
            <p:spPr bwMode="auto">
              <a:xfrm>
                <a:off x="3674" y="1385"/>
                <a:ext cx="157" cy="79"/>
              </a:xfrm>
              <a:custGeom>
                <a:avLst/>
                <a:gdLst/>
                <a:ahLst/>
                <a:cxnLst>
                  <a:cxn ang="0">
                    <a:pos x="0" y="57"/>
                  </a:cxn>
                  <a:cxn ang="0">
                    <a:pos x="148" y="0"/>
                  </a:cxn>
                  <a:cxn ang="0">
                    <a:pos x="156" y="24"/>
                  </a:cxn>
                  <a:cxn ang="0">
                    <a:pos x="7" y="78"/>
                  </a:cxn>
                  <a:cxn ang="0">
                    <a:pos x="0" y="57"/>
                  </a:cxn>
                </a:cxnLst>
                <a:rect l="0" t="0" r="r" b="b"/>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24" name="Freeform 452"/>
              <p:cNvSpPr>
                <a:spLocks/>
              </p:cNvSpPr>
              <p:nvPr/>
            </p:nvSpPr>
            <p:spPr bwMode="auto">
              <a:xfrm>
                <a:off x="3688" y="1425"/>
                <a:ext cx="178" cy="131"/>
              </a:xfrm>
              <a:custGeom>
                <a:avLst/>
                <a:gdLst/>
                <a:ahLst/>
                <a:cxnLst>
                  <a:cxn ang="0">
                    <a:pos x="0" y="52"/>
                  </a:cxn>
                  <a:cxn ang="0">
                    <a:pos x="147" y="0"/>
                  </a:cxn>
                  <a:cxn ang="0">
                    <a:pos x="177" y="87"/>
                  </a:cxn>
                  <a:cxn ang="0">
                    <a:pos x="27" y="130"/>
                  </a:cxn>
                  <a:cxn ang="0">
                    <a:pos x="0" y="52"/>
                  </a:cxn>
                </a:cxnLst>
                <a:rect l="0" t="0" r="r" b="b"/>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625" name="Line 453"/>
              <p:cNvSpPr>
                <a:spLocks noChangeShapeType="1"/>
              </p:cNvSpPr>
              <p:nvPr/>
            </p:nvSpPr>
            <p:spPr bwMode="auto">
              <a:xfrm flipH="1">
                <a:off x="3617" y="1215"/>
                <a:ext cx="148" cy="47"/>
              </a:xfrm>
              <a:prstGeom prst="line">
                <a:avLst/>
              </a:prstGeom>
              <a:noFill/>
              <a:ln w="12700">
                <a:solidFill>
                  <a:srgbClr val="FFFFFF"/>
                </a:solidFill>
                <a:round/>
                <a:headEnd/>
                <a:tailEnd/>
              </a:ln>
              <a:effectLst/>
            </p:spPr>
            <p:txBody>
              <a:bodyPr wrap="none" anchor="ctr"/>
              <a:lstStyle/>
              <a:p>
                <a:endParaRPr lang="en-US" dirty="0"/>
              </a:p>
            </p:txBody>
          </p:sp>
        </p:grpSp>
        <p:grpSp>
          <p:nvGrpSpPr>
            <p:cNvPr id="431" name="Group 454"/>
            <p:cNvGrpSpPr>
              <a:grpSpLocks/>
            </p:cNvGrpSpPr>
            <p:nvPr/>
          </p:nvGrpSpPr>
          <p:grpSpPr bwMode="auto">
            <a:xfrm>
              <a:off x="3806" y="1111"/>
              <a:ext cx="60" cy="50"/>
              <a:chOff x="3806" y="1111"/>
              <a:chExt cx="60" cy="50"/>
            </a:xfrm>
          </p:grpSpPr>
          <p:grpSp>
            <p:nvGrpSpPr>
              <p:cNvPr id="603" name="Group 455"/>
              <p:cNvGrpSpPr>
                <a:grpSpLocks/>
              </p:cNvGrpSpPr>
              <p:nvPr/>
            </p:nvGrpSpPr>
            <p:grpSpPr bwMode="auto">
              <a:xfrm>
                <a:off x="3843" y="1121"/>
                <a:ext cx="23" cy="16"/>
                <a:chOff x="3843" y="1121"/>
                <a:chExt cx="23" cy="16"/>
              </a:xfrm>
            </p:grpSpPr>
            <p:sp>
              <p:nvSpPr>
                <p:cNvPr id="613" name="Freeform 456"/>
                <p:cNvSpPr>
                  <a:spLocks/>
                </p:cNvSpPr>
                <p:nvPr/>
              </p:nvSpPr>
              <p:spPr bwMode="auto">
                <a:xfrm>
                  <a:off x="3843" y="1121"/>
                  <a:ext cx="21" cy="14"/>
                </a:xfrm>
                <a:custGeom>
                  <a:avLst/>
                  <a:gdLst/>
                  <a:ahLst/>
                  <a:cxnLst>
                    <a:cxn ang="0">
                      <a:pos x="0" y="5"/>
                    </a:cxn>
                    <a:cxn ang="0">
                      <a:pos x="2" y="4"/>
                    </a:cxn>
                    <a:cxn ang="0">
                      <a:pos x="4" y="6"/>
                    </a:cxn>
                    <a:cxn ang="0">
                      <a:pos x="11" y="3"/>
                    </a:cxn>
                    <a:cxn ang="0">
                      <a:pos x="12" y="1"/>
                    </a:cxn>
                    <a:cxn ang="0">
                      <a:pos x="14" y="0"/>
                    </a:cxn>
                    <a:cxn ang="0">
                      <a:pos x="16" y="2"/>
                    </a:cxn>
                    <a:cxn ang="0">
                      <a:pos x="20" y="2"/>
                    </a:cxn>
                    <a:cxn ang="0">
                      <a:pos x="17" y="6"/>
                    </a:cxn>
                    <a:cxn ang="0">
                      <a:pos x="17" y="8"/>
                    </a:cxn>
                    <a:cxn ang="0">
                      <a:pos x="15" y="9"/>
                    </a:cxn>
                    <a:cxn ang="0">
                      <a:pos x="13" y="7"/>
                    </a:cxn>
                    <a:cxn ang="0">
                      <a:pos x="6" y="10"/>
                    </a:cxn>
                    <a:cxn ang="0">
                      <a:pos x="6" y="12"/>
                    </a:cxn>
                    <a:cxn ang="0">
                      <a:pos x="3" y="13"/>
                    </a:cxn>
                    <a:cxn ang="0">
                      <a:pos x="0" y="5"/>
                    </a:cxn>
                  </a:cxnLst>
                  <a:rect l="0" t="0" r="r" b="b"/>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618FFD">
                        <a:gamma/>
                        <a:tint val="50196"/>
                        <a:invGamma/>
                      </a:srgbClr>
                    </a:gs>
                    <a:gs pos="100000">
                      <a:srgbClr val="618FFD"/>
                    </a:gs>
                  </a:gsLst>
                  <a:lin ang="5400000" scaled="1"/>
                </a:gradFill>
                <a:ln w="12700" cap="rnd">
                  <a:noFill/>
                  <a:round/>
                  <a:headEnd/>
                  <a:tailEnd/>
                </a:ln>
                <a:effectLst/>
              </p:spPr>
              <p:txBody>
                <a:bodyPr/>
                <a:lstStyle/>
                <a:p>
                  <a:endParaRPr lang="en-US" dirty="0"/>
                </a:p>
              </p:txBody>
            </p:sp>
            <p:sp>
              <p:nvSpPr>
                <p:cNvPr id="614" name="Freeform 457"/>
                <p:cNvSpPr>
                  <a:spLocks/>
                </p:cNvSpPr>
                <p:nvPr/>
              </p:nvSpPr>
              <p:spPr bwMode="auto">
                <a:xfrm>
                  <a:off x="3843" y="1121"/>
                  <a:ext cx="23" cy="16"/>
                </a:xfrm>
                <a:custGeom>
                  <a:avLst/>
                  <a:gdLst/>
                  <a:ahLst/>
                  <a:cxnLst>
                    <a:cxn ang="0">
                      <a:pos x="0" y="6"/>
                    </a:cxn>
                    <a:cxn ang="0">
                      <a:pos x="2" y="4"/>
                    </a:cxn>
                    <a:cxn ang="0">
                      <a:pos x="5" y="7"/>
                    </a:cxn>
                    <a:cxn ang="0">
                      <a:pos x="12" y="4"/>
                    </a:cxn>
                    <a:cxn ang="0">
                      <a:pos x="13" y="1"/>
                    </a:cxn>
                    <a:cxn ang="0">
                      <a:pos x="15" y="0"/>
                    </a:cxn>
                    <a:cxn ang="0">
                      <a:pos x="18" y="2"/>
                    </a:cxn>
                    <a:cxn ang="0">
                      <a:pos x="22" y="2"/>
                    </a:cxn>
                    <a:cxn ang="0">
                      <a:pos x="19" y="7"/>
                    </a:cxn>
                    <a:cxn ang="0">
                      <a:pos x="19" y="10"/>
                    </a:cxn>
                    <a:cxn ang="0">
                      <a:pos x="16" y="10"/>
                    </a:cxn>
                    <a:cxn ang="0">
                      <a:pos x="14" y="8"/>
                    </a:cxn>
                    <a:cxn ang="0">
                      <a:pos x="6" y="11"/>
                    </a:cxn>
                    <a:cxn ang="0">
                      <a:pos x="6" y="14"/>
                    </a:cxn>
                    <a:cxn ang="0">
                      <a:pos x="4" y="15"/>
                    </a:cxn>
                    <a:cxn ang="0">
                      <a:pos x="0" y="6"/>
                    </a:cxn>
                  </a:cxnLst>
                  <a:rect l="0" t="0" r="r" b="b"/>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04" name="Group 458"/>
              <p:cNvGrpSpPr>
                <a:grpSpLocks/>
              </p:cNvGrpSpPr>
              <p:nvPr/>
            </p:nvGrpSpPr>
            <p:grpSpPr bwMode="auto">
              <a:xfrm>
                <a:off x="3810" y="1120"/>
                <a:ext cx="44" cy="41"/>
                <a:chOff x="3810" y="1120"/>
                <a:chExt cx="44" cy="41"/>
              </a:xfrm>
            </p:grpSpPr>
            <p:sp>
              <p:nvSpPr>
                <p:cNvPr id="611" name="Freeform 459"/>
                <p:cNvSpPr>
                  <a:spLocks/>
                </p:cNvSpPr>
                <p:nvPr/>
              </p:nvSpPr>
              <p:spPr bwMode="auto">
                <a:xfrm>
                  <a:off x="3810" y="1120"/>
                  <a:ext cx="42" cy="39"/>
                </a:xfrm>
                <a:custGeom>
                  <a:avLst/>
                  <a:gdLst/>
                  <a:ahLst/>
                  <a:cxnLst>
                    <a:cxn ang="0">
                      <a:pos x="8" y="38"/>
                    </a:cxn>
                    <a:cxn ang="0">
                      <a:pos x="0" y="13"/>
                    </a:cxn>
                    <a:cxn ang="0">
                      <a:pos x="32" y="0"/>
                    </a:cxn>
                    <a:cxn ang="0">
                      <a:pos x="41" y="25"/>
                    </a:cxn>
                    <a:cxn ang="0">
                      <a:pos x="8" y="38"/>
                    </a:cxn>
                  </a:cxnLst>
                  <a:rect l="0" t="0" r="r" b="b"/>
                  <a:pathLst>
                    <a:path w="42" h="39">
                      <a:moveTo>
                        <a:pt x="8" y="38"/>
                      </a:moveTo>
                      <a:lnTo>
                        <a:pt x="0" y="13"/>
                      </a:lnTo>
                      <a:lnTo>
                        <a:pt x="32" y="0"/>
                      </a:lnTo>
                      <a:lnTo>
                        <a:pt x="41" y="25"/>
                      </a:lnTo>
                      <a:lnTo>
                        <a:pt x="8" y="38"/>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612" name="Freeform 460"/>
                <p:cNvSpPr>
                  <a:spLocks/>
                </p:cNvSpPr>
                <p:nvPr/>
              </p:nvSpPr>
              <p:spPr bwMode="auto">
                <a:xfrm>
                  <a:off x="3810" y="1120"/>
                  <a:ext cx="44" cy="41"/>
                </a:xfrm>
                <a:custGeom>
                  <a:avLst/>
                  <a:gdLst/>
                  <a:ahLst/>
                  <a:cxnLst>
                    <a:cxn ang="0">
                      <a:pos x="8" y="40"/>
                    </a:cxn>
                    <a:cxn ang="0">
                      <a:pos x="0" y="14"/>
                    </a:cxn>
                    <a:cxn ang="0">
                      <a:pos x="33" y="0"/>
                    </a:cxn>
                    <a:cxn ang="0">
                      <a:pos x="43" y="26"/>
                    </a:cxn>
                    <a:cxn ang="0">
                      <a:pos x="8" y="40"/>
                    </a:cxn>
                  </a:cxnLst>
                  <a:rect l="0" t="0" r="r" b="b"/>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05" name="Group 461"/>
              <p:cNvGrpSpPr>
                <a:grpSpLocks/>
              </p:cNvGrpSpPr>
              <p:nvPr/>
            </p:nvGrpSpPr>
            <p:grpSpPr bwMode="auto">
              <a:xfrm>
                <a:off x="3827" y="1111"/>
                <a:ext cx="13" cy="14"/>
                <a:chOff x="3827" y="1111"/>
                <a:chExt cx="13" cy="14"/>
              </a:xfrm>
            </p:grpSpPr>
            <p:sp>
              <p:nvSpPr>
                <p:cNvPr id="609" name="Freeform 462"/>
                <p:cNvSpPr>
                  <a:spLocks/>
                </p:cNvSpPr>
                <p:nvPr/>
              </p:nvSpPr>
              <p:spPr bwMode="auto">
                <a:xfrm>
                  <a:off x="3827" y="1111"/>
                  <a:ext cx="11" cy="13"/>
                </a:xfrm>
                <a:custGeom>
                  <a:avLst/>
                  <a:gdLst/>
                  <a:ahLst/>
                  <a:cxnLst>
                    <a:cxn ang="0">
                      <a:pos x="3" y="12"/>
                    </a:cxn>
                    <a:cxn ang="0">
                      <a:pos x="0" y="3"/>
                    </a:cxn>
                    <a:cxn ang="0">
                      <a:pos x="7" y="0"/>
                    </a:cxn>
                    <a:cxn ang="0">
                      <a:pos x="10" y="10"/>
                    </a:cxn>
                    <a:cxn ang="0">
                      <a:pos x="3" y="12"/>
                    </a:cxn>
                  </a:cxnLst>
                  <a:rect l="0" t="0" r="r" b="b"/>
                  <a:pathLst>
                    <a:path w="11" h="13">
                      <a:moveTo>
                        <a:pt x="3" y="12"/>
                      </a:moveTo>
                      <a:lnTo>
                        <a:pt x="0" y="3"/>
                      </a:lnTo>
                      <a:lnTo>
                        <a:pt x="7" y="0"/>
                      </a:lnTo>
                      <a:lnTo>
                        <a:pt x="10" y="10"/>
                      </a:lnTo>
                      <a:lnTo>
                        <a:pt x="3" y="12"/>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610" name="Freeform 463"/>
                <p:cNvSpPr>
                  <a:spLocks/>
                </p:cNvSpPr>
                <p:nvPr/>
              </p:nvSpPr>
              <p:spPr bwMode="auto">
                <a:xfrm>
                  <a:off x="3827" y="1111"/>
                  <a:ext cx="13" cy="14"/>
                </a:xfrm>
                <a:custGeom>
                  <a:avLst/>
                  <a:gdLst/>
                  <a:ahLst/>
                  <a:cxnLst>
                    <a:cxn ang="0">
                      <a:pos x="4" y="13"/>
                    </a:cxn>
                    <a:cxn ang="0">
                      <a:pos x="0" y="3"/>
                    </a:cxn>
                    <a:cxn ang="0">
                      <a:pos x="8" y="0"/>
                    </a:cxn>
                    <a:cxn ang="0">
                      <a:pos x="12" y="10"/>
                    </a:cxn>
                    <a:cxn ang="0">
                      <a:pos x="4" y="13"/>
                    </a:cxn>
                  </a:cxnLst>
                  <a:rect l="0" t="0" r="r" b="b"/>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06" name="Group 464"/>
              <p:cNvGrpSpPr>
                <a:grpSpLocks/>
              </p:cNvGrpSpPr>
              <p:nvPr/>
            </p:nvGrpSpPr>
            <p:grpSpPr bwMode="auto">
              <a:xfrm>
                <a:off x="3806" y="1136"/>
                <a:ext cx="10" cy="7"/>
                <a:chOff x="3806" y="1136"/>
                <a:chExt cx="10" cy="7"/>
              </a:xfrm>
            </p:grpSpPr>
            <p:sp>
              <p:nvSpPr>
                <p:cNvPr id="607" name="Freeform 465"/>
                <p:cNvSpPr>
                  <a:spLocks/>
                </p:cNvSpPr>
                <p:nvPr/>
              </p:nvSpPr>
              <p:spPr bwMode="auto">
                <a:xfrm>
                  <a:off x="3806" y="1136"/>
                  <a:ext cx="8" cy="5"/>
                </a:xfrm>
                <a:custGeom>
                  <a:avLst/>
                  <a:gdLst/>
                  <a:ahLst/>
                  <a:cxnLst>
                    <a:cxn ang="0">
                      <a:pos x="1" y="4"/>
                    </a:cxn>
                    <a:cxn ang="0">
                      <a:pos x="0" y="2"/>
                    </a:cxn>
                    <a:cxn ang="0">
                      <a:pos x="6" y="0"/>
                    </a:cxn>
                    <a:cxn ang="0">
                      <a:pos x="7" y="3"/>
                    </a:cxn>
                    <a:cxn ang="0">
                      <a:pos x="1" y="4"/>
                    </a:cxn>
                  </a:cxnLst>
                  <a:rect l="0" t="0" r="r" b="b"/>
                  <a:pathLst>
                    <a:path w="8" h="5">
                      <a:moveTo>
                        <a:pt x="1" y="4"/>
                      </a:moveTo>
                      <a:lnTo>
                        <a:pt x="0" y="2"/>
                      </a:lnTo>
                      <a:lnTo>
                        <a:pt x="6" y="0"/>
                      </a:lnTo>
                      <a:lnTo>
                        <a:pt x="7" y="3"/>
                      </a:lnTo>
                      <a:lnTo>
                        <a:pt x="1" y="4"/>
                      </a:lnTo>
                    </a:path>
                  </a:pathLst>
                </a:custGeom>
                <a:gradFill rotWithShape="0">
                  <a:gsLst>
                    <a:gs pos="0">
                      <a:srgbClr val="618FFD">
                        <a:gamma/>
                        <a:tint val="30196"/>
                        <a:invGamma/>
                      </a:srgbClr>
                    </a:gs>
                    <a:gs pos="100000">
                      <a:srgbClr val="618FFD"/>
                    </a:gs>
                  </a:gsLst>
                  <a:lin ang="5400000" scaled="1"/>
                </a:gradFill>
                <a:ln w="12700" cap="rnd">
                  <a:noFill/>
                  <a:round/>
                  <a:headEnd/>
                  <a:tailEnd/>
                </a:ln>
                <a:effectLst/>
              </p:spPr>
              <p:txBody>
                <a:bodyPr/>
                <a:lstStyle/>
                <a:p>
                  <a:endParaRPr lang="en-US" dirty="0"/>
                </a:p>
              </p:txBody>
            </p:sp>
            <p:sp>
              <p:nvSpPr>
                <p:cNvPr id="608" name="Freeform 466"/>
                <p:cNvSpPr>
                  <a:spLocks/>
                </p:cNvSpPr>
                <p:nvPr/>
              </p:nvSpPr>
              <p:spPr bwMode="auto">
                <a:xfrm>
                  <a:off x="3806" y="1136"/>
                  <a:ext cx="10" cy="7"/>
                </a:xfrm>
                <a:custGeom>
                  <a:avLst/>
                  <a:gdLst/>
                  <a:ahLst/>
                  <a:cxnLst>
                    <a:cxn ang="0">
                      <a:pos x="2" y="6"/>
                    </a:cxn>
                    <a:cxn ang="0">
                      <a:pos x="0" y="3"/>
                    </a:cxn>
                    <a:cxn ang="0">
                      <a:pos x="8" y="0"/>
                    </a:cxn>
                    <a:cxn ang="0">
                      <a:pos x="9" y="4"/>
                    </a:cxn>
                    <a:cxn ang="0">
                      <a:pos x="2" y="6"/>
                    </a:cxn>
                  </a:cxnLst>
                  <a:rect l="0" t="0" r="r" b="b"/>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432" name="Group 467"/>
            <p:cNvGrpSpPr>
              <a:grpSpLocks/>
            </p:cNvGrpSpPr>
            <p:nvPr/>
          </p:nvGrpSpPr>
          <p:grpSpPr bwMode="auto">
            <a:xfrm>
              <a:off x="3716" y="1163"/>
              <a:ext cx="202" cy="296"/>
              <a:chOff x="3716" y="1163"/>
              <a:chExt cx="202" cy="296"/>
            </a:xfrm>
          </p:grpSpPr>
          <p:sp>
            <p:nvSpPr>
              <p:cNvPr id="601" name="Freeform 468"/>
              <p:cNvSpPr>
                <a:spLocks/>
              </p:cNvSpPr>
              <p:nvPr/>
            </p:nvSpPr>
            <p:spPr bwMode="auto">
              <a:xfrm>
                <a:off x="3716" y="1163"/>
                <a:ext cx="201" cy="295"/>
              </a:xfrm>
              <a:custGeom>
                <a:avLst/>
                <a:gdLst/>
                <a:ahLst/>
                <a:cxnLst>
                  <a:cxn ang="0">
                    <a:pos x="18" y="27"/>
                  </a:cxn>
                  <a:cxn ang="0">
                    <a:pos x="90" y="0"/>
                  </a:cxn>
                  <a:cxn ang="0">
                    <a:pos x="133" y="14"/>
                  </a:cxn>
                  <a:cxn ang="0">
                    <a:pos x="200" y="212"/>
                  </a:cxn>
                  <a:cxn ang="0">
                    <a:pos x="181" y="271"/>
                  </a:cxn>
                  <a:cxn ang="0">
                    <a:pos x="120" y="294"/>
                  </a:cxn>
                  <a:cxn ang="0">
                    <a:pos x="72" y="292"/>
                  </a:cxn>
                  <a:cxn ang="0">
                    <a:pos x="0" y="90"/>
                  </a:cxn>
                  <a:cxn ang="0">
                    <a:pos x="18" y="27"/>
                  </a:cxn>
                </a:cxnLst>
                <a:rect l="0" t="0" r="r" b="b"/>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618FFD">
                      <a:gamma/>
                      <a:tint val="50196"/>
                      <a:invGamma/>
                    </a:srgbClr>
                  </a:gs>
                  <a:gs pos="100000">
                    <a:srgbClr val="618FFD"/>
                  </a:gs>
                </a:gsLst>
                <a:lin ang="0" scaled="1"/>
              </a:gradFill>
              <a:ln w="12700" cap="rnd">
                <a:noFill/>
                <a:round/>
                <a:headEnd/>
                <a:tailEnd/>
              </a:ln>
              <a:effectLst/>
            </p:spPr>
            <p:txBody>
              <a:bodyPr/>
              <a:lstStyle/>
              <a:p>
                <a:endParaRPr lang="en-US" dirty="0"/>
              </a:p>
            </p:txBody>
          </p:sp>
          <p:sp>
            <p:nvSpPr>
              <p:cNvPr id="602" name="Freeform 469"/>
              <p:cNvSpPr>
                <a:spLocks/>
              </p:cNvSpPr>
              <p:nvPr/>
            </p:nvSpPr>
            <p:spPr bwMode="auto">
              <a:xfrm>
                <a:off x="3716" y="1163"/>
                <a:ext cx="202" cy="296"/>
              </a:xfrm>
              <a:custGeom>
                <a:avLst/>
                <a:gdLst/>
                <a:ahLst/>
                <a:cxnLst>
                  <a:cxn ang="0">
                    <a:pos x="18" y="27"/>
                  </a:cxn>
                  <a:cxn ang="0">
                    <a:pos x="90" y="0"/>
                  </a:cxn>
                  <a:cxn ang="0">
                    <a:pos x="134" y="14"/>
                  </a:cxn>
                  <a:cxn ang="0">
                    <a:pos x="201" y="213"/>
                  </a:cxn>
                  <a:cxn ang="0">
                    <a:pos x="182" y="272"/>
                  </a:cxn>
                  <a:cxn ang="0">
                    <a:pos x="121" y="295"/>
                  </a:cxn>
                  <a:cxn ang="0">
                    <a:pos x="72" y="293"/>
                  </a:cxn>
                  <a:cxn ang="0">
                    <a:pos x="0" y="90"/>
                  </a:cxn>
                  <a:cxn ang="0">
                    <a:pos x="18" y="27"/>
                  </a:cxn>
                </a:cxnLst>
                <a:rect l="0" t="0" r="r" b="b"/>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33" name="Group 470"/>
            <p:cNvGrpSpPr>
              <a:grpSpLocks/>
            </p:cNvGrpSpPr>
            <p:nvPr/>
          </p:nvGrpSpPr>
          <p:grpSpPr bwMode="auto">
            <a:xfrm>
              <a:off x="3859" y="1166"/>
              <a:ext cx="66" cy="97"/>
              <a:chOff x="3859" y="1166"/>
              <a:chExt cx="66" cy="97"/>
            </a:xfrm>
          </p:grpSpPr>
          <p:grpSp>
            <p:nvGrpSpPr>
              <p:cNvPr id="593" name="Group 471"/>
              <p:cNvGrpSpPr>
                <a:grpSpLocks/>
              </p:cNvGrpSpPr>
              <p:nvPr/>
            </p:nvGrpSpPr>
            <p:grpSpPr bwMode="auto">
              <a:xfrm>
                <a:off x="3859" y="1166"/>
                <a:ext cx="66" cy="97"/>
                <a:chOff x="3859" y="1166"/>
                <a:chExt cx="66" cy="97"/>
              </a:xfrm>
            </p:grpSpPr>
            <p:sp>
              <p:nvSpPr>
                <p:cNvPr id="599" name="Freeform 472"/>
                <p:cNvSpPr>
                  <a:spLocks/>
                </p:cNvSpPr>
                <p:nvPr/>
              </p:nvSpPr>
              <p:spPr bwMode="auto">
                <a:xfrm>
                  <a:off x="3859" y="116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600" name="Freeform 473"/>
                <p:cNvSpPr>
                  <a:spLocks/>
                </p:cNvSpPr>
                <p:nvPr/>
              </p:nvSpPr>
              <p:spPr bwMode="auto">
                <a:xfrm>
                  <a:off x="3859" y="1166"/>
                  <a:ext cx="66" cy="97"/>
                </a:xfrm>
                <a:custGeom>
                  <a:avLst/>
                  <a:gdLst/>
                  <a:ahLst/>
                  <a:cxnLst>
                    <a:cxn ang="0">
                      <a:pos x="0" y="14"/>
                    </a:cxn>
                    <a:cxn ang="0">
                      <a:pos x="27" y="96"/>
                    </a:cxn>
                    <a:cxn ang="0">
                      <a:pos x="65" y="81"/>
                    </a:cxn>
                    <a:cxn ang="0">
                      <a:pos x="39" y="0"/>
                    </a:cxn>
                    <a:cxn ang="0">
                      <a:pos x="0" y="14"/>
                    </a:cxn>
                  </a:cxnLst>
                  <a:rect l="0" t="0" r="r" b="b"/>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594" name="Line 474"/>
              <p:cNvSpPr>
                <a:spLocks noChangeShapeType="1"/>
              </p:cNvSpPr>
              <p:nvPr/>
            </p:nvSpPr>
            <p:spPr bwMode="auto">
              <a:xfrm flipV="1">
                <a:off x="3876" y="1207"/>
                <a:ext cx="33" cy="13"/>
              </a:xfrm>
              <a:prstGeom prst="line">
                <a:avLst/>
              </a:prstGeom>
              <a:noFill/>
              <a:ln w="12700">
                <a:solidFill>
                  <a:srgbClr val="000000"/>
                </a:solidFill>
                <a:round/>
                <a:headEnd/>
                <a:tailEnd/>
              </a:ln>
              <a:effectLst/>
            </p:spPr>
            <p:txBody>
              <a:bodyPr wrap="none" anchor="ctr"/>
              <a:lstStyle/>
              <a:p>
                <a:endParaRPr lang="en-US" dirty="0"/>
              </a:p>
            </p:txBody>
          </p:sp>
          <p:sp>
            <p:nvSpPr>
              <p:cNvPr id="595" name="Line 475"/>
              <p:cNvSpPr>
                <a:spLocks noChangeShapeType="1"/>
              </p:cNvSpPr>
              <p:nvPr/>
            </p:nvSpPr>
            <p:spPr bwMode="auto">
              <a:xfrm>
                <a:off x="3871" y="1182"/>
                <a:ext cx="19" cy="75"/>
              </a:xfrm>
              <a:prstGeom prst="line">
                <a:avLst/>
              </a:prstGeom>
              <a:noFill/>
              <a:ln w="12700">
                <a:solidFill>
                  <a:srgbClr val="000000"/>
                </a:solidFill>
                <a:round/>
                <a:headEnd/>
                <a:tailEnd/>
              </a:ln>
              <a:effectLst/>
            </p:spPr>
            <p:txBody>
              <a:bodyPr wrap="none" anchor="ctr"/>
              <a:lstStyle/>
              <a:p>
                <a:endParaRPr lang="en-US" dirty="0"/>
              </a:p>
            </p:txBody>
          </p:sp>
          <p:sp>
            <p:nvSpPr>
              <p:cNvPr id="596" name="Line 476"/>
              <p:cNvSpPr>
                <a:spLocks noChangeShapeType="1"/>
              </p:cNvSpPr>
              <p:nvPr/>
            </p:nvSpPr>
            <p:spPr bwMode="auto">
              <a:xfrm>
                <a:off x="3879" y="1179"/>
                <a:ext cx="19" cy="76"/>
              </a:xfrm>
              <a:prstGeom prst="line">
                <a:avLst/>
              </a:prstGeom>
              <a:noFill/>
              <a:ln w="12700">
                <a:solidFill>
                  <a:srgbClr val="000000"/>
                </a:solidFill>
                <a:round/>
                <a:headEnd/>
                <a:tailEnd/>
              </a:ln>
              <a:effectLst/>
            </p:spPr>
            <p:txBody>
              <a:bodyPr wrap="none" anchor="ctr"/>
              <a:lstStyle/>
              <a:p>
                <a:endParaRPr lang="en-US" dirty="0"/>
              </a:p>
            </p:txBody>
          </p:sp>
          <p:sp>
            <p:nvSpPr>
              <p:cNvPr id="597" name="Line 477"/>
              <p:cNvSpPr>
                <a:spLocks noChangeShapeType="1"/>
              </p:cNvSpPr>
              <p:nvPr/>
            </p:nvSpPr>
            <p:spPr bwMode="auto">
              <a:xfrm>
                <a:off x="3887" y="1176"/>
                <a:ext cx="18" cy="76"/>
              </a:xfrm>
              <a:prstGeom prst="line">
                <a:avLst/>
              </a:prstGeom>
              <a:noFill/>
              <a:ln w="12700">
                <a:solidFill>
                  <a:srgbClr val="000000"/>
                </a:solidFill>
                <a:round/>
                <a:headEnd/>
                <a:tailEnd/>
              </a:ln>
              <a:effectLst/>
            </p:spPr>
            <p:txBody>
              <a:bodyPr wrap="none" anchor="ctr"/>
              <a:lstStyle/>
              <a:p>
                <a:endParaRPr lang="en-US" dirty="0"/>
              </a:p>
            </p:txBody>
          </p:sp>
          <p:sp>
            <p:nvSpPr>
              <p:cNvPr id="598" name="Line 478"/>
              <p:cNvSpPr>
                <a:spLocks noChangeShapeType="1"/>
              </p:cNvSpPr>
              <p:nvPr/>
            </p:nvSpPr>
            <p:spPr bwMode="auto">
              <a:xfrm>
                <a:off x="3894" y="1173"/>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434" name="Group 479"/>
            <p:cNvGrpSpPr>
              <a:grpSpLocks/>
            </p:cNvGrpSpPr>
            <p:nvPr/>
          </p:nvGrpSpPr>
          <p:grpSpPr bwMode="auto">
            <a:xfrm>
              <a:off x="3895" y="1271"/>
              <a:ext cx="67" cy="97"/>
              <a:chOff x="3895" y="1271"/>
              <a:chExt cx="67" cy="97"/>
            </a:xfrm>
          </p:grpSpPr>
          <p:grpSp>
            <p:nvGrpSpPr>
              <p:cNvPr id="585" name="Group 480"/>
              <p:cNvGrpSpPr>
                <a:grpSpLocks/>
              </p:cNvGrpSpPr>
              <p:nvPr/>
            </p:nvGrpSpPr>
            <p:grpSpPr bwMode="auto">
              <a:xfrm>
                <a:off x="3895" y="1271"/>
                <a:ext cx="67" cy="97"/>
                <a:chOff x="3895" y="1271"/>
                <a:chExt cx="67" cy="97"/>
              </a:xfrm>
            </p:grpSpPr>
            <p:sp>
              <p:nvSpPr>
                <p:cNvPr id="591" name="Freeform 481"/>
                <p:cNvSpPr>
                  <a:spLocks/>
                </p:cNvSpPr>
                <p:nvPr/>
              </p:nvSpPr>
              <p:spPr bwMode="auto">
                <a:xfrm>
                  <a:off x="3895" y="1271"/>
                  <a:ext cx="66" cy="95"/>
                </a:xfrm>
                <a:custGeom>
                  <a:avLst/>
                  <a:gdLst/>
                  <a:ahLst/>
                  <a:cxnLst>
                    <a:cxn ang="0">
                      <a:pos x="0" y="13"/>
                    </a:cxn>
                    <a:cxn ang="0">
                      <a:pos x="27" y="94"/>
                    </a:cxn>
                    <a:cxn ang="0">
                      <a:pos x="65" y="79"/>
                    </a:cxn>
                    <a:cxn ang="0">
                      <a:pos x="39" y="0"/>
                    </a:cxn>
                    <a:cxn ang="0">
                      <a:pos x="0" y="13"/>
                    </a:cxn>
                  </a:cxnLst>
                  <a:rect l="0" t="0" r="r" b="b"/>
                  <a:pathLst>
                    <a:path w="66" h="95">
                      <a:moveTo>
                        <a:pt x="0" y="13"/>
                      </a:moveTo>
                      <a:lnTo>
                        <a:pt x="27" y="94"/>
                      </a:lnTo>
                      <a:lnTo>
                        <a:pt x="65" y="79"/>
                      </a:lnTo>
                      <a:lnTo>
                        <a:pt x="39" y="0"/>
                      </a:lnTo>
                      <a:lnTo>
                        <a:pt x="0" y="13"/>
                      </a:lnTo>
                    </a:path>
                  </a:pathLst>
                </a:custGeom>
                <a:gradFill rotWithShape="0">
                  <a:gsLst>
                    <a:gs pos="0">
                      <a:srgbClr val="CECECE"/>
                    </a:gs>
                    <a:gs pos="100000">
                      <a:srgbClr val="CECECE">
                        <a:gamma/>
                        <a:shade val="69804"/>
                        <a:invGamma/>
                      </a:srgbClr>
                    </a:gs>
                  </a:gsLst>
                  <a:lin ang="0" scaled="1"/>
                </a:gradFill>
                <a:ln w="12700" cap="rnd">
                  <a:noFill/>
                  <a:round/>
                  <a:headEnd/>
                  <a:tailEnd/>
                </a:ln>
                <a:effectLst/>
              </p:spPr>
              <p:txBody>
                <a:bodyPr/>
                <a:lstStyle/>
                <a:p>
                  <a:endParaRPr lang="en-US" dirty="0"/>
                </a:p>
              </p:txBody>
            </p:sp>
            <p:sp>
              <p:nvSpPr>
                <p:cNvPr id="592" name="Freeform 482"/>
                <p:cNvSpPr>
                  <a:spLocks/>
                </p:cNvSpPr>
                <p:nvPr/>
              </p:nvSpPr>
              <p:spPr bwMode="auto">
                <a:xfrm>
                  <a:off x="3895" y="1271"/>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586" name="Line 483"/>
              <p:cNvSpPr>
                <a:spLocks noChangeShapeType="1"/>
              </p:cNvSpPr>
              <p:nvPr/>
            </p:nvSpPr>
            <p:spPr bwMode="auto">
              <a:xfrm flipV="1">
                <a:off x="3912" y="1311"/>
                <a:ext cx="34" cy="13"/>
              </a:xfrm>
              <a:prstGeom prst="line">
                <a:avLst/>
              </a:prstGeom>
              <a:noFill/>
              <a:ln w="12700">
                <a:solidFill>
                  <a:srgbClr val="000000"/>
                </a:solidFill>
                <a:round/>
                <a:headEnd/>
                <a:tailEnd/>
              </a:ln>
              <a:effectLst/>
            </p:spPr>
            <p:txBody>
              <a:bodyPr wrap="none" anchor="ctr"/>
              <a:lstStyle/>
              <a:p>
                <a:endParaRPr lang="en-US" dirty="0"/>
              </a:p>
            </p:txBody>
          </p:sp>
          <p:sp>
            <p:nvSpPr>
              <p:cNvPr id="587" name="Line 484"/>
              <p:cNvSpPr>
                <a:spLocks noChangeShapeType="1"/>
              </p:cNvSpPr>
              <p:nvPr/>
            </p:nvSpPr>
            <p:spPr bwMode="auto">
              <a:xfrm>
                <a:off x="3908" y="1287"/>
                <a:ext cx="19" cy="75"/>
              </a:xfrm>
              <a:prstGeom prst="line">
                <a:avLst/>
              </a:prstGeom>
              <a:noFill/>
              <a:ln w="12700">
                <a:solidFill>
                  <a:srgbClr val="000000"/>
                </a:solidFill>
                <a:round/>
                <a:headEnd/>
                <a:tailEnd/>
              </a:ln>
              <a:effectLst/>
            </p:spPr>
            <p:txBody>
              <a:bodyPr wrap="none" anchor="ctr"/>
              <a:lstStyle/>
              <a:p>
                <a:endParaRPr lang="en-US" dirty="0"/>
              </a:p>
            </p:txBody>
          </p:sp>
          <p:sp>
            <p:nvSpPr>
              <p:cNvPr id="588" name="Line 485"/>
              <p:cNvSpPr>
                <a:spLocks noChangeShapeType="1"/>
              </p:cNvSpPr>
              <p:nvPr/>
            </p:nvSpPr>
            <p:spPr bwMode="auto">
              <a:xfrm>
                <a:off x="3916" y="1284"/>
                <a:ext cx="19" cy="75"/>
              </a:xfrm>
              <a:prstGeom prst="line">
                <a:avLst/>
              </a:prstGeom>
              <a:noFill/>
              <a:ln w="12700">
                <a:solidFill>
                  <a:srgbClr val="000000"/>
                </a:solidFill>
                <a:round/>
                <a:headEnd/>
                <a:tailEnd/>
              </a:ln>
              <a:effectLst/>
            </p:spPr>
            <p:txBody>
              <a:bodyPr wrap="none" anchor="ctr"/>
              <a:lstStyle/>
              <a:p>
                <a:endParaRPr lang="en-US" dirty="0"/>
              </a:p>
            </p:txBody>
          </p:sp>
          <p:sp>
            <p:nvSpPr>
              <p:cNvPr id="589" name="Line 486"/>
              <p:cNvSpPr>
                <a:spLocks noChangeShapeType="1"/>
              </p:cNvSpPr>
              <p:nvPr/>
            </p:nvSpPr>
            <p:spPr bwMode="auto">
              <a:xfrm>
                <a:off x="3923" y="1280"/>
                <a:ext cx="19" cy="76"/>
              </a:xfrm>
              <a:prstGeom prst="line">
                <a:avLst/>
              </a:prstGeom>
              <a:noFill/>
              <a:ln w="12700">
                <a:solidFill>
                  <a:srgbClr val="000000"/>
                </a:solidFill>
                <a:round/>
                <a:headEnd/>
                <a:tailEnd/>
              </a:ln>
              <a:effectLst/>
            </p:spPr>
            <p:txBody>
              <a:bodyPr wrap="none" anchor="ctr"/>
              <a:lstStyle/>
              <a:p>
                <a:endParaRPr lang="en-US" dirty="0"/>
              </a:p>
            </p:txBody>
          </p:sp>
          <p:sp>
            <p:nvSpPr>
              <p:cNvPr id="590" name="Line 487"/>
              <p:cNvSpPr>
                <a:spLocks noChangeShapeType="1"/>
              </p:cNvSpPr>
              <p:nvPr/>
            </p:nvSpPr>
            <p:spPr bwMode="auto">
              <a:xfrm>
                <a:off x="3931" y="1278"/>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435" name="Group 488"/>
            <p:cNvGrpSpPr>
              <a:grpSpLocks/>
            </p:cNvGrpSpPr>
            <p:nvPr/>
          </p:nvGrpSpPr>
          <p:grpSpPr bwMode="auto">
            <a:xfrm>
              <a:off x="3956" y="1247"/>
              <a:ext cx="67" cy="97"/>
              <a:chOff x="3956" y="1247"/>
              <a:chExt cx="67" cy="97"/>
            </a:xfrm>
          </p:grpSpPr>
          <p:grpSp>
            <p:nvGrpSpPr>
              <p:cNvPr id="577" name="Group 489"/>
              <p:cNvGrpSpPr>
                <a:grpSpLocks/>
              </p:cNvGrpSpPr>
              <p:nvPr/>
            </p:nvGrpSpPr>
            <p:grpSpPr bwMode="auto">
              <a:xfrm>
                <a:off x="3956" y="1247"/>
                <a:ext cx="67" cy="97"/>
                <a:chOff x="3956" y="1247"/>
                <a:chExt cx="67" cy="97"/>
              </a:xfrm>
            </p:grpSpPr>
            <p:sp>
              <p:nvSpPr>
                <p:cNvPr id="583" name="Freeform 490"/>
                <p:cNvSpPr>
                  <a:spLocks/>
                </p:cNvSpPr>
                <p:nvPr/>
              </p:nvSpPr>
              <p:spPr bwMode="auto">
                <a:xfrm>
                  <a:off x="3956" y="1247"/>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584" name="Freeform 491"/>
                <p:cNvSpPr>
                  <a:spLocks/>
                </p:cNvSpPr>
                <p:nvPr/>
              </p:nvSpPr>
              <p:spPr bwMode="auto">
                <a:xfrm>
                  <a:off x="3956" y="1247"/>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578" name="Line 492"/>
              <p:cNvSpPr>
                <a:spLocks noChangeShapeType="1"/>
              </p:cNvSpPr>
              <p:nvPr/>
            </p:nvSpPr>
            <p:spPr bwMode="auto">
              <a:xfrm flipV="1">
                <a:off x="3973" y="1287"/>
                <a:ext cx="34" cy="13"/>
              </a:xfrm>
              <a:prstGeom prst="line">
                <a:avLst/>
              </a:prstGeom>
              <a:noFill/>
              <a:ln w="12700">
                <a:solidFill>
                  <a:srgbClr val="000000"/>
                </a:solidFill>
                <a:round/>
                <a:headEnd/>
                <a:tailEnd/>
              </a:ln>
              <a:effectLst/>
            </p:spPr>
            <p:txBody>
              <a:bodyPr wrap="none" anchor="ctr"/>
              <a:lstStyle/>
              <a:p>
                <a:endParaRPr lang="en-US" dirty="0"/>
              </a:p>
            </p:txBody>
          </p:sp>
          <p:sp>
            <p:nvSpPr>
              <p:cNvPr id="579" name="Line 493"/>
              <p:cNvSpPr>
                <a:spLocks noChangeShapeType="1"/>
              </p:cNvSpPr>
              <p:nvPr/>
            </p:nvSpPr>
            <p:spPr bwMode="auto">
              <a:xfrm>
                <a:off x="3968" y="1263"/>
                <a:ext cx="19" cy="75"/>
              </a:xfrm>
              <a:prstGeom prst="line">
                <a:avLst/>
              </a:prstGeom>
              <a:noFill/>
              <a:ln w="12700">
                <a:solidFill>
                  <a:srgbClr val="000000"/>
                </a:solidFill>
                <a:round/>
                <a:headEnd/>
                <a:tailEnd/>
              </a:ln>
              <a:effectLst/>
            </p:spPr>
            <p:txBody>
              <a:bodyPr wrap="none" anchor="ctr"/>
              <a:lstStyle/>
              <a:p>
                <a:endParaRPr lang="en-US" dirty="0"/>
              </a:p>
            </p:txBody>
          </p:sp>
          <p:sp>
            <p:nvSpPr>
              <p:cNvPr id="580" name="Line 494"/>
              <p:cNvSpPr>
                <a:spLocks noChangeShapeType="1"/>
              </p:cNvSpPr>
              <p:nvPr/>
            </p:nvSpPr>
            <p:spPr bwMode="auto">
              <a:xfrm>
                <a:off x="3976" y="1260"/>
                <a:ext cx="20" cy="75"/>
              </a:xfrm>
              <a:prstGeom prst="line">
                <a:avLst/>
              </a:prstGeom>
              <a:noFill/>
              <a:ln w="12700">
                <a:solidFill>
                  <a:srgbClr val="000000"/>
                </a:solidFill>
                <a:round/>
                <a:headEnd/>
                <a:tailEnd/>
              </a:ln>
              <a:effectLst/>
            </p:spPr>
            <p:txBody>
              <a:bodyPr wrap="none" anchor="ctr"/>
              <a:lstStyle/>
              <a:p>
                <a:endParaRPr lang="en-US" dirty="0"/>
              </a:p>
            </p:txBody>
          </p:sp>
          <p:sp>
            <p:nvSpPr>
              <p:cNvPr id="581" name="Line 495"/>
              <p:cNvSpPr>
                <a:spLocks noChangeShapeType="1"/>
              </p:cNvSpPr>
              <p:nvPr/>
            </p:nvSpPr>
            <p:spPr bwMode="auto">
              <a:xfrm>
                <a:off x="3984" y="1256"/>
                <a:ext cx="19" cy="76"/>
              </a:xfrm>
              <a:prstGeom prst="line">
                <a:avLst/>
              </a:prstGeom>
              <a:noFill/>
              <a:ln w="12700">
                <a:solidFill>
                  <a:srgbClr val="000000"/>
                </a:solidFill>
                <a:round/>
                <a:headEnd/>
                <a:tailEnd/>
              </a:ln>
              <a:effectLst/>
            </p:spPr>
            <p:txBody>
              <a:bodyPr wrap="none" anchor="ctr"/>
              <a:lstStyle/>
              <a:p>
                <a:endParaRPr lang="en-US" dirty="0"/>
              </a:p>
            </p:txBody>
          </p:sp>
          <p:sp>
            <p:nvSpPr>
              <p:cNvPr id="582" name="Line 496"/>
              <p:cNvSpPr>
                <a:spLocks noChangeShapeType="1"/>
              </p:cNvSpPr>
              <p:nvPr/>
            </p:nvSpPr>
            <p:spPr bwMode="auto">
              <a:xfrm>
                <a:off x="3992" y="1253"/>
                <a:ext cx="18" cy="76"/>
              </a:xfrm>
              <a:prstGeom prst="line">
                <a:avLst/>
              </a:prstGeom>
              <a:noFill/>
              <a:ln w="12700">
                <a:solidFill>
                  <a:srgbClr val="000000"/>
                </a:solidFill>
                <a:round/>
                <a:headEnd/>
                <a:tailEnd/>
              </a:ln>
              <a:effectLst/>
            </p:spPr>
            <p:txBody>
              <a:bodyPr wrap="none" anchor="ctr"/>
              <a:lstStyle/>
              <a:p>
                <a:endParaRPr lang="en-US" dirty="0"/>
              </a:p>
            </p:txBody>
          </p:sp>
        </p:grpSp>
        <p:grpSp>
          <p:nvGrpSpPr>
            <p:cNvPr id="436" name="Group 497"/>
            <p:cNvGrpSpPr>
              <a:grpSpLocks/>
            </p:cNvGrpSpPr>
            <p:nvPr/>
          </p:nvGrpSpPr>
          <p:grpSpPr bwMode="auto">
            <a:xfrm>
              <a:off x="3917" y="1146"/>
              <a:ext cx="67" cy="97"/>
              <a:chOff x="3917" y="1146"/>
              <a:chExt cx="67" cy="97"/>
            </a:xfrm>
          </p:grpSpPr>
          <p:grpSp>
            <p:nvGrpSpPr>
              <p:cNvPr id="569" name="Group 498"/>
              <p:cNvGrpSpPr>
                <a:grpSpLocks/>
              </p:cNvGrpSpPr>
              <p:nvPr/>
            </p:nvGrpSpPr>
            <p:grpSpPr bwMode="auto">
              <a:xfrm>
                <a:off x="3917" y="1146"/>
                <a:ext cx="67" cy="97"/>
                <a:chOff x="3917" y="1146"/>
                <a:chExt cx="67" cy="97"/>
              </a:xfrm>
            </p:grpSpPr>
            <p:sp>
              <p:nvSpPr>
                <p:cNvPr id="575" name="Freeform 499"/>
                <p:cNvSpPr>
                  <a:spLocks/>
                </p:cNvSpPr>
                <p:nvPr/>
              </p:nvSpPr>
              <p:spPr bwMode="auto">
                <a:xfrm>
                  <a:off x="3917" y="114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576" name="Freeform 500"/>
                <p:cNvSpPr>
                  <a:spLocks/>
                </p:cNvSpPr>
                <p:nvPr/>
              </p:nvSpPr>
              <p:spPr bwMode="auto">
                <a:xfrm>
                  <a:off x="3917" y="1146"/>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570" name="Line 501"/>
              <p:cNvSpPr>
                <a:spLocks noChangeShapeType="1"/>
              </p:cNvSpPr>
              <p:nvPr/>
            </p:nvSpPr>
            <p:spPr bwMode="auto">
              <a:xfrm flipV="1">
                <a:off x="3935" y="1187"/>
                <a:ext cx="33" cy="13"/>
              </a:xfrm>
              <a:prstGeom prst="line">
                <a:avLst/>
              </a:prstGeom>
              <a:noFill/>
              <a:ln w="12700">
                <a:solidFill>
                  <a:srgbClr val="000000"/>
                </a:solidFill>
                <a:round/>
                <a:headEnd/>
                <a:tailEnd/>
              </a:ln>
              <a:effectLst/>
            </p:spPr>
            <p:txBody>
              <a:bodyPr wrap="none" anchor="ctr"/>
              <a:lstStyle/>
              <a:p>
                <a:endParaRPr lang="en-US" dirty="0"/>
              </a:p>
            </p:txBody>
          </p:sp>
          <p:sp>
            <p:nvSpPr>
              <p:cNvPr id="571" name="Line 502"/>
              <p:cNvSpPr>
                <a:spLocks noChangeShapeType="1"/>
              </p:cNvSpPr>
              <p:nvPr/>
            </p:nvSpPr>
            <p:spPr bwMode="auto">
              <a:xfrm>
                <a:off x="3929" y="1162"/>
                <a:ext cx="19" cy="75"/>
              </a:xfrm>
              <a:prstGeom prst="line">
                <a:avLst/>
              </a:prstGeom>
              <a:noFill/>
              <a:ln w="12700">
                <a:solidFill>
                  <a:srgbClr val="000000"/>
                </a:solidFill>
                <a:round/>
                <a:headEnd/>
                <a:tailEnd/>
              </a:ln>
              <a:effectLst/>
            </p:spPr>
            <p:txBody>
              <a:bodyPr wrap="none" anchor="ctr"/>
              <a:lstStyle/>
              <a:p>
                <a:endParaRPr lang="en-US" dirty="0"/>
              </a:p>
            </p:txBody>
          </p:sp>
          <p:sp>
            <p:nvSpPr>
              <p:cNvPr id="572" name="Line 503"/>
              <p:cNvSpPr>
                <a:spLocks noChangeShapeType="1"/>
              </p:cNvSpPr>
              <p:nvPr/>
            </p:nvSpPr>
            <p:spPr bwMode="auto">
              <a:xfrm>
                <a:off x="3937" y="1159"/>
                <a:ext cx="19" cy="76"/>
              </a:xfrm>
              <a:prstGeom prst="line">
                <a:avLst/>
              </a:prstGeom>
              <a:noFill/>
              <a:ln w="12700">
                <a:solidFill>
                  <a:srgbClr val="000000"/>
                </a:solidFill>
                <a:round/>
                <a:headEnd/>
                <a:tailEnd/>
              </a:ln>
              <a:effectLst/>
            </p:spPr>
            <p:txBody>
              <a:bodyPr wrap="none" anchor="ctr"/>
              <a:lstStyle/>
              <a:p>
                <a:endParaRPr lang="en-US" dirty="0"/>
              </a:p>
            </p:txBody>
          </p:sp>
          <p:sp>
            <p:nvSpPr>
              <p:cNvPr id="573" name="Line 504"/>
              <p:cNvSpPr>
                <a:spLocks noChangeShapeType="1"/>
              </p:cNvSpPr>
              <p:nvPr/>
            </p:nvSpPr>
            <p:spPr bwMode="auto">
              <a:xfrm>
                <a:off x="3945" y="1156"/>
                <a:ext cx="19" cy="76"/>
              </a:xfrm>
              <a:prstGeom prst="line">
                <a:avLst/>
              </a:prstGeom>
              <a:noFill/>
              <a:ln w="12700">
                <a:solidFill>
                  <a:srgbClr val="000000"/>
                </a:solidFill>
                <a:round/>
                <a:headEnd/>
                <a:tailEnd/>
              </a:ln>
              <a:effectLst/>
            </p:spPr>
            <p:txBody>
              <a:bodyPr wrap="none" anchor="ctr"/>
              <a:lstStyle/>
              <a:p>
                <a:endParaRPr lang="en-US" dirty="0"/>
              </a:p>
            </p:txBody>
          </p:sp>
          <p:sp>
            <p:nvSpPr>
              <p:cNvPr id="574" name="Line 505"/>
              <p:cNvSpPr>
                <a:spLocks noChangeShapeType="1"/>
              </p:cNvSpPr>
              <p:nvPr/>
            </p:nvSpPr>
            <p:spPr bwMode="auto">
              <a:xfrm>
                <a:off x="3952" y="1153"/>
                <a:ext cx="20" cy="75"/>
              </a:xfrm>
              <a:prstGeom prst="line">
                <a:avLst/>
              </a:prstGeom>
              <a:noFill/>
              <a:ln w="12700">
                <a:solidFill>
                  <a:srgbClr val="000000"/>
                </a:solidFill>
                <a:round/>
                <a:headEnd/>
                <a:tailEnd/>
              </a:ln>
              <a:effectLst/>
            </p:spPr>
            <p:txBody>
              <a:bodyPr wrap="none" anchor="ctr"/>
              <a:lstStyle/>
              <a:p>
                <a:endParaRPr lang="en-US" dirty="0"/>
              </a:p>
            </p:txBody>
          </p:sp>
        </p:grpSp>
        <p:sp>
          <p:nvSpPr>
            <p:cNvPr id="437" name="Freeform 506"/>
            <p:cNvSpPr>
              <a:spLocks/>
            </p:cNvSpPr>
            <p:nvPr/>
          </p:nvSpPr>
          <p:spPr bwMode="auto">
            <a:xfrm>
              <a:off x="3740" y="1187"/>
              <a:ext cx="122" cy="171"/>
            </a:xfrm>
            <a:custGeom>
              <a:avLst/>
              <a:gdLst/>
              <a:ahLst/>
              <a:cxnLst>
                <a:cxn ang="0">
                  <a:pos x="114" y="63"/>
                </a:cxn>
                <a:cxn ang="0">
                  <a:pos x="110" y="52"/>
                </a:cxn>
                <a:cxn ang="0">
                  <a:pos x="104" y="42"/>
                </a:cxn>
                <a:cxn ang="0">
                  <a:pos x="98" y="32"/>
                </a:cxn>
                <a:cxn ang="0">
                  <a:pos x="91" y="23"/>
                </a:cxn>
                <a:cxn ang="0">
                  <a:pos x="84" y="16"/>
                </a:cxn>
                <a:cxn ang="0">
                  <a:pos x="76" y="9"/>
                </a:cxn>
                <a:cxn ang="0">
                  <a:pos x="67" y="5"/>
                </a:cxn>
                <a:cxn ang="0">
                  <a:pos x="59" y="2"/>
                </a:cxn>
                <a:cxn ang="0">
                  <a:pos x="51" y="0"/>
                </a:cxn>
                <a:cxn ang="0">
                  <a:pos x="42" y="0"/>
                </a:cxn>
                <a:cxn ang="0">
                  <a:pos x="35" y="2"/>
                </a:cxn>
                <a:cxn ang="0">
                  <a:pos x="27" y="6"/>
                </a:cxn>
                <a:cxn ang="0">
                  <a:pos x="21" y="10"/>
                </a:cxn>
                <a:cxn ang="0">
                  <a:pos x="15" y="17"/>
                </a:cxn>
                <a:cxn ang="0">
                  <a:pos x="10" y="25"/>
                </a:cxn>
                <a:cxn ang="0">
                  <a:pos x="6" y="34"/>
                </a:cxn>
                <a:cxn ang="0">
                  <a:pos x="3" y="43"/>
                </a:cxn>
                <a:cxn ang="0">
                  <a:pos x="1" y="54"/>
                </a:cxn>
                <a:cxn ang="0">
                  <a:pos x="0" y="66"/>
                </a:cxn>
                <a:cxn ang="0">
                  <a:pos x="1" y="77"/>
                </a:cxn>
                <a:cxn ang="0">
                  <a:pos x="2" y="89"/>
                </a:cxn>
                <a:cxn ang="0">
                  <a:pos x="5" y="101"/>
                </a:cxn>
                <a:cxn ang="0">
                  <a:pos x="9" y="113"/>
                </a:cxn>
                <a:cxn ang="0">
                  <a:pos x="14" y="123"/>
                </a:cxn>
                <a:cxn ang="0">
                  <a:pos x="20" y="133"/>
                </a:cxn>
                <a:cxn ang="0">
                  <a:pos x="26" y="143"/>
                </a:cxn>
                <a:cxn ang="0">
                  <a:pos x="34" y="151"/>
                </a:cxn>
                <a:cxn ang="0">
                  <a:pos x="41" y="158"/>
                </a:cxn>
                <a:cxn ang="0">
                  <a:pos x="49" y="163"/>
                </a:cxn>
                <a:cxn ang="0">
                  <a:pos x="58" y="167"/>
                </a:cxn>
                <a:cxn ang="0">
                  <a:pos x="66" y="170"/>
                </a:cxn>
                <a:cxn ang="0">
                  <a:pos x="74" y="170"/>
                </a:cxn>
                <a:cxn ang="0">
                  <a:pos x="82" y="169"/>
                </a:cxn>
                <a:cxn ang="0">
                  <a:pos x="90" y="167"/>
                </a:cxn>
                <a:cxn ang="0">
                  <a:pos x="97" y="162"/>
                </a:cxn>
                <a:cxn ang="0">
                  <a:pos x="103" y="156"/>
                </a:cxn>
                <a:cxn ang="0">
                  <a:pos x="109" y="149"/>
                </a:cxn>
                <a:cxn ang="0">
                  <a:pos x="114" y="141"/>
                </a:cxn>
                <a:cxn ang="0">
                  <a:pos x="117" y="132"/>
                </a:cxn>
                <a:cxn ang="0">
                  <a:pos x="120" y="121"/>
                </a:cxn>
                <a:cxn ang="0">
                  <a:pos x="121" y="110"/>
                </a:cxn>
                <a:cxn ang="0">
                  <a:pos x="121" y="99"/>
                </a:cxn>
                <a:cxn ang="0">
                  <a:pos x="120" y="87"/>
                </a:cxn>
                <a:cxn ang="0">
                  <a:pos x="117" y="75"/>
                </a:cxn>
              </a:cxnLst>
              <a:rect l="0" t="0" r="r" b="b"/>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38" name="Group 507"/>
            <p:cNvGrpSpPr>
              <a:grpSpLocks/>
            </p:cNvGrpSpPr>
            <p:nvPr/>
          </p:nvGrpSpPr>
          <p:grpSpPr bwMode="auto">
            <a:xfrm>
              <a:off x="3745" y="1204"/>
              <a:ext cx="77" cy="42"/>
              <a:chOff x="3745" y="1204"/>
              <a:chExt cx="77" cy="42"/>
            </a:xfrm>
          </p:grpSpPr>
          <p:sp>
            <p:nvSpPr>
              <p:cNvPr id="564" name="Freeform 508"/>
              <p:cNvSpPr>
                <a:spLocks/>
              </p:cNvSpPr>
              <p:nvPr/>
            </p:nvSpPr>
            <p:spPr bwMode="auto">
              <a:xfrm>
                <a:off x="3745" y="1208"/>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65" name="Line 509"/>
              <p:cNvSpPr>
                <a:spLocks noChangeShapeType="1"/>
              </p:cNvSpPr>
              <p:nvPr/>
            </p:nvSpPr>
            <p:spPr bwMode="auto">
              <a:xfrm flipH="1" flipV="1">
                <a:off x="3765" y="1231"/>
                <a:ext cx="12" cy="5"/>
              </a:xfrm>
              <a:prstGeom prst="line">
                <a:avLst/>
              </a:prstGeom>
              <a:noFill/>
              <a:ln w="12700">
                <a:solidFill>
                  <a:srgbClr val="000000"/>
                </a:solidFill>
                <a:round/>
                <a:headEnd/>
                <a:tailEnd/>
              </a:ln>
              <a:effectLst/>
            </p:spPr>
            <p:txBody>
              <a:bodyPr wrap="none" anchor="ctr"/>
              <a:lstStyle/>
              <a:p>
                <a:endParaRPr lang="en-US" dirty="0"/>
              </a:p>
            </p:txBody>
          </p:sp>
          <p:sp>
            <p:nvSpPr>
              <p:cNvPr id="566" name="Line 510"/>
              <p:cNvSpPr>
                <a:spLocks noChangeShapeType="1"/>
              </p:cNvSpPr>
              <p:nvPr/>
            </p:nvSpPr>
            <p:spPr bwMode="auto">
              <a:xfrm flipH="1" flipV="1">
                <a:off x="3779" y="1224"/>
                <a:ext cx="12" cy="5"/>
              </a:xfrm>
              <a:prstGeom prst="line">
                <a:avLst/>
              </a:prstGeom>
              <a:noFill/>
              <a:ln w="12700">
                <a:solidFill>
                  <a:srgbClr val="000000"/>
                </a:solidFill>
                <a:round/>
                <a:headEnd/>
                <a:tailEnd/>
              </a:ln>
              <a:effectLst/>
            </p:spPr>
            <p:txBody>
              <a:bodyPr wrap="none" anchor="ctr"/>
              <a:lstStyle/>
              <a:p>
                <a:endParaRPr lang="en-US" dirty="0"/>
              </a:p>
            </p:txBody>
          </p:sp>
          <p:sp>
            <p:nvSpPr>
              <p:cNvPr id="567" name="Line 511"/>
              <p:cNvSpPr>
                <a:spLocks noChangeShapeType="1"/>
              </p:cNvSpPr>
              <p:nvPr/>
            </p:nvSpPr>
            <p:spPr bwMode="auto">
              <a:xfrm flipH="1" flipV="1">
                <a:off x="3749" y="1237"/>
                <a:ext cx="12" cy="5"/>
              </a:xfrm>
              <a:prstGeom prst="line">
                <a:avLst/>
              </a:prstGeom>
              <a:noFill/>
              <a:ln w="12700">
                <a:solidFill>
                  <a:srgbClr val="000000"/>
                </a:solidFill>
                <a:round/>
                <a:headEnd/>
                <a:tailEnd/>
              </a:ln>
              <a:effectLst/>
            </p:spPr>
            <p:txBody>
              <a:bodyPr wrap="none" anchor="ctr"/>
              <a:lstStyle/>
              <a:p>
                <a:endParaRPr lang="en-US" dirty="0"/>
              </a:p>
            </p:txBody>
          </p:sp>
          <p:sp>
            <p:nvSpPr>
              <p:cNvPr id="568" name="Freeform 512"/>
              <p:cNvSpPr>
                <a:spLocks/>
              </p:cNvSpPr>
              <p:nvPr/>
            </p:nvSpPr>
            <p:spPr bwMode="auto">
              <a:xfrm>
                <a:off x="3789" y="120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439" name="Freeform 513"/>
            <p:cNvSpPr>
              <a:spLocks/>
            </p:cNvSpPr>
            <p:nvPr/>
          </p:nvSpPr>
          <p:spPr bwMode="auto">
            <a:xfrm>
              <a:off x="3769" y="1244"/>
              <a:ext cx="75" cy="38"/>
            </a:xfrm>
            <a:custGeom>
              <a:avLst/>
              <a:gdLst/>
              <a:ahLst/>
              <a:cxnLst>
                <a:cxn ang="0">
                  <a:pos x="71" y="0"/>
                </a:cxn>
                <a:cxn ang="0">
                  <a:pos x="0" y="31"/>
                </a:cxn>
                <a:cxn ang="0">
                  <a:pos x="0" y="35"/>
                </a:cxn>
                <a:cxn ang="0">
                  <a:pos x="3" y="37"/>
                </a:cxn>
                <a:cxn ang="0">
                  <a:pos x="74" y="6"/>
                </a:cxn>
                <a:cxn ang="0">
                  <a:pos x="74" y="3"/>
                </a:cxn>
                <a:cxn ang="0">
                  <a:pos x="71" y="0"/>
                </a:cxn>
              </a:cxnLst>
              <a:rect l="0" t="0" r="r" b="b"/>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40" name="Freeform 514"/>
            <p:cNvSpPr>
              <a:spLocks/>
            </p:cNvSpPr>
            <p:nvPr/>
          </p:nvSpPr>
          <p:spPr bwMode="auto">
            <a:xfrm>
              <a:off x="3813" y="124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41" name="Group 515"/>
            <p:cNvGrpSpPr>
              <a:grpSpLocks/>
            </p:cNvGrpSpPr>
            <p:nvPr/>
          </p:nvGrpSpPr>
          <p:grpSpPr bwMode="auto">
            <a:xfrm>
              <a:off x="3777" y="1294"/>
              <a:ext cx="77" cy="42"/>
              <a:chOff x="3777" y="1294"/>
              <a:chExt cx="77" cy="42"/>
            </a:xfrm>
          </p:grpSpPr>
          <p:sp>
            <p:nvSpPr>
              <p:cNvPr id="559" name="Freeform 516"/>
              <p:cNvSpPr>
                <a:spLocks/>
              </p:cNvSpPr>
              <p:nvPr/>
            </p:nvSpPr>
            <p:spPr bwMode="auto">
              <a:xfrm>
                <a:off x="3777" y="1297"/>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60" name="Line 517"/>
              <p:cNvSpPr>
                <a:spLocks noChangeShapeType="1"/>
              </p:cNvSpPr>
              <p:nvPr/>
            </p:nvSpPr>
            <p:spPr bwMode="auto">
              <a:xfrm flipH="1" flipV="1">
                <a:off x="3797" y="1321"/>
                <a:ext cx="12" cy="5"/>
              </a:xfrm>
              <a:prstGeom prst="line">
                <a:avLst/>
              </a:prstGeom>
              <a:noFill/>
              <a:ln w="12700">
                <a:solidFill>
                  <a:srgbClr val="000000"/>
                </a:solidFill>
                <a:round/>
                <a:headEnd/>
                <a:tailEnd/>
              </a:ln>
              <a:effectLst/>
            </p:spPr>
            <p:txBody>
              <a:bodyPr wrap="none" anchor="ctr"/>
              <a:lstStyle/>
              <a:p>
                <a:endParaRPr lang="en-US" dirty="0"/>
              </a:p>
            </p:txBody>
          </p:sp>
          <p:sp>
            <p:nvSpPr>
              <p:cNvPr id="561" name="Line 518"/>
              <p:cNvSpPr>
                <a:spLocks noChangeShapeType="1"/>
              </p:cNvSpPr>
              <p:nvPr/>
            </p:nvSpPr>
            <p:spPr bwMode="auto">
              <a:xfrm flipH="1" flipV="1">
                <a:off x="3811" y="1314"/>
                <a:ext cx="11" cy="6"/>
              </a:xfrm>
              <a:prstGeom prst="line">
                <a:avLst/>
              </a:prstGeom>
              <a:noFill/>
              <a:ln w="12700">
                <a:solidFill>
                  <a:srgbClr val="000000"/>
                </a:solidFill>
                <a:round/>
                <a:headEnd/>
                <a:tailEnd/>
              </a:ln>
              <a:effectLst/>
            </p:spPr>
            <p:txBody>
              <a:bodyPr wrap="none" anchor="ctr"/>
              <a:lstStyle/>
              <a:p>
                <a:endParaRPr lang="en-US" dirty="0"/>
              </a:p>
            </p:txBody>
          </p:sp>
          <p:sp>
            <p:nvSpPr>
              <p:cNvPr id="562" name="Line 519"/>
              <p:cNvSpPr>
                <a:spLocks noChangeShapeType="1"/>
              </p:cNvSpPr>
              <p:nvPr/>
            </p:nvSpPr>
            <p:spPr bwMode="auto">
              <a:xfrm flipH="1" flipV="1">
                <a:off x="3781" y="1327"/>
                <a:ext cx="12" cy="5"/>
              </a:xfrm>
              <a:prstGeom prst="line">
                <a:avLst/>
              </a:prstGeom>
              <a:noFill/>
              <a:ln w="12700">
                <a:solidFill>
                  <a:srgbClr val="000000"/>
                </a:solidFill>
                <a:round/>
                <a:headEnd/>
                <a:tailEnd/>
              </a:ln>
              <a:effectLst/>
            </p:spPr>
            <p:txBody>
              <a:bodyPr wrap="none" anchor="ctr"/>
              <a:lstStyle/>
              <a:p>
                <a:endParaRPr lang="en-US" dirty="0"/>
              </a:p>
            </p:txBody>
          </p:sp>
          <p:sp>
            <p:nvSpPr>
              <p:cNvPr id="563" name="Freeform 520"/>
              <p:cNvSpPr>
                <a:spLocks/>
              </p:cNvSpPr>
              <p:nvPr/>
            </p:nvSpPr>
            <p:spPr bwMode="auto">
              <a:xfrm>
                <a:off x="3821" y="129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442" name="Freeform 521"/>
            <p:cNvSpPr>
              <a:spLocks/>
            </p:cNvSpPr>
            <p:nvPr/>
          </p:nvSpPr>
          <p:spPr bwMode="auto">
            <a:xfrm>
              <a:off x="3721" y="1196"/>
              <a:ext cx="120" cy="169"/>
            </a:xfrm>
            <a:custGeom>
              <a:avLst/>
              <a:gdLst/>
              <a:ahLst/>
              <a:cxnLst>
                <a:cxn ang="0">
                  <a:pos x="110" y="57"/>
                </a:cxn>
                <a:cxn ang="0">
                  <a:pos x="103" y="41"/>
                </a:cxn>
                <a:cxn ang="0">
                  <a:pos x="93" y="27"/>
                </a:cxn>
                <a:cxn ang="0">
                  <a:pos x="82" y="16"/>
                </a:cxn>
                <a:cxn ang="0">
                  <a:pos x="70" y="7"/>
                </a:cxn>
                <a:cxn ang="0">
                  <a:pos x="58" y="2"/>
                </a:cxn>
                <a:cxn ang="0">
                  <a:pos x="46" y="0"/>
                </a:cxn>
                <a:cxn ang="0">
                  <a:pos x="34" y="2"/>
                </a:cxn>
                <a:cxn ang="0">
                  <a:pos x="24" y="8"/>
                </a:cxn>
                <a:cxn ang="0">
                  <a:pos x="14" y="17"/>
                </a:cxn>
                <a:cxn ang="0">
                  <a:pos x="7" y="29"/>
                </a:cxn>
                <a:cxn ang="0">
                  <a:pos x="2" y="43"/>
                </a:cxn>
                <a:cxn ang="0">
                  <a:pos x="0" y="59"/>
                </a:cxn>
                <a:cxn ang="0">
                  <a:pos x="1" y="76"/>
                </a:cxn>
                <a:cxn ang="0">
                  <a:pos x="4" y="94"/>
                </a:cxn>
                <a:cxn ang="0">
                  <a:pos x="9" y="111"/>
                </a:cxn>
                <a:cxn ang="0">
                  <a:pos x="16" y="127"/>
                </a:cxn>
                <a:cxn ang="0">
                  <a:pos x="26" y="141"/>
                </a:cxn>
                <a:cxn ang="0">
                  <a:pos x="37" y="152"/>
                </a:cxn>
                <a:cxn ang="0">
                  <a:pos x="49" y="161"/>
                </a:cxn>
                <a:cxn ang="0">
                  <a:pos x="61" y="166"/>
                </a:cxn>
                <a:cxn ang="0">
                  <a:pos x="73" y="168"/>
                </a:cxn>
                <a:cxn ang="0">
                  <a:pos x="85" y="166"/>
                </a:cxn>
                <a:cxn ang="0">
                  <a:pos x="95" y="160"/>
                </a:cxn>
                <a:cxn ang="0">
                  <a:pos x="105" y="151"/>
                </a:cxn>
                <a:cxn ang="0">
                  <a:pos x="112" y="139"/>
                </a:cxn>
                <a:cxn ang="0">
                  <a:pos x="117" y="125"/>
                </a:cxn>
                <a:cxn ang="0">
                  <a:pos x="119" y="109"/>
                </a:cxn>
                <a:cxn ang="0">
                  <a:pos x="118" y="92"/>
                </a:cxn>
                <a:cxn ang="0">
                  <a:pos x="115" y="74"/>
                </a:cxn>
                <a:cxn ang="0">
                  <a:pos x="112" y="75"/>
                </a:cxn>
                <a:cxn ang="0">
                  <a:pos x="115" y="92"/>
                </a:cxn>
                <a:cxn ang="0">
                  <a:pos x="116" y="106"/>
                </a:cxn>
                <a:cxn ang="0">
                  <a:pos x="113" y="124"/>
                </a:cxn>
                <a:cxn ang="0">
                  <a:pos x="109" y="138"/>
                </a:cxn>
                <a:cxn ang="0">
                  <a:pos x="102" y="149"/>
                </a:cxn>
                <a:cxn ang="0">
                  <a:pos x="93" y="157"/>
                </a:cxn>
                <a:cxn ang="0">
                  <a:pos x="84" y="163"/>
                </a:cxn>
                <a:cxn ang="0">
                  <a:pos x="73" y="165"/>
                </a:cxn>
                <a:cxn ang="0">
                  <a:pos x="62" y="163"/>
                </a:cxn>
                <a:cxn ang="0">
                  <a:pos x="50" y="158"/>
                </a:cxn>
                <a:cxn ang="0">
                  <a:pos x="39" y="150"/>
                </a:cxn>
                <a:cxn ang="0">
                  <a:pos x="28" y="139"/>
                </a:cxn>
                <a:cxn ang="0">
                  <a:pos x="19" y="125"/>
                </a:cxn>
                <a:cxn ang="0">
                  <a:pos x="12" y="110"/>
                </a:cxn>
                <a:cxn ang="0">
                  <a:pos x="7" y="93"/>
                </a:cxn>
                <a:cxn ang="0">
                  <a:pos x="4" y="76"/>
                </a:cxn>
                <a:cxn ang="0">
                  <a:pos x="3" y="62"/>
                </a:cxn>
                <a:cxn ang="0">
                  <a:pos x="6" y="44"/>
                </a:cxn>
                <a:cxn ang="0">
                  <a:pos x="10" y="30"/>
                </a:cxn>
                <a:cxn ang="0">
                  <a:pos x="17" y="19"/>
                </a:cxn>
                <a:cxn ang="0">
                  <a:pos x="26" y="11"/>
                </a:cxn>
                <a:cxn ang="0">
                  <a:pos x="35" y="5"/>
                </a:cxn>
                <a:cxn ang="0">
                  <a:pos x="46" y="3"/>
                </a:cxn>
                <a:cxn ang="0">
                  <a:pos x="57" y="5"/>
                </a:cxn>
                <a:cxn ang="0">
                  <a:pos x="69" y="10"/>
                </a:cxn>
                <a:cxn ang="0">
                  <a:pos x="80" y="18"/>
                </a:cxn>
                <a:cxn ang="0">
                  <a:pos x="91" y="29"/>
                </a:cxn>
                <a:cxn ang="0">
                  <a:pos x="100" y="43"/>
                </a:cxn>
                <a:cxn ang="0">
                  <a:pos x="107" y="58"/>
                </a:cxn>
                <a:cxn ang="0">
                  <a:pos x="114" y="68"/>
                </a:cxn>
              </a:cxnLst>
              <a:rect l="0" t="0" r="r" b="b"/>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a:effectLst/>
          </p:spPr>
          <p:txBody>
            <a:bodyPr/>
            <a:lstStyle/>
            <a:p>
              <a:endParaRPr lang="en-US" dirty="0"/>
            </a:p>
          </p:txBody>
        </p:sp>
        <p:grpSp>
          <p:nvGrpSpPr>
            <p:cNvPr id="443" name="Group 522"/>
            <p:cNvGrpSpPr>
              <a:grpSpLocks/>
            </p:cNvGrpSpPr>
            <p:nvPr/>
          </p:nvGrpSpPr>
          <p:grpSpPr bwMode="auto">
            <a:xfrm>
              <a:off x="3711" y="1322"/>
              <a:ext cx="78" cy="42"/>
              <a:chOff x="3711" y="1322"/>
              <a:chExt cx="78" cy="42"/>
            </a:xfrm>
          </p:grpSpPr>
          <p:sp>
            <p:nvSpPr>
              <p:cNvPr id="554" name="Freeform 523"/>
              <p:cNvSpPr>
                <a:spLocks/>
              </p:cNvSpPr>
              <p:nvPr/>
            </p:nvSpPr>
            <p:spPr bwMode="auto">
              <a:xfrm>
                <a:off x="3711" y="1325"/>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55" name="Line 524"/>
              <p:cNvSpPr>
                <a:spLocks noChangeShapeType="1"/>
              </p:cNvSpPr>
              <p:nvPr/>
            </p:nvSpPr>
            <p:spPr bwMode="auto">
              <a:xfrm flipH="1" flipV="1">
                <a:off x="3731" y="1348"/>
                <a:ext cx="12" cy="5"/>
              </a:xfrm>
              <a:prstGeom prst="line">
                <a:avLst/>
              </a:prstGeom>
              <a:noFill/>
              <a:ln w="12700">
                <a:solidFill>
                  <a:srgbClr val="000000"/>
                </a:solidFill>
                <a:round/>
                <a:headEnd/>
                <a:tailEnd/>
              </a:ln>
              <a:effectLst/>
            </p:spPr>
            <p:txBody>
              <a:bodyPr wrap="none" anchor="ctr"/>
              <a:lstStyle/>
              <a:p>
                <a:endParaRPr lang="en-US" dirty="0"/>
              </a:p>
            </p:txBody>
          </p:sp>
          <p:sp>
            <p:nvSpPr>
              <p:cNvPr id="556" name="Line 525"/>
              <p:cNvSpPr>
                <a:spLocks noChangeShapeType="1"/>
              </p:cNvSpPr>
              <p:nvPr/>
            </p:nvSpPr>
            <p:spPr bwMode="auto">
              <a:xfrm flipH="1" flipV="1">
                <a:off x="3745" y="1342"/>
                <a:ext cx="12" cy="5"/>
              </a:xfrm>
              <a:prstGeom prst="line">
                <a:avLst/>
              </a:prstGeom>
              <a:noFill/>
              <a:ln w="12700">
                <a:solidFill>
                  <a:srgbClr val="000000"/>
                </a:solidFill>
                <a:round/>
                <a:headEnd/>
                <a:tailEnd/>
              </a:ln>
              <a:effectLst/>
            </p:spPr>
            <p:txBody>
              <a:bodyPr wrap="none" anchor="ctr"/>
              <a:lstStyle/>
              <a:p>
                <a:endParaRPr lang="en-US" dirty="0"/>
              </a:p>
            </p:txBody>
          </p:sp>
          <p:sp>
            <p:nvSpPr>
              <p:cNvPr id="557" name="Line 526"/>
              <p:cNvSpPr>
                <a:spLocks noChangeShapeType="1"/>
              </p:cNvSpPr>
              <p:nvPr/>
            </p:nvSpPr>
            <p:spPr bwMode="auto">
              <a:xfrm flipH="1" flipV="1">
                <a:off x="3715" y="1355"/>
                <a:ext cx="12" cy="5"/>
              </a:xfrm>
              <a:prstGeom prst="line">
                <a:avLst/>
              </a:prstGeom>
              <a:noFill/>
              <a:ln w="12700">
                <a:solidFill>
                  <a:srgbClr val="000000"/>
                </a:solidFill>
                <a:round/>
                <a:headEnd/>
                <a:tailEnd/>
              </a:ln>
              <a:effectLst/>
            </p:spPr>
            <p:txBody>
              <a:bodyPr wrap="none" anchor="ctr"/>
              <a:lstStyle/>
              <a:p>
                <a:endParaRPr lang="en-US" dirty="0"/>
              </a:p>
            </p:txBody>
          </p:sp>
          <p:sp>
            <p:nvSpPr>
              <p:cNvPr id="558" name="Freeform 527"/>
              <p:cNvSpPr>
                <a:spLocks/>
              </p:cNvSpPr>
              <p:nvPr/>
            </p:nvSpPr>
            <p:spPr bwMode="auto">
              <a:xfrm>
                <a:off x="3755" y="1322"/>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44" name="Group 528"/>
            <p:cNvGrpSpPr>
              <a:grpSpLocks/>
            </p:cNvGrpSpPr>
            <p:nvPr/>
          </p:nvGrpSpPr>
          <p:grpSpPr bwMode="auto">
            <a:xfrm>
              <a:off x="3703" y="1196"/>
              <a:ext cx="77" cy="41"/>
              <a:chOff x="3703" y="1196"/>
              <a:chExt cx="77" cy="41"/>
            </a:xfrm>
          </p:grpSpPr>
          <p:sp>
            <p:nvSpPr>
              <p:cNvPr id="549" name="Freeform 529"/>
              <p:cNvSpPr>
                <a:spLocks/>
              </p:cNvSpPr>
              <p:nvPr/>
            </p:nvSpPr>
            <p:spPr bwMode="auto">
              <a:xfrm>
                <a:off x="3703" y="1199"/>
                <a:ext cx="75" cy="38"/>
              </a:xfrm>
              <a:custGeom>
                <a:avLst/>
                <a:gdLst/>
                <a:ahLst/>
                <a:cxnLst>
                  <a:cxn ang="0">
                    <a:pos x="71" y="0"/>
                  </a:cxn>
                  <a:cxn ang="0">
                    <a:pos x="0" y="31"/>
                  </a:cxn>
                  <a:cxn ang="0">
                    <a:pos x="0" y="35"/>
                  </a:cxn>
                  <a:cxn ang="0">
                    <a:pos x="3" y="37"/>
                  </a:cxn>
                  <a:cxn ang="0">
                    <a:pos x="74" y="6"/>
                  </a:cxn>
                  <a:cxn ang="0">
                    <a:pos x="73" y="3"/>
                  </a:cxn>
                  <a:cxn ang="0">
                    <a:pos x="71" y="0"/>
                  </a:cxn>
                </a:cxnLst>
                <a:rect l="0" t="0" r="r" b="b"/>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50" name="Line 530"/>
              <p:cNvSpPr>
                <a:spLocks noChangeShapeType="1"/>
              </p:cNvSpPr>
              <p:nvPr/>
            </p:nvSpPr>
            <p:spPr bwMode="auto">
              <a:xfrm flipH="1" flipV="1">
                <a:off x="3723" y="1222"/>
                <a:ext cx="11" cy="6"/>
              </a:xfrm>
              <a:prstGeom prst="line">
                <a:avLst/>
              </a:prstGeom>
              <a:noFill/>
              <a:ln w="12700">
                <a:solidFill>
                  <a:srgbClr val="000000"/>
                </a:solidFill>
                <a:round/>
                <a:headEnd/>
                <a:tailEnd/>
              </a:ln>
              <a:effectLst/>
            </p:spPr>
            <p:txBody>
              <a:bodyPr wrap="none" anchor="ctr"/>
              <a:lstStyle/>
              <a:p>
                <a:endParaRPr lang="en-US" dirty="0"/>
              </a:p>
            </p:txBody>
          </p:sp>
          <p:sp>
            <p:nvSpPr>
              <p:cNvPr id="551" name="Line 531"/>
              <p:cNvSpPr>
                <a:spLocks noChangeShapeType="1"/>
              </p:cNvSpPr>
              <p:nvPr/>
            </p:nvSpPr>
            <p:spPr bwMode="auto">
              <a:xfrm flipH="1" flipV="1">
                <a:off x="3737" y="1216"/>
                <a:ext cx="12" cy="4"/>
              </a:xfrm>
              <a:prstGeom prst="line">
                <a:avLst/>
              </a:prstGeom>
              <a:noFill/>
              <a:ln w="12700">
                <a:solidFill>
                  <a:srgbClr val="000000"/>
                </a:solidFill>
                <a:round/>
                <a:headEnd/>
                <a:tailEnd/>
              </a:ln>
              <a:effectLst/>
            </p:spPr>
            <p:txBody>
              <a:bodyPr wrap="none" anchor="ctr"/>
              <a:lstStyle/>
              <a:p>
                <a:endParaRPr lang="en-US" dirty="0"/>
              </a:p>
            </p:txBody>
          </p:sp>
          <p:sp>
            <p:nvSpPr>
              <p:cNvPr id="552" name="Line 532"/>
              <p:cNvSpPr>
                <a:spLocks noChangeShapeType="1"/>
              </p:cNvSpPr>
              <p:nvPr/>
            </p:nvSpPr>
            <p:spPr bwMode="auto">
              <a:xfrm flipH="1" flipV="1">
                <a:off x="3707" y="1228"/>
                <a:ext cx="12" cy="5"/>
              </a:xfrm>
              <a:prstGeom prst="line">
                <a:avLst/>
              </a:prstGeom>
              <a:noFill/>
              <a:ln w="12700">
                <a:solidFill>
                  <a:srgbClr val="000000"/>
                </a:solidFill>
                <a:round/>
                <a:headEnd/>
                <a:tailEnd/>
              </a:ln>
              <a:effectLst/>
            </p:spPr>
            <p:txBody>
              <a:bodyPr wrap="none" anchor="ctr"/>
              <a:lstStyle/>
              <a:p>
                <a:endParaRPr lang="en-US" dirty="0"/>
              </a:p>
            </p:txBody>
          </p:sp>
          <p:sp>
            <p:nvSpPr>
              <p:cNvPr id="553" name="Freeform 533"/>
              <p:cNvSpPr>
                <a:spLocks/>
              </p:cNvSpPr>
              <p:nvPr/>
            </p:nvSpPr>
            <p:spPr bwMode="auto">
              <a:xfrm>
                <a:off x="3747" y="1196"/>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45" name="Group 534"/>
            <p:cNvGrpSpPr>
              <a:grpSpLocks/>
            </p:cNvGrpSpPr>
            <p:nvPr/>
          </p:nvGrpSpPr>
          <p:grpSpPr bwMode="auto">
            <a:xfrm>
              <a:off x="3752" y="1336"/>
              <a:ext cx="78" cy="41"/>
              <a:chOff x="3752" y="1336"/>
              <a:chExt cx="78" cy="41"/>
            </a:xfrm>
          </p:grpSpPr>
          <p:sp>
            <p:nvSpPr>
              <p:cNvPr id="544" name="Freeform 535"/>
              <p:cNvSpPr>
                <a:spLocks/>
              </p:cNvSpPr>
              <p:nvPr/>
            </p:nvSpPr>
            <p:spPr bwMode="auto">
              <a:xfrm>
                <a:off x="3752" y="1339"/>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45" name="Line 536"/>
              <p:cNvSpPr>
                <a:spLocks noChangeShapeType="1"/>
              </p:cNvSpPr>
              <p:nvPr/>
            </p:nvSpPr>
            <p:spPr bwMode="auto">
              <a:xfrm flipH="1" flipV="1">
                <a:off x="3772" y="1362"/>
                <a:ext cx="12" cy="6"/>
              </a:xfrm>
              <a:prstGeom prst="line">
                <a:avLst/>
              </a:prstGeom>
              <a:noFill/>
              <a:ln w="12700">
                <a:solidFill>
                  <a:srgbClr val="000000"/>
                </a:solidFill>
                <a:round/>
                <a:headEnd/>
                <a:tailEnd/>
              </a:ln>
              <a:effectLst/>
            </p:spPr>
            <p:txBody>
              <a:bodyPr wrap="none" anchor="ctr"/>
              <a:lstStyle/>
              <a:p>
                <a:endParaRPr lang="en-US" dirty="0"/>
              </a:p>
            </p:txBody>
          </p:sp>
          <p:sp>
            <p:nvSpPr>
              <p:cNvPr id="546" name="Line 537"/>
              <p:cNvSpPr>
                <a:spLocks noChangeShapeType="1"/>
              </p:cNvSpPr>
              <p:nvPr/>
            </p:nvSpPr>
            <p:spPr bwMode="auto">
              <a:xfrm flipH="1" flipV="1">
                <a:off x="3786" y="1356"/>
                <a:ext cx="12" cy="4"/>
              </a:xfrm>
              <a:prstGeom prst="line">
                <a:avLst/>
              </a:prstGeom>
              <a:noFill/>
              <a:ln w="12700">
                <a:solidFill>
                  <a:srgbClr val="000000"/>
                </a:solidFill>
                <a:round/>
                <a:headEnd/>
                <a:tailEnd/>
              </a:ln>
              <a:effectLst/>
            </p:spPr>
            <p:txBody>
              <a:bodyPr wrap="none" anchor="ctr"/>
              <a:lstStyle/>
              <a:p>
                <a:endParaRPr lang="en-US" dirty="0"/>
              </a:p>
            </p:txBody>
          </p:sp>
          <p:sp>
            <p:nvSpPr>
              <p:cNvPr id="547" name="Line 538"/>
              <p:cNvSpPr>
                <a:spLocks noChangeShapeType="1"/>
              </p:cNvSpPr>
              <p:nvPr/>
            </p:nvSpPr>
            <p:spPr bwMode="auto">
              <a:xfrm flipH="1" flipV="1">
                <a:off x="3757" y="1368"/>
                <a:ext cx="11" cy="5"/>
              </a:xfrm>
              <a:prstGeom prst="line">
                <a:avLst/>
              </a:prstGeom>
              <a:noFill/>
              <a:ln w="12700">
                <a:solidFill>
                  <a:srgbClr val="000000"/>
                </a:solidFill>
                <a:round/>
                <a:headEnd/>
                <a:tailEnd/>
              </a:ln>
              <a:effectLst/>
            </p:spPr>
            <p:txBody>
              <a:bodyPr wrap="none" anchor="ctr"/>
              <a:lstStyle/>
              <a:p>
                <a:endParaRPr lang="en-US" dirty="0"/>
              </a:p>
            </p:txBody>
          </p:sp>
          <p:sp>
            <p:nvSpPr>
              <p:cNvPr id="548" name="Freeform 539"/>
              <p:cNvSpPr>
                <a:spLocks/>
              </p:cNvSpPr>
              <p:nvPr/>
            </p:nvSpPr>
            <p:spPr bwMode="auto">
              <a:xfrm>
                <a:off x="3796" y="133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46" name="Group 540"/>
            <p:cNvGrpSpPr>
              <a:grpSpLocks/>
            </p:cNvGrpSpPr>
            <p:nvPr/>
          </p:nvGrpSpPr>
          <p:grpSpPr bwMode="auto">
            <a:xfrm>
              <a:off x="3680" y="1247"/>
              <a:ext cx="77" cy="42"/>
              <a:chOff x="3680" y="1247"/>
              <a:chExt cx="77" cy="42"/>
            </a:xfrm>
          </p:grpSpPr>
          <p:sp>
            <p:nvSpPr>
              <p:cNvPr id="539" name="Freeform 541"/>
              <p:cNvSpPr>
                <a:spLocks/>
              </p:cNvSpPr>
              <p:nvPr/>
            </p:nvSpPr>
            <p:spPr bwMode="auto">
              <a:xfrm>
                <a:off x="3680" y="1250"/>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40" name="Line 542"/>
              <p:cNvSpPr>
                <a:spLocks noChangeShapeType="1"/>
              </p:cNvSpPr>
              <p:nvPr/>
            </p:nvSpPr>
            <p:spPr bwMode="auto">
              <a:xfrm flipH="1" flipV="1">
                <a:off x="3700" y="1273"/>
                <a:ext cx="11" cy="5"/>
              </a:xfrm>
              <a:prstGeom prst="line">
                <a:avLst/>
              </a:prstGeom>
              <a:noFill/>
              <a:ln w="12700">
                <a:solidFill>
                  <a:srgbClr val="000000"/>
                </a:solidFill>
                <a:round/>
                <a:headEnd/>
                <a:tailEnd/>
              </a:ln>
              <a:effectLst/>
            </p:spPr>
            <p:txBody>
              <a:bodyPr wrap="none" anchor="ctr"/>
              <a:lstStyle/>
              <a:p>
                <a:endParaRPr lang="en-US" dirty="0"/>
              </a:p>
            </p:txBody>
          </p:sp>
          <p:sp>
            <p:nvSpPr>
              <p:cNvPr id="541" name="Line 543"/>
              <p:cNvSpPr>
                <a:spLocks noChangeShapeType="1"/>
              </p:cNvSpPr>
              <p:nvPr/>
            </p:nvSpPr>
            <p:spPr bwMode="auto">
              <a:xfrm flipH="1" flipV="1">
                <a:off x="3714" y="1267"/>
                <a:ext cx="11" cy="5"/>
              </a:xfrm>
              <a:prstGeom prst="line">
                <a:avLst/>
              </a:prstGeom>
              <a:noFill/>
              <a:ln w="12700">
                <a:solidFill>
                  <a:srgbClr val="000000"/>
                </a:solidFill>
                <a:round/>
                <a:headEnd/>
                <a:tailEnd/>
              </a:ln>
              <a:effectLst/>
            </p:spPr>
            <p:txBody>
              <a:bodyPr wrap="none" anchor="ctr"/>
              <a:lstStyle/>
              <a:p>
                <a:endParaRPr lang="en-US" dirty="0"/>
              </a:p>
            </p:txBody>
          </p:sp>
          <p:sp>
            <p:nvSpPr>
              <p:cNvPr id="542" name="Line 544"/>
              <p:cNvSpPr>
                <a:spLocks noChangeShapeType="1"/>
              </p:cNvSpPr>
              <p:nvPr/>
            </p:nvSpPr>
            <p:spPr bwMode="auto">
              <a:xfrm flipH="1" flipV="1">
                <a:off x="3684" y="1280"/>
                <a:ext cx="12" cy="4"/>
              </a:xfrm>
              <a:prstGeom prst="line">
                <a:avLst/>
              </a:prstGeom>
              <a:noFill/>
              <a:ln w="12700">
                <a:solidFill>
                  <a:srgbClr val="000000"/>
                </a:solidFill>
                <a:round/>
                <a:headEnd/>
                <a:tailEnd/>
              </a:ln>
              <a:effectLst/>
            </p:spPr>
            <p:txBody>
              <a:bodyPr wrap="none" anchor="ctr"/>
              <a:lstStyle/>
              <a:p>
                <a:endParaRPr lang="en-US" dirty="0"/>
              </a:p>
            </p:txBody>
          </p:sp>
          <p:sp>
            <p:nvSpPr>
              <p:cNvPr id="543" name="Freeform 545"/>
              <p:cNvSpPr>
                <a:spLocks/>
              </p:cNvSpPr>
              <p:nvPr/>
            </p:nvSpPr>
            <p:spPr bwMode="auto">
              <a:xfrm>
                <a:off x="3724" y="1247"/>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47" name="Group 546"/>
            <p:cNvGrpSpPr>
              <a:grpSpLocks/>
            </p:cNvGrpSpPr>
            <p:nvPr/>
          </p:nvGrpSpPr>
          <p:grpSpPr bwMode="auto">
            <a:xfrm>
              <a:off x="3685" y="1286"/>
              <a:ext cx="78" cy="42"/>
              <a:chOff x="3685" y="1286"/>
              <a:chExt cx="78" cy="42"/>
            </a:xfrm>
          </p:grpSpPr>
          <p:sp>
            <p:nvSpPr>
              <p:cNvPr id="534" name="Freeform 547"/>
              <p:cNvSpPr>
                <a:spLocks/>
              </p:cNvSpPr>
              <p:nvPr/>
            </p:nvSpPr>
            <p:spPr bwMode="auto">
              <a:xfrm>
                <a:off x="3685" y="1289"/>
                <a:ext cx="77" cy="39"/>
              </a:xfrm>
              <a:custGeom>
                <a:avLst/>
                <a:gdLst/>
                <a:ahLst/>
                <a:cxnLst>
                  <a:cxn ang="0">
                    <a:pos x="73" y="0"/>
                  </a:cxn>
                  <a:cxn ang="0">
                    <a:pos x="0" y="32"/>
                  </a:cxn>
                  <a:cxn ang="0">
                    <a:pos x="0" y="36"/>
                  </a:cxn>
                  <a:cxn ang="0">
                    <a:pos x="3" y="38"/>
                  </a:cxn>
                  <a:cxn ang="0">
                    <a:pos x="76" y="7"/>
                  </a:cxn>
                  <a:cxn ang="0">
                    <a:pos x="76" y="3"/>
                  </a:cxn>
                  <a:cxn ang="0">
                    <a:pos x="73" y="0"/>
                  </a:cxn>
                </a:cxnLst>
                <a:rect l="0" t="0" r="r" b="b"/>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35" name="Line 548"/>
              <p:cNvSpPr>
                <a:spLocks noChangeShapeType="1"/>
              </p:cNvSpPr>
              <p:nvPr/>
            </p:nvSpPr>
            <p:spPr bwMode="auto">
              <a:xfrm flipH="1" flipV="1">
                <a:off x="3705" y="1312"/>
                <a:ext cx="12" cy="5"/>
              </a:xfrm>
              <a:prstGeom prst="line">
                <a:avLst/>
              </a:prstGeom>
              <a:noFill/>
              <a:ln w="12700">
                <a:solidFill>
                  <a:srgbClr val="000000"/>
                </a:solidFill>
                <a:round/>
                <a:headEnd/>
                <a:tailEnd/>
              </a:ln>
              <a:effectLst/>
            </p:spPr>
            <p:txBody>
              <a:bodyPr wrap="none" anchor="ctr"/>
              <a:lstStyle/>
              <a:p>
                <a:endParaRPr lang="en-US" dirty="0"/>
              </a:p>
            </p:txBody>
          </p:sp>
          <p:sp>
            <p:nvSpPr>
              <p:cNvPr id="536" name="Line 549"/>
              <p:cNvSpPr>
                <a:spLocks noChangeShapeType="1"/>
              </p:cNvSpPr>
              <p:nvPr/>
            </p:nvSpPr>
            <p:spPr bwMode="auto">
              <a:xfrm flipH="1" flipV="1">
                <a:off x="3720" y="1306"/>
                <a:ext cx="12" cy="5"/>
              </a:xfrm>
              <a:prstGeom prst="line">
                <a:avLst/>
              </a:prstGeom>
              <a:noFill/>
              <a:ln w="12700">
                <a:solidFill>
                  <a:srgbClr val="000000"/>
                </a:solidFill>
                <a:round/>
                <a:headEnd/>
                <a:tailEnd/>
              </a:ln>
              <a:effectLst/>
            </p:spPr>
            <p:txBody>
              <a:bodyPr wrap="none" anchor="ctr"/>
              <a:lstStyle/>
              <a:p>
                <a:endParaRPr lang="en-US" dirty="0"/>
              </a:p>
            </p:txBody>
          </p:sp>
          <p:sp>
            <p:nvSpPr>
              <p:cNvPr id="537" name="Line 550"/>
              <p:cNvSpPr>
                <a:spLocks noChangeShapeType="1"/>
              </p:cNvSpPr>
              <p:nvPr/>
            </p:nvSpPr>
            <p:spPr bwMode="auto">
              <a:xfrm flipH="1" flipV="1">
                <a:off x="3690" y="1319"/>
                <a:ext cx="11" cy="5"/>
              </a:xfrm>
              <a:prstGeom prst="line">
                <a:avLst/>
              </a:prstGeom>
              <a:noFill/>
              <a:ln w="12700">
                <a:solidFill>
                  <a:srgbClr val="000000"/>
                </a:solidFill>
                <a:round/>
                <a:headEnd/>
                <a:tailEnd/>
              </a:ln>
              <a:effectLst/>
            </p:spPr>
            <p:txBody>
              <a:bodyPr wrap="none" anchor="ctr"/>
              <a:lstStyle/>
              <a:p>
                <a:endParaRPr lang="en-US" dirty="0"/>
              </a:p>
            </p:txBody>
          </p:sp>
          <p:sp>
            <p:nvSpPr>
              <p:cNvPr id="538" name="Freeform 551"/>
              <p:cNvSpPr>
                <a:spLocks/>
              </p:cNvSpPr>
              <p:nvPr/>
            </p:nvSpPr>
            <p:spPr bwMode="auto">
              <a:xfrm>
                <a:off x="3729" y="128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48" name="Group 552"/>
            <p:cNvGrpSpPr>
              <a:grpSpLocks/>
            </p:cNvGrpSpPr>
            <p:nvPr/>
          </p:nvGrpSpPr>
          <p:grpSpPr bwMode="auto">
            <a:xfrm>
              <a:off x="3707" y="1254"/>
              <a:ext cx="78" cy="42"/>
              <a:chOff x="3707" y="1254"/>
              <a:chExt cx="78" cy="42"/>
            </a:xfrm>
          </p:grpSpPr>
          <p:sp>
            <p:nvSpPr>
              <p:cNvPr id="529" name="Freeform 553"/>
              <p:cNvSpPr>
                <a:spLocks/>
              </p:cNvSpPr>
              <p:nvPr/>
            </p:nvSpPr>
            <p:spPr bwMode="auto">
              <a:xfrm>
                <a:off x="3707" y="1257"/>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30" name="Line 554"/>
              <p:cNvSpPr>
                <a:spLocks noChangeShapeType="1"/>
              </p:cNvSpPr>
              <p:nvPr/>
            </p:nvSpPr>
            <p:spPr bwMode="auto">
              <a:xfrm flipH="1" flipV="1">
                <a:off x="3727" y="1280"/>
                <a:ext cx="12" cy="5"/>
              </a:xfrm>
              <a:prstGeom prst="line">
                <a:avLst/>
              </a:prstGeom>
              <a:noFill/>
              <a:ln w="12700">
                <a:solidFill>
                  <a:srgbClr val="000000"/>
                </a:solidFill>
                <a:round/>
                <a:headEnd/>
                <a:tailEnd/>
              </a:ln>
              <a:effectLst/>
            </p:spPr>
            <p:txBody>
              <a:bodyPr wrap="none" anchor="ctr"/>
              <a:lstStyle/>
              <a:p>
                <a:endParaRPr lang="en-US" dirty="0"/>
              </a:p>
            </p:txBody>
          </p:sp>
          <p:sp>
            <p:nvSpPr>
              <p:cNvPr id="531" name="Line 555"/>
              <p:cNvSpPr>
                <a:spLocks noChangeShapeType="1"/>
              </p:cNvSpPr>
              <p:nvPr/>
            </p:nvSpPr>
            <p:spPr bwMode="auto">
              <a:xfrm flipH="1" flipV="1">
                <a:off x="3741" y="1274"/>
                <a:ext cx="12" cy="5"/>
              </a:xfrm>
              <a:prstGeom prst="line">
                <a:avLst/>
              </a:prstGeom>
              <a:noFill/>
              <a:ln w="12700">
                <a:solidFill>
                  <a:srgbClr val="000000"/>
                </a:solidFill>
                <a:round/>
                <a:headEnd/>
                <a:tailEnd/>
              </a:ln>
              <a:effectLst/>
            </p:spPr>
            <p:txBody>
              <a:bodyPr wrap="none" anchor="ctr"/>
              <a:lstStyle/>
              <a:p>
                <a:endParaRPr lang="en-US" dirty="0"/>
              </a:p>
            </p:txBody>
          </p:sp>
          <p:sp>
            <p:nvSpPr>
              <p:cNvPr id="532" name="Line 556"/>
              <p:cNvSpPr>
                <a:spLocks noChangeShapeType="1"/>
              </p:cNvSpPr>
              <p:nvPr/>
            </p:nvSpPr>
            <p:spPr bwMode="auto">
              <a:xfrm flipH="1" flipV="1">
                <a:off x="3711" y="1287"/>
                <a:ext cx="12" cy="5"/>
              </a:xfrm>
              <a:prstGeom prst="line">
                <a:avLst/>
              </a:prstGeom>
              <a:noFill/>
              <a:ln w="12700">
                <a:solidFill>
                  <a:srgbClr val="000000"/>
                </a:solidFill>
                <a:round/>
                <a:headEnd/>
                <a:tailEnd/>
              </a:ln>
              <a:effectLst/>
            </p:spPr>
            <p:txBody>
              <a:bodyPr wrap="none" anchor="ctr"/>
              <a:lstStyle/>
              <a:p>
                <a:endParaRPr lang="en-US" dirty="0"/>
              </a:p>
            </p:txBody>
          </p:sp>
          <p:sp>
            <p:nvSpPr>
              <p:cNvPr id="533" name="Freeform 557"/>
              <p:cNvSpPr>
                <a:spLocks/>
              </p:cNvSpPr>
              <p:nvPr/>
            </p:nvSpPr>
            <p:spPr bwMode="auto">
              <a:xfrm>
                <a:off x="3751" y="1254"/>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49" name="Group 558"/>
            <p:cNvGrpSpPr>
              <a:grpSpLocks/>
            </p:cNvGrpSpPr>
            <p:nvPr/>
          </p:nvGrpSpPr>
          <p:grpSpPr bwMode="auto">
            <a:xfrm>
              <a:off x="3709" y="1290"/>
              <a:ext cx="77" cy="42"/>
              <a:chOff x="3709" y="1290"/>
              <a:chExt cx="77" cy="42"/>
            </a:xfrm>
          </p:grpSpPr>
          <p:sp>
            <p:nvSpPr>
              <p:cNvPr id="524" name="Freeform 559"/>
              <p:cNvSpPr>
                <a:spLocks/>
              </p:cNvSpPr>
              <p:nvPr/>
            </p:nvSpPr>
            <p:spPr bwMode="auto">
              <a:xfrm>
                <a:off x="3709" y="1293"/>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25" name="Line 560"/>
              <p:cNvSpPr>
                <a:spLocks noChangeShapeType="1"/>
              </p:cNvSpPr>
              <p:nvPr/>
            </p:nvSpPr>
            <p:spPr bwMode="auto">
              <a:xfrm flipH="1" flipV="1">
                <a:off x="3729" y="1316"/>
                <a:ext cx="12" cy="5"/>
              </a:xfrm>
              <a:prstGeom prst="line">
                <a:avLst/>
              </a:prstGeom>
              <a:noFill/>
              <a:ln w="12700">
                <a:solidFill>
                  <a:srgbClr val="000000"/>
                </a:solidFill>
                <a:round/>
                <a:headEnd/>
                <a:tailEnd/>
              </a:ln>
              <a:effectLst/>
            </p:spPr>
            <p:txBody>
              <a:bodyPr wrap="none" anchor="ctr"/>
              <a:lstStyle/>
              <a:p>
                <a:endParaRPr lang="en-US" dirty="0"/>
              </a:p>
            </p:txBody>
          </p:sp>
          <p:sp>
            <p:nvSpPr>
              <p:cNvPr id="526" name="Line 561"/>
              <p:cNvSpPr>
                <a:spLocks noChangeShapeType="1"/>
              </p:cNvSpPr>
              <p:nvPr/>
            </p:nvSpPr>
            <p:spPr bwMode="auto">
              <a:xfrm flipH="1" flipV="1">
                <a:off x="3743" y="1310"/>
                <a:ext cx="11" cy="5"/>
              </a:xfrm>
              <a:prstGeom prst="line">
                <a:avLst/>
              </a:prstGeom>
              <a:noFill/>
              <a:ln w="12700">
                <a:solidFill>
                  <a:srgbClr val="000000"/>
                </a:solidFill>
                <a:round/>
                <a:headEnd/>
                <a:tailEnd/>
              </a:ln>
              <a:effectLst/>
            </p:spPr>
            <p:txBody>
              <a:bodyPr wrap="none" anchor="ctr"/>
              <a:lstStyle/>
              <a:p>
                <a:endParaRPr lang="en-US" dirty="0"/>
              </a:p>
            </p:txBody>
          </p:sp>
          <p:sp>
            <p:nvSpPr>
              <p:cNvPr id="527" name="Line 562"/>
              <p:cNvSpPr>
                <a:spLocks noChangeShapeType="1"/>
              </p:cNvSpPr>
              <p:nvPr/>
            </p:nvSpPr>
            <p:spPr bwMode="auto">
              <a:xfrm flipH="1" flipV="1">
                <a:off x="3713" y="1323"/>
                <a:ext cx="12" cy="5"/>
              </a:xfrm>
              <a:prstGeom prst="line">
                <a:avLst/>
              </a:prstGeom>
              <a:noFill/>
              <a:ln w="12700">
                <a:solidFill>
                  <a:srgbClr val="000000"/>
                </a:solidFill>
                <a:round/>
                <a:headEnd/>
                <a:tailEnd/>
              </a:ln>
              <a:effectLst/>
            </p:spPr>
            <p:txBody>
              <a:bodyPr wrap="none" anchor="ctr"/>
              <a:lstStyle/>
              <a:p>
                <a:endParaRPr lang="en-US" dirty="0"/>
              </a:p>
            </p:txBody>
          </p:sp>
          <p:sp>
            <p:nvSpPr>
              <p:cNvPr id="528" name="Freeform 563"/>
              <p:cNvSpPr>
                <a:spLocks/>
              </p:cNvSpPr>
              <p:nvPr/>
            </p:nvSpPr>
            <p:spPr bwMode="auto">
              <a:xfrm>
                <a:off x="3753" y="129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50" name="Group 564"/>
            <p:cNvGrpSpPr>
              <a:grpSpLocks/>
            </p:cNvGrpSpPr>
            <p:nvPr/>
          </p:nvGrpSpPr>
          <p:grpSpPr bwMode="auto">
            <a:xfrm>
              <a:off x="3737" y="1281"/>
              <a:ext cx="77" cy="42"/>
              <a:chOff x="3737" y="1281"/>
              <a:chExt cx="77" cy="42"/>
            </a:xfrm>
          </p:grpSpPr>
          <p:sp>
            <p:nvSpPr>
              <p:cNvPr id="519" name="Freeform 565"/>
              <p:cNvSpPr>
                <a:spLocks/>
              </p:cNvSpPr>
              <p:nvPr/>
            </p:nvSpPr>
            <p:spPr bwMode="auto">
              <a:xfrm>
                <a:off x="3737" y="1284"/>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20" name="Line 566"/>
              <p:cNvSpPr>
                <a:spLocks noChangeShapeType="1"/>
              </p:cNvSpPr>
              <p:nvPr/>
            </p:nvSpPr>
            <p:spPr bwMode="auto">
              <a:xfrm flipH="1" flipV="1">
                <a:off x="3757" y="1308"/>
                <a:ext cx="12" cy="5"/>
              </a:xfrm>
              <a:prstGeom prst="line">
                <a:avLst/>
              </a:prstGeom>
              <a:noFill/>
              <a:ln w="12700">
                <a:solidFill>
                  <a:srgbClr val="000000"/>
                </a:solidFill>
                <a:round/>
                <a:headEnd/>
                <a:tailEnd/>
              </a:ln>
              <a:effectLst/>
            </p:spPr>
            <p:txBody>
              <a:bodyPr wrap="none" anchor="ctr"/>
              <a:lstStyle/>
              <a:p>
                <a:endParaRPr lang="en-US" dirty="0"/>
              </a:p>
            </p:txBody>
          </p:sp>
          <p:sp>
            <p:nvSpPr>
              <p:cNvPr id="521" name="Line 567"/>
              <p:cNvSpPr>
                <a:spLocks noChangeShapeType="1"/>
              </p:cNvSpPr>
              <p:nvPr/>
            </p:nvSpPr>
            <p:spPr bwMode="auto">
              <a:xfrm flipH="1" flipV="1">
                <a:off x="3771" y="1301"/>
                <a:ext cx="12" cy="6"/>
              </a:xfrm>
              <a:prstGeom prst="line">
                <a:avLst/>
              </a:prstGeom>
              <a:noFill/>
              <a:ln w="12700">
                <a:solidFill>
                  <a:srgbClr val="000000"/>
                </a:solidFill>
                <a:round/>
                <a:headEnd/>
                <a:tailEnd/>
              </a:ln>
              <a:effectLst/>
            </p:spPr>
            <p:txBody>
              <a:bodyPr wrap="none" anchor="ctr"/>
              <a:lstStyle/>
              <a:p>
                <a:endParaRPr lang="en-US" dirty="0"/>
              </a:p>
            </p:txBody>
          </p:sp>
          <p:sp>
            <p:nvSpPr>
              <p:cNvPr id="522" name="Line 568"/>
              <p:cNvSpPr>
                <a:spLocks noChangeShapeType="1"/>
              </p:cNvSpPr>
              <p:nvPr/>
            </p:nvSpPr>
            <p:spPr bwMode="auto">
              <a:xfrm flipH="1" flipV="1">
                <a:off x="3741" y="1314"/>
                <a:ext cx="12" cy="6"/>
              </a:xfrm>
              <a:prstGeom prst="line">
                <a:avLst/>
              </a:prstGeom>
              <a:noFill/>
              <a:ln w="12700">
                <a:solidFill>
                  <a:srgbClr val="000000"/>
                </a:solidFill>
                <a:round/>
                <a:headEnd/>
                <a:tailEnd/>
              </a:ln>
              <a:effectLst/>
            </p:spPr>
            <p:txBody>
              <a:bodyPr wrap="none" anchor="ctr"/>
              <a:lstStyle/>
              <a:p>
                <a:endParaRPr lang="en-US" dirty="0"/>
              </a:p>
            </p:txBody>
          </p:sp>
          <p:sp>
            <p:nvSpPr>
              <p:cNvPr id="523" name="Freeform 569"/>
              <p:cNvSpPr>
                <a:spLocks/>
              </p:cNvSpPr>
              <p:nvPr/>
            </p:nvSpPr>
            <p:spPr bwMode="auto">
              <a:xfrm>
                <a:off x="3781" y="1281"/>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51" name="Group 570"/>
            <p:cNvGrpSpPr>
              <a:grpSpLocks/>
            </p:cNvGrpSpPr>
            <p:nvPr/>
          </p:nvGrpSpPr>
          <p:grpSpPr bwMode="auto">
            <a:xfrm>
              <a:off x="3726" y="1252"/>
              <a:ext cx="77" cy="41"/>
              <a:chOff x="3726" y="1252"/>
              <a:chExt cx="77" cy="41"/>
            </a:xfrm>
          </p:grpSpPr>
          <p:sp>
            <p:nvSpPr>
              <p:cNvPr id="514" name="Freeform 571"/>
              <p:cNvSpPr>
                <a:spLocks/>
              </p:cNvSpPr>
              <p:nvPr/>
            </p:nvSpPr>
            <p:spPr bwMode="auto">
              <a:xfrm>
                <a:off x="3726" y="1255"/>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15" name="Line 572"/>
              <p:cNvSpPr>
                <a:spLocks noChangeShapeType="1"/>
              </p:cNvSpPr>
              <p:nvPr/>
            </p:nvSpPr>
            <p:spPr bwMode="auto">
              <a:xfrm flipH="1" flipV="1">
                <a:off x="3746" y="1278"/>
                <a:ext cx="11" cy="5"/>
              </a:xfrm>
              <a:prstGeom prst="line">
                <a:avLst/>
              </a:prstGeom>
              <a:noFill/>
              <a:ln w="12700">
                <a:solidFill>
                  <a:srgbClr val="000000"/>
                </a:solidFill>
                <a:round/>
                <a:headEnd/>
                <a:tailEnd/>
              </a:ln>
              <a:effectLst/>
            </p:spPr>
            <p:txBody>
              <a:bodyPr wrap="none" anchor="ctr"/>
              <a:lstStyle/>
              <a:p>
                <a:endParaRPr lang="en-US" dirty="0"/>
              </a:p>
            </p:txBody>
          </p:sp>
          <p:sp>
            <p:nvSpPr>
              <p:cNvPr id="516" name="Line 573"/>
              <p:cNvSpPr>
                <a:spLocks noChangeShapeType="1"/>
              </p:cNvSpPr>
              <p:nvPr/>
            </p:nvSpPr>
            <p:spPr bwMode="auto">
              <a:xfrm flipH="1" flipV="1">
                <a:off x="3760" y="1272"/>
                <a:ext cx="12" cy="4"/>
              </a:xfrm>
              <a:prstGeom prst="line">
                <a:avLst/>
              </a:prstGeom>
              <a:noFill/>
              <a:ln w="12700">
                <a:solidFill>
                  <a:srgbClr val="000000"/>
                </a:solidFill>
                <a:round/>
                <a:headEnd/>
                <a:tailEnd/>
              </a:ln>
              <a:effectLst/>
            </p:spPr>
            <p:txBody>
              <a:bodyPr wrap="none" anchor="ctr"/>
              <a:lstStyle/>
              <a:p>
                <a:endParaRPr lang="en-US" dirty="0"/>
              </a:p>
            </p:txBody>
          </p:sp>
          <p:sp>
            <p:nvSpPr>
              <p:cNvPr id="517" name="Line 574"/>
              <p:cNvSpPr>
                <a:spLocks noChangeShapeType="1"/>
              </p:cNvSpPr>
              <p:nvPr/>
            </p:nvSpPr>
            <p:spPr bwMode="auto">
              <a:xfrm flipH="1" flipV="1">
                <a:off x="3730" y="1284"/>
                <a:ext cx="12" cy="5"/>
              </a:xfrm>
              <a:prstGeom prst="line">
                <a:avLst/>
              </a:prstGeom>
              <a:noFill/>
              <a:ln w="12700">
                <a:solidFill>
                  <a:srgbClr val="000000"/>
                </a:solidFill>
                <a:round/>
                <a:headEnd/>
                <a:tailEnd/>
              </a:ln>
              <a:effectLst/>
            </p:spPr>
            <p:txBody>
              <a:bodyPr wrap="none" anchor="ctr"/>
              <a:lstStyle/>
              <a:p>
                <a:endParaRPr lang="en-US" dirty="0"/>
              </a:p>
            </p:txBody>
          </p:sp>
          <p:sp>
            <p:nvSpPr>
              <p:cNvPr id="518" name="Freeform 575"/>
              <p:cNvSpPr>
                <a:spLocks/>
              </p:cNvSpPr>
              <p:nvPr/>
            </p:nvSpPr>
            <p:spPr bwMode="auto">
              <a:xfrm>
                <a:off x="3770" y="1252"/>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452" name="Line 576"/>
            <p:cNvSpPr>
              <a:spLocks noChangeShapeType="1"/>
            </p:cNvSpPr>
            <p:nvPr/>
          </p:nvSpPr>
          <p:spPr bwMode="auto">
            <a:xfrm flipV="1">
              <a:off x="3847" y="1302"/>
              <a:ext cx="7" cy="7"/>
            </a:xfrm>
            <a:prstGeom prst="line">
              <a:avLst/>
            </a:prstGeom>
            <a:noFill/>
            <a:ln w="25400">
              <a:solidFill>
                <a:srgbClr val="808080"/>
              </a:solidFill>
              <a:round/>
              <a:headEnd/>
              <a:tailEnd/>
            </a:ln>
            <a:effectLst/>
          </p:spPr>
          <p:txBody>
            <a:bodyPr wrap="none" anchor="ctr"/>
            <a:lstStyle/>
            <a:p>
              <a:endParaRPr lang="en-US" dirty="0"/>
            </a:p>
          </p:txBody>
        </p:sp>
        <p:sp>
          <p:nvSpPr>
            <p:cNvPr id="453" name="Line 577"/>
            <p:cNvSpPr>
              <a:spLocks noChangeShapeType="1"/>
            </p:cNvSpPr>
            <p:nvPr/>
          </p:nvSpPr>
          <p:spPr bwMode="auto">
            <a:xfrm flipV="1">
              <a:off x="3827" y="1225"/>
              <a:ext cx="10" cy="7"/>
            </a:xfrm>
            <a:prstGeom prst="line">
              <a:avLst/>
            </a:prstGeom>
            <a:noFill/>
            <a:ln w="25400">
              <a:solidFill>
                <a:srgbClr val="808080"/>
              </a:solidFill>
              <a:round/>
              <a:headEnd/>
              <a:tailEnd/>
            </a:ln>
            <a:effectLst/>
          </p:spPr>
          <p:txBody>
            <a:bodyPr wrap="none" anchor="ctr"/>
            <a:lstStyle/>
            <a:p>
              <a:endParaRPr lang="en-US" dirty="0"/>
            </a:p>
          </p:txBody>
        </p:sp>
        <p:sp>
          <p:nvSpPr>
            <p:cNvPr id="454" name="Line 578"/>
            <p:cNvSpPr>
              <a:spLocks noChangeShapeType="1"/>
            </p:cNvSpPr>
            <p:nvPr/>
          </p:nvSpPr>
          <p:spPr bwMode="auto">
            <a:xfrm flipV="1">
              <a:off x="3789" y="1194"/>
              <a:ext cx="16" cy="9"/>
            </a:xfrm>
            <a:prstGeom prst="line">
              <a:avLst/>
            </a:prstGeom>
            <a:noFill/>
            <a:ln w="25400">
              <a:solidFill>
                <a:srgbClr val="808080"/>
              </a:solidFill>
              <a:round/>
              <a:headEnd/>
              <a:tailEnd/>
            </a:ln>
            <a:effectLst/>
          </p:spPr>
          <p:txBody>
            <a:bodyPr wrap="none" anchor="ctr"/>
            <a:lstStyle/>
            <a:p>
              <a:endParaRPr lang="en-US" dirty="0"/>
            </a:p>
          </p:txBody>
        </p:sp>
        <p:sp>
          <p:nvSpPr>
            <p:cNvPr id="455" name="Line 579"/>
            <p:cNvSpPr>
              <a:spLocks noChangeShapeType="1"/>
            </p:cNvSpPr>
            <p:nvPr/>
          </p:nvSpPr>
          <p:spPr bwMode="auto">
            <a:xfrm flipV="1">
              <a:off x="3831" y="1342"/>
              <a:ext cx="10" cy="7"/>
            </a:xfrm>
            <a:prstGeom prst="line">
              <a:avLst/>
            </a:prstGeom>
            <a:noFill/>
            <a:ln w="25400">
              <a:solidFill>
                <a:srgbClr val="808080"/>
              </a:solidFill>
              <a:round/>
              <a:headEnd/>
              <a:tailEnd/>
            </a:ln>
            <a:effectLst/>
          </p:spPr>
          <p:txBody>
            <a:bodyPr wrap="none" anchor="ctr"/>
            <a:lstStyle/>
            <a:p>
              <a:endParaRPr lang="en-US" dirty="0"/>
            </a:p>
          </p:txBody>
        </p:sp>
        <p:sp>
          <p:nvSpPr>
            <p:cNvPr id="456" name="Freeform 580"/>
            <p:cNvSpPr>
              <a:spLocks/>
            </p:cNvSpPr>
            <p:nvPr/>
          </p:nvSpPr>
          <p:spPr bwMode="auto">
            <a:xfrm>
              <a:off x="3805" y="1334"/>
              <a:ext cx="28" cy="27"/>
            </a:xfrm>
            <a:custGeom>
              <a:avLst/>
              <a:gdLst/>
              <a:ahLst/>
              <a:cxnLst>
                <a:cxn ang="0">
                  <a:pos x="27" y="0"/>
                </a:cxn>
                <a:cxn ang="0">
                  <a:pos x="15" y="16"/>
                </a:cxn>
                <a:cxn ang="0">
                  <a:pos x="0" y="26"/>
                </a:cxn>
              </a:cxnLst>
              <a:rect l="0" t="0" r="r" b="b"/>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sp>
          <p:nvSpPr>
            <p:cNvPr id="457" name="Freeform 581"/>
            <p:cNvSpPr>
              <a:spLocks/>
            </p:cNvSpPr>
            <p:nvPr/>
          </p:nvSpPr>
          <p:spPr bwMode="auto">
            <a:xfrm>
              <a:off x="3760" y="1199"/>
              <a:ext cx="28" cy="5"/>
            </a:xfrm>
            <a:custGeom>
              <a:avLst/>
              <a:gdLst/>
              <a:ahLst/>
              <a:cxnLst>
                <a:cxn ang="0">
                  <a:pos x="0" y="0"/>
                </a:cxn>
                <a:cxn ang="0">
                  <a:pos x="13" y="0"/>
                </a:cxn>
                <a:cxn ang="0">
                  <a:pos x="27" y="4"/>
                </a:cxn>
              </a:cxnLst>
              <a:rect l="0" t="0" r="r" b="b"/>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grpSp>
          <p:nvGrpSpPr>
            <p:cNvPr id="458" name="Group 582"/>
            <p:cNvGrpSpPr>
              <a:grpSpLocks/>
            </p:cNvGrpSpPr>
            <p:nvPr/>
          </p:nvGrpSpPr>
          <p:grpSpPr bwMode="auto">
            <a:xfrm>
              <a:off x="3768" y="1255"/>
              <a:ext cx="50" cy="27"/>
              <a:chOff x="3768" y="1255"/>
              <a:chExt cx="50" cy="27"/>
            </a:xfrm>
          </p:grpSpPr>
          <p:sp>
            <p:nvSpPr>
              <p:cNvPr id="510" name="Freeform 583"/>
              <p:cNvSpPr>
                <a:spLocks/>
              </p:cNvSpPr>
              <p:nvPr/>
            </p:nvSpPr>
            <p:spPr bwMode="auto">
              <a:xfrm>
                <a:off x="3768" y="1255"/>
                <a:ext cx="50" cy="27"/>
              </a:xfrm>
              <a:custGeom>
                <a:avLst/>
                <a:gdLst/>
                <a:ahLst/>
                <a:cxnLst>
                  <a:cxn ang="0">
                    <a:pos x="45" y="0"/>
                  </a:cxn>
                  <a:cxn ang="0">
                    <a:pos x="0" y="20"/>
                  </a:cxn>
                  <a:cxn ang="0">
                    <a:pos x="0" y="24"/>
                  </a:cxn>
                  <a:cxn ang="0">
                    <a:pos x="3" y="26"/>
                  </a:cxn>
                  <a:cxn ang="0">
                    <a:pos x="49" y="5"/>
                  </a:cxn>
                  <a:cxn ang="0">
                    <a:pos x="49" y="1"/>
                  </a:cxn>
                  <a:cxn ang="0">
                    <a:pos x="45" y="0"/>
                  </a:cxn>
                </a:cxnLst>
                <a:rect l="0" t="0" r="r" b="b"/>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11" name="Line 584"/>
              <p:cNvSpPr>
                <a:spLocks noChangeShapeType="1"/>
              </p:cNvSpPr>
              <p:nvPr/>
            </p:nvSpPr>
            <p:spPr bwMode="auto">
              <a:xfrm flipH="1" flipV="1">
                <a:off x="3789" y="1266"/>
                <a:ext cx="12" cy="6"/>
              </a:xfrm>
              <a:prstGeom prst="line">
                <a:avLst/>
              </a:prstGeom>
              <a:noFill/>
              <a:ln w="12700">
                <a:solidFill>
                  <a:srgbClr val="000000"/>
                </a:solidFill>
                <a:round/>
                <a:headEnd/>
                <a:tailEnd/>
              </a:ln>
              <a:effectLst/>
            </p:spPr>
            <p:txBody>
              <a:bodyPr wrap="none" anchor="ctr"/>
              <a:lstStyle/>
              <a:p>
                <a:endParaRPr lang="en-US" dirty="0"/>
              </a:p>
            </p:txBody>
          </p:sp>
          <p:sp>
            <p:nvSpPr>
              <p:cNvPr id="512" name="Line 585"/>
              <p:cNvSpPr>
                <a:spLocks noChangeShapeType="1"/>
              </p:cNvSpPr>
              <p:nvPr/>
            </p:nvSpPr>
            <p:spPr bwMode="auto">
              <a:xfrm flipH="1" flipV="1">
                <a:off x="3804" y="1260"/>
                <a:ext cx="11" cy="4"/>
              </a:xfrm>
              <a:prstGeom prst="line">
                <a:avLst/>
              </a:prstGeom>
              <a:noFill/>
              <a:ln w="12700">
                <a:solidFill>
                  <a:srgbClr val="000000"/>
                </a:solidFill>
                <a:round/>
                <a:headEnd/>
                <a:tailEnd/>
              </a:ln>
              <a:effectLst/>
            </p:spPr>
            <p:txBody>
              <a:bodyPr wrap="none" anchor="ctr"/>
              <a:lstStyle/>
              <a:p>
                <a:endParaRPr lang="en-US" dirty="0"/>
              </a:p>
            </p:txBody>
          </p:sp>
          <p:sp>
            <p:nvSpPr>
              <p:cNvPr id="513" name="Line 586"/>
              <p:cNvSpPr>
                <a:spLocks noChangeShapeType="1"/>
              </p:cNvSpPr>
              <p:nvPr/>
            </p:nvSpPr>
            <p:spPr bwMode="auto">
              <a:xfrm flipH="1" flipV="1">
                <a:off x="3773" y="1272"/>
                <a:ext cx="12" cy="5"/>
              </a:xfrm>
              <a:prstGeom prst="line">
                <a:avLst/>
              </a:prstGeom>
              <a:noFill/>
              <a:ln w="12700">
                <a:solidFill>
                  <a:srgbClr val="000000"/>
                </a:solidFill>
                <a:round/>
                <a:headEnd/>
                <a:tailEnd/>
              </a:ln>
              <a:effectLst/>
            </p:spPr>
            <p:txBody>
              <a:bodyPr wrap="none" anchor="ctr"/>
              <a:lstStyle/>
              <a:p>
                <a:endParaRPr lang="en-US" dirty="0"/>
              </a:p>
            </p:txBody>
          </p:sp>
        </p:grpSp>
        <p:grpSp>
          <p:nvGrpSpPr>
            <p:cNvPr id="459" name="Group 587"/>
            <p:cNvGrpSpPr>
              <a:grpSpLocks/>
            </p:cNvGrpSpPr>
            <p:nvPr/>
          </p:nvGrpSpPr>
          <p:grpSpPr bwMode="auto">
            <a:xfrm>
              <a:off x="3609" y="1412"/>
              <a:ext cx="196" cy="80"/>
              <a:chOff x="3609" y="1412"/>
              <a:chExt cx="196" cy="80"/>
            </a:xfrm>
          </p:grpSpPr>
          <p:sp>
            <p:nvSpPr>
              <p:cNvPr id="500" name="Freeform 588"/>
              <p:cNvSpPr>
                <a:spLocks/>
              </p:cNvSpPr>
              <p:nvPr/>
            </p:nvSpPr>
            <p:spPr bwMode="auto">
              <a:xfrm>
                <a:off x="3626" y="1414"/>
                <a:ext cx="177" cy="74"/>
              </a:xfrm>
              <a:custGeom>
                <a:avLst/>
                <a:gdLst/>
                <a:ahLst/>
                <a:cxnLst>
                  <a:cxn ang="0">
                    <a:pos x="174" y="0"/>
                  </a:cxn>
                  <a:cxn ang="0">
                    <a:pos x="0" y="67"/>
                  </a:cxn>
                  <a:cxn ang="0">
                    <a:pos x="1" y="73"/>
                  </a:cxn>
                  <a:cxn ang="0">
                    <a:pos x="176" y="6"/>
                  </a:cxn>
                  <a:cxn ang="0">
                    <a:pos x="176" y="3"/>
                  </a:cxn>
                  <a:cxn ang="0">
                    <a:pos x="174" y="0"/>
                  </a:cxn>
                </a:cxnLst>
                <a:rect l="0" t="0" r="r" b="b"/>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501" name="Group 589"/>
              <p:cNvGrpSpPr>
                <a:grpSpLocks/>
              </p:cNvGrpSpPr>
              <p:nvPr/>
            </p:nvGrpSpPr>
            <p:grpSpPr bwMode="auto">
              <a:xfrm>
                <a:off x="3709" y="1442"/>
                <a:ext cx="17" cy="14"/>
                <a:chOff x="3709" y="1442"/>
                <a:chExt cx="17" cy="14"/>
              </a:xfrm>
            </p:grpSpPr>
            <p:sp>
              <p:nvSpPr>
                <p:cNvPr id="508" name="Freeform 590"/>
                <p:cNvSpPr>
                  <a:spLocks/>
                </p:cNvSpPr>
                <p:nvPr/>
              </p:nvSpPr>
              <p:spPr bwMode="auto">
                <a:xfrm>
                  <a:off x="3709" y="144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09" name="Freeform 591"/>
                <p:cNvSpPr>
                  <a:spLocks/>
                </p:cNvSpPr>
                <p:nvPr/>
              </p:nvSpPr>
              <p:spPr bwMode="auto">
                <a:xfrm>
                  <a:off x="3713" y="1447"/>
                  <a:ext cx="4" cy="9"/>
                </a:xfrm>
                <a:custGeom>
                  <a:avLst/>
                  <a:gdLst/>
                  <a:ahLst/>
                  <a:cxnLst>
                    <a:cxn ang="0">
                      <a:pos x="3" y="8"/>
                    </a:cxn>
                    <a:cxn ang="0">
                      <a:pos x="3" y="3"/>
                    </a:cxn>
                    <a:cxn ang="0">
                      <a:pos x="0" y="0"/>
                    </a:cxn>
                  </a:cxnLst>
                  <a:rect l="0" t="0" r="r" b="b"/>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502" name="Group 592"/>
              <p:cNvGrpSpPr>
                <a:grpSpLocks/>
              </p:cNvGrpSpPr>
              <p:nvPr/>
            </p:nvGrpSpPr>
            <p:grpSpPr bwMode="auto">
              <a:xfrm>
                <a:off x="3788" y="1412"/>
                <a:ext cx="17" cy="14"/>
                <a:chOff x="3788" y="1412"/>
                <a:chExt cx="17" cy="14"/>
              </a:xfrm>
            </p:grpSpPr>
            <p:sp>
              <p:nvSpPr>
                <p:cNvPr id="506" name="Freeform 593"/>
                <p:cNvSpPr>
                  <a:spLocks/>
                </p:cNvSpPr>
                <p:nvPr/>
              </p:nvSpPr>
              <p:spPr bwMode="auto">
                <a:xfrm>
                  <a:off x="3788" y="141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07" name="Freeform 594"/>
                <p:cNvSpPr>
                  <a:spLocks/>
                </p:cNvSpPr>
                <p:nvPr/>
              </p:nvSpPr>
              <p:spPr bwMode="auto">
                <a:xfrm>
                  <a:off x="3792" y="1416"/>
                  <a:ext cx="4" cy="10"/>
                </a:xfrm>
                <a:custGeom>
                  <a:avLst/>
                  <a:gdLst/>
                  <a:ahLst/>
                  <a:cxnLst>
                    <a:cxn ang="0">
                      <a:pos x="3" y="9"/>
                    </a:cxn>
                    <a:cxn ang="0">
                      <a:pos x="3" y="3"/>
                    </a:cxn>
                    <a:cxn ang="0">
                      <a:pos x="0" y="0"/>
                    </a:cxn>
                  </a:cxnLst>
                  <a:rect l="0" t="0" r="r" b="b"/>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503" name="Group 595"/>
              <p:cNvGrpSpPr>
                <a:grpSpLocks/>
              </p:cNvGrpSpPr>
              <p:nvPr/>
            </p:nvGrpSpPr>
            <p:grpSpPr bwMode="auto">
              <a:xfrm>
                <a:off x="3609" y="1473"/>
                <a:ext cx="35" cy="19"/>
                <a:chOff x="3609" y="1473"/>
                <a:chExt cx="35" cy="19"/>
              </a:xfrm>
            </p:grpSpPr>
            <p:sp>
              <p:nvSpPr>
                <p:cNvPr id="504" name="Freeform 596"/>
                <p:cNvSpPr>
                  <a:spLocks/>
                </p:cNvSpPr>
                <p:nvPr/>
              </p:nvSpPr>
              <p:spPr bwMode="auto">
                <a:xfrm>
                  <a:off x="3609" y="1473"/>
                  <a:ext cx="35" cy="19"/>
                </a:xfrm>
                <a:custGeom>
                  <a:avLst/>
                  <a:gdLst/>
                  <a:ahLst/>
                  <a:cxnLst>
                    <a:cxn ang="0">
                      <a:pos x="34" y="11"/>
                    </a:cxn>
                    <a:cxn ang="0">
                      <a:pos x="34" y="7"/>
                    </a:cxn>
                    <a:cxn ang="0">
                      <a:pos x="32" y="3"/>
                    </a:cxn>
                    <a:cxn ang="0">
                      <a:pos x="30" y="0"/>
                    </a:cxn>
                    <a:cxn ang="0">
                      <a:pos x="14" y="6"/>
                    </a:cxn>
                    <a:cxn ang="0">
                      <a:pos x="0" y="18"/>
                    </a:cxn>
                    <a:cxn ang="0">
                      <a:pos x="19" y="17"/>
                    </a:cxn>
                    <a:cxn ang="0">
                      <a:pos x="34" y="11"/>
                    </a:cxn>
                  </a:cxnLst>
                  <a:rect l="0" t="0" r="r" b="b"/>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505" name="Freeform 597"/>
                <p:cNvSpPr>
                  <a:spLocks/>
                </p:cNvSpPr>
                <p:nvPr/>
              </p:nvSpPr>
              <p:spPr bwMode="auto">
                <a:xfrm>
                  <a:off x="3624" y="1480"/>
                  <a:ext cx="5" cy="11"/>
                </a:xfrm>
                <a:custGeom>
                  <a:avLst/>
                  <a:gdLst/>
                  <a:ahLst/>
                  <a:cxnLst>
                    <a:cxn ang="0">
                      <a:pos x="3" y="10"/>
                    </a:cxn>
                    <a:cxn ang="0">
                      <a:pos x="4" y="5"/>
                    </a:cxn>
                    <a:cxn ang="0">
                      <a:pos x="2" y="2"/>
                    </a:cxn>
                    <a:cxn ang="0">
                      <a:pos x="0" y="0"/>
                    </a:cxn>
                  </a:cxnLst>
                  <a:rect l="0" t="0" r="r" b="b"/>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460" name="Group 598"/>
            <p:cNvGrpSpPr>
              <a:grpSpLocks/>
            </p:cNvGrpSpPr>
            <p:nvPr/>
          </p:nvGrpSpPr>
          <p:grpSpPr bwMode="auto">
            <a:xfrm>
              <a:off x="3837" y="1414"/>
              <a:ext cx="24" cy="25"/>
              <a:chOff x="3837" y="1414"/>
              <a:chExt cx="24" cy="25"/>
            </a:xfrm>
          </p:grpSpPr>
          <p:grpSp>
            <p:nvGrpSpPr>
              <p:cNvPr id="494" name="Group 599"/>
              <p:cNvGrpSpPr>
                <a:grpSpLocks/>
              </p:cNvGrpSpPr>
              <p:nvPr/>
            </p:nvGrpSpPr>
            <p:grpSpPr bwMode="auto">
              <a:xfrm>
                <a:off x="3844" y="1414"/>
                <a:ext cx="17" cy="24"/>
                <a:chOff x="3844" y="1414"/>
                <a:chExt cx="17" cy="24"/>
              </a:xfrm>
            </p:grpSpPr>
            <p:sp>
              <p:nvSpPr>
                <p:cNvPr id="498" name="Freeform 600"/>
                <p:cNvSpPr>
                  <a:spLocks/>
                </p:cNvSpPr>
                <p:nvPr/>
              </p:nvSpPr>
              <p:spPr bwMode="auto">
                <a:xfrm>
                  <a:off x="3844" y="1414"/>
                  <a:ext cx="17" cy="24"/>
                </a:xfrm>
                <a:custGeom>
                  <a:avLst/>
                  <a:gdLst/>
                  <a:ahLst/>
                  <a:cxnLst>
                    <a:cxn ang="0">
                      <a:pos x="15" y="9"/>
                    </a:cxn>
                    <a:cxn ang="0">
                      <a:pos x="15" y="7"/>
                    </a:cxn>
                    <a:cxn ang="0">
                      <a:pos x="14" y="6"/>
                    </a:cxn>
                    <a:cxn ang="0">
                      <a:pos x="13" y="4"/>
                    </a:cxn>
                    <a:cxn ang="0">
                      <a:pos x="12" y="3"/>
                    </a:cxn>
                    <a:cxn ang="0">
                      <a:pos x="10" y="1"/>
                    </a:cxn>
                    <a:cxn ang="0">
                      <a:pos x="9" y="1"/>
                    </a:cxn>
                    <a:cxn ang="0">
                      <a:pos x="8" y="0"/>
                    </a:cxn>
                    <a:cxn ang="0">
                      <a:pos x="6" y="0"/>
                    </a:cxn>
                    <a:cxn ang="0">
                      <a:pos x="5" y="0"/>
                    </a:cxn>
                    <a:cxn ang="0">
                      <a:pos x="4" y="1"/>
                    </a:cxn>
                    <a:cxn ang="0">
                      <a:pos x="3" y="2"/>
                    </a:cxn>
                    <a:cxn ang="0">
                      <a:pos x="2" y="3"/>
                    </a:cxn>
                    <a:cxn ang="0">
                      <a:pos x="1" y="5"/>
                    </a:cxn>
                    <a:cxn ang="0">
                      <a:pos x="0" y="6"/>
                    </a:cxn>
                    <a:cxn ang="0">
                      <a:pos x="0" y="8"/>
                    </a:cxn>
                    <a:cxn ang="0">
                      <a:pos x="0" y="10"/>
                    </a:cxn>
                    <a:cxn ang="0">
                      <a:pos x="0" y="12"/>
                    </a:cxn>
                    <a:cxn ang="0">
                      <a:pos x="1" y="14"/>
                    </a:cxn>
                    <a:cxn ang="0">
                      <a:pos x="1" y="16"/>
                    </a:cxn>
                    <a:cxn ang="0">
                      <a:pos x="2" y="17"/>
                    </a:cxn>
                    <a:cxn ang="0">
                      <a:pos x="3" y="19"/>
                    </a:cxn>
                    <a:cxn ang="0">
                      <a:pos x="4" y="20"/>
                    </a:cxn>
                    <a:cxn ang="0">
                      <a:pos x="6" y="22"/>
                    </a:cxn>
                    <a:cxn ang="0">
                      <a:pos x="7" y="22"/>
                    </a:cxn>
                    <a:cxn ang="0">
                      <a:pos x="8" y="23"/>
                    </a:cxn>
                    <a:cxn ang="0">
                      <a:pos x="10" y="23"/>
                    </a:cxn>
                    <a:cxn ang="0">
                      <a:pos x="11" y="23"/>
                    </a:cxn>
                    <a:cxn ang="0">
                      <a:pos x="12" y="22"/>
                    </a:cxn>
                    <a:cxn ang="0">
                      <a:pos x="13" y="21"/>
                    </a:cxn>
                    <a:cxn ang="0">
                      <a:pos x="14" y="20"/>
                    </a:cxn>
                    <a:cxn ang="0">
                      <a:pos x="15" y="18"/>
                    </a:cxn>
                    <a:cxn ang="0">
                      <a:pos x="16" y="17"/>
                    </a:cxn>
                    <a:cxn ang="0">
                      <a:pos x="16" y="15"/>
                    </a:cxn>
                    <a:cxn ang="0">
                      <a:pos x="16" y="13"/>
                    </a:cxn>
                    <a:cxn ang="0">
                      <a:pos x="16" y="11"/>
                    </a:cxn>
                    <a:cxn ang="0">
                      <a:pos x="15" y="9"/>
                    </a:cxn>
                  </a:cxnLst>
                  <a:rect l="0" t="0" r="r" b="b"/>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a:effectLst/>
              </p:spPr>
              <p:txBody>
                <a:bodyPr/>
                <a:lstStyle/>
                <a:p>
                  <a:endParaRPr lang="en-US" dirty="0"/>
                </a:p>
              </p:txBody>
            </p:sp>
            <p:sp>
              <p:nvSpPr>
                <p:cNvPr id="499" name="Freeform 601"/>
                <p:cNvSpPr>
                  <a:spLocks/>
                </p:cNvSpPr>
                <p:nvPr/>
              </p:nvSpPr>
              <p:spPr bwMode="auto">
                <a:xfrm>
                  <a:off x="3844" y="1414"/>
                  <a:ext cx="17" cy="24"/>
                </a:xfrm>
                <a:custGeom>
                  <a:avLst/>
                  <a:gdLst/>
                  <a:ahLst/>
                  <a:cxnLst>
                    <a:cxn ang="0">
                      <a:pos x="15" y="9"/>
                    </a:cxn>
                    <a:cxn ang="0">
                      <a:pos x="15" y="7"/>
                    </a:cxn>
                    <a:cxn ang="0">
                      <a:pos x="14" y="5"/>
                    </a:cxn>
                    <a:cxn ang="0">
                      <a:pos x="13" y="4"/>
                    </a:cxn>
                    <a:cxn ang="0">
                      <a:pos x="12" y="3"/>
                    </a:cxn>
                    <a:cxn ang="0">
                      <a:pos x="10" y="1"/>
                    </a:cxn>
                    <a:cxn ang="0">
                      <a:pos x="9" y="1"/>
                    </a:cxn>
                    <a:cxn ang="0">
                      <a:pos x="8" y="0"/>
                    </a:cxn>
                    <a:cxn ang="0">
                      <a:pos x="7" y="0"/>
                    </a:cxn>
                    <a:cxn ang="0">
                      <a:pos x="5" y="0"/>
                    </a:cxn>
                    <a:cxn ang="0">
                      <a:pos x="4" y="1"/>
                    </a:cxn>
                    <a:cxn ang="0">
                      <a:pos x="3" y="2"/>
                    </a:cxn>
                    <a:cxn ang="0">
                      <a:pos x="2" y="3"/>
                    </a:cxn>
                    <a:cxn ang="0">
                      <a:pos x="1" y="4"/>
                    </a:cxn>
                    <a:cxn ang="0">
                      <a:pos x="0" y="6"/>
                    </a:cxn>
                    <a:cxn ang="0">
                      <a:pos x="0" y="8"/>
                    </a:cxn>
                    <a:cxn ang="0">
                      <a:pos x="0" y="10"/>
                    </a:cxn>
                    <a:cxn ang="0">
                      <a:pos x="0" y="12"/>
                    </a:cxn>
                    <a:cxn ang="0">
                      <a:pos x="1" y="14"/>
                    </a:cxn>
                    <a:cxn ang="0">
                      <a:pos x="1" y="16"/>
                    </a:cxn>
                    <a:cxn ang="0">
                      <a:pos x="2" y="18"/>
                    </a:cxn>
                    <a:cxn ang="0">
                      <a:pos x="3" y="19"/>
                    </a:cxn>
                    <a:cxn ang="0">
                      <a:pos x="4" y="20"/>
                    </a:cxn>
                    <a:cxn ang="0">
                      <a:pos x="6" y="22"/>
                    </a:cxn>
                    <a:cxn ang="0">
                      <a:pos x="7" y="22"/>
                    </a:cxn>
                    <a:cxn ang="0">
                      <a:pos x="8" y="23"/>
                    </a:cxn>
                    <a:cxn ang="0">
                      <a:pos x="9" y="23"/>
                    </a:cxn>
                    <a:cxn ang="0">
                      <a:pos x="11" y="23"/>
                    </a:cxn>
                    <a:cxn ang="0">
                      <a:pos x="12" y="22"/>
                    </a:cxn>
                    <a:cxn ang="0">
                      <a:pos x="13" y="21"/>
                    </a:cxn>
                    <a:cxn ang="0">
                      <a:pos x="14" y="20"/>
                    </a:cxn>
                    <a:cxn ang="0">
                      <a:pos x="15" y="19"/>
                    </a:cxn>
                    <a:cxn ang="0">
                      <a:pos x="16" y="17"/>
                    </a:cxn>
                    <a:cxn ang="0">
                      <a:pos x="16" y="15"/>
                    </a:cxn>
                    <a:cxn ang="0">
                      <a:pos x="16" y="13"/>
                    </a:cxn>
                    <a:cxn ang="0">
                      <a:pos x="16" y="11"/>
                    </a:cxn>
                    <a:cxn ang="0">
                      <a:pos x="15" y="9"/>
                    </a:cxn>
                  </a:cxnLst>
                  <a:rect l="0" t="0" r="r" b="b"/>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495" name="Group 602"/>
              <p:cNvGrpSpPr>
                <a:grpSpLocks/>
              </p:cNvGrpSpPr>
              <p:nvPr/>
            </p:nvGrpSpPr>
            <p:grpSpPr bwMode="auto">
              <a:xfrm>
                <a:off x="3837" y="1417"/>
                <a:ext cx="19" cy="22"/>
                <a:chOff x="3837" y="1417"/>
                <a:chExt cx="19" cy="22"/>
              </a:xfrm>
            </p:grpSpPr>
            <p:sp>
              <p:nvSpPr>
                <p:cNvPr id="496" name="Freeform 603"/>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a:effectLst/>
              </p:spPr>
              <p:txBody>
                <a:bodyPr/>
                <a:lstStyle/>
                <a:p>
                  <a:endParaRPr lang="en-US" dirty="0"/>
                </a:p>
              </p:txBody>
            </p:sp>
            <p:sp>
              <p:nvSpPr>
                <p:cNvPr id="497" name="Freeform 604"/>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461" name="Group 605"/>
            <p:cNvGrpSpPr>
              <a:grpSpLocks/>
            </p:cNvGrpSpPr>
            <p:nvPr/>
          </p:nvGrpSpPr>
          <p:grpSpPr bwMode="auto">
            <a:xfrm>
              <a:off x="3807" y="1360"/>
              <a:ext cx="89" cy="70"/>
              <a:chOff x="3807" y="1360"/>
              <a:chExt cx="89" cy="70"/>
            </a:xfrm>
          </p:grpSpPr>
          <p:sp>
            <p:nvSpPr>
              <p:cNvPr id="490" name="Freeform 606"/>
              <p:cNvSpPr>
                <a:spLocks/>
              </p:cNvSpPr>
              <p:nvPr/>
            </p:nvSpPr>
            <p:spPr bwMode="auto">
              <a:xfrm>
                <a:off x="3820" y="1360"/>
                <a:ext cx="76" cy="69"/>
              </a:xfrm>
              <a:custGeom>
                <a:avLst/>
                <a:gdLst/>
                <a:ahLst/>
                <a:cxnLst>
                  <a:cxn ang="0">
                    <a:pos x="65" y="0"/>
                  </a:cxn>
                  <a:cxn ang="0">
                    <a:pos x="69" y="6"/>
                  </a:cxn>
                  <a:cxn ang="0">
                    <a:pos x="73" y="13"/>
                  </a:cxn>
                  <a:cxn ang="0">
                    <a:pos x="75" y="21"/>
                  </a:cxn>
                  <a:cxn ang="0">
                    <a:pos x="75" y="28"/>
                  </a:cxn>
                  <a:cxn ang="0">
                    <a:pos x="20" y="68"/>
                  </a:cxn>
                  <a:cxn ang="0">
                    <a:pos x="11" y="59"/>
                  </a:cxn>
                  <a:cxn ang="0">
                    <a:pos x="2" y="39"/>
                  </a:cxn>
                  <a:cxn ang="0">
                    <a:pos x="1" y="25"/>
                  </a:cxn>
                  <a:cxn ang="0">
                    <a:pos x="0" y="10"/>
                  </a:cxn>
                  <a:cxn ang="0">
                    <a:pos x="65" y="0"/>
                  </a:cxn>
                </a:cxnLst>
                <a:rect l="0" t="0" r="r" b="b"/>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91" name="Group 607"/>
              <p:cNvGrpSpPr>
                <a:grpSpLocks/>
              </p:cNvGrpSpPr>
              <p:nvPr/>
            </p:nvGrpSpPr>
            <p:grpSpPr bwMode="auto">
              <a:xfrm>
                <a:off x="3807" y="1368"/>
                <a:ext cx="47" cy="62"/>
                <a:chOff x="3807" y="1368"/>
                <a:chExt cx="47" cy="62"/>
              </a:xfrm>
            </p:grpSpPr>
            <p:sp>
              <p:nvSpPr>
                <p:cNvPr id="492" name="Freeform 608"/>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8" y="0"/>
                    </a:cxn>
                    <a:cxn ang="0">
                      <a:pos x="15" y="1"/>
                    </a:cxn>
                    <a:cxn ang="0">
                      <a:pos x="11" y="2"/>
                    </a:cxn>
                    <a:cxn ang="0">
                      <a:pos x="8" y="5"/>
                    </a:cxn>
                    <a:cxn ang="0">
                      <a:pos x="5" y="8"/>
                    </a:cxn>
                    <a:cxn ang="0">
                      <a:pos x="3" y="12"/>
                    </a:cxn>
                    <a:cxn ang="0">
                      <a:pos x="1" y="16"/>
                    </a:cxn>
                    <a:cxn ang="0">
                      <a:pos x="0" y="21"/>
                    </a:cxn>
                    <a:cxn ang="0">
                      <a:pos x="0" y="26"/>
                    </a:cxn>
                    <a:cxn ang="0">
                      <a:pos x="1" y="31"/>
                    </a:cxn>
                    <a:cxn ang="0">
                      <a:pos x="2" y="37"/>
                    </a:cxn>
                    <a:cxn ang="0">
                      <a:pos x="3" y="42"/>
                    </a:cxn>
                    <a:cxn ang="0">
                      <a:pos x="6" y="46"/>
                    </a:cxn>
                    <a:cxn ang="0">
                      <a:pos x="9" y="51"/>
                    </a:cxn>
                    <a:cxn ang="0">
                      <a:pos x="12" y="54"/>
                    </a:cxn>
                    <a:cxn ang="0">
                      <a:pos x="16" y="57"/>
                    </a:cxn>
                    <a:cxn ang="0">
                      <a:pos x="20" y="59"/>
                    </a:cxn>
                    <a:cxn ang="0">
                      <a:pos x="23" y="61"/>
                    </a:cxn>
                    <a:cxn ang="0">
                      <a:pos x="28" y="61"/>
                    </a:cxn>
                    <a:cxn ang="0">
                      <a:pos x="31" y="60"/>
                    </a:cxn>
                    <a:cxn ang="0">
                      <a:pos x="35" y="59"/>
                    </a:cxn>
                    <a:cxn ang="0">
                      <a:pos x="38" y="56"/>
                    </a:cxn>
                    <a:cxn ang="0">
                      <a:pos x="41" y="53"/>
                    </a:cxn>
                    <a:cxn ang="0">
                      <a:pos x="43" y="49"/>
                    </a:cxn>
                    <a:cxn ang="0">
                      <a:pos x="45" y="45"/>
                    </a:cxn>
                    <a:cxn ang="0">
                      <a:pos x="46" y="40"/>
                    </a:cxn>
                    <a:cxn ang="0">
                      <a:pos x="46" y="35"/>
                    </a:cxn>
                    <a:cxn ang="0">
                      <a:pos x="45" y="30"/>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919191">
                        <a:gamma/>
                        <a:shade val="0"/>
                        <a:invGamma/>
                      </a:srgbClr>
                    </a:gs>
                  </a:gsLst>
                  <a:lin ang="0" scaled="1"/>
                </a:gradFill>
                <a:ln w="12700" cap="rnd">
                  <a:noFill/>
                  <a:round/>
                  <a:headEnd/>
                  <a:tailEnd/>
                </a:ln>
                <a:effectLst/>
              </p:spPr>
              <p:txBody>
                <a:bodyPr/>
                <a:lstStyle/>
                <a:p>
                  <a:endParaRPr lang="en-US" dirty="0"/>
                </a:p>
              </p:txBody>
            </p:sp>
            <p:sp>
              <p:nvSpPr>
                <p:cNvPr id="493" name="Freeform 609"/>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9" y="0"/>
                    </a:cxn>
                    <a:cxn ang="0">
                      <a:pos x="15" y="1"/>
                    </a:cxn>
                    <a:cxn ang="0">
                      <a:pos x="11" y="2"/>
                    </a:cxn>
                    <a:cxn ang="0">
                      <a:pos x="8" y="5"/>
                    </a:cxn>
                    <a:cxn ang="0">
                      <a:pos x="5" y="8"/>
                    </a:cxn>
                    <a:cxn ang="0">
                      <a:pos x="3" y="12"/>
                    </a:cxn>
                    <a:cxn ang="0">
                      <a:pos x="1" y="16"/>
                    </a:cxn>
                    <a:cxn ang="0">
                      <a:pos x="0" y="21"/>
                    </a:cxn>
                    <a:cxn ang="0">
                      <a:pos x="0" y="26"/>
                    </a:cxn>
                    <a:cxn ang="0">
                      <a:pos x="1" y="32"/>
                    </a:cxn>
                    <a:cxn ang="0">
                      <a:pos x="2" y="37"/>
                    </a:cxn>
                    <a:cxn ang="0">
                      <a:pos x="3" y="42"/>
                    </a:cxn>
                    <a:cxn ang="0">
                      <a:pos x="6" y="46"/>
                    </a:cxn>
                    <a:cxn ang="0">
                      <a:pos x="9" y="51"/>
                    </a:cxn>
                    <a:cxn ang="0">
                      <a:pos x="12" y="54"/>
                    </a:cxn>
                    <a:cxn ang="0">
                      <a:pos x="16" y="57"/>
                    </a:cxn>
                    <a:cxn ang="0">
                      <a:pos x="20" y="59"/>
                    </a:cxn>
                    <a:cxn ang="0">
                      <a:pos x="23" y="61"/>
                    </a:cxn>
                    <a:cxn ang="0">
                      <a:pos x="27" y="61"/>
                    </a:cxn>
                    <a:cxn ang="0">
                      <a:pos x="31" y="60"/>
                    </a:cxn>
                    <a:cxn ang="0">
                      <a:pos x="35" y="59"/>
                    </a:cxn>
                    <a:cxn ang="0">
                      <a:pos x="38" y="56"/>
                    </a:cxn>
                    <a:cxn ang="0">
                      <a:pos x="41" y="53"/>
                    </a:cxn>
                    <a:cxn ang="0">
                      <a:pos x="43" y="49"/>
                    </a:cxn>
                    <a:cxn ang="0">
                      <a:pos x="45" y="45"/>
                    </a:cxn>
                    <a:cxn ang="0">
                      <a:pos x="46" y="40"/>
                    </a:cxn>
                    <a:cxn ang="0">
                      <a:pos x="46" y="35"/>
                    </a:cxn>
                    <a:cxn ang="0">
                      <a:pos x="45" y="29"/>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sp>
          <p:nvSpPr>
            <p:cNvPr id="462" name="Line 610"/>
            <p:cNvSpPr>
              <a:spLocks noChangeShapeType="1"/>
            </p:cNvSpPr>
            <p:nvPr/>
          </p:nvSpPr>
          <p:spPr bwMode="auto">
            <a:xfrm flipV="1">
              <a:off x="3921" y="1324"/>
              <a:ext cx="134" cy="52"/>
            </a:xfrm>
            <a:prstGeom prst="line">
              <a:avLst/>
            </a:prstGeom>
            <a:noFill/>
            <a:ln w="12700">
              <a:solidFill>
                <a:srgbClr val="000000"/>
              </a:solidFill>
              <a:round/>
              <a:headEnd/>
              <a:tailEnd/>
            </a:ln>
            <a:effectLst/>
          </p:spPr>
          <p:txBody>
            <a:bodyPr wrap="none" anchor="ctr"/>
            <a:lstStyle/>
            <a:p>
              <a:endParaRPr lang="en-US" dirty="0"/>
            </a:p>
          </p:txBody>
        </p:sp>
        <p:sp>
          <p:nvSpPr>
            <p:cNvPr id="463" name="Line 611"/>
            <p:cNvSpPr>
              <a:spLocks noChangeShapeType="1"/>
            </p:cNvSpPr>
            <p:nvPr/>
          </p:nvSpPr>
          <p:spPr bwMode="auto">
            <a:xfrm flipV="1">
              <a:off x="3854" y="1124"/>
              <a:ext cx="134" cy="52"/>
            </a:xfrm>
            <a:prstGeom prst="line">
              <a:avLst/>
            </a:prstGeom>
            <a:noFill/>
            <a:ln w="12700">
              <a:solidFill>
                <a:srgbClr val="000000"/>
              </a:solidFill>
              <a:round/>
              <a:headEnd/>
              <a:tailEnd/>
            </a:ln>
            <a:effectLst/>
          </p:spPr>
          <p:txBody>
            <a:bodyPr wrap="none" anchor="ctr"/>
            <a:lstStyle/>
            <a:p>
              <a:endParaRPr lang="en-US" dirty="0"/>
            </a:p>
          </p:txBody>
        </p:sp>
        <p:grpSp>
          <p:nvGrpSpPr>
            <p:cNvPr id="464" name="Group 612"/>
            <p:cNvGrpSpPr>
              <a:grpSpLocks/>
            </p:cNvGrpSpPr>
            <p:nvPr/>
          </p:nvGrpSpPr>
          <p:grpSpPr bwMode="auto">
            <a:xfrm>
              <a:off x="3913" y="965"/>
              <a:ext cx="310" cy="484"/>
              <a:chOff x="3913" y="965"/>
              <a:chExt cx="310" cy="484"/>
            </a:xfrm>
          </p:grpSpPr>
          <p:sp>
            <p:nvSpPr>
              <p:cNvPr id="465" name="Freeform 613"/>
              <p:cNvSpPr>
                <a:spLocks/>
              </p:cNvSpPr>
              <p:nvPr/>
            </p:nvSpPr>
            <p:spPr bwMode="auto">
              <a:xfrm>
                <a:off x="3913" y="965"/>
                <a:ext cx="310" cy="484"/>
              </a:xfrm>
              <a:custGeom>
                <a:avLst/>
                <a:gdLst/>
                <a:ahLst/>
                <a:cxnLst>
                  <a:cxn ang="0">
                    <a:pos x="0" y="60"/>
                  </a:cxn>
                  <a:cxn ang="0">
                    <a:pos x="144" y="483"/>
                  </a:cxn>
                  <a:cxn ang="0">
                    <a:pos x="309" y="435"/>
                  </a:cxn>
                  <a:cxn ang="0">
                    <a:pos x="159" y="0"/>
                  </a:cxn>
                  <a:cxn ang="0">
                    <a:pos x="0" y="60"/>
                  </a:cxn>
                </a:cxnLst>
                <a:rect l="0" t="0" r="r" b="b"/>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66" name="Freeform 614"/>
              <p:cNvSpPr>
                <a:spLocks/>
              </p:cNvSpPr>
              <p:nvPr/>
            </p:nvSpPr>
            <p:spPr bwMode="auto">
              <a:xfrm>
                <a:off x="3972" y="1142"/>
                <a:ext cx="166" cy="83"/>
              </a:xfrm>
              <a:custGeom>
                <a:avLst/>
                <a:gdLst/>
                <a:ahLst/>
                <a:cxnLst>
                  <a:cxn ang="0">
                    <a:pos x="0" y="58"/>
                  </a:cxn>
                  <a:cxn ang="0">
                    <a:pos x="158" y="0"/>
                  </a:cxn>
                  <a:cxn ang="0">
                    <a:pos x="165" y="23"/>
                  </a:cxn>
                  <a:cxn ang="0">
                    <a:pos x="8" y="82"/>
                  </a:cxn>
                  <a:cxn ang="0">
                    <a:pos x="0" y="58"/>
                  </a:cxn>
                </a:cxnLst>
                <a:rect l="0" t="0" r="r" b="b"/>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67" name="Group 615"/>
              <p:cNvGrpSpPr>
                <a:grpSpLocks/>
              </p:cNvGrpSpPr>
              <p:nvPr/>
            </p:nvGrpSpPr>
            <p:grpSpPr bwMode="auto">
              <a:xfrm>
                <a:off x="3933" y="1168"/>
                <a:ext cx="216" cy="97"/>
                <a:chOff x="3933" y="1168"/>
                <a:chExt cx="216" cy="97"/>
              </a:xfrm>
            </p:grpSpPr>
            <p:sp>
              <p:nvSpPr>
                <p:cNvPr id="488" name="Freeform 616"/>
                <p:cNvSpPr>
                  <a:spLocks/>
                </p:cNvSpPr>
                <p:nvPr/>
              </p:nvSpPr>
              <p:spPr bwMode="auto">
                <a:xfrm>
                  <a:off x="3933" y="1168"/>
                  <a:ext cx="214" cy="96"/>
                </a:xfrm>
                <a:custGeom>
                  <a:avLst/>
                  <a:gdLst/>
                  <a:ahLst/>
                  <a:cxnLst>
                    <a:cxn ang="0">
                      <a:pos x="0" y="77"/>
                    </a:cxn>
                    <a:cxn ang="0">
                      <a:pos x="207" y="0"/>
                    </a:cxn>
                    <a:cxn ang="0">
                      <a:pos x="211" y="10"/>
                    </a:cxn>
                    <a:cxn ang="0">
                      <a:pos x="213" y="21"/>
                    </a:cxn>
                    <a:cxn ang="0">
                      <a:pos x="7" y="95"/>
                    </a:cxn>
                    <a:cxn ang="0">
                      <a:pos x="0" y="86"/>
                    </a:cxn>
                    <a:cxn ang="0">
                      <a:pos x="0" y="77"/>
                    </a:cxn>
                  </a:cxnLst>
                  <a:rect l="0" t="0" r="r" b="b"/>
                  <a:pathLst>
                    <a:path w="214" h="96">
                      <a:moveTo>
                        <a:pt x="0" y="77"/>
                      </a:moveTo>
                      <a:lnTo>
                        <a:pt x="207" y="0"/>
                      </a:lnTo>
                      <a:lnTo>
                        <a:pt x="211" y="10"/>
                      </a:lnTo>
                      <a:lnTo>
                        <a:pt x="213" y="21"/>
                      </a:lnTo>
                      <a:lnTo>
                        <a:pt x="7" y="95"/>
                      </a:lnTo>
                      <a:lnTo>
                        <a:pt x="0" y="86"/>
                      </a:lnTo>
                      <a:lnTo>
                        <a:pt x="0" y="77"/>
                      </a:lnTo>
                    </a:path>
                  </a:pathLst>
                </a:custGeom>
                <a:gradFill rotWithShape="0">
                  <a:gsLst>
                    <a:gs pos="0">
                      <a:srgbClr val="A2C1FE">
                        <a:gamma/>
                        <a:tint val="10196"/>
                        <a:invGamma/>
                      </a:srgbClr>
                    </a:gs>
                    <a:gs pos="100000">
                      <a:srgbClr val="A2C1FE"/>
                    </a:gs>
                  </a:gsLst>
                  <a:lin ang="5400000" scaled="1"/>
                </a:gradFill>
                <a:ln w="12700" cap="rnd">
                  <a:noFill/>
                  <a:round/>
                  <a:headEnd/>
                  <a:tailEnd/>
                </a:ln>
                <a:effectLst/>
              </p:spPr>
              <p:txBody>
                <a:bodyPr/>
                <a:lstStyle/>
                <a:p>
                  <a:endParaRPr lang="en-US" dirty="0"/>
                </a:p>
              </p:txBody>
            </p:sp>
            <p:sp>
              <p:nvSpPr>
                <p:cNvPr id="489" name="Freeform 617"/>
                <p:cNvSpPr>
                  <a:spLocks/>
                </p:cNvSpPr>
                <p:nvPr/>
              </p:nvSpPr>
              <p:spPr bwMode="auto">
                <a:xfrm>
                  <a:off x="3933" y="1168"/>
                  <a:ext cx="216" cy="97"/>
                </a:xfrm>
                <a:custGeom>
                  <a:avLst/>
                  <a:gdLst/>
                  <a:ahLst/>
                  <a:cxnLst>
                    <a:cxn ang="0">
                      <a:pos x="0" y="78"/>
                    </a:cxn>
                    <a:cxn ang="0">
                      <a:pos x="209" y="0"/>
                    </a:cxn>
                    <a:cxn ang="0">
                      <a:pos x="213" y="10"/>
                    </a:cxn>
                    <a:cxn ang="0">
                      <a:pos x="215" y="21"/>
                    </a:cxn>
                    <a:cxn ang="0">
                      <a:pos x="7" y="96"/>
                    </a:cxn>
                    <a:cxn ang="0">
                      <a:pos x="0" y="87"/>
                    </a:cxn>
                    <a:cxn ang="0">
                      <a:pos x="0" y="78"/>
                    </a:cxn>
                  </a:cxnLst>
                  <a:rect l="0" t="0" r="r" b="b"/>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468" name="Freeform 618"/>
              <p:cNvSpPr>
                <a:spLocks/>
              </p:cNvSpPr>
              <p:nvPr/>
            </p:nvSpPr>
            <p:spPr bwMode="auto">
              <a:xfrm>
                <a:off x="3989" y="1190"/>
                <a:ext cx="168" cy="84"/>
              </a:xfrm>
              <a:custGeom>
                <a:avLst/>
                <a:gdLst/>
                <a:ahLst/>
                <a:cxnLst>
                  <a:cxn ang="0">
                    <a:pos x="0" y="59"/>
                  </a:cxn>
                  <a:cxn ang="0">
                    <a:pos x="159" y="0"/>
                  </a:cxn>
                  <a:cxn ang="0">
                    <a:pos x="167" y="26"/>
                  </a:cxn>
                  <a:cxn ang="0">
                    <a:pos x="8" y="83"/>
                  </a:cxn>
                  <a:cxn ang="0">
                    <a:pos x="0" y="59"/>
                  </a:cxn>
                </a:cxnLst>
                <a:rect l="0" t="0" r="r" b="b"/>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469" name="Group 619"/>
              <p:cNvGrpSpPr>
                <a:grpSpLocks/>
              </p:cNvGrpSpPr>
              <p:nvPr/>
            </p:nvGrpSpPr>
            <p:grpSpPr bwMode="auto">
              <a:xfrm>
                <a:off x="3946" y="1063"/>
                <a:ext cx="164" cy="72"/>
                <a:chOff x="3946" y="1063"/>
                <a:chExt cx="164" cy="72"/>
              </a:xfrm>
            </p:grpSpPr>
            <p:sp>
              <p:nvSpPr>
                <p:cNvPr id="483" name="Freeform 620"/>
                <p:cNvSpPr>
                  <a:spLocks/>
                </p:cNvSpPr>
                <p:nvPr/>
              </p:nvSpPr>
              <p:spPr bwMode="auto">
                <a:xfrm>
                  <a:off x="3946" y="1063"/>
                  <a:ext cx="164" cy="72"/>
                </a:xfrm>
                <a:custGeom>
                  <a:avLst/>
                  <a:gdLst/>
                  <a:ahLst/>
                  <a:cxnLst>
                    <a:cxn ang="0">
                      <a:pos x="0" y="59"/>
                    </a:cxn>
                    <a:cxn ang="0">
                      <a:pos x="4" y="71"/>
                    </a:cxn>
                    <a:cxn ang="0">
                      <a:pos x="163" y="11"/>
                    </a:cxn>
                    <a:cxn ang="0">
                      <a:pos x="160" y="0"/>
                    </a:cxn>
                    <a:cxn ang="0">
                      <a:pos x="0" y="59"/>
                    </a:cxn>
                  </a:cxnLst>
                  <a:rect l="0" t="0" r="r" b="b"/>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84" name="Line 621"/>
                <p:cNvSpPr>
                  <a:spLocks noChangeShapeType="1"/>
                </p:cNvSpPr>
                <p:nvPr/>
              </p:nvSpPr>
              <p:spPr bwMode="auto">
                <a:xfrm>
                  <a:off x="3956" y="1120"/>
                  <a:ext cx="7" cy="13"/>
                </a:xfrm>
                <a:prstGeom prst="line">
                  <a:avLst/>
                </a:prstGeom>
                <a:noFill/>
                <a:ln w="12700">
                  <a:solidFill>
                    <a:srgbClr val="FFFFFF"/>
                  </a:solidFill>
                  <a:round/>
                  <a:headEnd/>
                  <a:tailEnd/>
                </a:ln>
                <a:effectLst/>
              </p:spPr>
              <p:txBody>
                <a:bodyPr wrap="none" anchor="ctr"/>
                <a:lstStyle/>
                <a:p>
                  <a:endParaRPr lang="en-US" dirty="0"/>
                </a:p>
              </p:txBody>
            </p:sp>
            <p:sp>
              <p:nvSpPr>
                <p:cNvPr id="485" name="Line 622"/>
                <p:cNvSpPr>
                  <a:spLocks noChangeShapeType="1"/>
                </p:cNvSpPr>
                <p:nvPr/>
              </p:nvSpPr>
              <p:spPr bwMode="auto">
                <a:xfrm>
                  <a:off x="3996" y="1103"/>
                  <a:ext cx="7" cy="15"/>
                </a:xfrm>
                <a:prstGeom prst="line">
                  <a:avLst/>
                </a:prstGeom>
                <a:noFill/>
                <a:ln w="12700">
                  <a:solidFill>
                    <a:srgbClr val="FFFFFF"/>
                  </a:solidFill>
                  <a:round/>
                  <a:headEnd/>
                  <a:tailEnd/>
                </a:ln>
                <a:effectLst/>
              </p:spPr>
              <p:txBody>
                <a:bodyPr wrap="none" anchor="ctr"/>
                <a:lstStyle/>
                <a:p>
                  <a:endParaRPr lang="en-US" dirty="0"/>
                </a:p>
              </p:txBody>
            </p:sp>
            <p:sp>
              <p:nvSpPr>
                <p:cNvPr id="486" name="Line 623"/>
                <p:cNvSpPr>
                  <a:spLocks noChangeShapeType="1"/>
                </p:cNvSpPr>
                <p:nvPr/>
              </p:nvSpPr>
              <p:spPr bwMode="auto">
                <a:xfrm>
                  <a:off x="4045" y="1085"/>
                  <a:ext cx="7" cy="14"/>
                </a:xfrm>
                <a:prstGeom prst="line">
                  <a:avLst/>
                </a:prstGeom>
                <a:noFill/>
                <a:ln w="12700">
                  <a:solidFill>
                    <a:srgbClr val="FFFFFF"/>
                  </a:solidFill>
                  <a:round/>
                  <a:headEnd/>
                  <a:tailEnd/>
                </a:ln>
                <a:effectLst/>
              </p:spPr>
              <p:txBody>
                <a:bodyPr wrap="none" anchor="ctr"/>
                <a:lstStyle/>
                <a:p>
                  <a:endParaRPr lang="en-US" dirty="0"/>
                </a:p>
              </p:txBody>
            </p:sp>
            <p:sp>
              <p:nvSpPr>
                <p:cNvPr id="487" name="Line 624"/>
                <p:cNvSpPr>
                  <a:spLocks noChangeShapeType="1"/>
                </p:cNvSpPr>
                <p:nvPr/>
              </p:nvSpPr>
              <p:spPr bwMode="auto">
                <a:xfrm>
                  <a:off x="4096" y="1067"/>
                  <a:ext cx="0" cy="16"/>
                </a:xfrm>
                <a:prstGeom prst="line">
                  <a:avLst/>
                </a:prstGeom>
                <a:noFill/>
                <a:ln w="12700">
                  <a:solidFill>
                    <a:srgbClr val="FFFFFF"/>
                  </a:solidFill>
                  <a:round/>
                  <a:headEnd/>
                  <a:tailEnd/>
                </a:ln>
                <a:effectLst/>
              </p:spPr>
              <p:txBody>
                <a:bodyPr wrap="none" anchor="ctr"/>
                <a:lstStyle/>
                <a:p>
                  <a:endParaRPr lang="en-US" dirty="0"/>
                </a:p>
              </p:txBody>
            </p:sp>
          </p:grpSp>
          <p:grpSp>
            <p:nvGrpSpPr>
              <p:cNvPr id="470" name="Group 625"/>
              <p:cNvGrpSpPr>
                <a:grpSpLocks/>
              </p:cNvGrpSpPr>
              <p:nvPr/>
            </p:nvGrpSpPr>
            <p:grpSpPr bwMode="auto">
              <a:xfrm>
                <a:off x="4024" y="1288"/>
                <a:ext cx="164" cy="73"/>
                <a:chOff x="4024" y="1288"/>
                <a:chExt cx="164" cy="73"/>
              </a:xfrm>
            </p:grpSpPr>
            <p:sp>
              <p:nvSpPr>
                <p:cNvPr id="478" name="Freeform 626"/>
                <p:cNvSpPr>
                  <a:spLocks/>
                </p:cNvSpPr>
                <p:nvPr/>
              </p:nvSpPr>
              <p:spPr bwMode="auto">
                <a:xfrm>
                  <a:off x="4024" y="1288"/>
                  <a:ext cx="164" cy="73"/>
                </a:xfrm>
                <a:custGeom>
                  <a:avLst/>
                  <a:gdLst/>
                  <a:ahLst/>
                  <a:cxnLst>
                    <a:cxn ang="0">
                      <a:pos x="0" y="60"/>
                    </a:cxn>
                    <a:cxn ang="0">
                      <a:pos x="4" y="72"/>
                    </a:cxn>
                    <a:cxn ang="0">
                      <a:pos x="163" y="11"/>
                    </a:cxn>
                    <a:cxn ang="0">
                      <a:pos x="160" y="0"/>
                    </a:cxn>
                    <a:cxn ang="0">
                      <a:pos x="0" y="60"/>
                    </a:cxn>
                  </a:cxnLst>
                  <a:rect l="0" t="0" r="r" b="b"/>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79" name="Line 627"/>
                <p:cNvSpPr>
                  <a:spLocks noChangeShapeType="1"/>
                </p:cNvSpPr>
                <p:nvPr/>
              </p:nvSpPr>
              <p:spPr bwMode="auto">
                <a:xfrm>
                  <a:off x="4034" y="1345"/>
                  <a:ext cx="7" cy="14"/>
                </a:xfrm>
                <a:prstGeom prst="line">
                  <a:avLst/>
                </a:prstGeom>
                <a:noFill/>
                <a:ln w="12700">
                  <a:solidFill>
                    <a:srgbClr val="FFFFFF"/>
                  </a:solidFill>
                  <a:round/>
                  <a:headEnd/>
                  <a:tailEnd/>
                </a:ln>
                <a:effectLst/>
              </p:spPr>
              <p:txBody>
                <a:bodyPr wrap="none" anchor="ctr"/>
                <a:lstStyle/>
                <a:p>
                  <a:endParaRPr lang="en-US" dirty="0"/>
                </a:p>
              </p:txBody>
            </p:sp>
            <p:sp>
              <p:nvSpPr>
                <p:cNvPr id="480" name="Line 628"/>
                <p:cNvSpPr>
                  <a:spLocks noChangeShapeType="1"/>
                </p:cNvSpPr>
                <p:nvPr/>
              </p:nvSpPr>
              <p:spPr bwMode="auto">
                <a:xfrm>
                  <a:off x="4074" y="1329"/>
                  <a:ext cx="6" cy="14"/>
                </a:xfrm>
                <a:prstGeom prst="line">
                  <a:avLst/>
                </a:prstGeom>
                <a:noFill/>
                <a:ln w="12700">
                  <a:solidFill>
                    <a:srgbClr val="FFFFFF"/>
                  </a:solidFill>
                  <a:round/>
                  <a:headEnd/>
                  <a:tailEnd/>
                </a:ln>
                <a:effectLst/>
              </p:spPr>
              <p:txBody>
                <a:bodyPr wrap="none" anchor="ctr"/>
                <a:lstStyle/>
                <a:p>
                  <a:endParaRPr lang="en-US" dirty="0"/>
                </a:p>
              </p:txBody>
            </p:sp>
            <p:sp>
              <p:nvSpPr>
                <p:cNvPr id="481" name="Line 629"/>
                <p:cNvSpPr>
                  <a:spLocks noChangeShapeType="1"/>
                </p:cNvSpPr>
                <p:nvPr/>
              </p:nvSpPr>
              <p:spPr bwMode="auto">
                <a:xfrm>
                  <a:off x="4124" y="1310"/>
                  <a:ext cx="6" cy="14"/>
                </a:xfrm>
                <a:prstGeom prst="line">
                  <a:avLst/>
                </a:prstGeom>
                <a:noFill/>
                <a:ln w="12700">
                  <a:solidFill>
                    <a:srgbClr val="FFFFFF"/>
                  </a:solidFill>
                  <a:round/>
                  <a:headEnd/>
                  <a:tailEnd/>
                </a:ln>
                <a:effectLst/>
              </p:spPr>
              <p:txBody>
                <a:bodyPr wrap="none" anchor="ctr"/>
                <a:lstStyle/>
                <a:p>
                  <a:endParaRPr lang="en-US" dirty="0"/>
                </a:p>
              </p:txBody>
            </p:sp>
            <p:sp>
              <p:nvSpPr>
                <p:cNvPr id="482" name="Line 630"/>
                <p:cNvSpPr>
                  <a:spLocks noChangeShapeType="1"/>
                </p:cNvSpPr>
                <p:nvPr/>
              </p:nvSpPr>
              <p:spPr bwMode="auto">
                <a:xfrm>
                  <a:off x="4170" y="1292"/>
                  <a:ext cx="7" cy="16"/>
                </a:xfrm>
                <a:prstGeom prst="line">
                  <a:avLst/>
                </a:prstGeom>
                <a:noFill/>
                <a:ln w="12700">
                  <a:solidFill>
                    <a:srgbClr val="FFFFFF"/>
                  </a:solidFill>
                  <a:round/>
                  <a:headEnd/>
                  <a:tailEnd/>
                </a:ln>
                <a:effectLst/>
              </p:spPr>
              <p:txBody>
                <a:bodyPr wrap="none" anchor="ctr"/>
                <a:lstStyle/>
                <a:p>
                  <a:endParaRPr lang="en-US" dirty="0"/>
                </a:p>
              </p:txBody>
            </p:sp>
          </p:grpSp>
          <p:sp>
            <p:nvSpPr>
              <p:cNvPr id="471" name="Freeform 631"/>
              <p:cNvSpPr>
                <a:spLocks/>
              </p:cNvSpPr>
              <p:nvPr/>
            </p:nvSpPr>
            <p:spPr bwMode="auto">
              <a:xfrm>
                <a:off x="3917" y="969"/>
                <a:ext cx="187" cy="153"/>
              </a:xfrm>
              <a:custGeom>
                <a:avLst/>
                <a:gdLst/>
                <a:ahLst/>
                <a:cxnLst>
                  <a:cxn ang="0">
                    <a:pos x="0" y="58"/>
                  </a:cxn>
                  <a:cxn ang="0">
                    <a:pos x="154" y="0"/>
                  </a:cxn>
                  <a:cxn ang="0">
                    <a:pos x="186" y="93"/>
                  </a:cxn>
                  <a:cxn ang="0">
                    <a:pos x="32" y="152"/>
                  </a:cxn>
                  <a:cxn ang="0">
                    <a:pos x="0" y="58"/>
                  </a:cxn>
                </a:cxnLst>
                <a:rect l="0" t="0" r="r" b="b"/>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472" name="Freeform 632"/>
              <p:cNvSpPr>
                <a:spLocks/>
              </p:cNvSpPr>
              <p:nvPr/>
            </p:nvSpPr>
            <p:spPr bwMode="auto">
              <a:xfrm>
                <a:off x="4029" y="1304"/>
                <a:ext cx="189" cy="141"/>
              </a:xfrm>
              <a:custGeom>
                <a:avLst/>
                <a:gdLst/>
                <a:ahLst/>
                <a:cxnLst>
                  <a:cxn ang="0">
                    <a:pos x="0" y="56"/>
                  </a:cxn>
                  <a:cxn ang="0">
                    <a:pos x="156" y="0"/>
                  </a:cxn>
                  <a:cxn ang="0">
                    <a:pos x="188" y="93"/>
                  </a:cxn>
                  <a:cxn ang="0">
                    <a:pos x="29" y="140"/>
                  </a:cxn>
                  <a:cxn ang="0">
                    <a:pos x="0" y="56"/>
                  </a:cxn>
                </a:cxnLst>
                <a:rect l="0" t="0" r="r" b="b"/>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473" name="Freeform 633"/>
              <p:cNvSpPr>
                <a:spLocks/>
              </p:cNvSpPr>
              <p:nvPr/>
            </p:nvSpPr>
            <p:spPr bwMode="auto">
              <a:xfrm>
                <a:off x="3952" y="1077"/>
                <a:ext cx="167" cy="84"/>
              </a:xfrm>
              <a:custGeom>
                <a:avLst/>
                <a:gdLst/>
                <a:ahLst/>
                <a:cxnLst>
                  <a:cxn ang="0">
                    <a:pos x="0" y="59"/>
                  </a:cxn>
                  <a:cxn ang="0">
                    <a:pos x="158" y="0"/>
                  </a:cxn>
                  <a:cxn ang="0">
                    <a:pos x="166" y="26"/>
                  </a:cxn>
                  <a:cxn ang="0">
                    <a:pos x="7" y="83"/>
                  </a:cxn>
                  <a:cxn ang="0">
                    <a:pos x="0" y="59"/>
                  </a:cxn>
                </a:cxnLst>
                <a:rect l="0" t="0" r="r" b="b"/>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74" name="Line 634"/>
              <p:cNvSpPr>
                <a:spLocks noChangeShapeType="1"/>
              </p:cNvSpPr>
              <p:nvPr/>
            </p:nvSpPr>
            <p:spPr bwMode="auto">
              <a:xfrm flipH="1">
                <a:off x="3952" y="1083"/>
                <a:ext cx="157" cy="50"/>
              </a:xfrm>
              <a:prstGeom prst="line">
                <a:avLst/>
              </a:prstGeom>
              <a:noFill/>
              <a:ln w="12700">
                <a:solidFill>
                  <a:srgbClr val="FFFFFF"/>
                </a:solidFill>
                <a:round/>
                <a:headEnd/>
                <a:tailEnd/>
              </a:ln>
              <a:effectLst/>
            </p:spPr>
            <p:txBody>
              <a:bodyPr wrap="none" anchor="ctr"/>
              <a:lstStyle/>
              <a:p>
                <a:endParaRPr lang="en-US" dirty="0"/>
              </a:p>
            </p:txBody>
          </p:sp>
          <p:sp>
            <p:nvSpPr>
              <p:cNvPr id="475" name="Freeform 635"/>
              <p:cNvSpPr>
                <a:spLocks/>
              </p:cNvSpPr>
              <p:nvPr/>
            </p:nvSpPr>
            <p:spPr bwMode="auto">
              <a:xfrm>
                <a:off x="4015" y="1262"/>
                <a:ext cx="166" cy="84"/>
              </a:xfrm>
              <a:custGeom>
                <a:avLst/>
                <a:gdLst/>
                <a:ahLst/>
                <a:cxnLst>
                  <a:cxn ang="0">
                    <a:pos x="0" y="59"/>
                  </a:cxn>
                  <a:cxn ang="0">
                    <a:pos x="157" y="0"/>
                  </a:cxn>
                  <a:cxn ang="0">
                    <a:pos x="165" y="26"/>
                  </a:cxn>
                  <a:cxn ang="0">
                    <a:pos x="7" y="83"/>
                  </a:cxn>
                  <a:cxn ang="0">
                    <a:pos x="0" y="59"/>
                  </a:cxn>
                </a:cxnLst>
                <a:rect l="0" t="0" r="r" b="b"/>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476" name="Line 636"/>
              <p:cNvSpPr>
                <a:spLocks noChangeShapeType="1"/>
              </p:cNvSpPr>
              <p:nvPr/>
            </p:nvSpPr>
            <p:spPr bwMode="auto">
              <a:xfrm flipH="1">
                <a:off x="4023" y="1291"/>
                <a:ext cx="157" cy="49"/>
              </a:xfrm>
              <a:prstGeom prst="line">
                <a:avLst/>
              </a:prstGeom>
              <a:noFill/>
              <a:ln w="12700">
                <a:solidFill>
                  <a:srgbClr val="FFFFFF"/>
                </a:solidFill>
                <a:round/>
                <a:headEnd/>
                <a:tailEnd/>
              </a:ln>
              <a:effectLst/>
            </p:spPr>
            <p:txBody>
              <a:bodyPr wrap="none" anchor="ctr"/>
              <a:lstStyle/>
              <a:p>
                <a:endParaRPr lang="en-US" dirty="0"/>
              </a:p>
            </p:txBody>
          </p:sp>
          <p:sp>
            <p:nvSpPr>
              <p:cNvPr id="477" name="Freeform 637"/>
              <p:cNvSpPr>
                <a:spLocks/>
              </p:cNvSpPr>
              <p:nvPr/>
            </p:nvSpPr>
            <p:spPr bwMode="auto">
              <a:xfrm>
                <a:off x="4140" y="1170"/>
                <a:ext cx="7" cy="19"/>
              </a:xfrm>
              <a:custGeom>
                <a:avLst/>
                <a:gdLst/>
                <a:ahLst/>
                <a:cxnLst>
                  <a:cxn ang="0">
                    <a:pos x="0" y="0"/>
                  </a:cxn>
                  <a:cxn ang="0">
                    <a:pos x="0" y="6"/>
                  </a:cxn>
                  <a:cxn ang="0">
                    <a:pos x="3" y="13"/>
                  </a:cxn>
                  <a:cxn ang="0">
                    <a:pos x="6" y="18"/>
                  </a:cxn>
                </a:cxnLst>
                <a:rect l="0" t="0" r="r" b="b"/>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639" name="Group 638"/>
          <p:cNvGrpSpPr>
            <a:grpSpLocks/>
          </p:cNvGrpSpPr>
          <p:nvPr/>
        </p:nvGrpSpPr>
        <p:grpSpPr bwMode="auto">
          <a:xfrm>
            <a:off x="6948667" y="676395"/>
            <a:ext cx="304800" cy="304800"/>
            <a:chOff x="3579" y="965"/>
            <a:chExt cx="644" cy="595"/>
          </a:xfrm>
        </p:grpSpPr>
        <p:grpSp>
          <p:nvGrpSpPr>
            <p:cNvPr id="640" name="Group 639"/>
            <p:cNvGrpSpPr>
              <a:grpSpLocks/>
            </p:cNvGrpSpPr>
            <p:nvPr/>
          </p:nvGrpSpPr>
          <p:grpSpPr bwMode="auto">
            <a:xfrm>
              <a:off x="3716" y="1085"/>
              <a:ext cx="382" cy="373"/>
              <a:chOff x="3716" y="1085"/>
              <a:chExt cx="382" cy="373"/>
            </a:xfrm>
          </p:grpSpPr>
          <p:sp>
            <p:nvSpPr>
              <p:cNvPr id="848" name="Freeform 640"/>
              <p:cNvSpPr>
                <a:spLocks/>
              </p:cNvSpPr>
              <p:nvPr/>
            </p:nvSpPr>
            <p:spPr bwMode="auto">
              <a:xfrm>
                <a:off x="3716" y="1085"/>
                <a:ext cx="381" cy="372"/>
              </a:xfrm>
              <a:custGeom>
                <a:avLst/>
                <a:gdLst/>
                <a:ahLst/>
                <a:cxnLst>
                  <a:cxn ang="0">
                    <a:pos x="380" y="275"/>
                  </a:cxn>
                  <a:cxn ang="0">
                    <a:pos x="290" y="0"/>
                  </a:cxn>
                  <a:cxn ang="0">
                    <a:pos x="18" y="105"/>
                  </a:cxn>
                  <a:cxn ang="0">
                    <a:pos x="0" y="168"/>
                  </a:cxn>
                  <a:cxn ang="0">
                    <a:pos x="72" y="368"/>
                  </a:cxn>
                  <a:cxn ang="0">
                    <a:pos x="120" y="371"/>
                  </a:cxn>
                  <a:cxn ang="0">
                    <a:pos x="380" y="275"/>
                  </a:cxn>
                </a:cxnLst>
                <a:rect l="0" t="0" r="r" b="b"/>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618FFD">
                      <a:gamma/>
                      <a:shade val="89804"/>
                      <a:invGamma/>
                    </a:srgbClr>
                  </a:gs>
                </a:gsLst>
                <a:lin ang="0" scaled="1"/>
              </a:gradFill>
              <a:ln w="12700" cap="rnd">
                <a:noFill/>
                <a:round/>
                <a:headEnd/>
                <a:tailEnd/>
              </a:ln>
              <a:effectLst/>
            </p:spPr>
            <p:txBody>
              <a:bodyPr/>
              <a:lstStyle/>
              <a:p>
                <a:endParaRPr lang="en-US" dirty="0"/>
              </a:p>
            </p:txBody>
          </p:sp>
          <p:sp>
            <p:nvSpPr>
              <p:cNvPr id="849" name="Freeform 641"/>
              <p:cNvSpPr>
                <a:spLocks/>
              </p:cNvSpPr>
              <p:nvPr/>
            </p:nvSpPr>
            <p:spPr bwMode="auto">
              <a:xfrm>
                <a:off x="3716" y="1085"/>
                <a:ext cx="382" cy="373"/>
              </a:xfrm>
              <a:custGeom>
                <a:avLst/>
                <a:gdLst/>
                <a:ahLst/>
                <a:cxnLst>
                  <a:cxn ang="0">
                    <a:pos x="381" y="276"/>
                  </a:cxn>
                  <a:cxn ang="0">
                    <a:pos x="291" y="0"/>
                  </a:cxn>
                  <a:cxn ang="0">
                    <a:pos x="18" y="105"/>
                  </a:cxn>
                  <a:cxn ang="0">
                    <a:pos x="0" y="168"/>
                  </a:cxn>
                  <a:cxn ang="0">
                    <a:pos x="72" y="369"/>
                  </a:cxn>
                  <a:cxn ang="0">
                    <a:pos x="120" y="372"/>
                  </a:cxn>
                  <a:cxn ang="0">
                    <a:pos x="381" y="276"/>
                  </a:cxn>
                </a:cxnLst>
                <a:rect l="0" t="0" r="r" b="b"/>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41" name="Group 642"/>
            <p:cNvGrpSpPr>
              <a:grpSpLocks/>
            </p:cNvGrpSpPr>
            <p:nvPr/>
          </p:nvGrpSpPr>
          <p:grpSpPr bwMode="auto">
            <a:xfrm>
              <a:off x="3579" y="1106"/>
              <a:ext cx="291" cy="454"/>
              <a:chOff x="3579" y="1106"/>
              <a:chExt cx="291" cy="454"/>
            </a:xfrm>
          </p:grpSpPr>
          <p:sp>
            <p:nvSpPr>
              <p:cNvPr id="826" name="Freeform 643"/>
              <p:cNvSpPr>
                <a:spLocks/>
              </p:cNvSpPr>
              <p:nvPr/>
            </p:nvSpPr>
            <p:spPr bwMode="auto">
              <a:xfrm>
                <a:off x="3579" y="1106"/>
                <a:ext cx="291" cy="454"/>
              </a:xfrm>
              <a:custGeom>
                <a:avLst/>
                <a:gdLst/>
                <a:ahLst/>
                <a:cxnLst>
                  <a:cxn ang="0">
                    <a:pos x="0" y="56"/>
                  </a:cxn>
                  <a:cxn ang="0">
                    <a:pos x="135" y="453"/>
                  </a:cxn>
                  <a:cxn ang="0">
                    <a:pos x="290" y="408"/>
                  </a:cxn>
                  <a:cxn ang="0">
                    <a:pos x="149" y="0"/>
                  </a:cxn>
                  <a:cxn ang="0">
                    <a:pos x="0" y="56"/>
                  </a:cxn>
                </a:cxnLst>
                <a:rect l="0" t="0" r="r" b="b"/>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27" name="Group 644"/>
              <p:cNvGrpSpPr>
                <a:grpSpLocks/>
              </p:cNvGrpSpPr>
              <p:nvPr/>
            </p:nvGrpSpPr>
            <p:grpSpPr bwMode="auto">
              <a:xfrm>
                <a:off x="3619" y="1202"/>
                <a:ext cx="135" cy="62"/>
                <a:chOff x="3619" y="1202"/>
                <a:chExt cx="135" cy="62"/>
              </a:xfrm>
            </p:grpSpPr>
            <p:sp>
              <p:nvSpPr>
                <p:cNvPr id="844" name="Line 645"/>
                <p:cNvSpPr>
                  <a:spLocks noChangeShapeType="1"/>
                </p:cNvSpPr>
                <p:nvPr/>
              </p:nvSpPr>
              <p:spPr bwMode="auto">
                <a:xfrm>
                  <a:off x="3619" y="1252"/>
                  <a:ext cx="6" cy="12"/>
                </a:xfrm>
                <a:prstGeom prst="line">
                  <a:avLst/>
                </a:prstGeom>
                <a:noFill/>
                <a:ln w="12700">
                  <a:solidFill>
                    <a:srgbClr val="FFFFFF"/>
                  </a:solidFill>
                  <a:round/>
                  <a:headEnd/>
                  <a:tailEnd/>
                </a:ln>
                <a:effectLst/>
              </p:spPr>
              <p:txBody>
                <a:bodyPr wrap="none" anchor="ctr"/>
                <a:lstStyle/>
                <a:p>
                  <a:endParaRPr lang="en-US" dirty="0"/>
                </a:p>
              </p:txBody>
            </p:sp>
            <p:sp>
              <p:nvSpPr>
                <p:cNvPr id="845" name="Line 646"/>
                <p:cNvSpPr>
                  <a:spLocks noChangeShapeType="1"/>
                </p:cNvSpPr>
                <p:nvPr/>
              </p:nvSpPr>
              <p:spPr bwMode="auto">
                <a:xfrm>
                  <a:off x="3657" y="1236"/>
                  <a:ext cx="6" cy="13"/>
                </a:xfrm>
                <a:prstGeom prst="line">
                  <a:avLst/>
                </a:prstGeom>
                <a:noFill/>
                <a:ln w="12700">
                  <a:solidFill>
                    <a:srgbClr val="FFFFFF"/>
                  </a:solidFill>
                  <a:round/>
                  <a:headEnd/>
                  <a:tailEnd/>
                </a:ln>
                <a:effectLst/>
              </p:spPr>
              <p:txBody>
                <a:bodyPr wrap="none" anchor="ctr"/>
                <a:lstStyle/>
                <a:p>
                  <a:endParaRPr lang="en-US" dirty="0"/>
                </a:p>
              </p:txBody>
            </p:sp>
            <p:sp>
              <p:nvSpPr>
                <p:cNvPr id="846" name="Line 647"/>
                <p:cNvSpPr>
                  <a:spLocks noChangeShapeType="1"/>
                </p:cNvSpPr>
                <p:nvPr/>
              </p:nvSpPr>
              <p:spPr bwMode="auto">
                <a:xfrm>
                  <a:off x="3703" y="1219"/>
                  <a:ext cx="6" cy="13"/>
                </a:xfrm>
                <a:prstGeom prst="line">
                  <a:avLst/>
                </a:prstGeom>
                <a:noFill/>
                <a:ln w="12700">
                  <a:solidFill>
                    <a:srgbClr val="FFFFFF"/>
                  </a:solidFill>
                  <a:round/>
                  <a:headEnd/>
                  <a:tailEnd/>
                </a:ln>
                <a:effectLst/>
              </p:spPr>
              <p:txBody>
                <a:bodyPr wrap="none" anchor="ctr"/>
                <a:lstStyle/>
                <a:p>
                  <a:endParaRPr lang="en-US" dirty="0"/>
                </a:p>
              </p:txBody>
            </p:sp>
            <p:sp>
              <p:nvSpPr>
                <p:cNvPr id="847" name="Line 648"/>
                <p:cNvSpPr>
                  <a:spLocks noChangeShapeType="1"/>
                </p:cNvSpPr>
                <p:nvPr/>
              </p:nvSpPr>
              <p:spPr bwMode="auto">
                <a:xfrm>
                  <a:off x="3747" y="1202"/>
                  <a:ext cx="7" cy="14"/>
                </a:xfrm>
                <a:prstGeom prst="line">
                  <a:avLst/>
                </a:prstGeom>
                <a:noFill/>
                <a:ln w="12700">
                  <a:solidFill>
                    <a:srgbClr val="FFFFFF"/>
                  </a:solidFill>
                  <a:round/>
                  <a:headEnd/>
                  <a:tailEnd/>
                </a:ln>
                <a:effectLst/>
              </p:spPr>
              <p:txBody>
                <a:bodyPr wrap="none" anchor="ctr"/>
                <a:lstStyle/>
                <a:p>
                  <a:endParaRPr lang="en-US" dirty="0"/>
                </a:p>
              </p:txBody>
            </p:sp>
          </p:grpSp>
          <p:sp>
            <p:nvSpPr>
              <p:cNvPr id="828" name="Freeform 649"/>
              <p:cNvSpPr>
                <a:spLocks/>
              </p:cNvSpPr>
              <p:nvPr/>
            </p:nvSpPr>
            <p:spPr bwMode="auto">
              <a:xfrm>
                <a:off x="3583" y="1110"/>
                <a:ext cx="175" cy="143"/>
              </a:xfrm>
              <a:custGeom>
                <a:avLst/>
                <a:gdLst/>
                <a:ahLst/>
                <a:cxnLst>
                  <a:cxn ang="0">
                    <a:pos x="0" y="54"/>
                  </a:cxn>
                  <a:cxn ang="0">
                    <a:pos x="144" y="0"/>
                  </a:cxn>
                  <a:cxn ang="0">
                    <a:pos x="174" y="87"/>
                  </a:cxn>
                  <a:cxn ang="0">
                    <a:pos x="29" y="142"/>
                  </a:cxn>
                  <a:cxn ang="0">
                    <a:pos x="0" y="54"/>
                  </a:cxn>
                </a:cxnLst>
                <a:rect l="0" t="0" r="r" b="b"/>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829" name="Freeform 650"/>
              <p:cNvSpPr>
                <a:spLocks/>
              </p:cNvSpPr>
              <p:nvPr/>
            </p:nvSpPr>
            <p:spPr bwMode="auto">
              <a:xfrm>
                <a:off x="3636" y="1272"/>
                <a:ext cx="158" cy="78"/>
              </a:xfrm>
              <a:custGeom>
                <a:avLst/>
                <a:gdLst/>
                <a:ahLst/>
                <a:cxnLst>
                  <a:cxn ang="0">
                    <a:pos x="0" y="55"/>
                  </a:cxn>
                  <a:cxn ang="0">
                    <a:pos x="149" y="0"/>
                  </a:cxn>
                  <a:cxn ang="0">
                    <a:pos x="157" y="24"/>
                  </a:cxn>
                  <a:cxn ang="0">
                    <a:pos x="7" y="77"/>
                  </a:cxn>
                  <a:cxn ang="0">
                    <a:pos x="0" y="55"/>
                  </a:cxn>
                </a:cxnLst>
                <a:rect l="0" t="0" r="r" b="b"/>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30" name="Freeform 651"/>
              <p:cNvSpPr>
                <a:spLocks/>
              </p:cNvSpPr>
              <p:nvPr/>
            </p:nvSpPr>
            <p:spPr bwMode="auto">
              <a:xfrm>
                <a:off x="3615" y="1211"/>
                <a:ext cx="158" cy="78"/>
              </a:xfrm>
              <a:custGeom>
                <a:avLst/>
                <a:gdLst/>
                <a:ahLst/>
                <a:cxnLst>
                  <a:cxn ang="0">
                    <a:pos x="0" y="57"/>
                  </a:cxn>
                  <a:cxn ang="0">
                    <a:pos x="149" y="0"/>
                  </a:cxn>
                  <a:cxn ang="0">
                    <a:pos x="157" y="24"/>
                  </a:cxn>
                  <a:cxn ang="0">
                    <a:pos x="7" y="77"/>
                  </a:cxn>
                  <a:cxn ang="0">
                    <a:pos x="0" y="57"/>
                  </a:cxn>
                </a:cxnLst>
                <a:rect l="0" t="0" r="r" b="b"/>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31" name="Group 652"/>
              <p:cNvGrpSpPr>
                <a:grpSpLocks/>
              </p:cNvGrpSpPr>
              <p:nvPr/>
            </p:nvGrpSpPr>
            <p:grpSpPr bwMode="auto">
              <a:xfrm>
                <a:off x="3645" y="1296"/>
                <a:ext cx="153" cy="76"/>
                <a:chOff x="3645" y="1296"/>
                <a:chExt cx="153" cy="76"/>
              </a:xfrm>
            </p:grpSpPr>
            <p:sp>
              <p:nvSpPr>
                <p:cNvPr id="842" name="Freeform 653"/>
                <p:cNvSpPr>
                  <a:spLocks/>
                </p:cNvSpPr>
                <p:nvPr/>
              </p:nvSpPr>
              <p:spPr bwMode="auto">
                <a:xfrm>
                  <a:off x="3645" y="1296"/>
                  <a:ext cx="152" cy="74"/>
                </a:xfrm>
                <a:custGeom>
                  <a:avLst/>
                  <a:gdLst/>
                  <a:ahLst/>
                  <a:cxnLst>
                    <a:cxn ang="0">
                      <a:pos x="0" y="54"/>
                    </a:cxn>
                    <a:cxn ang="0">
                      <a:pos x="145" y="0"/>
                    </a:cxn>
                    <a:cxn ang="0">
                      <a:pos x="151" y="19"/>
                    </a:cxn>
                    <a:cxn ang="0">
                      <a:pos x="6" y="73"/>
                    </a:cxn>
                    <a:cxn ang="0">
                      <a:pos x="0" y="54"/>
                    </a:cxn>
                  </a:cxnLst>
                  <a:rect l="0" t="0" r="r" b="b"/>
                  <a:pathLst>
                    <a:path w="152" h="74">
                      <a:moveTo>
                        <a:pt x="0" y="54"/>
                      </a:moveTo>
                      <a:lnTo>
                        <a:pt x="145" y="0"/>
                      </a:lnTo>
                      <a:lnTo>
                        <a:pt x="151" y="19"/>
                      </a:lnTo>
                      <a:lnTo>
                        <a:pt x="6" y="73"/>
                      </a:lnTo>
                      <a:lnTo>
                        <a:pt x="0" y="54"/>
                      </a:lnTo>
                    </a:path>
                  </a:pathLst>
                </a:custGeom>
                <a:gradFill rotWithShape="0">
                  <a:gsLst>
                    <a:gs pos="0">
                      <a:srgbClr val="A2C1FE">
                        <a:gamma/>
                        <a:tint val="80000"/>
                        <a:invGamma/>
                      </a:srgbClr>
                    </a:gs>
                    <a:gs pos="100000">
                      <a:srgbClr val="A2C1FE"/>
                    </a:gs>
                  </a:gsLst>
                  <a:lin ang="5400000" scaled="1"/>
                </a:gradFill>
                <a:ln w="12700" cap="rnd">
                  <a:noFill/>
                  <a:round/>
                  <a:headEnd/>
                  <a:tailEnd/>
                </a:ln>
                <a:effectLst/>
              </p:spPr>
              <p:txBody>
                <a:bodyPr/>
                <a:lstStyle/>
                <a:p>
                  <a:endParaRPr lang="en-US" dirty="0"/>
                </a:p>
              </p:txBody>
            </p:sp>
            <p:sp>
              <p:nvSpPr>
                <p:cNvPr id="843" name="Freeform 654"/>
                <p:cNvSpPr>
                  <a:spLocks/>
                </p:cNvSpPr>
                <p:nvPr/>
              </p:nvSpPr>
              <p:spPr bwMode="auto">
                <a:xfrm>
                  <a:off x="3645" y="1296"/>
                  <a:ext cx="153" cy="76"/>
                </a:xfrm>
                <a:custGeom>
                  <a:avLst/>
                  <a:gdLst/>
                  <a:ahLst/>
                  <a:cxnLst>
                    <a:cxn ang="0">
                      <a:pos x="0" y="56"/>
                    </a:cxn>
                    <a:cxn ang="0">
                      <a:pos x="146" y="0"/>
                    </a:cxn>
                    <a:cxn ang="0">
                      <a:pos x="152" y="19"/>
                    </a:cxn>
                    <a:cxn ang="0">
                      <a:pos x="6" y="75"/>
                    </a:cxn>
                    <a:cxn ang="0">
                      <a:pos x="0" y="56"/>
                    </a:cxn>
                  </a:cxnLst>
                  <a:rect l="0" t="0" r="r" b="b"/>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832" name="Freeform 655"/>
              <p:cNvSpPr>
                <a:spLocks/>
              </p:cNvSpPr>
              <p:nvPr/>
            </p:nvSpPr>
            <p:spPr bwMode="auto">
              <a:xfrm>
                <a:off x="3653" y="1317"/>
                <a:ext cx="156" cy="78"/>
              </a:xfrm>
              <a:custGeom>
                <a:avLst/>
                <a:gdLst/>
                <a:ahLst/>
                <a:cxnLst>
                  <a:cxn ang="0">
                    <a:pos x="0" y="55"/>
                  </a:cxn>
                  <a:cxn ang="0">
                    <a:pos x="147" y="0"/>
                  </a:cxn>
                  <a:cxn ang="0">
                    <a:pos x="155" y="24"/>
                  </a:cxn>
                  <a:cxn ang="0">
                    <a:pos x="6" y="77"/>
                  </a:cxn>
                  <a:cxn ang="0">
                    <a:pos x="0" y="55"/>
                  </a:cxn>
                </a:cxnLst>
                <a:rect l="0" t="0" r="r" b="b"/>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33" name="Group 656"/>
              <p:cNvGrpSpPr>
                <a:grpSpLocks/>
              </p:cNvGrpSpPr>
              <p:nvPr/>
            </p:nvGrpSpPr>
            <p:grpSpPr bwMode="auto">
              <a:xfrm>
                <a:off x="3683" y="1409"/>
                <a:ext cx="155" cy="69"/>
                <a:chOff x="3683" y="1409"/>
                <a:chExt cx="155" cy="69"/>
              </a:xfrm>
            </p:grpSpPr>
            <p:sp>
              <p:nvSpPr>
                <p:cNvPr id="837" name="Freeform 657"/>
                <p:cNvSpPr>
                  <a:spLocks/>
                </p:cNvSpPr>
                <p:nvPr/>
              </p:nvSpPr>
              <p:spPr bwMode="auto">
                <a:xfrm>
                  <a:off x="3683" y="1409"/>
                  <a:ext cx="155" cy="69"/>
                </a:xfrm>
                <a:custGeom>
                  <a:avLst/>
                  <a:gdLst/>
                  <a:ahLst/>
                  <a:cxnLst>
                    <a:cxn ang="0">
                      <a:pos x="0" y="57"/>
                    </a:cxn>
                    <a:cxn ang="0">
                      <a:pos x="4" y="68"/>
                    </a:cxn>
                    <a:cxn ang="0">
                      <a:pos x="154" y="11"/>
                    </a:cxn>
                    <a:cxn ang="0">
                      <a:pos x="151" y="0"/>
                    </a:cxn>
                    <a:cxn ang="0">
                      <a:pos x="0" y="57"/>
                    </a:cxn>
                  </a:cxnLst>
                  <a:rect l="0" t="0" r="r" b="b"/>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38" name="Line 658"/>
                <p:cNvSpPr>
                  <a:spLocks noChangeShapeType="1"/>
                </p:cNvSpPr>
                <p:nvPr/>
              </p:nvSpPr>
              <p:spPr bwMode="auto">
                <a:xfrm>
                  <a:off x="3693" y="1464"/>
                  <a:ext cx="6" cy="12"/>
                </a:xfrm>
                <a:prstGeom prst="line">
                  <a:avLst/>
                </a:prstGeom>
                <a:noFill/>
                <a:ln w="12700">
                  <a:solidFill>
                    <a:srgbClr val="FFFFFF"/>
                  </a:solidFill>
                  <a:round/>
                  <a:headEnd/>
                  <a:tailEnd/>
                </a:ln>
                <a:effectLst/>
              </p:spPr>
              <p:txBody>
                <a:bodyPr wrap="none" anchor="ctr"/>
                <a:lstStyle/>
                <a:p>
                  <a:endParaRPr lang="en-US" dirty="0"/>
                </a:p>
              </p:txBody>
            </p:sp>
            <p:sp>
              <p:nvSpPr>
                <p:cNvPr id="839" name="Line 659"/>
                <p:cNvSpPr>
                  <a:spLocks noChangeShapeType="1"/>
                </p:cNvSpPr>
                <p:nvPr/>
              </p:nvSpPr>
              <p:spPr bwMode="auto">
                <a:xfrm>
                  <a:off x="3730" y="1448"/>
                  <a:ext cx="7" cy="13"/>
                </a:xfrm>
                <a:prstGeom prst="line">
                  <a:avLst/>
                </a:prstGeom>
                <a:noFill/>
                <a:ln w="12700">
                  <a:solidFill>
                    <a:srgbClr val="FFFFFF"/>
                  </a:solidFill>
                  <a:round/>
                  <a:headEnd/>
                  <a:tailEnd/>
                </a:ln>
                <a:effectLst/>
              </p:spPr>
              <p:txBody>
                <a:bodyPr wrap="none" anchor="ctr"/>
                <a:lstStyle/>
                <a:p>
                  <a:endParaRPr lang="en-US" dirty="0"/>
                </a:p>
              </p:txBody>
            </p:sp>
            <p:sp>
              <p:nvSpPr>
                <p:cNvPr id="840" name="Line 660"/>
                <p:cNvSpPr>
                  <a:spLocks noChangeShapeType="1"/>
                </p:cNvSpPr>
                <p:nvPr/>
              </p:nvSpPr>
              <p:spPr bwMode="auto">
                <a:xfrm>
                  <a:off x="3777" y="1430"/>
                  <a:ext cx="6" cy="13"/>
                </a:xfrm>
                <a:prstGeom prst="line">
                  <a:avLst/>
                </a:prstGeom>
                <a:noFill/>
                <a:ln w="12700">
                  <a:solidFill>
                    <a:srgbClr val="FFFFFF"/>
                  </a:solidFill>
                  <a:round/>
                  <a:headEnd/>
                  <a:tailEnd/>
                </a:ln>
                <a:effectLst/>
              </p:spPr>
              <p:txBody>
                <a:bodyPr wrap="none" anchor="ctr"/>
                <a:lstStyle/>
                <a:p>
                  <a:endParaRPr lang="en-US" dirty="0"/>
                </a:p>
              </p:txBody>
            </p:sp>
            <p:sp>
              <p:nvSpPr>
                <p:cNvPr id="841" name="Line 661"/>
                <p:cNvSpPr>
                  <a:spLocks noChangeShapeType="1"/>
                </p:cNvSpPr>
                <p:nvPr/>
              </p:nvSpPr>
              <p:spPr bwMode="auto">
                <a:xfrm>
                  <a:off x="3821" y="1413"/>
                  <a:ext cx="7" cy="15"/>
                </a:xfrm>
                <a:prstGeom prst="line">
                  <a:avLst/>
                </a:prstGeom>
                <a:noFill/>
                <a:ln w="12700">
                  <a:solidFill>
                    <a:srgbClr val="FFFFFF"/>
                  </a:solidFill>
                  <a:round/>
                  <a:headEnd/>
                  <a:tailEnd/>
                </a:ln>
                <a:effectLst/>
              </p:spPr>
              <p:txBody>
                <a:bodyPr wrap="none" anchor="ctr"/>
                <a:lstStyle/>
                <a:p>
                  <a:endParaRPr lang="en-US" dirty="0"/>
                </a:p>
              </p:txBody>
            </p:sp>
          </p:grpSp>
          <p:sp>
            <p:nvSpPr>
              <p:cNvPr id="834" name="Freeform 662"/>
              <p:cNvSpPr>
                <a:spLocks/>
              </p:cNvSpPr>
              <p:nvPr/>
            </p:nvSpPr>
            <p:spPr bwMode="auto">
              <a:xfrm>
                <a:off x="3674" y="1385"/>
                <a:ext cx="157" cy="79"/>
              </a:xfrm>
              <a:custGeom>
                <a:avLst/>
                <a:gdLst/>
                <a:ahLst/>
                <a:cxnLst>
                  <a:cxn ang="0">
                    <a:pos x="0" y="57"/>
                  </a:cxn>
                  <a:cxn ang="0">
                    <a:pos x="148" y="0"/>
                  </a:cxn>
                  <a:cxn ang="0">
                    <a:pos x="156" y="24"/>
                  </a:cxn>
                  <a:cxn ang="0">
                    <a:pos x="7" y="78"/>
                  </a:cxn>
                  <a:cxn ang="0">
                    <a:pos x="0" y="57"/>
                  </a:cxn>
                </a:cxnLst>
                <a:rect l="0" t="0" r="r" b="b"/>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35" name="Freeform 663"/>
              <p:cNvSpPr>
                <a:spLocks/>
              </p:cNvSpPr>
              <p:nvPr/>
            </p:nvSpPr>
            <p:spPr bwMode="auto">
              <a:xfrm>
                <a:off x="3688" y="1425"/>
                <a:ext cx="178" cy="131"/>
              </a:xfrm>
              <a:custGeom>
                <a:avLst/>
                <a:gdLst/>
                <a:ahLst/>
                <a:cxnLst>
                  <a:cxn ang="0">
                    <a:pos x="0" y="52"/>
                  </a:cxn>
                  <a:cxn ang="0">
                    <a:pos x="147" y="0"/>
                  </a:cxn>
                  <a:cxn ang="0">
                    <a:pos x="177" y="87"/>
                  </a:cxn>
                  <a:cxn ang="0">
                    <a:pos x="27" y="130"/>
                  </a:cxn>
                  <a:cxn ang="0">
                    <a:pos x="0" y="52"/>
                  </a:cxn>
                </a:cxnLst>
                <a:rect l="0" t="0" r="r" b="b"/>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836" name="Line 664"/>
              <p:cNvSpPr>
                <a:spLocks noChangeShapeType="1"/>
              </p:cNvSpPr>
              <p:nvPr/>
            </p:nvSpPr>
            <p:spPr bwMode="auto">
              <a:xfrm flipH="1">
                <a:off x="3617" y="1215"/>
                <a:ext cx="148" cy="47"/>
              </a:xfrm>
              <a:prstGeom prst="line">
                <a:avLst/>
              </a:prstGeom>
              <a:noFill/>
              <a:ln w="12700">
                <a:solidFill>
                  <a:srgbClr val="FFFFFF"/>
                </a:solidFill>
                <a:round/>
                <a:headEnd/>
                <a:tailEnd/>
              </a:ln>
              <a:effectLst/>
            </p:spPr>
            <p:txBody>
              <a:bodyPr wrap="none" anchor="ctr"/>
              <a:lstStyle/>
              <a:p>
                <a:endParaRPr lang="en-US" dirty="0"/>
              </a:p>
            </p:txBody>
          </p:sp>
        </p:grpSp>
        <p:grpSp>
          <p:nvGrpSpPr>
            <p:cNvPr id="642" name="Group 665"/>
            <p:cNvGrpSpPr>
              <a:grpSpLocks/>
            </p:cNvGrpSpPr>
            <p:nvPr/>
          </p:nvGrpSpPr>
          <p:grpSpPr bwMode="auto">
            <a:xfrm>
              <a:off x="3806" y="1111"/>
              <a:ext cx="60" cy="50"/>
              <a:chOff x="3806" y="1111"/>
              <a:chExt cx="60" cy="50"/>
            </a:xfrm>
          </p:grpSpPr>
          <p:grpSp>
            <p:nvGrpSpPr>
              <p:cNvPr id="814" name="Group 666"/>
              <p:cNvGrpSpPr>
                <a:grpSpLocks/>
              </p:cNvGrpSpPr>
              <p:nvPr/>
            </p:nvGrpSpPr>
            <p:grpSpPr bwMode="auto">
              <a:xfrm>
                <a:off x="3843" y="1121"/>
                <a:ext cx="23" cy="16"/>
                <a:chOff x="3843" y="1121"/>
                <a:chExt cx="23" cy="16"/>
              </a:xfrm>
            </p:grpSpPr>
            <p:sp>
              <p:nvSpPr>
                <p:cNvPr id="824" name="Freeform 667"/>
                <p:cNvSpPr>
                  <a:spLocks/>
                </p:cNvSpPr>
                <p:nvPr/>
              </p:nvSpPr>
              <p:spPr bwMode="auto">
                <a:xfrm>
                  <a:off x="3843" y="1121"/>
                  <a:ext cx="21" cy="14"/>
                </a:xfrm>
                <a:custGeom>
                  <a:avLst/>
                  <a:gdLst/>
                  <a:ahLst/>
                  <a:cxnLst>
                    <a:cxn ang="0">
                      <a:pos x="0" y="5"/>
                    </a:cxn>
                    <a:cxn ang="0">
                      <a:pos x="2" y="4"/>
                    </a:cxn>
                    <a:cxn ang="0">
                      <a:pos x="4" y="6"/>
                    </a:cxn>
                    <a:cxn ang="0">
                      <a:pos x="11" y="3"/>
                    </a:cxn>
                    <a:cxn ang="0">
                      <a:pos x="12" y="1"/>
                    </a:cxn>
                    <a:cxn ang="0">
                      <a:pos x="14" y="0"/>
                    </a:cxn>
                    <a:cxn ang="0">
                      <a:pos x="16" y="2"/>
                    </a:cxn>
                    <a:cxn ang="0">
                      <a:pos x="20" y="2"/>
                    </a:cxn>
                    <a:cxn ang="0">
                      <a:pos x="17" y="6"/>
                    </a:cxn>
                    <a:cxn ang="0">
                      <a:pos x="17" y="8"/>
                    </a:cxn>
                    <a:cxn ang="0">
                      <a:pos x="15" y="9"/>
                    </a:cxn>
                    <a:cxn ang="0">
                      <a:pos x="13" y="7"/>
                    </a:cxn>
                    <a:cxn ang="0">
                      <a:pos x="6" y="10"/>
                    </a:cxn>
                    <a:cxn ang="0">
                      <a:pos x="6" y="12"/>
                    </a:cxn>
                    <a:cxn ang="0">
                      <a:pos x="3" y="13"/>
                    </a:cxn>
                    <a:cxn ang="0">
                      <a:pos x="0" y="5"/>
                    </a:cxn>
                  </a:cxnLst>
                  <a:rect l="0" t="0" r="r" b="b"/>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618FFD">
                        <a:gamma/>
                        <a:tint val="50196"/>
                        <a:invGamma/>
                      </a:srgbClr>
                    </a:gs>
                    <a:gs pos="100000">
                      <a:srgbClr val="618FFD"/>
                    </a:gs>
                  </a:gsLst>
                  <a:lin ang="5400000" scaled="1"/>
                </a:gradFill>
                <a:ln w="12700" cap="rnd">
                  <a:noFill/>
                  <a:round/>
                  <a:headEnd/>
                  <a:tailEnd/>
                </a:ln>
                <a:effectLst/>
              </p:spPr>
              <p:txBody>
                <a:bodyPr/>
                <a:lstStyle/>
                <a:p>
                  <a:endParaRPr lang="en-US" dirty="0"/>
                </a:p>
              </p:txBody>
            </p:sp>
            <p:sp>
              <p:nvSpPr>
                <p:cNvPr id="825" name="Freeform 668"/>
                <p:cNvSpPr>
                  <a:spLocks/>
                </p:cNvSpPr>
                <p:nvPr/>
              </p:nvSpPr>
              <p:spPr bwMode="auto">
                <a:xfrm>
                  <a:off x="3843" y="1121"/>
                  <a:ext cx="23" cy="16"/>
                </a:xfrm>
                <a:custGeom>
                  <a:avLst/>
                  <a:gdLst/>
                  <a:ahLst/>
                  <a:cxnLst>
                    <a:cxn ang="0">
                      <a:pos x="0" y="6"/>
                    </a:cxn>
                    <a:cxn ang="0">
                      <a:pos x="2" y="4"/>
                    </a:cxn>
                    <a:cxn ang="0">
                      <a:pos x="5" y="7"/>
                    </a:cxn>
                    <a:cxn ang="0">
                      <a:pos x="12" y="4"/>
                    </a:cxn>
                    <a:cxn ang="0">
                      <a:pos x="13" y="1"/>
                    </a:cxn>
                    <a:cxn ang="0">
                      <a:pos x="15" y="0"/>
                    </a:cxn>
                    <a:cxn ang="0">
                      <a:pos x="18" y="2"/>
                    </a:cxn>
                    <a:cxn ang="0">
                      <a:pos x="22" y="2"/>
                    </a:cxn>
                    <a:cxn ang="0">
                      <a:pos x="19" y="7"/>
                    </a:cxn>
                    <a:cxn ang="0">
                      <a:pos x="19" y="10"/>
                    </a:cxn>
                    <a:cxn ang="0">
                      <a:pos x="16" y="10"/>
                    </a:cxn>
                    <a:cxn ang="0">
                      <a:pos x="14" y="8"/>
                    </a:cxn>
                    <a:cxn ang="0">
                      <a:pos x="6" y="11"/>
                    </a:cxn>
                    <a:cxn ang="0">
                      <a:pos x="6" y="14"/>
                    </a:cxn>
                    <a:cxn ang="0">
                      <a:pos x="4" y="15"/>
                    </a:cxn>
                    <a:cxn ang="0">
                      <a:pos x="0" y="6"/>
                    </a:cxn>
                  </a:cxnLst>
                  <a:rect l="0" t="0" r="r" b="b"/>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15" name="Group 669"/>
              <p:cNvGrpSpPr>
                <a:grpSpLocks/>
              </p:cNvGrpSpPr>
              <p:nvPr/>
            </p:nvGrpSpPr>
            <p:grpSpPr bwMode="auto">
              <a:xfrm>
                <a:off x="3810" y="1120"/>
                <a:ext cx="44" cy="41"/>
                <a:chOff x="3810" y="1120"/>
                <a:chExt cx="44" cy="41"/>
              </a:xfrm>
            </p:grpSpPr>
            <p:sp>
              <p:nvSpPr>
                <p:cNvPr id="822" name="Freeform 670"/>
                <p:cNvSpPr>
                  <a:spLocks/>
                </p:cNvSpPr>
                <p:nvPr/>
              </p:nvSpPr>
              <p:spPr bwMode="auto">
                <a:xfrm>
                  <a:off x="3810" y="1120"/>
                  <a:ext cx="42" cy="39"/>
                </a:xfrm>
                <a:custGeom>
                  <a:avLst/>
                  <a:gdLst/>
                  <a:ahLst/>
                  <a:cxnLst>
                    <a:cxn ang="0">
                      <a:pos x="8" y="38"/>
                    </a:cxn>
                    <a:cxn ang="0">
                      <a:pos x="0" y="13"/>
                    </a:cxn>
                    <a:cxn ang="0">
                      <a:pos x="32" y="0"/>
                    </a:cxn>
                    <a:cxn ang="0">
                      <a:pos x="41" y="25"/>
                    </a:cxn>
                    <a:cxn ang="0">
                      <a:pos x="8" y="38"/>
                    </a:cxn>
                  </a:cxnLst>
                  <a:rect l="0" t="0" r="r" b="b"/>
                  <a:pathLst>
                    <a:path w="42" h="39">
                      <a:moveTo>
                        <a:pt x="8" y="38"/>
                      </a:moveTo>
                      <a:lnTo>
                        <a:pt x="0" y="13"/>
                      </a:lnTo>
                      <a:lnTo>
                        <a:pt x="32" y="0"/>
                      </a:lnTo>
                      <a:lnTo>
                        <a:pt x="41" y="25"/>
                      </a:lnTo>
                      <a:lnTo>
                        <a:pt x="8" y="38"/>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823" name="Freeform 671"/>
                <p:cNvSpPr>
                  <a:spLocks/>
                </p:cNvSpPr>
                <p:nvPr/>
              </p:nvSpPr>
              <p:spPr bwMode="auto">
                <a:xfrm>
                  <a:off x="3810" y="1120"/>
                  <a:ext cx="44" cy="41"/>
                </a:xfrm>
                <a:custGeom>
                  <a:avLst/>
                  <a:gdLst/>
                  <a:ahLst/>
                  <a:cxnLst>
                    <a:cxn ang="0">
                      <a:pos x="8" y="40"/>
                    </a:cxn>
                    <a:cxn ang="0">
                      <a:pos x="0" y="14"/>
                    </a:cxn>
                    <a:cxn ang="0">
                      <a:pos x="33" y="0"/>
                    </a:cxn>
                    <a:cxn ang="0">
                      <a:pos x="43" y="26"/>
                    </a:cxn>
                    <a:cxn ang="0">
                      <a:pos x="8" y="40"/>
                    </a:cxn>
                  </a:cxnLst>
                  <a:rect l="0" t="0" r="r" b="b"/>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16" name="Group 672"/>
              <p:cNvGrpSpPr>
                <a:grpSpLocks/>
              </p:cNvGrpSpPr>
              <p:nvPr/>
            </p:nvGrpSpPr>
            <p:grpSpPr bwMode="auto">
              <a:xfrm>
                <a:off x="3827" y="1111"/>
                <a:ext cx="13" cy="14"/>
                <a:chOff x="3827" y="1111"/>
                <a:chExt cx="13" cy="14"/>
              </a:xfrm>
            </p:grpSpPr>
            <p:sp>
              <p:nvSpPr>
                <p:cNvPr id="820" name="Freeform 673"/>
                <p:cNvSpPr>
                  <a:spLocks/>
                </p:cNvSpPr>
                <p:nvPr/>
              </p:nvSpPr>
              <p:spPr bwMode="auto">
                <a:xfrm>
                  <a:off x="3827" y="1111"/>
                  <a:ext cx="11" cy="13"/>
                </a:xfrm>
                <a:custGeom>
                  <a:avLst/>
                  <a:gdLst/>
                  <a:ahLst/>
                  <a:cxnLst>
                    <a:cxn ang="0">
                      <a:pos x="3" y="12"/>
                    </a:cxn>
                    <a:cxn ang="0">
                      <a:pos x="0" y="3"/>
                    </a:cxn>
                    <a:cxn ang="0">
                      <a:pos x="7" y="0"/>
                    </a:cxn>
                    <a:cxn ang="0">
                      <a:pos x="10" y="10"/>
                    </a:cxn>
                    <a:cxn ang="0">
                      <a:pos x="3" y="12"/>
                    </a:cxn>
                  </a:cxnLst>
                  <a:rect l="0" t="0" r="r" b="b"/>
                  <a:pathLst>
                    <a:path w="11" h="13">
                      <a:moveTo>
                        <a:pt x="3" y="12"/>
                      </a:moveTo>
                      <a:lnTo>
                        <a:pt x="0" y="3"/>
                      </a:lnTo>
                      <a:lnTo>
                        <a:pt x="7" y="0"/>
                      </a:lnTo>
                      <a:lnTo>
                        <a:pt x="10" y="10"/>
                      </a:lnTo>
                      <a:lnTo>
                        <a:pt x="3" y="12"/>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821" name="Freeform 674"/>
                <p:cNvSpPr>
                  <a:spLocks/>
                </p:cNvSpPr>
                <p:nvPr/>
              </p:nvSpPr>
              <p:spPr bwMode="auto">
                <a:xfrm>
                  <a:off x="3827" y="1111"/>
                  <a:ext cx="13" cy="14"/>
                </a:xfrm>
                <a:custGeom>
                  <a:avLst/>
                  <a:gdLst/>
                  <a:ahLst/>
                  <a:cxnLst>
                    <a:cxn ang="0">
                      <a:pos x="4" y="13"/>
                    </a:cxn>
                    <a:cxn ang="0">
                      <a:pos x="0" y="3"/>
                    </a:cxn>
                    <a:cxn ang="0">
                      <a:pos x="8" y="0"/>
                    </a:cxn>
                    <a:cxn ang="0">
                      <a:pos x="12" y="10"/>
                    </a:cxn>
                    <a:cxn ang="0">
                      <a:pos x="4" y="13"/>
                    </a:cxn>
                  </a:cxnLst>
                  <a:rect l="0" t="0" r="r" b="b"/>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17" name="Group 675"/>
              <p:cNvGrpSpPr>
                <a:grpSpLocks/>
              </p:cNvGrpSpPr>
              <p:nvPr/>
            </p:nvGrpSpPr>
            <p:grpSpPr bwMode="auto">
              <a:xfrm>
                <a:off x="3806" y="1136"/>
                <a:ext cx="10" cy="7"/>
                <a:chOff x="3806" y="1136"/>
                <a:chExt cx="10" cy="7"/>
              </a:xfrm>
            </p:grpSpPr>
            <p:sp>
              <p:nvSpPr>
                <p:cNvPr id="818" name="Freeform 676"/>
                <p:cNvSpPr>
                  <a:spLocks/>
                </p:cNvSpPr>
                <p:nvPr/>
              </p:nvSpPr>
              <p:spPr bwMode="auto">
                <a:xfrm>
                  <a:off x="3806" y="1136"/>
                  <a:ext cx="8" cy="5"/>
                </a:xfrm>
                <a:custGeom>
                  <a:avLst/>
                  <a:gdLst/>
                  <a:ahLst/>
                  <a:cxnLst>
                    <a:cxn ang="0">
                      <a:pos x="1" y="4"/>
                    </a:cxn>
                    <a:cxn ang="0">
                      <a:pos x="0" y="2"/>
                    </a:cxn>
                    <a:cxn ang="0">
                      <a:pos x="6" y="0"/>
                    </a:cxn>
                    <a:cxn ang="0">
                      <a:pos x="7" y="3"/>
                    </a:cxn>
                    <a:cxn ang="0">
                      <a:pos x="1" y="4"/>
                    </a:cxn>
                  </a:cxnLst>
                  <a:rect l="0" t="0" r="r" b="b"/>
                  <a:pathLst>
                    <a:path w="8" h="5">
                      <a:moveTo>
                        <a:pt x="1" y="4"/>
                      </a:moveTo>
                      <a:lnTo>
                        <a:pt x="0" y="2"/>
                      </a:lnTo>
                      <a:lnTo>
                        <a:pt x="6" y="0"/>
                      </a:lnTo>
                      <a:lnTo>
                        <a:pt x="7" y="3"/>
                      </a:lnTo>
                      <a:lnTo>
                        <a:pt x="1" y="4"/>
                      </a:lnTo>
                    </a:path>
                  </a:pathLst>
                </a:custGeom>
                <a:gradFill rotWithShape="0">
                  <a:gsLst>
                    <a:gs pos="0">
                      <a:srgbClr val="618FFD">
                        <a:gamma/>
                        <a:tint val="30196"/>
                        <a:invGamma/>
                      </a:srgbClr>
                    </a:gs>
                    <a:gs pos="100000">
                      <a:srgbClr val="618FFD"/>
                    </a:gs>
                  </a:gsLst>
                  <a:lin ang="5400000" scaled="1"/>
                </a:gradFill>
                <a:ln w="12700" cap="rnd">
                  <a:noFill/>
                  <a:round/>
                  <a:headEnd/>
                  <a:tailEnd/>
                </a:ln>
                <a:effectLst/>
              </p:spPr>
              <p:txBody>
                <a:bodyPr/>
                <a:lstStyle/>
                <a:p>
                  <a:endParaRPr lang="en-US" dirty="0"/>
                </a:p>
              </p:txBody>
            </p:sp>
            <p:sp>
              <p:nvSpPr>
                <p:cNvPr id="819" name="Freeform 677"/>
                <p:cNvSpPr>
                  <a:spLocks/>
                </p:cNvSpPr>
                <p:nvPr/>
              </p:nvSpPr>
              <p:spPr bwMode="auto">
                <a:xfrm>
                  <a:off x="3806" y="1136"/>
                  <a:ext cx="10" cy="7"/>
                </a:xfrm>
                <a:custGeom>
                  <a:avLst/>
                  <a:gdLst/>
                  <a:ahLst/>
                  <a:cxnLst>
                    <a:cxn ang="0">
                      <a:pos x="2" y="6"/>
                    </a:cxn>
                    <a:cxn ang="0">
                      <a:pos x="0" y="3"/>
                    </a:cxn>
                    <a:cxn ang="0">
                      <a:pos x="8" y="0"/>
                    </a:cxn>
                    <a:cxn ang="0">
                      <a:pos x="9" y="4"/>
                    </a:cxn>
                    <a:cxn ang="0">
                      <a:pos x="2" y="6"/>
                    </a:cxn>
                  </a:cxnLst>
                  <a:rect l="0" t="0" r="r" b="b"/>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643" name="Group 678"/>
            <p:cNvGrpSpPr>
              <a:grpSpLocks/>
            </p:cNvGrpSpPr>
            <p:nvPr/>
          </p:nvGrpSpPr>
          <p:grpSpPr bwMode="auto">
            <a:xfrm>
              <a:off x="3716" y="1163"/>
              <a:ext cx="202" cy="296"/>
              <a:chOff x="3716" y="1163"/>
              <a:chExt cx="202" cy="296"/>
            </a:xfrm>
          </p:grpSpPr>
          <p:sp>
            <p:nvSpPr>
              <p:cNvPr id="812" name="Freeform 679"/>
              <p:cNvSpPr>
                <a:spLocks/>
              </p:cNvSpPr>
              <p:nvPr/>
            </p:nvSpPr>
            <p:spPr bwMode="auto">
              <a:xfrm>
                <a:off x="3716" y="1163"/>
                <a:ext cx="201" cy="295"/>
              </a:xfrm>
              <a:custGeom>
                <a:avLst/>
                <a:gdLst/>
                <a:ahLst/>
                <a:cxnLst>
                  <a:cxn ang="0">
                    <a:pos x="18" y="27"/>
                  </a:cxn>
                  <a:cxn ang="0">
                    <a:pos x="90" y="0"/>
                  </a:cxn>
                  <a:cxn ang="0">
                    <a:pos x="133" y="14"/>
                  </a:cxn>
                  <a:cxn ang="0">
                    <a:pos x="200" y="212"/>
                  </a:cxn>
                  <a:cxn ang="0">
                    <a:pos x="181" y="271"/>
                  </a:cxn>
                  <a:cxn ang="0">
                    <a:pos x="120" y="294"/>
                  </a:cxn>
                  <a:cxn ang="0">
                    <a:pos x="72" y="292"/>
                  </a:cxn>
                  <a:cxn ang="0">
                    <a:pos x="0" y="90"/>
                  </a:cxn>
                  <a:cxn ang="0">
                    <a:pos x="18" y="27"/>
                  </a:cxn>
                </a:cxnLst>
                <a:rect l="0" t="0" r="r" b="b"/>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618FFD">
                      <a:gamma/>
                      <a:tint val="50196"/>
                      <a:invGamma/>
                    </a:srgbClr>
                  </a:gs>
                  <a:gs pos="100000">
                    <a:srgbClr val="618FFD"/>
                  </a:gs>
                </a:gsLst>
                <a:lin ang="0" scaled="1"/>
              </a:gradFill>
              <a:ln w="12700" cap="rnd">
                <a:noFill/>
                <a:round/>
                <a:headEnd/>
                <a:tailEnd/>
              </a:ln>
              <a:effectLst/>
            </p:spPr>
            <p:txBody>
              <a:bodyPr/>
              <a:lstStyle/>
              <a:p>
                <a:endParaRPr lang="en-US" dirty="0"/>
              </a:p>
            </p:txBody>
          </p:sp>
          <p:sp>
            <p:nvSpPr>
              <p:cNvPr id="813" name="Freeform 680"/>
              <p:cNvSpPr>
                <a:spLocks/>
              </p:cNvSpPr>
              <p:nvPr/>
            </p:nvSpPr>
            <p:spPr bwMode="auto">
              <a:xfrm>
                <a:off x="3716" y="1163"/>
                <a:ext cx="202" cy="296"/>
              </a:xfrm>
              <a:custGeom>
                <a:avLst/>
                <a:gdLst/>
                <a:ahLst/>
                <a:cxnLst>
                  <a:cxn ang="0">
                    <a:pos x="18" y="27"/>
                  </a:cxn>
                  <a:cxn ang="0">
                    <a:pos x="90" y="0"/>
                  </a:cxn>
                  <a:cxn ang="0">
                    <a:pos x="134" y="14"/>
                  </a:cxn>
                  <a:cxn ang="0">
                    <a:pos x="201" y="213"/>
                  </a:cxn>
                  <a:cxn ang="0">
                    <a:pos x="182" y="272"/>
                  </a:cxn>
                  <a:cxn ang="0">
                    <a:pos x="121" y="295"/>
                  </a:cxn>
                  <a:cxn ang="0">
                    <a:pos x="72" y="293"/>
                  </a:cxn>
                  <a:cxn ang="0">
                    <a:pos x="0" y="90"/>
                  </a:cxn>
                  <a:cxn ang="0">
                    <a:pos x="18" y="27"/>
                  </a:cxn>
                </a:cxnLst>
                <a:rect l="0" t="0" r="r" b="b"/>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44" name="Group 681"/>
            <p:cNvGrpSpPr>
              <a:grpSpLocks/>
            </p:cNvGrpSpPr>
            <p:nvPr/>
          </p:nvGrpSpPr>
          <p:grpSpPr bwMode="auto">
            <a:xfrm>
              <a:off x="3859" y="1166"/>
              <a:ext cx="66" cy="97"/>
              <a:chOff x="3859" y="1166"/>
              <a:chExt cx="66" cy="97"/>
            </a:xfrm>
          </p:grpSpPr>
          <p:grpSp>
            <p:nvGrpSpPr>
              <p:cNvPr id="804" name="Group 682"/>
              <p:cNvGrpSpPr>
                <a:grpSpLocks/>
              </p:cNvGrpSpPr>
              <p:nvPr/>
            </p:nvGrpSpPr>
            <p:grpSpPr bwMode="auto">
              <a:xfrm>
                <a:off x="3859" y="1166"/>
                <a:ext cx="66" cy="97"/>
                <a:chOff x="3859" y="1166"/>
                <a:chExt cx="66" cy="97"/>
              </a:xfrm>
            </p:grpSpPr>
            <p:sp>
              <p:nvSpPr>
                <p:cNvPr id="810" name="Freeform 683"/>
                <p:cNvSpPr>
                  <a:spLocks/>
                </p:cNvSpPr>
                <p:nvPr/>
              </p:nvSpPr>
              <p:spPr bwMode="auto">
                <a:xfrm>
                  <a:off x="3859" y="116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811" name="Freeform 684"/>
                <p:cNvSpPr>
                  <a:spLocks/>
                </p:cNvSpPr>
                <p:nvPr/>
              </p:nvSpPr>
              <p:spPr bwMode="auto">
                <a:xfrm>
                  <a:off x="3859" y="1166"/>
                  <a:ext cx="66" cy="97"/>
                </a:xfrm>
                <a:custGeom>
                  <a:avLst/>
                  <a:gdLst/>
                  <a:ahLst/>
                  <a:cxnLst>
                    <a:cxn ang="0">
                      <a:pos x="0" y="14"/>
                    </a:cxn>
                    <a:cxn ang="0">
                      <a:pos x="27" y="96"/>
                    </a:cxn>
                    <a:cxn ang="0">
                      <a:pos x="65" y="81"/>
                    </a:cxn>
                    <a:cxn ang="0">
                      <a:pos x="39" y="0"/>
                    </a:cxn>
                    <a:cxn ang="0">
                      <a:pos x="0" y="14"/>
                    </a:cxn>
                  </a:cxnLst>
                  <a:rect l="0" t="0" r="r" b="b"/>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805" name="Line 685"/>
              <p:cNvSpPr>
                <a:spLocks noChangeShapeType="1"/>
              </p:cNvSpPr>
              <p:nvPr/>
            </p:nvSpPr>
            <p:spPr bwMode="auto">
              <a:xfrm flipV="1">
                <a:off x="3876" y="1207"/>
                <a:ext cx="33" cy="13"/>
              </a:xfrm>
              <a:prstGeom prst="line">
                <a:avLst/>
              </a:prstGeom>
              <a:noFill/>
              <a:ln w="12700">
                <a:solidFill>
                  <a:srgbClr val="000000"/>
                </a:solidFill>
                <a:round/>
                <a:headEnd/>
                <a:tailEnd/>
              </a:ln>
              <a:effectLst/>
            </p:spPr>
            <p:txBody>
              <a:bodyPr wrap="none" anchor="ctr"/>
              <a:lstStyle/>
              <a:p>
                <a:endParaRPr lang="en-US" dirty="0"/>
              </a:p>
            </p:txBody>
          </p:sp>
          <p:sp>
            <p:nvSpPr>
              <p:cNvPr id="806" name="Line 686"/>
              <p:cNvSpPr>
                <a:spLocks noChangeShapeType="1"/>
              </p:cNvSpPr>
              <p:nvPr/>
            </p:nvSpPr>
            <p:spPr bwMode="auto">
              <a:xfrm>
                <a:off x="3871" y="1182"/>
                <a:ext cx="19" cy="75"/>
              </a:xfrm>
              <a:prstGeom prst="line">
                <a:avLst/>
              </a:prstGeom>
              <a:noFill/>
              <a:ln w="12700">
                <a:solidFill>
                  <a:srgbClr val="000000"/>
                </a:solidFill>
                <a:round/>
                <a:headEnd/>
                <a:tailEnd/>
              </a:ln>
              <a:effectLst/>
            </p:spPr>
            <p:txBody>
              <a:bodyPr wrap="none" anchor="ctr"/>
              <a:lstStyle/>
              <a:p>
                <a:endParaRPr lang="en-US" dirty="0"/>
              </a:p>
            </p:txBody>
          </p:sp>
          <p:sp>
            <p:nvSpPr>
              <p:cNvPr id="807" name="Line 687"/>
              <p:cNvSpPr>
                <a:spLocks noChangeShapeType="1"/>
              </p:cNvSpPr>
              <p:nvPr/>
            </p:nvSpPr>
            <p:spPr bwMode="auto">
              <a:xfrm>
                <a:off x="3879" y="1179"/>
                <a:ext cx="19" cy="76"/>
              </a:xfrm>
              <a:prstGeom prst="line">
                <a:avLst/>
              </a:prstGeom>
              <a:noFill/>
              <a:ln w="12700">
                <a:solidFill>
                  <a:srgbClr val="000000"/>
                </a:solidFill>
                <a:round/>
                <a:headEnd/>
                <a:tailEnd/>
              </a:ln>
              <a:effectLst/>
            </p:spPr>
            <p:txBody>
              <a:bodyPr wrap="none" anchor="ctr"/>
              <a:lstStyle/>
              <a:p>
                <a:endParaRPr lang="en-US" dirty="0"/>
              </a:p>
            </p:txBody>
          </p:sp>
          <p:sp>
            <p:nvSpPr>
              <p:cNvPr id="808" name="Line 688"/>
              <p:cNvSpPr>
                <a:spLocks noChangeShapeType="1"/>
              </p:cNvSpPr>
              <p:nvPr/>
            </p:nvSpPr>
            <p:spPr bwMode="auto">
              <a:xfrm>
                <a:off x="3887" y="1176"/>
                <a:ext cx="18" cy="76"/>
              </a:xfrm>
              <a:prstGeom prst="line">
                <a:avLst/>
              </a:prstGeom>
              <a:noFill/>
              <a:ln w="12700">
                <a:solidFill>
                  <a:srgbClr val="000000"/>
                </a:solidFill>
                <a:round/>
                <a:headEnd/>
                <a:tailEnd/>
              </a:ln>
              <a:effectLst/>
            </p:spPr>
            <p:txBody>
              <a:bodyPr wrap="none" anchor="ctr"/>
              <a:lstStyle/>
              <a:p>
                <a:endParaRPr lang="en-US" dirty="0"/>
              </a:p>
            </p:txBody>
          </p:sp>
          <p:sp>
            <p:nvSpPr>
              <p:cNvPr id="809" name="Line 689"/>
              <p:cNvSpPr>
                <a:spLocks noChangeShapeType="1"/>
              </p:cNvSpPr>
              <p:nvPr/>
            </p:nvSpPr>
            <p:spPr bwMode="auto">
              <a:xfrm>
                <a:off x="3894" y="1173"/>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645" name="Group 690"/>
            <p:cNvGrpSpPr>
              <a:grpSpLocks/>
            </p:cNvGrpSpPr>
            <p:nvPr/>
          </p:nvGrpSpPr>
          <p:grpSpPr bwMode="auto">
            <a:xfrm>
              <a:off x="3895" y="1271"/>
              <a:ext cx="67" cy="97"/>
              <a:chOff x="3895" y="1271"/>
              <a:chExt cx="67" cy="97"/>
            </a:xfrm>
          </p:grpSpPr>
          <p:grpSp>
            <p:nvGrpSpPr>
              <p:cNvPr id="796" name="Group 691"/>
              <p:cNvGrpSpPr>
                <a:grpSpLocks/>
              </p:cNvGrpSpPr>
              <p:nvPr/>
            </p:nvGrpSpPr>
            <p:grpSpPr bwMode="auto">
              <a:xfrm>
                <a:off x="3895" y="1271"/>
                <a:ext cx="67" cy="97"/>
                <a:chOff x="3895" y="1271"/>
                <a:chExt cx="67" cy="97"/>
              </a:xfrm>
            </p:grpSpPr>
            <p:sp>
              <p:nvSpPr>
                <p:cNvPr id="802" name="Freeform 692"/>
                <p:cNvSpPr>
                  <a:spLocks/>
                </p:cNvSpPr>
                <p:nvPr/>
              </p:nvSpPr>
              <p:spPr bwMode="auto">
                <a:xfrm>
                  <a:off x="3895" y="1271"/>
                  <a:ext cx="66" cy="95"/>
                </a:xfrm>
                <a:custGeom>
                  <a:avLst/>
                  <a:gdLst/>
                  <a:ahLst/>
                  <a:cxnLst>
                    <a:cxn ang="0">
                      <a:pos x="0" y="13"/>
                    </a:cxn>
                    <a:cxn ang="0">
                      <a:pos x="27" y="94"/>
                    </a:cxn>
                    <a:cxn ang="0">
                      <a:pos x="65" y="79"/>
                    </a:cxn>
                    <a:cxn ang="0">
                      <a:pos x="39" y="0"/>
                    </a:cxn>
                    <a:cxn ang="0">
                      <a:pos x="0" y="13"/>
                    </a:cxn>
                  </a:cxnLst>
                  <a:rect l="0" t="0" r="r" b="b"/>
                  <a:pathLst>
                    <a:path w="66" h="95">
                      <a:moveTo>
                        <a:pt x="0" y="13"/>
                      </a:moveTo>
                      <a:lnTo>
                        <a:pt x="27" y="94"/>
                      </a:lnTo>
                      <a:lnTo>
                        <a:pt x="65" y="79"/>
                      </a:lnTo>
                      <a:lnTo>
                        <a:pt x="39" y="0"/>
                      </a:lnTo>
                      <a:lnTo>
                        <a:pt x="0" y="13"/>
                      </a:lnTo>
                    </a:path>
                  </a:pathLst>
                </a:custGeom>
                <a:gradFill rotWithShape="0">
                  <a:gsLst>
                    <a:gs pos="0">
                      <a:srgbClr val="CECECE"/>
                    </a:gs>
                    <a:gs pos="100000">
                      <a:srgbClr val="CECECE">
                        <a:gamma/>
                        <a:shade val="69804"/>
                        <a:invGamma/>
                      </a:srgbClr>
                    </a:gs>
                  </a:gsLst>
                  <a:lin ang="0" scaled="1"/>
                </a:gradFill>
                <a:ln w="12700" cap="rnd">
                  <a:noFill/>
                  <a:round/>
                  <a:headEnd/>
                  <a:tailEnd/>
                </a:ln>
                <a:effectLst/>
              </p:spPr>
              <p:txBody>
                <a:bodyPr/>
                <a:lstStyle/>
                <a:p>
                  <a:endParaRPr lang="en-US" dirty="0"/>
                </a:p>
              </p:txBody>
            </p:sp>
            <p:sp>
              <p:nvSpPr>
                <p:cNvPr id="803" name="Freeform 693"/>
                <p:cNvSpPr>
                  <a:spLocks/>
                </p:cNvSpPr>
                <p:nvPr/>
              </p:nvSpPr>
              <p:spPr bwMode="auto">
                <a:xfrm>
                  <a:off x="3895" y="1271"/>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797" name="Line 694"/>
              <p:cNvSpPr>
                <a:spLocks noChangeShapeType="1"/>
              </p:cNvSpPr>
              <p:nvPr/>
            </p:nvSpPr>
            <p:spPr bwMode="auto">
              <a:xfrm flipV="1">
                <a:off x="3912" y="1311"/>
                <a:ext cx="34" cy="13"/>
              </a:xfrm>
              <a:prstGeom prst="line">
                <a:avLst/>
              </a:prstGeom>
              <a:noFill/>
              <a:ln w="12700">
                <a:solidFill>
                  <a:srgbClr val="000000"/>
                </a:solidFill>
                <a:round/>
                <a:headEnd/>
                <a:tailEnd/>
              </a:ln>
              <a:effectLst/>
            </p:spPr>
            <p:txBody>
              <a:bodyPr wrap="none" anchor="ctr"/>
              <a:lstStyle/>
              <a:p>
                <a:endParaRPr lang="en-US" dirty="0"/>
              </a:p>
            </p:txBody>
          </p:sp>
          <p:sp>
            <p:nvSpPr>
              <p:cNvPr id="798" name="Line 695"/>
              <p:cNvSpPr>
                <a:spLocks noChangeShapeType="1"/>
              </p:cNvSpPr>
              <p:nvPr/>
            </p:nvSpPr>
            <p:spPr bwMode="auto">
              <a:xfrm>
                <a:off x="3908" y="1287"/>
                <a:ext cx="19" cy="75"/>
              </a:xfrm>
              <a:prstGeom prst="line">
                <a:avLst/>
              </a:prstGeom>
              <a:noFill/>
              <a:ln w="12700">
                <a:solidFill>
                  <a:srgbClr val="000000"/>
                </a:solidFill>
                <a:round/>
                <a:headEnd/>
                <a:tailEnd/>
              </a:ln>
              <a:effectLst/>
            </p:spPr>
            <p:txBody>
              <a:bodyPr wrap="none" anchor="ctr"/>
              <a:lstStyle/>
              <a:p>
                <a:endParaRPr lang="en-US" dirty="0"/>
              </a:p>
            </p:txBody>
          </p:sp>
          <p:sp>
            <p:nvSpPr>
              <p:cNvPr id="799" name="Line 696"/>
              <p:cNvSpPr>
                <a:spLocks noChangeShapeType="1"/>
              </p:cNvSpPr>
              <p:nvPr/>
            </p:nvSpPr>
            <p:spPr bwMode="auto">
              <a:xfrm>
                <a:off x="3916" y="1284"/>
                <a:ext cx="19" cy="75"/>
              </a:xfrm>
              <a:prstGeom prst="line">
                <a:avLst/>
              </a:prstGeom>
              <a:noFill/>
              <a:ln w="12700">
                <a:solidFill>
                  <a:srgbClr val="000000"/>
                </a:solidFill>
                <a:round/>
                <a:headEnd/>
                <a:tailEnd/>
              </a:ln>
              <a:effectLst/>
            </p:spPr>
            <p:txBody>
              <a:bodyPr wrap="none" anchor="ctr"/>
              <a:lstStyle/>
              <a:p>
                <a:endParaRPr lang="en-US" dirty="0"/>
              </a:p>
            </p:txBody>
          </p:sp>
          <p:sp>
            <p:nvSpPr>
              <p:cNvPr id="800" name="Line 697"/>
              <p:cNvSpPr>
                <a:spLocks noChangeShapeType="1"/>
              </p:cNvSpPr>
              <p:nvPr/>
            </p:nvSpPr>
            <p:spPr bwMode="auto">
              <a:xfrm>
                <a:off x="3923" y="1280"/>
                <a:ext cx="19" cy="76"/>
              </a:xfrm>
              <a:prstGeom prst="line">
                <a:avLst/>
              </a:prstGeom>
              <a:noFill/>
              <a:ln w="12700">
                <a:solidFill>
                  <a:srgbClr val="000000"/>
                </a:solidFill>
                <a:round/>
                <a:headEnd/>
                <a:tailEnd/>
              </a:ln>
              <a:effectLst/>
            </p:spPr>
            <p:txBody>
              <a:bodyPr wrap="none" anchor="ctr"/>
              <a:lstStyle/>
              <a:p>
                <a:endParaRPr lang="en-US" dirty="0"/>
              </a:p>
            </p:txBody>
          </p:sp>
          <p:sp>
            <p:nvSpPr>
              <p:cNvPr id="801" name="Line 698"/>
              <p:cNvSpPr>
                <a:spLocks noChangeShapeType="1"/>
              </p:cNvSpPr>
              <p:nvPr/>
            </p:nvSpPr>
            <p:spPr bwMode="auto">
              <a:xfrm>
                <a:off x="3931" y="1278"/>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646" name="Group 699"/>
            <p:cNvGrpSpPr>
              <a:grpSpLocks/>
            </p:cNvGrpSpPr>
            <p:nvPr/>
          </p:nvGrpSpPr>
          <p:grpSpPr bwMode="auto">
            <a:xfrm>
              <a:off x="3956" y="1247"/>
              <a:ext cx="67" cy="97"/>
              <a:chOff x="3956" y="1247"/>
              <a:chExt cx="67" cy="97"/>
            </a:xfrm>
          </p:grpSpPr>
          <p:grpSp>
            <p:nvGrpSpPr>
              <p:cNvPr id="788" name="Group 700"/>
              <p:cNvGrpSpPr>
                <a:grpSpLocks/>
              </p:cNvGrpSpPr>
              <p:nvPr/>
            </p:nvGrpSpPr>
            <p:grpSpPr bwMode="auto">
              <a:xfrm>
                <a:off x="3956" y="1247"/>
                <a:ext cx="67" cy="97"/>
                <a:chOff x="3956" y="1247"/>
                <a:chExt cx="67" cy="97"/>
              </a:xfrm>
            </p:grpSpPr>
            <p:sp>
              <p:nvSpPr>
                <p:cNvPr id="794" name="Freeform 701"/>
                <p:cNvSpPr>
                  <a:spLocks/>
                </p:cNvSpPr>
                <p:nvPr/>
              </p:nvSpPr>
              <p:spPr bwMode="auto">
                <a:xfrm>
                  <a:off x="3956" y="1247"/>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795" name="Freeform 702"/>
                <p:cNvSpPr>
                  <a:spLocks/>
                </p:cNvSpPr>
                <p:nvPr/>
              </p:nvSpPr>
              <p:spPr bwMode="auto">
                <a:xfrm>
                  <a:off x="3956" y="1247"/>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789" name="Line 703"/>
              <p:cNvSpPr>
                <a:spLocks noChangeShapeType="1"/>
              </p:cNvSpPr>
              <p:nvPr/>
            </p:nvSpPr>
            <p:spPr bwMode="auto">
              <a:xfrm flipV="1">
                <a:off x="3973" y="1287"/>
                <a:ext cx="34" cy="13"/>
              </a:xfrm>
              <a:prstGeom prst="line">
                <a:avLst/>
              </a:prstGeom>
              <a:noFill/>
              <a:ln w="12700">
                <a:solidFill>
                  <a:srgbClr val="000000"/>
                </a:solidFill>
                <a:round/>
                <a:headEnd/>
                <a:tailEnd/>
              </a:ln>
              <a:effectLst/>
            </p:spPr>
            <p:txBody>
              <a:bodyPr wrap="none" anchor="ctr"/>
              <a:lstStyle/>
              <a:p>
                <a:endParaRPr lang="en-US" dirty="0"/>
              </a:p>
            </p:txBody>
          </p:sp>
          <p:sp>
            <p:nvSpPr>
              <p:cNvPr id="790" name="Line 704"/>
              <p:cNvSpPr>
                <a:spLocks noChangeShapeType="1"/>
              </p:cNvSpPr>
              <p:nvPr/>
            </p:nvSpPr>
            <p:spPr bwMode="auto">
              <a:xfrm>
                <a:off x="3968" y="1263"/>
                <a:ext cx="19" cy="75"/>
              </a:xfrm>
              <a:prstGeom prst="line">
                <a:avLst/>
              </a:prstGeom>
              <a:noFill/>
              <a:ln w="12700">
                <a:solidFill>
                  <a:srgbClr val="000000"/>
                </a:solidFill>
                <a:round/>
                <a:headEnd/>
                <a:tailEnd/>
              </a:ln>
              <a:effectLst/>
            </p:spPr>
            <p:txBody>
              <a:bodyPr wrap="none" anchor="ctr"/>
              <a:lstStyle/>
              <a:p>
                <a:endParaRPr lang="en-US" dirty="0"/>
              </a:p>
            </p:txBody>
          </p:sp>
          <p:sp>
            <p:nvSpPr>
              <p:cNvPr id="791" name="Line 705"/>
              <p:cNvSpPr>
                <a:spLocks noChangeShapeType="1"/>
              </p:cNvSpPr>
              <p:nvPr/>
            </p:nvSpPr>
            <p:spPr bwMode="auto">
              <a:xfrm>
                <a:off x="3976" y="1260"/>
                <a:ext cx="20" cy="75"/>
              </a:xfrm>
              <a:prstGeom prst="line">
                <a:avLst/>
              </a:prstGeom>
              <a:noFill/>
              <a:ln w="12700">
                <a:solidFill>
                  <a:srgbClr val="000000"/>
                </a:solidFill>
                <a:round/>
                <a:headEnd/>
                <a:tailEnd/>
              </a:ln>
              <a:effectLst/>
            </p:spPr>
            <p:txBody>
              <a:bodyPr wrap="none" anchor="ctr"/>
              <a:lstStyle/>
              <a:p>
                <a:endParaRPr lang="en-US" dirty="0"/>
              </a:p>
            </p:txBody>
          </p:sp>
          <p:sp>
            <p:nvSpPr>
              <p:cNvPr id="792" name="Line 706"/>
              <p:cNvSpPr>
                <a:spLocks noChangeShapeType="1"/>
              </p:cNvSpPr>
              <p:nvPr/>
            </p:nvSpPr>
            <p:spPr bwMode="auto">
              <a:xfrm>
                <a:off x="3984" y="1256"/>
                <a:ext cx="19" cy="76"/>
              </a:xfrm>
              <a:prstGeom prst="line">
                <a:avLst/>
              </a:prstGeom>
              <a:noFill/>
              <a:ln w="12700">
                <a:solidFill>
                  <a:srgbClr val="000000"/>
                </a:solidFill>
                <a:round/>
                <a:headEnd/>
                <a:tailEnd/>
              </a:ln>
              <a:effectLst/>
            </p:spPr>
            <p:txBody>
              <a:bodyPr wrap="none" anchor="ctr"/>
              <a:lstStyle/>
              <a:p>
                <a:endParaRPr lang="en-US" dirty="0"/>
              </a:p>
            </p:txBody>
          </p:sp>
          <p:sp>
            <p:nvSpPr>
              <p:cNvPr id="793" name="Line 707"/>
              <p:cNvSpPr>
                <a:spLocks noChangeShapeType="1"/>
              </p:cNvSpPr>
              <p:nvPr/>
            </p:nvSpPr>
            <p:spPr bwMode="auto">
              <a:xfrm>
                <a:off x="3992" y="1253"/>
                <a:ext cx="18" cy="76"/>
              </a:xfrm>
              <a:prstGeom prst="line">
                <a:avLst/>
              </a:prstGeom>
              <a:noFill/>
              <a:ln w="12700">
                <a:solidFill>
                  <a:srgbClr val="000000"/>
                </a:solidFill>
                <a:round/>
                <a:headEnd/>
                <a:tailEnd/>
              </a:ln>
              <a:effectLst/>
            </p:spPr>
            <p:txBody>
              <a:bodyPr wrap="none" anchor="ctr"/>
              <a:lstStyle/>
              <a:p>
                <a:endParaRPr lang="en-US" dirty="0"/>
              </a:p>
            </p:txBody>
          </p:sp>
        </p:grpSp>
        <p:grpSp>
          <p:nvGrpSpPr>
            <p:cNvPr id="647" name="Group 708"/>
            <p:cNvGrpSpPr>
              <a:grpSpLocks/>
            </p:cNvGrpSpPr>
            <p:nvPr/>
          </p:nvGrpSpPr>
          <p:grpSpPr bwMode="auto">
            <a:xfrm>
              <a:off x="3917" y="1146"/>
              <a:ext cx="67" cy="97"/>
              <a:chOff x="3917" y="1146"/>
              <a:chExt cx="67" cy="97"/>
            </a:xfrm>
          </p:grpSpPr>
          <p:grpSp>
            <p:nvGrpSpPr>
              <p:cNvPr id="780" name="Group 709"/>
              <p:cNvGrpSpPr>
                <a:grpSpLocks/>
              </p:cNvGrpSpPr>
              <p:nvPr/>
            </p:nvGrpSpPr>
            <p:grpSpPr bwMode="auto">
              <a:xfrm>
                <a:off x="3917" y="1146"/>
                <a:ext cx="67" cy="97"/>
                <a:chOff x="3917" y="1146"/>
                <a:chExt cx="67" cy="97"/>
              </a:xfrm>
            </p:grpSpPr>
            <p:sp>
              <p:nvSpPr>
                <p:cNvPr id="786" name="Freeform 710"/>
                <p:cNvSpPr>
                  <a:spLocks/>
                </p:cNvSpPr>
                <p:nvPr/>
              </p:nvSpPr>
              <p:spPr bwMode="auto">
                <a:xfrm>
                  <a:off x="3917" y="114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787" name="Freeform 711"/>
                <p:cNvSpPr>
                  <a:spLocks/>
                </p:cNvSpPr>
                <p:nvPr/>
              </p:nvSpPr>
              <p:spPr bwMode="auto">
                <a:xfrm>
                  <a:off x="3917" y="1146"/>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781" name="Line 712"/>
              <p:cNvSpPr>
                <a:spLocks noChangeShapeType="1"/>
              </p:cNvSpPr>
              <p:nvPr/>
            </p:nvSpPr>
            <p:spPr bwMode="auto">
              <a:xfrm flipV="1">
                <a:off x="3935" y="1187"/>
                <a:ext cx="33" cy="13"/>
              </a:xfrm>
              <a:prstGeom prst="line">
                <a:avLst/>
              </a:prstGeom>
              <a:noFill/>
              <a:ln w="12700">
                <a:solidFill>
                  <a:srgbClr val="000000"/>
                </a:solidFill>
                <a:round/>
                <a:headEnd/>
                <a:tailEnd/>
              </a:ln>
              <a:effectLst/>
            </p:spPr>
            <p:txBody>
              <a:bodyPr wrap="none" anchor="ctr"/>
              <a:lstStyle/>
              <a:p>
                <a:endParaRPr lang="en-US" dirty="0"/>
              </a:p>
            </p:txBody>
          </p:sp>
          <p:sp>
            <p:nvSpPr>
              <p:cNvPr id="782" name="Line 713"/>
              <p:cNvSpPr>
                <a:spLocks noChangeShapeType="1"/>
              </p:cNvSpPr>
              <p:nvPr/>
            </p:nvSpPr>
            <p:spPr bwMode="auto">
              <a:xfrm>
                <a:off x="3929" y="1162"/>
                <a:ext cx="19" cy="75"/>
              </a:xfrm>
              <a:prstGeom prst="line">
                <a:avLst/>
              </a:prstGeom>
              <a:noFill/>
              <a:ln w="12700">
                <a:solidFill>
                  <a:srgbClr val="000000"/>
                </a:solidFill>
                <a:round/>
                <a:headEnd/>
                <a:tailEnd/>
              </a:ln>
              <a:effectLst/>
            </p:spPr>
            <p:txBody>
              <a:bodyPr wrap="none" anchor="ctr"/>
              <a:lstStyle/>
              <a:p>
                <a:endParaRPr lang="en-US" dirty="0"/>
              </a:p>
            </p:txBody>
          </p:sp>
          <p:sp>
            <p:nvSpPr>
              <p:cNvPr id="783" name="Line 714"/>
              <p:cNvSpPr>
                <a:spLocks noChangeShapeType="1"/>
              </p:cNvSpPr>
              <p:nvPr/>
            </p:nvSpPr>
            <p:spPr bwMode="auto">
              <a:xfrm>
                <a:off x="3937" y="1159"/>
                <a:ext cx="19" cy="76"/>
              </a:xfrm>
              <a:prstGeom prst="line">
                <a:avLst/>
              </a:prstGeom>
              <a:noFill/>
              <a:ln w="12700">
                <a:solidFill>
                  <a:srgbClr val="000000"/>
                </a:solidFill>
                <a:round/>
                <a:headEnd/>
                <a:tailEnd/>
              </a:ln>
              <a:effectLst/>
            </p:spPr>
            <p:txBody>
              <a:bodyPr wrap="none" anchor="ctr"/>
              <a:lstStyle/>
              <a:p>
                <a:endParaRPr lang="en-US" dirty="0"/>
              </a:p>
            </p:txBody>
          </p:sp>
          <p:sp>
            <p:nvSpPr>
              <p:cNvPr id="784" name="Line 715"/>
              <p:cNvSpPr>
                <a:spLocks noChangeShapeType="1"/>
              </p:cNvSpPr>
              <p:nvPr/>
            </p:nvSpPr>
            <p:spPr bwMode="auto">
              <a:xfrm>
                <a:off x="3945" y="1156"/>
                <a:ext cx="19" cy="76"/>
              </a:xfrm>
              <a:prstGeom prst="line">
                <a:avLst/>
              </a:prstGeom>
              <a:noFill/>
              <a:ln w="12700">
                <a:solidFill>
                  <a:srgbClr val="000000"/>
                </a:solidFill>
                <a:round/>
                <a:headEnd/>
                <a:tailEnd/>
              </a:ln>
              <a:effectLst/>
            </p:spPr>
            <p:txBody>
              <a:bodyPr wrap="none" anchor="ctr"/>
              <a:lstStyle/>
              <a:p>
                <a:endParaRPr lang="en-US" dirty="0"/>
              </a:p>
            </p:txBody>
          </p:sp>
          <p:sp>
            <p:nvSpPr>
              <p:cNvPr id="785" name="Line 716"/>
              <p:cNvSpPr>
                <a:spLocks noChangeShapeType="1"/>
              </p:cNvSpPr>
              <p:nvPr/>
            </p:nvSpPr>
            <p:spPr bwMode="auto">
              <a:xfrm>
                <a:off x="3952" y="1153"/>
                <a:ext cx="20" cy="75"/>
              </a:xfrm>
              <a:prstGeom prst="line">
                <a:avLst/>
              </a:prstGeom>
              <a:noFill/>
              <a:ln w="12700">
                <a:solidFill>
                  <a:srgbClr val="000000"/>
                </a:solidFill>
                <a:round/>
                <a:headEnd/>
                <a:tailEnd/>
              </a:ln>
              <a:effectLst/>
            </p:spPr>
            <p:txBody>
              <a:bodyPr wrap="none" anchor="ctr"/>
              <a:lstStyle/>
              <a:p>
                <a:endParaRPr lang="en-US" dirty="0"/>
              </a:p>
            </p:txBody>
          </p:sp>
        </p:grpSp>
        <p:sp>
          <p:nvSpPr>
            <p:cNvPr id="648" name="Freeform 717"/>
            <p:cNvSpPr>
              <a:spLocks/>
            </p:cNvSpPr>
            <p:nvPr/>
          </p:nvSpPr>
          <p:spPr bwMode="auto">
            <a:xfrm>
              <a:off x="3740" y="1187"/>
              <a:ext cx="122" cy="171"/>
            </a:xfrm>
            <a:custGeom>
              <a:avLst/>
              <a:gdLst/>
              <a:ahLst/>
              <a:cxnLst>
                <a:cxn ang="0">
                  <a:pos x="114" y="63"/>
                </a:cxn>
                <a:cxn ang="0">
                  <a:pos x="110" y="52"/>
                </a:cxn>
                <a:cxn ang="0">
                  <a:pos x="104" y="42"/>
                </a:cxn>
                <a:cxn ang="0">
                  <a:pos x="98" y="32"/>
                </a:cxn>
                <a:cxn ang="0">
                  <a:pos x="91" y="23"/>
                </a:cxn>
                <a:cxn ang="0">
                  <a:pos x="84" y="16"/>
                </a:cxn>
                <a:cxn ang="0">
                  <a:pos x="76" y="9"/>
                </a:cxn>
                <a:cxn ang="0">
                  <a:pos x="67" y="5"/>
                </a:cxn>
                <a:cxn ang="0">
                  <a:pos x="59" y="2"/>
                </a:cxn>
                <a:cxn ang="0">
                  <a:pos x="51" y="0"/>
                </a:cxn>
                <a:cxn ang="0">
                  <a:pos x="42" y="0"/>
                </a:cxn>
                <a:cxn ang="0">
                  <a:pos x="35" y="2"/>
                </a:cxn>
                <a:cxn ang="0">
                  <a:pos x="27" y="6"/>
                </a:cxn>
                <a:cxn ang="0">
                  <a:pos x="21" y="10"/>
                </a:cxn>
                <a:cxn ang="0">
                  <a:pos x="15" y="17"/>
                </a:cxn>
                <a:cxn ang="0">
                  <a:pos x="10" y="25"/>
                </a:cxn>
                <a:cxn ang="0">
                  <a:pos x="6" y="34"/>
                </a:cxn>
                <a:cxn ang="0">
                  <a:pos x="3" y="43"/>
                </a:cxn>
                <a:cxn ang="0">
                  <a:pos x="1" y="54"/>
                </a:cxn>
                <a:cxn ang="0">
                  <a:pos x="0" y="66"/>
                </a:cxn>
                <a:cxn ang="0">
                  <a:pos x="1" y="77"/>
                </a:cxn>
                <a:cxn ang="0">
                  <a:pos x="2" y="89"/>
                </a:cxn>
                <a:cxn ang="0">
                  <a:pos x="5" y="101"/>
                </a:cxn>
                <a:cxn ang="0">
                  <a:pos x="9" y="113"/>
                </a:cxn>
                <a:cxn ang="0">
                  <a:pos x="14" y="123"/>
                </a:cxn>
                <a:cxn ang="0">
                  <a:pos x="20" y="133"/>
                </a:cxn>
                <a:cxn ang="0">
                  <a:pos x="26" y="143"/>
                </a:cxn>
                <a:cxn ang="0">
                  <a:pos x="34" y="151"/>
                </a:cxn>
                <a:cxn ang="0">
                  <a:pos x="41" y="158"/>
                </a:cxn>
                <a:cxn ang="0">
                  <a:pos x="49" y="163"/>
                </a:cxn>
                <a:cxn ang="0">
                  <a:pos x="58" y="167"/>
                </a:cxn>
                <a:cxn ang="0">
                  <a:pos x="66" y="170"/>
                </a:cxn>
                <a:cxn ang="0">
                  <a:pos x="74" y="170"/>
                </a:cxn>
                <a:cxn ang="0">
                  <a:pos x="82" y="169"/>
                </a:cxn>
                <a:cxn ang="0">
                  <a:pos x="90" y="167"/>
                </a:cxn>
                <a:cxn ang="0">
                  <a:pos x="97" y="162"/>
                </a:cxn>
                <a:cxn ang="0">
                  <a:pos x="103" y="156"/>
                </a:cxn>
                <a:cxn ang="0">
                  <a:pos x="109" y="149"/>
                </a:cxn>
                <a:cxn ang="0">
                  <a:pos x="114" y="141"/>
                </a:cxn>
                <a:cxn ang="0">
                  <a:pos x="117" y="132"/>
                </a:cxn>
                <a:cxn ang="0">
                  <a:pos x="120" y="121"/>
                </a:cxn>
                <a:cxn ang="0">
                  <a:pos x="121" y="110"/>
                </a:cxn>
                <a:cxn ang="0">
                  <a:pos x="121" y="99"/>
                </a:cxn>
                <a:cxn ang="0">
                  <a:pos x="120" y="87"/>
                </a:cxn>
                <a:cxn ang="0">
                  <a:pos x="117" y="75"/>
                </a:cxn>
              </a:cxnLst>
              <a:rect l="0" t="0" r="r" b="b"/>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49" name="Group 718"/>
            <p:cNvGrpSpPr>
              <a:grpSpLocks/>
            </p:cNvGrpSpPr>
            <p:nvPr/>
          </p:nvGrpSpPr>
          <p:grpSpPr bwMode="auto">
            <a:xfrm>
              <a:off x="3745" y="1204"/>
              <a:ext cx="77" cy="42"/>
              <a:chOff x="3745" y="1204"/>
              <a:chExt cx="77" cy="42"/>
            </a:xfrm>
          </p:grpSpPr>
          <p:sp>
            <p:nvSpPr>
              <p:cNvPr id="775" name="Freeform 719"/>
              <p:cNvSpPr>
                <a:spLocks/>
              </p:cNvSpPr>
              <p:nvPr/>
            </p:nvSpPr>
            <p:spPr bwMode="auto">
              <a:xfrm>
                <a:off x="3745" y="1208"/>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76" name="Line 720"/>
              <p:cNvSpPr>
                <a:spLocks noChangeShapeType="1"/>
              </p:cNvSpPr>
              <p:nvPr/>
            </p:nvSpPr>
            <p:spPr bwMode="auto">
              <a:xfrm flipH="1" flipV="1">
                <a:off x="3765" y="1231"/>
                <a:ext cx="12" cy="5"/>
              </a:xfrm>
              <a:prstGeom prst="line">
                <a:avLst/>
              </a:prstGeom>
              <a:noFill/>
              <a:ln w="12700">
                <a:solidFill>
                  <a:srgbClr val="000000"/>
                </a:solidFill>
                <a:round/>
                <a:headEnd/>
                <a:tailEnd/>
              </a:ln>
              <a:effectLst/>
            </p:spPr>
            <p:txBody>
              <a:bodyPr wrap="none" anchor="ctr"/>
              <a:lstStyle/>
              <a:p>
                <a:endParaRPr lang="en-US" dirty="0"/>
              </a:p>
            </p:txBody>
          </p:sp>
          <p:sp>
            <p:nvSpPr>
              <p:cNvPr id="777" name="Line 721"/>
              <p:cNvSpPr>
                <a:spLocks noChangeShapeType="1"/>
              </p:cNvSpPr>
              <p:nvPr/>
            </p:nvSpPr>
            <p:spPr bwMode="auto">
              <a:xfrm flipH="1" flipV="1">
                <a:off x="3779" y="1224"/>
                <a:ext cx="12" cy="5"/>
              </a:xfrm>
              <a:prstGeom prst="line">
                <a:avLst/>
              </a:prstGeom>
              <a:noFill/>
              <a:ln w="12700">
                <a:solidFill>
                  <a:srgbClr val="000000"/>
                </a:solidFill>
                <a:round/>
                <a:headEnd/>
                <a:tailEnd/>
              </a:ln>
              <a:effectLst/>
            </p:spPr>
            <p:txBody>
              <a:bodyPr wrap="none" anchor="ctr"/>
              <a:lstStyle/>
              <a:p>
                <a:endParaRPr lang="en-US" dirty="0"/>
              </a:p>
            </p:txBody>
          </p:sp>
          <p:sp>
            <p:nvSpPr>
              <p:cNvPr id="778" name="Line 722"/>
              <p:cNvSpPr>
                <a:spLocks noChangeShapeType="1"/>
              </p:cNvSpPr>
              <p:nvPr/>
            </p:nvSpPr>
            <p:spPr bwMode="auto">
              <a:xfrm flipH="1" flipV="1">
                <a:off x="3749" y="1237"/>
                <a:ext cx="12" cy="5"/>
              </a:xfrm>
              <a:prstGeom prst="line">
                <a:avLst/>
              </a:prstGeom>
              <a:noFill/>
              <a:ln w="12700">
                <a:solidFill>
                  <a:srgbClr val="000000"/>
                </a:solidFill>
                <a:round/>
                <a:headEnd/>
                <a:tailEnd/>
              </a:ln>
              <a:effectLst/>
            </p:spPr>
            <p:txBody>
              <a:bodyPr wrap="none" anchor="ctr"/>
              <a:lstStyle/>
              <a:p>
                <a:endParaRPr lang="en-US" dirty="0"/>
              </a:p>
            </p:txBody>
          </p:sp>
          <p:sp>
            <p:nvSpPr>
              <p:cNvPr id="779" name="Freeform 723"/>
              <p:cNvSpPr>
                <a:spLocks/>
              </p:cNvSpPr>
              <p:nvPr/>
            </p:nvSpPr>
            <p:spPr bwMode="auto">
              <a:xfrm>
                <a:off x="3789" y="120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650" name="Freeform 724"/>
            <p:cNvSpPr>
              <a:spLocks/>
            </p:cNvSpPr>
            <p:nvPr/>
          </p:nvSpPr>
          <p:spPr bwMode="auto">
            <a:xfrm>
              <a:off x="3769" y="1244"/>
              <a:ext cx="75" cy="38"/>
            </a:xfrm>
            <a:custGeom>
              <a:avLst/>
              <a:gdLst/>
              <a:ahLst/>
              <a:cxnLst>
                <a:cxn ang="0">
                  <a:pos x="71" y="0"/>
                </a:cxn>
                <a:cxn ang="0">
                  <a:pos x="0" y="31"/>
                </a:cxn>
                <a:cxn ang="0">
                  <a:pos x="0" y="35"/>
                </a:cxn>
                <a:cxn ang="0">
                  <a:pos x="3" y="37"/>
                </a:cxn>
                <a:cxn ang="0">
                  <a:pos x="74" y="6"/>
                </a:cxn>
                <a:cxn ang="0">
                  <a:pos x="74" y="3"/>
                </a:cxn>
                <a:cxn ang="0">
                  <a:pos x="71" y="0"/>
                </a:cxn>
              </a:cxnLst>
              <a:rect l="0" t="0" r="r" b="b"/>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51" name="Freeform 725"/>
            <p:cNvSpPr>
              <a:spLocks/>
            </p:cNvSpPr>
            <p:nvPr/>
          </p:nvSpPr>
          <p:spPr bwMode="auto">
            <a:xfrm>
              <a:off x="3813" y="124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52" name="Group 726"/>
            <p:cNvGrpSpPr>
              <a:grpSpLocks/>
            </p:cNvGrpSpPr>
            <p:nvPr/>
          </p:nvGrpSpPr>
          <p:grpSpPr bwMode="auto">
            <a:xfrm>
              <a:off x="3777" y="1294"/>
              <a:ext cx="77" cy="42"/>
              <a:chOff x="3777" y="1294"/>
              <a:chExt cx="77" cy="42"/>
            </a:xfrm>
          </p:grpSpPr>
          <p:sp>
            <p:nvSpPr>
              <p:cNvPr id="770" name="Freeform 727"/>
              <p:cNvSpPr>
                <a:spLocks/>
              </p:cNvSpPr>
              <p:nvPr/>
            </p:nvSpPr>
            <p:spPr bwMode="auto">
              <a:xfrm>
                <a:off x="3777" y="1297"/>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71" name="Line 728"/>
              <p:cNvSpPr>
                <a:spLocks noChangeShapeType="1"/>
              </p:cNvSpPr>
              <p:nvPr/>
            </p:nvSpPr>
            <p:spPr bwMode="auto">
              <a:xfrm flipH="1" flipV="1">
                <a:off x="3797" y="1321"/>
                <a:ext cx="12" cy="5"/>
              </a:xfrm>
              <a:prstGeom prst="line">
                <a:avLst/>
              </a:prstGeom>
              <a:noFill/>
              <a:ln w="12700">
                <a:solidFill>
                  <a:srgbClr val="000000"/>
                </a:solidFill>
                <a:round/>
                <a:headEnd/>
                <a:tailEnd/>
              </a:ln>
              <a:effectLst/>
            </p:spPr>
            <p:txBody>
              <a:bodyPr wrap="none" anchor="ctr"/>
              <a:lstStyle/>
              <a:p>
                <a:endParaRPr lang="en-US" dirty="0"/>
              </a:p>
            </p:txBody>
          </p:sp>
          <p:sp>
            <p:nvSpPr>
              <p:cNvPr id="772" name="Line 729"/>
              <p:cNvSpPr>
                <a:spLocks noChangeShapeType="1"/>
              </p:cNvSpPr>
              <p:nvPr/>
            </p:nvSpPr>
            <p:spPr bwMode="auto">
              <a:xfrm flipH="1" flipV="1">
                <a:off x="3811" y="1314"/>
                <a:ext cx="11" cy="6"/>
              </a:xfrm>
              <a:prstGeom prst="line">
                <a:avLst/>
              </a:prstGeom>
              <a:noFill/>
              <a:ln w="12700">
                <a:solidFill>
                  <a:srgbClr val="000000"/>
                </a:solidFill>
                <a:round/>
                <a:headEnd/>
                <a:tailEnd/>
              </a:ln>
              <a:effectLst/>
            </p:spPr>
            <p:txBody>
              <a:bodyPr wrap="none" anchor="ctr"/>
              <a:lstStyle/>
              <a:p>
                <a:endParaRPr lang="en-US" dirty="0"/>
              </a:p>
            </p:txBody>
          </p:sp>
          <p:sp>
            <p:nvSpPr>
              <p:cNvPr id="773" name="Line 730"/>
              <p:cNvSpPr>
                <a:spLocks noChangeShapeType="1"/>
              </p:cNvSpPr>
              <p:nvPr/>
            </p:nvSpPr>
            <p:spPr bwMode="auto">
              <a:xfrm flipH="1" flipV="1">
                <a:off x="3781" y="1327"/>
                <a:ext cx="12" cy="5"/>
              </a:xfrm>
              <a:prstGeom prst="line">
                <a:avLst/>
              </a:prstGeom>
              <a:noFill/>
              <a:ln w="12700">
                <a:solidFill>
                  <a:srgbClr val="000000"/>
                </a:solidFill>
                <a:round/>
                <a:headEnd/>
                <a:tailEnd/>
              </a:ln>
              <a:effectLst/>
            </p:spPr>
            <p:txBody>
              <a:bodyPr wrap="none" anchor="ctr"/>
              <a:lstStyle/>
              <a:p>
                <a:endParaRPr lang="en-US" dirty="0"/>
              </a:p>
            </p:txBody>
          </p:sp>
          <p:sp>
            <p:nvSpPr>
              <p:cNvPr id="774" name="Freeform 731"/>
              <p:cNvSpPr>
                <a:spLocks/>
              </p:cNvSpPr>
              <p:nvPr/>
            </p:nvSpPr>
            <p:spPr bwMode="auto">
              <a:xfrm>
                <a:off x="3821" y="129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653" name="Freeform 732"/>
            <p:cNvSpPr>
              <a:spLocks/>
            </p:cNvSpPr>
            <p:nvPr/>
          </p:nvSpPr>
          <p:spPr bwMode="auto">
            <a:xfrm>
              <a:off x="3721" y="1196"/>
              <a:ext cx="120" cy="169"/>
            </a:xfrm>
            <a:custGeom>
              <a:avLst/>
              <a:gdLst/>
              <a:ahLst/>
              <a:cxnLst>
                <a:cxn ang="0">
                  <a:pos x="110" y="57"/>
                </a:cxn>
                <a:cxn ang="0">
                  <a:pos x="103" y="41"/>
                </a:cxn>
                <a:cxn ang="0">
                  <a:pos x="93" y="27"/>
                </a:cxn>
                <a:cxn ang="0">
                  <a:pos x="82" y="16"/>
                </a:cxn>
                <a:cxn ang="0">
                  <a:pos x="70" y="7"/>
                </a:cxn>
                <a:cxn ang="0">
                  <a:pos x="58" y="2"/>
                </a:cxn>
                <a:cxn ang="0">
                  <a:pos x="46" y="0"/>
                </a:cxn>
                <a:cxn ang="0">
                  <a:pos x="34" y="2"/>
                </a:cxn>
                <a:cxn ang="0">
                  <a:pos x="24" y="8"/>
                </a:cxn>
                <a:cxn ang="0">
                  <a:pos x="14" y="17"/>
                </a:cxn>
                <a:cxn ang="0">
                  <a:pos x="7" y="29"/>
                </a:cxn>
                <a:cxn ang="0">
                  <a:pos x="2" y="43"/>
                </a:cxn>
                <a:cxn ang="0">
                  <a:pos x="0" y="59"/>
                </a:cxn>
                <a:cxn ang="0">
                  <a:pos x="1" y="76"/>
                </a:cxn>
                <a:cxn ang="0">
                  <a:pos x="4" y="94"/>
                </a:cxn>
                <a:cxn ang="0">
                  <a:pos x="9" y="111"/>
                </a:cxn>
                <a:cxn ang="0">
                  <a:pos x="16" y="127"/>
                </a:cxn>
                <a:cxn ang="0">
                  <a:pos x="26" y="141"/>
                </a:cxn>
                <a:cxn ang="0">
                  <a:pos x="37" y="152"/>
                </a:cxn>
                <a:cxn ang="0">
                  <a:pos x="49" y="161"/>
                </a:cxn>
                <a:cxn ang="0">
                  <a:pos x="61" y="166"/>
                </a:cxn>
                <a:cxn ang="0">
                  <a:pos x="73" y="168"/>
                </a:cxn>
                <a:cxn ang="0">
                  <a:pos x="85" y="166"/>
                </a:cxn>
                <a:cxn ang="0">
                  <a:pos x="95" y="160"/>
                </a:cxn>
                <a:cxn ang="0">
                  <a:pos x="105" y="151"/>
                </a:cxn>
                <a:cxn ang="0">
                  <a:pos x="112" y="139"/>
                </a:cxn>
                <a:cxn ang="0">
                  <a:pos x="117" y="125"/>
                </a:cxn>
                <a:cxn ang="0">
                  <a:pos x="119" y="109"/>
                </a:cxn>
                <a:cxn ang="0">
                  <a:pos x="118" y="92"/>
                </a:cxn>
                <a:cxn ang="0">
                  <a:pos x="115" y="74"/>
                </a:cxn>
                <a:cxn ang="0">
                  <a:pos x="112" y="75"/>
                </a:cxn>
                <a:cxn ang="0">
                  <a:pos x="115" y="92"/>
                </a:cxn>
                <a:cxn ang="0">
                  <a:pos x="116" y="106"/>
                </a:cxn>
                <a:cxn ang="0">
                  <a:pos x="113" y="124"/>
                </a:cxn>
                <a:cxn ang="0">
                  <a:pos x="109" y="138"/>
                </a:cxn>
                <a:cxn ang="0">
                  <a:pos x="102" y="149"/>
                </a:cxn>
                <a:cxn ang="0">
                  <a:pos x="93" y="157"/>
                </a:cxn>
                <a:cxn ang="0">
                  <a:pos x="84" y="163"/>
                </a:cxn>
                <a:cxn ang="0">
                  <a:pos x="73" y="165"/>
                </a:cxn>
                <a:cxn ang="0">
                  <a:pos x="62" y="163"/>
                </a:cxn>
                <a:cxn ang="0">
                  <a:pos x="50" y="158"/>
                </a:cxn>
                <a:cxn ang="0">
                  <a:pos x="39" y="150"/>
                </a:cxn>
                <a:cxn ang="0">
                  <a:pos x="28" y="139"/>
                </a:cxn>
                <a:cxn ang="0">
                  <a:pos x="19" y="125"/>
                </a:cxn>
                <a:cxn ang="0">
                  <a:pos x="12" y="110"/>
                </a:cxn>
                <a:cxn ang="0">
                  <a:pos x="7" y="93"/>
                </a:cxn>
                <a:cxn ang="0">
                  <a:pos x="4" y="76"/>
                </a:cxn>
                <a:cxn ang="0">
                  <a:pos x="3" y="62"/>
                </a:cxn>
                <a:cxn ang="0">
                  <a:pos x="6" y="44"/>
                </a:cxn>
                <a:cxn ang="0">
                  <a:pos x="10" y="30"/>
                </a:cxn>
                <a:cxn ang="0">
                  <a:pos x="17" y="19"/>
                </a:cxn>
                <a:cxn ang="0">
                  <a:pos x="26" y="11"/>
                </a:cxn>
                <a:cxn ang="0">
                  <a:pos x="35" y="5"/>
                </a:cxn>
                <a:cxn ang="0">
                  <a:pos x="46" y="3"/>
                </a:cxn>
                <a:cxn ang="0">
                  <a:pos x="57" y="5"/>
                </a:cxn>
                <a:cxn ang="0">
                  <a:pos x="69" y="10"/>
                </a:cxn>
                <a:cxn ang="0">
                  <a:pos x="80" y="18"/>
                </a:cxn>
                <a:cxn ang="0">
                  <a:pos x="91" y="29"/>
                </a:cxn>
                <a:cxn ang="0">
                  <a:pos x="100" y="43"/>
                </a:cxn>
                <a:cxn ang="0">
                  <a:pos x="107" y="58"/>
                </a:cxn>
                <a:cxn ang="0">
                  <a:pos x="114" y="68"/>
                </a:cxn>
              </a:cxnLst>
              <a:rect l="0" t="0" r="r" b="b"/>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a:effectLst/>
          </p:spPr>
          <p:txBody>
            <a:bodyPr/>
            <a:lstStyle/>
            <a:p>
              <a:endParaRPr lang="en-US" dirty="0"/>
            </a:p>
          </p:txBody>
        </p:sp>
        <p:grpSp>
          <p:nvGrpSpPr>
            <p:cNvPr id="654" name="Group 733"/>
            <p:cNvGrpSpPr>
              <a:grpSpLocks/>
            </p:cNvGrpSpPr>
            <p:nvPr/>
          </p:nvGrpSpPr>
          <p:grpSpPr bwMode="auto">
            <a:xfrm>
              <a:off x="3711" y="1322"/>
              <a:ext cx="78" cy="42"/>
              <a:chOff x="3711" y="1322"/>
              <a:chExt cx="78" cy="42"/>
            </a:xfrm>
          </p:grpSpPr>
          <p:sp>
            <p:nvSpPr>
              <p:cNvPr id="765" name="Freeform 734"/>
              <p:cNvSpPr>
                <a:spLocks/>
              </p:cNvSpPr>
              <p:nvPr/>
            </p:nvSpPr>
            <p:spPr bwMode="auto">
              <a:xfrm>
                <a:off x="3711" y="1325"/>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66" name="Line 735"/>
              <p:cNvSpPr>
                <a:spLocks noChangeShapeType="1"/>
              </p:cNvSpPr>
              <p:nvPr/>
            </p:nvSpPr>
            <p:spPr bwMode="auto">
              <a:xfrm flipH="1" flipV="1">
                <a:off x="3731" y="1348"/>
                <a:ext cx="12" cy="5"/>
              </a:xfrm>
              <a:prstGeom prst="line">
                <a:avLst/>
              </a:prstGeom>
              <a:noFill/>
              <a:ln w="12700">
                <a:solidFill>
                  <a:srgbClr val="000000"/>
                </a:solidFill>
                <a:round/>
                <a:headEnd/>
                <a:tailEnd/>
              </a:ln>
              <a:effectLst/>
            </p:spPr>
            <p:txBody>
              <a:bodyPr wrap="none" anchor="ctr"/>
              <a:lstStyle/>
              <a:p>
                <a:endParaRPr lang="en-US" dirty="0"/>
              </a:p>
            </p:txBody>
          </p:sp>
          <p:sp>
            <p:nvSpPr>
              <p:cNvPr id="767" name="Line 736"/>
              <p:cNvSpPr>
                <a:spLocks noChangeShapeType="1"/>
              </p:cNvSpPr>
              <p:nvPr/>
            </p:nvSpPr>
            <p:spPr bwMode="auto">
              <a:xfrm flipH="1" flipV="1">
                <a:off x="3745" y="1342"/>
                <a:ext cx="12" cy="5"/>
              </a:xfrm>
              <a:prstGeom prst="line">
                <a:avLst/>
              </a:prstGeom>
              <a:noFill/>
              <a:ln w="12700">
                <a:solidFill>
                  <a:srgbClr val="000000"/>
                </a:solidFill>
                <a:round/>
                <a:headEnd/>
                <a:tailEnd/>
              </a:ln>
              <a:effectLst/>
            </p:spPr>
            <p:txBody>
              <a:bodyPr wrap="none" anchor="ctr"/>
              <a:lstStyle/>
              <a:p>
                <a:endParaRPr lang="en-US" dirty="0"/>
              </a:p>
            </p:txBody>
          </p:sp>
          <p:sp>
            <p:nvSpPr>
              <p:cNvPr id="768" name="Line 737"/>
              <p:cNvSpPr>
                <a:spLocks noChangeShapeType="1"/>
              </p:cNvSpPr>
              <p:nvPr/>
            </p:nvSpPr>
            <p:spPr bwMode="auto">
              <a:xfrm flipH="1" flipV="1">
                <a:off x="3715" y="1355"/>
                <a:ext cx="12" cy="5"/>
              </a:xfrm>
              <a:prstGeom prst="line">
                <a:avLst/>
              </a:prstGeom>
              <a:noFill/>
              <a:ln w="12700">
                <a:solidFill>
                  <a:srgbClr val="000000"/>
                </a:solidFill>
                <a:round/>
                <a:headEnd/>
                <a:tailEnd/>
              </a:ln>
              <a:effectLst/>
            </p:spPr>
            <p:txBody>
              <a:bodyPr wrap="none" anchor="ctr"/>
              <a:lstStyle/>
              <a:p>
                <a:endParaRPr lang="en-US" dirty="0"/>
              </a:p>
            </p:txBody>
          </p:sp>
          <p:sp>
            <p:nvSpPr>
              <p:cNvPr id="769" name="Freeform 738"/>
              <p:cNvSpPr>
                <a:spLocks/>
              </p:cNvSpPr>
              <p:nvPr/>
            </p:nvSpPr>
            <p:spPr bwMode="auto">
              <a:xfrm>
                <a:off x="3755" y="1322"/>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55" name="Group 739"/>
            <p:cNvGrpSpPr>
              <a:grpSpLocks/>
            </p:cNvGrpSpPr>
            <p:nvPr/>
          </p:nvGrpSpPr>
          <p:grpSpPr bwMode="auto">
            <a:xfrm>
              <a:off x="3703" y="1196"/>
              <a:ext cx="77" cy="41"/>
              <a:chOff x="3703" y="1196"/>
              <a:chExt cx="77" cy="41"/>
            </a:xfrm>
          </p:grpSpPr>
          <p:sp>
            <p:nvSpPr>
              <p:cNvPr id="760" name="Freeform 740"/>
              <p:cNvSpPr>
                <a:spLocks/>
              </p:cNvSpPr>
              <p:nvPr/>
            </p:nvSpPr>
            <p:spPr bwMode="auto">
              <a:xfrm>
                <a:off x="3703" y="1199"/>
                <a:ext cx="75" cy="38"/>
              </a:xfrm>
              <a:custGeom>
                <a:avLst/>
                <a:gdLst/>
                <a:ahLst/>
                <a:cxnLst>
                  <a:cxn ang="0">
                    <a:pos x="71" y="0"/>
                  </a:cxn>
                  <a:cxn ang="0">
                    <a:pos x="0" y="31"/>
                  </a:cxn>
                  <a:cxn ang="0">
                    <a:pos x="0" y="35"/>
                  </a:cxn>
                  <a:cxn ang="0">
                    <a:pos x="3" y="37"/>
                  </a:cxn>
                  <a:cxn ang="0">
                    <a:pos x="74" y="6"/>
                  </a:cxn>
                  <a:cxn ang="0">
                    <a:pos x="73" y="3"/>
                  </a:cxn>
                  <a:cxn ang="0">
                    <a:pos x="71" y="0"/>
                  </a:cxn>
                </a:cxnLst>
                <a:rect l="0" t="0" r="r" b="b"/>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61" name="Line 741"/>
              <p:cNvSpPr>
                <a:spLocks noChangeShapeType="1"/>
              </p:cNvSpPr>
              <p:nvPr/>
            </p:nvSpPr>
            <p:spPr bwMode="auto">
              <a:xfrm flipH="1" flipV="1">
                <a:off x="3723" y="1222"/>
                <a:ext cx="11" cy="6"/>
              </a:xfrm>
              <a:prstGeom prst="line">
                <a:avLst/>
              </a:prstGeom>
              <a:noFill/>
              <a:ln w="12700">
                <a:solidFill>
                  <a:srgbClr val="000000"/>
                </a:solidFill>
                <a:round/>
                <a:headEnd/>
                <a:tailEnd/>
              </a:ln>
              <a:effectLst/>
            </p:spPr>
            <p:txBody>
              <a:bodyPr wrap="none" anchor="ctr"/>
              <a:lstStyle/>
              <a:p>
                <a:endParaRPr lang="en-US" dirty="0"/>
              </a:p>
            </p:txBody>
          </p:sp>
          <p:sp>
            <p:nvSpPr>
              <p:cNvPr id="762" name="Line 742"/>
              <p:cNvSpPr>
                <a:spLocks noChangeShapeType="1"/>
              </p:cNvSpPr>
              <p:nvPr/>
            </p:nvSpPr>
            <p:spPr bwMode="auto">
              <a:xfrm flipH="1" flipV="1">
                <a:off x="3737" y="1216"/>
                <a:ext cx="12" cy="4"/>
              </a:xfrm>
              <a:prstGeom prst="line">
                <a:avLst/>
              </a:prstGeom>
              <a:noFill/>
              <a:ln w="12700">
                <a:solidFill>
                  <a:srgbClr val="000000"/>
                </a:solidFill>
                <a:round/>
                <a:headEnd/>
                <a:tailEnd/>
              </a:ln>
              <a:effectLst/>
            </p:spPr>
            <p:txBody>
              <a:bodyPr wrap="none" anchor="ctr"/>
              <a:lstStyle/>
              <a:p>
                <a:endParaRPr lang="en-US" dirty="0"/>
              </a:p>
            </p:txBody>
          </p:sp>
          <p:sp>
            <p:nvSpPr>
              <p:cNvPr id="763" name="Line 743"/>
              <p:cNvSpPr>
                <a:spLocks noChangeShapeType="1"/>
              </p:cNvSpPr>
              <p:nvPr/>
            </p:nvSpPr>
            <p:spPr bwMode="auto">
              <a:xfrm flipH="1" flipV="1">
                <a:off x="3707" y="1228"/>
                <a:ext cx="12" cy="5"/>
              </a:xfrm>
              <a:prstGeom prst="line">
                <a:avLst/>
              </a:prstGeom>
              <a:noFill/>
              <a:ln w="12700">
                <a:solidFill>
                  <a:srgbClr val="000000"/>
                </a:solidFill>
                <a:round/>
                <a:headEnd/>
                <a:tailEnd/>
              </a:ln>
              <a:effectLst/>
            </p:spPr>
            <p:txBody>
              <a:bodyPr wrap="none" anchor="ctr"/>
              <a:lstStyle/>
              <a:p>
                <a:endParaRPr lang="en-US" dirty="0"/>
              </a:p>
            </p:txBody>
          </p:sp>
          <p:sp>
            <p:nvSpPr>
              <p:cNvPr id="764" name="Freeform 744"/>
              <p:cNvSpPr>
                <a:spLocks/>
              </p:cNvSpPr>
              <p:nvPr/>
            </p:nvSpPr>
            <p:spPr bwMode="auto">
              <a:xfrm>
                <a:off x="3747" y="1196"/>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56" name="Group 745"/>
            <p:cNvGrpSpPr>
              <a:grpSpLocks/>
            </p:cNvGrpSpPr>
            <p:nvPr/>
          </p:nvGrpSpPr>
          <p:grpSpPr bwMode="auto">
            <a:xfrm>
              <a:off x="3752" y="1336"/>
              <a:ext cx="78" cy="41"/>
              <a:chOff x="3752" y="1336"/>
              <a:chExt cx="78" cy="41"/>
            </a:xfrm>
          </p:grpSpPr>
          <p:sp>
            <p:nvSpPr>
              <p:cNvPr id="755" name="Freeform 746"/>
              <p:cNvSpPr>
                <a:spLocks/>
              </p:cNvSpPr>
              <p:nvPr/>
            </p:nvSpPr>
            <p:spPr bwMode="auto">
              <a:xfrm>
                <a:off x="3752" y="1339"/>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56" name="Line 747"/>
              <p:cNvSpPr>
                <a:spLocks noChangeShapeType="1"/>
              </p:cNvSpPr>
              <p:nvPr/>
            </p:nvSpPr>
            <p:spPr bwMode="auto">
              <a:xfrm flipH="1" flipV="1">
                <a:off x="3772" y="1362"/>
                <a:ext cx="12" cy="6"/>
              </a:xfrm>
              <a:prstGeom prst="line">
                <a:avLst/>
              </a:prstGeom>
              <a:noFill/>
              <a:ln w="12700">
                <a:solidFill>
                  <a:srgbClr val="000000"/>
                </a:solidFill>
                <a:round/>
                <a:headEnd/>
                <a:tailEnd/>
              </a:ln>
              <a:effectLst/>
            </p:spPr>
            <p:txBody>
              <a:bodyPr wrap="none" anchor="ctr"/>
              <a:lstStyle/>
              <a:p>
                <a:endParaRPr lang="en-US" dirty="0"/>
              </a:p>
            </p:txBody>
          </p:sp>
          <p:sp>
            <p:nvSpPr>
              <p:cNvPr id="757" name="Line 748"/>
              <p:cNvSpPr>
                <a:spLocks noChangeShapeType="1"/>
              </p:cNvSpPr>
              <p:nvPr/>
            </p:nvSpPr>
            <p:spPr bwMode="auto">
              <a:xfrm flipH="1" flipV="1">
                <a:off x="3786" y="1356"/>
                <a:ext cx="12" cy="4"/>
              </a:xfrm>
              <a:prstGeom prst="line">
                <a:avLst/>
              </a:prstGeom>
              <a:noFill/>
              <a:ln w="12700">
                <a:solidFill>
                  <a:srgbClr val="000000"/>
                </a:solidFill>
                <a:round/>
                <a:headEnd/>
                <a:tailEnd/>
              </a:ln>
              <a:effectLst/>
            </p:spPr>
            <p:txBody>
              <a:bodyPr wrap="none" anchor="ctr"/>
              <a:lstStyle/>
              <a:p>
                <a:endParaRPr lang="en-US" dirty="0"/>
              </a:p>
            </p:txBody>
          </p:sp>
          <p:sp>
            <p:nvSpPr>
              <p:cNvPr id="758" name="Line 749"/>
              <p:cNvSpPr>
                <a:spLocks noChangeShapeType="1"/>
              </p:cNvSpPr>
              <p:nvPr/>
            </p:nvSpPr>
            <p:spPr bwMode="auto">
              <a:xfrm flipH="1" flipV="1">
                <a:off x="3757" y="1368"/>
                <a:ext cx="11" cy="5"/>
              </a:xfrm>
              <a:prstGeom prst="line">
                <a:avLst/>
              </a:prstGeom>
              <a:noFill/>
              <a:ln w="12700">
                <a:solidFill>
                  <a:srgbClr val="000000"/>
                </a:solidFill>
                <a:round/>
                <a:headEnd/>
                <a:tailEnd/>
              </a:ln>
              <a:effectLst/>
            </p:spPr>
            <p:txBody>
              <a:bodyPr wrap="none" anchor="ctr"/>
              <a:lstStyle/>
              <a:p>
                <a:endParaRPr lang="en-US" dirty="0"/>
              </a:p>
            </p:txBody>
          </p:sp>
          <p:sp>
            <p:nvSpPr>
              <p:cNvPr id="759" name="Freeform 750"/>
              <p:cNvSpPr>
                <a:spLocks/>
              </p:cNvSpPr>
              <p:nvPr/>
            </p:nvSpPr>
            <p:spPr bwMode="auto">
              <a:xfrm>
                <a:off x="3796" y="133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57" name="Group 751"/>
            <p:cNvGrpSpPr>
              <a:grpSpLocks/>
            </p:cNvGrpSpPr>
            <p:nvPr/>
          </p:nvGrpSpPr>
          <p:grpSpPr bwMode="auto">
            <a:xfrm>
              <a:off x="3680" y="1247"/>
              <a:ext cx="77" cy="42"/>
              <a:chOff x="3680" y="1247"/>
              <a:chExt cx="77" cy="42"/>
            </a:xfrm>
          </p:grpSpPr>
          <p:sp>
            <p:nvSpPr>
              <p:cNvPr id="750" name="Freeform 752"/>
              <p:cNvSpPr>
                <a:spLocks/>
              </p:cNvSpPr>
              <p:nvPr/>
            </p:nvSpPr>
            <p:spPr bwMode="auto">
              <a:xfrm>
                <a:off x="3680" y="1250"/>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51" name="Line 753"/>
              <p:cNvSpPr>
                <a:spLocks noChangeShapeType="1"/>
              </p:cNvSpPr>
              <p:nvPr/>
            </p:nvSpPr>
            <p:spPr bwMode="auto">
              <a:xfrm flipH="1" flipV="1">
                <a:off x="3700" y="1273"/>
                <a:ext cx="11" cy="5"/>
              </a:xfrm>
              <a:prstGeom prst="line">
                <a:avLst/>
              </a:prstGeom>
              <a:noFill/>
              <a:ln w="12700">
                <a:solidFill>
                  <a:srgbClr val="000000"/>
                </a:solidFill>
                <a:round/>
                <a:headEnd/>
                <a:tailEnd/>
              </a:ln>
              <a:effectLst/>
            </p:spPr>
            <p:txBody>
              <a:bodyPr wrap="none" anchor="ctr"/>
              <a:lstStyle/>
              <a:p>
                <a:endParaRPr lang="en-US" dirty="0"/>
              </a:p>
            </p:txBody>
          </p:sp>
          <p:sp>
            <p:nvSpPr>
              <p:cNvPr id="752" name="Line 754"/>
              <p:cNvSpPr>
                <a:spLocks noChangeShapeType="1"/>
              </p:cNvSpPr>
              <p:nvPr/>
            </p:nvSpPr>
            <p:spPr bwMode="auto">
              <a:xfrm flipH="1" flipV="1">
                <a:off x="3714" y="1267"/>
                <a:ext cx="11" cy="5"/>
              </a:xfrm>
              <a:prstGeom prst="line">
                <a:avLst/>
              </a:prstGeom>
              <a:noFill/>
              <a:ln w="12700">
                <a:solidFill>
                  <a:srgbClr val="000000"/>
                </a:solidFill>
                <a:round/>
                <a:headEnd/>
                <a:tailEnd/>
              </a:ln>
              <a:effectLst/>
            </p:spPr>
            <p:txBody>
              <a:bodyPr wrap="none" anchor="ctr"/>
              <a:lstStyle/>
              <a:p>
                <a:endParaRPr lang="en-US" dirty="0"/>
              </a:p>
            </p:txBody>
          </p:sp>
          <p:sp>
            <p:nvSpPr>
              <p:cNvPr id="753" name="Line 755"/>
              <p:cNvSpPr>
                <a:spLocks noChangeShapeType="1"/>
              </p:cNvSpPr>
              <p:nvPr/>
            </p:nvSpPr>
            <p:spPr bwMode="auto">
              <a:xfrm flipH="1" flipV="1">
                <a:off x="3684" y="1280"/>
                <a:ext cx="12" cy="4"/>
              </a:xfrm>
              <a:prstGeom prst="line">
                <a:avLst/>
              </a:prstGeom>
              <a:noFill/>
              <a:ln w="12700">
                <a:solidFill>
                  <a:srgbClr val="000000"/>
                </a:solidFill>
                <a:round/>
                <a:headEnd/>
                <a:tailEnd/>
              </a:ln>
              <a:effectLst/>
            </p:spPr>
            <p:txBody>
              <a:bodyPr wrap="none" anchor="ctr"/>
              <a:lstStyle/>
              <a:p>
                <a:endParaRPr lang="en-US" dirty="0"/>
              </a:p>
            </p:txBody>
          </p:sp>
          <p:sp>
            <p:nvSpPr>
              <p:cNvPr id="754" name="Freeform 756"/>
              <p:cNvSpPr>
                <a:spLocks/>
              </p:cNvSpPr>
              <p:nvPr/>
            </p:nvSpPr>
            <p:spPr bwMode="auto">
              <a:xfrm>
                <a:off x="3724" y="1247"/>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58" name="Group 757"/>
            <p:cNvGrpSpPr>
              <a:grpSpLocks/>
            </p:cNvGrpSpPr>
            <p:nvPr/>
          </p:nvGrpSpPr>
          <p:grpSpPr bwMode="auto">
            <a:xfrm>
              <a:off x="3685" y="1286"/>
              <a:ext cx="78" cy="42"/>
              <a:chOff x="3685" y="1286"/>
              <a:chExt cx="78" cy="42"/>
            </a:xfrm>
          </p:grpSpPr>
          <p:sp>
            <p:nvSpPr>
              <p:cNvPr id="745" name="Freeform 758"/>
              <p:cNvSpPr>
                <a:spLocks/>
              </p:cNvSpPr>
              <p:nvPr/>
            </p:nvSpPr>
            <p:spPr bwMode="auto">
              <a:xfrm>
                <a:off x="3685" y="1289"/>
                <a:ext cx="77" cy="39"/>
              </a:xfrm>
              <a:custGeom>
                <a:avLst/>
                <a:gdLst/>
                <a:ahLst/>
                <a:cxnLst>
                  <a:cxn ang="0">
                    <a:pos x="73" y="0"/>
                  </a:cxn>
                  <a:cxn ang="0">
                    <a:pos x="0" y="32"/>
                  </a:cxn>
                  <a:cxn ang="0">
                    <a:pos x="0" y="36"/>
                  </a:cxn>
                  <a:cxn ang="0">
                    <a:pos x="3" y="38"/>
                  </a:cxn>
                  <a:cxn ang="0">
                    <a:pos x="76" y="7"/>
                  </a:cxn>
                  <a:cxn ang="0">
                    <a:pos x="76" y="3"/>
                  </a:cxn>
                  <a:cxn ang="0">
                    <a:pos x="73" y="0"/>
                  </a:cxn>
                </a:cxnLst>
                <a:rect l="0" t="0" r="r" b="b"/>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46" name="Line 759"/>
              <p:cNvSpPr>
                <a:spLocks noChangeShapeType="1"/>
              </p:cNvSpPr>
              <p:nvPr/>
            </p:nvSpPr>
            <p:spPr bwMode="auto">
              <a:xfrm flipH="1" flipV="1">
                <a:off x="3705" y="1312"/>
                <a:ext cx="12" cy="5"/>
              </a:xfrm>
              <a:prstGeom prst="line">
                <a:avLst/>
              </a:prstGeom>
              <a:noFill/>
              <a:ln w="12700">
                <a:solidFill>
                  <a:srgbClr val="000000"/>
                </a:solidFill>
                <a:round/>
                <a:headEnd/>
                <a:tailEnd/>
              </a:ln>
              <a:effectLst/>
            </p:spPr>
            <p:txBody>
              <a:bodyPr wrap="none" anchor="ctr"/>
              <a:lstStyle/>
              <a:p>
                <a:endParaRPr lang="en-US" dirty="0"/>
              </a:p>
            </p:txBody>
          </p:sp>
          <p:sp>
            <p:nvSpPr>
              <p:cNvPr id="747" name="Line 760"/>
              <p:cNvSpPr>
                <a:spLocks noChangeShapeType="1"/>
              </p:cNvSpPr>
              <p:nvPr/>
            </p:nvSpPr>
            <p:spPr bwMode="auto">
              <a:xfrm flipH="1" flipV="1">
                <a:off x="3720" y="1306"/>
                <a:ext cx="12" cy="5"/>
              </a:xfrm>
              <a:prstGeom prst="line">
                <a:avLst/>
              </a:prstGeom>
              <a:noFill/>
              <a:ln w="12700">
                <a:solidFill>
                  <a:srgbClr val="000000"/>
                </a:solidFill>
                <a:round/>
                <a:headEnd/>
                <a:tailEnd/>
              </a:ln>
              <a:effectLst/>
            </p:spPr>
            <p:txBody>
              <a:bodyPr wrap="none" anchor="ctr"/>
              <a:lstStyle/>
              <a:p>
                <a:endParaRPr lang="en-US" dirty="0"/>
              </a:p>
            </p:txBody>
          </p:sp>
          <p:sp>
            <p:nvSpPr>
              <p:cNvPr id="748" name="Line 761"/>
              <p:cNvSpPr>
                <a:spLocks noChangeShapeType="1"/>
              </p:cNvSpPr>
              <p:nvPr/>
            </p:nvSpPr>
            <p:spPr bwMode="auto">
              <a:xfrm flipH="1" flipV="1">
                <a:off x="3690" y="1319"/>
                <a:ext cx="11" cy="5"/>
              </a:xfrm>
              <a:prstGeom prst="line">
                <a:avLst/>
              </a:prstGeom>
              <a:noFill/>
              <a:ln w="12700">
                <a:solidFill>
                  <a:srgbClr val="000000"/>
                </a:solidFill>
                <a:round/>
                <a:headEnd/>
                <a:tailEnd/>
              </a:ln>
              <a:effectLst/>
            </p:spPr>
            <p:txBody>
              <a:bodyPr wrap="none" anchor="ctr"/>
              <a:lstStyle/>
              <a:p>
                <a:endParaRPr lang="en-US" dirty="0"/>
              </a:p>
            </p:txBody>
          </p:sp>
          <p:sp>
            <p:nvSpPr>
              <p:cNvPr id="749" name="Freeform 762"/>
              <p:cNvSpPr>
                <a:spLocks/>
              </p:cNvSpPr>
              <p:nvPr/>
            </p:nvSpPr>
            <p:spPr bwMode="auto">
              <a:xfrm>
                <a:off x="3729" y="128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59" name="Group 763"/>
            <p:cNvGrpSpPr>
              <a:grpSpLocks/>
            </p:cNvGrpSpPr>
            <p:nvPr/>
          </p:nvGrpSpPr>
          <p:grpSpPr bwMode="auto">
            <a:xfrm>
              <a:off x="3707" y="1254"/>
              <a:ext cx="78" cy="42"/>
              <a:chOff x="3707" y="1254"/>
              <a:chExt cx="78" cy="42"/>
            </a:xfrm>
          </p:grpSpPr>
          <p:sp>
            <p:nvSpPr>
              <p:cNvPr id="740" name="Freeform 764"/>
              <p:cNvSpPr>
                <a:spLocks/>
              </p:cNvSpPr>
              <p:nvPr/>
            </p:nvSpPr>
            <p:spPr bwMode="auto">
              <a:xfrm>
                <a:off x="3707" y="1257"/>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41" name="Line 765"/>
              <p:cNvSpPr>
                <a:spLocks noChangeShapeType="1"/>
              </p:cNvSpPr>
              <p:nvPr/>
            </p:nvSpPr>
            <p:spPr bwMode="auto">
              <a:xfrm flipH="1" flipV="1">
                <a:off x="3727" y="1280"/>
                <a:ext cx="12" cy="5"/>
              </a:xfrm>
              <a:prstGeom prst="line">
                <a:avLst/>
              </a:prstGeom>
              <a:noFill/>
              <a:ln w="12700">
                <a:solidFill>
                  <a:srgbClr val="000000"/>
                </a:solidFill>
                <a:round/>
                <a:headEnd/>
                <a:tailEnd/>
              </a:ln>
              <a:effectLst/>
            </p:spPr>
            <p:txBody>
              <a:bodyPr wrap="none" anchor="ctr"/>
              <a:lstStyle/>
              <a:p>
                <a:endParaRPr lang="en-US" dirty="0"/>
              </a:p>
            </p:txBody>
          </p:sp>
          <p:sp>
            <p:nvSpPr>
              <p:cNvPr id="742" name="Line 766"/>
              <p:cNvSpPr>
                <a:spLocks noChangeShapeType="1"/>
              </p:cNvSpPr>
              <p:nvPr/>
            </p:nvSpPr>
            <p:spPr bwMode="auto">
              <a:xfrm flipH="1" flipV="1">
                <a:off x="3741" y="1274"/>
                <a:ext cx="12" cy="5"/>
              </a:xfrm>
              <a:prstGeom prst="line">
                <a:avLst/>
              </a:prstGeom>
              <a:noFill/>
              <a:ln w="12700">
                <a:solidFill>
                  <a:srgbClr val="000000"/>
                </a:solidFill>
                <a:round/>
                <a:headEnd/>
                <a:tailEnd/>
              </a:ln>
              <a:effectLst/>
            </p:spPr>
            <p:txBody>
              <a:bodyPr wrap="none" anchor="ctr"/>
              <a:lstStyle/>
              <a:p>
                <a:endParaRPr lang="en-US" dirty="0"/>
              </a:p>
            </p:txBody>
          </p:sp>
          <p:sp>
            <p:nvSpPr>
              <p:cNvPr id="743" name="Line 767"/>
              <p:cNvSpPr>
                <a:spLocks noChangeShapeType="1"/>
              </p:cNvSpPr>
              <p:nvPr/>
            </p:nvSpPr>
            <p:spPr bwMode="auto">
              <a:xfrm flipH="1" flipV="1">
                <a:off x="3711" y="1287"/>
                <a:ext cx="12" cy="5"/>
              </a:xfrm>
              <a:prstGeom prst="line">
                <a:avLst/>
              </a:prstGeom>
              <a:noFill/>
              <a:ln w="12700">
                <a:solidFill>
                  <a:srgbClr val="000000"/>
                </a:solidFill>
                <a:round/>
                <a:headEnd/>
                <a:tailEnd/>
              </a:ln>
              <a:effectLst/>
            </p:spPr>
            <p:txBody>
              <a:bodyPr wrap="none" anchor="ctr"/>
              <a:lstStyle/>
              <a:p>
                <a:endParaRPr lang="en-US" dirty="0"/>
              </a:p>
            </p:txBody>
          </p:sp>
          <p:sp>
            <p:nvSpPr>
              <p:cNvPr id="744" name="Freeform 768"/>
              <p:cNvSpPr>
                <a:spLocks/>
              </p:cNvSpPr>
              <p:nvPr/>
            </p:nvSpPr>
            <p:spPr bwMode="auto">
              <a:xfrm>
                <a:off x="3751" y="1254"/>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60" name="Group 769"/>
            <p:cNvGrpSpPr>
              <a:grpSpLocks/>
            </p:cNvGrpSpPr>
            <p:nvPr/>
          </p:nvGrpSpPr>
          <p:grpSpPr bwMode="auto">
            <a:xfrm>
              <a:off x="3709" y="1290"/>
              <a:ext cx="77" cy="42"/>
              <a:chOff x="3709" y="1290"/>
              <a:chExt cx="77" cy="42"/>
            </a:xfrm>
          </p:grpSpPr>
          <p:sp>
            <p:nvSpPr>
              <p:cNvPr id="735" name="Freeform 770"/>
              <p:cNvSpPr>
                <a:spLocks/>
              </p:cNvSpPr>
              <p:nvPr/>
            </p:nvSpPr>
            <p:spPr bwMode="auto">
              <a:xfrm>
                <a:off x="3709" y="1293"/>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36" name="Line 771"/>
              <p:cNvSpPr>
                <a:spLocks noChangeShapeType="1"/>
              </p:cNvSpPr>
              <p:nvPr/>
            </p:nvSpPr>
            <p:spPr bwMode="auto">
              <a:xfrm flipH="1" flipV="1">
                <a:off x="3729" y="1316"/>
                <a:ext cx="12" cy="5"/>
              </a:xfrm>
              <a:prstGeom prst="line">
                <a:avLst/>
              </a:prstGeom>
              <a:noFill/>
              <a:ln w="12700">
                <a:solidFill>
                  <a:srgbClr val="000000"/>
                </a:solidFill>
                <a:round/>
                <a:headEnd/>
                <a:tailEnd/>
              </a:ln>
              <a:effectLst/>
            </p:spPr>
            <p:txBody>
              <a:bodyPr wrap="none" anchor="ctr"/>
              <a:lstStyle/>
              <a:p>
                <a:endParaRPr lang="en-US" dirty="0"/>
              </a:p>
            </p:txBody>
          </p:sp>
          <p:sp>
            <p:nvSpPr>
              <p:cNvPr id="737" name="Line 772"/>
              <p:cNvSpPr>
                <a:spLocks noChangeShapeType="1"/>
              </p:cNvSpPr>
              <p:nvPr/>
            </p:nvSpPr>
            <p:spPr bwMode="auto">
              <a:xfrm flipH="1" flipV="1">
                <a:off x="3743" y="1310"/>
                <a:ext cx="11" cy="5"/>
              </a:xfrm>
              <a:prstGeom prst="line">
                <a:avLst/>
              </a:prstGeom>
              <a:noFill/>
              <a:ln w="12700">
                <a:solidFill>
                  <a:srgbClr val="000000"/>
                </a:solidFill>
                <a:round/>
                <a:headEnd/>
                <a:tailEnd/>
              </a:ln>
              <a:effectLst/>
            </p:spPr>
            <p:txBody>
              <a:bodyPr wrap="none" anchor="ctr"/>
              <a:lstStyle/>
              <a:p>
                <a:endParaRPr lang="en-US" dirty="0"/>
              </a:p>
            </p:txBody>
          </p:sp>
          <p:sp>
            <p:nvSpPr>
              <p:cNvPr id="738" name="Line 773"/>
              <p:cNvSpPr>
                <a:spLocks noChangeShapeType="1"/>
              </p:cNvSpPr>
              <p:nvPr/>
            </p:nvSpPr>
            <p:spPr bwMode="auto">
              <a:xfrm flipH="1" flipV="1">
                <a:off x="3713" y="1323"/>
                <a:ext cx="12" cy="5"/>
              </a:xfrm>
              <a:prstGeom prst="line">
                <a:avLst/>
              </a:prstGeom>
              <a:noFill/>
              <a:ln w="12700">
                <a:solidFill>
                  <a:srgbClr val="000000"/>
                </a:solidFill>
                <a:round/>
                <a:headEnd/>
                <a:tailEnd/>
              </a:ln>
              <a:effectLst/>
            </p:spPr>
            <p:txBody>
              <a:bodyPr wrap="none" anchor="ctr"/>
              <a:lstStyle/>
              <a:p>
                <a:endParaRPr lang="en-US" dirty="0"/>
              </a:p>
            </p:txBody>
          </p:sp>
          <p:sp>
            <p:nvSpPr>
              <p:cNvPr id="739" name="Freeform 774"/>
              <p:cNvSpPr>
                <a:spLocks/>
              </p:cNvSpPr>
              <p:nvPr/>
            </p:nvSpPr>
            <p:spPr bwMode="auto">
              <a:xfrm>
                <a:off x="3753" y="129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61" name="Group 775"/>
            <p:cNvGrpSpPr>
              <a:grpSpLocks/>
            </p:cNvGrpSpPr>
            <p:nvPr/>
          </p:nvGrpSpPr>
          <p:grpSpPr bwMode="auto">
            <a:xfrm>
              <a:off x="3737" y="1281"/>
              <a:ext cx="77" cy="42"/>
              <a:chOff x="3737" y="1281"/>
              <a:chExt cx="77" cy="42"/>
            </a:xfrm>
          </p:grpSpPr>
          <p:sp>
            <p:nvSpPr>
              <p:cNvPr id="730" name="Freeform 776"/>
              <p:cNvSpPr>
                <a:spLocks/>
              </p:cNvSpPr>
              <p:nvPr/>
            </p:nvSpPr>
            <p:spPr bwMode="auto">
              <a:xfrm>
                <a:off x="3737" y="1284"/>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31" name="Line 777"/>
              <p:cNvSpPr>
                <a:spLocks noChangeShapeType="1"/>
              </p:cNvSpPr>
              <p:nvPr/>
            </p:nvSpPr>
            <p:spPr bwMode="auto">
              <a:xfrm flipH="1" flipV="1">
                <a:off x="3757" y="1308"/>
                <a:ext cx="12" cy="5"/>
              </a:xfrm>
              <a:prstGeom prst="line">
                <a:avLst/>
              </a:prstGeom>
              <a:noFill/>
              <a:ln w="12700">
                <a:solidFill>
                  <a:srgbClr val="000000"/>
                </a:solidFill>
                <a:round/>
                <a:headEnd/>
                <a:tailEnd/>
              </a:ln>
              <a:effectLst/>
            </p:spPr>
            <p:txBody>
              <a:bodyPr wrap="none" anchor="ctr"/>
              <a:lstStyle/>
              <a:p>
                <a:endParaRPr lang="en-US" dirty="0"/>
              </a:p>
            </p:txBody>
          </p:sp>
          <p:sp>
            <p:nvSpPr>
              <p:cNvPr id="732" name="Line 778"/>
              <p:cNvSpPr>
                <a:spLocks noChangeShapeType="1"/>
              </p:cNvSpPr>
              <p:nvPr/>
            </p:nvSpPr>
            <p:spPr bwMode="auto">
              <a:xfrm flipH="1" flipV="1">
                <a:off x="3771" y="1301"/>
                <a:ext cx="12" cy="6"/>
              </a:xfrm>
              <a:prstGeom prst="line">
                <a:avLst/>
              </a:prstGeom>
              <a:noFill/>
              <a:ln w="12700">
                <a:solidFill>
                  <a:srgbClr val="000000"/>
                </a:solidFill>
                <a:round/>
                <a:headEnd/>
                <a:tailEnd/>
              </a:ln>
              <a:effectLst/>
            </p:spPr>
            <p:txBody>
              <a:bodyPr wrap="none" anchor="ctr"/>
              <a:lstStyle/>
              <a:p>
                <a:endParaRPr lang="en-US" dirty="0"/>
              </a:p>
            </p:txBody>
          </p:sp>
          <p:sp>
            <p:nvSpPr>
              <p:cNvPr id="733" name="Line 779"/>
              <p:cNvSpPr>
                <a:spLocks noChangeShapeType="1"/>
              </p:cNvSpPr>
              <p:nvPr/>
            </p:nvSpPr>
            <p:spPr bwMode="auto">
              <a:xfrm flipH="1" flipV="1">
                <a:off x="3741" y="1314"/>
                <a:ext cx="12" cy="6"/>
              </a:xfrm>
              <a:prstGeom prst="line">
                <a:avLst/>
              </a:prstGeom>
              <a:noFill/>
              <a:ln w="12700">
                <a:solidFill>
                  <a:srgbClr val="000000"/>
                </a:solidFill>
                <a:round/>
                <a:headEnd/>
                <a:tailEnd/>
              </a:ln>
              <a:effectLst/>
            </p:spPr>
            <p:txBody>
              <a:bodyPr wrap="none" anchor="ctr"/>
              <a:lstStyle/>
              <a:p>
                <a:endParaRPr lang="en-US" dirty="0"/>
              </a:p>
            </p:txBody>
          </p:sp>
          <p:sp>
            <p:nvSpPr>
              <p:cNvPr id="734" name="Freeform 780"/>
              <p:cNvSpPr>
                <a:spLocks/>
              </p:cNvSpPr>
              <p:nvPr/>
            </p:nvSpPr>
            <p:spPr bwMode="auto">
              <a:xfrm>
                <a:off x="3781" y="1281"/>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662" name="Group 781"/>
            <p:cNvGrpSpPr>
              <a:grpSpLocks/>
            </p:cNvGrpSpPr>
            <p:nvPr/>
          </p:nvGrpSpPr>
          <p:grpSpPr bwMode="auto">
            <a:xfrm>
              <a:off x="3726" y="1252"/>
              <a:ext cx="77" cy="41"/>
              <a:chOff x="3726" y="1252"/>
              <a:chExt cx="77" cy="41"/>
            </a:xfrm>
          </p:grpSpPr>
          <p:sp>
            <p:nvSpPr>
              <p:cNvPr id="725" name="Freeform 782"/>
              <p:cNvSpPr>
                <a:spLocks/>
              </p:cNvSpPr>
              <p:nvPr/>
            </p:nvSpPr>
            <p:spPr bwMode="auto">
              <a:xfrm>
                <a:off x="3726" y="1255"/>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26" name="Line 783"/>
              <p:cNvSpPr>
                <a:spLocks noChangeShapeType="1"/>
              </p:cNvSpPr>
              <p:nvPr/>
            </p:nvSpPr>
            <p:spPr bwMode="auto">
              <a:xfrm flipH="1" flipV="1">
                <a:off x="3746" y="1278"/>
                <a:ext cx="11" cy="5"/>
              </a:xfrm>
              <a:prstGeom prst="line">
                <a:avLst/>
              </a:prstGeom>
              <a:noFill/>
              <a:ln w="12700">
                <a:solidFill>
                  <a:srgbClr val="000000"/>
                </a:solidFill>
                <a:round/>
                <a:headEnd/>
                <a:tailEnd/>
              </a:ln>
              <a:effectLst/>
            </p:spPr>
            <p:txBody>
              <a:bodyPr wrap="none" anchor="ctr"/>
              <a:lstStyle/>
              <a:p>
                <a:endParaRPr lang="en-US" dirty="0"/>
              </a:p>
            </p:txBody>
          </p:sp>
          <p:sp>
            <p:nvSpPr>
              <p:cNvPr id="727" name="Line 784"/>
              <p:cNvSpPr>
                <a:spLocks noChangeShapeType="1"/>
              </p:cNvSpPr>
              <p:nvPr/>
            </p:nvSpPr>
            <p:spPr bwMode="auto">
              <a:xfrm flipH="1" flipV="1">
                <a:off x="3760" y="1272"/>
                <a:ext cx="12" cy="4"/>
              </a:xfrm>
              <a:prstGeom prst="line">
                <a:avLst/>
              </a:prstGeom>
              <a:noFill/>
              <a:ln w="12700">
                <a:solidFill>
                  <a:srgbClr val="000000"/>
                </a:solidFill>
                <a:round/>
                <a:headEnd/>
                <a:tailEnd/>
              </a:ln>
              <a:effectLst/>
            </p:spPr>
            <p:txBody>
              <a:bodyPr wrap="none" anchor="ctr"/>
              <a:lstStyle/>
              <a:p>
                <a:endParaRPr lang="en-US" dirty="0"/>
              </a:p>
            </p:txBody>
          </p:sp>
          <p:sp>
            <p:nvSpPr>
              <p:cNvPr id="728" name="Line 785"/>
              <p:cNvSpPr>
                <a:spLocks noChangeShapeType="1"/>
              </p:cNvSpPr>
              <p:nvPr/>
            </p:nvSpPr>
            <p:spPr bwMode="auto">
              <a:xfrm flipH="1" flipV="1">
                <a:off x="3730" y="1284"/>
                <a:ext cx="12" cy="5"/>
              </a:xfrm>
              <a:prstGeom prst="line">
                <a:avLst/>
              </a:prstGeom>
              <a:noFill/>
              <a:ln w="12700">
                <a:solidFill>
                  <a:srgbClr val="000000"/>
                </a:solidFill>
                <a:round/>
                <a:headEnd/>
                <a:tailEnd/>
              </a:ln>
              <a:effectLst/>
            </p:spPr>
            <p:txBody>
              <a:bodyPr wrap="none" anchor="ctr"/>
              <a:lstStyle/>
              <a:p>
                <a:endParaRPr lang="en-US" dirty="0"/>
              </a:p>
            </p:txBody>
          </p:sp>
          <p:sp>
            <p:nvSpPr>
              <p:cNvPr id="729" name="Freeform 786"/>
              <p:cNvSpPr>
                <a:spLocks/>
              </p:cNvSpPr>
              <p:nvPr/>
            </p:nvSpPr>
            <p:spPr bwMode="auto">
              <a:xfrm>
                <a:off x="3770" y="1252"/>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663" name="Line 787"/>
            <p:cNvSpPr>
              <a:spLocks noChangeShapeType="1"/>
            </p:cNvSpPr>
            <p:nvPr/>
          </p:nvSpPr>
          <p:spPr bwMode="auto">
            <a:xfrm flipV="1">
              <a:off x="3847" y="1302"/>
              <a:ext cx="7" cy="7"/>
            </a:xfrm>
            <a:prstGeom prst="line">
              <a:avLst/>
            </a:prstGeom>
            <a:noFill/>
            <a:ln w="25400">
              <a:solidFill>
                <a:srgbClr val="808080"/>
              </a:solidFill>
              <a:round/>
              <a:headEnd/>
              <a:tailEnd/>
            </a:ln>
            <a:effectLst/>
          </p:spPr>
          <p:txBody>
            <a:bodyPr wrap="none" anchor="ctr"/>
            <a:lstStyle/>
            <a:p>
              <a:endParaRPr lang="en-US" dirty="0"/>
            </a:p>
          </p:txBody>
        </p:sp>
        <p:sp>
          <p:nvSpPr>
            <p:cNvPr id="664" name="Line 788"/>
            <p:cNvSpPr>
              <a:spLocks noChangeShapeType="1"/>
            </p:cNvSpPr>
            <p:nvPr/>
          </p:nvSpPr>
          <p:spPr bwMode="auto">
            <a:xfrm flipV="1">
              <a:off x="3827" y="1225"/>
              <a:ext cx="10" cy="7"/>
            </a:xfrm>
            <a:prstGeom prst="line">
              <a:avLst/>
            </a:prstGeom>
            <a:noFill/>
            <a:ln w="25400">
              <a:solidFill>
                <a:srgbClr val="808080"/>
              </a:solidFill>
              <a:round/>
              <a:headEnd/>
              <a:tailEnd/>
            </a:ln>
            <a:effectLst/>
          </p:spPr>
          <p:txBody>
            <a:bodyPr wrap="none" anchor="ctr"/>
            <a:lstStyle/>
            <a:p>
              <a:endParaRPr lang="en-US" dirty="0"/>
            </a:p>
          </p:txBody>
        </p:sp>
        <p:sp>
          <p:nvSpPr>
            <p:cNvPr id="665" name="Line 789"/>
            <p:cNvSpPr>
              <a:spLocks noChangeShapeType="1"/>
            </p:cNvSpPr>
            <p:nvPr/>
          </p:nvSpPr>
          <p:spPr bwMode="auto">
            <a:xfrm flipV="1">
              <a:off x="3789" y="1194"/>
              <a:ext cx="16" cy="9"/>
            </a:xfrm>
            <a:prstGeom prst="line">
              <a:avLst/>
            </a:prstGeom>
            <a:noFill/>
            <a:ln w="25400">
              <a:solidFill>
                <a:srgbClr val="808080"/>
              </a:solidFill>
              <a:round/>
              <a:headEnd/>
              <a:tailEnd/>
            </a:ln>
            <a:effectLst/>
          </p:spPr>
          <p:txBody>
            <a:bodyPr wrap="none" anchor="ctr"/>
            <a:lstStyle/>
            <a:p>
              <a:endParaRPr lang="en-US" dirty="0"/>
            </a:p>
          </p:txBody>
        </p:sp>
        <p:sp>
          <p:nvSpPr>
            <p:cNvPr id="666" name="Line 790"/>
            <p:cNvSpPr>
              <a:spLocks noChangeShapeType="1"/>
            </p:cNvSpPr>
            <p:nvPr/>
          </p:nvSpPr>
          <p:spPr bwMode="auto">
            <a:xfrm flipV="1">
              <a:off x="3831" y="1342"/>
              <a:ext cx="10" cy="7"/>
            </a:xfrm>
            <a:prstGeom prst="line">
              <a:avLst/>
            </a:prstGeom>
            <a:noFill/>
            <a:ln w="25400">
              <a:solidFill>
                <a:srgbClr val="808080"/>
              </a:solidFill>
              <a:round/>
              <a:headEnd/>
              <a:tailEnd/>
            </a:ln>
            <a:effectLst/>
          </p:spPr>
          <p:txBody>
            <a:bodyPr wrap="none" anchor="ctr"/>
            <a:lstStyle/>
            <a:p>
              <a:endParaRPr lang="en-US" dirty="0"/>
            </a:p>
          </p:txBody>
        </p:sp>
        <p:sp>
          <p:nvSpPr>
            <p:cNvPr id="667" name="Freeform 791"/>
            <p:cNvSpPr>
              <a:spLocks/>
            </p:cNvSpPr>
            <p:nvPr/>
          </p:nvSpPr>
          <p:spPr bwMode="auto">
            <a:xfrm>
              <a:off x="3805" y="1334"/>
              <a:ext cx="28" cy="27"/>
            </a:xfrm>
            <a:custGeom>
              <a:avLst/>
              <a:gdLst/>
              <a:ahLst/>
              <a:cxnLst>
                <a:cxn ang="0">
                  <a:pos x="27" y="0"/>
                </a:cxn>
                <a:cxn ang="0">
                  <a:pos x="15" y="16"/>
                </a:cxn>
                <a:cxn ang="0">
                  <a:pos x="0" y="26"/>
                </a:cxn>
              </a:cxnLst>
              <a:rect l="0" t="0" r="r" b="b"/>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sp>
          <p:nvSpPr>
            <p:cNvPr id="668" name="Freeform 792"/>
            <p:cNvSpPr>
              <a:spLocks/>
            </p:cNvSpPr>
            <p:nvPr/>
          </p:nvSpPr>
          <p:spPr bwMode="auto">
            <a:xfrm>
              <a:off x="3760" y="1199"/>
              <a:ext cx="28" cy="5"/>
            </a:xfrm>
            <a:custGeom>
              <a:avLst/>
              <a:gdLst/>
              <a:ahLst/>
              <a:cxnLst>
                <a:cxn ang="0">
                  <a:pos x="0" y="0"/>
                </a:cxn>
                <a:cxn ang="0">
                  <a:pos x="13" y="0"/>
                </a:cxn>
                <a:cxn ang="0">
                  <a:pos x="27" y="4"/>
                </a:cxn>
              </a:cxnLst>
              <a:rect l="0" t="0" r="r" b="b"/>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grpSp>
          <p:nvGrpSpPr>
            <p:cNvPr id="669" name="Group 793"/>
            <p:cNvGrpSpPr>
              <a:grpSpLocks/>
            </p:cNvGrpSpPr>
            <p:nvPr/>
          </p:nvGrpSpPr>
          <p:grpSpPr bwMode="auto">
            <a:xfrm>
              <a:off x="3768" y="1255"/>
              <a:ext cx="50" cy="27"/>
              <a:chOff x="3768" y="1255"/>
              <a:chExt cx="50" cy="27"/>
            </a:xfrm>
          </p:grpSpPr>
          <p:sp>
            <p:nvSpPr>
              <p:cNvPr id="721" name="Freeform 794"/>
              <p:cNvSpPr>
                <a:spLocks/>
              </p:cNvSpPr>
              <p:nvPr/>
            </p:nvSpPr>
            <p:spPr bwMode="auto">
              <a:xfrm>
                <a:off x="3768" y="1255"/>
                <a:ext cx="50" cy="27"/>
              </a:xfrm>
              <a:custGeom>
                <a:avLst/>
                <a:gdLst/>
                <a:ahLst/>
                <a:cxnLst>
                  <a:cxn ang="0">
                    <a:pos x="45" y="0"/>
                  </a:cxn>
                  <a:cxn ang="0">
                    <a:pos x="0" y="20"/>
                  </a:cxn>
                  <a:cxn ang="0">
                    <a:pos x="0" y="24"/>
                  </a:cxn>
                  <a:cxn ang="0">
                    <a:pos x="3" y="26"/>
                  </a:cxn>
                  <a:cxn ang="0">
                    <a:pos x="49" y="5"/>
                  </a:cxn>
                  <a:cxn ang="0">
                    <a:pos x="49" y="1"/>
                  </a:cxn>
                  <a:cxn ang="0">
                    <a:pos x="45" y="0"/>
                  </a:cxn>
                </a:cxnLst>
                <a:rect l="0" t="0" r="r" b="b"/>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22" name="Line 795"/>
              <p:cNvSpPr>
                <a:spLocks noChangeShapeType="1"/>
              </p:cNvSpPr>
              <p:nvPr/>
            </p:nvSpPr>
            <p:spPr bwMode="auto">
              <a:xfrm flipH="1" flipV="1">
                <a:off x="3789" y="1266"/>
                <a:ext cx="12" cy="6"/>
              </a:xfrm>
              <a:prstGeom prst="line">
                <a:avLst/>
              </a:prstGeom>
              <a:noFill/>
              <a:ln w="12700">
                <a:solidFill>
                  <a:srgbClr val="000000"/>
                </a:solidFill>
                <a:round/>
                <a:headEnd/>
                <a:tailEnd/>
              </a:ln>
              <a:effectLst/>
            </p:spPr>
            <p:txBody>
              <a:bodyPr wrap="none" anchor="ctr"/>
              <a:lstStyle/>
              <a:p>
                <a:endParaRPr lang="en-US" dirty="0"/>
              </a:p>
            </p:txBody>
          </p:sp>
          <p:sp>
            <p:nvSpPr>
              <p:cNvPr id="723" name="Line 796"/>
              <p:cNvSpPr>
                <a:spLocks noChangeShapeType="1"/>
              </p:cNvSpPr>
              <p:nvPr/>
            </p:nvSpPr>
            <p:spPr bwMode="auto">
              <a:xfrm flipH="1" flipV="1">
                <a:off x="3804" y="1260"/>
                <a:ext cx="11" cy="4"/>
              </a:xfrm>
              <a:prstGeom prst="line">
                <a:avLst/>
              </a:prstGeom>
              <a:noFill/>
              <a:ln w="12700">
                <a:solidFill>
                  <a:srgbClr val="000000"/>
                </a:solidFill>
                <a:round/>
                <a:headEnd/>
                <a:tailEnd/>
              </a:ln>
              <a:effectLst/>
            </p:spPr>
            <p:txBody>
              <a:bodyPr wrap="none" anchor="ctr"/>
              <a:lstStyle/>
              <a:p>
                <a:endParaRPr lang="en-US" dirty="0"/>
              </a:p>
            </p:txBody>
          </p:sp>
          <p:sp>
            <p:nvSpPr>
              <p:cNvPr id="724" name="Line 797"/>
              <p:cNvSpPr>
                <a:spLocks noChangeShapeType="1"/>
              </p:cNvSpPr>
              <p:nvPr/>
            </p:nvSpPr>
            <p:spPr bwMode="auto">
              <a:xfrm flipH="1" flipV="1">
                <a:off x="3773" y="1272"/>
                <a:ext cx="12" cy="5"/>
              </a:xfrm>
              <a:prstGeom prst="line">
                <a:avLst/>
              </a:prstGeom>
              <a:noFill/>
              <a:ln w="12700">
                <a:solidFill>
                  <a:srgbClr val="000000"/>
                </a:solidFill>
                <a:round/>
                <a:headEnd/>
                <a:tailEnd/>
              </a:ln>
              <a:effectLst/>
            </p:spPr>
            <p:txBody>
              <a:bodyPr wrap="none" anchor="ctr"/>
              <a:lstStyle/>
              <a:p>
                <a:endParaRPr lang="en-US" dirty="0"/>
              </a:p>
            </p:txBody>
          </p:sp>
        </p:grpSp>
        <p:grpSp>
          <p:nvGrpSpPr>
            <p:cNvPr id="670" name="Group 798"/>
            <p:cNvGrpSpPr>
              <a:grpSpLocks/>
            </p:cNvGrpSpPr>
            <p:nvPr/>
          </p:nvGrpSpPr>
          <p:grpSpPr bwMode="auto">
            <a:xfrm>
              <a:off x="3609" y="1412"/>
              <a:ext cx="196" cy="80"/>
              <a:chOff x="3609" y="1412"/>
              <a:chExt cx="196" cy="80"/>
            </a:xfrm>
          </p:grpSpPr>
          <p:sp>
            <p:nvSpPr>
              <p:cNvPr id="711" name="Freeform 799"/>
              <p:cNvSpPr>
                <a:spLocks/>
              </p:cNvSpPr>
              <p:nvPr/>
            </p:nvSpPr>
            <p:spPr bwMode="auto">
              <a:xfrm>
                <a:off x="3626" y="1414"/>
                <a:ext cx="177" cy="74"/>
              </a:xfrm>
              <a:custGeom>
                <a:avLst/>
                <a:gdLst/>
                <a:ahLst/>
                <a:cxnLst>
                  <a:cxn ang="0">
                    <a:pos x="174" y="0"/>
                  </a:cxn>
                  <a:cxn ang="0">
                    <a:pos x="0" y="67"/>
                  </a:cxn>
                  <a:cxn ang="0">
                    <a:pos x="1" y="73"/>
                  </a:cxn>
                  <a:cxn ang="0">
                    <a:pos x="176" y="6"/>
                  </a:cxn>
                  <a:cxn ang="0">
                    <a:pos x="176" y="3"/>
                  </a:cxn>
                  <a:cxn ang="0">
                    <a:pos x="174" y="0"/>
                  </a:cxn>
                </a:cxnLst>
                <a:rect l="0" t="0" r="r" b="b"/>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712" name="Group 800"/>
              <p:cNvGrpSpPr>
                <a:grpSpLocks/>
              </p:cNvGrpSpPr>
              <p:nvPr/>
            </p:nvGrpSpPr>
            <p:grpSpPr bwMode="auto">
              <a:xfrm>
                <a:off x="3709" y="1442"/>
                <a:ext cx="17" cy="14"/>
                <a:chOff x="3709" y="1442"/>
                <a:chExt cx="17" cy="14"/>
              </a:xfrm>
            </p:grpSpPr>
            <p:sp>
              <p:nvSpPr>
                <p:cNvPr id="719" name="Freeform 801"/>
                <p:cNvSpPr>
                  <a:spLocks/>
                </p:cNvSpPr>
                <p:nvPr/>
              </p:nvSpPr>
              <p:spPr bwMode="auto">
                <a:xfrm>
                  <a:off x="3709" y="144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20" name="Freeform 802"/>
                <p:cNvSpPr>
                  <a:spLocks/>
                </p:cNvSpPr>
                <p:nvPr/>
              </p:nvSpPr>
              <p:spPr bwMode="auto">
                <a:xfrm>
                  <a:off x="3713" y="1447"/>
                  <a:ext cx="4" cy="9"/>
                </a:xfrm>
                <a:custGeom>
                  <a:avLst/>
                  <a:gdLst/>
                  <a:ahLst/>
                  <a:cxnLst>
                    <a:cxn ang="0">
                      <a:pos x="3" y="8"/>
                    </a:cxn>
                    <a:cxn ang="0">
                      <a:pos x="3" y="3"/>
                    </a:cxn>
                    <a:cxn ang="0">
                      <a:pos x="0" y="0"/>
                    </a:cxn>
                  </a:cxnLst>
                  <a:rect l="0" t="0" r="r" b="b"/>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713" name="Group 803"/>
              <p:cNvGrpSpPr>
                <a:grpSpLocks/>
              </p:cNvGrpSpPr>
              <p:nvPr/>
            </p:nvGrpSpPr>
            <p:grpSpPr bwMode="auto">
              <a:xfrm>
                <a:off x="3788" y="1412"/>
                <a:ext cx="17" cy="14"/>
                <a:chOff x="3788" y="1412"/>
                <a:chExt cx="17" cy="14"/>
              </a:xfrm>
            </p:grpSpPr>
            <p:sp>
              <p:nvSpPr>
                <p:cNvPr id="717" name="Freeform 804"/>
                <p:cNvSpPr>
                  <a:spLocks/>
                </p:cNvSpPr>
                <p:nvPr/>
              </p:nvSpPr>
              <p:spPr bwMode="auto">
                <a:xfrm>
                  <a:off x="3788" y="141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18" name="Freeform 805"/>
                <p:cNvSpPr>
                  <a:spLocks/>
                </p:cNvSpPr>
                <p:nvPr/>
              </p:nvSpPr>
              <p:spPr bwMode="auto">
                <a:xfrm>
                  <a:off x="3792" y="1416"/>
                  <a:ext cx="4" cy="10"/>
                </a:xfrm>
                <a:custGeom>
                  <a:avLst/>
                  <a:gdLst/>
                  <a:ahLst/>
                  <a:cxnLst>
                    <a:cxn ang="0">
                      <a:pos x="3" y="9"/>
                    </a:cxn>
                    <a:cxn ang="0">
                      <a:pos x="3" y="3"/>
                    </a:cxn>
                    <a:cxn ang="0">
                      <a:pos x="0" y="0"/>
                    </a:cxn>
                  </a:cxnLst>
                  <a:rect l="0" t="0" r="r" b="b"/>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714" name="Group 806"/>
              <p:cNvGrpSpPr>
                <a:grpSpLocks/>
              </p:cNvGrpSpPr>
              <p:nvPr/>
            </p:nvGrpSpPr>
            <p:grpSpPr bwMode="auto">
              <a:xfrm>
                <a:off x="3609" y="1473"/>
                <a:ext cx="35" cy="19"/>
                <a:chOff x="3609" y="1473"/>
                <a:chExt cx="35" cy="19"/>
              </a:xfrm>
            </p:grpSpPr>
            <p:sp>
              <p:nvSpPr>
                <p:cNvPr id="715" name="Freeform 807"/>
                <p:cNvSpPr>
                  <a:spLocks/>
                </p:cNvSpPr>
                <p:nvPr/>
              </p:nvSpPr>
              <p:spPr bwMode="auto">
                <a:xfrm>
                  <a:off x="3609" y="1473"/>
                  <a:ext cx="35" cy="19"/>
                </a:xfrm>
                <a:custGeom>
                  <a:avLst/>
                  <a:gdLst/>
                  <a:ahLst/>
                  <a:cxnLst>
                    <a:cxn ang="0">
                      <a:pos x="34" y="11"/>
                    </a:cxn>
                    <a:cxn ang="0">
                      <a:pos x="34" y="7"/>
                    </a:cxn>
                    <a:cxn ang="0">
                      <a:pos x="32" y="3"/>
                    </a:cxn>
                    <a:cxn ang="0">
                      <a:pos x="30" y="0"/>
                    </a:cxn>
                    <a:cxn ang="0">
                      <a:pos x="14" y="6"/>
                    </a:cxn>
                    <a:cxn ang="0">
                      <a:pos x="0" y="18"/>
                    </a:cxn>
                    <a:cxn ang="0">
                      <a:pos x="19" y="17"/>
                    </a:cxn>
                    <a:cxn ang="0">
                      <a:pos x="34" y="11"/>
                    </a:cxn>
                  </a:cxnLst>
                  <a:rect l="0" t="0" r="r" b="b"/>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716" name="Freeform 808"/>
                <p:cNvSpPr>
                  <a:spLocks/>
                </p:cNvSpPr>
                <p:nvPr/>
              </p:nvSpPr>
              <p:spPr bwMode="auto">
                <a:xfrm>
                  <a:off x="3624" y="1480"/>
                  <a:ext cx="5" cy="11"/>
                </a:xfrm>
                <a:custGeom>
                  <a:avLst/>
                  <a:gdLst/>
                  <a:ahLst/>
                  <a:cxnLst>
                    <a:cxn ang="0">
                      <a:pos x="3" y="10"/>
                    </a:cxn>
                    <a:cxn ang="0">
                      <a:pos x="4" y="5"/>
                    </a:cxn>
                    <a:cxn ang="0">
                      <a:pos x="2" y="2"/>
                    </a:cxn>
                    <a:cxn ang="0">
                      <a:pos x="0" y="0"/>
                    </a:cxn>
                  </a:cxnLst>
                  <a:rect l="0" t="0" r="r" b="b"/>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671" name="Group 809"/>
            <p:cNvGrpSpPr>
              <a:grpSpLocks/>
            </p:cNvGrpSpPr>
            <p:nvPr/>
          </p:nvGrpSpPr>
          <p:grpSpPr bwMode="auto">
            <a:xfrm>
              <a:off x="3837" y="1414"/>
              <a:ext cx="24" cy="25"/>
              <a:chOff x="3837" y="1414"/>
              <a:chExt cx="24" cy="25"/>
            </a:xfrm>
          </p:grpSpPr>
          <p:grpSp>
            <p:nvGrpSpPr>
              <p:cNvPr id="705" name="Group 810"/>
              <p:cNvGrpSpPr>
                <a:grpSpLocks/>
              </p:cNvGrpSpPr>
              <p:nvPr/>
            </p:nvGrpSpPr>
            <p:grpSpPr bwMode="auto">
              <a:xfrm>
                <a:off x="3844" y="1414"/>
                <a:ext cx="17" cy="24"/>
                <a:chOff x="3844" y="1414"/>
                <a:chExt cx="17" cy="24"/>
              </a:xfrm>
            </p:grpSpPr>
            <p:sp>
              <p:nvSpPr>
                <p:cNvPr id="709" name="Freeform 811"/>
                <p:cNvSpPr>
                  <a:spLocks/>
                </p:cNvSpPr>
                <p:nvPr/>
              </p:nvSpPr>
              <p:spPr bwMode="auto">
                <a:xfrm>
                  <a:off x="3844" y="1414"/>
                  <a:ext cx="17" cy="24"/>
                </a:xfrm>
                <a:custGeom>
                  <a:avLst/>
                  <a:gdLst/>
                  <a:ahLst/>
                  <a:cxnLst>
                    <a:cxn ang="0">
                      <a:pos x="15" y="9"/>
                    </a:cxn>
                    <a:cxn ang="0">
                      <a:pos x="15" y="7"/>
                    </a:cxn>
                    <a:cxn ang="0">
                      <a:pos x="14" y="6"/>
                    </a:cxn>
                    <a:cxn ang="0">
                      <a:pos x="13" y="4"/>
                    </a:cxn>
                    <a:cxn ang="0">
                      <a:pos x="12" y="3"/>
                    </a:cxn>
                    <a:cxn ang="0">
                      <a:pos x="10" y="1"/>
                    </a:cxn>
                    <a:cxn ang="0">
                      <a:pos x="9" y="1"/>
                    </a:cxn>
                    <a:cxn ang="0">
                      <a:pos x="8" y="0"/>
                    </a:cxn>
                    <a:cxn ang="0">
                      <a:pos x="6" y="0"/>
                    </a:cxn>
                    <a:cxn ang="0">
                      <a:pos x="5" y="0"/>
                    </a:cxn>
                    <a:cxn ang="0">
                      <a:pos x="4" y="1"/>
                    </a:cxn>
                    <a:cxn ang="0">
                      <a:pos x="3" y="2"/>
                    </a:cxn>
                    <a:cxn ang="0">
                      <a:pos x="2" y="3"/>
                    </a:cxn>
                    <a:cxn ang="0">
                      <a:pos x="1" y="5"/>
                    </a:cxn>
                    <a:cxn ang="0">
                      <a:pos x="0" y="6"/>
                    </a:cxn>
                    <a:cxn ang="0">
                      <a:pos x="0" y="8"/>
                    </a:cxn>
                    <a:cxn ang="0">
                      <a:pos x="0" y="10"/>
                    </a:cxn>
                    <a:cxn ang="0">
                      <a:pos x="0" y="12"/>
                    </a:cxn>
                    <a:cxn ang="0">
                      <a:pos x="1" y="14"/>
                    </a:cxn>
                    <a:cxn ang="0">
                      <a:pos x="1" y="16"/>
                    </a:cxn>
                    <a:cxn ang="0">
                      <a:pos x="2" y="17"/>
                    </a:cxn>
                    <a:cxn ang="0">
                      <a:pos x="3" y="19"/>
                    </a:cxn>
                    <a:cxn ang="0">
                      <a:pos x="4" y="20"/>
                    </a:cxn>
                    <a:cxn ang="0">
                      <a:pos x="6" y="22"/>
                    </a:cxn>
                    <a:cxn ang="0">
                      <a:pos x="7" y="22"/>
                    </a:cxn>
                    <a:cxn ang="0">
                      <a:pos x="8" y="23"/>
                    </a:cxn>
                    <a:cxn ang="0">
                      <a:pos x="10" y="23"/>
                    </a:cxn>
                    <a:cxn ang="0">
                      <a:pos x="11" y="23"/>
                    </a:cxn>
                    <a:cxn ang="0">
                      <a:pos x="12" y="22"/>
                    </a:cxn>
                    <a:cxn ang="0">
                      <a:pos x="13" y="21"/>
                    </a:cxn>
                    <a:cxn ang="0">
                      <a:pos x="14" y="20"/>
                    </a:cxn>
                    <a:cxn ang="0">
                      <a:pos x="15" y="18"/>
                    </a:cxn>
                    <a:cxn ang="0">
                      <a:pos x="16" y="17"/>
                    </a:cxn>
                    <a:cxn ang="0">
                      <a:pos x="16" y="15"/>
                    </a:cxn>
                    <a:cxn ang="0">
                      <a:pos x="16" y="13"/>
                    </a:cxn>
                    <a:cxn ang="0">
                      <a:pos x="16" y="11"/>
                    </a:cxn>
                    <a:cxn ang="0">
                      <a:pos x="15" y="9"/>
                    </a:cxn>
                  </a:cxnLst>
                  <a:rect l="0" t="0" r="r" b="b"/>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a:effectLst/>
              </p:spPr>
              <p:txBody>
                <a:bodyPr/>
                <a:lstStyle/>
                <a:p>
                  <a:endParaRPr lang="en-US" dirty="0"/>
                </a:p>
              </p:txBody>
            </p:sp>
            <p:sp>
              <p:nvSpPr>
                <p:cNvPr id="710" name="Freeform 812"/>
                <p:cNvSpPr>
                  <a:spLocks/>
                </p:cNvSpPr>
                <p:nvPr/>
              </p:nvSpPr>
              <p:spPr bwMode="auto">
                <a:xfrm>
                  <a:off x="3844" y="1414"/>
                  <a:ext cx="17" cy="24"/>
                </a:xfrm>
                <a:custGeom>
                  <a:avLst/>
                  <a:gdLst/>
                  <a:ahLst/>
                  <a:cxnLst>
                    <a:cxn ang="0">
                      <a:pos x="15" y="9"/>
                    </a:cxn>
                    <a:cxn ang="0">
                      <a:pos x="15" y="7"/>
                    </a:cxn>
                    <a:cxn ang="0">
                      <a:pos x="14" y="5"/>
                    </a:cxn>
                    <a:cxn ang="0">
                      <a:pos x="13" y="4"/>
                    </a:cxn>
                    <a:cxn ang="0">
                      <a:pos x="12" y="3"/>
                    </a:cxn>
                    <a:cxn ang="0">
                      <a:pos x="10" y="1"/>
                    </a:cxn>
                    <a:cxn ang="0">
                      <a:pos x="9" y="1"/>
                    </a:cxn>
                    <a:cxn ang="0">
                      <a:pos x="8" y="0"/>
                    </a:cxn>
                    <a:cxn ang="0">
                      <a:pos x="7" y="0"/>
                    </a:cxn>
                    <a:cxn ang="0">
                      <a:pos x="5" y="0"/>
                    </a:cxn>
                    <a:cxn ang="0">
                      <a:pos x="4" y="1"/>
                    </a:cxn>
                    <a:cxn ang="0">
                      <a:pos x="3" y="2"/>
                    </a:cxn>
                    <a:cxn ang="0">
                      <a:pos x="2" y="3"/>
                    </a:cxn>
                    <a:cxn ang="0">
                      <a:pos x="1" y="4"/>
                    </a:cxn>
                    <a:cxn ang="0">
                      <a:pos x="0" y="6"/>
                    </a:cxn>
                    <a:cxn ang="0">
                      <a:pos x="0" y="8"/>
                    </a:cxn>
                    <a:cxn ang="0">
                      <a:pos x="0" y="10"/>
                    </a:cxn>
                    <a:cxn ang="0">
                      <a:pos x="0" y="12"/>
                    </a:cxn>
                    <a:cxn ang="0">
                      <a:pos x="1" y="14"/>
                    </a:cxn>
                    <a:cxn ang="0">
                      <a:pos x="1" y="16"/>
                    </a:cxn>
                    <a:cxn ang="0">
                      <a:pos x="2" y="18"/>
                    </a:cxn>
                    <a:cxn ang="0">
                      <a:pos x="3" y="19"/>
                    </a:cxn>
                    <a:cxn ang="0">
                      <a:pos x="4" y="20"/>
                    </a:cxn>
                    <a:cxn ang="0">
                      <a:pos x="6" y="22"/>
                    </a:cxn>
                    <a:cxn ang="0">
                      <a:pos x="7" y="22"/>
                    </a:cxn>
                    <a:cxn ang="0">
                      <a:pos x="8" y="23"/>
                    </a:cxn>
                    <a:cxn ang="0">
                      <a:pos x="9" y="23"/>
                    </a:cxn>
                    <a:cxn ang="0">
                      <a:pos x="11" y="23"/>
                    </a:cxn>
                    <a:cxn ang="0">
                      <a:pos x="12" y="22"/>
                    </a:cxn>
                    <a:cxn ang="0">
                      <a:pos x="13" y="21"/>
                    </a:cxn>
                    <a:cxn ang="0">
                      <a:pos x="14" y="20"/>
                    </a:cxn>
                    <a:cxn ang="0">
                      <a:pos x="15" y="19"/>
                    </a:cxn>
                    <a:cxn ang="0">
                      <a:pos x="16" y="17"/>
                    </a:cxn>
                    <a:cxn ang="0">
                      <a:pos x="16" y="15"/>
                    </a:cxn>
                    <a:cxn ang="0">
                      <a:pos x="16" y="13"/>
                    </a:cxn>
                    <a:cxn ang="0">
                      <a:pos x="16" y="11"/>
                    </a:cxn>
                    <a:cxn ang="0">
                      <a:pos x="15" y="9"/>
                    </a:cxn>
                  </a:cxnLst>
                  <a:rect l="0" t="0" r="r" b="b"/>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706" name="Group 813"/>
              <p:cNvGrpSpPr>
                <a:grpSpLocks/>
              </p:cNvGrpSpPr>
              <p:nvPr/>
            </p:nvGrpSpPr>
            <p:grpSpPr bwMode="auto">
              <a:xfrm>
                <a:off x="3837" y="1417"/>
                <a:ext cx="19" cy="22"/>
                <a:chOff x="3837" y="1417"/>
                <a:chExt cx="19" cy="22"/>
              </a:xfrm>
            </p:grpSpPr>
            <p:sp>
              <p:nvSpPr>
                <p:cNvPr id="707" name="Freeform 814"/>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a:effectLst/>
              </p:spPr>
              <p:txBody>
                <a:bodyPr/>
                <a:lstStyle/>
                <a:p>
                  <a:endParaRPr lang="en-US" dirty="0"/>
                </a:p>
              </p:txBody>
            </p:sp>
            <p:sp>
              <p:nvSpPr>
                <p:cNvPr id="708" name="Freeform 815"/>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672" name="Group 816"/>
            <p:cNvGrpSpPr>
              <a:grpSpLocks/>
            </p:cNvGrpSpPr>
            <p:nvPr/>
          </p:nvGrpSpPr>
          <p:grpSpPr bwMode="auto">
            <a:xfrm>
              <a:off x="3807" y="1360"/>
              <a:ext cx="89" cy="70"/>
              <a:chOff x="3807" y="1360"/>
              <a:chExt cx="89" cy="70"/>
            </a:xfrm>
          </p:grpSpPr>
          <p:sp>
            <p:nvSpPr>
              <p:cNvPr id="701" name="Freeform 817"/>
              <p:cNvSpPr>
                <a:spLocks/>
              </p:cNvSpPr>
              <p:nvPr/>
            </p:nvSpPr>
            <p:spPr bwMode="auto">
              <a:xfrm>
                <a:off x="3820" y="1360"/>
                <a:ext cx="76" cy="69"/>
              </a:xfrm>
              <a:custGeom>
                <a:avLst/>
                <a:gdLst/>
                <a:ahLst/>
                <a:cxnLst>
                  <a:cxn ang="0">
                    <a:pos x="65" y="0"/>
                  </a:cxn>
                  <a:cxn ang="0">
                    <a:pos x="69" y="6"/>
                  </a:cxn>
                  <a:cxn ang="0">
                    <a:pos x="73" y="13"/>
                  </a:cxn>
                  <a:cxn ang="0">
                    <a:pos x="75" y="21"/>
                  </a:cxn>
                  <a:cxn ang="0">
                    <a:pos x="75" y="28"/>
                  </a:cxn>
                  <a:cxn ang="0">
                    <a:pos x="20" y="68"/>
                  </a:cxn>
                  <a:cxn ang="0">
                    <a:pos x="11" y="59"/>
                  </a:cxn>
                  <a:cxn ang="0">
                    <a:pos x="2" y="39"/>
                  </a:cxn>
                  <a:cxn ang="0">
                    <a:pos x="1" y="25"/>
                  </a:cxn>
                  <a:cxn ang="0">
                    <a:pos x="0" y="10"/>
                  </a:cxn>
                  <a:cxn ang="0">
                    <a:pos x="65" y="0"/>
                  </a:cxn>
                </a:cxnLst>
                <a:rect l="0" t="0" r="r" b="b"/>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702" name="Group 818"/>
              <p:cNvGrpSpPr>
                <a:grpSpLocks/>
              </p:cNvGrpSpPr>
              <p:nvPr/>
            </p:nvGrpSpPr>
            <p:grpSpPr bwMode="auto">
              <a:xfrm>
                <a:off x="3807" y="1368"/>
                <a:ext cx="47" cy="62"/>
                <a:chOff x="3807" y="1368"/>
                <a:chExt cx="47" cy="62"/>
              </a:xfrm>
            </p:grpSpPr>
            <p:sp>
              <p:nvSpPr>
                <p:cNvPr id="703" name="Freeform 819"/>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8" y="0"/>
                    </a:cxn>
                    <a:cxn ang="0">
                      <a:pos x="15" y="1"/>
                    </a:cxn>
                    <a:cxn ang="0">
                      <a:pos x="11" y="2"/>
                    </a:cxn>
                    <a:cxn ang="0">
                      <a:pos x="8" y="5"/>
                    </a:cxn>
                    <a:cxn ang="0">
                      <a:pos x="5" y="8"/>
                    </a:cxn>
                    <a:cxn ang="0">
                      <a:pos x="3" y="12"/>
                    </a:cxn>
                    <a:cxn ang="0">
                      <a:pos x="1" y="16"/>
                    </a:cxn>
                    <a:cxn ang="0">
                      <a:pos x="0" y="21"/>
                    </a:cxn>
                    <a:cxn ang="0">
                      <a:pos x="0" y="26"/>
                    </a:cxn>
                    <a:cxn ang="0">
                      <a:pos x="1" y="31"/>
                    </a:cxn>
                    <a:cxn ang="0">
                      <a:pos x="2" y="37"/>
                    </a:cxn>
                    <a:cxn ang="0">
                      <a:pos x="3" y="42"/>
                    </a:cxn>
                    <a:cxn ang="0">
                      <a:pos x="6" y="46"/>
                    </a:cxn>
                    <a:cxn ang="0">
                      <a:pos x="9" y="51"/>
                    </a:cxn>
                    <a:cxn ang="0">
                      <a:pos x="12" y="54"/>
                    </a:cxn>
                    <a:cxn ang="0">
                      <a:pos x="16" y="57"/>
                    </a:cxn>
                    <a:cxn ang="0">
                      <a:pos x="20" y="59"/>
                    </a:cxn>
                    <a:cxn ang="0">
                      <a:pos x="23" y="61"/>
                    </a:cxn>
                    <a:cxn ang="0">
                      <a:pos x="28" y="61"/>
                    </a:cxn>
                    <a:cxn ang="0">
                      <a:pos x="31" y="60"/>
                    </a:cxn>
                    <a:cxn ang="0">
                      <a:pos x="35" y="59"/>
                    </a:cxn>
                    <a:cxn ang="0">
                      <a:pos x="38" y="56"/>
                    </a:cxn>
                    <a:cxn ang="0">
                      <a:pos x="41" y="53"/>
                    </a:cxn>
                    <a:cxn ang="0">
                      <a:pos x="43" y="49"/>
                    </a:cxn>
                    <a:cxn ang="0">
                      <a:pos x="45" y="45"/>
                    </a:cxn>
                    <a:cxn ang="0">
                      <a:pos x="46" y="40"/>
                    </a:cxn>
                    <a:cxn ang="0">
                      <a:pos x="46" y="35"/>
                    </a:cxn>
                    <a:cxn ang="0">
                      <a:pos x="45" y="30"/>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919191">
                        <a:gamma/>
                        <a:shade val="0"/>
                        <a:invGamma/>
                      </a:srgbClr>
                    </a:gs>
                  </a:gsLst>
                  <a:lin ang="0" scaled="1"/>
                </a:gradFill>
                <a:ln w="12700" cap="rnd">
                  <a:noFill/>
                  <a:round/>
                  <a:headEnd/>
                  <a:tailEnd/>
                </a:ln>
                <a:effectLst/>
              </p:spPr>
              <p:txBody>
                <a:bodyPr/>
                <a:lstStyle/>
                <a:p>
                  <a:endParaRPr lang="en-US" dirty="0"/>
                </a:p>
              </p:txBody>
            </p:sp>
            <p:sp>
              <p:nvSpPr>
                <p:cNvPr id="704" name="Freeform 820"/>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9" y="0"/>
                    </a:cxn>
                    <a:cxn ang="0">
                      <a:pos x="15" y="1"/>
                    </a:cxn>
                    <a:cxn ang="0">
                      <a:pos x="11" y="2"/>
                    </a:cxn>
                    <a:cxn ang="0">
                      <a:pos x="8" y="5"/>
                    </a:cxn>
                    <a:cxn ang="0">
                      <a:pos x="5" y="8"/>
                    </a:cxn>
                    <a:cxn ang="0">
                      <a:pos x="3" y="12"/>
                    </a:cxn>
                    <a:cxn ang="0">
                      <a:pos x="1" y="16"/>
                    </a:cxn>
                    <a:cxn ang="0">
                      <a:pos x="0" y="21"/>
                    </a:cxn>
                    <a:cxn ang="0">
                      <a:pos x="0" y="26"/>
                    </a:cxn>
                    <a:cxn ang="0">
                      <a:pos x="1" y="32"/>
                    </a:cxn>
                    <a:cxn ang="0">
                      <a:pos x="2" y="37"/>
                    </a:cxn>
                    <a:cxn ang="0">
                      <a:pos x="3" y="42"/>
                    </a:cxn>
                    <a:cxn ang="0">
                      <a:pos x="6" y="46"/>
                    </a:cxn>
                    <a:cxn ang="0">
                      <a:pos x="9" y="51"/>
                    </a:cxn>
                    <a:cxn ang="0">
                      <a:pos x="12" y="54"/>
                    </a:cxn>
                    <a:cxn ang="0">
                      <a:pos x="16" y="57"/>
                    </a:cxn>
                    <a:cxn ang="0">
                      <a:pos x="20" y="59"/>
                    </a:cxn>
                    <a:cxn ang="0">
                      <a:pos x="23" y="61"/>
                    </a:cxn>
                    <a:cxn ang="0">
                      <a:pos x="27" y="61"/>
                    </a:cxn>
                    <a:cxn ang="0">
                      <a:pos x="31" y="60"/>
                    </a:cxn>
                    <a:cxn ang="0">
                      <a:pos x="35" y="59"/>
                    </a:cxn>
                    <a:cxn ang="0">
                      <a:pos x="38" y="56"/>
                    </a:cxn>
                    <a:cxn ang="0">
                      <a:pos x="41" y="53"/>
                    </a:cxn>
                    <a:cxn ang="0">
                      <a:pos x="43" y="49"/>
                    </a:cxn>
                    <a:cxn ang="0">
                      <a:pos x="45" y="45"/>
                    </a:cxn>
                    <a:cxn ang="0">
                      <a:pos x="46" y="40"/>
                    </a:cxn>
                    <a:cxn ang="0">
                      <a:pos x="46" y="35"/>
                    </a:cxn>
                    <a:cxn ang="0">
                      <a:pos x="45" y="29"/>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sp>
          <p:nvSpPr>
            <p:cNvPr id="673" name="Line 821"/>
            <p:cNvSpPr>
              <a:spLocks noChangeShapeType="1"/>
            </p:cNvSpPr>
            <p:nvPr/>
          </p:nvSpPr>
          <p:spPr bwMode="auto">
            <a:xfrm flipV="1">
              <a:off x="3921" y="1324"/>
              <a:ext cx="134" cy="52"/>
            </a:xfrm>
            <a:prstGeom prst="line">
              <a:avLst/>
            </a:prstGeom>
            <a:noFill/>
            <a:ln w="12700">
              <a:solidFill>
                <a:srgbClr val="000000"/>
              </a:solidFill>
              <a:round/>
              <a:headEnd/>
              <a:tailEnd/>
            </a:ln>
            <a:effectLst/>
          </p:spPr>
          <p:txBody>
            <a:bodyPr wrap="none" anchor="ctr"/>
            <a:lstStyle/>
            <a:p>
              <a:endParaRPr lang="en-US" dirty="0"/>
            </a:p>
          </p:txBody>
        </p:sp>
        <p:sp>
          <p:nvSpPr>
            <p:cNvPr id="674" name="Line 822"/>
            <p:cNvSpPr>
              <a:spLocks noChangeShapeType="1"/>
            </p:cNvSpPr>
            <p:nvPr/>
          </p:nvSpPr>
          <p:spPr bwMode="auto">
            <a:xfrm flipV="1">
              <a:off x="3854" y="1124"/>
              <a:ext cx="134" cy="52"/>
            </a:xfrm>
            <a:prstGeom prst="line">
              <a:avLst/>
            </a:prstGeom>
            <a:noFill/>
            <a:ln w="12700">
              <a:solidFill>
                <a:srgbClr val="000000"/>
              </a:solidFill>
              <a:round/>
              <a:headEnd/>
              <a:tailEnd/>
            </a:ln>
            <a:effectLst/>
          </p:spPr>
          <p:txBody>
            <a:bodyPr wrap="none" anchor="ctr"/>
            <a:lstStyle/>
            <a:p>
              <a:endParaRPr lang="en-US" dirty="0"/>
            </a:p>
          </p:txBody>
        </p:sp>
        <p:grpSp>
          <p:nvGrpSpPr>
            <p:cNvPr id="675" name="Group 823"/>
            <p:cNvGrpSpPr>
              <a:grpSpLocks/>
            </p:cNvGrpSpPr>
            <p:nvPr/>
          </p:nvGrpSpPr>
          <p:grpSpPr bwMode="auto">
            <a:xfrm>
              <a:off x="3913" y="965"/>
              <a:ext cx="310" cy="484"/>
              <a:chOff x="3913" y="965"/>
              <a:chExt cx="310" cy="484"/>
            </a:xfrm>
          </p:grpSpPr>
          <p:sp>
            <p:nvSpPr>
              <p:cNvPr id="676" name="Freeform 824"/>
              <p:cNvSpPr>
                <a:spLocks/>
              </p:cNvSpPr>
              <p:nvPr/>
            </p:nvSpPr>
            <p:spPr bwMode="auto">
              <a:xfrm>
                <a:off x="3913" y="965"/>
                <a:ext cx="310" cy="484"/>
              </a:xfrm>
              <a:custGeom>
                <a:avLst/>
                <a:gdLst/>
                <a:ahLst/>
                <a:cxnLst>
                  <a:cxn ang="0">
                    <a:pos x="0" y="60"/>
                  </a:cxn>
                  <a:cxn ang="0">
                    <a:pos x="144" y="483"/>
                  </a:cxn>
                  <a:cxn ang="0">
                    <a:pos x="309" y="435"/>
                  </a:cxn>
                  <a:cxn ang="0">
                    <a:pos x="159" y="0"/>
                  </a:cxn>
                  <a:cxn ang="0">
                    <a:pos x="0" y="60"/>
                  </a:cxn>
                </a:cxnLst>
                <a:rect l="0" t="0" r="r" b="b"/>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77" name="Freeform 825"/>
              <p:cNvSpPr>
                <a:spLocks/>
              </p:cNvSpPr>
              <p:nvPr/>
            </p:nvSpPr>
            <p:spPr bwMode="auto">
              <a:xfrm>
                <a:off x="3972" y="1142"/>
                <a:ext cx="166" cy="83"/>
              </a:xfrm>
              <a:custGeom>
                <a:avLst/>
                <a:gdLst/>
                <a:ahLst/>
                <a:cxnLst>
                  <a:cxn ang="0">
                    <a:pos x="0" y="58"/>
                  </a:cxn>
                  <a:cxn ang="0">
                    <a:pos x="158" y="0"/>
                  </a:cxn>
                  <a:cxn ang="0">
                    <a:pos x="165" y="23"/>
                  </a:cxn>
                  <a:cxn ang="0">
                    <a:pos x="8" y="82"/>
                  </a:cxn>
                  <a:cxn ang="0">
                    <a:pos x="0" y="58"/>
                  </a:cxn>
                </a:cxnLst>
                <a:rect l="0" t="0" r="r" b="b"/>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78" name="Group 826"/>
              <p:cNvGrpSpPr>
                <a:grpSpLocks/>
              </p:cNvGrpSpPr>
              <p:nvPr/>
            </p:nvGrpSpPr>
            <p:grpSpPr bwMode="auto">
              <a:xfrm>
                <a:off x="3933" y="1168"/>
                <a:ext cx="216" cy="97"/>
                <a:chOff x="3933" y="1168"/>
                <a:chExt cx="216" cy="97"/>
              </a:xfrm>
            </p:grpSpPr>
            <p:sp>
              <p:nvSpPr>
                <p:cNvPr id="699" name="Freeform 827"/>
                <p:cNvSpPr>
                  <a:spLocks/>
                </p:cNvSpPr>
                <p:nvPr/>
              </p:nvSpPr>
              <p:spPr bwMode="auto">
                <a:xfrm>
                  <a:off x="3933" y="1168"/>
                  <a:ext cx="214" cy="96"/>
                </a:xfrm>
                <a:custGeom>
                  <a:avLst/>
                  <a:gdLst/>
                  <a:ahLst/>
                  <a:cxnLst>
                    <a:cxn ang="0">
                      <a:pos x="0" y="77"/>
                    </a:cxn>
                    <a:cxn ang="0">
                      <a:pos x="207" y="0"/>
                    </a:cxn>
                    <a:cxn ang="0">
                      <a:pos x="211" y="10"/>
                    </a:cxn>
                    <a:cxn ang="0">
                      <a:pos x="213" y="21"/>
                    </a:cxn>
                    <a:cxn ang="0">
                      <a:pos x="7" y="95"/>
                    </a:cxn>
                    <a:cxn ang="0">
                      <a:pos x="0" y="86"/>
                    </a:cxn>
                    <a:cxn ang="0">
                      <a:pos x="0" y="77"/>
                    </a:cxn>
                  </a:cxnLst>
                  <a:rect l="0" t="0" r="r" b="b"/>
                  <a:pathLst>
                    <a:path w="214" h="96">
                      <a:moveTo>
                        <a:pt x="0" y="77"/>
                      </a:moveTo>
                      <a:lnTo>
                        <a:pt x="207" y="0"/>
                      </a:lnTo>
                      <a:lnTo>
                        <a:pt x="211" y="10"/>
                      </a:lnTo>
                      <a:lnTo>
                        <a:pt x="213" y="21"/>
                      </a:lnTo>
                      <a:lnTo>
                        <a:pt x="7" y="95"/>
                      </a:lnTo>
                      <a:lnTo>
                        <a:pt x="0" y="86"/>
                      </a:lnTo>
                      <a:lnTo>
                        <a:pt x="0" y="77"/>
                      </a:lnTo>
                    </a:path>
                  </a:pathLst>
                </a:custGeom>
                <a:gradFill rotWithShape="0">
                  <a:gsLst>
                    <a:gs pos="0">
                      <a:srgbClr val="A2C1FE">
                        <a:gamma/>
                        <a:tint val="10196"/>
                        <a:invGamma/>
                      </a:srgbClr>
                    </a:gs>
                    <a:gs pos="100000">
                      <a:srgbClr val="A2C1FE"/>
                    </a:gs>
                  </a:gsLst>
                  <a:lin ang="5400000" scaled="1"/>
                </a:gradFill>
                <a:ln w="12700" cap="rnd">
                  <a:noFill/>
                  <a:round/>
                  <a:headEnd/>
                  <a:tailEnd/>
                </a:ln>
                <a:effectLst/>
              </p:spPr>
              <p:txBody>
                <a:bodyPr/>
                <a:lstStyle/>
                <a:p>
                  <a:endParaRPr lang="en-US" dirty="0"/>
                </a:p>
              </p:txBody>
            </p:sp>
            <p:sp>
              <p:nvSpPr>
                <p:cNvPr id="700" name="Freeform 828"/>
                <p:cNvSpPr>
                  <a:spLocks/>
                </p:cNvSpPr>
                <p:nvPr/>
              </p:nvSpPr>
              <p:spPr bwMode="auto">
                <a:xfrm>
                  <a:off x="3933" y="1168"/>
                  <a:ext cx="216" cy="97"/>
                </a:xfrm>
                <a:custGeom>
                  <a:avLst/>
                  <a:gdLst/>
                  <a:ahLst/>
                  <a:cxnLst>
                    <a:cxn ang="0">
                      <a:pos x="0" y="78"/>
                    </a:cxn>
                    <a:cxn ang="0">
                      <a:pos x="209" y="0"/>
                    </a:cxn>
                    <a:cxn ang="0">
                      <a:pos x="213" y="10"/>
                    </a:cxn>
                    <a:cxn ang="0">
                      <a:pos x="215" y="21"/>
                    </a:cxn>
                    <a:cxn ang="0">
                      <a:pos x="7" y="96"/>
                    </a:cxn>
                    <a:cxn ang="0">
                      <a:pos x="0" y="87"/>
                    </a:cxn>
                    <a:cxn ang="0">
                      <a:pos x="0" y="78"/>
                    </a:cxn>
                  </a:cxnLst>
                  <a:rect l="0" t="0" r="r" b="b"/>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679" name="Freeform 829"/>
              <p:cNvSpPr>
                <a:spLocks/>
              </p:cNvSpPr>
              <p:nvPr/>
            </p:nvSpPr>
            <p:spPr bwMode="auto">
              <a:xfrm>
                <a:off x="3989" y="1190"/>
                <a:ext cx="168" cy="84"/>
              </a:xfrm>
              <a:custGeom>
                <a:avLst/>
                <a:gdLst/>
                <a:ahLst/>
                <a:cxnLst>
                  <a:cxn ang="0">
                    <a:pos x="0" y="59"/>
                  </a:cxn>
                  <a:cxn ang="0">
                    <a:pos x="159" y="0"/>
                  </a:cxn>
                  <a:cxn ang="0">
                    <a:pos x="167" y="26"/>
                  </a:cxn>
                  <a:cxn ang="0">
                    <a:pos x="8" y="83"/>
                  </a:cxn>
                  <a:cxn ang="0">
                    <a:pos x="0" y="59"/>
                  </a:cxn>
                </a:cxnLst>
                <a:rect l="0" t="0" r="r" b="b"/>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680" name="Group 830"/>
              <p:cNvGrpSpPr>
                <a:grpSpLocks/>
              </p:cNvGrpSpPr>
              <p:nvPr/>
            </p:nvGrpSpPr>
            <p:grpSpPr bwMode="auto">
              <a:xfrm>
                <a:off x="3946" y="1063"/>
                <a:ext cx="164" cy="72"/>
                <a:chOff x="3946" y="1063"/>
                <a:chExt cx="164" cy="72"/>
              </a:xfrm>
            </p:grpSpPr>
            <p:sp>
              <p:nvSpPr>
                <p:cNvPr id="694" name="Freeform 831"/>
                <p:cNvSpPr>
                  <a:spLocks/>
                </p:cNvSpPr>
                <p:nvPr/>
              </p:nvSpPr>
              <p:spPr bwMode="auto">
                <a:xfrm>
                  <a:off x="3946" y="1063"/>
                  <a:ext cx="164" cy="72"/>
                </a:xfrm>
                <a:custGeom>
                  <a:avLst/>
                  <a:gdLst/>
                  <a:ahLst/>
                  <a:cxnLst>
                    <a:cxn ang="0">
                      <a:pos x="0" y="59"/>
                    </a:cxn>
                    <a:cxn ang="0">
                      <a:pos x="4" y="71"/>
                    </a:cxn>
                    <a:cxn ang="0">
                      <a:pos x="163" y="11"/>
                    </a:cxn>
                    <a:cxn ang="0">
                      <a:pos x="160" y="0"/>
                    </a:cxn>
                    <a:cxn ang="0">
                      <a:pos x="0" y="59"/>
                    </a:cxn>
                  </a:cxnLst>
                  <a:rect l="0" t="0" r="r" b="b"/>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95" name="Line 832"/>
                <p:cNvSpPr>
                  <a:spLocks noChangeShapeType="1"/>
                </p:cNvSpPr>
                <p:nvPr/>
              </p:nvSpPr>
              <p:spPr bwMode="auto">
                <a:xfrm>
                  <a:off x="3956" y="1120"/>
                  <a:ext cx="7" cy="13"/>
                </a:xfrm>
                <a:prstGeom prst="line">
                  <a:avLst/>
                </a:prstGeom>
                <a:noFill/>
                <a:ln w="12700">
                  <a:solidFill>
                    <a:srgbClr val="FFFFFF"/>
                  </a:solidFill>
                  <a:round/>
                  <a:headEnd/>
                  <a:tailEnd/>
                </a:ln>
                <a:effectLst/>
              </p:spPr>
              <p:txBody>
                <a:bodyPr wrap="none" anchor="ctr"/>
                <a:lstStyle/>
                <a:p>
                  <a:endParaRPr lang="en-US" dirty="0"/>
                </a:p>
              </p:txBody>
            </p:sp>
            <p:sp>
              <p:nvSpPr>
                <p:cNvPr id="696" name="Line 833"/>
                <p:cNvSpPr>
                  <a:spLocks noChangeShapeType="1"/>
                </p:cNvSpPr>
                <p:nvPr/>
              </p:nvSpPr>
              <p:spPr bwMode="auto">
                <a:xfrm>
                  <a:off x="3996" y="1103"/>
                  <a:ext cx="7" cy="15"/>
                </a:xfrm>
                <a:prstGeom prst="line">
                  <a:avLst/>
                </a:prstGeom>
                <a:noFill/>
                <a:ln w="12700">
                  <a:solidFill>
                    <a:srgbClr val="FFFFFF"/>
                  </a:solidFill>
                  <a:round/>
                  <a:headEnd/>
                  <a:tailEnd/>
                </a:ln>
                <a:effectLst/>
              </p:spPr>
              <p:txBody>
                <a:bodyPr wrap="none" anchor="ctr"/>
                <a:lstStyle/>
                <a:p>
                  <a:endParaRPr lang="en-US" dirty="0"/>
                </a:p>
              </p:txBody>
            </p:sp>
            <p:sp>
              <p:nvSpPr>
                <p:cNvPr id="697" name="Line 834"/>
                <p:cNvSpPr>
                  <a:spLocks noChangeShapeType="1"/>
                </p:cNvSpPr>
                <p:nvPr/>
              </p:nvSpPr>
              <p:spPr bwMode="auto">
                <a:xfrm>
                  <a:off x="4045" y="1085"/>
                  <a:ext cx="7" cy="14"/>
                </a:xfrm>
                <a:prstGeom prst="line">
                  <a:avLst/>
                </a:prstGeom>
                <a:noFill/>
                <a:ln w="12700">
                  <a:solidFill>
                    <a:srgbClr val="FFFFFF"/>
                  </a:solidFill>
                  <a:round/>
                  <a:headEnd/>
                  <a:tailEnd/>
                </a:ln>
                <a:effectLst/>
              </p:spPr>
              <p:txBody>
                <a:bodyPr wrap="none" anchor="ctr"/>
                <a:lstStyle/>
                <a:p>
                  <a:endParaRPr lang="en-US" dirty="0"/>
                </a:p>
              </p:txBody>
            </p:sp>
            <p:sp>
              <p:nvSpPr>
                <p:cNvPr id="698" name="Line 835"/>
                <p:cNvSpPr>
                  <a:spLocks noChangeShapeType="1"/>
                </p:cNvSpPr>
                <p:nvPr/>
              </p:nvSpPr>
              <p:spPr bwMode="auto">
                <a:xfrm>
                  <a:off x="4096" y="1067"/>
                  <a:ext cx="0" cy="16"/>
                </a:xfrm>
                <a:prstGeom prst="line">
                  <a:avLst/>
                </a:prstGeom>
                <a:noFill/>
                <a:ln w="12700">
                  <a:solidFill>
                    <a:srgbClr val="FFFFFF"/>
                  </a:solidFill>
                  <a:round/>
                  <a:headEnd/>
                  <a:tailEnd/>
                </a:ln>
                <a:effectLst/>
              </p:spPr>
              <p:txBody>
                <a:bodyPr wrap="none" anchor="ctr"/>
                <a:lstStyle/>
                <a:p>
                  <a:endParaRPr lang="en-US" dirty="0"/>
                </a:p>
              </p:txBody>
            </p:sp>
          </p:grpSp>
          <p:grpSp>
            <p:nvGrpSpPr>
              <p:cNvPr id="681" name="Group 836"/>
              <p:cNvGrpSpPr>
                <a:grpSpLocks/>
              </p:cNvGrpSpPr>
              <p:nvPr/>
            </p:nvGrpSpPr>
            <p:grpSpPr bwMode="auto">
              <a:xfrm>
                <a:off x="4024" y="1288"/>
                <a:ext cx="164" cy="73"/>
                <a:chOff x="4024" y="1288"/>
                <a:chExt cx="164" cy="73"/>
              </a:xfrm>
            </p:grpSpPr>
            <p:sp>
              <p:nvSpPr>
                <p:cNvPr id="689" name="Freeform 837"/>
                <p:cNvSpPr>
                  <a:spLocks/>
                </p:cNvSpPr>
                <p:nvPr/>
              </p:nvSpPr>
              <p:spPr bwMode="auto">
                <a:xfrm>
                  <a:off x="4024" y="1288"/>
                  <a:ext cx="164" cy="73"/>
                </a:xfrm>
                <a:custGeom>
                  <a:avLst/>
                  <a:gdLst/>
                  <a:ahLst/>
                  <a:cxnLst>
                    <a:cxn ang="0">
                      <a:pos x="0" y="60"/>
                    </a:cxn>
                    <a:cxn ang="0">
                      <a:pos x="4" y="72"/>
                    </a:cxn>
                    <a:cxn ang="0">
                      <a:pos x="163" y="11"/>
                    </a:cxn>
                    <a:cxn ang="0">
                      <a:pos x="160" y="0"/>
                    </a:cxn>
                    <a:cxn ang="0">
                      <a:pos x="0" y="60"/>
                    </a:cxn>
                  </a:cxnLst>
                  <a:rect l="0" t="0" r="r" b="b"/>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90" name="Line 838"/>
                <p:cNvSpPr>
                  <a:spLocks noChangeShapeType="1"/>
                </p:cNvSpPr>
                <p:nvPr/>
              </p:nvSpPr>
              <p:spPr bwMode="auto">
                <a:xfrm>
                  <a:off x="4034" y="1345"/>
                  <a:ext cx="7" cy="14"/>
                </a:xfrm>
                <a:prstGeom prst="line">
                  <a:avLst/>
                </a:prstGeom>
                <a:noFill/>
                <a:ln w="12700">
                  <a:solidFill>
                    <a:srgbClr val="FFFFFF"/>
                  </a:solidFill>
                  <a:round/>
                  <a:headEnd/>
                  <a:tailEnd/>
                </a:ln>
                <a:effectLst/>
              </p:spPr>
              <p:txBody>
                <a:bodyPr wrap="none" anchor="ctr"/>
                <a:lstStyle/>
                <a:p>
                  <a:endParaRPr lang="en-US" dirty="0"/>
                </a:p>
              </p:txBody>
            </p:sp>
            <p:sp>
              <p:nvSpPr>
                <p:cNvPr id="691" name="Line 839"/>
                <p:cNvSpPr>
                  <a:spLocks noChangeShapeType="1"/>
                </p:cNvSpPr>
                <p:nvPr/>
              </p:nvSpPr>
              <p:spPr bwMode="auto">
                <a:xfrm>
                  <a:off x="4074" y="1329"/>
                  <a:ext cx="6" cy="14"/>
                </a:xfrm>
                <a:prstGeom prst="line">
                  <a:avLst/>
                </a:prstGeom>
                <a:noFill/>
                <a:ln w="12700">
                  <a:solidFill>
                    <a:srgbClr val="FFFFFF"/>
                  </a:solidFill>
                  <a:round/>
                  <a:headEnd/>
                  <a:tailEnd/>
                </a:ln>
                <a:effectLst/>
              </p:spPr>
              <p:txBody>
                <a:bodyPr wrap="none" anchor="ctr"/>
                <a:lstStyle/>
                <a:p>
                  <a:endParaRPr lang="en-US" dirty="0"/>
                </a:p>
              </p:txBody>
            </p:sp>
            <p:sp>
              <p:nvSpPr>
                <p:cNvPr id="692" name="Line 840"/>
                <p:cNvSpPr>
                  <a:spLocks noChangeShapeType="1"/>
                </p:cNvSpPr>
                <p:nvPr/>
              </p:nvSpPr>
              <p:spPr bwMode="auto">
                <a:xfrm>
                  <a:off x="4124" y="1310"/>
                  <a:ext cx="6" cy="14"/>
                </a:xfrm>
                <a:prstGeom prst="line">
                  <a:avLst/>
                </a:prstGeom>
                <a:noFill/>
                <a:ln w="12700">
                  <a:solidFill>
                    <a:srgbClr val="FFFFFF"/>
                  </a:solidFill>
                  <a:round/>
                  <a:headEnd/>
                  <a:tailEnd/>
                </a:ln>
                <a:effectLst/>
              </p:spPr>
              <p:txBody>
                <a:bodyPr wrap="none" anchor="ctr"/>
                <a:lstStyle/>
                <a:p>
                  <a:endParaRPr lang="en-US" dirty="0"/>
                </a:p>
              </p:txBody>
            </p:sp>
            <p:sp>
              <p:nvSpPr>
                <p:cNvPr id="693" name="Line 841"/>
                <p:cNvSpPr>
                  <a:spLocks noChangeShapeType="1"/>
                </p:cNvSpPr>
                <p:nvPr/>
              </p:nvSpPr>
              <p:spPr bwMode="auto">
                <a:xfrm>
                  <a:off x="4170" y="1292"/>
                  <a:ext cx="7" cy="16"/>
                </a:xfrm>
                <a:prstGeom prst="line">
                  <a:avLst/>
                </a:prstGeom>
                <a:noFill/>
                <a:ln w="12700">
                  <a:solidFill>
                    <a:srgbClr val="FFFFFF"/>
                  </a:solidFill>
                  <a:round/>
                  <a:headEnd/>
                  <a:tailEnd/>
                </a:ln>
                <a:effectLst/>
              </p:spPr>
              <p:txBody>
                <a:bodyPr wrap="none" anchor="ctr"/>
                <a:lstStyle/>
                <a:p>
                  <a:endParaRPr lang="en-US" dirty="0"/>
                </a:p>
              </p:txBody>
            </p:sp>
          </p:grpSp>
          <p:sp>
            <p:nvSpPr>
              <p:cNvPr id="682" name="Freeform 842"/>
              <p:cNvSpPr>
                <a:spLocks/>
              </p:cNvSpPr>
              <p:nvPr/>
            </p:nvSpPr>
            <p:spPr bwMode="auto">
              <a:xfrm>
                <a:off x="3917" y="969"/>
                <a:ext cx="187" cy="153"/>
              </a:xfrm>
              <a:custGeom>
                <a:avLst/>
                <a:gdLst/>
                <a:ahLst/>
                <a:cxnLst>
                  <a:cxn ang="0">
                    <a:pos x="0" y="58"/>
                  </a:cxn>
                  <a:cxn ang="0">
                    <a:pos x="154" y="0"/>
                  </a:cxn>
                  <a:cxn ang="0">
                    <a:pos x="186" y="93"/>
                  </a:cxn>
                  <a:cxn ang="0">
                    <a:pos x="32" y="152"/>
                  </a:cxn>
                  <a:cxn ang="0">
                    <a:pos x="0" y="58"/>
                  </a:cxn>
                </a:cxnLst>
                <a:rect l="0" t="0" r="r" b="b"/>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683" name="Freeform 843"/>
              <p:cNvSpPr>
                <a:spLocks/>
              </p:cNvSpPr>
              <p:nvPr/>
            </p:nvSpPr>
            <p:spPr bwMode="auto">
              <a:xfrm>
                <a:off x="4029" y="1304"/>
                <a:ext cx="189" cy="141"/>
              </a:xfrm>
              <a:custGeom>
                <a:avLst/>
                <a:gdLst/>
                <a:ahLst/>
                <a:cxnLst>
                  <a:cxn ang="0">
                    <a:pos x="0" y="56"/>
                  </a:cxn>
                  <a:cxn ang="0">
                    <a:pos x="156" y="0"/>
                  </a:cxn>
                  <a:cxn ang="0">
                    <a:pos x="188" y="93"/>
                  </a:cxn>
                  <a:cxn ang="0">
                    <a:pos x="29" y="140"/>
                  </a:cxn>
                  <a:cxn ang="0">
                    <a:pos x="0" y="56"/>
                  </a:cxn>
                </a:cxnLst>
                <a:rect l="0" t="0" r="r" b="b"/>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684" name="Freeform 844"/>
              <p:cNvSpPr>
                <a:spLocks/>
              </p:cNvSpPr>
              <p:nvPr/>
            </p:nvSpPr>
            <p:spPr bwMode="auto">
              <a:xfrm>
                <a:off x="3952" y="1077"/>
                <a:ext cx="167" cy="84"/>
              </a:xfrm>
              <a:custGeom>
                <a:avLst/>
                <a:gdLst/>
                <a:ahLst/>
                <a:cxnLst>
                  <a:cxn ang="0">
                    <a:pos x="0" y="59"/>
                  </a:cxn>
                  <a:cxn ang="0">
                    <a:pos x="158" y="0"/>
                  </a:cxn>
                  <a:cxn ang="0">
                    <a:pos x="166" y="26"/>
                  </a:cxn>
                  <a:cxn ang="0">
                    <a:pos x="7" y="83"/>
                  </a:cxn>
                  <a:cxn ang="0">
                    <a:pos x="0" y="59"/>
                  </a:cxn>
                </a:cxnLst>
                <a:rect l="0" t="0" r="r" b="b"/>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85" name="Line 845"/>
              <p:cNvSpPr>
                <a:spLocks noChangeShapeType="1"/>
              </p:cNvSpPr>
              <p:nvPr/>
            </p:nvSpPr>
            <p:spPr bwMode="auto">
              <a:xfrm flipH="1">
                <a:off x="3952" y="1083"/>
                <a:ext cx="157" cy="50"/>
              </a:xfrm>
              <a:prstGeom prst="line">
                <a:avLst/>
              </a:prstGeom>
              <a:noFill/>
              <a:ln w="12700">
                <a:solidFill>
                  <a:srgbClr val="FFFFFF"/>
                </a:solidFill>
                <a:round/>
                <a:headEnd/>
                <a:tailEnd/>
              </a:ln>
              <a:effectLst/>
            </p:spPr>
            <p:txBody>
              <a:bodyPr wrap="none" anchor="ctr"/>
              <a:lstStyle/>
              <a:p>
                <a:endParaRPr lang="en-US" dirty="0"/>
              </a:p>
            </p:txBody>
          </p:sp>
          <p:sp>
            <p:nvSpPr>
              <p:cNvPr id="686" name="Freeform 846"/>
              <p:cNvSpPr>
                <a:spLocks/>
              </p:cNvSpPr>
              <p:nvPr/>
            </p:nvSpPr>
            <p:spPr bwMode="auto">
              <a:xfrm>
                <a:off x="4015" y="1262"/>
                <a:ext cx="166" cy="84"/>
              </a:xfrm>
              <a:custGeom>
                <a:avLst/>
                <a:gdLst/>
                <a:ahLst/>
                <a:cxnLst>
                  <a:cxn ang="0">
                    <a:pos x="0" y="59"/>
                  </a:cxn>
                  <a:cxn ang="0">
                    <a:pos x="157" y="0"/>
                  </a:cxn>
                  <a:cxn ang="0">
                    <a:pos x="165" y="26"/>
                  </a:cxn>
                  <a:cxn ang="0">
                    <a:pos x="7" y="83"/>
                  </a:cxn>
                  <a:cxn ang="0">
                    <a:pos x="0" y="59"/>
                  </a:cxn>
                </a:cxnLst>
                <a:rect l="0" t="0" r="r" b="b"/>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687" name="Line 847"/>
              <p:cNvSpPr>
                <a:spLocks noChangeShapeType="1"/>
              </p:cNvSpPr>
              <p:nvPr/>
            </p:nvSpPr>
            <p:spPr bwMode="auto">
              <a:xfrm flipH="1">
                <a:off x="4023" y="1291"/>
                <a:ext cx="157" cy="49"/>
              </a:xfrm>
              <a:prstGeom prst="line">
                <a:avLst/>
              </a:prstGeom>
              <a:noFill/>
              <a:ln w="12700">
                <a:solidFill>
                  <a:srgbClr val="FFFFFF"/>
                </a:solidFill>
                <a:round/>
                <a:headEnd/>
                <a:tailEnd/>
              </a:ln>
              <a:effectLst/>
            </p:spPr>
            <p:txBody>
              <a:bodyPr wrap="none" anchor="ctr"/>
              <a:lstStyle/>
              <a:p>
                <a:endParaRPr lang="en-US" dirty="0"/>
              </a:p>
            </p:txBody>
          </p:sp>
          <p:sp>
            <p:nvSpPr>
              <p:cNvPr id="688" name="Freeform 848"/>
              <p:cNvSpPr>
                <a:spLocks/>
              </p:cNvSpPr>
              <p:nvPr/>
            </p:nvSpPr>
            <p:spPr bwMode="auto">
              <a:xfrm>
                <a:off x="4140" y="1170"/>
                <a:ext cx="7" cy="19"/>
              </a:xfrm>
              <a:custGeom>
                <a:avLst/>
                <a:gdLst/>
                <a:ahLst/>
                <a:cxnLst>
                  <a:cxn ang="0">
                    <a:pos x="0" y="0"/>
                  </a:cxn>
                  <a:cxn ang="0">
                    <a:pos x="0" y="6"/>
                  </a:cxn>
                  <a:cxn ang="0">
                    <a:pos x="3" y="13"/>
                  </a:cxn>
                  <a:cxn ang="0">
                    <a:pos x="6" y="18"/>
                  </a:cxn>
                </a:cxnLst>
                <a:rect l="0" t="0" r="r" b="b"/>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850" name="Group 849"/>
          <p:cNvGrpSpPr>
            <a:grpSpLocks/>
          </p:cNvGrpSpPr>
          <p:nvPr/>
        </p:nvGrpSpPr>
        <p:grpSpPr bwMode="auto">
          <a:xfrm>
            <a:off x="8187982" y="890761"/>
            <a:ext cx="304800" cy="152400"/>
            <a:chOff x="3579" y="965"/>
            <a:chExt cx="644" cy="595"/>
          </a:xfrm>
        </p:grpSpPr>
        <p:grpSp>
          <p:nvGrpSpPr>
            <p:cNvPr id="851" name="Group 850"/>
            <p:cNvGrpSpPr>
              <a:grpSpLocks/>
            </p:cNvGrpSpPr>
            <p:nvPr/>
          </p:nvGrpSpPr>
          <p:grpSpPr bwMode="auto">
            <a:xfrm>
              <a:off x="3716" y="1085"/>
              <a:ext cx="382" cy="373"/>
              <a:chOff x="3716" y="1085"/>
              <a:chExt cx="382" cy="373"/>
            </a:xfrm>
          </p:grpSpPr>
          <p:sp>
            <p:nvSpPr>
              <p:cNvPr id="1059" name="Freeform 851"/>
              <p:cNvSpPr>
                <a:spLocks/>
              </p:cNvSpPr>
              <p:nvPr/>
            </p:nvSpPr>
            <p:spPr bwMode="auto">
              <a:xfrm>
                <a:off x="3716" y="1085"/>
                <a:ext cx="381" cy="372"/>
              </a:xfrm>
              <a:custGeom>
                <a:avLst/>
                <a:gdLst/>
                <a:ahLst/>
                <a:cxnLst>
                  <a:cxn ang="0">
                    <a:pos x="380" y="275"/>
                  </a:cxn>
                  <a:cxn ang="0">
                    <a:pos x="290" y="0"/>
                  </a:cxn>
                  <a:cxn ang="0">
                    <a:pos x="18" y="105"/>
                  </a:cxn>
                  <a:cxn ang="0">
                    <a:pos x="0" y="168"/>
                  </a:cxn>
                  <a:cxn ang="0">
                    <a:pos x="72" y="368"/>
                  </a:cxn>
                  <a:cxn ang="0">
                    <a:pos x="120" y="371"/>
                  </a:cxn>
                  <a:cxn ang="0">
                    <a:pos x="380" y="275"/>
                  </a:cxn>
                </a:cxnLst>
                <a:rect l="0" t="0" r="r" b="b"/>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618FFD">
                      <a:gamma/>
                      <a:shade val="89804"/>
                      <a:invGamma/>
                    </a:srgbClr>
                  </a:gs>
                </a:gsLst>
                <a:lin ang="0" scaled="1"/>
              </a:gradFill>
              <a:ln w="12700" cap="rnd">
                <a:noFill/>
                <a:round/>
                <a:headEnd/>
                <a:tailEnd/>
              </a:ln>
              <a:effectLst/>
            </p:spPr>
            <p:txBody>
              <a:bodyPr/>
              <a:lstStyle/>
              <a:p>
                <a:endParaRPr lang="en-US" dirty="0"/>
              </a:p>
            </p:txBody>
          </p:sp>
          <p:sp>
            <p:nvSpPr>
              <p:cNvPr id="1060" name="Freeform 852"/>
              <p:cNvSpPr>
                <a:spLocks/>
              </p:cNvSpPr>
              <p:nvPr/>
            </p:nvSpPr>
            <p:spPr bwMode="auto">
              <a:xfrm>
                <a:off x="3716" y="1085"/>
                <a:ext cx="382" cy="373"/>
              </a:xfrm>
              <a:custGeom>
                <a:avLst/>
                <a:gdLst/>
                <a:ahLst/>
                <a:cxnLst>
                  <a:cxn ang="0">
                    <a:pos x="381" y="276"/>
                  </a:cxn>
                  <a:cxn ang="0">
                    <a:pos x="291" y="0"/>
                  </a:cxn>
                  <a:cxn ang="0">
                    <a:pos x="18" y="105"/>
                  </a:cxn>
                  <a:cxn ang="0">
                    <a:pos x="0" y="168"/>
                  </a:cxn>
                  <a:cxn ang="0">
                    <a:pos x="72" y="369"/>
                  </a:cxn>
                  <a:cxn ang="0">
                    <a:pos x="120" y="372"/>
                  </a:cxn>
                  <a:cxn ang="0">
                    <a:pos x="381" y="276"/>
                  </a:cxn>
                </a:cxnLst>
                <a:rect l="0" t="0" r="r" b="b"/>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52" name="Group 853"/>
            <p:cNvGrpSpPr>
              <a:grpSpLocks/>
            </p:cNvGrpSpPr>
            <p:nvPr/>
          </p:nvGrpSpPr>
          <p:grpSpPr bwMode="auto">
            <a:xfrm>
              <a:off x="3579" y="1106"/>
              <a:ext cx="291" cy="454"/>
              <a:chOff x="3579" y="1106"/>
              <a:chExt cx="291" cy="454"/>
            </a:xfrm>
          </p:grpSpPr>
          <p:sp>
            <p:nvSpPr>
              <p:cNvPr id="1037" name="Freeform 854"/>
              <p:cNvSpPr>
                <a:spLocks/>
              </p:cNvSpPr>
              <p:nvPr/>
            </p:nvSpPr>
            <p:spPr bwMode="auto">
              <a:xfrm>
                <a:off x="3579" y="1106"/>
                <a:ext cx="291" cy="454"/>
              </a:xfrm>
              <a:custGeom>
                <a:avLst/>
                <a:gdLst/>
                <a:ahLst/>
                <a:cxnLst>
                  <a:cxn ang="0">
                    <a:pos x="0" y="56"/>
                  </a:cxn>
                  <a:cxn ang="0">
                    <a:pos x="135" y="453"/>
                  </a:cxn>
                  <a:cxn ang="0">
                    <a:pos x="290" y="408"/>
                  </a:cxn>
                  <a:cxn ang="0">
                    <a:pos x="149" y="0"/>
                  </a:cxn>
                  <a:cxn ang="0">
                    <a:pos x="0" y="56"/>
                  </a:cxn>
                </a:cxnLst>
                <a:rect l="0" t="0" r="r" b="b"/>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038" name="Group 855"/>
              <p:cNvGrpSpPr>
                <a:grpSpLocks/>
              </p:cNvGrpSpPr>
              <p:nvPr/>
            </p:nvGrpSpPr>
            <p:grpSpPr bwMode="auto">
              <a:xfrm>
                <a:off x="3619" y="1202"/>
                <a:ext cx="135" cy="62"/>
                <a:chOff x="3619" y="1202"/>
                <a:chExt cx="135" cy="62"/>
              </a:xfrm>
            </p:grpSpPr>
            <p:sp>
              <p:nvSpPr>
                <p:cNvPr id="1055" name="Line 856"/>
                <p:cNvSpPr>
                  <a:spLocks noChangeShapeType="1"/>
                </p:cNvSpPr>
                <p:nvPr/>
              </p:nvSpPr>
              <p:spPr bwMode="auto">
                <a:xfrm>
                  <a:off x="3619" y="1252"/>
                  <a:ext cx="6" cy="12"/>
                </a:xfrm>
                <a:prstGeom prst="line">
                  <a:avLst/>
                </a:prstGeom>
                <a:noFill/>
                <a:ln w="12700">
                  <a:solidFill>
                    <a:srgbClr val="FFFFFF"/>
                  </a:solidFill>
                  <a:round/>
                  <a:headEnd/>
                  <a:tailEnd/>
                </a:ln>
                <a:effectLst/>
              </p:spPr>
              <p:txBody>
                <a:bodyPr wrap="none" anchor="ctr"/>
                <a:lstStyle/>
                <a:p>
                  <a:endParaRPr lang="en-US" dirty="0"/>
                </a:p>
              </p:txBody>
            </p:sp>
            <p:sp>
              <p:nvSpPr>
                <p:cNvPr id="1056" name="Line 857"/>
                <p:cNvSpPr>
                  <a:spLocks noChangeShapeType="1"/>
                </p:cNvSpPr>
                <p:nvPr/>
              </p:nvSpPr>
              <p:spPr bwMode="auto">
                <a:xfrm>
                  <a:off x="3657" y="1236"/>
                  <a:ext cx="6" cy="13"/>
                </a:xfrm>
                <a:prstGeom prst="line">
                  <a:avLst/>
                </a:prstGeom>
                <a:noFill/>
                <a:ln w="12700">
                  <a:solidFill>
                    <a:srgbClr val="FFFFFF"/>
                  </a:solidFill>
                  <a:round/>
                  <a:headEnd/>
                  <a:tailEnd/>
                </a:ln>
                <a:effectLst/>
              </p:spPr>
              <p:txBody>
                <a:bodyPr wrap="none" anchor="ctr"/>
                <a:lstStyle/>
                <a:p>
                  <a:endParaRPr lang="en-US" dirty="0"/>
                </a:p>
              </p:txBody>
            </p:sp>
            <p:sp>
              <p:nvSpPr>
                <p:cNvPr id="1057" name="Line 858"/>
                <p:cNvSpPr>
                  <a:spLocks noChangeShapeType="1"/>
                </p:cNvSpPr>
                <p:nvPr/>
              </p:nvSpPr>
              <p:spPr bwMode="auto">
                <a:xfrm>
                  <a:off x="3703" y="1219"/>
                  <a:ext cx="6" cy="13"/>
                </a:xfrm>
                <a:prstGeom prst="line">
                  <a:avLst/>
                </a:prstGeom>
                <a:noFill/>
                <a:ln w="12700">
                  <a:solidFill>
                    <a:srgbClr val="FFFFFF"/>
                  </a:solidFill>
                  <a:round/>
                  <a:headEnd/>
                  <a:tailEnd/>
                </a:ln>
                <a:effectLst/>
              </p:spPr>
              <p:txBody>
                <a:bodyPr wrap="none" anchor="ctr"/>
                <a:lstStyle/>
                <a:p>
                  <a:endParaRPr lang="en-US" dirty="0"/>
                </a:p>
              </p:txBody>
            </p:sp>
            <p:sp>
              <p:nvSpPr>
                <p:cNvPr id="1058" name="Line 859"/>
                <p:cNvSpPr>
                  <a:spLocks noChangeShapeType="1"/>
                </p:cNvSpPr>
                <p:nvPr/>
              </p:nvSpPr>
              <p:spPr bwMode="auto">
                <a:xfrm>
                  <a:off x="3747" y="1202"/>
                  <a:ext cx="7" cy="14"/>
                </a:xfrm>
                <a:prstGeom prst="line">
                  <a:avLst/>
                </a:prstGeom>
                <a:noFill/>
                <a:ln w="12700">
                  <a:solidFill>
                    <a:srgbClr val="FFFFFF"/>
                  </a:solidFill>
                  <a:round/>
                  <a:headEnd/>
                  <a:tailEnd/>
                </a:ln>
                <a:effectLst/>
              </p:spPr>
              <p:txBody>
                <a:bodyPr wrap="none" anchor="ctr"/>
                <a:lstStyle/>
                <a:p>
                  <a:endParaRPr lang="en-US" dirty="0"/>
                </a:p>
              </p:txBody>
            </p:sp>
          </p:grpSp>
          <p:sp>
            <p:nvSpPr>
              <p:cNvPr id="1039" name="Freeform 860"/>
              <p:cNvSpPr>
                <a:spLocks/>
              </p:cNvSpPr>
              <p:nvPr/>
            </p:nvSpPr>
            <p:spPr bwMode="auto">
              <a:xfrm>
                <a:off x="3583" y="1110"/>
                <a:ext cx="175" cy="143"/>
              </a:xfrm>
              <a:custGeom>
                <a:avLst/>
                <a:gdLst/>
                <a:ahLst/>
                <a:cxnLst>
                  <a:cxn ang="0">
                    <a:pos x="0" y="54"/>
                  </a:cxn>
                  <a:cxn ang="0">
                    <a:pos x="144" y="0"/>
                  </a:cxn>
                  <a:cxn ang="0">
                    <a:pos x="174" y="87"/>
                  </a:cxn>
                  <a:cxn ang="0">
                    <a:pos x="29" y="142"/>
                  </a:cxn>
                  <a:cxn ang="0">
                    <a:pos x="0" y="54"/>
                  </a:cxn>
                </a:cxnLst>
                <a:rect l="0" t="0" r="r" b="b"/>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1040" name="Freeform 861"/>
              <p:cNvSpPr>
                <a:spLocks/>
              </p:cNvSpPr>
              <p:nvPr/>
            </p:nvSpPr>
            <p:spPr bwMode="auto">
              <a:xfrm>
                <a:off x="3636" y="1272"/>
                <a:ext cx="158" cy="78"/>
              </a:xfrm>
              <a:custGeom>
                <a:avLst/>
                <a:gdLst/>
                <a:ahLst/>
                <a:cxnLst>
                  <a:cxn ang="0">
                    <a:pos x="0" y="55"/>
                  </a:cxn>
                  <a:cxn ang="0">
                    <a:pos x="149" y="0"/>
                  </a:cxn>
                  <a:cxn ang="0">
                    <a:pos x="157" y="24"/>
                  </a:cxn>
                  <a:cxn ang="0">
                    <a:pos x="7" y="77"/>
                  </a:cxn>
                  <a:cxn ang="0">
                    <a:pos x="0" y="55"/>
                  </a:cxn>
                </a:cxnLst>
                <a:rect l="0" t="0" r="r" b="b"/>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041" name="Freeform 862"/>
              <p:cNvSpPr>
                <a:spLocks/>
              </p:cNvSpPr>
              <p:nvPr/>
            </p:nvSpPr>
            <p:spPr bwMode="auto">
              <a:xfrm>
                <a:off x="3615" y="1211"/>
                <a:ext cx="158" cy="78"/>
              </a:xfrm>
              <a:custGeom>
                <a:avLst/>
                <a:gdLst/>
                <a:ahLst/>
                <a:cxnLst>
                  <a:cxn ang="0">
                    <a:pos x="0" y="57"/>
                  </a:cxn>
                  <a:cxn ang="0">
                    <a:pos x="149" y="0"/>
                  </a:cxn>
                  <a:cxn ang="0">
                    <a:pos x="157" y="24"/>
                  </a:cxn>
                  <a:cxn ang="0">
                    <a:pos x="7" y="77"/>
                  </a:cxn>
                  <a:cxn ang="0">
                    <a:pos x="0" y="57"/>
                  </a:cxn>
                </a:cxnLst>
                <a:rect l="0" t="0" r="r" b="b"/>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042" name="Group 863"/>
              <p:cNvGrpSpPr>
                <a:grpSpLocks/>
              </p:cNvGrpSpPr>
              <p:nvPr/>
            </p:nvGrpSpPr>
            <p:grpSpPr bwMode="auto">
              <a:xfrm>
                <a:off x="3645" y="1296"/>
                <a:ext cx="153" cy="76"/>
                <a:chOff x="3645" y="1296"/>
                <a:chExt cx="153" cy="76"/>
              </a:xfrm>
            </p:grpSpPr>
            <p:sp>
              <p:nvSpPr>
                <p:cNvPr id="1053" name="Freeform 864"/>
                <p:cNvSpPr>
                  <a:spLocks/>
                </p:cNvSpPr>
                <p:nvPr/>
              </p:nvSpPr>
              <p:spPr bwMode="auto">
                <a:xfrm>
                  <a:off x="3645" y="1296"/>
                  <a:ext cx="152" cy="74"/>
                </a:xfrm>
                <a:custGeom>
                  <a:avLst/>
                  <a:gdLst/>
                  <a:ahLst/>
                  <a:cxnLst>
                    <a:cxn ang="0">
                      <a:pos x="0" y="54"/>
                    </a:cxn>
                    <a:cxn ang="0">
                      <a:pos x="145" y="0"/>
                    </a:cxn>
                    <a:cxn ang="0">
                      <a:pos x="151" y="19"/>
                    </a:cxn>
                    <a:cxn ang="0">
                      <a:pos x="6" y="73"/>
                    </a:cxn>
                    <a:cxn ang="0">
                      <a:pos x="0" y="54"/>
                    </a:cxn>
                  </a:cxnLst>
                  <a:rect l="0" t="0" r="r" b="b"/>
                  <a:pathLst>
                    <a:path w="152" h="74">
                      <a:moveTo>
                        <a:pt x="0" y="54"/>
                      </a:moveTo>
                      <a:lnTo>
                        <a:pt x="145" y="0"/>
                      </a:lnTo>
                      <a:lnTo>
                        <a:pt x="151" y="19"/>
                      </a:lnTo>
                      <a:lnTo>
                        <a:pt x="6" y="73"/>
                      </a:lnTo>
                      <a:lnTo>
                        <a:pt x="0" y="54"/>
                      </a:lnTo>
                    </a:path>
                  </a:pathLst>
                </a:custGeom>
                <a:gradFill rotWithShape="0">
                  <a:gsLst>
                    <a:gs pos="0">
                      <a:srgbClr val="A2C1FE">
                        <a:gamma/>
                        <a:tint val="80000"/>
                        <a:invGamma/>
                      </a:srgbClr>
                    </a:gs>
                    <a:gs pos="100000">
                      <a:srgbClr val="A2C1FE"/>
                    </a:gs>
                  </a:gsLst>
                  <a:lin ang="5400000" scaled="1"/>
                </a:gradFill>
                <a:ln w="12700" cap="rnd">
                  <a:noFill/>
                  <a:round/>
                  <a:headEnd/>
                  <a:tailEnd/>
                </a:ln>
                <a:effectLst/>
              </p:spPr>
              <p:txBody>
                <a:bodyPr/>
                <a:lstStyle/>
                <a:p>
                  <a:endParaRPr lang="en-US" dirty="0"/>
                </a:p>
              </p:txBody>
            </p:sp>
            <p:sp>
              <p:nvSpPr>
                <p:cNvPr id="1054" name="Freeform 865"/>
                <p:cNvSpPr>
                  <a:spLocks/>
                </p:cNvSpPr>
                <p:nvPr/>
              </p:nvSpPr>
              <p:spPr bwMode="auto">
                <a:xfrm>
                  <a:off x="3645" y="1296"/>
                  <a:ext cx="153" cy="76"/>
                </a:xfrm>
                <a:custGeom>
                  <a:avLst/>
                  <a:gdLst/>
                  <a:ahLst/>
                  <a:cxnLst>
                    <a:cxn ang="0">
                      <a:pos x="0" y="56"/>
                    </a:cxn>
                    <a:cxn ang="0">
                      <a:pos x="146" y="0"/>
                    </a:cxn>
                    <a:cxn ang="0">
                      <a:pos x="152" y="19"/>
                    </a:cxn>
                    <a:cxn ang="0">
                      <a:pos x="6" y="75"/>
                    </a:cxn>
                    <a:cxn ang="0">
                      <a:pos x="0" y="56"/>
                    </a:cxn>
                  </a:cxnLst>
                  <a:rect l="0" t="0" r="r" b="b"/>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043" name="Freeform 866"/>
              <p:cNvSpPr>
                <a:spLocks/>
              </p:cNvSpPr>
              <p:nvPr/>
            </p:nvSpPr>
            <p:spPr bwMode="auto">
              <a:xfrm>
                <a:off x="3653" y="1317"/>
                <a:ext cx="156" cy="78"/>
              </a:xfrm>
              <a:custGeom>
                <a:avLst/>
                <a:gdLst/>
                <a:ahLst/>
                <a:cxnLst>
                  <a:cxn ang="0">
                    <a:pos x="0" y="55"/>
                  </a:cxn>
                  <a:cxn ang="0">
                    <a:pos x="147" y="0"/>
                  </a:cxn>
                  <a:cxn ang="0">
                    <a:pos x="155" y="24"/>
                  </a:cxn>
                  <a:cxn ang="0">
                    <a:pos x="6" y="77"/>
                  </a:cxn>
                  <a:cxn ang="0">
                    <a:pos x="0" y="55"/>
                  </a:cxn>
                </a:cxnLst>
                <a:rect l="0" t="0" r="r" b="b"/>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1044" name="Group 867"/>
              <p:cNvGrpSpPr>
                <a:grpSpLocks/>
              </p:cNvGrpSpPr>
              <p:nvPr/>
            </p:nvGrpSpPr>
            <p:grpSpPr bwMode="auto">
              <a:xfrm>
                <a:off x="3683" y="1409"/>
                <a:ext cx="155" cy="69"/>
                <a:chOff x="3683" y="1409"/>
                <a:chExt cx="155" cy="69"/>
              </a:xfrm>
            </p:grpSpPr>
            <p:sp>
              <p:nvSpPr>
                <p:cNvPr id="1048" name="Freeform 868"/>
                <p:cNvSpPr>
                  <a:spLocks/>
                </p:cNvSpPr>
                <p:nvPr/>
              </p:nvSpPr>
              <p:spPr bwMode="auto">
                <a:xfrm>
                  <a:off x="3683" y="1409"/>
                  <a:ext cx="155" cy="69"/>
                </a:xfrm>
                <a:custGeom>
                  <a:avLst/>
                  <a:gdLst/>
                  <a:ahLst/>
                  <a:cxnLst>
                    <a:cxn ang="0">
                      <a:pos x="0" y="57"/>
                    </a:cxn>
                    <a:cxn ang="0">
                      <a:pos x="4" y="68"/>
                    </a:cxn>
                    <a:cxn ang="0">
                      <a:pos x="154" y="11"/>
                    </a:cxn>
                    <a:cxn ang="0">
                      <a:pos x="151" y="0"/>
                    </a:cxn>
                    <a:cxn ang="0">
                      <a:pos x="0" y="57"/>
                    </a:cxn>
                  </a:cxnLst>
                  <a:rect l="0" t="0" r="r" b="b"/>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049" name="Line 869"/>
                <p:cNvSpPr>
                  <a:spLocks noChangeShapeType="1"/>
                </p:cNvSpPr>
                <p:nvPr/>
              </p:nvSpPr>
              <p:spPr bwMode="auto">
                <a:xfrm>
                  <a:off x="3693" y="1464"/>
                  <a:ext cx="6" cy="12"/>
                </a:xfrm>
                <a:prstGeom prst="line">
                  <a:avLst/>
                </a:prstGeom>
                <a:noFill/>
                <a:ln w="12700">
                  <a:solidFill>
                    <a:srgbClr val="FFFFFF"/>
                  </a:solidFill>
                  <a:round/>
                  <a:headEnd/>
                  <a:tailEnd/>
                </a:ln>
                <a:effectLst/>
              </p:spPr>
              <p:txBody>
                <a:bodyPr wrap="none" anchor="ctr"/>
                <a:lstStyle/>
                <a:p>
                  <a:endParaRPr lang="en-US" dirty="0"/>
                </a:p>
              </p:txBody>
            </p:sp>
            <p:sp>
              <p:nvSpPr>
                <p:cNvPr id="1050" name="Line 870"/>
                <p:cNvSpPr>
                  <a:spLocks noChangeShapeType="1"/>
                </p:cNvSpPr>
                <p:nvPr/>
              </p:nvSpPr>
              <p:spPr bwMode="auto">
                <a:xfrm>
                  <a:off x="3730" y="1448"/>
                  <a:ext cx="7" cy="13"/>
                </a:xfrm>
                <a:prstGeom prst="line">
                  <a:avLst/>
                </a:prstGeom>
                <a:noFill/>
                <a:ln w="12700">
                  <a:solidFill>
                    <a:srgbClr val="FFFFFF"/>
                  </a:solidFill>
                  <a:round/>
                  <a:headEnd/>
                  <a:tailEnd/>
                </a:ln>
                <a:effectLst/>
              </p:spPr>
              <p:txBody>
                <a:bodyPr wrap="none" anchor="ctr"/>
                <a:lstStyle/>
                <a:p>
                  <a:endParaRPr lang="en-US" dirty="0"/>
                </a:p>
              </p:txBody>
            </p:sp>
            <p:sp>
              <p:nvSpPr>
                <p:cNvPr id="1051" name="Line 871"/>
                <p:cNvSpPr>
                  <a:spLocks noChangeShapeType="1"/>
                </p:cNvSpPr>
                <p:nvPr/>
              </p:nvSpPr>
              <p:spPr bwMode="auto">
                <a:xfrm>
                  <a:off x="3777" y="1430"/>
                  <a:ext cx="6" cy="13"/>
                </a:xfrm>
                <a:prstGeom prst="line">
                  <a:avLst/>
                </a:prstGeom>
                <a:noFill/>
                <a:ln w="12700">
                  <a:solidFill>
                    <a:srgbClr val="FFFFFF"/>
                  </a:solidFill>
                  <a:round/>
                  <a:headEnd/>
                  <a:tailEnd/>
                </a:ln>
                <a:effectLst/>
              </p:spPr>
              <p:txBody>
                <a:bodyPr wrap="none" anchor="ctr"/>
                <a:lstStyle/>
                <a:p>
                  <a:endParaRPr lang="en-US" dirty="0"/>
                </a:p>
              </p:txBody>
            </p:sp>
            <p:sp>
              <p:nvSpPr>
                <p:cNvPr id="1052" name="Line 872"/>
                <p:cNvSpPr>
                  <a:spLocks noChangeShapeType="1"/>
                </p:cNvSpPr>
                <p:nvPr/>
              </p:nvSpPr>
              <p:spPr bwMode="auto">
                <a:xfrm>
                  <a:off x="3821" y="1413"/>
                  <a:ext cx="7" cy="15"/>
                </a:xfrm>
                <a:prstGeom prst="line">
                  <a:avLst/>
                </a:prstGeom>
                <a:noFill/>
                <a:ln w="12700">
                  <a:solidFill>
                    <a:srgbClr val="FFFFFF"/>
                  </a:solidFill>
                  <a:round/>
                  <a:headEnd/>
                  <a:tailEnd/>
                </a:ln>
                <a:effectLst/>
              </p:spPr>
              <p:txBody>
                <a:bodyPr wrap="none" anchor="ctr"/>
                <a:lstStyle/>
                <a:p>
                  <a:endParaRPr lang="en-US" dirty="0"/>
                </a:p>
              </p:txBody>
            </p:sp>
          </p:grpSp>
          <p:sp>
            <p:nvSpPr>
              <p:cNvPr id="1045" name="Freeform 873"/>
              <p:cNvSpPr>
                <a:spLocks/>
              </p:cNvSpPr>
              <p:nvPr/>
            </p:nvSpPr>
            <p:spPr bwMode="auto">
              <a:xfrm>
                <a:off x="3674" y="1385"/>
                <a:ext cx="157" cy="79"/>
              </a:xfrm>
              <a:custGeom>
                <a:avLst/>
                <a:gdLst/>
                <a:ahLst/>
                <a:cxnLst>
                  <a:cxn ang="0">
                    <a:pos x="0" y="57"/>
                  </a:cxn>
                  <a:cxn ang="0">
                    <a:pos x="148" y="0"/>
                  </a:cxn>
                  <a:cxn ang="0">
                    <a:pos x="156" y="24"/>
                  </a:cxn>
                  <a:cxn ang="0">
                    <a:pos x="7" y="78"/>
                  </a:cxn>
                  <a:cxn ang="0">
                    <a:pos x="0" y="57"/>
                  </a:cxn>
                </a:cxnLst>
                <a:rect l="0" t="0" r="r" b="b"/>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046" name="Freeform 874"/>
              <p:cNvSpPr>
                <a:spLocks/>
              </p:cNvSpPr>
              <p:nvPr/>
            </p:nvSpPr>
            <p:spPr bwMode="auto">
              <a:xfrm>
                <a:off x="3688" y="1425"/>
                <a:ext cx="178" cy="131"/>
              </a:xfrm>
              <a:custGeom>
                <a:avLst/>
                <a:gdLst/>
                <a:ahLst/>
                <a:cxnLst>
                  <a:cxn ang="0">
                    <a:pos x="0" y="52"/>
                  </a:cxn>
                  <a:cxn ang="0">
                    <a:pos x="147" y="0"/>
                  </a:cxn>
                  <a:cxn ang="0">
                    <a:pos x="177" y="87"/>
                  </a:cxn>
                  <a:cxn ang="0">
                    <a:pos x="27" y="130"/>
                  </a:cxn>
                  <a:cxn ang="0">
                    <a:pos x="0" y="52"/>
                  </a:cxn>
                </a:cxnLst>
                <a:rect l="0" t="0" r="r" b="b"/>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1047" name="Line 875"/>
              <p:cNvSpPr>
                <a:spLocks noChangeShapeType="1"/>
              </p:cNvSpPr>
              <p:nvPr/>
            </p:nvSpPr>
            <p:spPr bwMode="auto">
              <a:xfrm flipH="1">
                <a:off x="3617" y="1215"/>
                <a:ext cx="148" cy="47"/>
              </a:xfrm>
              <a:prstGeom prst="line">
                <a:avLst/>
              </a:prstGeom>
              <a:noFill/>
              <a:ln w="12700">
                <a:solidFill>
                  <a:srgbClr val="FFFFFF"/>
                </a:solidFill>
                <a:round/>
                <a:headEnd/>
                <a:tailEnd/>
              </a:ln>
              <a:effectLst/>
            </p:spPr>
            <p:txBody>
              <a:bodyPr wrap="none" anchor="ctr"/>
              <a:lstStyle/>
              <a:p>
                <a:endParaRPr lang="en-US" dirty="0"/>
              </a:p>
            </p:txBody>
          </p:sp>
        </p:grpSp>
        <p:grpSp>
          <p:nvGrpSpPr>
            <p:cNvPr id="853" name="Group 876"/>
            <p:cNvGrpSpPr>
              <a:grpSpLocks/>
            </p:cNvGrpSpPr>
            <p:nvPr/>
          </p:nvGrpSpPr>
          <p:grpSpPr bwMode="auto">
            <a:xfrm>
              <a:off x="3806" y="1111"/>
              <a:ext cx="60" cy="50"/>
              <a:chOff x="3806" y="1111"/>
              <a:chExt cx="60" cy="50"/>
            </a:xfrm>
          </p:grpSpPr>
          <p:grpSp>
            <p:nvGrpSpPr>
              <p:cNvPr id="1025" name="Group 877"/>
              <p:cNvGrpSpPr>
                <a:grpSpLocks/>
              </p:cNvGrpSpPr>
              <p:nvPr/>
            </p:nvGrpSpPr>
            <p:grpSpPr bwMode="auto">
              <a:xfrm>
                <a:off x="3843" y="1121"/>
                <a:ext cx="23" cy="16"/>
                <a:chOff x="3843" y="1121"/>
                <a:chExt cx="23" cy="16"/>
              </a:xfrm>
            </p:grpSpPr>
            <p:sp>
              <p:nvSpPr>
                <p:cNvPr id="1035" name="Freeform 878"/>
                <p:cNvSpPr>
                  <a:spLocks/>
                </p:cNvSpPr>
                <p:nvPr/>
              </p:nvSpPr>
              <p:spPr bwMode="auto">
                <a:xfrm>
                  <a:off x="3843" y="1121"/>
                  <a:ext cx="21" cy="14"/>
                </a:xfrm>
                <a:custGeom>
                  <a:avLst/>
                  <a:gdLst/>
                  <a:ahLst/>
                  <a:cxnLst>
                    <a:cxn ang="0">
                      <a:pos x="0" y="5"/>
                    </a:cxn>
                    <a:cxn ang="0">
                      <a:pos x="2" y="4"/>
                    </a:cxn>
                    <a:cxn ang="0">
                      <a:pos x="4" y="6"/>
                    </a:cxn>
                    <a:cxn ang="0">
                      <a:pos x="11" y="3"/>
                    </a:cxn>
                    <a:cxn ang="0">
                      <a:pos x="12" y="1"/>
                    </a:cxn>
                    <a:cxn ang="0">
                      <a:pos x="14" y="0"/>
                    </a:cxn>
                    <a:cxn ang="0">
                      <a:pos x="16" y="2"/>
                    </a:cxn>
                    <a:cxn ang="0">
                      <a:pos x="20" y="2"/>
                    </a:cxn>
                    <a:cxn ang="0">
                      <a:pos x="17" y="6"/>
                    </a:cxn>
                    <a:cxn ang="0">
                      <a:pos x="17" y="8"/>
                    </a:cxn>
                    <a:cxn ang="0">
                      <a:pos x="15" y="9"/>
                    </a:cxn>
                    <a:cxn ang="0">
                      <a:pos x="13" y="7"/>
                    </a:cxn>
                    <a:cxn ang="0">
                      <a:pos x="6" y="10"/>
                    </a:cxn>
                    <a:cxn ang="0">
                      <a:pos x="6" y="12"/>
                    </a:cxn>
                    <a:cxn ang="0">
                      <a:pos x="3" y="13"/>
                    </a:cxn>
                    <a:cxn ang="0">
                      <a:pos x="0" y="5"/>
                    </a:cxn>
                  </a:cxnLst>
                  <a:rect l="0" t="0" r="r" b="b"/>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618FFD">
                        <a:gamma/>
                        <a:tint val="50196"/>
                        <a:invGamma/>
                      </a:srgbClr>
                    </a:gs>
                    <a:gs pos="100000">
                      <a:srgbClr val="618FFD"/>
                    </a:gs>
                  </a:gsLst>
                  <a:lin ang="5400000" scaled="1"/>
                </a:gradFill>
                <a:ln w="12700" cap="rnd">
                  <a:noFill/>
                  <a:round/>
                  <a:headEnd/>
                  <a:tailEnd/>
                </a:ln>
                <a:effectLst/>
              </p:spPr>
              <p:txBody>
                <a:bodyPr/>
                <a:lstStyle/>
                <a:p>
                  <a:endParaRPr lang="en-US" dirty="0"/>
                </a:p>
              </p:txBody>
            </p:sp>
            <p:sp>
              <p:nvSpPr>
                <p:cNvPr id="1036" name="Freeform 879"/>
                <p:cNvSpPr>
                  <a:spLocks/>
                </p:cNvSpPr>
                <p:nvPr/>
              </p:nvSpPr>
              <p:spPr bwMode="auto">
                <a:xfrm>
                  <a:off x="3843" y="1121"/>
                  <a:ext cx="23" cy="16"/>
                </a:xfrm>
                <a:custGeom>
                  <a:avLst/>
                  <a:gdLst/>
                  <a:ahLst/>
                  <a:cxnLst>
                    <a:cxn ang="0">
                      <a:pos x="0" y="6"/>
                    </a:cxn>
                    <a:cxn ang="0">
                      <a:pos x="2" y="4"/>
                    </a:cxn>
                    <a:cxn ang="0">
                      <a:pos x="5" y="7"/>
                    </a:cxn>
                    <a:cxn ang="0">
                      <a:pos x="12" y="4"/>
                    </a:cxn>
                    <a:cxn ang="0">
                      <a:pos x="13" y="1"/>
                    </a:cxn>
                    <a:cxn ang="0">
                      <a:pos x="15" y="0"/>
                    </a:cxn>
                    <a:cxn ang="0">
                      <a:pos x="18" y="2"/>
                    </a:cxn>
                    <a:cxn ang="0">
                      <a:pos x="22" y="2"/>
                    </a:cxn>
                    <a:cxn ang="0">
                      <a:pos x="19" y="7"/>
                    </a:cxn>
                    <a:cxn ang="0">
                      <a:pos x="19" y="10"/>
                    </a:cxn>
                    <a:cxn ang="0">
                      <a:pos x="16" y="10"/>
                    </a:cxn>
                    <a:cxn ang="0">
                      <a:pos x="14" y="8"/>
                    </a:cxn>
                    <a:cxn ang="0">
                      <a:pos x="6" y="11"/>
                    </a:cxn>
                    <a:cxn ang="0">
                      <a:pos x="6" y="14"/>
                    </a:cxn>
                    <a:cxn ang="0">
                      <a:pos x="4" y="15"/>
                    </a:cxn>
                    <a:cxn ang="0">
                      <a:pos x="0" y="6"/>
                    </a:cxn>
                  </a:cxnLst>
                  <a:rect l="0" t="0" r="r" b="b"/>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026" name="Group 880"/>
              <p:cNvGrpSpPr>
                <a:grpSpLocks/>
              </p:cNvGrpSpPr>
              <p:nvPr/>
            </p:nvGrpSpPr>
            <p:grpSpPr bwMode="auto">
              <a:xfrm>
                <a:off x="3810" y="1120"/>
                <a:ext cx="44" cy="41"/>
                <a:chOff x="3810" y="1120"/>
                <a:chExt cx="44" cy="41"/>
              </a:xfrm>
            </p:grpSpPr>
            <p:sp>
              <p:nvSpPr>
                <p:cNvPr id="1033" name="Freeform 881"/>
                <p:cNvSpPr>
                  <a:spLocks/>
                </p:cNvSpPr>
                <p:nvPr/>
              </p:nvSpPr>
              <p:spPr bwMode="auto">
                <a:xfrm>
                  <a:off x="3810" y="1120"/>
                  <a:ext cx="42" cy="39"/>
                </a:xfrm>
                <a:custGeom>
                  <a:avLst/>
                  <a:gdLst/>
                  <a:ahLst/>
                  <a:cxnLst>
                    <a:cxn ang="0">
                      <a:pos x="8" y="38"/>
                    </a:cxn>
                    <a:cxn ang="0">
                      <a:pos x="0" y="13"/>
                    </a:cxn>
                    <a:cxn ang="0">
                      <a:pos x="32" y="0"/>
                    </a:cxn>
                    <a:cxn ang="0">
                      <a:pos x="41" y="25"/>
                    </a:cxn>
                    <a:cxn ang="0">
                      <a:pos x="8" y="38"/>
                    </a:cxn>
                  </a:cxnLst>
                  <a:rect l="0" t="0" r="r" b="b"/>
                  <a:pathLst>
                    <a:path w="42" h="39">
                      <a:moveTo>
                        <a:pt x="8" y="38"/>
                      </a:moveTo>
                      <a:lnTo>
                        <a:pt x="0" y="13"/>
                      </a:lnTo>
                      <a:lnTo>
                        <a:pt x="32" y="0"/>
                      </a:lnTo>
                      <a:lnTo>
                        <a:pt x="41" y="25"/>
                      </a:lnTo>
                      <a:lnTo>
                        <a:pt x="8" y="38"/>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1034" name="Freeform 882"/>
                <p:cNvSpPr>
                  <a:spLocks/>
                </p:cNvSpPr>
                <p:nvPr/>
              </p:nvSpPr>
              <p:spPr bwMode="auto">
                <a:xfrm>
                  <a:off x="3810" y="1120"/>
                  <a:ext cx="44" cy="41"/>
                </a:xfrm>
                <a:custGeom>
                  <a:avLst/>
                  <a:gdLst/>
                  <a:ahLst/>
                  <a:cxnLst>
                    <a:cxn ang="0">
                      <a:pos x="8" y="40"/>
                    </a:cxn>
                    <a:cxn ang="0">
                      <a:pos x="0" y="14"/>
                    </a:cxn>
                    <a:cxn ang="0">
                      <a:pos x="33" y="0"/>
                    </a:cxn>
                    <a:cxn ang="0">
                      <a:pos x="43" y="26"/>
                    </a:cxn>
                    <a:cxn ang="0">
                      <a:pos x="8" y="40"/>
                    </a:cxn>
                  </a:cxnLst>
                  <a:rect l="0" t="0" r="r" b="b"/>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027" name="Group 883"/>
              <p:cNvGrpSpPr>
                <a:grpSpLocks/>
              </p:cNvGrpSpPr>
              <p:nvPr/>
            </p:nvGrpSpPr>
            <p:grpSpPr bwMode="auto">
              <a:xfrm>
                <a:off x="3827" y="1111"/>
                <a:ext cx="13" cy="14"/>
                <a:chOff x="3827" y="1111"/>
                <a:chExt cx="13" cy="14"/>
              </a:xfrm>
            </p:grpSpPr>
            <p:sp>
              <p:nvSpPr>
                <p:cNvPr id="1031" name="Freeform 884"/>
                <p:cNvSpPr>
                  <a:spLocks/>
                </p:cNvSpPr>
                <p:nvPr/>
              </p:nvSpPr>
              <p:spPr bwMode="auto">
                <a:xfrm>
                  <a:off x="3827" y="1111"/>
                  <a:ext cx="11" cy="13"/>
                </a:xfrm>
                <a:custGeom>
                  <a:avLst/>
                  <a:gdLst/>
                  <a:ahLst/>
                  <a:cxnLst>
                    <a:cxn ang="0">
                      <a:pos x="3" y="12"/>
                    </a:cxn>
                    <a:cxn ang="0">
                      <a:pos x="0" y="3"/>
                    </a:cxn>
                    <a:cxn ang="0">
                      <a:pos x="7" y="0"/>
                    </a:cxn>
                    <a:cxn ang="0">
                      <a:pos x="10" y="10"/>
                    </a:cxn>
                    <a:cxn ang="0">
                      <a:pos x="3" y="12"/>
                    </a:cxn>
                  </a:cxnLst>
                  <a:rect l="0" t="0" r="r" b="b"/>
                  <a:pathLst>
                    <a:path w="11" h="13">
                      <a:moveTo>
                        <a:pt x="3" y="12"/>
                      </a:moveTo>
                      <a:lnTo>
                        <a:pt x="0" y="3"/>
                      </a:lnTo>
                      <a:lnTo>
                        <a:pt x="7" y="0"/>
                      </a:lnTo>
                      <a:lnTo>
                        <a:pt x="10" y="10"/>
                      </a:lnTo>
                      <a:lnTo>
                        <a:pt x="3" y="12"/>
                      </a:lnTo>
                    </a:path>
                  </a:pathLst>
                </a:custGeom>
                <a:gradFill rotWithShape="0">
                  <a:gsLst>
                    <a:gs pos="0">
                      <a:srgbClr val="618FFD">
                        <a:gamma/>
                        <a:tint val="20000"/>
                        <a:invGamma/>
                      </a:srgbClr>
                    </a:gs>
                    <a:gs pos="100000">
                      <a:srgbClr val="618FFD"/>
                    </a:gs>
                  </a:gsLst>
                  <a:lin ang="0" scaled="1"/>
                </a:gradFill>
                <a:ln w="12700" cap="rnd">
                  <a:noFill/>
                  <a:round/>
                  <a:headEnd/>
                  <a:tailEnd/>
                </a:ln>
                <a:effectLst/>
              </p:spPr>
              <p:txBody>
                <a:bodyPr/>
                <a:lstStyle/>
                <a:p>
                  <a:endParaRPr lang="en-US" dirty="0"/>
                </a:p>
              </p:txBody>
            </p:sp>
            <p:sp>
              <p:nvSpPr>
                <p:cNvPr id="1032" name="Freeform 885"/>
                <p:cNvSpPr>
                  <a:spLocks/>
                </p:cNvSpPr>
                <p:nvPr/>
              </p:nvSpPr>
              <p:spPr bwMode="auto">
                <a:xfrm>
                  <a:off x="3827" y="1111"/>
                  <a:ext cx="13" cy="14"/>
                </a:xfrm>
                <a:custGeom>
                  <a:avLst/>
                  <a:gdLst/>
                  <a:ahLst/>
                  <a:cxnLst>
                    <a:cxn ang="0">
                      <a:pos x="4" y="13"/>
                    </a:cxn>
                    <a:cxn ang="0">
                      <a:pos x="0" y="3"/>
                    </a:cxn>
                    <a:cxn ang="0">
                      <a:pos x="8" y="0"/>
                    </a:cxn>
                    <a:cxn ang="0">
                      <a:pos x="12" y="10"/>
                    </a:cxn>
                    <a:cxn ang="0">
                      <a:pos x="4" y="13"/>
                    </a:cxn>
                  </a:cxnLst>
                  <a:rect l="0" t="0" r="r" b="b"/>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1028" name="Group 886"/>
              <p:cNvGrpSpPr>
                <a:grpSpLocks/>
              </p:cNvGrpSpPr>
              <p:nvPr/>
            </p:nvGrpSpPr>
            <p:grpSpPr bwMode="auto">
              <a:xfrm>
                <a:off x="3806" y="1136"/>
                <a:ext cx="10" cy="7"/>
                <a:chOff x="3806" y="1136"/>
                <a:chExt cx="10" cy="7"/>
              </a:xfrm>
            </p:grpSpPr>
            <p:sp>
              <p:nvSpPr>
                <p:cNvPr id="1029" name="Freeform 887"/>
                <p:cNvSpPr>
                  <a:spLocks/>
                </p:cNvSpPr>
                <p:nvPr/>
              </p:nvSpPr>
              <p:spPr bwMode="auto">
                <a:xfrm>
                  <a:off x="3806" y="1136"/>
                  <a:ext cx="8" cy="5"/>
                </a:xfrm>
                <a:custGeom>
                  <a:avLst/>
                  <a:gdLst/>
                  <a:ahLst/>
                  <a:cxnLst>
                    <a:cxn ang="0">
                      <a:pos x="1" y="4"/>
                    </a:cxn>
                    <a:cxn ang="0">
                      <a:pos x="0" y="2"/>
                    </a:cxn>
                    <a:cxn ang="0">
                      <a:pos x="6" y="0"/>
                    </a:cxn>
                    <a:cxn ang="0">
                      <a:pos x="7" y="3"/>
                    </a:cxn>
                    <a:cxn ang="0">
                      <a:pos x="1" y="4"/>
                    </a:cxn>
                  </a:cxnLst>
                  <a:rect l="0" t="0" r="r" b="b"/>
                  <a:pathLst>
                    <a:path w="8" h="5">
                      <a:moveTo>
                        <a:pt x="1" y="4"/>
                      </a:moveTo>
                      <a:lnTo>
                        <a:pt x="0" y="2"/>
                      </a:lnTo>
                      <a:lnTo>
                        <a:pt x="6" y="0"/>
                      </a:lnTo>
                      <a:lnTo>
                        <a:pt x="7" y="3"/>
                      </a:lnTo>
                      <a:lnTo>
                        <a:pt x="1" y="4"/>
                      </a:lnTo>
                    </a:path>
                  </a:pathLst>
                </a:custGeom>
                <a:gradFill rotWithShape="0">
                  <a:gsLst>
                    <a:gs pos="0">
                      <a:srgbClr val="618FFD">
                        <a:gamma/>
                        <a:tint val="30196"/>
                        <a:invGamma/>
                      </a:srgbClr>
                    </a:gs>
                    <a:gs pos="100000">
                      <a:srgbClr val="618FFD"/>
                    </a:gs>
                  </a:gsLst>
                  <a:lin ang="5400000" scaled="1"/>
                </a:gradFill>
                <a:ln w="12700" cap="rnd">
                  <a:noFill/>
                  <a:round/>
                  <a:headEnd/>
                  <a:tailEnd/>
                </a:ln>
                <a:effectLst/>
              </p:spPr>
              <p:txBody>
                <a:bodyPr/>
                <a:lstStyle/>
                <a:p>
                  <a:endParaRPr lang="en-US" dirty="0"/>
                </a:p>
              </p:txBody>
            </p:sp>
            <p:sp>
              <p:nvSpPr>
                <p:cNvPr id="1030" name="Freeform 888"/>
                <p:cNvSpPr>
                  <a:spLocks/>
                </p:cNvSpPr>
                <p:nvPr/>
              </p:nvSpPr>
              <p:spPr bwMode="auto">
                <a:xfrm>
                  <a:off x="3806" y="1136"/>
                  <a:ext cx="10" cy="7"/>
                </a:xfrm>
                <a:custGeom>
                  <a:avLst/>
                  <a:gdLst/>
                  <a:ahLst/>
                  <a:cxnLst>
                    <a:cxn ang="0">
                      <a:pos x="2" y="6"/>
                    </a:cxn>
                    <a:cxn ang="0">
                      <a:pos x="0" y="3"/>
                    </a:cxn>
                    <a:cxn ang="0">
                      <a:pos x="8" y="0"/>
                    </a:cxn>
                    <a:cxn ang="0">
                      <a:pos x="9" y="4"/>
                    </a:cxn>
                    <a:cxn ang="0">
                      <a:pos x="2" y="6"/>
                    </a:cxn>
                  </a:cxnLst>
                  <a:rect l="0" t="0" r="r" b="b"/>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854" name="Group 889"/>
            <p:cNvGrpSpPr>
              <a:grpSpLocks/>
            </p:cNvGrpSpPr>
            <p:nvPr/>
          </p:nvGrpSpPr>
          <p:grpSpPr bwMode="auto">
            <a:xfrm>
              <a:off x="3716" y="1163"/>
              <a:ext cx="202" cy="296"/>
              <a:chOff x="3716" y="1163"/>
              <a:chExt cx="202" cy="296"/>
            </a:xfrm>
          </p:grpSpPr>
          <p:sp>
            <p:nvSpPr>
              <p:cNvPr id="1023" name="Freeform 890"/>
              <p:cNvSpPr>
                <a:spLocks/>
              </p:cNvSpPr>
              <p:nvPr/>
            </p:nvSpPr>
            <p:spPr bwMode="auto">
              <a:xfrm>
                <a:off x="3716" y="1163"/>
                <a:ext cx="201" cy="295"/>
              </a:xfrm>
              <a:custGeom>
                <a:avLst/>
                <a:gdLst/>
                <a:ahLst/>
                <a:cxnLst>
                  <a:cxn ang="0">
                    <a:pos x="18" y="27"/>
                  </a:cxn>
                  <a:cxn ang="0">
                    <a:pos x="90" y="0"/>
                  </a:cxn>
                  <a:cxn ang="0">
                    <a:pos x="133" y="14"/>
                  </a:cxn>
                  <a:cxn ang="0">
                    <a:pos x="200" y="212"/>
                  </a:cxn>
                  <a:cxn ang="0">
                    <a:pos x="181" y="271"/>
                  </a:cxn>
                  <a:cxn ang="0">
                    <a:pos x="120" y="294"/>
                  </a:cxn>
                  <a:cxn ang="0">
                    <a:pos x="72" y="292"/>
                  </a:cxn>
                  <a:cxn ang="0">
                    <a:pos x="0" y="90"/>
                  </a:cxn>
                  <a:cxn ang="0">
                    <a:pos x="18" y="27"/>
                  </a:cxn>
                </a:cxnLst>
                <a:rect l="0" t="0" r="r" b="b"/>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618FFD">
                      <a:gamma/>
                      <a:tint val="50196"/>
                      <a:invGamma/>
                    </a:srgbClr>
                  </a:gs>
                  <a:gs pos="100000">
                    <a:srgbClr val="618FFD"/>
                  </a:gs>
                </a:gsLst>
                <a:lin ang="0" scaled="1"/>
              </a:gradFill>
              <a:ln w="12700" cap="rnd">
                <a:noFill/>
                <a:round/>
                <a:headEnd/>
                <a:tailEnd/>
              </a:ln>
              <a:effectLst/>
            </p:spPr>
            <p:txBody>
              <a:bodyPr/>
              <a:lstStyle/>
              <a:p>
                <a:endParaRPr lang="en-US" dirty="0"/>
              </a:p>
            </p:txBody>
          </p:sp>
          <p:sp>
            <p:nvSpPr>
              <p:cNvPr id="1024" name="Freeform 891"/>
              <p:cNvSpPr>
                <a:spLocks/>
              </p:cNvSpPr>
              <p:nvPr/>
            </p:nvSpPr>
            <p:spPr bwMode="auto">
              <a:xfrm>
                <a:off x="3716" y="1163"/>
                <a:ext cx="202" cy="296"/>
              </a:xfrm>
              <a:custGeom>
                <a:avLst/>
                <a:gdLst/>
                <a:ahLst/>
                <a:cxnLst>
                  <a:cxn ang="0">
                    <a:pos x="18" y="27"/>
                  </a:cxn>
                  <a:cxn ang="0">
                    <a:pos x="90" y="0"/>
                  </a:cxn>
                  <a:cxn ang="0">
                    <a:pos x="134" y="14"/>
                  </a:cxn>
                  <a:cxn ang="0">
                    <a:pos x="201" y="213"/>
                  </a:cxn>
                  <a:cxn ang="0">
                    <a:pos x="182" y="272"/>
                  </a:cxn>
                  <a:cxn ang="0">
                    <a:pos x="121" y="295"/>
                  </a:cxn>
                  <a:cxn ang="0">
                    <a:pos x="72" y="293"/>
                  </a:cxn>
                  <a:cxn ang="0">
                    <a:pos x="0" y="90"/>
                  </a:cxn>
                  <a:cxn ang="0">
                    <a:pos x="18" y="27"/>
                  </a:cxn>
                </a:cxnLst>
                <a:rect l="0" t="0" r="r" b="b"/>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55" name="Group 892"/>
            <p:cNvGrpSpPr>
              <a:grpSpLocks/>
            </p:cNvGrpSpPr>
            <p:nvPr/>
          </p:nvGrpSpPr>
          <p:grpSpPr bwMode="auto">
            <a:xfrm>
              <a:off x="3859" y="1166"/>
              <a:ext cx="66" cy="97"/>
              <a:chOff x="3859" y="1166"/>
              <a:chExt cx="66" cy="97"/>
            </a:xfrm>
          </p:grpSpPr>
          <p:grpSp>
            <p:nvGrpSpPr>
              <p:cNvPr id="1015" name="Group 893"/>
              <p:cNvGrpSpPr>
                <a:grpSpLocks/>
              </p:cNvGrpSpPr>
              <p:nvPr/>
            </p:nvGrpSpPr>
            <p:grpSpPr bwMode="auto">
              <a:xfrm>
                <a:off x="3859" y="1166"/>
                <a:ext cx="66" cy="97"/>
                <a:chOff x="3859" y="1166"/>
                <a:chExt cx="66" cy="97"/>
              </a:xfrm>
            </p:grpSpPr>
            <p:sp>
              <p:nvSpPr>
                <p:cNvPr id="1021" name="Freeform 894"/>
                <p:cNvSpPr>
                  <a:spLocks/>
                </p:cNvSpPr>
                <p:nvPr/>
              </p:nvSpPr>
              <p:spPr bwMode="auto">
                <a:xfrm>
                  <a:off x="3859" y="116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1022" name="Freeform 895"/>
                <p:cNvSpPr>
                  <a:spLocks/>
                </p:cNvSpPr>
                <p:nvPr/>
              </p:nvSpPr>
              <p:spPr bwMode="auto">
                <a:xfrm>
                  <a:off x="3859" y="1166"/>
                  <a:ext cx="66" cy="97"/>
                </a:xfrm>
                <a:custGeom>
                  <a:avLst/>
                  <a:gdLst/>
                  <a:ahLst/>
                  <a:cxnLst>
                    <a:cxn ang="0">
                      <a:pos x="0" y="14"/>
                    </a:cxn>
                    <a:cxn ang="0">
                      <a:pos x="27" y="96"/>
                    </a:cxn>
                    <a:cxn ang="0">
                      <a:pos x="65" y="81"/>
                    </a:cxn>
                    <a:cxn ang="0">
                      <a:pos x="39" y="0"/>
                    </a:cxn>
                    <a:cxn ang="0">
                      <a:pos x="0" y="14"/>
                    </a:cxn>
                  </a:cxnLst>
                  <a:rect l="0" t="0" r="r" b="b"/>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016" name="Line 896"/>
              <p:cNvSpPr>
                <a:spLocks noChangeShapeType="1"/>
              </p:cNvSpPr>
              <p:nvPr/>
            </p:nvSpPr>
            <p:spPr bwMode="auto">
              <a:xfrm flipV="1">
                <a:off x="3876" y="1207"/>
                <a:ext cx="33" cy="13"/>
              </a:xfrm>
              <a:prstGeom prst="line">
                <a:avLst/>
              </a:prstGeom>
              <a:noFill/>
              <a:ln w="12700">
                <a:solidFill>
                  <a:srgbClr val="000000"/>
                </a:solidFill>
                <a:round/>
                <a:headEnd/>
                <a:tailEnd/>
              </a:ln>
              <a:effectLst/>
            </p:spPr>
            <p:txBody>
              <a:bodyPr wrap="none" anchor="ctr"/>
              <a:lstStyle/>
              <a:p>
                <a:endParaRPr lang="en-US" dirty="0"/>
              </a:p>
            </p:txBody>
          </p:sp>
          <p:sp>
            <p:nvSpPr>
              <p:cNvPr id="1017" name="Line 897"/>
              <p:cNvSpPr>
                <a:spLocks noChangeShapeType="1"/>
              </p:cNvSpPr>
              <p:nvPr/>
            </p:nvSpPr>
            <p:spPr bwMode="auto">
              <a:xfrm>
                <a:off x="3871" y="1182"/>
                <a:ext cx="19" cy="75"/>
              </a:xfrm>
              <a:prstGeom prst="line">
                <a:avLst/>
              </a:prstGeom>
              <a:noFill/>
              <a:ln w="12700">
                <a:solidFill>
                  <a:srgbClr val="000000"/>
                </a:solidFill>
                <a:round/>
                <a:headEnd/>
                <a:tailEnd/>
              </a:ln>
              <a:effectLst/>
            </p:spPr>
            <p:txBody>
              <a:bodyPr wrap="none" anchor="ctr"/>
              <a:lstStyle/>
              <a:p>
                <a:endParaRPr lang="en-US" dirty="0"/>
              </a:p>
            </p:txBody>
          </p:sp>
          <p:sp>
            <p:nvSpPr>
              <p:cNvPr id="1018" name="Line 898"/>
              <p:cNvSpPr>
                <a:spLocks noChangeShapeType="1"/>
              </p:cNvSpPr>
              <p:nvPr/>
            </p:nvSpPr>
            <p:spPr bwMode="auto">
              <a:xfrm>
                <a:off x="3879" y="1179"/>
                <a:ext cx="19" cy="76"/>
              </a:xfrm>
              <a:prstGeom prst="line">
                <a:avLst/>
              </a:prstGeom>
              <a:noFill/>
              <a:ln w="12700">
                <a:solidFill>
                  <a:srgbClr val="000000"/>
                </a:solidFill>
                <a:round/>
                <a:headEnd/>
                <a:tailEnd/>
              </a:ln>
              <a:effectLst/>
            </p:spPr>
            <p:txBody>
              <a:bodyPr wrap="none" anchor="ctr"/>
              <a:lstStyle/>
              <a:p>
                <a:endParaRPr lang="en-US" dirty="0"/>
              </a:p>
            </p:txBody>
          </p:sp>
          <p:sp>
            <p:nvSpPr>
              <p:cNvPr id="1019" name="Line 899"/>
              <p:cNvSpPr>
                <a:spLocks noChangeShapeType="1"/>
              </p:cNvSpPr>
              <p:nvPr/>
            </p:nvSpPr>
            <p:spPr bwMode="auto">
              <a:xfrm>
                <a:off x="3887" y="1176"/>
                <a:ext cx="18" cy="76"/>
              </a:xfrm>
              <a:prstGeom prst="line">
                <a:avLst/>
              </a:prstGeom>
              <a:noFill/>
              <a:ln w="12700">
                <a:solidFill>
                  <a:srgbClr val="000000"/>
                </a:solidFill>
                <a:round/>
                <a:headEnd/>
                <a:tailEnd/>
              </a:ln>
              <a:effectLst/>
            </p:spPr>
            <p:txBody>
              <a:bodyPr wrap="none" anchor="ctr"/>
              <a:lstStyle/>
              <a:p>
                <a:endParaRPr lang="en-US" dirty="0"/>
              </a:p>
            </p:txBody>
          </p:sp>
          <p:sp>
            <p:nvSpPr>
              <p:cNvPr id="1020" name="Line 900"/>
              <p:cNvSpPr>
                <a:spLocks noChangeShapeType="1"/>
              </p:cNvSpPr>
              <p:nvPr/>
            </p:nvSpPr>
            <p:spPr bwMode="auto">
              <a:xfrm>
                <a:off x="3894" y="1173"/>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856" name="Group 901"/>
            <p:cNvGrpSpPr>
              <a:grpSpLocks/>
            </p:cNvGrpSpPr>
            <p:nvPr/>
          </p:nvGrpSpPr>
          <p:grpSpPr bwMode="auto">
            <a:xfrm>
              <a:off x="3895" y="1271"/>
              <a:ext cx="67" cy="97"/>
              <a:chOff x="3895" y="1271"/>
              <a:chExt cx="67" cy="97"/>
            </a:xfrm>
          </p:grpSpPr>
          <p:grpSp>
            <p:nvGrpSpPr>
              <p:cNvPr id="1007" name="Group 902"/>
              <p:cNvGrpSpPr>
                <a:grpSpLocks/>
              </p:cNvGrpSpPr>
              <p:nvPr/>
            </p:nvGrpSpPr>
            <p:grpSpPr bwMode="auto">
              <a:xfrm>
                <a:off x="3895" y="1271"/>
                <a:ext cx="67" cy="97"/>
                <a:chOff x="3895" y="1271"/>
                <a:chExt cx="67" cy="97"/>
              </a:xfrm>
            </p:grpSpPr>
            <p:sp>
              <p:nvSpPr>
                <p:cNvPr id="1013" name="Freeform 903"/>
                <p:cNvSpPr>
                  <a:spLocks/>
                </p:cNvSpPr>
                <p:nvPr/>
              </p:nvSpPr>
              <p:spPr bwMode="auto">
                <a:xfrm>
                  <a:off x="3895" y="1271"/>
                  <a:ext cx="66" cy="95"/>
                </a:xfrm>
                <a:custGeom>
                  <a:avLst/>
                  <a:gdLst/>
                  <a:ahLst/>
                  <a:cxnLst>
                    <a:cxn ang="0">
                      <a:pos x="0" y="13"/>
                    </a:cxn>
                    <a:cxn ang="0">
                      <a:pos x="27" y="94"/>
                    </a:cxn>
                    <a:cxn ang="0">
                      <a:pos x="65" y="79"/>
                    </a:cxn>
                    <a:cxn ang="0">
                      <a:pos x="39" y="0"/>
                    </a:cxn>
                    <a:cxn ang="0">
                      <a:pos x="0" y="13"/>
                    </a:cxn>
                  </a:cxnLst>
                  <a:rect l="0" t="0" r="r" b="b"/>
                  <a:pathLst>
                    <a:path w="66" h="95">
                      <a:moveTo>
                        <a:pt x="0" y="13"/>
                      </a:moveTo>
                      <a:lnTo>
                        <a:pt x="27" y="94"/>
                      </a:lnTo>
                      <a:lnTo>
                        <a:pt x="65" y="79"/>
                      </a:lnTo>
                      <a:lnTo>
                        <a:pt x="39" y="0"/>
                      </a:lnTo>
                      <a:lnTo>
                        <a:pt x="0" y="13"/>
                      </a:lnTo>
                    </a:path>
                  </a:pathLst>
                </a:custGeom>
                <a:gradFill rotWithShape="0">
                  <a:gsLst>
                    <a:gs pos="0">
                      <a:srgbClr val="CECECE"/>
                    </a:gs>
                    <a:gs pos="100000">
                      <a:srgbClr val="CECECE">
                        <a:gamma/>
                        <a:shade val="69804"/>
                        <a:invGamma/>
                      </a:srgbClr>
                    </a:gs>
                  </a:gsLst>
                  <a:lin ang="0" scaled="1"/>
                </a:gradFill>
                <a:ln w="12700" cap="rnd">
                  <a:noFill/>
                  <a:round/>
                  <a:headEnd/>
                  <a:tailEnd/>
                </a:ln>
                <a:effectLst/>
              </p:spPr>
              <p:txBody>
                <a:bodyPr/>
                <a:lstStyle/>
                <a:p>
                  <a:endParaRPr lang="en-US" dirty="0"/>
                </a:p>
              </p:txBody>
            </p:sp>
            <p:sp>
              <p:nvSpPr>
                <p:cNvPr id="1014" name="Freeform 904"/>
                <p:cNvSpPr>
                  <a:spLocks/>
                </p:cNvSpPr>
                <p:nvPr/>
              </p:nvSpPr>
              <p:spPr bwMode="auto">
                <a:xfrm>
                  <a:off x="3895" y="1271"/>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008" name="Line 905"/>
              <p:cNvSpPr>
                <a:spLocks noChangeShapeType="1"/>
              </p:cNvSpPr>
              <p:nvPr/>
            </p:nvSpPr>
            <p:spPr bwMode="auto">
              <a:xfrm flipV="1">
                <a:off x="3912" y="1311"/>
                <a:ext cx="34" cy="13"/>
              </a:xfrm>
              <a:prstGeom prst="line">
                <a:avLst/>
              </a:prstGeom>
              <a:noFill/>
              <a:ln w="12700">
                <a:solidFill>
                  <a:srgbClr val="000000"/>
                </a:solidFill>
                <a:round/>
                <a:headEnd/>
                <a:tailEnd/>
              </a:ln>
              <a:effectLst/>
            </p:spPr>
            <p:txBody>
              <a:bodyPr wrap="none" anchor="ctr"/>
              <a:lstStyle/>
              <a:p>
                <a:endParaRPr lang="en-US" dirty="0"/>
              </a:p>
            </p:txBody>
          </p:sp>
          <p:sp>
            <p:nvSpPr>
              <p:cNvPr id="1009" name="Line 906"/>
              <p:cNvSpPr>
                <a:spLocks noChangeShapeType="1"/>
              </p:cNvSpPr>
              <p:nvPr/>
            </p:nvSpPr>
            <p:spPr bwMode="auto">
              <a:xfrm>
                <a:off x="3908" y="1287"/>
                <a:ext cx="19" cy="75"/>
              </a:xfrm>
              <a:prstGeom prst="line">
                <a:avLst/>
              </a:prstGeom>
              <a:noFill/>
              <a:ln w="12700">
                <a:solidFill>
                  <a:srgbClr val="000000"/>
                </a:solidFill>
                <a:round/>
                <a:headEnd/>
                <a:tailEnd/>
              </a:ln>
              <a:effectLst/>
            </p:spPr>
            <p:txBody>
              <a:bodyPr wrap="none" anchor="ctr"/>
              <a:lstStyle/>
              <a:p>
                <a:endParaRPr lang="en-US" dirty="0"/>
              </a:p>
            </p:txBody>
          </p:sp>
          <p:sp>
            <p:nvSpPr>
              <p:cNvPr id="1010" name="Line 907"/>
              <p:cNvSpPr>
                <a:spLocks noChangeShapeType="1"/>
              </p:cNvSpPr>
              <p:nvPr/>
            </p:nvSpPr>
            <p:spPr bwMode="auto">
              <a:xfrm>
                <a:off x="3916" y="1284"/>
                <a:ext cx="19" cy="75"/>
              </a:xfrm>
              <a:prstGeom prst="line">
                <a:avLst/>
              </a:prstGeom>
              <a:noFill/>
              <a:ln w="12700">
                <a:solidFill>
                  <a:srgbClr val="000000"/>
                </a:solidFill>
                <a:round/>
                <a:headEnd/>
                <a:tailEnd/>
              </a:ln>
              <a:effectLst/>
            </p:spPr>
            <p:txBody>
              <a:bodyPr wrap="none" anchor="ctr"/>
              <a:lstStyle/>
              <a:p>
                <a:endParaRPr lang="en-US" dirty="0"/>
              </a:p>
            </p:txBody>
          </p:sp>
          <p:sp>
            <p:nvSpPr>
              <p:cNvPr id="1011" name="Line 908"/>
              <p:cNvSpPr>
                <a:spLocks noChangeShapeType="1"/>
              </p:cNvSpPr>
              <p:nvPr/>
            </p:nvSpPr>
            <p:spPr bwMode="auto">
              <a:xfrm>
                <a:off x="3923" y="1280"/>
                <a:ext cx="19" cy="76"/>
              </a:xfrm>
              <a:prstGeom prst="line">
                <a:avLst/>
              </a:prstGeom>
              <a:noFill/>
              <a:ln w="12700">
                <a:solidFill>
                  <a:srgbClr val="000000"/>
                </a:solidFill>
                <a:round/>
                <a:headEnd/>
                <a:tailEnd/>
              </a:ln>
              <a:effectLst/>
            </p:spPr>
            <p:txBody>
              <a:bodyPr wrap="none" anchor="ctr"/>
              <a:lstStyle/>
              <a:p>
                <a:endParaRPr lang="en-US" dirty="0"/>
              </a:p>
            </p:txBody>
          </p:sp>
          <p:sp>
            <p:nvSpPr>
              <p:cNvPr id="1012" name="Line 909"/>
              <p:cNvSpPr>
                <a:spLocks noChangeShapeType="1"/>
              </p:cNvSpPr>
              <p:nvPr/>
            </p:nvSpPr>
            <p:spPr bwMode="auto">
              <a:xfrm>
                <a:off x="3931" y="1278"/>
                <a:ext cx="19" cy="75"/>
              </a:xfrm>
              <a:prstGeom prst="line">
                <a:avLst/>
              </a:prstGeom>
              <a:noFill/>
              <a:ln w="12700">
                <a:solidFill>
                  <a:srgbClr val="000000"/>
                </a:solidFill>
                <a:round/>
                <a:headEnd/>
                <a:tailEnd/>
              </a:ln>
              <a:effectLst/>
            </p:spPr>
            <p:txBody>
              <a:bodyPr wrap="none" anchor="ctr"/>
              <a:lstStyle/>
              <a:p>
                <a:endParaRPr lang="en-US" dirty="0"/>
              </a:p>
            </p:txBody>
          </p:sp>
        </p:grpSp>
        <p:grpSp>
          <p:nvGrpSpPr>
            <p:cNvPr id="857" name="Group 910"/>
            <p:cNvGrpSpPr>
              <a:grpSpLocks/>
            </p:cNvGrpSpPr>
            <p:nvPr/>
          </p:nvGrpSpPr>
          <p:grpSpPr bwMode="auto">
            <a:xfrm>
              <a:off x="3956" y="1247"/>
              <a:ext cx="67" cy="97"/>
              <a:chOff x="3956" y="1247"/>
              <a:chExt cx="67" cy="97"/>
            </a:xfrm>
          </p:grpSpPr>
          <p:grpSp>
            <p:nvGrpSpPr>
              <p:cNvPr id="999" name="Group 911"/>
              <p:cNvGrpSpPr>
                <a:grpSpLocks/>
              </p:cNvGrpSpPr>
              <p:nvPr/>
            </p:nvGrpSpPr>
            <p:grpSpPr bwMode="auto">
              <a:xfrm>
                <a:off x="3956" y="1247"/>
                <a:ext cx="67" cy="97"/>
                <a:chOff x="3956" y="1247"/>
                <a:chExt cx="67" cy="97"/>
              </a:xfrm>
            </p:grpSpPr>
            <p:sp>
              <p:nvSpPr>
                <p:cNvPr id="1005" name="Freeform 912"/>
                <p:cNvSpPr>
                  <a:spLocks/>
                </p:cNvSpPr>
                <p:nvPr/>
              </p:nvSpPr>
              <p:spPr bwMode="auto">
                <a:xfrm>
                  <a:off x="3956" y="1247"/>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1006" name="Freeform 913"/>
                <p:cNvSpPr>
                  <a:spLocks/>
                </p:cNvSpPr>
                <p:nvPr/>
              </p:nvSpPr>
              <p:spPr bwMode="auto">
                <a:xfrm>
                  <a:off x="3956" y="1247"/>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1000" name="Line 914"/>
              <p:cNvSpPr>
                <a:spLocks noChangeShapeType="1"/>
              </p:cNvSpPr>
              <p:nvPr/>
            </p:nvSpPr>
            <p:spPr bwMode="auto">
              <a:xfrm flipV="1">
                <a:off x="3973" y="1287"/>
                <a:ext cx="34" cy="13"/>
              </a:xfrm>
              <a:prstGeom prst="line">
                <a:avLst/>
              </a:prstGeom>
              <a:noFill/>
              <a:ln w="12700">
                <a:solidFill>
                  <a:srgbClr val="000000"/>
                </a:solidFill>
                <a:round/>
                <a:headEnd/>
                <a:tailEnd/>
              </a:ln>
              <a:effectLst/>
            </p:spPr>
            <p:txBody>
              <a:bodyPr wrap="none" anchor="ctr"/>
              <a:lstStyle/>
              <a:p>
                <a:endParaRPr lang="en-US" dirty="0"/>
              </a:p>
            </p:txBody>
          </p:sp>
          <p:sp>
            <p:nvSpPr>
              <p:cNvPr id="1001" name="Line 915"/>
              <p:cNvSpPr>
                <a:spLocks noChangeShapeType="1"/>
              </p:cNvSpPr>
              <p:nvPr/>
            </p:nvSpPr>
            <p:spPr bwMode="auto">
              <a:xfrm>
                <a:off x="3968" y="1263"/>
                <a:ext cx="19" cy="75"/>
              </a:xfrm>
              <a:prstGeom prst="line">
                <a:avLst/>
              </a:prstGeom>
              <a:noFill/>
              <a:ln w="12700">
                <a:solidFill>
                  <a:srgbClr val="000000"/>
                </a:solidFill>
                <a:round/>
                <a:headEnd/>
                <a:tailEnd/>
              </a:ln>
              <a:effectLst/>
            </p:spPr>
            <p:txBody>
              <a:bodyPr wrap="none" anchor="ctr"/>
              <a:lstStyle/>
              <a:p>
                <a:endParaRPr lang="en-US" dirty="0"/>
              </a:p>
            </p:txBody>
          </p:sp>
          <p:sp>
            <p:nvSpPr>
              <p:cNvPr id="1002" name="Line 916"/>
              <p:cNvSpPr>
                <a:spLocks noChangeShapeType="1"/>
              </p:cNvSpPr>
              <p:nvPr/>
            </p:nvSpPr>
            <p:spPr bwMode="auto">
              <a:xfrm>
                <a:off x="3976" y="1260"/>
                <a:ext cx="20" cy="75"/>
              </a:xfrm>
              <a:prstGeom prst="line">
                <a:avLst/>
              </a:prstGeom>
              <a:noFill/>
              <a:ln w="12700">
                <a:solidFill>
                  <a:srgbClr val="000000"/>
                </a:solidFill>
                <a:round/>
                <a:headEnd/>
                <a:tailEnd/>
              </a:ln>
              <a:effectLst/>
            </p:spPr>
            <p:txBody>
              <a:bodyPr wrap="none" anchor="ctr"/>
              <a:lstStyle/>
              <a:p>
                <a:endParaRPr lang="en-US" dirty="0"/>
              </a:p>
            </p:txBody>
          </p:sp>
          <p:sp>
            <p:nvSpPr>
              <p:cNvPr id="1003" name="Line 917"/>
              <p:cNvSpPr>
                <a:spLocks noChangeShapeType="1"/>
              </p:cNvSpPr>
              <p:nvPr/>
            </p:nvSpPr>
            <p:spPr bwMode="auto">
              <a:xfrm>
                <a:off x="3984" y="1256"/>
                <a:ext cx="19" cy="76"/>
              </a:xfrm>
              <a:prstGeom prst="line">
                <a:avLst/>
              </a:prstGeom>
              <a:noFill/>
              <a:ln w="12700">
                <a:solidFill>
                  <a:srgbClr val="000000"/>
                </a:solidFill>
                <a:round/>
                <a:headEnd/>
                <a:tailEnd/>
              </a:ln>
              <a:effectLst/>
            </p:spPr>
            <p:txBody>
              <a:bodyPr wrap="none" anchor="ctr"/>
              <a:lstStyle/>
              <a:p>
                <a:endParaRPr lang="en-US" dirty="0"/>
              </a:p>
            </p:txBody>
          </p:sp>
          <p:sp>
            <p:nvSpPr>
              <p:cNvPr id="1004" name="Line 918"/>
              <p:cNvSpPr>
                <a:spLocks noChangeShapeType="1"/>
              </p:cNvSpPr>
              <p:nvPr/>
            </p:nvSpPr>
            <p:spPr bwMode="auto">
              <a:xfrm>
                <a:off x="3992" y="1253"/>
                <a:ext cx="18" cy="76"/>
              </a:xfrm>
              <a:prstGeom prst="line">
                <a:avLst/>
              </a:prstGeom>
              <a:noFill/>
              <a:ln w="12700">
                <a:solidFill>
                  <a:srgbClr val="000000"/>
                </a:solidFill>
                <a:round/>
                <a:headEnd/>
                <a:tailEnd/>
              </a:ln>
              <a:effectLst/>
            </p:spPr>
            <p:txBody>
              <a:bodyPr wrap="none" anchor="ctr"/>
              <a:lstStyle/>
              <a:p>
                <a:endParaRPr lang="en-US" dirty="0"/>
              </a:p>
            </p:txBody>
          </p:sp>
        </p:grpSp>
        <p:grpSp>
          <p:nvGrpSpPr>
            <p:cNvPr id="858" name="Group 919"/>
            <p:cNvGrpSpPr>
              <a:grpSpLocks/>
            </p:cNvGrpSpPr>
            <p:nvPr/>
          </p:nvGrpSpPr>
          <p:grpSpPr bwMode="auto">
            <a:xfrm>
              <a:off x="3917" y="1146"/>
              <a:ext cx="67" cy="97"/>
              <a:chOff x="3917" y="1146"/>
              <a:chExt cx="67" cy="97"/>
            </a:xfrm>
          </p:grpSpPr>
          <p:grpSp>
            <p:nvGrpSpPr>
              <p:cNvPr id="991" name="Group 920"/>
              <p:cNvGrpSpPr>
                <a:grpSpLocks/>
              </p:cNvGrpSpPr>
              <p:nvPr/>
            </p:nvGrpSpPr>
            <p:grpSpPr bwMode="auto">
              <a:xfrm>
                <a:off x="3917" y="1146"/>
                <a:ext cx="67" cy="97"/>
                <a:chOff x="3917" y="1146"/>
                <a:chExt cx="67" cy="97"/>
              </a:xfrm>
            </p:grpSpPr>
            <p:sp>
              <p:nvSpPr>
                <p:cNvPr id="997" name="Freeform 921"/>
                <p:cNvSpPr>
                  <a:spLocks/>
                </p:cNvSpPr>
                <p:nvPr/>
              </p:nvSpPr>
              <p:spPr bwMode="auto">
                <a:xfrm>
                  <a:off x="3917" y="1146"/>
                  <a:ext cx="65" cy="95"/>
                </a:xfrm>
                <a:custGeom>
                  <a:avLst/>
                  <a:gdLst/>
                  <a:ahLst/>
                  <a:cxnLst>
                    <a:cxn ang="0">
                      <a:pos x="0" y="13"/>
                    </a:cxn>
                    <a:cxn ang="0">
                      <a:pos x="26" y="94"/>
                    </a:cxn>
                    <a:cxn ang="0">
                      <a:pos x="64" y="79"/>
                    </a:cxn>
                    <a:cxn ang="0">
                      <a:pos x="39" y="0"/>
                    </a:cxn>
                    <a:cxn ang="0">
                      <a:pos x="0" y="13"/>
                    </a:cxn>
                  </a:cxnLst>
                  <a:rect l="0" t="0" r="r" b="b"/>
                  <a:pathLst>
                    <a:path w="65" h="95">
                      <a:moveTo>
                        <a:pt x="0" y="13"/>
                      </a:moveTo>
                      <a:lnTo>
                        <a:pt x="26" y="94"/>
                      </a:lnTo>
                      <a:lnTo>
                        <a:pt x="64" y="79"/>
                      </a:lnTo>
                      <a:lnTo>
                        <a:pt x="39" y="0"/>
                      </a:lnTo>
                      <a:lnTo>
                        <a:pt x="0" y="13"/>
                      </a:lnTo>
                    </a:path>
                  </a:pathLst>
                </a:custGeom>
                <a:gradFill rotWithShape="0">
                  <a:gsLst>
                    <a:gs pos="0">
                      <a:srgbClr val="CECECE"/>
                    </a:gs>
                    <a:gs pos="100000">
                      <a:srgbClr val="CECECE">
                        <a:gamma/>
                        <a:shade val="80000"/>
                        <a:invGamma/>
                      </a:srgbClr>
                    </a:gs>
                  </a:gsLst>
                  <a:lin ang="0" scaled="1"/>
                </a:gradFill>
                <a:ln w="12700" cap="rnd">
                  <a:noFill/>
                  <a:round/>
                  <a:headEnd/>
                  <a:tailEnd/>
                </a:ln>
                <a:effectLst/>
              </p:spPr>
              <p:txBody>
                <a:bodyPr/>
                <a:lstStyle/>
                <a:p>
                  <a:endParaRPr lang="en-US" dirty="0"/>
                </a:p>
              </p:txBody>
            </p:sp>
            <p:sp>
              <p:nvSpPr>
                <p:cNvPr id="998" name="Freeform 922"/>
                <p:cNvSpPr>
                  <a:spLocks/>
                </p:cNvSpPr>
                <p:nvPr/>
              </p:nvSpPr>
              <p:spPr bwMode="auto">
                <a:xfrm>
                  <a:off x="3917" y="1146"/>
                  <a:ext cx="67" cy="97"/>
                </a:xfrm>
                <a:custGeom>
                  <a:avLst/>
                  <a:gdLst/>
                  <a:ahLst/>
                  <a:cxnLst>
                    <a:cxn ang="0">
                      <a:pos x="0" y="14"/>
                    </a:cxn>
                    <a:cxn ang="0">
                      <a:pos x="27" y="96"/>
                    </a:cxn>
                    <a:cxn ang="0">
                      <a:pos x="66" y="81"/>
                    </a:cxn>
                    <a:cxn ang="0">
                      <a:pos x="40" y="0"/>
                    </a:cxn>
                    <a:cxn ang="0">
                      <a:pos x="0" y="14"/>
                    </a:cxn>
                  </a:cxnLst>
                  <a:rect l="0" t="0" r="r" b="b"/>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992" name="Line 923"/>
              <p:cNvSpPr>
                <a:spLocks noChangeShapeType="1"/>
              </p:cNvSpPr>
              <p:nvPr/>
            </p:nvSpPr>
            <p:spPr bwMode="auto">
              <a:xfrm flipV="1">
                <a:off x="3935" y="1187"/>
                <a:ext cx="33" cy="13"/>
              </a:xfrm>
              <a:prstGeom prst="line">
                <a:avLst/>
              </a:prstGeom>
              <a:noFill/>
              <a:ln w="12700">
                <a:solidFill>
                  <a:srgbClr val="000000"/>
                </a:solidFill>
                <a:round/>
                <a:headEnd/>
                <a:tailEnd/>
              </a:ln>
              <a:effectLst/>
            </p:spPr>
            <p:txBody>
              <a:bodyPr wrap="none" anchor="ctr"/>
              <a:lstStyle/>
              <a:p>
                <a:endParaRPr lang="en-US" dirty="0"/>
              </a:p>
            </p:txBody>
          </p:sp>
          <p:sp>
            <p:nvSpPr>
              <p:cNvPr id="993" name="Line 924"/>
              <p:cNvSpPr>
                <a:spLocks noChangeShapeType="1"/>
              </p:cNvSpPr>
              <p:nvPr/>
            </p:nvSpPr>
            <p:spPr bwMode="auto">
              <a:xfrm>
                <a:off x="3929" y="1162"/>
                <a:ext cx="19" cy="75"/>
              </a:xfrm>
              <a:prstGeom prst="line">
                <a:avLst/>
              </a:prstGeom>
              <a:noFill/>
              <a:ln w="12700">
                <a:solidFill>
                  <a:srgbClr val="000000"/>
                </a:solidFill>
                <a:round/>
                <a:headEnd/>
                <a:tailEnd/>
              </a:ln>
              <a:effectLst/>
            </p:spPr>
            <p:txBody>
              <a:bodyPr wrap="none" anchor="ctr"/>
              <a:lstStyle/>
              <a:p>
                <a:endParaRPr lang="en-US" dirty="0"/>
              </a:p>
            </p:txBody>
          </p:sp>
          <p:sp>
            <p:nvSpPr>
              <p:cNvPr id="994" name="Line 925"/>
              <p:cNvSpPr>
                <a:spLocks noChangeShapeType="1"/>
              </p:cNvSpPr>
              <p:nvPr/>
            </p:nvSpPr>
            <p:spPr bwMode="auto">
              <a:xfrm>
                <a:off x="3937" y="1159"/>
                <a:ext cx="19" cy="76"/>
              </a:xfrm>
              <a:prstGeom prst="line">
                <a:avLst/>
              </a:prstGeom>
              <a:noFill/>
              <a:ln w="12700">
                <a:solidFill>
                  <a:srgbClr val="000000"/>
                </a:solidFill>
                <a:round/>
                <a:headEnd/>
                <a:tailEnd/>
              </a:ln>
              <a:effectLst/>
            </p:spPr>
            <p:txBody>
              <a:bodyPr wrap="none" anchor="ctr"/>
              <a:lstStyle/>
              <a:p>
                <a:endParaRPr lang="en-US" dirty="0"/>
              </a:p>
            </p:txBody>
          </p:sp>
          <p:sp>
            <p:nvSpPr>
              <p:cNvPr id="995" name="Line 926"/>
              <p:cNvSpPr>
                <a:spLocks noChangeShapeType="1"/>
              </p:cNvSpPr>
              <p:nvPr/>
            </p:nvSpPr>
            <p:spPr bwMode="auto">
              <a:xfrm>
                <a:off x="3945" y="1156"/>
                <a:ext cx="19" cy="76"/>
              </a:xfrm>
              <a:prstGeom prst="line">
                <a:avLst/>
              </a:prstGeom>
              <a:noFill/>
              <a:ln w="12700">
                <a:solidFill>
                  <a:srgbClr val="000000"/>
                </a:solidFill>
                <a:round/>
                <a:headEnd/>
                <a:tailEnd/>
              </a:ln>
              <a:effectLst/>
            </p:spPr>
            <p:txBody>
              <a:bodyPr wrap="none" anchor="ctr"/>
              <a:lstStyle/>
              <a:p>
                <a:endParaRPr lang="en-US" dirty="0"/>
              </a:p>
            </p:txBody>
          </p:sp>
          <p:sp>
            <p:nvSpPr>
              <p:cNvPr id="996" name="Line 927"/>
              <p:cNvSpPr>
                <a:spLocks noChangeShapeType="1"/>
              </p:cNvSpPr>
              <p:nvPr/>
            </p:nvSpPr>
            <p:spPr bwMode="auto">
              <a:xfrm>
                <a:off x="3952" y="1153"/>
                <a:ext cx="20" cy="75"/>
              </a:xfrm>
              <a:prstGeom prst="line">
                <a:avLst/>
              </a:prstGeom>
              <a:noFill/>
              <a:ln w="12700">
                <a:solidFill>
                  <a:srgbClr val="000000"/>
                </a:solidFill>
                <a:round/>
                <a:headEnd/>
                <a:tailEnd/>
              </a:ln>
              <a:effectLst/>
            </p:spPr>
            <p:txBody>
              <a:bodyPr wrap="none" anchor="ctr"/>
              <a:lstStyle/>
              <a:p>
                <a:endParaRPr lang="en-US" dirty="0"/>
              </a:p>
            </p:txBody>
          </p:sp>
        </p:grpSp>
        <p:sp>
          <p:nvSpPr>
            <p:cNvPr id="859" name="Freeform 928"/>
            <p:cNvSpPr>
              <a:spLocks/>
            </p:cNvSpPr>
            <p:nvPr/>
          </p:nvSpPr>
          <p:spPr bwMode="auto">
            <a:xfrm>
              <a:off x="3740" y="1187"/>
              <a:ext cx="122" cy="171"/>
            </a:xfrm>
            <a:custGeom>
              <a:avLst/>
              <a:gdLst/>
              <a:ahLst/>
              <a:cxnLst>
                <a:cxn ang="0">
                  <a:pos x="114" y="63"/>
                </a:cxn>
                <a:cxn ang="0">
                  <a:pos x="110" y="52"/>
                </a:cxn>
                <a:cxn ang="0">
                  <a:pos x="104" y="42"/>
                </a:cxn>
                <a:cxn ang="0">
                  <a:pos x="98" y="32"/>
                </a:cxn>
                <a:cxn ang="0">
                  <a:pos x="91" y="23"/>
                </a:cxn>
                <a:cxn ang="0">
                  <a:pos x="84" y="16"/>
                </a:cxn>
                <a:cxn ang="0">
                  <a:pos x="76" y="9"/>
                </a:cxn>
                <a:cxn ang="0">
                  <a:pos x="67" y="5"/>
                </a:cxn>
                <a:cxn ang="0">
                  <a:pos x="59" y="2"/>
                </a:cxn>
                <a:cxn ang="0">
                  <a:pos x="51" y="0"/>
                </a:cxn>
                <a:cxn ang="0">
                  <a:pos x="42" y="0"/>
                </a:cxn>
                <a:cxn ang="0">
                  <a:pos x="35" y="2"/>
                </a:cxn>
                <a:cxn ang="0">
                  <a:pos x="27" y="6"/>
                </a:cxn>
                <a:cxn ang="0">
                  <a:pos x="21" y="10"/>
                </a:cxn>
                <a:cxn ang="0">
                  <a:pos x="15" y="17"/>
                </a:cxn>
                <a:cxn ang="0">
                  <a:pos x="10" y="25"/>
                </a:cxn>
                <a:cxn ang="0">
                  <a:pos x="6" y="34"/>
                </a:cxn>
                <a:cxn ang="0">
                  <a:pos x="3" y="43"/>
                </a:cxn>
                <a:cxn ang="0">
                  <a:pos x="1" y="54"/>
                </a:cxn>
                <a:cxn ang="0">
                  <a:pos x="0" y="66"/>
                </a:cxn>
                <a:cxn ang="0">
                  <a:pos x="1" y="77"/>
                </a:cxn>
                <a:cxn ang="0">
                  <a:pos x="2" y="89"/>
                </a:cxn>
                <a:cxn ang="0">
                  <a:pos x="5" y="101"/>
                </a:cxn>
                <a:cxn ang="0">
                  <a:pos x="9" y="113"/>
                </a:cxn>
                <a:cxn ang="0">
                  <a:pos x="14" y="123"/>
                </a:cxn>
                <a:cxn ang="0">
                  <a:pos x="20" y="133"/>
                </a:cxn>
                <a:cxn ang="0">
                  <a:pos x="26" y="143"/>
                </a:cxn>
                <a:cxn ang="0">
                  <a:pos x="34" y="151"/>
                </a:cxn>
                <a:cxn ang="0">
                  <a:pos x="41" y="158"/>
                </a:cxn>
                <a:cxn ang="0">
                  <a:pos x="49" y="163"/>
                </a:cxn>
                <a:cxn ang="0">
                  <a:pos x="58" y="167"/>
                </a:cxn>
                <a:cxn ang="0">
                  <a:pos x="66" y="170"/>
                </a:cxn>
                <a:cxn ang="0">
                  <a:pos x="74" y="170"/>
                </a:cxn>
                <a:cxn ang="0">
                  <a:pos x="82" y="169"/>
                </a:cxn>
                <a:cxn ang="0">
                  <a:pos x="90" y="167"/>
                </a:cxn>
                <a:cxn ang="0">
                  <a:pos x="97" y="162"/>
                </a:cxn>
                <a:cxn ang="0">
                  <a:pos x="103" y="156"/>
                </a:cxn>
                <a:cxn ang="0">
                  <a:pos x="109" y="149"/>
                </a:cxn>
                <a:cxn ang="0">
                  <a:pos x="114" y="141"/>
                </a:cxn>
                <a:cxn ang="0">
                  <a:pos x="117" y="132"/>
                </a:cxn>
                <a:cxn ang="0">
                  <a:pos x="120" y="121"/>
                </a:cxn>
                <a:cxn ang="0">
                  <a:pos x="121" y="110"/>
                </a:cxn>
                <a:cxn ang="0">
                  <a:pos x="121" y="99"/>
                </a:cxn>
                <a:cxn ang="0">
                  <a:pos x="120" y="87"/>
                </a:cxn>
                <a:cxn ang="0">
                  <a:pos x="117" y="75"/>
                </a:cxn>
              </a:cxnLst>
              <a:rect l="0" t="0" r="r" b="b"/>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60" name="Group 929"/>
            <p:cNvGrpSpPr>
              <a:grpSpLocks/>
            </p:cNvGrpSpPr>
            <p:nvPr/>
          </p:nvGrpSpPr>
          <p:grpSpPr bwMode="auto">
            <a:xfrm>
              <a:off x="3745" y="1204"/>
              <a:ext cx="77" cy="42"/>
              <a:chOff x="3745" y="1204"/>
              <a:chExt cx="77" cy="42"/>
            </a:xfrm>
          </p:grpSpPr>
          <p:sp>
            <p:nvSpPr>
              <p:cNvPr id="986" name="Freeform 930"/>
              <p:cNvSpPr>
                <a:spLocks/>
              </p:cNvSpPr>
              <p:nvPr/>
            </p:nvSpPr>
            <p:spPr bwMode="auto">
              <a:xfrm>
                <a:off x="3745" y="1208"/>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87" name="Line 931"/>
              <p:cNvSpPr>
                <a:spLocks noChangeShapeType="1"/>
              </p:cNvSpPr>
              <p:nvPr/>
            </p:nvSpPr>
            <p:spPr bwMode="auto">
              <a:xfrm flipH="1" flipV="1">
                <a:off x="3765" y="1231"/>
                <a:ext cx="12" cy="5"/>
              </a:xfrm>
              <a:prstGeom prst="line">
                <a:avLst/>
              </a:prstGeom>
              <a:noFill/>
              <a:ln w="12700">
                <a:solidFill>
                  <a:srgbClr val="000000"/>
                </a:solidFill>
                <a:round/>
                <a:headEnd/>
                <a:tailEnd/>
              </a:ln>
              <a:effectLst/>
            </p:spPr>
            <p:txBody>
              <a:bodyPr wrap="none" anchor="ctr"/>
              <a:lstStyle/>
              <a:p>
                <a:endParaRPr lang="en-US" dirty="0"/>
              </a:p>
            </p:txBody>
          </p:sp>
          <p:sp>
            <p:nvSpPr>
              <p:cNvPr id="988" name="Line 932"/>
              <p:cNvSpPr>
                <a:spLocks noChangeShapeType="1"/>
              </p:cNvSpPr>
              <p:nvPr/>
            </p:nvSpPr>
            <p:spPr bwMode="auto">
              <a:xfrm flipH="1" flipV="1">
                <a:off x="3779" y="1224"/>
                <a:ext cx="12" cy="5"/>
              </a:xfrm>
              <a:prstGeom prst="line">
                <a:avLst/>
              </a:prstGeom>
              <a:noFill/>
              <a:ln w="12700">
                <a:solidFill>
                  <a:srgbClr val="000000"/>
                </a:solidFill>
                <a:round/>
                <a:headEnd/>
                <a:tailEnd/>
              </a:ln>
              <a:effectLst/>
            </p:spPr>
            <p:txBody>
              <a:bodyPr wrap="none" anchor="ctr"/>
              <a:lstStyle/>
              <a:p>
                <a:endParaRPr lang="en-US" dirty="0"/>
              </a:p>
            </p:txBody>
          </p:sp>
          <p:sp>
            <p:nvSpPr>
              <p:cNvPr id="989" name="Line 933"/>
              <p:cNvSpPr>
                <a:spLocks noChangeShapeType="1"/>
              </p:cNvSpPr>
              <p:nvPr/>
            </p:nvSpPr>
            <p:spPr bwMode="auto">
              <a:xfrm flipH="1" flipV="1">
                <a:off x="3749" y="1237"/>
                <a:ext cx="12" cy="5"/>
              </a:xfrm>
              <a:prstGeom prst="line">
                <a:avLst/>
              </a:prstGeom>
              <a:noFill/>
              <a:ln w="12700">
                <a:solidFill>
                  <a:srgbClr val="000000"/>
                </a:solidFill>
                <a:round/>
                <a:headEnd/>
                <a:tailEnd/>
              </a:ln>
              <a:effectLst/>
            </p:spPr>
            <p:txBody>
              <a:bodyPr wrap="none" anchor="ctr"/>
              <a:lstStyle/>
              <a:p>
                <a:endParaRPr lang="en-US" dirty="0"/>
              </a:p>
            </p:txBody>
          </p:sp>
          <p:sp>
            <p:nvSpPr>
              <p:cNvPr id="990" name="Freeform 934"/>
              <p:cNvSpPr>
                <a:spLocks/>
              </p:cNvSpPr>
              <p:nvPr/>
            </p:nvSpPr>
            <p:spPr bwMode="auto">
              <a:xfrm>
                <a:off x="3789" y="120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861" name="Freeform 935"/>
            <p:cNvSpPr>
              <a:spLocks/>
            </p:cNvSpPr>
            <p:nvPr/>
          </p:nvSpPr>
          <p:spPr bwMode="auto">
            <a:xfrm>
              <a:off x="3769" y="1244"/>
              <a:ext cx="75" cy="38"/>
            </a:xfrm>
            <a:custGeom>
              <a:avLst/>
              <a:gdLst/>
              <a:ahLst/>
              <a:cxnLst>
                <a:cxn ang="0">
                  <a:pos x="71" y="0"/>
                </a:cxn>
                <a:cxn ang="0">
                  <a:pos x="0" y="31"/>
                </a:cxn>
                <a:cxn ang="0">
                  <a:pos x="0" y="35"/>
                </a:cxn>
                <a:cxn ang="0">
                  <a:pos x="3" y="37"/>
                </a:cxn>
                <a:cxn ang="0">
                  <a:pos x="74" y="6"/>
                </a:cxn>
                <a:cxn ang="0">
                  <a:pos x="74" y="3"/>
                </a:cxn>
                <a:cxn ang="0">
                  <a:pos x="71" y="0"/>
                </a:cxn>
              </a:cxnLst>
              <a:rect l="0" t="0" r="r" b="b"/>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62" name="Freeform 936"/>
            <p:cNvSpPr>
              <a:spLocks/>
            </p:cNvSpPr>
            <p:nvPr/>
          </p:nvSpPr>
          <p:spPr bwMode="auto">
            <a:xfrm>
              <a:off x="3813" y="124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63" name="Group 937"/>
            <p:cNvGrpSpPr>
              <a:grpSpLocks/>
            </p:cNvGrpSpPr>
            <p:nvPr/>
          </p:nvGrpSpPr>
          <p:grpSpPr bwMode="auto">
            <a:xfrm>
              <a:off x="3777" y="1294"/>
              <a:ext cx="77" cy="42"/>
              <a:chOff x="3777" y="1294"/>
              <a:chExt cx="77" cy="42"/>
            </a:xfrm>
          </p:grpSpPr>
          <p:sp>
            <p:nvSpPr>
              <p:cNvPr id="981" name="Freeform 938"/>
              <p:cNvSpPr>
                <a:spLocks/>
              </p:cNvSpPr>
              <p:nvPr/>
            </p:nvSpPr>
            <p:spPr bwMode="auto">
              <a:xfrm>
                <a:off x="3777" y="1297"/>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82" name="Line 939"/>
              <p:cNvSpPr>
                <a:spLocks noChangeShapeType="1"/>
              </p:cNvSpPr>
              <p:nvPr/>
            </p:nvSpPr>
            <p:spPr bwMode="auto">
              <a:xfrm flipH="1" flipV="1">
                <a:off x="3797" y="1321"/>
                <a:ext cx="12" cy="5"/>
              </a:xfrm>
              <a:prstGeom prst="line">
                <a:avLst/>
              </a:prstGeom>
              <a:noFill/>
              <a:ln w="12700">
                <a:solidFill>
                  <a:srgbClr val="000000"/>
                </a:solidFill>
                <a:round/>
                <a:headEnd/>
                <a:tailEnd/>
              </a:ln>
              <a:effectLst/>
            </p:spPr>
            <p:txBody>
              <a:bodyPr wrap="none" anchor="ctr"/>
              <a:lstStyle/>
              <a:p>
                <a:endParaRPr lang="en-US" dirty="0"/>
              </a:p>
            </p:txBody>
          </p:sp>
          <p:sp>
            <p:nvSpPr>
              <p:cNvPr id="983" name="Line 940"/>
              <p:cNvSpPr>
                <a:spLocks noChangeShapeType="1"/>
              </p:cNvSpPr>
              <p:nvPr/>
            </p:nvSpPr>
            <p:spPr bwMode="auto">
              <a:xfrm flipH="1" flipV="1">
                <a:off x="3811" y="1314"/>
                <a:ext cx="11" cy="6"/>
              </a:xfrm>
              <a:prstGeom prst="line">
                <a:avLst/>
              </a:prstGeom>
              <a:noFill/>
              <a:ln w="12700">
                <a:solidFill>
                  <a:srgbClr val="000000"/>
                </a:solidFill>
                <a:round/>
                <a:headEnd/>
                <a:tailEnd/>
              </a:ln>
              <a:effectLst/>
            </p:spPr>
            <p:txBody>
              <a:bodyPr wrap="none" anchor="ctr"/>
              <a:lstStyle/>
              <a:p>
                <a:endParaRPr lang="en-US" dirty="0"/>
              </a:p>
            </p:txBody>
          </p:sp>
          <p:sp>
            <p:nvSpPr>
              <p:cNvPr id="984" name="Line 941"/>
              <p:cNvSpPr>
                <a:spLocks noChangeShapeType="1"/>
              </p:cNvSpPr>
              <p:nvPr/>
            </p:nvSpPr>
            <p:spPr bwMode="auto">
              <a:xfrm flipH="1" flipV="1">
                <a:off x="3781" y="1327"/>
                <a:ext cx="12" cy="5"/>
              </a:xfrm>
              <a:prstGeom prst="line">
                <a:avLst/>
              </a:prstGeom>
              <a:noFill/>
              <a:ln w="12700">
                <a:solidFill>
                  <a:srgbClr val="000000"/>
                </a:solidFill>
                <a:round/>
                <a:headEnd/>
                <a:tailEnd/>
              </a:ln>
              <a:effectLst/>
            </p:spPr>
            <p:txBody>
              <a:bodyPr wrap="none" anchor="ctr"/>
              <a:lstStyle/>
              <a:p>
                <a:endParaRPr lang="en-US" dirty="0"/>
              </a:p>
            </p:txBody>
          </p:sp>
          <p:sp>
            <p:nvSpPr>
              <p:cNvPr id="985" name="Freeform 942"/>
              <p:cNvSpPr>
                <a:spLocks/>
              </p:cNvSpPr>
              <p:nvPr/>
            </p:nvSpPr>
            <p:spPr bwMode="auto">
              <a:xfrm>
                <a:off x="3821" y="1294"/>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864" name="Freeform 943"/>
            <p:cNvSpPr>
              <a:spLocks/>
            </p:cNvSpPr>
            <p:nvPr/>
          </p:nvSpPr>
          <p:spPr bwMode="auto">
            <a:xfrm>
              <a:off x="3721" y="1196"/>
              <a:ext cx="120" cy="169"/>
            </a:xfrm>
            <a:custGeom>
              <a:avLst/>
              <a:gdLst/>
              <a:ahLst/>
              <a:cxnLst>
                <a:cxn ang="0">
                  <a:pos x="110" y="57"/>
                </a:cxn>
                <a:cxn ang="0">
                  <a:pos x="103" y="41"/>
                </a:cxn>
                <a:cxn ang="0">
                  <a:pos x="93" y="27"/>
                </a:cxn>
                <a:cxn ang="0">
                  <a:pos x="82" y="16"/>
                </a:cxn>
                <a:cxn ang="0">
                  <a:pos x="70" y="7"/>
                </a:cxn>
                <a:cxn ang="0">
                  <a:pos x="58" y="2"/>
                </a:cxn>
                <a:cxn ang="0">
                  <a:pos x="46" y="0"/>
                </a:cxn>
                <a:cxn ang="0">
                  <a:pos x="34" y="2"/>
                </a:cxn>
                <a:cxn ang="0">
                  <a:pos x="24" y="8"/>
                </a:cxn>
                <a:cxn ang="0">
                  <a:pos x="14" y="17"/>
                </a:cxn>
                <a:cxn ang="0">
                  <a:pos x="7" y="29"/>
                </a:cxn>
                <a:cxn ang="0">
                  <a:pos x="2" y="43"/>
                </a:cxn>
                <a:cxn ang="0">
                  <a:pos x="0" y="59"/>
                </a:cxn>
                <a:cxn ang="0">
                  <a:pos x="1" y="76"/>
                </a:cxn>
                <a:cxn ang="0">
                  <a:pos x="4" y="94"/>
                </a:cxn>
                <a:cxn ang="0">
                  <a:pos x="9" y="111"/>
                </a:cxn>
                <a:cxn ang="0">
                  <a:pos x="16" y="127"/>
                </a:cxn>
                <a:cxn ang="0">
                  <a:pos x="26" y="141"/>
                </a:cxn>
                <a:cxn ang="0">
                  <a:pos x="37" y="152"/>
                </a:cxn>
                <a:cxn ang="0">
                  <a:pos x="49" y="161"/>
                </a:cxn>
                <a:cxn ang="0">
                  <a:pos x="61" y="166"/>
                </a:cxn>
                <a:cxn ang="0">
                  <a:pos x="73" y="168"/>
                </a:cxn>
                <a:cxn ang="0">
                  <a:pos x="85" y="166"/>
                </a:cxn>
                <a:cxn ang="0">
                  <a:pos x="95" y="160"/>
                </a:cxn>
                <a:cxn ang="0">
                  <a:pos x="105" y="151"/>
                </a:cxn>
                <a:cxn ang="0">
                  <a:pos x="112" y="139"/>
                </a:cxn>
                <a:cxn ang="0">
                  <a:pos x="117" y="125"/>
                </a:cxn>
                <a:cxn ang="0">
                  <a:pos x="119" y="109"/>
                </a:cxn>
                <a:cxn ang="0">
                  <a:pos x="118" y="92"/>
                </a:cxn>
                <a:cxn ang="0">
                  <a:pos x="115" y="74"/>
                </a:cxn>
                <a:cxn ang="0">
                  <a:pos x="112" y="75"/>
                </a:cxn>
                <a:cxn ang="0">
                  <a:pos x="115" y="92"/>
                </a:cxn>
                <a:cxn ang="0">
                  <a:pos x="116" y="106"/>
                </a:cxn>
                <a:cxn ang="0">
                  <a:pos x="113" y="124"/>
                </a:cxn>
                <a:cxn ang="0">
                  <a:pos x="109" y="138"/>
                </a:cxn>
                <a:cxn ang="0">
                  <a:pos x="102" y="149"/>
                </a:cxn>
                <a:cxn ang="0">
                  <a:pos x="93" y="157"/>
                </a:cxn>
                <a:cxn ang="0">
                  <a:pos x="84" y="163"/>
                </a:cxn>
                <a:cxn ang="0">
                  <a:pos x="73" y="165"/>
                </a:cxn>
                <a:cxn ang="0">
                  <a:pos x="62" y="163"/>
                </a:cxn>
                <a:cxn ang="0">
                  <a:pos x="50" y="158"/>
                </a:cxn>
                <a:cxn ang="0">
                  <a:pos x="39" y="150"/>
                </a:cxn>
                <a:cxn ang="0">
                  <a:pos x="28" y="139"/>
                </a:cxn>
                <a:cxn ang="0">
                  <a:pos x="19" y="125"/>
                </a:cxn>
                <a:cxn ang="0">
                  <a:pos x="12" y="110"/>
                </a:cxn>
                <a:cxn ang="0">
                  <a:pos x="7" y="93"/>
                </a:cxn>
                <a:cxn ang="0">
                  <a:pos x="4" y="76"/>
                </a:cxn>
                <a:cxn ang="0">
                  <a:pos x="3" y="62"/>
                </a:cxn>
                <a:cxn ang="0">
                  <a:pos x="6" y="44"/>
                </a:cxn>
                <a:cxn ang="0">
                  <a:pos x="10" y="30"/>
                </a:cxn>
                <a:cxn ang="0">
                  <a:pos x="17" y="19"/>
                </a:cxn>
                <a:cxn ang="0">
                  <a:pos x="26" y="11"/>
                </a:cxn>
                <a:cxn ang="0">
                  <a:pos x="35" y="5"/>
                </a:cxn>
                <a:cxn ang="0">
                  <a:pos x="46" y="3"/>
                </a:cxn>
                <a:cxn ang="0">
                  <a:pos x="57" y="5"/>
                </a:cxn>
                <a:cxn ang="0">
                  <a:pos x="69" y="10"/>
                </a:cxn>
                <a:cxn ang="0">
                  <a:pos x="80" y="18"/>
                </a:cxn>
                <a:cxn ang="0">
                  <a:pos x="91" y="29"/>
                </a:cxn>
                <a:cxn ang="0">
                  <a:pos x="100" y="43"/>
                </a:cxn>
                <a:cxn ang="0">
                  <a:pos x="107" y="58"/>
                </a:cxn>
                <a:cxn ang="0">
                  <a:pos x="114" y="68"/>
                </a:cxn>
              </a:cxnLst>
              <a:rect l="0" t="0" r="r" b="b"/>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a:effectLst/>
          </p:spPr>
          <p:txBody>
            <a:bodyPr/>
            <a:lstStyle/>
            <a:p>
              <a:endParaRPr lang="en-US" dirty="0"/>
            </a:p>
          </p:txBody>
        </p:sp>
        <p:grpSp>
          <p:nvGrpSpPr>
            <p:cNvPr id="865" name="Group 944"/>
            <p:cNvGrpSpPr>
              <a:grpSpLocks/>
            </p:cNvGrpSpPr>
            <p:nvPr/>
          </p:nvGrpSpPr>
          <p:grpSpPr bwMode="auto">
            <a:xfrm>
              <a:off x="3711" y="1322"/>
              <a:ext cx="78" cy="42"/>
              <a:chOff x="3711" y="1322"/>
              <a:chExt cx="78" cy="42"/>
            </a:xfrm>
          </p:grpSpPr>
          <p:sp>
            <p:nvSpPr>
              <p:cNvPr id="976" name="Freeform 945"/>
              <p:cNvSpPr>
                <a:spLocks/>
              </p:cNvSpPr>
              <p:nvPr/>
            </p:nvSpPr>
            <p:spPr bwMode="auto">
              <a:xfrm>
                <a:off x="3711" y="1325"/>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77" name="Line 946"/>
              <p:cNvSpPr>
                <a:spLocks noChangeShapeType="1"/>
              </p:cNvSpPr>
              <p:nvPr/>
            </p:nvSpPr>
            <p:spPr bwMode="auto">
              <a:xfrm flipH="1" flipV="1">
                <a:off x="3731" y="1348"/>
                <a:ext cx="12" cy="5"/>
              </a:xfrm>
              <a:prstGeom prst="line">
                <a:avLst/>
              </a:prstGeom>
              <a:noFill/>
              <a:ln w="12700">
                <a:solidFill>
                  <a:srgbClr val="000000"/>
                </a:solidFill>
                <a:round/>
                <a:headEnd/>
                <a:tailEnd/>
              </a:ln>
              <a:effectLst/>
            </p:spPr>
            <p:txBody>
              <a:bodyPr wrap="none" anchor="ctr"/>
              <a:lstStyle/>
              <a:p>
                <a:endParaRPr lang="en-US" dirty="0"/>
              </a:p>
            </p:txBody>
          </p:sp>
          <p:sp>
            <p:nvSpPr>
              <p:cNvPr id="978" name="Line 947"/>
              <p:cNvSpPr>
                <a:spLocks noChangeShapeType="1"/>
              </p:cNvSpPr>
              <p:nvPr/>
            </p:nvSpPr>
            <p:spPr bwMode="auto">
              <a:xfrm flipH="1" flipV="1">
                <a:off x="3745" y="1342"/>
                <a:ext cx="12" cy="5"/>
              </a:xfrm>
              <a:prstGeom prst="line">
                <a:avLst/>
              </a:prstGeom>
              <a:noFill/>
              <a:ln w="12700">
                <a:solidFill>
                  <a:srgbClr val="000000"/>
                </a:solidFill>
                <a:round/>
                <a:headEnd/>
                <a:tailEnd/>
              </a:ln>
              <a:effectLst/>
            </p:spPr>
            <p:txBody>
              <a:bodyPr wrap="none" anchor="ctr"/>
              <a:lstStyle/>
              <a:p>
                <a:endParaRPr lang="en-US" dirty="0"/>
              </a:p>
            </p:txBody>
          </p:sp>
          <p:sp>
            <p:nvSpPr>
              <p:cNvPr id="979" name="Line 948"/>
              <p:cNvSpPr>
                <a:spLocks noChangeShapeType="1"/>
              </p:cNvSpPr>
              <p:nvPr/>
            </p:nvSpPr>
            <p:spPr bwMode="auto">
              <a:xfrm flipH="1" flipV="1">
                <a:off x="3715" y="1355"/>
                <a:ext cx="12" cy="5"/>
              </a:xfrm>
              <a:prstGeom prst="line">
                <a:avLst/>
              </a:prstGeom>
              <a:noFill/>
              <a:ln w="12700">
                <a:solidFill>
                  <a:srgbClr val="000000"/>
                </a:solidFill>
                <a:round/>
                <a:headEnd/>
                <a:tailEnd/>
              </a:ln>
              <a:effectLst/>
            </p:spPr>
            <p:txBody>
              <a:bodyPr wrap="none" anchor="ctr"/>
              <a:lstStyle/>
              <a:p>
                <a:endParaRPr lang="en-US" dirty="0"/>
              </a:p>
            </p:txBody>
          </p:sp>
          <p:sp>
            <p:nvSpPr>
              <p:cNvPr id="980" name="Freeform 949"/>
              <p:cNvSpPr>
                <a:spLocks/>
              </p:cNvSpPr>
              <p:nvPr/>
            </p:nvSpPr>
            <p:spPr bwMode="auto">
              <a:xfrm>
                <a:off x="3755" y="1322"/>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66" name="Group 950"/>
            <p:cNvGrpSpPr>
              <a:grpSpLocks/>
            </p:cNvGrpSpPr>
            <p:nvPr/>
          </p:nvGrpSpPr>
          <p:grpSpPr bwMode="auto">
            <a:xfrm>
              <a:off x="3703" y="1196"/>
              <a:ext cx="77" cy="41"/>
              <a:chOff x="3703" y="1196"/>
              <a:chExt cx="77" cy="41"/>
            </a:xfrm>
          </p:grpSpPr>
          <p:sp>
            <p:nvSpPr>
              <p:cNvPr id="971" name="Freeform 951"/>
              <p:cNvSpPr>
                <a:spLocks/>
              </p:cNvSpPr>
              <p:nvPr/>
            </p:nvSpPr>
            <p:spPr bwMode="auto">
              <a:xfrm>
                <a:off x="3703" y="1199"/>
                <a:ext cx="75" cy="38"/>
              </a:xfrm>
              <a:custGeom>
                <a:avLst/>
                <a:gdLst/>
                <a:ahLst/>
                <a:cxnLst>
                  <a:cxn ang="0">
                    <a:pos x="71" y="0"/>
                  </a:cxn>
                  <a:cxn ang="0">
                    <a:pos x="0" y="31"/>
                  </a:cxn>
                  <a:cxn ang="0">
                    <a:pos x="0" y="35"/>
                  </a:cxn>
                  <a:cxn ang="0">
                    <a:pos x="3" y="37"/>
                  </a:cxn>
                  <a:cxn ang="0">
                    <a:pos x="74" y="6"/>
                  </a:cxn>
                  <a:cxn ang="0">
                    <a:pos x="73" y="3"/>
                  </a:cxn>
                  <a:cxn ang="0">
                    <a:pos x="71" y="0"/>
                  </a:cxn>
                </a:cxnLst>
                <a:rect l="0" t="0" r="r" b="b"/>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72" name="Line 952"/>
              <p:cNvSpPr>
                <a:spLocks noChangeShapeType="1"/>
              </p:cNvSpPr>
              <p:nvPr/>
            </p:nvSpPr>
            <p:spPr bwMode="auto">
              <a:xfrm flipH="1" flipV="1">
                <a:off x="3723" y="1222"/>
                <a:ext cx="11" cy="6"/>
              </a:xfrm>
              <a:prstGeom prst="line">
                <a:avLst/>
              </a:prstGeom>
              <a:noFill/>
              <a:ln w="12700">
                <a:solidFill>
                  <a:srgbClr val="000000"/>
                </a:solidFill>
                <a:round/>
                <a:headEnd/>
                <a:tailEnd/>
              </a:ln>
              <a:effectLst/>
            </p:spPr>
            <p:txBody>
              <a:bodyPr wrap="none" anchor="ctr"/>
              <a:lstStyle/>
              <a:p>
                <a:endParaRPr lang="en-US" dirty="0"/>
              </a:p>
            </p:txBody>
          </p:sp>
          <p:sp>
            <p:nvSpPr>
              <p:cNvPr id="973" name="Line 953"/>
              <p:cNvSpPr>
                <a:spLocks noChangeShapeType="1"/>
              </p:cNvSpPr>
              <p:nvPr/>
            </p:nvSpPr>
            <p:spPr bwMode="auto">
              <a:xfrm flipH="1" flipV="1">
                <a:off x="3737" y="1216"/>
                <a:ext cx="12" cy="4"/>
              </a:xfrm>
              <a:prstGeom prst="line">
                <a:avLst/>
              </a:prstGeom>
              <a:noFill/>
              <a:ln w="12700">
                <a:solidFill>
                  <a:srgbClr val="000000"/>
                </a:solidFill>
                <a:round/>
                <a:headEnd/>
                <a:tailEnd/>
              </a:ln>
              <a:effectLst/>
            </p:spPr>
            <p:txBody>
              <a:bodyPr wrap="none" anchor="ctr"/>
              <a:lstStyle/>
              <a:p>
                <a:endParaRPr lang="en-US" dirty="0"/>
              </a:p>
            </p:txBody>
          </p:sp>
          <p:sp>
            <p:nvSpPr>
              <p:cNvPr id="974" name="Line 954"/>
              <p:cNvSpPr>
                <a:spLocks noChangeShapeType="1"/>
              </p:cNvSpPr>
              <p:nvPr/>
            </p:nvSpPr>
            <p:spPr bwMode="auto">
              <a:xfrm flipH="1" flipV="1">
                <a:off x="3707" y="1228"/>
                <a:ext cx="12" cy="5"/>
              </a:xfrm>
              <a:prstGeom prst="line">
                <a:avLst/>
              </a:prstGeom>
              <a:noFill/>
              <a:ln w="12700">
                <a:solidFill>
                  <a:srgbClr val="000000"/>
                </a:solidFill>
                <a:round/>
                <a:headEnd/>
                <a:tailEnd/>
              </a:ln>
              <a:effectLst/>
            </p:spPr>
            <p:txBody>
              <a:bodyPr wrap="none" anchor="ctr"/>
              <a:lstStyle/>
              <a:p>
                <a:endParaRPr lang="en-US" dirty="0"/>
              </a:p>
            </p:txBody>
          </p:sp>
          <p:sp>
            <p:nvSpPr>
              <p:cNvPr id="975" name="Freeform 955"/>
              <p:cNvSpPr>
                <a:spLocks/>
              </p:cNvSpPr>
              <p:nvPr/>
            </p:nvSpPr>
            <p:spPr bwMode="auto">
              <a:xfrm>
                <a:off x="3747" y="1196"/>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67" name="Group 956"/>
            <p:cNvGrpSpPr>
              <a:grpSpLocks/>
            </p:cNvGrpSpPr>
            <p:nvPr/>
          </p:nvGrpSpPr>
          <p:grpSpPr bwMode="auto">
            <a:xfrm>
              <a:off x="3752" y="1336"/>
              <a:ext cx="78" cy="41"/>
              <a:chOff x="3752" y="1336"/>
              <a:chExt cx="78" cy="41"/>
            </a:xfrm>
          </p:grpSpPr>
          <p:sp>
            <p:nvSpPr>
              <p:cNvPr id="966" name="Freeform 957"/>
              <p:cNvSpPr>
                <a:spLocks/>
              </p:cNvSpPr>
              <p:nvPr/>
            </p:nvSpPr>
            <p:spPr bwMode="auto">
              <a:xfrm>
                <a:off x="3752" y="1339"/>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67" name="Line 958"/>
              <p:cNvSpPr>
                <a:spLocks noChangeShapeType="1"/>
              </p:cNvSpPr>
              <p:nvPr/>
            </p:nvSpPr>
            <p:spPr bwMode="auto">
              <a:xfrm flipH="1" flipV="1">
                <a:off x="3772" y="1362"/>
                <a:ext cx="12" cy="6"/>
              </a:xfrm>
              <a:prstGeom prst="line">
                <a:avLst/>
              </a:prstGeom>
              <a:noFill/>
              <a:ln w="12700">
                <a:solidFill>
                  <a:srgbClr val="000000"/>
                </a:solidFill>
                <a:round/>
                <a:headEnd/>
                <a:tailEnd/>
              </a:ln>
              <a:effectLst/>
            </p:spPr>
            <p:txBody>
              <a:bodyPr wrap="none" anchor="ctr"/>
              <a:lstStyle/>
              <a:p>
                <a:endParaRPr lang="en-US" dirty="0"/>
              </a:p>
            </p:txBody>
          </p:sp>
          <p:sp>
            <p:nvSpPr>
              <p:cNvPr id="968" name="Line 959"/>
              <p:cNvSpPr>
                <a:spLocks noChangeShapeType="1"/>
              </p:cNvSpPr>
              <p:nvPr/>
            </p:nvSpPr>
            <p:spPr bwMode="auto">
              <a:xfrm flipH="1" flipV="1">
                <a:off x="3786" y="1356"/>
                <a:ext cx="12" cy="4"/>
              </a:xfrm>
              <a:prstGeom prst="line">
                <a:avLst/>
              </a:prstGeom>
              <a:noFill/>
              <a:ln w="12700">
                <a:solidFill>
                  <a:srgbClr val="000000"/>
                </a:solidFill>
                <a:round/>
                <a:headEnd/>
                <a:tailEnd/>
              </a:ln>
              <a:effectLst/>
            </p:spPr>
            <p:txBody>
              <a:bodyPr wrap="none" anchor="ctr"/>
              <a:lstStyle/>
              <a:p>
                <a:endParaRPr lang="en-US" dirty="0"/>
              </a:p>
            </p:txBody>
          </p:sp>
          <p:sp>
            <p:nvSpPr>
              <p:cNvPr id="969" name="Line 960"/>
              <p:cNvSpPr>
                <a:spLocks noChangeShapeType="1"/>
              </p:cNvSpPr>
              <p:nvPr/>
            </p:nvSpPr>
            <p:spPr bwMode="auto">
              <a:xfrm flipH="1" flipV="1">
                <a:off x="3757" y="1368"/>
                <a:ext cx="11" cy="5"/>
              </a:xfrm>
              <a:prstGeom prst="line">
                <a:avLst/>
              </a:prstGeom>
              <a:noFill/>
              <a:ln w="12700">
                <a:solidFill>
                  <a:srgbClr val="000000"/>
                </a:solidFill>
                <a:round/>
                <a:headEnd/>
                <a:tailEnd/>
              </a:ln>
              <a:effectLst/>
            </p:spPr>
            <p:txBody>
              <a:bodyPr wrap="none" anchor="ctr"/>
              <a:lstStyle/>
              <a:p>
                <a:endParaRPr lang="en-US" dirty="0"/>
              </a:p>
            </p:txBody>
          </p:sp>
          <p:sp>
            <p:nvSpPr>
              <p:cNvPr id="970" name="Freeform 961"/>
              <p:cNvSpPr>
                <a:spLocks/>
              </p:cNvSpPr>
              <p:nvPr/>
            </p:nvSpPr>
            <p:spPr bwMode="auto">
              <a:xfrm>
                <a:off x="3796" y="133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68" name="Group 962"/>
            <p:cNvGrpSpPr>
              <a:grpSpLocks/>
            </p:cNvGrpSpPr>
            <p:nvPr/>
          </p:nvGrpSpPr>
          <p:grpSpPr bwMode="auto">
            <a:xfrm>
              <a:off x="3680" y="1247"/>
              <a:ext cx="77" cy="42"/>
              <a:chOff x="3680" y="1247"/>
              <a:chExt cx="77" cy="42"/>
            </a:xfrm>
          </p:grpSpPr>
          <p:sp>
            <p:nvSpPr>
              <p:cNvPr id="961" name="Freeform 963"/>
              <p:cNvSpPr>
                <a:spLocks/>
              </p:cNvSpPr>
              <p:nvPr/>
            </p:nvSpPr>
            <p:spPr bwMode="auto">
              <a:xfrm>
                <a:off x="3680" y="1250"/>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62" name="Line 964"/>
              <p:cNvSpPr>
                <a:spLocks noChangeShapeType="1"/>
              </p:cNvSpPr>
              <p:nvPr/>
            </p:nvSpPr>
            <p:spPr bwMode="auto">
              <a:xfrm flipH="1" flipV="1">
                <a:off x="3700" y="1273"/>
                <a:ext cx="11" cy="5"/>
              </a:xfrm>
              <a:prstGeom prst="line">
                <a:avLst/>
              </a:prstGeom>
              <a:noFill/>
              <a:ln w="12700">
                <a:solidFill>
                  <a:srgbClr val="000000"/>
                </a:solidFill>
                <a:round/>
                <a:headEnd/>
                <a:tailEnd/>
              </a:ln>
              <a:effectLst/>
            </p:spPr>
            <p:txBody>
              <a:bodyPr wrap="none" anchor="ctr"/>
              <a:lstStyle/>
              <a:p>
                <a:endParaRPr lang="en-US" dirty="0"/>
              </a:p>
            </p:txBody>
          </p:sp>
          <p:sp>
            <p:nvSpPr>
              <p:cNvPr id="963" name="Line 965"/>
              <p:cNvSpPr>
                <a:spLocks noChangeShapeType="1"/>
              </p:cNvSpPr>
              <p:nvPr/>
            </p:nvSpPr>
            <p:spPr bwMode="auto">
              <a:xfrm flipH="1" flipV="1">
                <a:off x="3714" y="1267"/>
                <a:ext cx="11" cy="5"/>
              </a:xfrm>
              <a:prstGeom prst="line">
                <a:avLst/>
              </a:prstGeom>
              <a:noFill/>
              <a:ln w="12700">
                <a:solidFill>
                  <a:srgbClr val="000000"/>
                </a:solidFill>
                <a:round/>
                <a:headEnd/>
                <a:tailEnd/>
              </a:ln>
              <a:effectLst/>
            </p:spPr>
            <p:txBody>
              <a:bodyPr wrap="none" anchor="ctr"/>
              <a:lstStyle/>
              <a:p>
                <a:endParaRPr lang="en-US" dirty="0"/>
              </a:p>
            </p:txBody>
          </p:sp>
          <p:sp>
            <p:nvSpPr>
              <p:cNvPr id="964" name="Line 966"/>
              <p:cNvSpPr>
                <a:spLocks noChangeShapeType="1"/>
              </p:cNvSpPr>
              <p:nvPr/>
            </p:nvSpPr>
            <p:spPr bwMode="auto">
              <a:xfrm flipH="1" flipV="1">
                <a:off x="3684" y="1280"/>
                <a:ext cx="12" cy="4"/>
              </a:xfrm>
              <a:prstGeom prst="line">
                <a:avLst/>
              </a:prstGeom>
              <a:noFill/>
              <a:ln w="12700">
                <a:solidFill>
                  <a:srgbClr val="000000"/>
                </a:solidFill>
                <a:round/>
                <a:headEnd/>
                <a:tailEnd/>
              </a:ln>
              <a:effectLst/>
            </p:spPr>
            <p:txBody>
              <a:bodyPr wrap="none" anchor="ctr"/>
              <a:lstStyle/>
              <a:p>
                <a:endParaRPr lang="en-US" dirty="0"/>
              </a:p>
            </p:txBody>
          </p:sp>
          <p:sp>
            <p:nvSpPr>
              <p:cNvPr id="965" name="Freeform 967"/>
              <p:cNvSpPr>
                <a:spLocks/>
              </p:cNvSpPr>
              <p:nvPr/>
            </p:nvSpPr>
            <p:spPr bwMode="auto">
              <a:xfrm>
                <a:off x="3724" y="1247"/>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69" name="Group 968"/>
            <p:cNvGrpSpPr>
              <a:grpSpLocks/>
            </p:cNvGrpSpPr>
            <p:nvPr/>
          </p:nvGrpSpPr>
          <p:grpSpPr bwMode="auto">
            <a:xfrm>
              <a:off x="3685" y="1286"/>
              <a:ext cx="78" cy="42"/>
              <a:chOff x="3685" y="1286"/>
              <a:chExt cx="78" cy="42"/>
            </a:xfrm>
          </p:grpSpPr>
          <p:sp>
            <p:nvSpPr>
              <p:cNvPr id="956" name="Freeform 969"/>
              <p:cNvSpPr>
                <a:spLocks/>
              </p:cNvSpPr>
              <p:nvPr/>
            </p:nvSpPr>
            <p:spPr bwMode="auto">
              <a:xfrm>
                <a:off x="3685" y="1289"/>
                <a:ext cx="77" cy="39"/>
              </a:xfrm>
              <a:custGeom>
                <a:avLst/>
                <a:gdLst/>
                <a:ahLst/>
                <a:cxnLst>
                  <a:cxn ang="0">
                    <a:pos x="73" y="0"/>
                  </a:cxn>
                  <a:cxn ang="0">
                    <a:pos x="0" y="32"/>
                  </a:cxn>
                  <a:cxn ang="0">
                    <a:pos x="0" y="36"/>
                  </a:cxn>
                  <a:cxn ang="0">
                    <a:pos x="3" y="38"/>
                  </a:cxn>
                  <a:cxn ang="0">
                    <a:pos x="76" y="7"/>
                  </a:cxn>
                  <a:cxn ang="0">
                    <a:pos x="76" y="3"/>
                  </a:cxn>
                  <a:cxn ang="0">
                    <a:pos x="73" y="0"/>
                  </a:cxn>
                </a:cxnLst>
                <a:rect l="0" t="0" r="r" b="b"/>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57" name="Line 970"/>
              <p:cNvSpPr>
                <a:spLocks noChangeShapeType="1"/>
              </p:cNvSpPr>
              <p:nvPr/>
            </p:nvSpPr>
            <p:spPr bwMode="auto">
              <a:xfrm flipH="1" flipV="1">
                <a:off x="3705" y="1312"/>
                <a:ext cx="12" cy="5"/>
              </a:xfrm>
              <a:prstGeom prst="line">
                <a:avLst/>
              </a:prstGeom>
              <a:noFill/>
              <a:ln w="12700">
                <a:solidFill>
                  <a:srgbClr val="000000"/>
                </a:solidFill>
                <a:round/>
                <a:headEnd/>
                <a:tailEnd/>
              </a:ln>
              <a:effectLst/>
            </p:spPr>
            <p:txBody>
              <a:bodyPr wrap="none" anchor="ctr"/>
              <a:lstStyle/>
              <a:p>
                <a:endParaRPr lang="en-US" dirty="0"/>
              </a:p>
            </p:txBody>
          </p:sp>
          <p:sp>
            <p:nvSpPr>
              <p:cNvPr id="958" name="Line 971"/>
              <p:cNvSpPr>
                <a:spLocks noChangeShapeType="1"/>
              </p:cNvSpPr>
              <p:nvPr/>
            </p:nvSpPr>
            <p:spPr bwMode="auto">
              <a:xfrm flipH="1" flipV="1">
                <a:off x="3720" y="1306"/>
                <a:ext cx="12" cy="5"/>
              </a:xfrm>
              <a:prstGeom prst="line">
                <a:avLst/>
              </a:prstGeom>
              <a:noFill/>
              <a:ln w="12700">
                <a:solidFill>
                  <a:srgbClr val="000000"/>
                </a:solidFill>
                <a:round/>
                <a:headEnd/>
                <a:tailEnd/>
              </a:ln>
              <a:effectLst/>
            </p:spPr>
            <p:txBody>
              <a:bodyPr wrap="none" anchor="ctr"/>
              <a:lstStyle/>
              <a:p>
                <a:endParaRPr lang="en-US" dirty="0"/>
              </a:p>
            </p:txBody>
          </p:sp>
          <p:sp>
            <p:nvSpPr>
              <p:cNvPr id="959" name="Line 972"/>
              <p:cNvSpPr>
                <a:spLocks noChangeShapeType="1"/>
              </p:cNvSpPr>
              <p:nvPr/>
            </p:nvSpPr>
            <p:spPr bwMode="auto">
              <a:xfrm flipH="1" flipV="1">
                <a:off x="3690" y="1319"/>
                <a:ext cx="11" cy="5"/>
              </a:xfrm>
              <a:prstGeom prst="line">
                <a:avLst/>
              </a:prstGeom>
              <a:noFill/>
              <a:ln w="12700">
                <a:solidFill>
                  <a:srgbClr val="000000"/>
                </a:solidFill>
                <a:round/>
                <a:headEnd/>
                <a:tailEnd/>
              </a:ln>
              <a:effectLst/>
            </p:spPr>
            <p:txBody>
              <a:bodyPr wrap="none" anchor="ctr"/>
              <a:lstStyle/>
              <a:p>
                <a:endParaRPr lang="en-US" dirty="0"/>
              </a:p>
            </p:txBody>
          </p:sp>
          <p:sp>
            <p:nvSpPr>
              <p:cNvPr id="960" name="Freeform 973"/>
              <p:cNvSpPr>
                <a:spLocks/>
              </p:cNvSpPr>
              <p:nvPr/>
            </p:nvSpPr>
            <p:spPr bwMode="auto">
              <a:xfrm>
                <a:off x="3729" y="1286"/>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70" name="Group 974"/>
            <p:cNvGrpSpPr>
              <a:grpSpLocks/>
            </p:cNvGrpSpPr>
            <p:nvPr/>
          </p:nvGrpSpPr>
          <p:grpSpPr bwMode="auto">
            <a:xfrm>
              <a:off x="3707" y="1254"/>
              <a:ext cx="78" cy="42"/>
              <a:chOff x="3707" y="1254"/>
              <a:chExt cx="78" cy="42"/>
            </a:xfrm>
          </p:grpSpPr>
          <p:sp>
            <p:nvSpPr>
              <p:cNvPr id="951" name="Freeform 975"/>
              <p:cNvSpPr>
                <a:spLocks/>
              </p:cNvSpPr>
              <p:nvPr/>
            </p:nvSpPr>
            <p:spPr bwMode="auto">
              <a:xfrm>
                <a:off x="3707" y="1257"/>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52" name="Line 976"/>
              <p:cNvSpPr>
                <a:spLocks noChangeShapeType="1"/>
              </p:cNvSpPr>
              <p:nvPr/>
            </p:nvSpPr>
            <p:spPr bwMode="auto">
              <a:xfrm flipH="1" flipV="1">
                <a:off x="3727" y="1280"/>
                <a:ext cx="12" cy="5"/>
              </a:xfrm>
              <a:prstGeom prst="line">
                <a:avLst/>
              </a:prstGeom>
              <a:noFill/>
              <a:ln w="12700">
                <a:solidFill>
                  <a:srgbClr val="000000"/>
                </a:solidFill>
                <a:round/>
                <a:headEnd/>
                <a:tailEnd/>
              </a:ln>
              <a:effectLst/>
            </p:spPr>
            <p:txBody>
              <a:bodyPr wrap="none" anchor="ctr"/>
              <a:lstStyle/>
              <a:p>
                <a:endParaRPr lang="en-US" dirty="0"/>
              </a:p>
            </p:txBody>
          </p:sp>
          <p:sp>
            <p:nvSpPr>
              <p:cNvPr id="953" name="Line 977"/>
              <p:cNvSpPr>
                <a:spLocks noChangeShapeType="1"/>
              </p:cNvSpPr>
              <p:nvPr/>
            </p:nvSpPr>
            <p:spPr bwMode="auto">
              <a:xfrm flipH="1" flipV="1">
                <a:off x="3741" y="1274"/>
                <a:ext cx="12" cy="5"/>
              </a:xfrm>
              <a:prstGeom prst="line">
                <a:avLst/>
              </a:prstGeom>
              <a:noFill/>
              <a:ln w="12700">
                <a:solidFill>
                  <a:srgbClr val="000000"/>
                </a:solidFill>
                <a:round/>
                <a:headEnd/>
                <a:tailEnd/>
              </a:ln>
              <a:effectLst/>
            </p:spPr>
            <p:txBody>
              <a:bodyPr wrap="none" anchor="ctr"/>
              <a:lstStyle/>
              <a:p>
                <a:endParaRPr lang="en-US" dirty="0"/>
              </a:p>
            </p:txBody>
          </p:sp>
          <p:sp>
            <p:nvSpPr>
              <p:cNvPr id="954" name="Line 978"/>
              <p:cNvSpPr>
                <a:spLocks noChangeShapeType="1"/>
              </p:cNvSpPr>
              <p:nvPr/>
            </p:nvSpPr>
            <p:spPr bwMode="auto">
              <a:xfrm flipH="1" flipV="1">
                <a:off x="3711" y="1287"/>
                <a:ext cx="12" cy="5"/>
              </a:xfrm>
              <a:prstGeom prst="line">
                <a:avLst/>
              </a:prstGeom>
              <a:noFill/>
              <a:ln w="12700">
                <a:solidFill>
                  <a:srgbClr val="000000"/>
                </a:solidFill>
                <a:round/>
                <a:headEnd/>
                <a:tailEnd/>
              </a:ln>
              <a:effectLst/>
            </p:spPr>
            <p:txBody>
              <a:bodyPr wrap="none" anchor="ctr"/>
              <a:lstStyle/>
              <a:p>
                <a:endParaRPr lang="en-US" dirty="0"/>
              </a:p>
            </p:txBody>
          </p:sp>
          <p:sp>
            <p:nvSpPr>
              <p:cNvPr id="955" name="Freeform 979"/>
              <p:cNvSpPr>
                <a:spLocks/>
              </p:cNvSpPr>
              <p:nvPr/>
            </p:nvSpPr>
            <p:spPr bwMode="auto">
              <a:xfrm>
                <a:off x="3751" y="1254"/>
                <a:ext cx="34" cy="25"/>
              </a:xfrm>
              <a:custGeom>
                <a:avLst/>
                <a:gdLst/>
                <a:ahLst/>
                <a:cxnLst>
                  <a:cxn ang="0">
                    <a:pos x="6" y="24"/>
                  </a:cxn>
                  <a:cxn ang="0">
                    <a:pos x="33" y="13"/>
                  </a:cxn>
                  <a:cxn ang="0">
                    <a:pos x="33" y="7"/>
                  </a:cxn>
                  <a:cxn ang="0">
                    <a:pos x="31" y="2"/>
                  </a:cxn>
                  <a:cxn ang="0">
                    <a:pos x="26" y="0"/>
                  </a:cxn>
                  <a:cxn ang="0">
                    <a:pos x="2" y="11"/>
                  </a:cxn>
                  <a:cxn ang="0">
                    <a:pos x="0" y="15"/>
                  </a:cxn>
                  <a:cxn ang="0">
                    <a:pos x="2" y="15"/>
                  </a:cxn>
                  <a:cxn ang="0">
                    <a:pos x="5" y="17"/>
                  </a:cxn>
                  <a:cxn ang="0">
                    <a:pos x="5" y="21"/>
                  </a:cxn>
                  <a:cxn ang="0">
                    <a:pos x="3" y="22"/>
                  </a:cxn>
                  <a:cxn ang="0">
                    <a:pos x="6" y="24"/>
                  </a:cxn>
                </a:cxnLst>
                <a:rect l="0" t="0" r="r" b="b"/>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71" name="Group 980"/>
            <p:cNvGrpSpPr>
              <a:grpSpLocks/>
            </p:cNvGrpSpPr>
            <p:nvPr/>
          </p:nvGrpSpPr>
          <p:grpSpPr bwMode="auto">
            <a:xfrm>
              <a:off x="3709" y="1290"/>
              <a:ext cx="77" cy="42"/>
              <a:chOff x="3709" y="1290"/>
              <a:chExt cx="77" cy="42"/>
            </a:xfrm>
          </p:grpSpPr>
          <p:sp>
            <p:nvSpPr>
              <p:cNvPr id="946" name="Freeform 981"/>
              <p:cNvSpPr>
                <a:spLocks/>
              </p:cNvSpPr>
              <p:nvPr/>
            </p:nvSpPr>
            <p:spPr bwMode="auto">
              <a:xfrm>
                <a:off x="3709" y="1293"/>
                <a:ext cx="75" cy="39"/>
              </a:xfrm>
              <a:custGeom>
                <a:avLst/>
                <a:gdLst/>
                <a:ahLst/>
                <a:cxnLst>
                  <a:cxn ang="0">
                    <a:pos x="71" y="0"/>
                  </a:cxn>
                  <a:cxn ang="0">
                    <a:pos x="0" y="32"/>
                  </a:cxn>
                  <a:cxn ang="0">
                    <a:pos x="0" y="36"/>
                  </a:cxn>
                  <a:cxn ang="0">
                    <a:pos x="3" y="38"/>
                  </a:cxn>
                  <a:cxn ang="0">
                    <a:pos x="74" y="7"/>
                  </a:cxn>
                  <a:cxn ang="0">
                    <a:pos x="74" y="3"/>
                  </a:cxn>
                  <a:cxn ang="0">
                    <a:pos x="71" y="0"/>
                  </a:cxn>
                </a:cxnLst>
                <a:rect l="0" t="0" r="r" b="b"/>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47" name="Line 982"/>
              <p:cNvSpPr>
                <a:spLocks noChangeShapeType="1"/>
              </p:cNvSpPr>
              <p:nvPr/>
            </p:nvSpPr>
            <p:spPr bwMode="auto">
              <a:xfrm flipH="1" flipV="1">
                <a:off x="3729" y="1316"/>
                <a:ext cx="12" cy="5"/>
              </a:xfrm>
              <a:prstGeom prst="line">
                <a:avLst/>
              </a:prstGeom>
              <a:noFill/>
              <a:ln w="12700">
                <a:solidFill>
                  <a:srgbClr val="000000"/>
                </a:solidFill>
                <a:round/>
                <a:headEnd/>
                <a:tailEnd/>
              </a:ln>
              <a:effectLst/>
            </p:spPr>
            <p:txBody>
              <a:bodyPr wrap="none" anchor="ctr"/>
              <a:lstStyle/>
              <a:p>
                <a:endParaRPr lang="en-US" dirty="0"/>
              </a:p>
            </p:txBody>
          </p:sp>
          <p:sp>
            <p:nvSpPr>
              <p:cNvPr id="948" name="Line 983"/>
              <p:cNvSpPr>
                <a:spLocks noChangeShapeType="1"/>
              </p:cNvSpPr>
              <p:nvPr/>
            </p:nvSpPr>
            <p:spPr bwMode="auto">
              <a:xfrm flipH="1" flipV="1">
                <a:off x="3743" y="1310"/>
                <a:ext cx="11" cy="5"/>
              </a:xfrm>
              <a:prstGeom prst="line">
                <a:avLst/>
              </a:prstGeom>
              <a:noFill/>
              <a:ln w="12700">
                <a:solidFill>
                  <a:srgbClr val="000000"/>
                </a:solidFill>
                <a:round/>
                <a:headEnd/>
                <a:tailEnd/>
              </a:ln>
              <a:effectLst/>
            </p:spPr>
            <p:txBody>
              <a:bodyPr wrap="none" anchor="ctr"/>
              <a:lstStyle/>
              <a:p>
                <a:endParaRPr lang="en-US" dirty="0"/>
              </a:p>
            </p:txBody>
          </p:sp>
          <p:sp>
            <p:nvSpPr>
              <p:cNvPr id="949" name="Line 984"/>
              <p:cNvSpPr>
                <a:spLocks noChangeShapeType="1"/>
              </p:cNvSpPr>
              <p:nvPr/>
            </p:nvSpPr>
            <p:spPr bwMode="auto">
              <a:xfrm flipH="1" flipV="1">
                <a:off x="3713" y="1323"/>
                <a:ext cx="12" cy="5"/>
              </a:xfrm>
              <a:prstGeom prst="line">
                <a:avLst/>
              </a:prstGeom>
              <a:noFill/>
              <a:ln w="12700">
                <a:solidFill>
                  <a:srgbClr val="000000"/>
                </a:solidFill>
                <a:round/>
                <a:headEnd/>
                <a:tailEnd/>
              </a:ln>
              <a:effectLst/>
            </p:spPr>
            <p:txBody>
              <a:bodyPr wrap="none" anchor="ctr"/>
              <a:lstStyle/>
              <a:p>
                <a:endParaRPr lang="en-US" dirty="0"/>
              </a:p>
            </p:txBody>
          </p:sp>
          <p:sp>
            <p:nvSpPr>
              <p:cNvPr id="950" name="Freeform 985"/>
              <p:cNvSpPr>
                <a:spLocks/>
              </p:cNvSpPr>
              <p:nvPr/>
            </p:nvSpPr>
            <p:spPr bwMode="auto">
              <a:xfrm>
                <a:off x="3753" y="1290"/>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72" name="Group 986"/>
            <p:cNvGrpSpPr>
              <a:grpSpLocks/>
            </p:cNvGrpSpPr>
            <p:nvPr/>
          </p:nvGrpSpPr>
          <p:grpSpPr bwMode="auto">
            <a:xfrm>
              <a:off x="3737" y="1281"/>
              <a:ext cx="77" cy="42"/>
              <a:chOff x="3737" y="1281"/>
              <a:chExt cx="77" cy="42"/>
            </a:xfrm>
          </p:grpSpPr>
          <p:sp>
            <p:nvSpPr>
              <p:cNvPr id="941" name="Freeform 987"/>
              <p:cNvSpPr>
                <a:spLocks/>
              </p:cNvSpPr>
              <p:nvPr/>
            </p:nvSpPr>
            <p:spPr bwMode="auto">
              <a:xfrm>
                <a:off x="3737" y="1284"/>
                <a:ext cx="76" cy="39"/>
              </a:xfrm>
              <a:custGeom>
                <a:avLst/>
                <a:gdLst/>
                <a:ahLst/>
                <a:cxnLst>
                  <a:cxn ang="0">
                    <a:pos x="72" y="0"/>
                  </a:cxn>
                  <a:cxn ang="0">
                    <a:pos x="0" y="32"/>
                  </a:cxn>
                  <a:cxn ang="0">
                    <a:pos x="0" y="36"/>
                  </a:cxn>
                  <a:cxn ang="0">
                    <a:pos x="3" y="38"/>
                  </a:cxn>
                  <a:cxn ang="0">
                    <a:pos x="75" y="7"/>
                  </a:cxn>
                  <a:cxn ang="0">
                    <a:pos x="74" y="3"/>
                  </a:cxn>
                  <a:cxn ang="0">
                    <a:pos x="72" y="0"/>
                  </a:cxn>
                </a:cxnLst>
                <a:rect l="0" t="0" r="r" b="b"/>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42" name="Line 988"/>
              <p:cNvSpPr>
                <a:spLocks noChangeShapeType="1"/>
              </p:cNvSpPr>
              <p:nvPr/>
            </p:nvSpPr>
            <p:spPr bwMode="auto">
              <a:xfrm flipH="1" flipV="1">
                <a:off x="3757" y="1308"/>
                <a:ext cx="12" cy="5"/>
              </a:xfrm>
              <a:prstGeom prst="line">
                <a:avLst/>
              </a:prstGeom>
              <a:noFill/>
              <a:ln w="12700">
                <a:solidFill>
                  <a:srgbClr val="000000"/>
                </a:solidFill>
                <a:round/>
                <a:headEnd/>
                <a:tailEnd/>
              </a:ln>
              <a:effectLst/>
            </p:spPr>
            <p:txBody>
              <a:bodyPr wrap="none" anchor="ctr"/>
              <a:lstStyle/>
              <a:p>
                <a:endParaRPr lang="en-US" dirty="0"/>
              </a:p>
            </p:txBody>
          </p:sp>
          <p:sp>
            <p:nvSpPr>
              <p:cNvPr id="943" name="Line 989"/>
              <p:cNvSpPr>
                <a:spLocks noChangeShapeType="1"/>
              </p:cNvSpPr>
              <p:nvPr/>
            </p:nvSpPr>
            <p:spPr bwMode="auto">
              <a:xfrm flipH="1" flipV="1">
                <a:off x="3771" y="1301"/>
                <a:ext cx="12" cy="6"/>
              </a:xfrm>
              <a:prstGeom prst="line">
                <a:avLst/>
              </a:prstGeom>
              <a:noFill/>
              <a:ln w="12700">
                <a:solidFill>
                  <a:srgbClr val="000000"/>
                </a:solidFill>
                <a:round/>
                <a:headEnd/>
                <a:tailEnd/>
              </a:ln>
              <a:effectLst/>
            </p:spPr>
            <p:txBody>
              <a:bodyPr wrap="none" anchor="ctr"/>
              <a:lstStyle/>
              <a:p>
                <a:endParaRPr lang="en-US" dirty="0"/>
              </a:p>
            </p:txBody>
          </p:sp>
          <p:sp>
            <p:nvSpPr>
              <p:cNvPr id="944" name="Line 990"/>
              <p:cNvSpPr>
                <a:spLocks noChangeShapeType="1"/>
              </p:cNvSpPr>
              <p:nvPr/>
            </p:nvSpPr>
            <p:spPr bwMode="auto">
              <a:xfrm flipH="1" flipV="1">
                <a:off x="3741" y="1314"/>
                <a:ext cx="12" cy="6"/>
              </a:xfrm>
              <a:prstGeom prst="line">
                <a:avLst/>
              </a:prstGeom>
              <a:noFill/>
              <a:ln w="12700">
                <a:solidFill>
                  <a:srgbClr val="000000"/>
                </a:solidFill>
                <a:round/>
                <a:headEnd/>
                <a:tailEnd/>
              </a:ln>
              <a:effectLst/>
            </p:spPr>
            <p:txBody>
              <a:bodyPr wrap="none" anchor="ctr"/>
              <a:lstStyle/>
              <a:p>
                <a:endParaRPr lang="en-US" dirty="0"/>
              </a:p>
            </p:txBody>
          </p:sp>
          <p:sp>
            <p:nvSpPr>
              <p:cNvPr id="945" name="Freeform 991"/>
              <p:cNvSpPr>
                <a:spLocks/>
              </p:cNvSpPr>
              <p:nvPr/>
            </p:nvSpPr>
            <p:spPr bwMode="auto">
              <a:xfrm>
                <a:off x="3781" y="1281"/>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873" name="Group 992"/>
            <p:cNvGrpSpPr>
              <a:grpSpLocks/>
            </p:cNvGrpSpPr>
            <p:nvPr/>
          </p:nvGrpSpPr>
          <p:grpSpPr bwMode="auto">
            <a:xfrm>
              <a:off x="3726" y="1252"/>
              <a:ext cx="77" cy="41"/>
              <a:chOff x="3726" y="1252"/>
              <a:chExt cx="77" cy="41"/>
            </a:xfrm>
          </p:grpSpPr>
          <p:sp>
            <p:nvSpPr>
              <p:cNvPr id="936" name="Freeform 993"/>
              <p:cNvSpPr>
                <a:spLocks/>
              </p:cNvSpPr>
              <p:nvPr/>
            </p:nvSpPr>
            <p:spPr bwMode="auto">
              <a:xfrm>
                <a:off x="3726" y="1255"/>
                <a:ext cx="76" cy="38"/>
              </a:xfrm>
              <a:custGeom>
                <a:avLst/>
                <a:gdLst/>
                <a:ahLst/>
                <a:cxnLst>
                  <a:cxn ang="0">
                    <a:pos x="72" y="0"/>
                  </a:cxn>
                  <a:cxn ang="0">
                    <a:pos x="0" y="31"/>
                  </a:cxn>
                  <a:cxn ang="0">
                    <a:pos x="0" y="35"/>
                  </a:cxn>
                  <a:cxn ang="0">
                    <a:pos x="3" y="37"/>
                  </a:cxn>
                  <a:cxn ang="0">
                    <a:pos x="75" y="6"/>
                  </a:cxn>
                  <a:cxn ang="0">
                    <a:pos x="74" y="3"/>
                  </a:cxn>
                  <a:cxn ang="0">
                    <a:pos x="72" y="0"/>
                  </a:cxn>
                </a:cxnLst>
                <a:rect l="0" t="0" r="r" b="b"/>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37" name="Line 994"/>
              <p:cNvSpPr>
                <a:spLocks noChangeShapeType="1"/>
              </p:cNvSpPr>
              <p:nvPr/>
            </p:nvSpPr>
            <p:spPr bwMode="auto">
              <a:xfrm flipH="1" flipV="1">
                <a:off x="3746" y="1278"/>
                <a:ext cx="11" cy="5"/>
              </a:xfrm>
              <a:prstGeom prst="line">
                <a:avLst/>
              </a:prstGeom>
              <a:noFill/>
              <a:ln w="12700">
                <a:solidFill>
                  <a:srgbClr val="000000"/>
                </a:solidFill>
                <a:round/>
                <a:headEnd/>
                <a:tailEnd/>
              </a:ln>
              <a:effectLst/>
            </p:spPr>
            <p:txBody>
              <a:bodyPr wrap="none" anchor="ctr"/>
              <a:lstStyle/>
              <a:p>
                <a:endParaRPr lang="en-US" dirty="0"/>
              </a:p>
            </p:txBody>
          </p:sp>
          <p:sp>
            <p:nvSpPr>
              <p:cNvPr id="938" name="Line 995"/>
              <p:cNvSpPr>
                <a:spLocks noChangeShapeType="1"/>
              </p:cNvSpPr>
              <p:nvPr/>
            </p:nvSpPr>
            <p:spPr bwMode="auto">
              <a:xfrm flipH="1" flipV="1">
                <a:off x="3760" y="1272"/>
                <a:ext cx="12" cy="4"/>
              </a:xfrm>
              <a:prstGeom prst="line">
                <a:avLst/>
              </a:prstGeom>
              <a:noFill/>
              <a:ln w="12700">
                <a:solidFill>
                  <a:srgbClr val="000000"/>
                </a:solidFill>
                <a:round/>
                <a:headEnd/>
                <a:tailEnd/>
              </a:ln>
              <a:effectLst/>
            </p:spPr>
            <p:txBody>
              <a:bodyPr wrap="none" anchor="ctr"/>
              <a:lstStyle/>
              <a:p>
                <a:endParaRPr lang="en-US" dirty="0"/>
              </a:p>
            </p:txBody>
          </p:sp>
          <p:sp>
            <p:nvSpPr>
              <p:cNvPr id="939" name="Line 996"/>
              <p:cNvSpPr>
                <a:spLocks noChangeShapeType="1"/>
              </p:cNvSpPr>
              <p:nvPr/>
            </p:nvSpPr>
            <p:spPr bwMode="auto">
              <a:xfrm flipH="1" flipV="1">
                <a:off x="3730" y="1284"/>
                <a:ext cx="12" cy="5"/>
              </a:xfrm>
              <a:prstGeom prst="line">
                <a:avLst/>
              </a:prstGeom>
              <a:noFill/>
              <a:ln w="12700">
                <a:solidFill>
                  <a:srgbClr val="000000"/>
                </a:solidFill>
                <a:round/>
                <a:headEnd/>
                <a:tailEnd/>
              </a:ln>
              <a:effectLst/>
            </p:spPr>
            <p:txBody>
              <a:bodyPr wrap="none" anchor="ctr"/>
              <a:lstStyle/>
              <a:p>
                <a:endParaRPr lang="en-US" dirty="0"/>
              </a:p>
            </p:txBody>
          </p:sp>
          <p:sp>
            <p:nvSpPr>
              <p:cNvPr id="940" name="Freeform 997"/>
              <p:cNvSpPr>
                <a:spLocks/>
              </p:cNvSpPr>
              <p:nvPr/>
            </p:nvSpPr>
            <p:spPr bwMode="auto">
              <a:xfrm>
                <a:off x="3770" y="1252"/>
                <a:ext cx="33" cy="25"/>
              </a:xfrm>
              <a:custGeom>
                <a:avLst/>
                <a:gdLst/>
                <a:ahLst/>
                <a:cxnLst>
                  <a:cxn ang="0">
                    <a:pos x="5" y="24"/>
                  </a:cxn>
                  <a:cxn ang="0">
                    <a:pos x="32" y="13"/>
                  </a:cxn>
                  <a:cxn ang="0">
                    <a:pos x="32" y="7"/>
                  </a:cxn>
                  <a:cxn ang="0">
                    <a:pos x="30" y="2"/>
                  </a:cxn>
                  <a:cxn ang="0">
                    <a:pos x="25" y="0"/>
                  </a:cxn>
                  <a:cxn ang="0">
                    <a:pos x="2" y="11"/>
                  </a:cxn>
                  <a:cxn ang="0">
                    <a:pos x="0" y="15"/>
                  </a:cxn>
                  <a:cxn ang="0">
                    <a:pos x="2" y="15"/>
                  </a:cxn>
                  <a:cxn ang="0">
                    <a:pos x="5" y="17"/>
                  </a:cxn>
                  <a:cxn ang="0">
                    <a:pos x="5" y="21"/>
                  </a:cxn>
                  <a:cxn ang="0">
                    <a:pos x="3" y="22"/>
                  </a:cxn>
                  <a:cxn ang="0">
                    <a:pos x="5" y="24"/>
                  </a:cxn>
                </a:cxnLst>
                <a:rect l="0" t="0" r="r" b="b"/>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sp>
          <p:nvSpPr>
            <p:cNvPr id="874" name="Line 998"/>
            <p:cNvSpPr>
              <a:spLocks noChangeShapeType="1"/>
            </p:cNvSpPr>
            <p:nvPr/>
          </p:nvSpPr>
          <p:spPr bwMode="auto">
            <a:xfrm flipV="1">
              <a:off x="3847" y="1302"/>
              <a:ext cx="7" cy="7"/>
            </a:xfrm>
            <a:prstGeom prst="line">
              <a:avLst/>
            </a:prstGeom>
            <a:noFill/>
            <a:ln w="25400">
              <a:solidFill>
                <a:srgbClr val="808080"/>
              </a:solidFill>
              <a:round/>
              <a:headEnd/>
              <a:tailEnd/>
            </a:ln>
            <a:effectLst/>
          </p:spPr>
          <p:txBody>
            <a:bodyPr wrap="none" anchor="ctr"/>
            <a:lstStyle/>
            <a:p>
              <a:endParaRPr lang="en-US" dirty="0"/>
            </a:p>
          </p:txBody>
        </p:sp>
        <p:sp>
          <p:nvSpPr>
            <p:cNvPr id="875" name="Line 999"/>
            <p:cNvSpPr>
              <a:spLocks noChangeShapeType="1"/>
            </p:cNvSpPr>
            <p:nvPr/>
          </p:nvSpPr>
          <p:spPr bwMode="auto">
            <a:xfrm flipV="1">
              <a:off x="3827" y="1225"/>
              <a:ext cx="10" cy="7"/>
            </a:xfrm>
            <a:prstGeom prst="line">
              <a:avLst/>
            </a:prstGeom>
            <a:noFill/>
            <a:ln w="25400">
              <a:solidFill>
                <a:srgbClr val="808080"/>
              </a:solidFill>
              <a:round/>
              <a:headEnd/>
              <a:tailEnd/>
            </a:ln>
            <a:effectLst/>
          </p:spPr>
          <p:txBody>
            <a:bodyPr wrap="none" anchor="ctr"/>
            <a:lstStyle/>
            <a:p>
              <a:endParaRPr lang="en-US" dirty="0"/>
            </a:p>
          </p:txBody>
        </p:sp>
        <p:sp>
          <p:nvSpPr>
            <p:cNvPr id="876" name="Line 1000"/>
            <p:cNvSpPr>
              <a:spLocks noChangeShapeType="1"/>
            </p:cNvSpPr>
            <p:nvPr/>
          </p:nvSpPr>
          <p:spPr bwMode="auto">
            <a:xfrm flipV="1">
              <a:off x="3789" y="1194"/>
              <a:ext cx="16" cy="9"/>
            </a:xfrm>
            <a:prstGeom prst="line">
              <a:avLst/>
            </a:prstGeom>
            <a:noFill/>
            <a:ln w="25400">
              <a:solidFill>
                <a:srgbClr val="808080"/>
              </a:solidFill>
              <a:round/>
              <a:headEnd/>
              <a:tailEnd/>
            </a:ln>
            <a:effectLst/>
          </p:spPr>
          <p:txBody>
            <a:bodyPr wrap="none" anchor="ctr"/>
            <a:lstStyle/>
            <a:p>
              <a:endParaRPr lang="en-US" dirty="0"/>
            </a:p>
          </p:txBody>
        </p:sp>
        <p:sp>
          <p:nvSpPr>
            <p:cNvPr id="877" name="Line 1001"/>
            <p:cNvSpPr>
              <a:spLocks noChangeShapeType="1"/>
            </p:cNvSpPr>
            <p:nvPr/>
          </p:nvSpPr>
          <p:spPr bwMode="auto">
            <a:xfrm flipV="1">
              <a:off x="3831" y="1342"/>
              <a:ext cx="10" cy="7"/>
            </a:xfrm>
            <a:prstGeom prst="line">
              <a:avLst/>
            </a:prstGeom>
            <a:noFill/>
            <a:ln w="25400">
              <a:solidFill>
                <a:srgbClr val="808080"/>
              </a:solidFill>
              <a:round/>
              <a:headEnd/>
              <a:tailEnd/>
            </a:ln>
            <a:effectLst/>
          </p:spPr>
          <p:txBody>
            <a:bodyPr wrap="none" anchor="ctr"/>
            <a:lstStyle/>
            <a:p>
              <a:endParaRPr lang="en-US" dirty="0"/>
            </a:p>
          </p:txBody>
        </p:sp>
        <p:sp>
          <p:nvSpPr>
            <p:cNvPr id="878" name="Freeform 1002"/>
            <p:cNvSpPr>
              <a:spLocks/>
            </p:cNvSpPr>
            <p:nvPr/>
          </p:nvSpPr>
          <p:spPr bwMode="auto">
            <a:xfrm>
              <a:off x="3805" y="1334"/>
              <a:ext cx="28" cy="27"/>
            </a:xfrm>
            <a:custGeom>
              <a:avLst/>
              <a:gdLst/>
              <a:ahLst/>
              <a:cxnLst>
                <a:cxn ang="0">
                  <a:pos x="27" y="0"/>
                </a:cxn>
                <a:cxn ang="0">
                  <a:pos x="15" y="16"/>
                </a:cxn>
                <a:cxn ang="0">
                  <a:pos x="0" y="26"/>
                </a:cxn>
              </a:cxnLst>
              <a:rect l="0" t="0" r="r" b="b"/>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sp>
          <p:nvSpPr>
            <p:cNvPr id="879" name="Freeform 1003"/>
            <p:cNvSpPr>
              <a:spLocks/>
            </p:cNvSpPr>
            <p:nvPr/>
          </p:nvSpPr>
          <p:spPr bwMode="auto">
            <a:xfrm>
              <a:off x="3760" y="1199"/>
              <a:ext cx="28" cy="5"/>
            </a:xfrm>
            <a:custGeom>
              <a:avLst/>
              <a:gdLst/>
              <a:ahLst/>
              <a:cxnLst>
                <a:cxn ang="0">
                  <a:pos x="0" y="0"/>
                </a:cxn>
                <a:cxn ang="0">
                  <a:pos x="13" y="0"/>
                </a:cxn>
                <a:cxn ang="0">
                  <a:pos x="27" y="4"/>
                </a:cxn>
              </a:cxnLst>
              <a:rect l="0" t="0" r="r" b="b"/>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a:effectLst/>
          </p:spPr>
          <p:txBody>
            <a:bodyPr/>
            <a:lstStyle/>
            <a:p>
              <a:endParaRPr lang="en-US" dirty="0"/>
            </a:p>
          </p:txBody>
        </p:sp>
        <p:grpSp>
          <p:nvGrpSpPr>
            <p:cNvPr id="880" name="Group 1004"/>
            <p:cNvGrpSpPr>
              <a:grpSpLocks/>
            </p:cNvGrpSpPr>
            <p:nvPr/>
          </p:nvGrpSpPr>
          <p:grpSpPr bwMode="auto">
            <a:xfrm>
              <a:off x="3768" y="1255"/>
              <a:ext cx="50" cy="27"/>
              <a:chOff x="3768" y="1255"/>
              <a:chExt cx="50" cy="27"/>
            </a:xfrm>
          </p:grpSpPr>
          <p:sp>
            <p:nvSpPr>
              <p:cNvPr id="932" name="Freeform 1005"/>
              <p:cNvSpPr>
                <a:spLocks/>
              </p:cNvSpPr>
              <p:nvPr/>
            </p:nvSpPr>
            <p:spPr bwMode="auto">
              <a:xfrm>
                <a:off x="3768" y="1255"/>
                <a:ext cx="50" cy="27"/>
              </a:xfrm>
              <a:custGeom>
                <a:avLst/>
                <a:gdLst/>
                <a:ahLst/>
                <a:cxnLst>
                  <a:cxn ang="0">
                    <a:pos x="45" y="0"/>
                  </a:cxn>
                  <a:cxn ang="0">
                    <a:pos x="0" y="20"/>
                  </a:cxn>
                  <a:cxn ang="0">
                    <a:pos x="0" y="24"/>
                  </a:cxn>
                  <a:cxn ang="0">
                    <a:pos x="3" y="26"/>
                  </a:cxn>
                  <a:cxn ang="0">
                    <a:pos x="49" y="5"/>
                  </a:cxn>
                  <a:cxn ang="0">
                    <a:pos x="49" y="1"/>
                  </a:cxn>
                  <a:cxn ang="0">
                    <a:pos x="45" y="0"/>
                  </a:cxn>
                </a:cxnLst>
                <a:rect l="0" t="0" r="r" b="b"/>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33" name="Line 1006"/>
              <p:cNvSpPr>
                <a:spLocks noChangeShapeType="1"/>
              </p:cNvSpPr>
              <p:nvPr/>
            </p:nvSpPr>
            <p:spPr bwMode="auto">
              <a:xfrm flipH="1" flipV="1">
                <a:off x="3789" y="1266"/>
                <a:ext cx="12" cy="6"/>
              </a:xfrm>
              <a:prstGeom prst="line">
                <a:avLst/>
              </a:prstGeom>
              <a:noFill/>
              <a:ln w="12700">
                <a:solidFill>
                  <a:srgbClr val="000000"/>
                </a:solidFill>
                <a:round/>
                <a:headEnd/>
                <a:tailEnd/>
              </a:ln>
              <a:effectLst/>
            </p:spPr>
            <p:txBody>
              <a:bodyPr wrap="none" anchor="ctr"/>
              <a:lstStyle/>
              <a:p>
                <a:endParaRPr lang="en-US" dirty="0"/>
              </a:p>
            </p:txBody>
          </p:sp>
          <p:sp>
            <p:nvSpPr>
              <p:cNvPr id="934" name="Line 1007"/>
              <p:cNvSpPr>
                <a:spLocks noChangeShapeType="1"/>
              </p:cNvSpPr>
              <p:nvPr/>
            </p:nvSpPr>
            <p:spPr bwMode="auto">
              <a:xfrm flipH="1" flipV="1">
                <a:off x="3804" y="1260"/>
                <a:ext cx="11" cy="4"/>
              </a:xfrm>
              <a:prstGeom prst="line">
                <a:avLst/>
              </a:prstGeom>
              <a:noFill/>
              <a:ln w="12700">
                <a:solidFill>
                  <a:srgbClr val="000000"/>
                </a:solidFill>
                <a:round/>
                <a:headEnd/>
                <a:tailEnd/>
              </a:ln>
              <a:effectLst/>
            </p:spPr>
            <p:txBody>
              <a:bodyPr wrap="none" anchor="ctr"/>
              <a:lstStyle/>
              <a:p>
                <a:endParaRPr lang="en-US" dirty="0"/>
              </a:p>
            </p:txBody>
          </p:sp>
          <p:sp>
            <p:nvSpPr>
              <p:cNvPr id="935" name="Line 1008"/>
              <p:cNvSpPr>
                <a:spLocks noChangeShapeType="1"/>
              </p:cNvSpPr>
              <p:nvPr/>
            </p:nvSpPr>
            <p:spPr bwMode="auto">
              <a:xfrm flipH="1" flipV="1">
                <a:off x="3773" y="1272"/>
                <a:ext cx="12" cy="5"/>
              </a:xfrm>
              <a:prstGeom prst="line">
                <a:avLst/>
              </a:prstGeom>
              <a:noFill/>
              <a:ln w="12700">
                <a:solidFill>
                  <a:srgbClr val="000000"/>
                </a:solidFill>
                <a:round/>
                <a:headEnd/>
                <a:tailEnd/>
              </a:ln>
              <a:effectLst/>
            </p:spPr>
            <p:txBody>
              <a:bodyPr wrap="none" anchor="ctr"/>
              <a:lstStyle/>
              <a:p>
                <a:endParaRPr lang="en-US" dirty="0"/>
              </a:p>
            </p:txBody>
          </p:sp>
        </p:grpSp>
        <p:grpSp>
          <p:nvGrpSpPr>
            <p:cNvPr id="881" name="Group 1009"/>
            <p:cNvGrpSpPr>
              <a:grpSpLocks/>
            </p:cNvGrpSpPr>
            <p:nvPr/>
          </p:nvGrpSpPr>
          <p:grpSpPr bwMode="auto">
            <a:xfrm>
              <a:off x="3609" y="1412"/>
              <a:ext cx="196" cy="80"/>
              <a:chOff x="3609" y="1412"/>
              <a:chExt cx="196" cy="80"/>
            </a:xfrm>
          </p:grpSpPr>
          <p:sp>
            <p:nvSpPr>
              <p:cNvPr id="922" name="Freeform 1010"/>
              <p:cNvSpPr>
                <a:spLocks/>
              </p:cNvSpPr>
              <p:nvPr/>
            </p:nvSpPr>
            <p:spPr bwMode="auto">
              <a:xfrm>
                <a:off x="3626" y="1414"/>
                <a:ext cx="177" cy="74"/>
              </a:xfrm>
              <a:custGeom>
                <a:avLst/>
                <a:gdLst/>
                <a:ahLst/>
                <a:cxnLst>
                  <a:cxn ang="0">
                    <a:pos x="174" y="0"/>
                  </a:cxn>
                  <a:cxn ang="0">
                    <a:pos x="0" y="67"/>
                  </a:cxn>
                  <a:cxn ang="0">
                    <a:pos x="1" y="73"/>
                  </a:cxn>
                  <a:cxn ang="0">
                    <a:pos x="176" y="6"/>
                  </a:cxn>
                  <a:cxn ang="0">
                    <a:pos x="176" y="3"/>
                  </a:cxn>
                  <a:cxn ang="0">
                    <a:pos x="174" y="0"/>
                  </a:cxn>
                </a:cxnLst>
                <a:rect l="0" t="0" r="r" b="b"/>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923" name="Group 1011"/>
              <p:cNvGrpSpPr>
                <a:grpSpLocks/>
              </p:cNvGrpSpPr>
              <p:nvPr/>
            </p:nvGrpSpPr>
            <p:grpSpPr bwMode="auto">
              <a:xfrm>
                <a:off x="3709" y="1442"/>
                <a:ext cx="17" cy="14"/>
                <a:chOff x="3709" y="1442"/>
                <a:chExt cx="17" cy="14"/>
              </a:xfrm>
            </p:grpSpPr>
            <p:sp>
              <p:nvSpPr>
                <p:cNvPr id="930" name="Freeform 1012"/>
                <p:cNvSpPr>
                  <a:spLocks/>
                </p:cNvSpPr>
                <p:nvPr/>
              </p:nvSpPr>
              <p:spPr bwMode="auto">
                <a:xfrm>
                  <a:off x="3709" y="144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31" name="Freeform 1013"/>
                <p:cNvSpPr>
                  <a:spLocks/>
                </p:cNvSpPr>
                <p:nvPr/>
              </p:nvSpPr>
              <p:spPr bwMode="auto">
                <a:xfrm>
                  <a:off x="3713" y="1447"/>
                  <a:ext cx="4" cy="9"/>
                </a:xfrm>
                <a:custGeom>
                  <a:avLst/>
                  <a:gdLst/>
                  <a:ahLst/>
                  <a:cxnLst>
                    <a:cxn ang="0">
                      <a:pos x="3" y="8"/>
                    </a:cxn>
                    <a:cxn ang="0">
                      <a:pos x="3" y="3"/>
                    </a:cxn>
                    <a:cxn ang="0">
                      <a:pos x="0" y="0"/>
                    </a:cxn>
                  </a:cxnLst>
                  <a:rect l="0" t="0" r="r" b="b"/>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924" name="Group 1014"/>
              <p:cNvGrpSpPr>
                <a:grpSpLocks/>
              </p:cNvGrpSpPr>
              <p:nvPr/>
            </p:nvGrpSpPr>
            <p:grpSpPr bwMode="auto">
              <a:xfrm>
                <a:off x="3788" y="1412"/>
                <a:ext cx="17" cy="14"/>
                <a:chOff x="3788" y="1412"/>
                <a:chExt cx="17" cy="14"/>
              </a:xfrm>
            </p:grpSpPr>
            <p:sp>
              <p:nvSpPr>
                <p:cNvPr id="928" name="Freeform 1015"/>
                <p:cNvSpPr>
                  <a:spLocks/>
                </p:cNvSpPr>
                <p:nvPr/>
              </p:nvSpPr>
              <p:spPr bwMode="auto">
                <a:xfrm>
                  <a:off x="3788" y="1412"/>
                  <a:ext cx="17" cy="14"/>
                </a:xfrm>
                <a:custGeom>
                  <a:avLst/>
                  <a:gdLst/>
                  <a:ahLst/>
                  <a:cxnLst>
                    <a:cxn ang="0">
                      <a:pos x="0" y="7"/>
                    </a:cxn>
                    <a:cxn ang="0">
                      <a:pos x="2" y="9"/>
                    </a:cxn>
                    <a:cxn ang="0">
                      <a:pos x="2" y="13"/>
                    </a:cxn>
                    <a:cxn ang="0">
                      <a:pos x="7" y="13"/>
                    </a:cxn>
                    <a:cxn ang="0">
                      <a:pos x="16" y="10"/>
                    </a:cxn>
                    <a:cxn ang="0">
                      <a:pos x="16" y="4"/>
                    </a:cxn>
                    <a:cxn ang="0">
                      <a:pos x="13" y="0"/>
                    </a:cxn>
                    <a:cxn ang="0">
                      <a:pos x="4" y="4"/>
                    </a:cxn>
                    <a:cxn ang="0">
                      <a:pos x="0" y="7"/>
                    </a:cxn>
                  </a:cxnLst>
                  <a:rect l="0" t="0" r="r" b="b"/>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29" name="Freeform 1016"/>
                <p:cNvSpPr>
                  <a:spLocks/>
                </p:cNvSpPr>
                <p:nvPr/>
              </p:nvSpPr>
              <p:spPr bwMode="auto">
                <a:xfrm>
                  <a:off x="3792" y="1416"/>
                  <a:ext cx="4" cy="10"/>
                </a:xfrm>
                <a:custGeom>
                  <a:avLst/>
                  <a:gdLst/>
                  <a:ahLst/>
                  <a:cxnLst>
                    <a:cxn ang="0">
                      <a:pos x="3" y="9"/>
                    </a:cxn>
                    <a:cxn ang="0">
                      <a:pos x="3" y="3"/>
                    </a:cxn>
                    <a:cxn ang="0">
                      <a:pos x="0" y="0"/>
                    </a:cxn>
                  </a:cxnLst>
                  <a:rect l="0" t="0" r="r" b="b"/>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925" name="Group 1017"/>
              <p:cNvGrpSpPr>
                <a:grpSpLocks/>
              </p:cNvGrpSpPr>
              <p:nvPr/>
            </p:nvGrpSpPr>
            <p:grpSpPr bwMode="auto">
              <a:xfrm>
                <a:off x="3609" y="1473"/>
                <a:ext cx="35" cy="19"/>
                <a:chOff x="3609" y="1473"/>
                <a:chExt cx="35" cy="19"/>
              </a:xfrm>
            </p:grpSpPr>
            <p:sp>
              <p:nvSpPr>
                <p:cNvPr id="926" name="Freeform 1018"/>
                <p:cNvSpPr>
                  <a:spLocks/>
                </p:cNvSpPr>
                <p:nvPr/>
              </p:nvSpPr>
              <p:spPr bwMode="auto">
                <a:xfrm>
                  <a:off x="3609" y="1473"/>
                  <a:ext cx="35" cy="19"/>
                </a:xfrm>
                <a:custGeom>
                  <a:avLst/>
                  <a:gdLst/>
                  <a:ahLst/>
                  <a:cxnLst>
                    <a:cxn ang="0">
                      <a:pos x="34" y="11"/>
                    </a:cxn>
                    <a:cxn ang="0">
                      <a:pos x="34" y="7"/>
                    </a:cxn>
                    <a:cxn ang="0">
                      <a:pos x="32" y="3"/>
                    </a:cxn>
                    <a:cxn ang="0">
                      <a:pos x="30" y="0"/>
                    </a:cxn>
                    <a:cxn ang="0">
                      <a:pos x="14" y="6"/>
                    </a:cxn>
                    <a:cxn ang="0">
                      <a:pos x="0" y="18"/>
                    </a:cxn>
                    <a:cxn ang="0">
                      <a:pos x="19" y="17"/>
                    </a:cxn>
                    <a:cxn ang="0">
                      <a:pos x="34" y="11"/>
                    </a:cxn>
                  </a:cxnLst>
                  <a:rect l="0" t="0" r="r" b="b"/>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27" name="Freeform 1019"/>
                <p:cNvSpPr>
                  <a:spLocks/>
                </p:cNvSpPr>
                <p:nvPr/>
              </p:nvSpPr>
              <p:spPr bwMode="auto">
                <a:xfrm>
                  <a:off x="3624" y="1480"/>
                  <a:ext cx="5" cy="11"/>
                </a:xfrm>
                <a:custGeom>
                  <a:avLst/>
                  <a:gdLst/>
                  <a:ahLst/>
                  <a:cxnLst>
                    <a:cxn ang="0">
                      <a:pos x="3" y="10"/>
                    </a:cxn>
                    <a:cxn ang="0">
                      <a:pos x="4" y="5"/>
                    </a:cxn>
                    <a:cxn ang="0">
                      <a:pos x="2" y="2"/>
                    </a:cxn>
                    <a:cxn ang="0">
                      <a:pos x="0" y="0"/>
                    </a:cxn>
                  </a:cxnLst>
                  <a:rect l="0" t="0" r="r" b="b"/>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882" name="Group 1020"/>
            <p:cNvGrpSpPr>
              <a:grpSpLocks/>
            </p:cNvGrpSpPr>
            <p:nvPr/>
          </p:nvGrpSpPr>
          <p:grpSpPr bwMode="auto">
            <a:xfrm>
              <a:off x="3837" y="1414"/>
              <a:ext cx="24" cy="25"/>
              <a:chOff x="3837" y="1414"/>
              <a:chExt cx="24" cy="25"/>
            </a:xfrm>
          </p:grpSpPr>
          <p:grpSp>
            <p:nvGrpSpPr>
              <p:cNvPr id="916" name="Group 1021"/>
              <p:cNvGrpSpPr>
                <a:grpSpLocks/>
              </p:cNvGrpSpPr>
              <p:nvPr/>
            </p:nvGrpSpPr>
            <p:grpSpPr bwMode="auto">
              <a:xfrm>
                <a:off x="3844" y="1414"/>
                <a:ext cx="17" cy="24"/>
                <a:chOff x="3844" y="1414"/>
                <a:chExt cx="17" cy="24"/>
              </a:xfrm>
            </p:grpSpPr>
            <p:sp>
              <p:nvSpPr>
                <p:cNvPr id="920" name="Freeform 1022"/>
                <p:cNvSpPr>
                  <a:spLocks/>
                </p:cNvSpPr>
                <p:nvPr/>
              </p:nvSpPr>
              <p:spPr bwMode="auto">
                <a:xfrm>
                  <a:off x="3844" y="1414"/>
                  <a:ext cx="17" cy="24"/>
                </a:xfrm>
                <a:custGeom>
                  <a:avLst/>
                  <a:gdLst/>
                  <a:ahLst/>
                  <a:cxnLst>
                    <a:cxn ang="0">
                      <a:pos x="15" y="9"/>
                    </a:cxn>
                    <a:cxn ang="0">
                      <a:pos x="15" y="7"/>
                    </a:cxn>
                    <a:cxn ang="0">
                      <a:pos x="14" y="6"/>
                    </a:cxn>
                    <a:cxn ang="0">
                      <a:pos x="13" y="4"/>
                    </a:cxn>
                    <a:cxn ang="0">
                      <a:pos x="12" y="3"/>
                    </a:cxn>
                    <a:cxn ang="0">
                      <a:pos x="10" y="1"/>
                    </a:cxn>
                    <a:cxn ang="0">
                      <a:pos x="9" y="1"/>
                    </a:cxn>
                    <a:cxn ang="0">
                      <a:pos x="8" y="0"/>
                    </a:cxn>
                    <a:cxn ang="0">
                      <a:pos x="6" y="0"/>
                    </a:cxn>
                    <a:cxn ang="0">
                      <a:pos x="5" y="0"/>
                    </a:cxn>
                    <a:cxn ang="0">
                      <a:pos x="4" y="1"/>
                    </a:cxn>
                    <a:cxn ang="0">
                      <a:pos x="3" y="2"/>
                    </a:cxn>
                    <a:cxn ang="0">
                      <a:pos x="2" y="3"/>
                    </a:cxn>
                    <a:cxn ang="0">
                      <a:pos x="1" y="5"/>
                    </a:cxn>
                    <a:cxn ang="0">
                      <a:pos x="0" y="6"/>
                    </a:cxn>
                    <a:cxn ang="0">
                      <a:pos x="0" y="8"/>
                    </a:cxn>
                    <a:cxn ang="0">
                      <a:pos x="0" y="10"/>
                    </a:cxn>
                    <a:cxn ang="0">
                      <a:pos x="0" y="12"/>
                    </a:cxn>
                    <a:cxn ang="0">
                      <a:pos x="1" y="14"/>
                    </a:cxn>
                    <a:cxn ang="0">
                      <a:pos x="1" y="16"/>
                    </a:cxn>
                    <a:cxn ang="0">
                      <a:pos x="2" y="17"/>
                    </a:cxn>
                    <a:cxn ang="0">
                      <a:pos x="3" y="19"/>
                    </a:cxn>
                    <a:cxn ang="0">
                      <a:pos x="4" y="20"/>
                    </a:cxn>
                    <a:cxn ang="0">
                      <a:pos x="6" y="22"/>
                    </a:cxn>
                    <a:cxn ang="0">
                      <a:pos x="7" y="22"/>
                    </a:cxn>
                    <a:cxn ang="0">
                      <a:pos x="8" y="23"/>
                    </a:cxn>
                    <a:cxn ang="0">
                      <a:pos x="10" y="23"/>
                    </a:cxn>
                    <a:cxn ang="0">
                      <a:pos x="11" y="23"/>
                    </a:cxn>
                    <a:cxn ang="0">
                      <a:pos x="12" y="22"/>
                    </a:cxn>
                    <a:cxn ang="0">
                      <a:pos x="13" y="21"/>
                    </a:cxn>
                    <a:cxn ang="0">
                      <a:pos x="14" y="20"/>
                    </a:cxn>
                    <a:cxn ang="0">
                      <a:pos x="15" y="18"/>
                    </a:cxn>
                    <a:cxn ang="0">
                      <a:pos x="16" y="17"/>
                    </a:cxn>
                    <a:cxn ang="0">
                      <a:pos x="16" y="15"/>
                    </a:cxn>
                    <a:cxn ang="0">
                      <a:pos x="16" y="13"/>
                    </a:cxn>
                    <a:cxn ang="0">
                      <a:pos x="16" y="11"/>
                    </a:cxn>
                    <a:cxn ang="0">
                      <a:pos x="15" y="9"/>
                    </a:cxn>
                  </a:cxnLst>
                  <a:rect l="0" t="0" r="r" b="b"/>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a:effectLst/>
              </p:spPr>
              <p:txBody>
                <a:bodyPr/>
                <a:lstStyle/>
                <a:p>
                  <a:endParaRPr lang="en-US" dirty="0"/>
                </a:p>
              </p:txBody>
            </p:sp>
            <p:sp>
              <p:nvSpPr>
                <p:cNvPr id="921" name="Freeform 1023"/>
                <p:cNvSpPr>
                  <a:spLocks/>
                </p:cNvSpPr>
                <p:nvPr/>
              </p:nvSpPr>
              <p:spPr bwMode="auto">
                <a:xfrm>
                  <a:off x="3844" y="1414"/>
                  <a:ext cx="17" cy="24"/>
                </a:xfrm>
                <a:custGeom>
                  <a:avLst/>
                  <a:gdLst/>
                  <a:ahLst/>
                  <a:cxnLst>
                    <a:cxn ang="0">
                      <a:pos x="15" y="9"/>
                    </a:cxn>
                    <a:cxn ang="0">
                      <a:pos x="15" y="7"/>
                    </a:cxn>
                    <a:cxn ang="0">
                      <a:pos x="14" y="5"/>
                    </a:cxn>
                    <a:cxn ang="0">
                      <a:pos x="13" y="4"/>
                    </a:cxn>
                    <a:cxn ang="0">
                      <a:pos x="12" y="3"/>
                    </a:cxn>
                    <a:cxn ang="0">
                      <a:pos x="10" y="1"/>
                    </a:cxn>
                    <a:cxn ang="0">
                      <a:pos x="9" y="1"/>
                    </a:cxn>
                    <a:cxn ang="0">
                      <a:pos x="8" y="0"/>
                    </a:cxn>
                    <a:cxn ang="0">
                      <a:pos x="7" y="0"/>
                    </a:cxn>
                    <a:cxn ang="0">
                      <a:pos x="5" y="0"/>
                    </a:cxn>
                    <a:cxn ang="0">
                      <a:pos x="4" y="1"/>
                    </a:cxn>
                    <a:cxn ang="0">
                      <a:pos x="3" y="2"/>
                    </a:cxn>
                    <a:cxn ang="0">
                      <a:pos x="2" y="3"/>
                    </a:cxn>
                    <a:cxn ang="0">
                      <a:pos x="1" y="4"/>
                    </a:cxn>
                    <a:cxn ang="0">
                      <a:pos x="0" y="6"/>
                    </a:cxn>
                    <a:cxn ang="0">
                      <a:pos x="0" y="8"/>
                    </a:cxn>
                    <a:cxn ang="0">
                      <a:pos x="0" y="10"/>
                    </a:cxn>
                    <a:cxn ang="0">
                      <a:pos x="0" y="12"/>
                    </a:cxn>
                    <a:cxn ang="0">
                      <a:pos x="1" y="14"/>
                    </a:cxn>
                    <a:cxn ang="0">
                      <a:pos x="1" y="16"/>
                    </a:cxn>
                    <a:cxn ang="0">
                      <a:pos x="2" y="18"/>
                    </a:cxn>
                    <a:cxn ang="0">
                      <a:pos x="3" y="19"/>
                    </a:cxn>
                    <a:cxn ang="0">
                      <a:pos x="4" y="20"/>
                    </a:cxn>
                    <a:cxn ang="0">
                      <a:pos x="6" y="22"/>
                    </a:cxn>
                    <a:cxn ang="0">
                      <a:pos x="7" y="22"/>
                    </a:cxn>
                    <a:cxn ang="0">
                      <a:pos x="8" y="23"/>
                    </a:cxn>
                    <a:cxn ang="0">
                      <a:pos x="9" y="23"/>
                    </a:cxn>
                    <a:cxn ang="0">
                      <a:pos x="11" y="23"/>
                    </a:cxn>
                    <a:cxn ang="0">
                      <a:pos x="12" y="22"/>
                    </a:cxn>
                    <a:cxn ang="0">
                      <a:pos x="13" y="21"/>
                    </a:cxn>
                    <a:cxn ang="0">
                      <a:pos x="14" y="20"/>
                    </a:cxn>
                    <a:cxn ang="0">
                      <a:pos x="15" y="19"/>
                    </a:cxn>
                    <a:cxn ang="0">
                      <a:pos x="16" y="17"/>
                    </a:cxn>
                    <a:cxn ang="0">
                      <a:pos x="16" y="15"/>
                    </a:cxn>
                    <a:cxn ang="0">
                      <a:pos x="16" y="13"/>
                    </a:cxn>
                    <a:cxn ang="0">
                      <a:pos x="16" y="11"/>
                    </a:cxn>
                    <a:cxn ang="0">
                      <a:pos x="15" y="9"/>
                    </a:cxn>
                  </a:cxnLst>
                  <a:rect l="0" t="0" r="r" b="b"/>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nvGrpSpPr>
              <p:cNvPr id="917" name="Group 1024"/>
              <p:cNvGrpSpPr>
                <a:grpSpLocks/>
              </p:cNvGrpSpPr>
              <p:nvPr/>
            </p:nvGrpSpPr>
            <p:grpSpPr bwMode="auto">
              <a:xfrm>
                <a:off x="3837" y="1417"/>
                <a:ext cx="19" cy="22"/>
                <a:chOff x="3837" y="1417"/>
                <a:chExt cx="19" cy="22"/>
              </a:xfrm>
            </p:grpSpPr>
            <p:sp>
              <p:nvSpPr>
                <p:cNvPr id="918" name="Freeform 1025"/>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a:effectLst/>
              </p:spPr>
              <p:txBody>
                <a:bodyPr/>
                <a:lstStyle/>
                <a:p>
                  <a:endParaRPr lang="en-US" dirty="0"/>
                </a:p>
              </p:txBody>
            </p:sp>
            <p:sp>
              <p:nvSpPr>
                <p:cNvPr id="919" name="Freeform 1026"/>
                <p:cNvSpPr>
                  <a:spLocks/>
                </p:cNvSpPr>
                <p:nvPr/>
              </p:nvSpPr>
              <p:spPr bwMode="auto">
                <a:xfrm>
                  <a:off x="3837" y="1417"/>
                  <a:ext cx="19" cy="22"/>
                </a:xfrm>
                <a:custGeom>
                  <a:avLst/>
                  <a:gdLst/>
                  <a:ahLst/>
                  <a:cxnLst>
                    <a:cxn ang="0">
                      <a:pos x="17" y="8"/>
                    </a:cxn>
                    <a:cxn ang="0">
                      <a:pos x="17" y="7"/>
                    </a:cxn>
                    <a:cxn ang="0">
                      <a:pos x="16" y="5"/>
                    </a:cxn>
                    <a:cxn ang="0">
                      <a:pos x="15" y="4"/>
                    </a:cxn>
                    <a:cxn ang="0">
                      <a:pos x="13" y="2"/>
                    </a:cxn>
                    <a:cxn ang="0">
                      <a:pos x="12" y="1"/>
                    </a:cxn>
                    <a:cxn ang="0">
                      <a:pos x="10" y="1"/>
                    </a:cxn>
                    <a:cxn ang="0">
                      <a:pos x="9" y="0"/>
                    </a:cxn>
                    <a:cxn ang="0">
                      <a:pos x="7" y="0"/>
                    </a:cxn>
                    <a:cxn ang="0">
                      <a:pos x="6" y="0"/>
                    </a:cxn>
                    <a:cxn ang="0">
                      <a:pos x="4" y="1"/>
                    </a:cxn>
                    <a:cxn ang="0">
                      <a:pos x="3" y="2"/>
                    </a:cxn>
                    <a:cxn ang="0">
                      <a:pos x="2" y="3"/>
                    </a:cxn>
                    <a:cxn ang="0">
                      <a:pos x="1" y="4"/>
                    </a:cxn>
                    <a:cxn ang="0">
                      <a:pos x="0" y="6"/>
                    </a:cxn>
                    <a:cxn ang="0">
                      <a:pos x="0" y="7"/>
                    </a:cxn>
                    <a:cxn ang="0">
                      <a:pos x="0" y="9"/>
                    </a:cxn>
                    <a:cxn ang="0">
                      <a:pos x="0" y="11"/>
                    </a:cxn>
                    <a:cxn ang="0">
                      <a:pos x="1" y="13"/>
                    </a:cxn>
                    <a:cxn ang="0">
                      <a:pos x="1" y="14"/>
                    </a:cxn>
                    <a:cxn ang="0">
                      <a:pos x="2" y="16"/>
                    </a:cxn>
                    <a:cxn ang="0">
                      <a:pos x="3" y="17"/>
                    </a:cxn>
                    <a:cxn ang="0">
                      <a:pos x="5" y="19"/>
                    </a:cxn>
                    <a:cxn ang="0">
                      <a:pos x="6" y="20"/>
                    </a:cxn>
                    <a:cxn ang="0">
                      <a:pos x="8" y="20"/>
                    </a:cxn>
                    <a:cxn ang="0">
                      <a:pos x="9" y="21"/>
                    </a:cxn>
                    <a:cxn ang="0">
                      <a:pos x="11" y="21"/>
                    </a:cxn>
                    <a:cxn ang="0">
                      <a:pos x="12" y="21"/>
                    </a:cxn>
                    <a:cxn ang="0">
                      <a:pos x="14" y="20"/>
                    </a:cxn>
                    <a:cxn ang="0">
                      <a:pos x="15" y="19"/>
                    </a:cxn>
                    <a:cxn ang="0">
                      <a:pos x="16" y="18"/>
                    </a:cxn>
                    <a:cxn ang="0">
                      <a:pos x="17" y="17"/>
                    </a:cxn>
                    <a:cxn ang="0">
                      <a:pos x="18" y="15"/>
                    </a:cxn>
                    <a:cxn ang="0">
                      <a:pos x="18" y="14"/>
                    </a:cxn>
                    <a:cxn ang="0">
                      <a:pos x="18" y="12"/>
                    </a:cxn>
                    <a:cxn ang="0">
                      <a:pos x="18" y="10"/>
                    </a:cxn>
                    <a:cxn ang="0">
                      <a:pos x="17" y="8"/>
                    </a:cxn>
                  </a:cxnLst>
                  <a:rect l="0" t="0" r="r" b="b"/>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a:effectLst/>
              </p:spPr>
              <p:txBody>
                <a:bodyPr/>
                <a:lstStyle/>
                <a:p>
                  <a:endParaRPr lang="en-US" dirty="0"/>
                </a:p>
              </p:txBody>
            </p:sp>
          </p:grpSp>
        </p:grpSp>
        <p:grpSp>
          <p:nvGrpSpPr>
            <p:cNvPr id="883" name="Group 1027"/>
            <p:cNvGrpSpPr>
              <a:grpSpLocks/>
            </p:cNvGrpSpPr>
            <p:nvPr/>
          </p:nvGrpSpPr>
          <p:grpSpPr bwMode="auto">
            <a:xfrm>
              <a:off x="3807" y="1360"/>
              <a:ext cx="89" cy="70"/>
              <a:chOff x="3807" y="1360"/>
              <a:chExt cx="89" cy="70"/>
            </a:xfrm>
          </p:grpSpPr>
          <p:sp>
            <p:nvSpPr>
              <p:cNvPr id="912" name="Freeform 1028"/>
              <p:cNvSpPr>
                <a:spLocks/>
              </p:cNvSpPr>
              <p:nvPr/>
            </p:nvSpPr>
            <p:spPr bwMode="auto">
              <a:xfrm>
                <a:off x="3820" y="1360"/>
                <a:ext cx="76" cy="69"/>
              </a:xfrm>
              <a:custGeom>
                <a:avLst/>
                <a:gdLst/>
                <a:ahLst/>
                <a:cxnLst>
                  <a:cxn ang="0">
                    <a:pos x="65" y="0"/>
                  </a:cxn>
                  <a:cxn ang="0">
                    <a:pos x="69" y="6"/>
                  </a:cxn>
                  <a:cxn ang="0">
                    <a:pos x="73" y="13"/>
                  </a:cxn>
                  <a:cxn ang="0">
                    <a:pos x="75" y="21"/>
                  </a:cxn>
                  <a:cxn ang="0">
                    <a:pos x="75" y="28"/>
                  </a:cxn>
                  <a:cxn ang="0">
                    <a:pos x="20" y="68"/>
                  </a:cxn>
                  <a:cxn ang="0">
                    <a:pos x="11" y="59"/>
                  </a:cxn>
                  <a:cxn ang="0">
                    <a:pos x="2" y="39"/>
                  </a:cxn>
                  <a:cxn ang="0">
                    <a:pos x="1" y="25"/>
                  </a:cxn>
                  <a:cxn ang="0">
                    <a:pos x="0" y="10"/>
                  </a:cxn>
                  <a:cxn ang="0">
                    <a:pos x="65" y="0"/>
                  </a:cxn>
                </a:cxnLst>
                <a:rect l="0" t="0" r="r" b="b"/>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913" name="Group 1029"/>
              <p:cNvGrpSpPr>
                <a:grpSpLocks/>
              </p:cNvGrpSpPr>
              <p:nvPr/>
            </p:nvGrpSpPr>
            <p:grpSpPr bwMode="auto">
              <a:xfrm>
                <a:off x="3807" y="1368"/>
                <a:ext cx="47" cy="62"/>
                <a:chOff x="3807" y="1368"/>
                <a:chExt cx="47" cy="62"/>
              </a:xfrm>
            </p:grpSpPr>
            <p:sp>
              <p:nvSpPr>
                <p:cNvPr id="914" name="Freeform 1030"/>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8" y="0"/>
                    </a:cxn>
                    <a:cxn ang="0">
                      <a:pos x="15" y="1"/>
                    </a:cxn>
                    <a:cxn ang="0">
                      <a:pos x="11" y="2"/>
                    </a:cxn>
                    <a:cxn ang="0">
                      <a:pos x="8" y="5"/>
                    </a:cxn>
                    <a:cxn ang="0">
                      <a:pos x="5" y="8"/>
                    </a:cxn>
                    <a:cxn ang="0">
                      <a:pos x="3" y="12"/>
                    </a:cxn>
                    <a:cxn ang="0">
                      <a:pos x="1" y="16"/>
                    </a:cxn>
                    <a:cxn ang="0">
                      <a:pos x="0" y="21"/>
                    </a:cxn>
                    <a:cxn ang="0">
                      <a:pos x="0" y="26"/>
                    </a:cxn>
                    <a:cxn ang="0">
                      <a:pos x="1" y="31"/>
                    </a:cxn>
                    <a:cxn ang="0">
                      <a:pos x="2" y="37"/>
                    </a:cxn>
                    <a:cxn ang="0">
                      <a:pos x="3" y="42"/>
                    </a:cxn>
                    <a:cxn ang="0">
                      <a:pos x="6" y="46"/>
                    </a:cxn>
                    <a:cxn ang="0">
                      <a:pos x="9" y="51"/>
                    </a:cxn>
                    <a:cxn ang="0">
                      <a:pos x="12" y="54"/>
                    </a:cxn>
                    <a:cxn ang="0">
                      <a:pos x="16" y="57"/>
                    </a:cxn>
                    <a:cxn ang="0">
                      <a:pos x="20" y="59"/>
                    </a:cxn>
                    <a:cxn ang="0">
                      <a:pos x="23" y="61"/>
                    </a:cxn>
                    <a:cxn ang="0">
                      <a:pos x="28" y="61"/>
                    </a:cxn>
                    <a:cxn ang="0">
                      <a:pos x="31" y="60"/>
                    </a:cxn>
                    <a:cxn ang="0">
                      <a:pos x="35" y="59"/>
                    </a:cxn>
                    <a:cxn ang="0">
                      <a:pos x="38" y="56"/>
                    </a:cxn>
                    <a:cxn ang="0">
                      <a:pos x="41" y="53"/>
                    </a:cxn>
                    <a:cxn ang="0">
                      <a:pos x="43" y="49"/>
                    </a:cxn>
                    <a:cxn ang="0">
                      <a:pos x="45" y="45"/>
                    </a:cxn>
                    <a:cxn ang="0">
                      <a:pos x="46" y="40"/>
                    </a:cxn>
                    <a:cxn ang="0">
                      <a:pos x="46" y="35"/>
                    </a:cxn>
                    <a:cxn ang="0">
                      <a:pos x="45" y="30"/>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919191">
                        <a:gamma/>
                        <a:shade val="0"/>
                        <a:invGamma/>
                      </a:srgbClr>
                    </a:gs>
                  </a:gsLst>
                  <a:lin ang="0" scaled="1"/>
                </a:gradFill>
                <a:ln w="12700" cap="rnd">
                  <a:noFill/>
                  <a:round/>
                  <a:headEnd/>
                  <a:tailEnd/>
                </a:ln>
                <a:effectLst/>
              </p:spPr>
              <p:txBody>
                <a:bodyPr/>
                <a:lstStyle/>
                <a:p>
                  <a:endParaRPr lang="en-US" dirty="0"/>
                </a:p>
              </p:txBody>
            </p:sp>
            <p:sp>
              <p:nvSpPr>
                <p:cNvPr id="915" name="Freeform 1031"/>
                <p:cNvSpPr>
                  <a:spLocks/>
                </p:cNvSpPr>
                <p:nvPr/>
              </p:nvSpPr>
              <p:spPr bwMode="auto">
                <a:xfrm>
                  <a:off x="3807" y="1368"/>
                  <a:ext cx="47" cy="62"/>
                </a:xfrm>
                <a:custGeom>
                  <a:avLst/>
                  <a:gdLst/>
                  <a:ahLst/>
                  <a:cxnLst>
                    <a:cxn ang="0">
                      <a:pos x="44" y="24"/>
                    </a:cxn>
                    <a:cxn ang="0">
                      <a:pos x="43" y="19"/>
                    </a:cxn>
                    <a:cxn ang="0">
                      <a:pos x="40" y="15"/>
                    </a:cxn>
                    <a:cxn ang="0">
                      <a:pos x="37" y="10"/>
                    </a:cxn>
                    <a:cxn ang="0">
                      <a:pos x="34" y="7"/>
                    </a:cxn>
                    <a:cxn ang="0">
                      <a:pos x="30" y="4"/>
                    </a:cxn>
                    <a:cxn ang="0">
                      <a:pos x="26" y="2"/>
                    </a:cxn>
                    <a:cxn ang="0">
                      <a:pos x="23" y="0"/>
                    </a:cxn>
                    <a:cxn ang="0">
                      <a:pos x="19" y="0"/>
                    </a:cxn>
                    <a:cxn ang="0">
                      <a:pos x="15" y="1"/>
                    </a:cxn>
                    <a:cxn ang="0">
                      <a:pos x="11" y="2"/>
                    </a:cxn>
                    <a:cxn ang="0">
                      <a:pos x="8" y="5"/>
                    </a:cxn>
                    <a:cxn ang="0">
                      <a:pos x="5" y="8"/>
                    </a:cxn>
                    <a:cxn ang="0">
                      <a:pos x="3" y="12"/>
                    </a:cxn>
                    <a:cxn ang="0">
                      <a:pos x="1" y="16"/>
                    </a:cxn>
                    <a:cxn ang="0">
                      <a:pos x="0" y="21"/>
                    </a:cxn>
                    <a:cxn ang="0">
                      <a:pos x="0" y="26"/>
                    </a:cxn>
                    <a:cxn ang="0">
                      <a:pos x="1" y="32"/>
                    </a:cxn>
                    <a:cxn ang="0">
                      <a:pos x="2" y="37"/>
                    </a:cxn>
                    <a:cxn ang="0">
                      <a:pos x="3" y="42"/>
                    </a:cxn>
                    <a:cxn ang="0">
                      <a:pos x="6" y="46"/>
                    </a:cxn>
                    <a:cxn ang="0">
                      <a:pos x="9" y="51"/>
                    </a:cxn>
                    <a:cxn ang="0">
                      <a:pos x="12" y="54"/>
                    </a:cxn>
                    <a:cxn ang="0">
                      <a:pos x="16" y="57"/>
                    </a:cxn>
                    <a:cxn ang="0">
                      <a:pos x="20" y="59"/>
                    </a:cxn>
                    <a:cxn ang="0">
                      <a:pos x="23" y="61"/>
                    </a:cxn>
                    <a:cxn ang="0">
                      <a:pos x="27" y="61"/>
                    </a:cxn>
                    <a:cxn ang="0">
                      <a:pos x="31" y="60"/>
                    </a:cxn>
                    <a:cxn ang="0">
                      <a:pos x="35" y="59"/>
                    </a:cxn>
                    <a:cxn ang="0">
                      <a:pos x="38" y="56"/>
                    </a:cxn>
                    <a:cxn ang="0">
                      <a:pos x="41" y="53"/>
                    </a:cxn>
                    <a:cxn ang="0">
                      <a:pos x="43" y="49"/>
                    </a:cxn>
                    <a:cxn ang="0">
                      <a:pos x="45" y="45"/>
                    </a:cxn>
                    <a:cxn ang="0">
                      <a:pos x="46" y="40"/>
                    </a:cxn>
                    <a:cxn ang="0">
                      <a:pos x="46" y="35"/>
                    </a:cxn>
                    <a:cxn ang="0">
                      <a:pos x="45" y="29"/>
                    </a:cxn>
                    <a:cxn ang="0">
                      <a:pos x="44" y="24"/>
                    </a:cxn>
                  </a:cxnLst>
                  <a:rect l="0" t="0" r="r" b="b"/>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sp>
          <p:nvSpPr>
            <p:cNvPr id="884" name="Line 1032"/>
            <p:cNvSpPr>
              <a:spLocks noChangeShapeType="1"/>
            </p:cNvSpPr>
            <p:nvPr/>
          </p:nvSpPr>
          <p:spPr bwMode="auto">
            <a:xfrm flipV="1">
              <a:off x="3921" y="1324"/>
              <a:ext cx="134" cy="52"/>
            </a:xfrm>
            <a:prstGeom prst="line">
              <a:avLst/>
            </a:prstGeom>
            <a:noFill/>
            <a:ln w="12700">
              <a:solidFill>
                <a:srgbClr val="000000"/>
              </a:solidFill>
              <a:round/>
              <a:headEnd/>
              <a:tailEnd/>
            </a:ln>
            <a:effectLst/>
          </p:spPr>
          <p:txBody>
            <a:bodyPr wrap="none" anchor="ctr"/>
            <a:lstStyle/>
            <a:p>
              <a:endParaRPr lang="en-US" dirty="0"/>
            </a:p>
          </p:txBody>
        </p:sp>
        <p:sp>
          <p:nvSpPr>
            <p:cNvPr id="885" name="Line 1033"/>
            <p:cNvSpPr>
              <a:spLocks noChangeShapeType="1"/>
            </p:cNvSpPr>
            <p:nvPr/>
          </p:nvSpPr>
          <p:spPr bwMode="auto">
            <a:xfrm flipV="1">
              <a:off x="3854" y="1124"/>
              <a:ext cx="134" cy="52"/>
            </a:xfrm>
            <a:prstGeom prst="line">
              <a:avLst/>
            </a:prstGeom>
            <a:noFill/>
            <a:ln w="12700">
              <a:solidFill>
                <a:srgbClr val="000000"/>
              </a:solidFill>
              <a:round/>
              <a:headEnd/>
              <a:tailEnd/>
            </a:ln>
            <a:effectLst/>
          </p:spPr>
          <p:txBody>
            <a:bodyPr wrap="none" anchor="ctr"/>
            <a:lstStyle/>
            <a:p>
              <a:endParaRPr lang="en-US" dirty="0"/>
            </a:p>
          </p:txBody>
        </p:sp>
        <p:grpSp>
          <p:nvGrpSpPr>
            <p:cNvPr id="886" name="Group 1034"/>
            <p:cNvGrpSpPr>
              <a:grpSpLocks/>
            </p:cNvGrpSpPr>
            <p:nvPr/>
          </p:nvGrpSpPr>
          <p:grpSpPr bwMode="auto">
            <a:xfrm>
              <a:off x="3913" y="965"/>
              <a:ext cx="310" cy="484"/>
              <a:chOff x="3913" y="965"/>
              <a:chExt cx="310" cy="484"/>
            </a:xfrm>
          </p:grpSpPr>
          <p:sp>
            <p:nvSpPr>
              <p:cNvPr id="887" name="Freeform 1035"/>
              <p:cNvSpPr>
                <a:spLocks/>
              </p:cNvSpPr>
              <p:nvPr/>
            </p:nvSpPr>
            <p:spPr bwMode="auto">
              <a:xfrm>
                <a:off x="3913" y="965"/>
                <a:ext cx="310" cy="484"/>
              </a:xfrm>
              <a:custGeom>
                <a:avLst/>
                <a:gdLst/>
                <a:ahLst/>
                <a:cxnLst>
                  <a:cxn ang="0">
                    <a:pos x="0" y="60"/>
                  </a:cxn>
                  <a:cxn ang="0">
                    <a:pos x="144" y="483"/>
                  </a:cxn>
                  <a:cxn ang="0">
                    <a:pos x="309" y="435"/>
                  </a:cxn>
                  <a:cxn ang="0">
                    <a:pos x="159" y="0"/>
                  </a:cxn>
                  <a:cxn ang="0">
                    <a:pos x="0" y="60"/>
                  </a:cxn>
                </a:cxnLst>
                <a:rect l="0" t="0" r="r" b="b"/>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88" name="Freeform 1036"/>
              <p:cNvSpPr>
                <a:spLocks/>
              </p:cNvSpPr>
              <p:nvPr/>
            </p:nvSpPr>
            <p:spPr bwMode="auto">
              <a:xfrm>
                <a:off x="3972" y="1142"/>
                <a:ext cx="166" cy="83"/>
              </a:xfrm>
              <a:custGeom>
                <a:avLst/>
                <a:gdLst/>
                <a:ahLst/>
                <a:cxnLst>
                  <a:cxn ang="0">
                    <a:pos x="0" y="58"/>
                  </a:cxn>
                  <a:cxn ang="0">
                    <a:pos x="158" y="0"/>
                  </a:cxn>
                  <a:cxn ang="0">
                    <a:pos x="165" y="23"/>
                  </a:cxn>
                  <a:cxn ang="0">
                    <a:pos x="8" y="82"/>
                  </a:cxn>
                  <a:cxn ang="0">
                    <a:pos x="0" y="58"/>
                  </a:cxn>
                </a:cxnLst>
                <a:rect l="0" t="0" r="r" b="b"/>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89" name="Group 1037"/>
              <p:cNvGrpSpPr>
                <a:grpSpLocks/>
              </p:cNvGrpSpPr>
              <p:nvPr/>
            </p:nvGrpSpPr>
            <p:grpSpPr bwMode="auto">
              <a:xfrm>
                <a:off x="3933" y="1168"/>
                <a:ext cx="216" cy="97"/>
                <a:chOff x="3933" y="1168"/>
                <a:chExt cx="216" cy="97"/>
              </a:xfrm>
            </p:grpSpPr>
            <p:sp>
              <p:nvSpPr>
                <p:cNvPr id="910" name="Freeform 1038"/>
                <p:cNvSpPr>
                  <a:spLocks/>
                </p:cNvSpPr>
                <p:nvPr/>
              </p:nvSpPr>
              <p:spPr bwMode="auto">
                <a:xfrm>
                  <a:off x="3933" y="1168"/>
                  <a:ext cx="214" cy="96"/>
                </a:xfrm>
                <a:custGeom>
                  <a:avLst/>
                  <a:gdLst/>
                  <a:ahLst/>
                  <a:cxnLst>
                    <a:cxn ang="0">
                      <a:pos x="0" y="77"/>
                    </a:cxn>
                    <a:cxn ang="0">
                      <a:pos x="207" y="0"/>
                    </a:cxn>
                    <a:cxn ang="0">
                      <a:pos x="211" y="10"/>
                    </a:cxn>
                    <a:cxn ang="0">
                      <a:pos x="213" y="21"/>
                    </a:cxn>
                    <a:cxn ang="0">
                      <a:pos x="7" y="95"/>
                    </a:cxn>
                    <a:cxn ang="0">
                      <a:pos x="0" y="86"/>
                    </a:cxn>
                    <a:cxn ang="0">
                      <a:pos x="0" y="77"/>
                    </a:cxn>
                  </a:cxnLst>
                  <a:rect l="0" t="0" r="r" b="b"/>
                  <a:pathLst>
                    <a:path w="214" h="96">
                      <a:moveTo>
                        <a:pt x="0" y="77"/>
                      </a:moveTo>
                      <a:lnTo>
                        <a:pt x="207" y="0"/>
                      </a:lnTo>
                      <a:lnTo>
                        <a:pt x="211" y="10"/>
                      </a:lnTo>
                      <a:lnTo>
                        <a:pt x="213" y="21"/>
                      </a:lnTo>
                      <a:lnTo>
                        <a:pt x="7" y="95"/>
                      </a:lnTo>
                      <a:lnTo>
                        <a:pt x="0" y="86"/>
                      </a:lnTo>
                      <a:lnTo>
                        <a:pt x="0" y="77"/>
                      </a:lnTo>
                    </a:path>
                  </a:pathLst>
                </a:custGeom>
                <a:gradFill rotWithShape="0">
                  <a:gsLst>
                    <a:gs pos="0">
                      <a:srgbClr val="A2C1FE">
                        <a:gamma/>
                        <a:tint val="10196"/>
                        <a:invGamma/>
                      </a:srgbClr>
                    </a:gs>
                    <a:gs pos="100000">
                      <a:srgbClr val="A2C1FE"/>
                    </a:gs>
                  </a:gsLst>
                  <a:lin ang="5400000" scaled="1"/>
                </a:gradFill>
                <a:ln w="12700" cap="rnd">
                  <a:noFill/>
                  <a:round/>
                  <a:headEnd/>
                  <a:tailEnd/>
                </a:ln>
                <a:effectLst/>
              </p:spPr>
              <p:txBody>
                <a:bodyPr/>
                <a:lstStyle/>
                <a:p>
                  <a:endParaRPr lang="en-US" dirty="0"/>
                </a:p>
              </p:txBody>
            </p:sp>
            <p:sp>
              <p:nvSpPr>
                <p:cNvPr id="911" name="Freeform 1039"/>
                <p:cNvSpPr>
                  <a:spLocks/>
                </p:cNvSpPr>
                <p:nvPr/>
              </p:nvSpPr>
              <p:spPr bwMode="auto">
                <a:xfrm>
                  <a:off x="3933" y="1168"/>
                  <a:ext cx="216" cy="97"/>
                </a:xfrm>
                <a:custGeom>
                  <a:avLst/>
                  <a:gdLst/>
                  <a:ahLst/>
                  <a:cxnLst>
                    <a:cxn ang="0">
                      <a:pos x="0" y="78"/>
                    </a:cxn>
                    <a:cxn ang="0">
                      <a:pos x="209" y="0"/>
                    </a:cxn>
                    <a:cxn ang="0">
                      <a:pos x="213" y="10"/>
                    </a:cxn>
                    <a:cxn ang="0">
                      <a:pos x="215" y="21"/>
                    </a:cxn>
                    <a:cxn ang="0">
                      <a:pos x="7" y="96"/>
                    </a:cxn>
                    <a:cxn ang="0">
                      <a:pos x="0" y="87"/>
                    </a:cxn>
                    <a:cxn ang="0">
                      <a:pos x="0" y="78"/>
                    </a:cxn>
                  </a:cxnLst>
                  <a:rect l="0" t="0" r="r" b="b"/>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sp>
            <p:nvSpPr>
              <p:cNvPr id="890" name="Freeform 1040"/>
              <p:cNvSpPr>
                <a:spLocks/>
              </p:cNvSpPr>
              <p:nvPr/>
            </p:nvSpPr>
            <p:spPr bwMode="auto">
              <a:xfrm>
                <a:off x="3989" y="1190"/>
                <a:ext cx="168" cy="84"/>
              </a:xfrm>
              <a:custGeom>
                <a:avLst/>
                <a:gdLst/>
                <a:ahLst/>
                <a:cxnLst>
                  <a:cxn ang="0">
                    <a:pos x="0" y="59"/>
                  </a:cxn>
                  <a:cxn ang="0">
                    <a:pos x="159" y="0"/>
                  </a:cxn>
                  <a:cxn ang="0">
                    <a:pos x="167" y="26"/>
                  </a:cxn>
                  <a:cxn ang="0">
                    <a:pos x="8" y="83"/>
                  </a:cxn>
                  <a:cxn ang="0">
                    <a:pos x="0" y="59"/>
                  </a:cxn>
                </a:cxnLst>
                <a:rect l="0" t="0" r="r" b="b"/>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grpSp>
            <p:nvGrpSpPr>
              <p:cNvPr id="891" name="Group 1041"/>
              <p:cNvGrpSpPr>
                <a:grpSpLocks/>
              </p:cNvGrpSpPr>
              <p:nvPr/>
            </p:nvGrpSpPr>
            <p:grpSpPr bwMode="auto">
              <a:xfrm>
                <a:off x="3946" y="1063"/>
                <a:ext cx="164" cy="72"/>
                <a:chOff x="3946" y="1063"/>
                <a:chExt cx="164" cy="72"/>
              </a:xfrm>
            </p:grpSpPr>
            <p:sp>
              <p:nvSpPr>
                <p:cNvPr id="905" name="Freeform 1042"/>
                <p:cNvSpPr>
                  <a:spLocks/>
                </p:cNvSpPr>
                <p:nvPr/>
              </p:nvSpPr>
              <p:spPr bwMode="auto">
                <a:xfrm>
                  <a:off x="3946" y="1063"/>
                  <a:ext cx="164" cy="72"/>
                </a:xfrm>
                <a:custGeom>
                  <a:avLst/>
                  <a:gdLst/>
                  <a:ahLst/>
                  <a:cxnLst>
                    <a:cxn ang="0">
                      <a:pos x="0" y="59"/>
                    </a:cxn>
                    <a:cxn ang="0">
                      <a:pos x="4" y="71"/>
                    </a:cxn>
                    <a:cxn ang="0">
                      <a:pos x="163" y="11"/>
                    </a:cxn>
                    <a:cxn ang="0">
                      <a:pos x="160" y="0"/>
                    </a:cxn>
                    <a:cxn ang="0">
                      <a:pos x="0" y="59"/>
                    </a:cxn>
                  </a:cxnLst>
                  <a:rect l="0" t="0" r="r" b="b"/>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06" name="Line 1043"/>
                <p:cNvSpPr>
                  <a:spLocks noChangeShapeType="1"/>
                </p:cNvSpPr>
                <p:nvPr/>
              </p:nvSpPr>
              <p:spPr bwMode="auto">
                <a:xfrm>
                  <a:off x="3956" y="1120"/>
                  <a:ext cx="7" cy="13"/>
                </a:xfrm>
                <a:prstGeom prst="line">
                  <a:avLst/>
                </a:prstGeom>
                <a:noFill/>
                <a:ln w="12700">
                  <a:solidFill>
                    <a:srgbClr val="FFFFFF"/>
                  </a:solidFill>
                  <a:round/>
                  <a:headEnd/>
                  <a:tailEnd/>
                </a:ln>
                <a:effectLst/>
              </p:spPr>
              <p:txBody>
                <a:bodyPr wrap="none" anchor="ctr"/>
                <a:lstStyle/>
                <a:p>
                  <a:endParaRPr lang="en-US" dirty="0"/>
                </a:p>
              </p:txBody>
            </p:sp>
            <p:sp>
              <p:nvSpPr>
                <p:cNvPr id="907" name="Line 1044"/>
                <p:cNvSpPr>
                  <a:spLocks noChangeShapeType="1"/>
                </p:cNvSpPr>
                <p:nvPr/>
              </p:nvSpPr>
              <p:spPr bwMode="auto">
                <a:xfrm>
                  <a:off x="3996" y="1103"/>
                  <a:ext cx="7" cy="15"/>
                </a:xfrm>
                <a:prstGeom prst="line">
                  <a:avLst/>
                </a:prstGeom>
                <a:noFill/>
                <a:ln w="12700">
                  <a:solidFill>
                    <a:srgbClr val="FFFFFF"/>
                  </a:solidFill>
                  <a:round/>
                  <a:headEnd/>
                  <a:tailEnd/>
                </a:ln>
                <a:effectLst/>
              </p:spPr>
              <p:txBody>
                <a:bodyPr wrap="none" anchor="ctr"/>
                <a:lstStyle/>
                <a:p>
                  <a:endParaRPr lang="en-US" dirty="0"/>
                </a:p>
              </p:txBody>
            </p:sp>
            <p:sp>
              <p:nvSpPr>
                <p:cNvPr id="908" name="Line 1045"/>
                <p:cNvSpPr>
                  <a:spLocks noChangeShapeType="1"/>
                </p:cNvSpPr>
                <p:nvPr/>
              </p:nvSpPr>
              <p:spPr bwMode="auto">
                <a:xfrm>
                  <a:off x="4045" y="1085"/>
                  <a:ext cx="7" cy="14"/>
                </a:xfrm>
                <a:prstGeom prst="line">
                  <a:avLst/>
                </a:prstGeom>
                <a:noFill/>
                <a:ln w="12700">
                  <a:solidFill>
                    <a:srgbClr val="FFFFFF"/>
                  </a:solidFill>
                  <a:round/>
                  <a:headEnd/>
                  <a:tailEnd/>
                </a:ln>
                <a:effectLst/>
              </p:spPr>
              <p:txBody>
                <a:bodyPr wrap="none" anchor="ctr"/>
                <a:lstStyle/>
                <a:p>
                  <a:endParaRPr lang="en-US" dirty="0"/>
                </a:p>
              </p:txBody>
            </p:sp>
            <p:sp>
              <p:nvSpPr>
                <p:cNvPr id="909" name="Line 1046"/>
                <p:cNvSpPr>
                  <a:spLocks noChangeShapeType="1"/>
                </p:cNvSpPr>
                <p:nvPr/>
              </p:nvSpPr>
              <p:spPr bwMode="auto">
                <a:xfrm>
                  <a:off x="4096" y="1067"/>
                  <a:ext cx="0" cy="16"/>
                </a:xfrm>
                <a:prstGeom prst="line">
                  <a:avLst/>
                </a:prstGeom>
                <a:noFill/>
                <a:ln w="12700">
                  <a:solidFill>
                    <a:srgbClr val="FFFFFF"/>
                  </a:solidFill>
                  <a:round/>
                  <a:headEnd/>
                  <a:tailEnd/>
                </a:ln>
                <a:effectLst/>
              </p:spPr>
              <p:txBody>
                <a:bodyPr wrap="none" anchor="ctr"/>
                <a:lstStyle/>
                <a:p>
                  <a:endParaRPr lang="en-US" dirty="0"/>
                </a:p>
              </p:txBody>
            </p:sp>
          </p:grpSp>
          <p:grpSp>
            <p:nvGrpSpPr>
              <p:cNvPr id="892" name="Group 1047"/>
              <p:cNvGrpSpPr>
                <a:grpSpLocks/>
              </p:cNvGrpSpPr>
              <p:nvPr/>
            </p:nvGrpSpPr>
            <p:grpSpPr bwMode="auto">
              <a:xfrm>
                <a:off x="4024" y="1288"/>
                <a:ext cx="164" cy="73"/>
                <a:chOff x="4024" y="1288"/>
                <a:chExt cx="164" cy="73"/>
              </a:xfrm>
            </p:grpSpPr>
            <p:sp>
              <p:nvSpPr>
                <p:cNvPr id="900" name="Freeform 1048"/>
                <p:cNvSpPr>
                  <a:spLocks/>
                </p:cNvSpPr>
                <p:nvPr/>
              </p:nvSpPr>
              <p:spPr bwMode="auto">
                <a:xfrm>
                  <a:off x="4024" y="1288"/>
                  <a:ext cx="164" cy="73"/>
                </a:xfrm>
                <a:custGeom>
                  <a:avLst/>
                  <a:gdLst/>
                  <a:ahLst/>
                  <a:cxnLst>
                    <a:cxn ang="0">
                      <a:pos x="0" y="60"/>
                    </a:cxn>
                    <a:cxn ang="0">
                      <a:pos x="4" y="72"/>
                    </a:cxn>
                    <a:cxn ang="0">
                      <a:pos x="163" y="11"/>
                    </a:cxn>
                    <a:cxn ang="0">
                      <a:pos x="160" y="0"/>
                    </a:cxn>
                    <a:cxn ang="0">
                      <a:pos x="0" y="60"/>
                    </a:cxn>
                  </a:cxnLst>
                  <a:rect l="0" t="0" r="r" b="b"/>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901" name="Line 1049"/>
                <p:cNvSpPr>
                  <a:spLocks noChangeShapeType="1"/>
                </p:cNvSpPr>
                <p:nvPr/>
              </p:nvSpPr>
              <p:spPr bwMode="auto">
                <a:xfrm>
                  <a:off x="4034" y="1345"/>
                  <a:ext cx="7" cy="14"/>
                </a:xfrm>
                <a:prstGeom prst="line">
                  <a:avLst/>
                </a:prstGeom>
                <a:noFill/>
                <a:ln w="12700">
                  <a:solidFill>
                    <a:srgbClr val="FFFFFF"/>
                  </a:solidFill>
                  <a:round/>
                  <a:headEnd/>
                  <a:tailEnd/>
                </a:ln>
                <a:effectLst/>
              </p:spPr>
              <p:txBody>
                <a:bodyPr wrap="none" anchor="ctr"/>
                <a:lstStyle/>
                <a:p>
                  <a:endParaRPr lang="en-US" dirty="0"/>
                </a:p>
              </p:txBody>
            </p:sp>
            <p:sp>
              <p:nvSpPr>
                <p:cNvPr id="902" name="Line 1050"/>
                <p:cNvSpPr>
                  <a:spLocks noChangeShapeType="1"/>
                </p:cNvSpPr>
                <p:nvPr/>
              </p:nvSpPr>
              <p:spPr bwMode="auto">
                <a:xfrm>
                  <a:off x="4074" y="1329"/>
                  <a:ext cx="6" cy="14"/>
                </a:xfrm>
                <a:prstGeom prst="line">
                  <a:avLst/>
                </a:prstGeom>
                <a:noFill/>
                <a:ln w="12700">
                  <a:solidFill>
                    <a:srgbClr val="FFFFFF"/>
                  </a:solidFill>
                  <a:round/>
                  <a:headEnd/>
                  <a:tailEnd/>
                </a:ln>
                <a:effectLst/>
              </p:spPr>
              <p:txBody>
                <a:bodyPr wrap="none" anchor="ctr"/>
                <a:lstStyle/>
                <a:p>
                  <a:endParaRPr lang="en-US" dirty="0"/>
                </a:p>
              </p:txBody>
            </p:sp>
            <p:sp>
              <p:nvSpPr>
                <p:cNvPr id="903" name="Line 1051"/>
                <p:cNvSpPr>
                  <a:spLocks noChangeShapeType="1"/>
                </p:cNvSpPr>
                <p:nvPr/>
              </p:nvSpPr>
              <p:spPr bwMode="auto">
                <a:xfrm>
                  <a:off x="4124" y="1310"/>
                  <a:ext cx="6" cy="14"/>
                </a:xfrm>
                <a:prstGeom prst="line">
                  <a:avLst/>
                </a:prstGeom>
                <a:noFill/>
                <a:ln w="12700">
                  <a:solidFill>
                    <a:srgbClr val="FFFFFF"/>
                  </a:solidFill>
                  <a:round/>
                  <a:headEnd/>
                  <a:tailEnd/>
                </a:ln>
                <a:effectLst/>
              </p:spPr>
              <p:txBody>
                <a:bodyPr wrap="none" anchor="ctr"/>
                <a:lstStyle/>
                <a:p>
                  <a:endParaRPr lang="en-US" dirty="0"/>
                </a:p>
              </p:txBody>
            </p:sp>
            <p:sp>
              <p:nvSpPr>
                <p:cNvPr id="904" name="Line 1052"/>
                <p:cNvSpPr>
                  <a:spLocks noChangeShapeType="1"/>
                </p:cNvSpPr>
                <p:nvPr/>
              </p:nvSpPr>
              <p:spPr bwMode="auto">
                <a:xfrm>
                  <a:off x="4170" y="1292"/>
                  <a:ext cx="7" cy="16"/>
                </a:xfrm>
                <a:prstGeom prst="line">
                  <a:avLst/>
                </a:prstGeom>
                <a:noFill/>
                <a:ln w="12700">
                  <a:solidFill>
                    <a:srgbClr val="FFFFFF"/>
                  </a:solidFill>
                  <a:round/>
                  <a:headEnd/>
                  <a:tailEnd/>
                </a:ln>
                <a:effectLst/>
              </p:spPr>
              <p:txBody>
                <a:bodyPr wrap="none" anchor="ctr"/>
                <a:lstStyle/>
                <a:p>
                  <a:endParaRPr lang="en-US" dirty="0"/>
                </a:p>
              </p:txBody>
            </p:sp>
          </p:grpSp>
          <p:sp>
            <p:nvSpPr>
              <p:cNvPr id="893" name="Freeform 1053"/>
              <p:cNvSpPr>
                <a:spLocks/>
              </p:cNvSpPr>
              <p:nvPr/>
            </p:nvSpPr>
            <p:spPr bwMode="auto">
              <a:xfrm>
                <a:off x="3917" y="969"/>
                <a:ext cx="187" cy="153"/>
              </a:xfrm>
              <a:custGeom>
                <a:avLst/>
                <a:gdLst/>
                <a:ahLst/>
                <a:cxnLst>
                  <a:cxn ang="0">
                    <a:pos x="0" y="58"/>
                  </a:cxn>
                  <a:cxn ang="0">
                    <a:pos x="154" y="0"/>
                  </a:cxn>
                  <a:cxn ang="0">
                    <a:pos x="186" y="93"/>
                  </a:cxn>
                  <a:cxn ang="0">
                    <a:pos x="32" y="152"/>
                  </a:cxn>
                  <a:cxn ang="0">
                    <a:pos x="0" y="58"/>
                  </a:cxn>
                </a:cxnLst>
                <a:rect l="0" t="0" r="r" b="b"/>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894" name="Freeform 1054"/>
              <p:cNvSpPr>
                <a:spLocks/>
              </p:cNvSpPr>
              <p:nvPr/>
            </p:nvSpPr>
            <p:spPr bwMode="auto">
              <a:xfrm>
                <a:off x="4029" y="1304"/>
                <a:ext cx="189" cy="141"/>
              </a:xfrm>
              <a:custGeom>
                <a:avLst/>
                <a:gdLst/>
                <a:ahLst/>
                <a:cxnLst>
                  <a:cxn ang="0">
                    <a:pos x="0" y="56"/>
                  </a:cxn>
                  <a:cxn ang="0">
                    <a:pos x="156" y="0"/>
                  </a:cxn>
                  <a:cxn ang="0">
                    <a:pos x="188" y="93"/>
                  </a:cxn>
                  <a:cxn ang="0">
                    <a:pos x="29" y="140"/>
                  </a:cxn>
                  <a:cxn ang="0">
                    <a:pos x="0" y="56"/>
                  </a:cxn>
                </a:cxnLst>
                <a:rect l="0" t="0" r="r" b="b"/>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a:effectLst/>
            </p:spPr>
            <p:txBody>
              <a:bodyPr/>
              <a:lstStyle/>
              <a:p>
                <a:endParaRPr lang="en-US" dirty="0"/>
              </a:p>
            </p:txBody>
          </p:sp>
          <p:sp>
            <p:nvSpPr>
              <p:cNvPr id="895" name="Freeform 1055"/>
              <p:cNvSpPr>
                <a:spLocks/>
              </p:cNvSpPr>
              <p:nvPr/>
            </p:nvSpPr>
            <p:spPr bwMode="auto">
              <a:xfrm>
                <a:off x="3952" y="1077"/>
                <a:ext cx="167" cy="84"/>
              </a:xfrm>
              <a:custGeom>
                <a:avLst/>
                <a:gdLst/>
                <a:ahLst/>
                <a:cxnLst>
                  <a:cxn ang="0">
                    <a:pos x="0" y="59"/>
                  </a:cxn>
                  <a:cxn ang="0">
                    <a:pos x="158" y="0"/>
                  </a:cxn>
                  <a:cxn ang="0">
                    <a:pos x="166" y="26"/>
                  </a:cxn>
                  <a:cxn ang="0">
                    <a:pos x="7" y="83"/>
                  </a:cxn>
                  <a:cxn ang="0">
                    <a:pos x="0" y="59"/>
                  </a:cxn>
                </a:cxnLst>
                <a:rect l="0" t="0" r="r" b="b"/>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96" name="Line 1056"/>
              <p:cNvSpPr>
                <a:spLocks noChangeShapeType="1"/>
              </p:cNvSpPr>
              <p:nvPr/>
            </p:nvSpPr>
            <p:spPr bwMode="auto">
              <a:xfrm flipH="1">
                <a:off x="3952" y="1083"/>
                <a:ext cx="157" cy="50"/>
              </a:xfrm>
              <a:prstGeom prst="line">
                <a:avLst/>
              </a:prstGeom>
              <a:noFill/>
              <a:ln w="12700">
                <a:solidFill>
                  <a:srgbClr val="FFFFFF"/>
                </a:solidFill>
                <a:round/>
                <a:headEnd/>
                <a:tailEnd/>
              </a:ln>
              <a:effectLst/>
            </p:spPr>
            <p:txBody>
              <a:bodyPr wrap="none" anchor="ctr"/>
              <a:lstStyle/>
              <a:p>
                <a:endParaRPr lang="en-US" dirty="0"/>
              </a:p>
            </p:txBody>
          </p:sp>
          <p:sp>
            <p:nvSpPr>
              <p:cNvPr id="897" name="Freeform 1057"/>
              <p:cNvSpPr>
                <a:spLocks/>
              </p:cNvSpPr>
              <p:nvPr/>
            </p:nvSpPr>
            <p:spPr bwMode="auto">
              <a:xfrm>
                <a:off x="4015" y="1262"/>
                <a:ext cx="166" cy="84"/>
              </a:xfrm>
              <a:custGeom>
                <a:avLst/>
                <a:gdLst/>
                <a:ahLst/>
                <a:cxnLst>
                  <a:cxn ang="0">
                    <a:pos x="0" y="59"/>
                  </a:cxn>
                  <a:cxn ang="0">
                    <a:pos x="157" y="0"/>
                  </a:cxn>
                  <a:cxn ang="0">
                    <a:pos x="165" y="26"/>
                  </a:cxn>
                  <a:cxn ang="0">
                    <a:pos x="7" y="83"/>
                  </a:cxn>
                  <a:cxn ang="0">
                    <a:pos x="0" y="59"/>
                  </a:cxn>
                </a:cxnLst>
                <a:rect l="0" t="0" r="r" b="b"/>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898" name="Line 1058"/>
              <p:cNvSpPr>
                <a:spLocks noChangeShapeType="1"/>
              </p:cNvSpPr>
              <p:nvPr/>
            </p:nvSpPr>
            <p:spPr bwMode="auto">
              <a:xfrm flipH="1">
                <a:off x="4023" y="1291"/>
                <a:ext cx="157" cy="49"/>
              </a:xfrm>
              <a:prstGeom prst="line">
                <a:avLst/>
              </a:prstGeom>
              <a:noFill/>
              <a:ln w="12700">
                <a:solidFill>
                  <a:srgbClr val="FFFFFF"/>
                </a:solidFill>
                <a:round/>
                <a:headEnd/>
                <a:tailEnd/>
              </a:ln>
              <a:effectLst/>
            </p:spPr>
            <p:txBody>
              <a:bodyPr wrap="none" anchor="ctr"/>
              <a:lstStyle/>
              <a:p>
                <a:endParaRPr lang="en-US" dirty="0"/>
              </a:p>
            </p:txBody>
          </p:sp>
          <p:sp>
            <p:nvSpPr>
              <p:cNvPr id="899" name="Freeform 1059"/>
              <p:cNvSpPr>
                <a:spLocks/>
              </p:cNvSpPr>
              <p:nvPr/>
            </p:nvSpPr>
            <p:spPr bwMode="auto">
              <a:xfrm>
                <a:off x="4140" y="1170"/>
                <a:ext cx="7" cy="19"/>
              </a:xfrm>
              <a:custGeom>
                <a:avLst/>
                <a:gdLst/>
                <a:ahLst/>
                <a:cxnLst>
                  <a:cxn ang="0">
                    <a:pos x="0" y="0"/>
                  </a:cxn>
                  <a:cxn ang="0">
                    <a:pos x="0" y="6"/>
                  </a:cxn>
                  <a:cxn ang="0">
                    <a:pos x="3" y="13"/>
                  </a:cxn>
                  <a:cxn ang="0">
                    <a:pos x="6" y="18"/>
                  </a:cxn>
                </a:cxnLst>
                <a:rect l="0" t="0" r="r" b="b"/>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a:effectLst/>
            </p:spPr>
            <p:txBody>
              <a:bodyPr/>
              <a:lstStyle/>
              <a:p>
                <a:endParaRPr lang="en-US" dirty="0"/>
              </a:p>
            </p:txBody>
          </p:sp>
        </p:grpSp>
      </p:grpSp>
      <p:sp>
        <p:nvSpPr>
          <p:cNvPr id="1064" name="TextBox 1063"/>
          <p:cNvSpPr txBox="1"/>
          <p:nvPr/>
        </p:nvSpPr>
        <p:spPr>
          <a:xfrm>
            <a:off x="7167843" y="5826630"/>
            <a:ext cx="1766316" cy="923330"/>
          </a:xfrm>
          <a:prstGeom prst="rect">
            <a:avLst/>
          </a:prstGeom>
          <a:noFill/>
        </p:spPr>
        <p:txBody>
          <a:bodyPr wrap="none" rtlCol="0">
            <a:spAutoFit/>
          </a:bodyPr>
          <a:lstStyle/>
          <a:p>
            <a:pPr algn="ctr"/>
            <a:r>
              <a:rPr lang="en-US" dirty="0" smtClean="0"/>
              <a:t>APLS </a:t>
            </a:r>
            <a:r>
              <a:rPr lang="en-US" dirty="0" smtClean="0"/>
              <a:t>Conference</a:t>
            </a:r>
          </a:p>
          <a:p>
            <a:pPr algn="ctr"/>
            <a:r>
              <a:rPr lang="en-US" dirty="0" smtClean="0"/>
              <a:t>April 28, </a:t>
            </a:r>
            <a:r>
              <a:rPr lang="en-US" dirty="0" smtClean="0"/>
              <a:t>2012</a:t>
            </a:r>
          </a:p>
          <a:p>
            <a:pPr algn="ctr"/>
            <a:r>
              <a:rPr lang="en-US" dirty="0" smtClean="0"/>
              <a:t>Tempe, AZ</a:t>
            </a:r>
            <a:endParaRPr lang="en-US" dirty="0" smtClean="0"/>
          </a:p>
        </p:txBody>
      </p:sp>
      <p:pic>
        <p:nvPicPr>
          <p:cNvPr id="134147" name="Picture 3" descr="C:\Graphics\APLS Logo.png"/>
          <p:cNvPicPr>
            <a:picLocks noChangeAspect="1" noChangeArrowheads="1"/>
          </p:cNvPicPr>
          <p:nvPr/>
        </p:nvPicPr>
        <p:blipFill>
          <a:blip r:embed="rId4"/>
          <a:srcRect/>
          <a:stretch>
            <a:fillRect/>
          </a:stretch>
        </p:blipFill>
        <p:spPr bwMode="auto">
          <a:xfrm>
            <a:off x="16353" y="4984025"/>
            <a:ext cx="2228850" cy="1857375"/>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william.stone\My Documents\Presentations\UCLS 2011\ITRF2008-Vel.gif"/>
          <p:cNvPicPr>
            <a:picLocks noChangeAspect="1" noChangeArrowheads="1"/>
          </p:cNvPicPr>
          <p:nvPr/>
        </p:nvPicPr>
        <p:blipFill>
          <a:blip r:embed="rId2"/>
          <a:srcRect/>
          <a:stretch>
            <a:fillRect/>
          </a:stretch>
        </p:blipFill>
        <p:spPr bwMode="auto">
          <a:xfrm>
            <a:off x="219236" y="995420"/>
            <a:ext cx="8682378" cy="4612512"/>
          </a:xfrm>
          <a:prstGeom prst="rect">
            <a:avLst/>
          </a:prstGeom>
          <a:noFill/>
        </p:spPr>
      </p:pic>
      <p:sp>
        <p:nvSpPr>
          <p:cNvPr id="3" name="Rectangle 2"/>
          <p:cNvSpPr txBox="1">
            <a:spLocks noChangeArrowheads="1"/>
          </p:cNvSpPr>
          <p:nvPr/>
        </p:nvSpPr>
        <p:spPr>
          <a:xfrm>
            <a:off x="82550" y="347988"/>
            <a:ext cx="8978900" cy="800100"/>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Global Velocity Field - ITRF2008</a:t>
            </a:r>
          </a:p>
        </p:txBody>
      </p:sp>
      <p:sp>
        <p:nvSpPr>
          <p:cNvPr id="4" name="Rounded Rectangle 3"/>
          <p:cNvSpPr/>
          <p:nvPr/>
        </p:nvSpPr>
        <p:spPr>
          <a:xfrm>
            <a:off x="2465408" y="1194388"/>
            <a:ext cx="3194613" cy="3566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itrf.gif"/>
          <p:cNvPicPr>
            <a:picLocks noChangeAspect="1"/>
          </p:cNvPicPr>
          <p:nvPr/>
        </p:nvPicPr>
        <p:blipFill>
          <a:blip r:embed="rId3"/>
          <a:stretch>
            <a:fillRect/>
          </a:stretch>
        </p:blipFill>
        <p:spPr>
          <a:xfrm>
            <a:off x="7361939" y="5355645"/>
            <a:ext cx="1504950" cy="1285875"/>
          </a:xfrm>
          <a:prstGeom prst="rect">
            <a:avLst/>
          </a:prstGeom>
        </p:spPr>
      </p:pic>
      <p:sp>
        <p:nvSpPr>
          <p:cNvPr id="6" name="Rounded Rectangle 5"/>
          <p:cNvSpPr/>
          <p:nvPr/>
        </p:nvSpPr>
        <p:spPr bwMode="auto">
          <a:xfrm>
            <a:off x="5158022" y="4827919"/>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dirty="0" smtClean="0">
              <a:ln>
                <a:noFill/>
              </a:ln>
              <a:solidFill>
                <a:schemeClr val="bg1"/>
              </a:solidFill>
              <a:effectLst/>
              <a:latin typeface="Times New Roman" pitchFamily="18" charset="0"/>
            </a:endParaRPr>
          </a:p>
        </p:txBody>
      </p:sp>
    </p:spTree>
    <p:extLst>
      <p:ext uri="{BB962C8B-B14F-4D97-AF65-F5344CB8AC3E}">
        <p14:creationId xmlns="" xmlns:p14="http://schemas.microsoft.com/office/powerpoint/2010/main" val="1237815229"/>
      </p:ext>
    </p:extLst>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velo-all.tif"/>
          <p:cNvPicPr>
            <a:picLocks noChangeAspect="1"/>
          </p:cNvPicPr>
          <p:nvPr/>
        </p:nvPicPr>
        <p:blipFill>
          <a:blip r:embed="rId3" cstate="print"/>
          <a:srcRect/>
          <a:stretch>
            <a:fillRect/>
          </a:stretch>
        </p:blipFill>
        <p:spPr bwMode="auto">
          <a:xfrm>
            <a:off x="0" y="611188"/>
            <a:ext cx="9144000" cy="6246812"/>
          </a:xfrm>
          <a:prstGeom prst="rect">
            <a:avLst/>
          </a:prstGeom>
          <a:noFill/>
          <a:ln w="9525">
            <a:noFill/>
            <a:miter lim="800000"/>
            <a:headEnd/>
            <a:tailEnd/>
          </a:ln>
        </p:spPr>
      </p:pic>
      <p:sp>
        <p:nvSpPr>
          <p:cNvPr id="5123" name="Rectangle 2"/>
          <p:cNvSpPr>
            <a:spLocks noGrp="1" noChangeArrowheads="1"/>
          </p:cNvSpPr>
          <p:nvPr>
            <p:ph type="title"/>
          </p:nvPr>
        </p:nvSpPr>
        <p:spPr>
          <a:xfrm>
            <a:off x="82550" y="58613"/>
            <a:ext cx="8978900" cy="800100"/>
          </a:xfrm>
        </p:spPr>
        <p:txBody>
          <a:bodyPr/>
          <a:lstStyle/>
          <a:p>
            <a:pPr eaLnBrk="1" hangingPunct="1"/>
            <a:r>
              <a:rPr lang="en-US" sz="2400" dirty="0" smtClean="0">
                <a:solidFill>
                  <a:schemeClr val="tx1"/>
                </a:solidFill>
                <a:latin typeface="Calibri" pitchFamily="34" charset="0"/>
              </a:rPr>
              <a:t>U.S. CORS Velocity Field – ITRF2008 (IGS08 epoch 2005.0)</a:t>
            </a:r>
          </a:p>
        </p:txBody>
      </p:sp>
      <p:sp>
        <p:nvSpPr>
          <p:cNvPr id="5" name="Rounded Rectangle 4"/>
          <p:cNvSpPr/>
          <p:nvPr/>
        </p:nvSpPr>
        <p:spPr bwMode="auto">
          <a:xfrm>
            <a:off x="1223158" y="5142015"/>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dirty="0" smtClean="0">
              <a:ln>
                <a:noFill/>
              </a:ln>
              <a:solidFill>
                <a:schemeClr val="bg1"/>
              </a:solidFill>
              <a:effectLst/>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elo-nad83-all.png"/>
          <p:cNvPicPr>
            <a:picLocks noChangeAspect="1"/>
          </p:cNvPicPr>
          <p:nvPr/>
        </p:nvPicPr>
        <p:blipFill>
          <a:blip r:embed="rId2"/>
          <a:srcRect l="3181" t="10838" r="3417" b="5427"/>
          <a:stretch>
            <a:fillRect/>
          </a:stretch>
        </p:blipFill>
        <p:spPr>
          <a:xfrm>
            <a:off x="-1181" y="1053296"/>
            <a:ext cx="9123214" cy="5636871"/>
          </a:xfrm>
          <a:prstGeom prst="rect">
            <a:avLst/>
          </a:prstGeom>
        </p:spPr>
      </p:pic>
      <p:sp>
        <p:nvSpPr>
          <p:cNvPr id="5123" name="Rectangle 2"/>
          <p:cNvSpPr>
            <a:spLocks noGrp="1" noChangeArrowheads="1"/>
          </p:cNvSpPr>
          <p:nvPr>
            <p:ph type="title"/>
          </p:nvPr>
        </p:nvSpPr>
        <p:spPr>
          <a:xfrm>
            <a:off x="82550" y="232238"/>
            <a:ext cx="8978900" cy="800100"/>
          </a:xfrm>
        </p:spPr>
        <p:txBody>
          <a:bodyPr/>
          <a:lstStyle/>
          <a:p>
            <a:pPr eaLnBrk="1" hangingPunct="1"/>
            <a:r>
              <a:rPr lang="en-US" sz="2400" dirty="0" smtClean="0">
                <a:solidFill>
                  <a:schemeClr val="tx1"/>
                </a:solidFill>
                <a:latin typeface="Calibri" pitchFamily="34" charset="0"/>
              </a:rPr>
              <a:t>U.S. CORS Velocity Field - NAD83(2011) epoch 2010.0</a:t>
            </a:r>
          </a:p>
        </p:txBody>
      </p:sp>
      <p:sp>
        <p:nvSpPr>
          <p:cNvPr id="5" name="Rounded Rectangle 4"/>
          <p:cNvSpPr/>
          <p:nvPr/>
        </p:nvSpPr>
        <p:spPr bwMode="auto">
          <a:xfrm>
            <a:off x="343476" y="3426103"/>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lnSpc>
                <a:spcPct val="86000"/>
              </a:lnSpc>
              <a:buClr>
                <a:srgbClr val="000000"/>
              </a:buClr>
              <a:buSzPct val="100000"/>
              <a:buFont typeface="Times New Roman" pitchFamily="18" charset="0"/>
              <a:buNone/>
            </a:pPr>
            <a:endParaRPr lang="en-US" sz="2400" dirty="0" smtClean="0">
              <a:solidFill>
                <a:prstClr val="white"/>
              </a:solidFill>
              <a:latin typeface="Times New Roman" pitchFamily="18" charset="0"/>
            </a:endParaRPr>
          </a:p>
        </p:txBody>
      </p:sp>
    </p:spTree>
    <p:extLst>
      <p:ext uri="{BB962C8B-B14F-4D97-AF65-F5344CB8AC3E}">
        <p14:creationId xmlns="" xmlns:p14="http://schemas.microsoft.com/office/powerpoint/2010/main" val="336027700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Multi-Year CORS Solution?</a:t>
            </a:r>
            <a:endParaRPr lang="en-US" dirty="0"/>
          </a:p>
        </p:txBody>
      </p:sp>
      <p:sp>
        <p:nvSpPr>
          <p:cNvPr id="3" name="Content Placeholder 2"/>
          <p:cNvSpPr>
            <a:spLocks noGrp="1"/>
          </p:cNvSpPr>
          <p:nvPr>
            <p:ph idx="1"/>
          </p:nvPr>
        </p:nvSpPr>
        <p:spPr>
          <a:xfrm>
            <a:off x="242277" y="1443900"/>
            <a:ext cx="8589108" cy="5257800"/>
          </a:xfrm>
        </p:spPr>
        <p:txBody>
          <a:bodyPr>
            <a:normAutofit lnSpcReduction="10000"/>
          </a:bodyPr>
          <a:lstStyle/>
          <a:p>
            <a:r>
              <a:rPr lang="en-US" sz="2400" dirty="0" smtClean="0"/>
              <a:t>Consistent coordinates and velocities from combined solution</a:t>
            </a:r>
          </a:p>
          <a:p>
            <a:pPr lvl="1"/>
            <a:r>
              <a:rPr lang="en-US" sz="2000" dirty="0" smtClean="0"/>
              <a:t>Previous a mix of station and velocity sources, few ties to global frame</a:t>
            </a:r>
          </a:p>
          <a:p>
            <a:pPr lvl="1"/>
            <a:r>
              <a:rPr lang="en-US" sz="2000" dirty="0" smtClean="0"/>
              <a:t>Previous vertical velocities of zero for most CORS</a:t>
            </a:r>
          </a:p>
          <a:p>
            <a:r>
              <a:rPr lang="en-US" sz="2400" dirty="0" smtClean="0"/>
              <a:t>Aligned with most recent realization of global frame (IGS08)</a:t>
            </a:r>
          </a:p>
          <a:p>
            <a:pPr lvl="1"/>
            <a:r>
              <a:rPr lang="en-US" sz="2000" b="1" dirty="0" smtClean="0"/>
              <a:t>IGS08 epoch 2005.0</a:t>
            </a:r>
            <a:r>
              <a:rPr lang="en-US" sz="2000" dirty="0" smtClean="0"/>
              <a:t> (previously ITRF00 at epoch 1997.0)</a:t>
            </a:r>
          </a:p>
          <a:p>
            <a:pPr lvl="1"/>
            <a:r>
              <a:rPr lang="en-US" sz="2000" b="1" dirty="0" smtClean="0"/>
              <a:t>NAD 83 epoch 2010.0</a:t>
            </a:r>
            <a:r>
              <a:rPr lang="en-US" sz="2000" dirty="0" smtClean="0"/>
              <a:t> (previously NAD83 (CORS96) at epoch 2002.0)</a:t>
            </a:r>
          </a:p>
          <a:p>
            <a:r>
              <a:rPr lang="en-US" sz="2400" dirty="0" smtClean="0"/>
              <a:t>Major processing algorithm, modeling, metadata improvements</a:t>
            </a:r>
          </a:p>
          <a:p>
            <a:pPr lvl="1"/>
            <a:r>
              <a:rPr lang="en-US" sz="2000" dirty="0" smtClean="0"/>
              <a:t>Conformance with current international conventions (IERS)</a:t>
            </a:r>
          </a:p>
          <a:p>
            <a:r>
              <a:rPr lang="en-US" sz="2400" dirty="0" smtClean="0"/>
              <a:t>Absolute phase center antenna calibrations</a:t>
            </a:r>
          </a:p>
          <a:p>
            <a:pPr lvl="1"/>
            <a:r>
              <a:rPr lang="en-US" sz="2000" dirty="0" smtClean="0"/>
              <a:t>Both ground (receiving) and satellite (transmitting) antennas</a:t>
            </a:r>
          </a:p>
          <a:p>
            <a:pPr lvl="1"/>
            <a:r>
              <a:rPr lang="en-US" sz="2000" dirty="0" smtClean="0"/>
              <a:t>Previous (CORS96) used relative calibrations (significant change)</a:t>
            </a:r>
          </a:p>
          <a:p>
            <a:r>
              <a:rPr lang="en-US" sz="2400" b="1" dirty="0" smtClean="0"/>
              <a:t>Highly accurate </a:t>
            </a:r>
            <a:r>
              <a:rPr lang="en-US" sz="2400" b="1" i="1" dirty="0" smtClean="0"/>
              <a:t>and</a:t>
            </a:r>
            <a:r>
              <a:rPr lang="en-US" sz="2400" b="1" dirty="0" smtClean="0"/>
              <a:t> consistent CORS coordinates </a:t>
            </a:r>
            <a:r>
              <a:rPr lang="en-US" sz="2400" b="1" i="1" dirty="0" smtClean="0"/>
              <a:t>and</a:t>
            </a:r>
            <a:r>
              <a:rPr lang="en-US" sz="2400" b="1" dirty="0" smtClean="0"/>
              <a:t> velocities determined using </a:t>
            </a:r>
            <a:r>
              <a:rPr lang="en-US" sz="2400" b="1" i="1" dirty="0" smtClean="0"/>
              <a:t>B</a:t>
            </a:r>
            <a:r>
              <a:rPr lang="en-US" sz="2400" b="1" dirty="0" smtClean="0"/>
              <a:t>est </a:t>
            </a:r>
            <a:r>
              <a:rPr lang="en-US" sz="2400" b="1" i="1" dirty="0" smtClean="0"/>
              <a:t>A</a:t>
            </a:r>
            <a:r>
              <a:rPr lang="en-US" sz="2400" b="1" dirty="0" smtClean="0"/>
              <a:t>vailable </a:t>
            </a:r>
            <a:r>
              <a:rPr lang="en-US" sz="2400" b="1" i="1" dirty="0" smtClean="0"/>
              <a:t>M</a:t>
            </a:r>
            <a:r>
              <a:rPr lang="en-US" sz="2400" b="1" dirty="0" smtClean="0"/>
              <a:t>ethods</a:t>
            </a:r>
          </a:p>
          <a:p>
            <a:pPr lvl="1"/>
            <a:r>
              <a:rPr lang="en-US" sz="2000" b="1" i="1" u="sng" dirty="0" smtClean="0"/>
              <a:t>Needed because CORS network is foundation of NSRS</a:t>
            </a:r>
          </a:p>
          <a:p>
            <a:endParaRPr lang="en-US" dirty="0" smtClean="0"/>
          </a:p>
        </p:txBody>
      </p:sp>
    </p:spTree>
    <p:extLst>
      <p:ext uri="{BB962C8B-B14F-4D97-AF65-F5344CB8AC3E}">
        <p14:creationId xmlns="" xmlns:p14="http://schemas.microsoft.com/office/powerpoint/2010/main" val="3235200711"/>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57332"/>
            <a:ext cx="8595962" cy="1066800"/>
          </a:xfrm>
        </p:spPr>
        <p:txBody>
          <a:bodyPr/>
          <a:lstStyle/>
          <a:p>
            <a:pPr algn="ctr"/>
            <a:r>
              <a:rPr lang="en-US" sz="2800" dirty="0" smtClean="0"/>
              <a:t>NGS Antenna Calibration  –</a:t>
            </a:r>
            <a:br>
              <a:rPr lang="en-US" sz="2800" dirty="0" smtClean="0"/>
            </a:br>
            <a:r>
              <a:rPr lang="en-US" sz="2800" dirty="0" smtClean="0"/>
              <a:t>Relative vs. Absolute GNSS Antenna Calibration</a:t>
            </a:r>
            <a:endParaRPr lang="en-US" sz="2800" dirty="0"/>
          </a:p>
        </p:txBody>
      </p:sp>
      <p:pic>
        <p:nvPicPr>
          <p:cNvPr id="9" name="Picture 8" descr="antenna cal - relative.jpg"/>
          <p:cNvPicPr>
            <a:picLocks noChangeAspect="1"/>
          </p:cNvPicPr>
          <p:nvPr/>
        </p:nvPicPr>
        <p:blipFill>
          <a:blip r:embed="rId2" cstate="print"/>
          <a:stretch>
            <a:fillRect/>
          </a:stretch>
        </p:blipFill>
        <p:spPr>
          <a:xfrm>
            <a:off x="209707" y="1555664"/>
            <a:ext cx="4093214" cy="2915394"/>
          </a:xfrm>
          <a:prstGeom prst="rect">
            <a:avLst/>
          </a:prstGeom>
        </p:spPr>
      </p:pic>
      <p:pic>
        <p:nvPicPr>
          <p:cNvPr id="8" name="Picture Placeholder 7" descr="ptu_tilt.JPG"/>
          <p:cNvPicPr>
            <a:picLocks noGrp="1" noChangeAspect="1"/>
          </p:cNvPicPr>
          <p:nvPr>
            <p:ph type="pic" idx="1"/>
          </p:nvPr>
        </p:nvPicPr>
        <p:blipFill>
          <a:blip r:embed="rId3" cstate="print"/>
          <a:srcRect/>
          <a:stretch>
            <a:fillRect/>
          </a:stretch>
        </p:blipFill>
        <p:spPr>
          <a:ln w="19050">
            <a:noFill/>
          </a:ln>
          <a:effectLst>
            <a:outerShdw blurRad="50800" dist="38100" dir="13500000" algn="br" rotWithShape="0">
              <a:prstClr val="black">
                <a:alpha val="40000"/>
              </a:prstClr>
            </a:outerShdw>
          </a:effectLst>
        </p:spPr>
      </p:pic>
      <p:pic>
        <p:nvPicPr>
          <p:cNvPr id="10" name="Picture 9" descr="antenn cal plot.gif"/>
          <p:cNvPicPr>
            <a:picLocks noChangeAspect="1"/>
          </p:cNvPicPr>
          <p:nvPr/>
        </p:nvPicPr>
        <p:blipFill>
          <a:blip r:embed="rId4" cstate="print"/>
          <a:stretch>
            <a:fillRect/>
          </a:stretch>
        </p:blipFill>
        <p:spPr>
          <a:xfrm>
            <a:off x="807516" y="4229348"/>
            <a:ext cx="2826328" cy="2622204"/>
          </a:xfrm>
          <a:prstGeom prst="rect">
            <a:avLst/>
          </a:prstGeom>
        </p:spPr>
      </p:pic>
      <p:pic>
        <p:nvPicPr>
          <p:cNvPr id="11" name="Picture Placeholder 8" descr="Trm.1.ball.png"/>
          <p:cNvPicPr>
            <a:picLocks noChangeAspect="1"/>
          </p:cNvPicPr>
          <p:nvPr/>
        </p:nvPicPr>
        <p:blipFill>
          <a:blip r:embed="rId5" cstate="print"/>
          <a:srcRect l="14552" r="11600" b="8530"/>
          <a:stretch>
            <a:fillRect/>
          </a:stretch>
        </p:blipFill>
        <p:spPr bwMode="auto">
          <a:xfrm>
            <a:off x="5389356" y="4108864"/>
            <a:ext cx="2949158" cy="2739646"/>
          </a:xfrm>
          <a:prstGeom prst="rect">
            <a:avLst/>
          </a:prstGeom>
          <a:noFill/>
          <a:ln w="9525">
            <a:noFill/>
            <a:miter lim="800000"/>
            <a:headEnd/>
            <a:tailEnd/>
          </a:ln>
        </p:spPr>
      </p:pic>
      <p:sp>
        <p:nvSpPr>
          <p:cNvPr id="12" name="TextBox 11"/>
          <p:cNvSpPr txBox="1"/>
          <p:nvPr/>
        </p:nvSpPr>
        <p:spPr>
          <a:xfrm>
            <a:off x="1591278" y="1223162"/>
            <a:ext cx="952505" cy="307777"/>
          </a:xfrm>
          <a:prstGeom prst="rect">
            <a:avLst/>
          </a:prstGeom>
          <a:noFill/>
        </p:spPr>
        <p:txBody>
          <a:bodyPr wrap="none" rtlCol="0">
            <a:spAutoFit/>
          </a:bodyPr>
          <a:lstStyle/>
          <a:p>
            <a:r>
              <a:rPr lang="en-US" dirty="0" smtClean="0"/>
              <a:t>relative</a:t>
            </a:r>
            <a:endParaRPr lang="en-US" dirty="0"/>
          </a:p>
        </p:txBody>
      </p:sp>
      <p:sp>
        <p:nvSpPr>
          <p:cNvPr id="13" name="TextBox 12"/>
          <p:cNvSpPr txBox="1"/>
          <p:nvPr/>
        </p:nvSpPr>
        <p:spPr>
          <a:xfrm>
            <a:off x="6234533" y="1235041"/>
            <a:ext cx="1048685" cy="307777"/>
          </a:xfrm>
          <a:prstGeom prst="rect">
            <a:avLst/>
          </a:prstGeom>
          <a:noFill/>
        </p:spPr>
        <p:txBody>
          <a:bodyPr wrap="none" rtlCol="0">
            <a:spAutoFit/>
          </a:bodyPr>
          <a:lstStyle/>
          <a:p>
            <a:r>
              <a:rPr lang="en-US" dirty="0" smtClean="0"/>
              <a:t>absolute</a:t>
            </a:r>
            <a:endParaRPr lang="en-US" dirty="0"/>
          </a:p>
        </p:txBody>
      </p:sp>
      <p:pic>
        <p:nvPicPr>
          <p:cNvPr id="14" name="Picture 13" descr="Antenna cal rel vs absolute sky plot.bmp"/>
          <p:cNvPicPr>
            <a:picLocks noChangeAspect="1"/>
          </p:cNvPicPr>
          <p:nvPr/>
        </p:nvPicPr>
        <p:blipFill>
          <a:blip r:embed="rId6" cstate="print"/>
          <a:srcRect l="9740" t="2811" r="8052" b="-188"/>
          <a:stretch>
            <a:fillRect/>
          </a:stretch>
        </p:blipFill>
        <p:spPr>
          <a:xfrm>
            <a:off x="890652" y="3543517"/>
            <a:ext cx="7374576" cy="3297934"/>
          </a:xfrm>
          <a:prstGeom prst="rect">
            <a:avLst/>
          </a:prstGeom>
        </p:spPr>
      </p:pic>
      <p:sp>
        <p:nvSpPr>
          <p:cNvPr id="15" name="TextBox 14"/>
          <p:cNvSpPr txBox="1"/>
          <p:nvPr/>
        </p:nvSpPr>
        <p:spPr>
          <a:xfrm>
            <a:off x="3550724" y="6043239"/>
            <a:ext cx="2040943" cy="707886"/>
          </a:xfrm>
          <a:prstGeom prst="rect">
            <a:avLst/>
          </a:prstGeom>
          <a:noFill/>
        </p:spPr>
        <p:txBody>
          <a:bodyPr wrap="none" rtlCol="0">
            <a:spAutoFit/>
          </a:bodyPr>
          <a:lstStyle/>
          <a:p>
            <a:pPr algn="ctr"/>
            <a:r>
              <a:rPr lang="en-US" sz="2000" dirty="0" smtClean="0"/>
              <a:t>2 hours</a:t>
            </a:r>
          </a:p>
          <a:p>
            <a:pPr algn="ctr"/>
            <a:r>
              <a:rPr lang="en-US" sz="2000" dirty="0" smtClean="0"/>
              <a:t>GPS tracking</a:t>
            </a:r>
            <a:endParaRPr lang="en-US" sz="2000" dirty="0"/>
          </a:p>
        </p:txBody>
      </p:sp>
    </p:spTree>
    <p:extLst>
      <p:ext uri="{BB962C8B-B14F-4D97-AF65-F5344CB8AC3E}">
        <p14:creationId xmlns="" xmlns:p14="http://schemas.microsoft.com/office/powerpoint/2010/main" val="266581296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500"/>
                                        <p:tgtEl>
                                          <p:spTgt spid="1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0" y="14288"/>
            <a:ext cx="9144000" cy="800100"/>
          </a:xfrm>
          <a:solidFill>
            <a:schemeClr val="bg1"/>
          </a:solidFill>
        </p:spPr>
        <p:txBody>
          <a:bodyPr>
            <a:normAutofit fontScale="90000"/>
          </a:bodyPr>
          <a:lstStyle/>
          <a:p>
            <a:pPr eaLnBrk="1" hangingPunct="1"/>
            <a:r>
              <a:rPr lang="en-GB" sz="2700" dirty="0" smtClean="0">
                <a:solidFill>
                  <a:srgbClr val="0000FF"/>
                </a:solidFill>
                <a:ea typeface="ＭＳ Ｐゴシック"/>
                <a:cs typeface="ＭＳ Ｐゴシック"/>
              </a:rPr>
              <a:t>Changes in </a:t>
            </a:r>
            <a:r>
              <a:rPr lang="en-GB" sz="2700" i="1" dirty="0" smtClean="0">
                <a:solidFill>
                  <a:srgbClr val="0000FF"/>
                </a:solidFill>
                <a:ea typeface="ＭＳ Ｐゴシック"/>
                <a:cs typeface="ＭＳ Ｐゴシック"/>
              </a:rPr>
              <a:t>Horizontal</a:t>
            </a:r>
            <a:r>
              <a:rPr lang="en-GB" sz="2700" dirty="0" smtClean="0">
                <a:solidFill>
                  <a:srgbClr val="0000FF"/>
                </a:solidFill>
                <a:ea typeface="ＭＳ Ｐゴシック"/>
                <a:cs typeface="ＭＳ Ｐゴシック"/>
              </a:rPr>
              <a:t> NAD 83 Positions</a:t>
            </a:r>
            <a:r>
              <a:rPr lang="en-GB" sz="2800" dirty="0" smtClean="0">
                <a:solidFill>
                  <a:srgbClr val="FF0000"/>
                </a:solidFill>
                <a:ea typeface="ＭＳ Ｐゴシック"/>
                <a:cs typeface="ＭＳ Ｐゴシック"/>
              </a:rPr>
              <a:t/>
            </a:r>
            <a:br>
              <a:rPr lang="en-GB" sz="2800" dirty="0" smtClean="0">
                <a:solidFill>
                  <a:srgbClr val="FF0000"/>
                </a:solidFill>
                <a:ea typeface="ＭＳ Ｐゴシック"/>
                <a:cs typeface="ＭＳ Ｐゴシック"/>
              </a:rPr>
            </a:br>
            <a:r>
              <a:rPr lang="en-GB" sz="2000" dirty="0" smtClean="0">
                <a:ea typeface="ＭＳ Ｐゴシック"/>
                <a:cs typeface="ＭＳ Ｐゴシック"/>
              </a:rPr>
              <a:t>NAD 83(</a:t>
            </a:r>
            <a:r>
              <a:rPr lang="en-GB" sz="2000" dirty="0" smtClean="0">
                <a:solidFill>
                  <a:srgbClr val="00CC00"/>
                </a:solidFill>
                <a:ea typeface="ＭＳ Ｐゴシック"/>
                <a:cs typeface="ＭＳ Ｐゴシック"/>
              </a:rPr>
              <a:t>2011</a:t>
            </a:r>
            <a:r>
              <a:rPr lang="en-GB" sz="2000" dirty="0" smtClean="0">
                <a:ea typeface="ＭＳ Ｐゴシック"/>
                <a:cs typeface="ＭＳ Ｐゴシック"/>
              </a:rPr>
              <a:t>)</a:t>
            </a:r>
            <a:r>
              <a:rPr lang="en-GB" sz="2000" dirty="0" smtClean="0">
                <a:solidFill>
                  <a:srgbClr val="00CC00"/>
                </a:solidFill>
                <a:ea typeface="ＭＳ Ｐゴシック"/>
                <a:cs typeface="ＭＳ Ｐゴシック"/>
              </a:rPr>
              <a:t> </a:t>
            </a:r>
            <a:r>
              <a:rPr lang="en-GB" sz="2000" dirty="0" smtClean="0">
                <a:ea typeface="ＭＳ Ｐゴシック"/>
                <a:cs typeface="ＭＳ Ｐゴシック"/>
              </a:rPr>
              <a:t>epoch</a:t>
            </a:r>
            <a:r>
              <a:rPr lang="en-GB" sz="2000" dirty="0" smtClean="0">
                <a:solidFill>
                  <a:srgbClr val="00CC00"/>
                </a:solidFill>
                <a:ea typeface="ＭＳ Ｐゴシック"/>
                <a:cs typeface="ＭＳ Ｐゴシック"/>
              </a:rPr>
              <a:t> 2010.0</a:t>
            </a:r>
            <a:r>
              <a:rPr lang="en-GB" sz="2000" dirty="0" smtClean="0">
                <a:ea typeface="ＭＳ Ｐゴシック"/>
                <a:cs typeface="ＭＳ Ｐゴシック"/>
              </a:rPr>
              <a:t> – NAD 83(</a:t>
            </a:r>
            <a:r>
              <a:rPr lang="en-GB" sz="2000" dirty="0" smtClean="0">
                <a:solidFill>
                  <a:srgbClr val="00B050"/>
                </a:solidFill>
                <a:ea typeface="ＭＳ Ｐゴシック"/>
                <a:cs typeface="ＭＳ Ｐゴシック"/>
              </a:rPr>
              <a:t>CORS96</a:t>
            </a:r>
            <a:r>
              <a:rPr lang="en-GB" sz="2000" dirty="0" smtClean="0">
                <a:ea typeface="ＭＳ Ｐゴシック"/>
                <a:cs typeface="ＭＳ Ｐゴシック"/>
              </a:rPr>
              <a:t>) epoch </a:t>
            </a:r>
            <a:r>
              <a:rPr lang="en-GB" sz="2000" dirty="0" smtClean="0">
                <a:solidFill>
                  <a:srgbClr val="00B050"/>
                </a:solidFill>
                <a:ea typeface="ＭＳ Ｐゴシック"/>
                <a:cs typeface="ＭＳ Ｐゴシック"/>
              </a:rPr>
              <a:t>2002.0</a:t>
            </a:r>
            <a:endParaRPr lang="en-US" sz="2000" dirty="0" smtClean="0">
              <a:solidFill>
                <a:srgbClr val="00B050"/>
              </a:solidFill>
              <a:ea typeface="ＭＳ Ｐゴシック"/>
              <a:cs typeface="ＭＳ Ｐゴシック"/>
            </a:endParaRPr>
          </a:p>
        </p:txBody>
      </p:sp>
      <p:sp>
        <p:nvSpPr>
          <p:cNvPr id="17412" name="Rectangle 3"/>
          <p:cNvSpPr>
            <a:spLocks noGrp="1" noChangeArrowheads="1"/>
          </p:cNvSpPr>
          <p:nvPr>
            <p:ph idx="1"/>
          </p:nvPr>
        </p:nvSpPr>
        <p:spPr>
          <a:xfrm>
            <a:off x="82550" y="835025"/>
            <a:ext cx="8978900" cy="993775"/>
          </a:xfrm>
        </p:spPr>
        <p:txBody>
          <a:bodyPr/>
          <a:lstStyle/>
          <a:p>
            <a:pPr eaLnBrk="1" hangingPunct="1">
              <a:lnSpc>
                <a:spcPct val="90000"/>
              </a:lnSpc>
              <a:spcBef>
                <a:spcPct val="0"/>
              </a:spcBef>
              <a:spcAft>
                <a:spcPts val="300"/>
              </a:spcAft>
            </a:pPr>
            <a:r>
              <a:rPr lang="en-GB" sz="2000" dirty="0" smtClean="0">
                <a:ea typeface="ＭＳ Ｐゴシック"/>
                <a:cs typeface="ＭＳ Ｐゴシック"/>
              </a:rPr>
              <a:t>Avg. shifts: </a:t>
            </a:r>
            <a:r>
              <a:rPr lang="en-GB" sz="2000" dirty="0" smtClean="0">
                <a:solidFill>
                  <a:srgbClr val="FF0000"/>
                </a:solidFill>
                <a:ea typeface="ＭＳ Ｐゴシック"/>
                <a:cs typeface="ＭＳ Ｐゴシック"/>
                <a:sym typeface="Symbol" pitchFamily="18" charset="2"/>
              </a:rPr>
              <a:t>E =</a:t>
            </a:r>
            <a:r>
              <a:rPr lang="en-GB" sz="2000" dirty="0" smtClean="0">
                <a:solidFill>
                  <a:srgbClr val="FF0000"/>
                </a:solidFill>
                <a:ea typeface="ＭＳ Ｐゴシック"/>
                <a:cs typeface="ＭＳ Ｐゴシック"/>
              </a:rPr>
              <a:t> 0.05cm </a:t>
            </a:r>
            <a:r>
              <a:rPr lang="en-GB" sz="2000" dirty="0" smtClean="0">
                <a:solidFill>
                  <a:srgbClr val="FF0000"/>
                </a:solidFill>
                <a:ea typeface="ＭＳ Ｐゴシック"/>
                <a:cs typeface="ＭＳ Ｐゴシック"/>
                <a:sym typeface="Symbol" pitchFamily="18" charset="2"/>
              </a:rPr>
              <a:t> 5.25</a:t>
            </a:r>
            <a:r>
              <a:rPr lang="en-GB" sz="2000" dirty="0" smtClean="0">
                <a:solidFill>
                  <a:srgbClr val="FF0000"/>
                </a:solidFill>
                <a:ea typeface="ＭＳ Ｐゴシック"/>
                <a:cs typeface="ＭＳ Ｐゴシック"/>
              </a:rPr>
              <a:t>cm </a:t>
            </a:r>
            <a:r>
              <a:rPr lang="en-GB" sz="2000" dirty="0" smtClean="0">
                <a:solidFill>
                  <a:srgbClr val="FF0000"/>
                </a:solidFill>
                <a:ea typeface="ＭＳ Ｐゴシック"/>
                <a:cs typeface="ＭＳ Ｐゴシック"/>
                <a:sym typeface="Symbol" pitchFamily="18" charset="2"/>
              </a:rPr>
              <a:t>N = 2.12cm 6.08</a:t>
            </a:r>
            <a:r>
              <a:rPr lang="en-GB" sz="2000" dirty="0" smtClean="0">
                <a:solidFill>
                  <a:srgbClr val="FF0000"/>
                </a:solidFill>
                <a:ea typeface="ＭＳ Ｐゴシック"/>
                <a:cs typeface="ＭＳ Ｐゴシック"/>
              </a:rPr>
              <a:t>cm</a:t>
            </a:r>
          </a:p>
          <a:p>
            <a:pPr lvl="1" eaLnBrk="1" hangingPunct="1">
              <a:lnSpc>
                <a:spcPct val="90000"/>
              </a:lnSpc>
              <a:spcBef>
                <a:spcPct val="0"/>
              </a:spcBef>
              <a:spcAft>
                <a:spcPts val="300"/>
              </a:spcAft>
            </a:pPr>
            <a:r>
              <a:rPr lang="en-GB" sz="1700" dirty="0" smtClean="0">
                <a:ea typeface="ＭＳ Ｐゴシック"/>
              </a:rPr>
              <a:t>combination of position and velocity differences</a:t>
            </a:r>
          </a:p>
          <a:p>
            <a:pPr lvl="1" eaLnBrk="1" hangingPunct="1">
              <a:lnSpc>
                <a:spcPct val="90000"/>
              </a:lnSpc>
              <a:spcBef>
                <a:spcPct val="0"/>
              </a:spcBef>
              <a:spcAft>
                <a:spcPts val="300"/>
              </a:spcAft>
            </a:pPr>
            <a:r>
              <a:rPr lang="en-GB" sz="1700" dirty="0" smtClean="0">
                <a:ea typeface="ＭＳ Ｐゴシック"/>
              </a:rPr>
              <a:t>due mostly to updated velocities (including up to 8 more years of data)</a:t>
            </a:r>
          </a:p>
        </p:txBody>
      </p:sp>
      <p:pic>
        <p:nvPicPr>
          <p:cNvPr id="11" name="Picture 10" descr="nam-all-nad83-10-02-horiz.ps.png"/>
          <p:cNvPicPr>
            <a:picLocks noChangeAspect="1"/>
          </p:cNvPicPr>
          <p:nvPr/>
        </p:nvPicPr>
        <p:blipFill>
          <a:blip r:embed="rId2" cstate="print"/>
          <a:srcRect l="4921" t="12303" r="4921" b="7382"/>
          <a:stretch>
            <a:fillRect/>
          </a:stretch>
        </p:blipFill>
        <p:spPr>
          <a:xfrm>
            <a:off x="457200" y="1905000"/>
            <a:ext cx="8244002" cy="4895952"/>
          </a:xfrm>
          <a:prstGeom prst="rect">
            <a:avLst/>
          </a:prstGeom>
        </p:spPr>
      </p:pic>
      <p:sp>
        <p:nvSpPr>
          <p:cNvPr id="7" name="Rounded Rectangle 6"/>
          <p:cNvSpPr/>
          <p:nvPr/>
        </p:nvSpPr>
        <p:spPr>
          <a:xfrm>
            <a:off x="731288" y="1972096"/>
            <a:ext cx="1510352" cy="852991"/>
          </a:xfrm>
          <a:prstGeom prst="roundRect">
            <a:avLst/>
          </a:prstGeom>
          <a:solidFill>
            <a:schemeClr val="bg2">
              <a:alpha val="48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WA+OR</a:t>
            </a:r>
          </a:p>
          <a:p>
            <a:pPr algn="ctr"/>
            <a:r>
              <a:rPr lang="en-US" dirty="0" smtClean="0"/>
              <a:t>4.4E / 5N cm </a:t>
            </a:r>
            <a:endParaRPr lang="en-US" dirty="0"/>
          </a:p>
        </p:txBody>
      </p:sp>
      <p:sp>
        <p:nvSpPr>
          <p:cNvPr id="8" name="Rounded Rectangle 7"/>
          <p:cNvSpPr/>
          <p:nvPr/>
        </p:nvSpPr>
        <p:spPr>
          <a:xfrm>
            <a:off x="93769" y="3992897"/>
            <a:ext cx="2209798" cy="968204"/>
          </a:xfrm>
          <a:prstGeom prst="roundRect">
            <a:avLst/>
          </a:prstGeom>
          <a:solidFill>
            <a:schemeClr val="bg2">
              <a:alpha val="48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CA+NV</a:t>
            </a:r>
          </a:p>
          <a:p>
            <a:pPr algn="ctr"/>
            <a:r>
              <a:rPr lang="en-US" dirty="0" smtClean="0"/>
              <a:t>-10.8E / 14.4N cm</a:t>
            </a:r>
            <a:endParaRPr lang="en-US" dirty="0"/>
          </a:p>
        </p:txBody>
      </p:sp>
      <p:sp>
        <p:nvSpPr>
          <p:cNvPr id="10" name="Rounded Rectangle 9"/>
          <p:cNvSpPr/>
          <p:nvPr/>
        </p:nvSpPr>
        <p:spPr>
          <a:xfrm>
            <a:off x="6113080" y="2538484"/>
            <a:ext cx="2047935" cy="859809"/>
          </a:xfrm>
          <a:prstGeom prst="roundRect">
            <a:avLst/>
          </a:prstGeom>
          <a:solidFill>
            <a:schemeClr val="bg2">
              <a:alpha val="48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East </a:t>
            </a:r>
          </a:p>
          <a:p>
            <a:pPr algn="ctr"/>
            <a:r>
              <a:rPr lang="en-US" dirty="0" smtClean="0"/>
              <a:t>1.4E / -0.2N cm</a:t>
            </a:r>
            <a:endParaRPr lang="en-US" dirty="0"/>
          </a:p>
        </p:txBody>
      </p:sp>
      <p:sp>
        <p:nvSpPr>
          <p:cNvPr id="12" name="Rounded Rectangle 11"/>
          <p:cNvSpPr/>
          <p:nvPr/>
        </p:nvSpPr>
        <p:spPr>
          <a:xfrm>
            <a:off x="2702255" y="4692694"/>
            <a:ext cx="1787857" cy="1076673"/>
          </a:xfrm>
          <a:prstGeom prst="roundRect">
            <a:avLst/>
          </a:prstGeom>
          <a:solidFill>
            <a:schemeClr val="bg2">
              <a:alpha val="48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UT+CO+NM+AZ</a:t>
            </a:r>
          </a:p>
          <a:p>
            <a:pPr algn="ctr"/>
            <a:r>
              <a:rPr lang="en-US" dirty="0" smtClean="0"/>
              <a:t>0.5E /1.0N cm</a:t>
            </a:r>
            <a:endParaRPr lang="en-US" dirty="0"/>
          </a:p>
        </p:txBody>
      </p:sp>
      <p:sp>
        <p:nvSpPr>
          <p:cNvPr id="13" name="Rounded Rectangle 12"/>
          <p:cNvSpPr/>
          <p:nvPr/>
        </p:nvSpPr>
        <p:spPr>
          <a:xfrm>
            <a:off x="2666999" y="1745768"/>
            <a:ext cx="2150661" cy="1079319"/>
          </a:xfrm>
          <a:prstGeom prst="roundRect">
            <a:avLst/>
          </a:prstGeom>
          <a:solidFill>
            <a:schemeClr val="bg2">
              <a:alpha val="48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ID+MT+ND+SD+WY</a:t>
            </a:r>
          </a:p>
          <a:p>
            <a:pPr algn="ctr"/>
            <a:r>
              <a:rPr lang="en-US" dirty="0" smtClean="0"/>
              <a:t>1.7E / 0.5N cm</a:t>
            </a:r>
            <a:endParaRPr lang="en-US" dirty="0"/>
          </a:p>
        </p:txBody>
      </p:sp>
      <p:sp>
        <p:nvSpPr>
          <p:cNvPr id="14" name="Rounded Rectangle 13"/>
          <p:cNvSpPr/>
          <p:nvPr/>
        </p:nvSpPr>
        <p:spPr bwMode="auto">
          <a:xfrm>
            <a:off x="7365368" y="4025740"/>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1" hangingPunct="1">
              <a:lnSpc>
                <a:spcPct val="86000"/>
              </a:lnSpc>
              <a:buClr>
                <a:srgbClr val="000000"/>
              </a:buClr>
              <a:buSzPct val="100000"/>
              <a:buFont typeface="Times New Roman" pitchFamily="18" charset="0"/>
              <a:buNone/>
            </a:pPr>
            <a:endParaRPr lang="en-US" sz="2400" b="0" dirty="0" smtClean="0">
              <a:solidFill>
                <a:srgbClr val="FFFFFF"/>
              </a:solidFill>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228600" y="14288"/>
            <a:ext cx="8610600" cy="800100"/>
          </a:xfrm>
          <a:solidFill>
            <a:schemeClr val="bg1"/>
          </a:solidFill>
        </p:spPr>
        <p:txBody>
          <a:bodyPr>
            <a:normAutofit fontScale="90000"/>
          </a:bodyPr>
          <a:lstStyle/>
          <a:p>
            <a:pPr eaLnBrk="1" hangingPunct="1"/>
            <a:r>
              <a:rPr lang="en-GB" sz="2700" dirty="0" smtClean="0">
                <a:solidFill>
                  <a:srgbClr val="0000FF"/>
                </a:solidFill>
                <a:ea typeface="ＭＳ Ｐゴシック"/>
                <a:cs typeface="ＭＳ Ｐゴシック"/>
              </a:rPr>
              <a:t>Changes in </a:t>
            </a:r>
            <a:r>
              <a:rPr lang="en-GB" sz="2700" i="1" dirty="0" smtClean="0">
                <a:solidFill>
                  <a:srgbClr val="0000FF"/>
                </a:solidFill>
                <a:ea typeface="ＭＳ Ｐゴシック"/>
                <a:cs typeface="ＭＳ Ｐゴシック"/>
              </a:rPr>
              <a:t>Vertical</a:t>
            </a:r>
            <a:r>
              <a:rPr lang="en-GB" sz="2700" dirty="0" smtClean="0">
                <a:solidFill>
                  <a:srgbClr val="0000FF"/>
                </a:solidFill>
                <a:ea typeface="ＭＳ Ｐゴシック"/>
                <a:cs typeface="ＭＳ Ｐゴシック"/>
              </a:rPr>
              <a:t> NAD 83 Positions</a:t>
            </a:r>
            <a:r>
              <a:rPr lang="en-GB" sz="2700" dirty="0" smtClean="0">
                <a:solidFill>
                  <a:srgbClr val="FF0000"/>
                </a:solidFill>
                <a:ea typeface="ＭＳ Ｐゴシック"/>
                <a:cs typeface="ＭＳ Ｐゴシック"/>
              </a:rPr>
              <a:t> </a:t>
            </a:r>
            <a:r>
              <a:rPr lang="en-GB" sz="2800" b="1" dirty="0" smtClean="0">
                <a:solidFill>
                  <a:srgbClr val="0000FF"/>
                </a:solidFill>
                <a:ea typeface="ＭＳ Ｐゴシック"/>
                <a:cs typeface="ＭＳ Ｐゴシック"/>
              </a:rPr>
              <a:t/>
            </a:r>
            <a:br>
              <a:rPr lang="en-GB" sz="2800" b="1" dirty="0" smtClean="0">
                <a:solidFill>
                  <a:srgbClr val="0000FF"/>
                </a:solidFill>
                <a:ea typeface="ＭＳ Ｐゴシック"/>
                <a:cs typeface="ＭＳ Ｐゴシック"/>
              </a:rPr>
            </a:br>
            <a:r>
              <a:rPr lang="en-GB" sz="1500" dirty="0" smtClean="0">
                <a:ea typeface="ＭＳ Ｐゴシック"/>
                <a:cs typeface="ＭＳ Ｐゴシック"/>
              </a:rPr>
              <a:t> </a:t>
            </a:r>
            <a:r>
              <a:rPr lang="en-GB" sz="2000" dirty="0" smtClean="0">
                <a:ea typeface="ＭＳ Ｐゴシック"/>
                <a:cs typeface="ＭＳ Ｐゴシック"/>
              </a:rPr>
              <a:t>NAD 83(</a:t>
            </a:r>
            <a:r>
              <a:rPr lang="en-GB" sz="2000" dirty="0" smtClean="0">
                <a:solidFill>
                  <a:srgbClr val="00CC00"/>
                </a:solidFill>
                <a:ea typeface="ＭＳ Ｐゴシック"/>
                <a:cs typeface="ＭＳ Ｐゴシック"/>
              </a:rPr>
              <a:t>2011</a:t>
            </a:r>
            <a:r>
              <a:rPr lang="en-GB" sz="2000" dirty="0" smtClean="0">
                <a:ea typeface="ＭＳ Ｐゴシック"/>
                <a:cs typeface="ＭＳ Ｐゴシック"/>
              </a:rPr>
              <a:t>)</a:t>
            </a:r>
            <a:r>
              <a:rPr lang="en-GB" sz="2000" dirty="0" smtClean="0">
                <a:solidFill>
                  <a:srgbClr val="00CC00"/>
                </a:solidFill>
                <a:ea typeface="ＭＳ Ｐゴシック"/>
                <a:cs typeface="ＭＳ Ｐゴシック"/>
              </a:rPr>
              <a:t> </a:t>
            </a:r>
            <a:r>
              <a:rPr lang="en-GB" sz="2000" dirty="0" smtClean="0">
                <a:ea typeface="ＭＳ Ｐゴシック"/>
                <a:cs typeface="ＭＳ Ｐゴシック"/>
              </a:rPr>
              <a:t>epoch</a:t>
            </a:r>
            <a:r>
              <a:rPr lang="en-GB" sz="2000" dirty="0" smtClean="0">
                <a:solidFill>
                  <a:srgbClr val="00CC00"/>
                </a:solidFill>
                <a:ea typeface="ＭＳ Ｐゴシック"/>
                <a:cs typeface="ＭＳ Ｐゴシック"/>
              </a:rPr>
              <a:t> 2010.0</a:t>
            </a:r>
            <a:r>
              <a:rPr lang="en-GB" sz="2000" dirty="0" smtClean="0">
                <a:ea typeface="ＭＳ Ｐゴシック"/>
                <a:cs typeface="ＭＳ Ｐゴシック"/>
              </a:rPr>
              <a:t> – NAD 83(</a:t>
            </a:r>
            <a:r>
              <a:rPr lang="en-GB" sz="2000" dirty="0" smtClean="0">
                <a:solidFill>
                  <a:srgbClr val="00B050"/>
                </a:solidFill>
                <a:ea typeface="ＭＳ Ｐゴシック"/>
                <a:cs typeface="ＭＳ Ｐゴシック"/>
              </a:rPr>
              <a:t>CORS96</a:t>
            </a:r>
            <a:r>
              <a:rPr lang="en-GB" sz="2000" dirty="0" smtClean="0">
                <a:ea typeface="ＭＳ Ｐゴシック"/>
                <a:cs typeface="ＭＳ Ｐゴシック"/>
              </a:rPr>
              <a:t>) epoch </a:t>
            </a:r>
            <a:r>
              <a:rPr lang="en-GB" sz="2000" dirty="0" smtClean="0">
                <a:solidFill>
                  <a:srgbClr val="00B050"/>
                </a:solidFill>
                <a:ea typeface="ＭＳ Ｐゴシック"/>
                <a:cs typeface="ＭＳ Ｐゴシック"/>
              </a:rPr>
              <a:t>2002.0</a:t>
            </a:r>
            <a:endParaRPr lang="en-US" sz="2000" dirty="0" smtClean="0">
              <a:ea typeface="ＭＳ Ｐゴシック"/>
              <a:cs typeface="ＭＳ Ｐゴシック"/>
            </a:endParaRPr>
          </a:p>
        </p:txBody>
      </p:sp>
      <p:sp>
        <p:nvSpPr>
          <p:cNvPr id="18436" name="Rectangle 3"/>
          <p:cNvSpPr>
            <a:spLocks noGrp="1" noChangeArrowheads="1"/>
          </p:cNvSpPr>
          <p:nvPr>
            <p:ph idx="1"/>
          </p:nvPr>
        </p:nvSpPr>
        <p:spPr>
          <a:xfrm>
            <a:off x="65088" y="846138"/>
            <a:ext cx="8978900" cy="1060450"/>
          </a:xfrm>
        </p:spPr>
        <p:txBody>
          <a:bodyPr/>
          <a:lstStyle/>
          <a:p>
            <a:pPr eaLnBrk="1" hangingPunct="1">
              <a:lnSpc>
                <a:spcPct val="90000"/>
              </a:lnSpc>
              <a:spcBef>
                <a:spcPct val="0"/>
              </a:spcBef>
              <a:spcAft>
                <a:spcPts val="300"/>
              </a:spcAft>
            </a:pPr>
            <a:r>
              <a:rPr lang="en-GB" sz="2000" dirty="0" smtClean="0">
                <a:ea typeface="ＭＳ Ｐゴシック"/>
                <a:cs typeface="ＭＳ Ｐゴシック"/>
              </a:rPr>
              <a:t>Avg. shifts:   </a:t>
            </a:r>
            <a:r>
              <a:rPr lang="en-GB" sz="2000" dirty="0" smtClean="0">
                <a:solidFill>
                  <a:srgbClr val="FF0000"/>
                </a:solidFill>
                <a:ea typeface="ＭＳ Ｐゴシック"/>
                <a:cs typeface="ＭＳ Ｐゴシック"/>
                <a:sym typeface="Symbol" pitchFamily="18" charset="2"/>
              </a:rPr>
              <a:t>U =</a:t>
            </a:r>
            <a:r>
              <a:rPr lang="en-GB" sz="2000" dirty="0" smtClean="0">
                <a:solidFill>
                  <a:srgbClr val="FF0000"/>
                </a:solidFill>
                <a:ea typeface="ＭＳ Ｐゴシック"/>
                <a:cs typeface="ＭＳ Ｐゴシック"/>
              </a:rPr>
              <a:t> -0.66cm </a:t>
            </a:r>
            <a:r>
              <a:rPr lang="en-GB" sz="2000" dirty="0" smtClean="0">
                <a:solidFill>
                  <a:srgbClr val="FF0000"/>
                </a:solidFill>
                <a:ea typeface="ＭＳ Ｐゴシック"/>
                <a:cs typeface="ＭＳ Ｐゴシック"/>
                <a:sym typeface="Symbol" pitchFamily="18" charset="2"/>
              </a:rPr>
              <a:t>2.24</a:t>
            </a:r>
            <a:r>
              <a:rPr lang="en-GB" sz="2000" dirty="0" smtClean="0">
                <a:solidFill>
                  <a:srgbClr val="FF0000"/>
                </a:solidFill>
                <a:ea typeface="ＭＳ Ｐゴシック"/>
                <a:cs typeface="ＭＳ Ｐゴシック"/>
              </a:rPr>
              <a:t>cm</a:t>
            </a:r>
          </a:p>
          <a:p>
            <a:pPr lvl="1" eaLnBrk="1" hangingPunct="1">
              <a:lnSpc>
                <a:spcPct val="90000"/>
              </a:lnSpc>
              <a:spcBef>
                <a:spcPct val="0"/>
              </a:spcBef>
              <a:spcAft>
                <a:spcPts val="300"/>
              </a:spcAft>
            </a:pPr>
            <a:r>
              <a:rPr lang="en-GB" sz="1700" dirty="0" smtClean="0">
                <a:ea typeface="ＭＳ Ｐゴシック"/>
              </a:rPr>
              <a:t>combination of position and velocity differences from additional data, tectonics</a:t>
            </a:r>
          </a:p>
          <a:p>
            <a:pPr lvl="1" eaLnBrk="1" hangingPunct="1">
              <a:lnSpc>
                <a:spcPct val="90000"/>
              </a:lnSpc>
              <a:spcBef>
                <a:spcPct val="0"/>
              </a:spcBef>
              <a:spcAft>
                <a:spcPts val="300"/>
              </a:spcAft>
            </a:pPr>
            <a:r>
              <a:rPr lang="en-GB" sz="1700" dirty="0" smtClean="0">
                <a:ea typeface="ＭＳ Ｐゴシック"/>
              </a:rPr>
              <a:t>assuming vertical velocity ≈ 0.00 in NAD 83(CORS96)</a:t>
            </a:r>
          </a:p>
        </p:txBody>
      </p:sp>
      <p:pic>
        <p:nvPicPr>
          <p:cNvPr id="11" name="Picture 10" descr="nam-all-nad83-10-02-verti.ps.png"/>
          <p:cNvPicPr>
            <a:picLocks noChangeAspect="1"/>
          </p:cNvPicPr>
          <p:nvPr/>
        </p:nvPicPr>
        <p:blipFill>
          <a:blip r:embed="rId2" cstate="print"/>
          <a:srcRect l="4921" t="12303" r="4921" b="7382"/>
          <a:stretch>
            <a:fillRect/>
          </a:stretch>
        </p:blipFill>
        <p:spPr>
          <a:xfrm>
            <a:off x="515408" y="1828800"/>
            <a:ext cx="8171392" cy="4852855"/>
          </a:xfrm>
          <a:prstGeom prst="rect">
            <a:avLst/>
          </a:prstGeom>
        </p:spPr>
      </p:pic>
      <p:sp>
        <p:nvSpPr>
          <p:cNvPr id="5" name="Rounded Rectangle 4"/>
          <p:cNvSpPr/>
          <p:nvPr/>
        </p:nvSpPr>
        <p:spPr bwMode="auto">
          <a:xfrm>
            <a:off x="7338072" y="3780076"/>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1" hangingPunct="1">
              <a:lnSpc>
                <a:spcPct val="86000"/>
              </a:lnSpc>
              <a:buClr>
                <a:srgbClr val="000000"/>
              </a:buClr>
              <a:buSzPct val="100000"/>
              <a:buFont typeface="Times New Roman" pitchFamily="18" charset="0"/>
              <a:buNone/>
            </a:pPr>
            <a:endParaRPr lang="en-US" sz="2400" b="0" dirty="0" smtClean="0">
              <a:solidFill>
                <a:srgbClr val="FFFFFF"/>
              </a:solidFill>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rtlCol="0">
            <a:normAutofit/>
          </a:bodyPr>
          <a:lstStyle/>
          <a:p>
            <a:pPr eaLnBrk="1" fontAlgn="auto" hangingPunct="1">
              <a:spcAft>
                <a:spcPts val="0"/>
              </a:spcAft>
              <a:defRPr/>
            </a:pPr>
            <a:r>
              <a:rPr lang="en-US" sz="3600" dirty="0" smtClean="0"/>
              <a:t>What’s different about the CORS coordinates?</a:t>
            </a:r>
            <a:endParaRPr lang="en-US" sz="3600" dirty="0"/>
          </a:p>
        </p:txBody>
      </p:sp>
      <p:sp>
        <p:nvSpPr>
          <p:cNvPr id="3" name="Content Placeholder 2"/>
          <p:cNvSpPr>
            <a:spLocks noGrp="1"/>
          </p:cNvSpPr>
          <p:nvPr>
            <p:ph idx="1"/>
          </p:nvPr>
        </p:nvSpPr>
        <p:spPr>
          <a:xfrm>
            <a:off x="0" y="1600200"/>
            <a:ext cx="9144000" cy="4525963"/>
          </a:xfrm>
          <a:ln>
            <a:solidFill>
              <a:schemeClr val="accent2">
                <a:lumMod val="75000"/>
              </a:schemeClr>
            </a:solidFill>
          </a:ln>
        </p:spPr>
        <p:txBody>
          <a:bodyPr rtlCol="0">
            <a:normAutofit fontScale="85000" lnSpcReduction="10000"/>
          </a:bodyPr>
          <a:lstStyle/>
          <a:p>
            <a:pPr eaLnBrk="1" fontAlgn="auto" hangingPunct="1">
              <a:spcAft>
                <a:spcPts val="0"/>
              </a:spcAft>
              <a:buFont typeface="Arial" pitchFamily="34" charset="0"/>
              <a:buChar char="•"/>
              <a:defRPr/>
            </a:pPr>
            <a:r>
              <a:rPr lang="en-US" dirty="0" smtClean="0"/>
              <a:t>Change to </a:t>
            </a:r>
            <a:r>
              <a:rPr lang="en-US" dirty="0"/>
              <a:t>absolute antenna calibrations</a:t>
            </a:r>
            <a:endParaRPr lang="en-US" dirty="0" smtClean="0"/>
          </a:p>
          <a:p>
            <a:pPr lvl="1" eaLnBrk="1" fontAlgn="auto" hangingPunct="1">
              <a:spcAft>
                <a:spcPts val="0"/>
              </a:spcAft>
              <a:buFont typeface="Arial" pitchFamily="34" charset="0"/>
              <a:buChar char="–"/>
              <a:defRPr/>
            </a:pPr>
            <a:r>
              <a:rPr lang="en-US" dirty="0" smtClean="0"/>
              <a:t>Use absolute cal. in </a:t>
            </a:r>
            <a:r>
              <a:rPr lang="en-US" dirty="0" smtClean="0">
                <a:solidFill>
                  <a:srgbClr val="FF9900"/>
                </a:solidFill>
                <a:effectLst>
                  <a:outerShdw blurRad="38100" dist="38100" dir="2700000" algn="tl">
                    <a:srgbClr val="000000">
                      <a:alpha val="43137"/>
                    </a:srgbClr>
                  </a:outerShdw>
                </a:effectLst>
              </a:rPr>
              <a:t>your</a:t>
            </a:r>
            <a:r>
              <a:rPr lang="en-US" dirty="0" smtClean="0"/>
              <a:t> processing: DON’T MIX!</a:t>
            </a:r>
          </a:p>
          <a:p>
            <a:pPr eaLnBrk="1" fontAlgn="auto" hangingPunct="1">
              <a:spcAft>
                <a:spcPts val="0"/>
              </a:spcAft>
              <a:buFont typeface="Arial" pitchFamily="34" charset="0"/>
              <a:buChar char="•"/>
              <a:defRPr/>
            </a:pPr>
            <a:r>
              <a:rPr lang="en-US" dirty="0" smtClean="0"/>
              <a:t>Better because 8 more years of:</a:t>
            </a:r>
          </a:p>
          <a:p>
            <a:pPr lvl="1" eaLnBrk="1" fontAlgn="auto" hangingPunct="1">
              <a:spcAft>
                <a:spcPts val="0"/>
              </a:spcAft>
              <a:buFont typeface="Arial" pitchFamily="34" charset="0"/>
              <a:buChar char="–"/>
              <a:defRPr/>
            </a:pPr>
            <a:r>
              <a:rPr lang="en-US" dirty="0" smtClean="0"/>
              <a:t>International CGPS sites</a:t>
            </a:r>
          </a:p>
          <a:p>
            <a:pPr lvl="1" eaLnBrk="1" fontAlgn="auto" hangingPunct="1">
              <a:spcAft>
                <a:spcPts val="0"/>
              </a:spcAft>
              <a:buFont typeface="Arial" pitchFamily="34" charset="0"/>
              <a:buChar char="–"/>
              <a:defRPr/>
            </a:pPr>
            <a:r>
              <a:rPr lang="en-US" dirty="0" smtClean="0"/>
              <a:t>CORS data</a:t>
            </a:r>
            <a:r>
              <a:rPr lang="en-US" dirty="0"/>
              <a:t>:</a:t>
            </a:r>
            <a:r>
              <a:rPr lang="en-US" dirty="0" smtClean="0"/>
              <a:t> about 1600 total, ~1000 w/ &gt;2.5 yrs history</a:t>
            </a:r>
          </a:p>
          <a:p>
            <a:pPr lvl="1" eaLnBrk="1" fontAlgn="auto" hangingPunct="1">
              <a:spcAft>
                <a:spcPts val="0"/>
              </a:spcAft>
              <a:buFont typeface="Arial" pitchFamily="34" charset="0"/>
              <a:buChar char="–"/>
              <a:defRPr/>
            </a:pPr>
            <a:r>
              <a:rPr lang="en-US" dirty="0" smtClean="0"/>
              <a:t>Orbit determination sophistication</a:t>
            </a:r>
          </a:p>
          <a:p>
            <a:pPr lvl="1" eaLnBrk="1" fontAlgn="auto" hangingPunct="1">
              <a:spcAft>
                <a:spcPts val="0"/>
              </a:spcAft>
              <a:buFont typeface="Arial" pitchFamily="34" charset="0"/>
              <a:buChar char="–"/>
              <a:defRPr/>
            </a:pPr>
            <a:r>
              <a:rPr lang="en-US" dirty="0"/>
              <a:t>CORS velocity data</a:t>
            </a:r>
          </a:p>
          <a:p>
            <a:pPr eaLnBrk="1" fontAlgn="auto" hangingPunct="1">
              <a:spcAft>
                <a:spcPts val="0"/>
              </a:spcAft>
              <a:buFont typeface="Arial" pitchFamily="34" charset="0"/>
              <a:buChar char="•"/>
              <a:defRPr/>
            </a:pPr>
            <a:r>
              <a:rPr lang="en-US" dirty="0" smtClean="0"/>
              <a:t>Better Horizontal Time-Dependent Positioning (HTDP) 		software modeling for CORS w/ &lt;2.5 yrs history</a:t>
            </a:r>
          </a:p>
          <a:p>
            <a:pPr eaLnBrk="1" fontAlgn="auto" hangingPunct="1">
              <a:spcAft>
                <a:spcPts val="0"/>
              </a:spcAft>
              <a:buFont typeface="Arial" pitchFamily="34" charset="0"/>
              <a:buChar char="•"/>
              <a:defRPr/>
            </a:pPr>
            <a:r>
              <a:rPr lang="en-US" dirty="0" smtClean="0"/>
              <a:t>Better processing algorithms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Tree>
    <p:extLst>
      <p:ext uri="{BB962C8B-B14F-4D97-AF65-F5344CB8AC3E}">
        <p14:creationId xmlns="" xmlns:p14="http://schemas.microsoft.com/office/powerpoint/2010/main" val="19322181"/>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52065" y="1663188"/>
            <a:ext cx="5981700" cy="4772025"/>
          </a:xfrm>
          <a:prstGeom prst="rect">
            <a:avLst/>
          </a:prstGeom>
        </p:spPr>
      </p:pic>
      <p:sp>
        <p:nvSpPr>
          <p:cNvPr id="3" name="TextBox 2"/>
          <p:cNvSpPr txBox="1"/>
          <p:nvPr/>
        </p:nvSpPr>
        <p:spPr>
          <a:xfrm>
            <a:off x="3690126" y="4346377"/>
            <a:ext cx="4629794" cy="400110"/>
          </a:xfrm>
          <a:prstGeom prst="rect">
            <a:avLst/>
          </a:prstGeom>
          <a:solidFill>
            <a:srgbClr val="FFFF00"/>
          </a:solidFill>
        </p:spPr>
        <p:txBody>
          <a:bodyPr wrap="none" rtlCol="0">
            <a:spAutoFit/>
          </a:bodyPr>
          <a:lstStyle/>
          <a:p>
            <a:r>
              <a:rPr lang="en-US" sz="2000" dirty="0" smtClean="0">
                <a:solidFill>
                  <a:srgbClr val="FF0000"/>
                </a:solidFill>
              </a:rPr>
              <a:t>&gt; NAD83 (2011) epoch 2010.0</a:t>
            </a:r>
            <a:endParaRPr lang="en-US" sz="2000" dirty="0">
              <a:solidFill>
                <a:srgbClr val="FF0000"/>
              </a:solidFill>
            </a:endParaRPr>
          </a:p>
        </p:txBody>
      </p:sp>
      <p:sp>
        <p:nvSpPr>
          <p:cNvPr id="4" name="TextBox 3"/>
          <p:cNvSpPr txBox="1"/>
          <p:nvPr/>
        </p:nvSpPr>
        <p:spPr>
          <a:xfrm>
            <a:off x="3676276" y="2373152"/>
            <a:ext cx="3433953" cy="400110"/>
          </a:xfrm>
          <a:prstGeom prst="rect">
            <a:avLst/>
          </a:prstGeom>
          <a:solidFill>
            <a:srgbClr val="FFFF00"/>
          </a:solidFill>
        </p:spPr>
        <p:txBody>
          <a:bodyPr wrap="none" rtlCol="0">
            <a:spAutoFit/>
          </a:bodyPr>
          <a:lstStyle/>
          <a:p>
            <a:r>
              <a:rPr lang="en-US" sz="2000" dirty="0" smtClean="0">
                <a:solidFill>
                  <a:srgbClr val="FF0000"/>
                </a:solidFill>
              </a:rPr>
              <a:t>&gt; IGS08 epoch 2005.0</a:t>
            </a:r>
            <a:endParaRPr lang="en-US" sz="2000" dirty="0">
              <a:solidFill>
                <a:srgbClr val="FF0000"/>
              </a:solidFill>
            </a:endParaRPr>
          </a:p>
        </p:txBody>
      </p:sp>
      <p:sp>
        <p:nvSpPr>
          <p:cNvPr id="5" name="Rectangle 2"/>
          <p:cNvSpPr txBox="1">
            <a:spLocks noChangeArrowheads="1"/>
          </p:cNvSpPr>
          <p:nvPr/>
        </p:nvSpPr>
        <p:spPr>
          <a:xfrm>
            <a:off x="0" y="403788"/>
            <a:ext cx="9144000" cy="588962"/>
          </a:xfrm>
          <a:prstGeom prst="rect">
            <a:avLst/>
          </a:prstGeom>
        </p:spPr>
        <p:txBody>
          <a:bodyPr/>
          <a:lstStyle/>
          <a:p>
            <a:pPr algn="ctr" defTabSz="914400">
              <a:defRPr/>
            </a:pPr>
            <a:r>
              <a:rPr lang="en-US" sz="2600" b="1" kern="0" dirty="0" smtClean="0">
                <a:solidFill>
                  <a:prstClr val="black"/>
                </a:solidFill>
                <a:latin typeface="Calibri" pitchFamily="34" charset="0"/>
                <a:cs typeface="+mj-cs"/>
              </a:rPr>
              <a:t>CORS Reference Frame Changes Due to MYCS – </a:t>
            </a:r>
          </a:p>
          <a:p>
            <a:pPr algn="ctr" defTabSz="914400">
              <a:defRPr/>
            </a:pPr>
            <a:r>
              <a:rPr lang="en-US" b="1" kern="0" dirty="0" smtClean="0">
                <a:solidFill>
                  <a:prstClr val="black"/>
                </a:solidFill>
                <a:latin typeface="Calibri" pitchFamily="34" charset="0"/>
                <a:cs typeface="+mj-cs"/>
              </a:rPr>
              <a:t>available now</a:t>
            </a:r>
            <a:endParaRPr lang="en-US" i="1" u="sng" kern="0" dirty="0" smtClean="0">
              <a:solidFill>
                <a:prstClr val="black"/>
              </a:solidFill>
              <a:latin typeface="Calibri" pitchFamily="34" charset="0"/>
              <a:cs typeface="+mj-cs"/>
            </a:endParaRPr>
          </a:p>
        </p:txBody>
      </p:sp>
      <p:sp>
        <p:nvSpPr>
          <p:cNvPr id="6" name="Rectangle 5"/>
          <p:cNvSpPr/>
          <p:nvPr/>
        </p:nvSpPr>
        <p:spPr>
          <a:xfrm>
            <a:off x="534388" y="2565071"/>
            <a:ext cx="2398816" cy="2137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544288" y="4560124"/>
            <a:ext cx="3030184" cy="20188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5205922" y="3158828"/>
            <a:ext cx="3807453" cy="461665"/>
          </a:xfrm>
          <a:prstGeom prst="rect">
            <a:avLst/>
          </a:prstGeom>
          <a:solidFill>
            <a:schemeClr val="bg2"/>
          </a:solidFill>
          <a:ln w="25400">
            <a:solidFill>
              <a:schemeClr val="accent1"/>
            </a:solidFill>
          </a:ln>
        </p:spPr>
        <p:txBody>
          <a:bodyPr wrap="none" rtlCol="0">
            <a:spAutoFit/>
          </a:bodyPr>
          <a:lstStyle/>
          <a:p>
            <a:pPr algn="ctr"/>
            <a:r>
              <a:rPr lang="en-US" sz="1200" dirty="0" smtClean="0">
                <a:solidFill>
                  <a:prstClr val="black"/>
                </a:solidFill>
              </a:rPr>
              <a:t>IGS08 = International GNSS Service 2008</a:t>
            </a:r>
          </a:p>
          <a:p>
            <a:pPr algn="ctr"/>
            <a:r>
              <a:rPr lang="en-US" sz="1200" dirty="0" smtClean="0">
                <a:solidFill>
                  <a:prstClr val="black"/>
                </a:solidFill>
              </a:rPr>
              <a:t>(GPS-only realization of ITRF2008)</a:t>
            </a:r>
            <a:endParaRPr lang="en-US" sz="1200" dirty="0">
              <a:solidFill>
                <a:prstClr val="black"/>
              </a:solidFill>
            </a:endParaRPr>
          </a:p>
        </p:txBody>
      </p:sp>
      <p:sp>
        <p:nvSpPr>
          <p:cNvPr id="10" name="TextBox 9"/>
          <p:cNvSpPr txBox="1"/>
          <p:nvPr/>
        </p:nvSpPr>
        <p:spPr>
          <a:xfrm>
            <a:off x="4863323" y="5365655"/>
            <a:ext cx="4227439" cy="461665"/>
          </a:xfrm>
          <a:prstGeom prst="rect">
            <a:avLst/>
          </a:prstGeom>
          <a:solidFill>
            <a:schemeClr val="bg2"/>
          </a:solidFill>
          <a:ln w="25400">
            <a:solidFill>
              <a:schemeClr val="accent1"/>
            </a:solidFill>
          </a:ln>
        </p:spPr>
        <p:txBody>
          <a:bodyPr wrap="none" rtlCol="0">
            <a:spAutoFit/>
          </a:bodyPr>
          <a:lstStyle/>
          <a:p>
            <a:pPr algn="ctr"/>
            <a:r>
              <a:rPr lang="en-US" sz="1200" dirty="0" smtClean="0">
                <a:solidFill>
                  <a:prstClr val="black"/>
                </a:solidFill>
              </a:rPr>
              <a:t>NAD83 (2011) = North American Datum 1983</a:t>
            </a:r>
          </a:p>
          <a:p>
            <a:pPr algn="ctr"/>
            <a:r>
              <a:rPr lang="en-US" sz="1200" dirty="0" smtClean="0">
                <a:solidFill>
                  <a:prstClr val="black"/>
                </a:solidFill>
              </a:rPr>
              <a:t>(2011 Realization)</a:t>
            </a:r>
            <a:endParaRPr lang="en-US" sz="1200" dirty="0">
              <a:solidFill>
                <a:prstClr val="black"/>
              </a:solidFill>
            </a:endParaRPr>
          </a:p>
        </p:txBody>
      </p:sp>
    </p:spTree>
    <p:extLst>
      <p:ext uri="{BB962C8B-B14F-4D97-AF65-F5344CB8AC3E}">
        <p14:creationId xmlns="" xmlns:p14="http://schemas.microsoft.com/office/powerpoint/2010/main" val="97763253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3" presetClass="entr" presetSubtype="1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433209" y="636645"/>
            <a:ext cx="4269738" cy="6217934"/>
          </a:xfrm>
          <a:prstGeom prst="rect">
            <a:avLst/>
          </a:prstGeom>
        </p:spPr>
      </p:pic>
      <p:sp>
        <p:nvSpPr>
          <p:cNvPr id="5" name="Rectangle 2"/>
          <p:cNvSpPr txBox="1">
            <a:spLocks noChangeArrowheads="1"/>
          </p:cNvSpPr>
          <p:nvPr/>
        </p:nvSpPr>
        <p:spPr>
          <a:xfrm>
            <a:off x="0" y="205013"/>
            <a:ext cx="9144000" cy="588962"/>
          </a:xfrm>
          <a:prstGeom prst="rect">
            <a:avLst/>
          </a:prstGeom>
        </p:spPr>
        <p:txBody>
          <a:bodyPr/>
          <a:lstStyle/>
          <a:p>
            <a:pPr algn="ctr" defTabSz="914400">
              <a:defRPr/>
            </a:pPr>
            <a:r>
              <a:rPr lang="en-US" sz="2400" b="1" kern="0" dirty="0" smtClean="0">
                <a:solidFill>
                  <a:prstClr val="black"/>
                </a:solidFill>
                <a:latin typeface="Calibri" pitchFamily="34" charset="0"/>
                <a:cs typeface="+mj-cs"/>
              </a:rPr>
              <a:t>CORS Coordinates – New Reference Frames</a:t>
            </a:r>
          </a:p>
        </p:txBody>
      </p:sp>
      <p:sp>
        <p:nvSpPr>
          <p:cNvPr id="6" name="Rectangle 5"/>
          <p:cNvSpPr/>
          <p:nvPr/>
        </p:nvSpPr>
        <p:spPr>
          <a:xfrm>
            <a:off x="2472458" y="1287449"/>
            <a:ext cx="1654269" cy="14760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2480409" y="2687541"/>
            <a:ext cx="2099542" cy="17410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5324392" y="1056616"/>
            <a:ext cx="3807453" cy="461665"/>
          </a:xfrm>
          <a:prstGeom prst="rect">
            <a:avLst/>
          </a:prstGeom>
          <a:solidFill>
            <a:schemeClr val="bg2"/>
          </a:solidFill>
          <a:ln w="25400">
            <a:solidFill>
              <a:schemeClr val="accent1"/>
            </a:solidFill>
          </a:ln>
        </p:spPr>
        <p:txBody>
          <a:bodyPr wrap="none" rtlCol="0">
            <a:spAutoFit/>
          </a:bodyPr>
          <a:lstStyle/>
          <a:p>
            <a:pPr algn="ctr"/>
            <a:r>
              <a:rPr lang="en-US" sz="1200" dirty="0" smtClean="0">
                <a:solidFill>
                  <a:prstClr val="black"/>
                </a:solidFill>
              </a:rPr>
              <a:t>IGS08 = International GNSS Service 2008</a:t>
            </a:r>
          </a:p>
          <a:p>
            <a:pPr algn="ctr"/>
            <a:r>
              <a:rPr lang="en-US" sz="1200" dirty="0" smtClean="0">
                <a:solidFill>
                  <a:prstClr val="black"/>
                </a:solidFill>
              </a:rPr>
              <a:t>(GPS-only realization of ITRF2008)</a:t>
            </a:r>
            <a:endParaRPr lang="en-US" sz="1200" dirty="0">
              <a:solidFill>
                <a:prstClr val="black"/>
              </a:solidFill>
            </a:endParaRPr>
          </a:p>
        </p:txBody>
      </p:sp>
      <p:sp>
        <p:nvSpPr>
          <p:cNvPr id="10" name="TextBox 9"/>
          <p:cNvSpPr txBox="1"/>
          <p:nvPr/>
        </p:nvSpPr>
        <p:spPr>
          <a:xfrm>
            <a:off x="5685176" y="2352272"/>
            <a:ext cx="3206570" cy="461665"/>
          </a:xfrm>
          <a:prstGeom prst="rect">
            <a:avLst/>
          </a:prstGeom>
          <a:solidFill>
            <a:schemeClr val="bg2"/>
          </a:solidFill>
          <a:ln w="25400">
            <a:solidFill>
              <a:schemeClr val="accent1"/>
            </a:solidFill>
          </a:ln>
        </p:spPr>
        <p:txBody>
          <a:bodyPr wrap="square" rtlCol="0">
            <a:spAutoFit/>
          </a:bodyPr>
          <a:lstStyle/>
          <a:p>
            <a:pPr algn="ctr"/>
            <a:r>
              <a:rPr lang="en-US" sz="1200" dirty="0" smtClean="0">
                <a:solidFill>
                  <a:prstClr val="black"/>
                </a:solidFill>
              </a:rPr>
              <a:t>NAD83 (2011) = North American Datum 1983</a:t>
            </a:r>
          </a:p>
          <a:p>
            <a:pPr algn="ctr"/>
            <a:r>
              <a:rPr lang="en-US" sz="1200" dirty="0" smtClean="0">
                <a:solidFill>
                  <a:prstClr val="black"/>
                </a:solidFill>
              </a:rPr>
              <a:t>(2011 Realization)</a:t>
            </a:r>
            <a:endParaRPr lang="en-US" sz="1200" dirty="0">
              <a:solidFill>
                <a:prstClr val="black"/>
              </a:solidFill>
            </a:endParaRPr>
          </a:p>
        </p:txBody>
      </p:sp>
    </p:spTree>
    <p:extLst>
      <p:ext uri="{BB962C8B-B14F-4D97-AF65-F5344CB8AC3E}">
        <p14:creationId xmlns="" xmlns:p14="http://schemas.microsoft.com/office/powerpoint/2010/main" val="428431883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384313"/>
            <a:ext cx="8229600" cy="1033670"/>
          </a:xfrm>
        </p:spPr>
        <p:txBody>
          <a:bodyPr/>
          <a:lstStyle/>
          <a:p>
            <a:pPr eaLnBrk="1" hangingPunct="1"/>
            <a:r>
              <a:rPr lang="en-US" i="1" u="sng" dirty="0" smtClean="0"/>
              <a:t>Today’s Topics</a:t>
            </a:r>
          </a:p>
        </p:txBody>
      </p:sp>
      <p:sp>
        <p:nvSpPr>
          <p:cNvPr id="4099" name="Content Placeholder 2"/>
          <p:cNvSpPr>
            <a:spLocks noGrp="1"/>
          </p:cNvSpPr>
          <p:nvPr>
            <p:ph idx="1"/>
          </p:nvPr>
        </p:nvSpPr>
        <p:spPr>
          <a:xfrm>
            <a:off x="348611" y="1616765"/>
            <a:ext cx="8530580" cy="5058490"/>
          </a:xfrm>
        </p:spPr>
        <p:txBody>
          <a:bodyPr/>
          <a:lstStyle/>
          <a:p>
            <a:pPr eaLnBrk="1" hangingPunct="1">
              <a:lnSpc>
                <a:spcPct val="150000"/>
              </a:lnSpc>
            </a:pPr>
            <a:r>
              <a:rPr lang="en-US" sz="2400" b="1" dirty="0" smtClean="0"/>
              <a:t>Continuously Operating Reference Stations (CORS)</a:t>
            </a:r>
          </a:p>
          <a:p>
            <a:pPr eaLnBrk="1" hangingPunct="1">
              <a:lnSpc>
                <a:spcPct val="150000"/>
              </a:lnSpc>
            </a:pPr>
            <a:r>
              <a:rPr lang="en-US" sz="2400" b="1" dirty="0" smtClean="0"/>
              <a:t>Multi-Year CORS Solution (new CORS network coords)</a:t>
            </a:r>
          </a:p>
          <a:p>
            <a:pPr eaLnBrk="1" hangingPunct="1">
              <a:lnSpc>
                <a:spcPct val="150000"/>
              </a:lnSpc>
            </a:pPr>
            <a:r>
              <a:rPr lang="en-US" sz="2400" b="1" dirty="0" smtClean="0"/>
              <a:t>NAD83 (2011) epoch 2010.00 (new passive network coords)</a:t>
            </a:r>
          </a:p>
          <a:p>
            <a:pPr eaLnBrk="1" hangingPunct="1">
              <a:lnSpc>
                <a:spcPct val="150000"/>
              </a:lnSpc>
            </a:pPr>
            <a:r>
              <a:rPr lang="en-US" sz="2400" b="1" dirty="0" smtClean="0"/>
              <a:t>Online Positioning User Service (OPUS)</a:t>
            </a:r>
          </a:p>
          <a:p>
            <a:pPr>
              <a:lnSpc>
                <a:spcPct val="150000"/>
              </a:lnSpc>
            </a:pPr>
            <a:r>
              <a:rPr lang="en-US" sz="2400" b="1" dirty="0" smtClean="0"/>
              <a:t>NGS Ten-Year Plan (new </a:t>
            </a:r>
            <a:r>
              <a:rPr lang="en-US" sz="2400" b="1" dirty="0" err="1" smtClean="0"/>
              <a:t>datums</a:t>
            </a:r>
            <a:r>
              <a:rPr lang="en-US" sz="2400" b="1" dirty="0" smtClean="0"/>
              <a:t>)</a:t>
            </a:r>
          </a:p>
          <a:p>
            <a:pPr>
              <a:lnSpc>
                <a:spcPct val="150000"/>
              </a:lnSpc>
            </a:pPr>
            <a:r>
              <a:rPr lang="en-US" sz="2400" b="1" dirty="0" smtClean="0"/>
              <a:t>Geoid Slope Validation Study 2011</a:t>
            </a:r>
          </a:p>
          <a:p>
            <a:pPr>
              <a:lnSpc>
                <a:spcPct val="150000"/>
              </a:lnSpc>
            </a:pPr>
            <a:r>
              <a:rPr lang="en-US" sz="2400" b="1" dirty="0" smtClean="0"/>
              <a:t>DSWorld, Datasheet changes, Real-time Networks, etc.		</a:t>
            </a:r>
          </a:p>
        </p:txBody>
      </p:sp>
    </p:spTree>
    <p:extLst>
      <p:ext uri="{BB962C8B-B14F-4D97-AF65-F5344CB8AC3E}">
        <p14:creationId xmlns="" xmlns:p14="http://schemas.microsoft.com/office/powerpoint/2010/main" val="2809816266"/>
      </p:ext>
    </p:extLst>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orbin_VA"/>
          <p:cNvPicPr>
            <a:picLocks noChangeAspect="1" noChangeArrowheads="1"/>
          </p:cNvPicPr>
          <p:nvPr/>
        </p:nvPicPr>
        <p:blipFill>
          <a:blip r:embed="rId2"/>
          <a:srcRect l="15018" r="20513" b="5383"/>
          <a:stretch>
            <a:fillRect/>
          </a:stretch>
        </p:blipFill>
        <p:spPr>
          <a:xfrm>
            <a:off x="6932246" y="1542678"/>
            <a:ext cx="2063262" cy="4037507"/>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59422"/>
            <a:ext cx="8229600" cy="1143000"/>
          </a:xfrm>
        </p:spPr>
        <p:txBody>
          <a:bodyPr/>
          <a:lstStyle/>
          <a:p>
            <a:r>
              <a:rPr lang="en-US" sz="2800" b="1" i="1" dirty="0" smtClean="0"/>
              <a:t>Introducing…  </a:t>
            </a:r>
            <a:r>
              <a:rPr lang="en-US" sz="2800" u="sng" dirty="0" smtClean="0"/>
              <a:t>NAD 83(2011) epoch 2010.00</a:t>
            </a:r>
            <a:endParaRPr lang="en-US" sz="2800" u="sng" dirty="0"/>
          </a:p>
        </p:txBody>
      </p:sp>
      <p:sp>
        <p:nvSpPr>
          <p:cNvPr id="3" name="Content Placeholder 2"/>
          <p:cNvSpPr>
            <a:spLocks noGrp="1"/>
          </p:cNvSpPr>
          <p:nvPr>
            <p:ph idx="1"/>
          </p:nvPr>
        </p:nvSpPr>
        <p:spPr>
          <a:xfrm>
            <a:off x="104047" y="972738"/>
            <a:ext cx="6977231" cy="5694762"/>
          </a:xfrm>
        </p:spPr>
        <p:txBody>
          <a:bodyPr>
            <a:normAutofit fontScale="25000" lnSpcReduction="20000"/>
          </a:bodyPr>
          <a:lstStyle/>
          <a:p>
            <a:r>
              <a:rPr lang="en-US" sz="7200" b="1" dirty="0" smtClean="0"/>
              <a:t>Multi-Year CORS Solution (MYCS)</a:t>
            </a:r>
          </a:p>
          <a:p>
            <a:pPr lvl="1"/>
            <a:r>
              <a:rPr lang="en-US" sz="7200" dirty="0" smtClean="0"/>
              <a:t>Reprocessed all CORS GPS data Jan 1994-Apr 2011</a:t>
            </a:r>
          </a:p>
          <a:p>
            <a:pPr lvl="1"/>
            <a:r>
              <a:rPr lang="en-US" sz="7200" dirty="0" smtClean="0"/>
              <a:t>2264 CORS &amp; global stations</a:t>
            </a:r>
          </a:p>
          <a:p>
            <a:pPr lvl="1"/>
            <a:r>
              <a:rPr lang="en-US" sz="7200" dirty="0" smtClean="0"/>
              <a:t>NAD 83 computed by </a:t>
            </a:r>
            <a:r>
              <a:rPr lang="en-US" sz="7200" i="1" dirty="0" smtClean="0"/>
              <a:t>transformation</a:t>
            </a:r>
            <a:r>
              <a:rPr lang="en-US" sz="7200" dirty="0" smtClean="0"/>
              <a:t> from ITRF08(IGS08) 								</a:t>
            </a:r>
            <a:endParaRPr lang="en-US" sz="7200" b="1" dirty="0" smtClean="0"/>
          </a:p>
          <a:p>
            <a:r>
              <a:rPr lang="en-US" sz="7200" b="1" dirty="0" smtClean="0"/>
              <a:t>National Adjustment of 2011 (NA2011)</a:t>
            </a:r>
          </a:p>
          <a:p>
            <a:pPr lvl="1"/>
            <a:r>
              <a:rPr lang="en-US" sz="7200" dirty="0" smtClean="0"/>
              <a:t>New adjustment of GNSS passive control</a:t>
            </a:r>
          </a:p>
          <a:p>
            <a:pPr lvl="1"/>
            <a:r>
              <a:rPr lang="en-US" sz="7200" dirty="0" smtClean="0"/>
              <a:t>GNSS vectors tied (and constrained) to CORS </a:t>
            </a:r>
            <a:br>
              <a:rPr lang="en-US" sz="7200" dirty="0" smtClean="0"/>
            </a:br>
            <a:r>
              <a:rPr lang="en-US" sz="7200" dirty="0" smtClean="0"/>
              <a:t>      NAD 83(2011) epoch 2010.00</a:t>
            </a:r>
          </a:p>
          <a:p>
            <a:pPr lvl="1"/>
            <a:r>
              <a:rPr lang="en-US" sz="7200" dirty="0" smtClean="0"/>
              <a:t>Approximately 80,000 stations and</a:t>
            </a:r>
            <a:br>
              <a:rPr lang="en-US" sz="7200" dirty="0" smtClean="0"/>
            </a:br>
            <a:r>
              <a:rPr lang="en-US" sz="7200" dirty="0" smtClean="0"/>
              <a:t>more than 400,000 GNSS vectors</a:t>
            </a:r>
          </a:p>
          <a:p>
            <a:pPr lvl="1">
              <a:buNone/>
            </a:pPr>
            <a:endParaRPr lang="en-US" sz="7200" dirty="0" smtClean="0"/>
          </a:p>
          <a:p>
            <a:pPr>
              <a:lnSpc>
                <a:spcPct val="120000"/>
              </a:lnSpc>
            </a:pPr>
            <a:r>
              <a:rPr lang="en-US" sz="7200" b="1" dirty="0" smtClean="0"/>
              <a:t>SAME </a:t>
            </a:r>
            <a:r>
              <a:rPr lang="en-US" sz="7200" b="1" i="1" dirty="0" smtClean="0"/>
              <a:t>Datum Realization </a:t>
            </a:r>
            <a:r>
              <a:rPr lang="en-US" sz="7200" b="1" dirty="0" smtClean="0"/>
              <a:t>for CORS </a:t>
            </a:r>
            <a:r>
              <a:rPr lang="en-US" sz="7200" b="1" i="1" dirty="0" smtClean="0"/>
              <a:t>and</a:t>
            </a:r>
            <a:r>
              <a:rPr lang="en-US" sz="7200" b="1" dirty="0" smtClean="0"/>
              <a:t> passive marks</a:t>
            </a:r>
          </a:p>
          <a:p>
            <a:pPr>
              <a:lnSpc>
                <a:spcPct val="120000"/>
              </a:lnSpc>
            </a:pPr>
            <a:r>
              <a:rPr lang="en-US" sz="7200" b="1" dirty="0" smtClean="0"/>
              <a:t>This is </a:t>
            </a:r>
            <a:r>
              <a:rPr lang="en-US" sz="7200" b="1" i="1" dirty="0" smtClean="0"/>
              <a:t>NOT</a:t>
            </a:r>
            <a:r>
              <a:rPr lang="en-US" sz="7200" b="1" dirty="0" smtClean="0"/>
              <a:t> a new datum! (still NAD 83)</a:t>
            </a:r>
          </a:p>
          <a:p>
            <a:pPr>
              <a:lnSpc>
                <a:spcPct val="120000"/>
              </a:lnSpc>
            </a:pPr>
            <a:r>
              <a:rPr lang="en-US" sz="7200" b="1" dirty="0" smtClean="0"/>
              <a:t>The name: NAD 83(2011) epoch 2010.00</a:t>
            </a:r>
          </a:p>
          <a:p>
            <a:pPr lvl="1">
              <a:lnSpc>
                <a:spcPct val="120000"/>
              </a:lnSpc>
            </a:pPr>
            <a:r>
              <a:rPr lang="en-US" sz="7200" dirty="0" smtClean="0"/>
              <a:t>“2011” is datum tag </a:t>
            </a:r>
            <a:r>
              <a:rPr lang="en-US" sz="7200" dirty="0" smtClean="0">
                <a:sym typeface="Wingdings" pitchFamily="2" charset="2"/>
              </a:rPr>
              <a:t> year adjustment complete</a:t>
            </a:r>
          </a:p>
          <a:p>
            <a:pPr lvl="1">
              <a:lnSpc>
                <a:spcPct val="120000"/>
              </a:lnSpc>
            </a:pPr>
            <a:r>
              <a:rPr lang="en-US" sz="7200" dirty="0" smtClean="0">
                <a:sym typeface="Wingdings" pitchFamily="2" charset="2"/>
              </a:rPr>
              <a:t>“2010.00” is “epoch date” (January 1, 2010)</a:t>
            </a:r>
          </a:p>
          <a:p>
            <a:pPr lvl="2">
              <a:lnSpc>
                <a:spcPct val="120000"/>
              </a:lnSpc>
            </a:pPr>
            <a:r>
              <a:rPr lang="en-US" sz="7200" dirty="0" smtClean="0">
                <a:sym typeface="Wingdings" pitchFamily="2" charset="2"/>
              </a:rPr>
              <a:t>Date associated with coordinates of control station</a:t>
            </a:r>
          </a:p>
          <a:p>
            <a:pPr lvl="1">
              <a:lnSpc>
                <a:spcPct val="120000"/>
              </a:lnSpc>
            </a:pPr>
            <a:r>
              <a:rPr lang="en-US" sz="7200" dirty="0" smtClean="0"/>
              <a:t>Frame fixed to North American tectonic plate</a:t>
            </a:r>
          </a:p>
          <a:p>
            <a:pPr lvl="2">
              <a:lnSpc>
                <a:spcPct val="120000"/>
              </a:lnSpc>
            </a:pPr>
            <a:r>
              <a:rPr lang="en-US" sz="7200" dirty="0" smtClean="0"/>
              <a:t>Includes CA, AK, Puerto Rico, US Virgin Islands</a:t>
            </a:r>
          </a:p>
          <a:p>
            <a:pPr>
              <a:lnSpc>
                <a:spcPct val="120000"/>
              </a:lnSpc>
            </a:pPr>
            <a:endParaRPr lang="en-US" b="1" dirty="0" smtClean="0"/>
          </a:p>
          <a:p>
            <a:pPr>
              <a:lnSpc>
                <a:spcPct val="120000"/>
              </a:lnSpc>
            </a:pPr>
            <a:endParaRPr lang="en-US" dirty="0"/>
          </a:p>
        </p:txBody>
      </p:sp>
      <p:pic>
        <p:nvPicPr>
          <p:cNvPr id="4098" name="Picture 2" descr="C:\Survey\Control\Photographs\Monuments\FLAGSTAFF NCMN.JPG"/>
          <p:cNvPicPr>
            <a:picLocks noChangeAspect="1" noChangeArrowheads="1"/>
          </p:cNvPicPr>
          <p:nvPr/>
        </p:nvPicPr>
        <p:blipFill>
          <a:blip r:embed="rId3"/>
          <a:srcRect l="11174" t="528" r="15081" b="1928"/>
          <a:stretch>
            <a:fillRect/>
          </a:stretch>
        </p:blipFill>
        <p:spPr bwMode="auto">
          <a:xfrm>
            <a:off x="6248400" y="4288971"/>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9486854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10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10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1000"/>
                                        <p:tgtEl>
                                          <p:spTgt spid="3">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1000"/>
                                        <p:tgtEl>
                                          <p:spTgt spid="3">
                                            <p:txEl>
                                              <p:pRg st="12" end="1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fade">
                                      <p:cBhvr>
                                        <p:cTn id="43" dur="1000"/>
                                        <p:tgtEl>
                                          <p:spTgt spid="3">
                                            <p:txEl>
                                              <p:pRg st="13" end="1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animEffect transition="in" filter="fade">
                                      <p:cBhvr>
                                        <p:cTn id="46" dur="1000"/>
                                        <p:tgtEl>
                                          <p:spTgt spid="3">
                                            <p:txEl>
                                              <p:pRg st="14" end="1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animEffect transition="in" filter="fade">
                                      <p:cBhvr>
                                        <p:cTn id="49" dur="1000"/>
                                        <p:tgtEl>
                                          <p:spTgt spid="3">
                                            <p:txEl>
                                              <p:pRg st="15" end="15"/>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6" end="16"/>
                                            </p:txEl>
                                          </p:spTgt>
                                        </p:tgtEl>
                                        <p:attrNameLst>
                                          <p:attrName>style.visibility</p:attrName>
                                        </p:attrNameLst>
                                      </p:cBhvr>
                                      <p:to>
                                        <p:strVal val="visible"/>
                                      </p:to>
                                    </p:set>
                                    <p:animEffect transition="in" filter="fade">
                                      <p:cBhvr>
                                        <p:cTn id="52" dur="10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a new national adjustment of the passive network?</a:t>
            </a:r>
            <a:endParaRPr lang="en-US" dirty="0"/>
          </a:p>
        </p:txBody>
      </p:sp>
      <p:sp>
        <p:nvSpPr>
          <p:cNvPr id="3" name="Content Placeholder 2"/>
          <p:cNvSpPr>
            <a:spLocks noGrp="1"/>
          </p:cNvSpPr>
          <p:nvPr>
            <p:ph idx="1"/>
          </p:nvPr>
        </p:nvSpPr>
        <p:spPr>
          <a:xfrm>
            <a:off x="295442" y="1738429"/>
            <a:ext cx="8444523" cy="4886569"/>
          </a:xfrm>
        </p:spPr>
        <p:txBody>
          <a:bodyPr>
            <a:normAutofit fontScale="85000" lnSpcReduction="10000"/>
          </a:bodyPr>
          <a:lstStyle/>
          <a:p>
            <a:r>
              <a:rPr lang="en-US" dirty="0" smtClean="0"/>
              <a:t>Optimally align passive control with new CORS</a:t>
            </a:r>
          </a:p>
          <a:p>
            <a:r>
              <a:rPr lang="en-US" dirty="0" smtClean="0"/>
              <a:t>Add &gt;1000 projects submitted since 2007 adjustment</a:t>
            </a:r>
          </a:p>
          <a:p>
            <a:pPr lvl="1"/>
            <a:r>
              <a:rPr lang="en-US" dirty="0" smtClean="0"/>
              <a:t>Also observations for Hawaii, other Pacific islands</a:t>
            </a:r>
          </a:p>
          <a:p>
            <a:r>
              <a:rPr lang="en-US" dirty="0" smtClean="0"/>
              <a:t>Network and local accuracies on all stations</a:t>
            </a:r>
          </a:p>
          <a:p>
            <a:pPr lvl="1"/>
            <a:r>
              <a:rPr lang="en-US" dirty="0" smtClean="0"/>
              <a:t>Including future submitted projects</a:t>
            </a:r>
          </a:p>
          <a:p>
            <a:r>
              <a:rPr lang="en-US" dirty="0" smtClean="0"/>
              <a:t>More consistent results in tectonically active areas</a:t>
            </a:r>
          </a:p>
          <a:p>
            <a:pPr lvl="1"/>
            <a:r>
              <a:rPr lang="en-US" dirty="0" smtClean="0"/>
              <a:t>More current data, better tectonic modeling</a:t>
            </a:r>
          </a:p>
          <a:p>
            <a:r>
              <a:rPr lang="en-US" dirty="0" smtClean="0"/>
              <a:t>Better computations and analysis techniques</a:t>
            </a:r>
          </a:p>
          <a:p>
            <a:pPr lvl="1"/>
            <a:r>
              <a:rPr lang="en-US" dirty="0" smtClean="0"/>
              <a:t>e.g., improved outlier detection</a:t>
            </a:r>
          </a:p>
          <a:p>
            <a:pPr lvl="1"/>
            <a:r>
              <a:rPr lang="en-US" dirty="0" smtClean="0"/>
              <a:t>Incorporation of lessons learned from previous national adjustment</a:t>
            </a:r>
          </a:p>
          <a:p>
            <a:endParaRPr lang="en-US" dirty="0"/>
          </a:p>
        </p:txBody>
      </p:sp>
    </p:spTree>
    <p:extLst>
      <p:ext uri="{BB962C8B-B14F-4D97-AF65-F5344CB8AC3E}">
        <p14:creationId xmlns="" xmlns:p14="http://schemas.microsoft.com/office/powerpoint/2010/main" val="441863075"/>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75" name="Picture 3" descr="D:\GIS\NGS\NA2011\CONUS\CONUS_2012-01-03\Export\CONUS_2012-01-0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3718626064"/>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20"/>
          <p:cNvGrpSpPr/>
          <p:nvPr/>
        </p:nvGrpSpPr>
        <p:grpSpPr>
          <a:xfrm>
            <a:off x="0" y="0"/>
            <a:ext cx="9144000" cy="6858000"/>
            <a:chOff x="0" y="0"/>
            <a:chExt cx="9144000" cy="6858000"/>
          </a:xfrm>
        </p:grpSpPr>
        <p:pic>
          <p:nvPicPr>
            <p:cNvPr id="22" name="Picture 2" descr="D:\GIS\NGS\NA2011\CONUS\CONUS_2012-01-03\Export\CONUS_vectors_1983-201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3" name="TextBox 22"/>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1983-2011 (29 yrs) 426,977 vectors (100.0%)</a:t>
              </a:r>
              <a:endParaRPr lang="en-US" sz="2000" b="1" dirty="0"/>
            </a:p>
          </p:txBody>
        </p:sp>
      </p:grpSp>
    </p:spTree>
    <p:extLst>
      <p:ext uri="{BB962C8B-B14F-4D97-AF65-F5344CB8AC3E}">
        <p14:creationId xmlns="" xmlns:p14="http://schemas.microsoft.com/office/powerpoint/2010/main" val="988053870"/>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6155"/>
            <a:ext cx="8229600" cy="582245"/>
          </a:xfrm>
        </p:spPr>
        <p:txBody>
          <a:bodyPr>
            <a:normAutofit fontScale="90000"/>
          </a:bodyPr>
          <a:lstStyle/>
          <a:p>
            <a:r>
              <a:rPr lang="en-US" dirty="0" smtClean="0"/>
              <a:t>NA2011 Project Status</a:t>
            </a:r>
            <a:endParaRPr lang="en-US" dirty="0"/>
          </a:p>
        </p:txBody>
      </p:sp>
      <p:sp>
        <p:nvSpPr>
          <p:cNvPr id="3" name="Content Placeholder 2"/>
          <p:cNvSpPr>
            <a:spLocks noGrp="1"/>
          </p:cNvSpPr>
          <p:nvPr>
            <p:ph idx="1"/>
          </p:nvPr>
        </p:nvSpPr>
        <p:spPr>
          <a:xfrm>
            <a:off x="0" y="1371600"/>
            <a:ext cx="8898467" cy="4954772"/>
          </a:xfrm>
        </p:spPr>
        <p:txBody>
          <a:bodyPr>
            <a:normAutofit fontScale="85000" lnSpcReduction="10000"/>
          </a:bodyPr>
          <a:lstStyle/>
          <a:p>
            <a:pPr>
              <a:lnSpc>
                <a:spcPct val="110000"/>
              </a:lnSpc>
            </a:pPr>
            <a:r>
              <a:rPr lang="en-US" dirty="0" smtClean="0"/>
              <a:t>Expect overall coordinate change approx same as MYCS</a:t>
            </a:r>
          </a:p>
          <a:p>
            <a:pPr lvl="1">
              <a:lnSpc>
                <a:spcPct val="110000"/>
              </a:lnSpc>
            </a:pPr>
            <a:r>
              <a:rPr lang="en-US" dirty="0" smtClean="0"/>
              <a:t>Horizontal:   Mean ~2 cm (±8 cm), median ~0 cm</a:t>
            </a:r>
          </a:p>
          <a:p>
            <a:pPr lvl="1">
              <a:lnSpc>
                <a:spcPct val="110000"/>
              </a:lnSpc>
            </a:pPr>
            <a:r>
              <a:rPr lang="en-US" dirty="0" smtClean="0"/>
              <a:t>Vertical:   Mean ~ -1 cm (±2 cm), median ~ -1 cm</a:t>
            </a:r>
          </a:p>
          <a:p>
            <a:pPr lvl="1">
              <a:lnSpc>
                <a:spcPct val="110000"/>
              </a:lnSpc>
            </a:pPr>
            <a:r>
              <a:rPr lang="en-US" dirty="0" smtClean="0"/>
              <a:t>This is for change in realization </a:t>
            </a:r>
            <a:r>
              <a:rPr lang="en-US" b="1" i="1" dirty="0" smtClean="0"/>
              <a:t>and</a:t>
            </a:r>
            <a:r>
              <a:rPr lang="en-US" dirty="0" smtClean="0"/>
              <a:t> reference epoch</a:t>
            </a:r>
          </a:p>
          <a:p>
            <a:pPr lvl="2">
              <a:lnSpc>
                <a:spcPct val="110000"/>
              </a:lnSpc>
            </a:pPr>
            <a:r>
              <a:rPr lang="en-US" dirty="0" smtClean="0"/>
              <a:t>NAD 83(CORS96) epoch 2002.00 </a:t>
            </a:r>
            <a:r>
              <a:rPr lang="en-US" dirty="0" smtClean="0">
                <a:sym typeface="Wingdings" pitchFamily="2" charset="2"/>
              </a:rPr>
              <a:t> NAD 83(2011) epoch 2010.00</a:t>
            </a:r>
          </a:p>
          <a:p>
            <a:pPr>
              <a:lnSpc>
                <a:spcPct val="110000"/>
              </a:lnSpc>
            </a:pPr>
            <a:r>
              <a:rPr lang="en-US" dirty="0" smtClean="0"/>
              <a:t>New NAD 83 coordinate transformation tools</a:t>
            </a:r>
          </a:p>
          <a:p>
            <a:pPr lvl="1">
              <a:lnSpc>
                <a:spcPct val="110000"/>
              </a:lnSpc>
            </a:pPr>
            <a:r>
              <a:rPr lang="en-US" dirty="0" smtClean="0"/>
              <a:t>NAD 83(HARN) </a:t>
            </a:r>
            <a:r>
              <a:rPr lang="en-US" dirty="0" smtClean="0">
                <a:sym typeface="Wingdings" pitchFamily="2" charset="2"/>
              </a:rPr>
              <a:t> (NAD83(2007)/CORS96)  NAD83(2011)</a:t>
            </a:r>
          </a:p>
          <a:p>
            <a:pPr lvl="1">
              <a:lnSpc>
                <a:spcPct val="110000"/>
              </a:lnSpc>
            </a:pPr>
            <a:r>
              <a:rPr lang="en-US" dirty="0" smtClean="0">
                <a:sym typeface="Wingdings" pitchFamily="2" charset="2"/>
              </a:rPr>
              <a:t>Both horizontal coordinates and ellipsoid heights</a:t>
            </a:r>
            <a:endParaRPr lang="en-US" dirty="0" smtClean="0"/>
          </a:p>
          <a:p>
            <a:pPr lvl="1">
              <a:lnSpc>
                <a:spcPct val="110000"/>
              </a:lnSpc>
            </a:pPr>
            <a:r>
              <a:rPr lang="en-US" dirty="0" smtClean="0"/>
              <a:t>Currently under study and development by NGS</a:t>
            </a:r>
          </a:p>
          <a:p>
            <a:pPr lvl="2">
              <a:lnSpc>
                <a:spcPct val="110000"/>
              </a:lnSpc>
            </a:pPr>
            <a:r>
              <a:rPr lang="en-US" dirty="0" smtClean="0"/>
              <a:t>Prelim high res (1 arc-minute) grids completed for HARN </a:t>
            </a:r>
            <a:r>
              <a:rPr lang="en-US" dirty="0" smtClean="0">
                <a:sym typeface="Wingdings" pitchFamily="2" charset="2"/>
              </a:rPr>
              <a:t>/ NSRS2007</a:t>
            </a:r>
          </a:p>
          <a:p>
            <a:pPr lvl="2">
              <a:lnSpc>
                <a:spcPct val="110000"/>
              </a:lnSpc>
            </a:pPr>
            <a:r>
              <a:rPr lang="en-US" dirty="0" smtClean="0">
                <a:sym typeface="Wingdings" pitchFamily="2" charset="2"/>
              </a:rPr>
              <a:t>Includes error grid to give users estimate of accuracy</a:t>
            </a:r>
            <a:endParaRPr lang="en-US" dirty="0" smtClean="0"/>
          </a:p>
          <a:p>
            <a:pPr>
              <a:lnSpc>
                <a:spcPct val="105000"/>
              </a:lnSpc>
            </a:pPr>
            <a:endParaRPr lang="en-US" b="1" dirty="0" smtClean="0"/>
          </a:p>
          <a:p>
            <a:endParaRPr lang="en-US" dirty="0"/>
          </a:p>
        </p:txBody>
      </p:sp>
    </p:spTree>
    <p:extLst>
      <p:ext uri="{BB962C8B-B14F-4D97-AF65-F5344CB8AC3E}">
        <p14:creationId xmlns="" xmlns:p14="http://schemas.microsoft.com/office/powerpoint/2010/main" val="3294302207"/>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will it all be done?</a:t>
            </a:r>
            <a:endParaRPr lang="en-US" dirty="0"/>
          </a:p>
        </p:txBody>
      </p:sp>
      <p:sp>
        <p:nvSpPr>
          <p:cNvPr id="3" name="Content Placeholder 2"/>
          <p:cNvSpPr>
            <a:spLocks noGrp="1"/>
          </p:cNvSpPr>
          <p:nvPr>
            <p:ph idx="1"/>
          </p:nvPr>
        </p:nvSpPr>
        <p:spPr>
          <a:xfrm>
            <a:off x="242276" y="1417638"/>
            <a:ext cx="8901723" cy="5440362"/>
          </a:xfrm>
        </p:spPr>
        <p:txBody>
          <a:bodyPr>
            <a:normAutofit fontScale="70000" lnSpcReduction="20000"/>
          </a:bodyPr>
          <a:lstStyle/>
          <a:p>
            <a:pPr>
              <a:lnSpc>
                <a:spcPct val="115000"/>
              </a:lnSpc>
            </a:pPr>
            <a:r>
              <a:rPr lang="en-US" dirty="0" smtClean="0"/>
              <a:t>Multi-Year CORS Solution</a:t>
            </a:r>
          </a:p>
          <a:p>
            <a:pPr lvl="1">
              <a:lnSpc>
                <a:spcPct val="115000"/>
              </a:lnSpc>
            </a:pPr>
            <a:r>
              <a:rPr lang="en-US" dirty="0" smtClean="0"/>
              <a:t>Officially released coordinates September 2011</a:t>
            </a:r>
          </a:p>
          <a:p>
            <a:pPr lvl="1">
              <a:lnSpc>
                <a:spcPct val="115000"/>
              </a:lnSpc>
            </a:pPr>
            <a:r>
              <a:rPr lang="en-US" dirty="0" smtClean="0"/>
              <a:t>Will publish in NGS database simultaneously with NA2011 </a:t>
            </a:r>
          </a:p>
          <a:p>
            <a:pPr>
              <a:lnSpc>
                <a:spcPct val="115000"/>
              </a:lnSpc>
            </a:pPr>
            <a:r>
              <a:rPr lang="en-US" dirty="0" smtClean="0"/>
              <a:t>National Adjustment of 2011</a:t>
            </a:r>
          </a:p>
          <a:p>
            <a:pPr lvl="1">
              <a:lnSpc>
                <a:spcPct val="115000"/>
              </a:lnSpc>
            </a:pPr>
            <a:r>
              <a:rPr lang="en-US" dirty="0" smtClean="0"/>
              <a:t>Goal:  Complete May 18, 2012; publish</a:t>
            </a:r>
            <a:r>
              <a:rPr lang="en-US" i="1" dirty="0" smtClean="0"/>
              <a:t> </a:t>
            </a:r>
            <a:r>
              <a:rPr lang="en-US" sz="3400" b="1" i="1" dirty="0" smtClean="0"/>
              <a:t>June 30, 2012</a:t>
            </a:r>
          </a:p>
          <a:p>
            <a:pPr lvl="1">
              <a:lnSpc>
                <a:spcPct val="115000"/>
              </a:lnSpc>
            </a:pPr>
            <a:r>
              <a:rPr lang="en-US" dirty="0" smtClean="0"/>
              <a:t>Final data added to NA2011 network mid-Dec 2011</a:t>
            </a:r>
          </a:p>
          <a:p>
            <a:pPr>
              <a:lnSpc>
                <a:spcPct val="115000"/>
              </a:lnSpc>
            </a:pPr>
            <a:r>
              <a:rPr lang="en-US" dirty="0" smtClean="0"/>
              <a:t>OPUS (Online Positioning User Service)</a:t>
            </a:r>
          </a:p>
          <a:p>
            <a:pPr lvl="1">
              <a:lnSpc>
                <a:spcPct val="115000"/>
              </a:lnSpc>
            </a:pPr>
            <a:r>
              <a:rPr lang="en-US" dirty="0" smtClean="0"/>
              <a:t>Dual solutions (CORS96 and MYC) are available until NA2011 release</a:t>
            </a:r>
          </a:p>
          <a:p>
            <a:pPr>
              <a:lnSpc>
                <a:spcPct val="115000"/>
              </a:lnSpc>
            </a:pPr>
            <a:r>
              <a:rPr lang="en-US" dirty="0" smtClean="0"/>
              <a:t>NAD 83(HARN)</a:t>
            </a:r>
            <a:r>
              <a:rPr lang="en-US" dirty="0" smtClean="0">
                <a:sym typeface="Wingdings" pitchFamily="2" charset="2"/>
              </a:rPr>
              <a:t></a:t>
            </a:r>
            <a:r>
              <a:rPr lang="en-US" dirty="0" smtClean="0"/>
              <a:t>(NSRS2007/CORS96) coordinate transformation tool</a:t>
            </a:r>
          </a:p>
          <a:p>
            <a:pPr lvl="1">
              <a:lnSpc>
                <a:spcPct val="115000"/>
              </a:lnSpc>
            </a:pPr>
            <a:r>
              <a:rPr lang="en-US" dirty="0" smtClean="0"/>
              <a:t>Expect completion soon</a:t>
            </a:r>
          </a:p>
          <a:p>
            <a:pPr lvl="1">
              <a:lnSpc>
                <a:spcPct val="115000"/>
              </a:lnSpc>
            </a:pPr>
            <a:r>
              <a:rPr lang="en-US" dirty="0" smtClean="0"/>
              <a:t>Will create (NSRS2007/CORS96) </a:t>
            </a:r>
            <a:r>
              <a:rPr lang="en-US" dirty="0" smtClean="0">
                <a:sym typeface="Wingdings" pitchFamily="2" charset="2"/>
              </a:rPr>
              <a:t>(2011) tool after NA2011 complete</a:t>
            </a:r>
            <a:endParaRPr lang="en-US" dirty="0" smtClean="0"/>
          </a:p>
          <a:p>
            <a:pPr>
              <a:lnSpc>
                <a:spcPct val="115000"/>
              </a:lnSpc>
            </a:pPr>
            <a:r>
              <a:rPr lang="en-US" dirty="0" smtClean="0"/>
              <a:t>New hybrid geoid model (GEOID12)</a:t>
            </a:r>
          </a:p>
          <a:p>
            <a:pPr lvl="1">
              <a:lnSpc>
                <a:spcPct val="115000"/>
              </a:lnSpc>
            </a:pPr>
            <a:r>
              <a:rPr lang="en-US" dirty="0" smtClean="0"/>
              <a:t>Use NAD 83(2011) ellipsoid heights on leveled NAVD 88 benchmarks</a:t>
            </a:r>
          </a:p>
          <a:p>
            <a:pPr lvl="1">
              <a:lnSpc>
                <a:spcPct val="115000"/>
              </a:lnSpc>
            </a:pPr>
            <a:r>
              <a:rPr lang="en-US" dirty="0" smtClean="0"/>
              <a:t>Plan release same time as NA2011</a:t>
            </a:r>
          </a:p>
        </p:txBody>
      </p:sp>
    </p:spTree>
    <p:extLst>
      <p:ext uri="{BB962C8B-B14F-4D97-AF65-F5344CB8AC3E}">
        <p14:creationId xmlns="" xmlns:p14="http://schemas.microsoft.com/office/powerpoint/2010/main" val="1508215486"/>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Near-future (possible) plans</a:t>
            </a:r>
            <a:endParaRPr lang="en-US" dirty="0"/>
          </a:p>
        </p:txBody>
      </p:sp>
      <p:sp>
        <p:nvSpPr>
          <p:cNvPr id="3" name="Content Placeholder 2"/>
          <p:cNvSpPr>
            <a:spLocks noGrp="1"/>
          </p:cNvSpPr>
          <p:nvPr>
            <p:ph idx="1"/>
          </p:nvPr>
        </p:nvSpPr>
        <p:spPr>
          <a:xfrm>
            <a:off x="242277" y="1417638"/>
            <a:ext cx="8596923" cy="4834670"/>
          </a:xfrm>
        </p:spPr>
        <p:txBody>
          <a:bodyPr>
            <a:normAutofit/>
          </a:bodyPr>
          <a:lstStyle/>
          <a:p>
            <a:r>
              <a:rPr lang="en-US" b="1" i="1" dirty="0" smtClean="0"/>
              <a:t>Might</a:t>
            </a:r>
            <a:r>
              <a:rPr lang="en-US" dirty="0" smtClean="0"/>
              <a:t> perform national vertical adjustment</a:t>
            </a:r>
          </a:p>
          <a:p>
            <a:pPr lvl="1"/>
            <a:r>
              <a:rPr lang="en-US" dirty="0" smtClean="0"/>
              <a:t>Constrain vertically to NAVD 88 benchmarks</a:t>
            </a:r>
          </a:p>
          <a:p>
            <a:pPr lvl="2"/>
            <a:r>
              <a:rPr lang="en-US" dirty="0" smtClean="0"/>
              <a:t>Perform as simultaneous nationwide adjustment</a:t>
            </a:r>
          </a:p>
          <a:p>
            <a:pPr lvl="1"/>
            <a:r>
              <a:rPr lang="en-US" dirty="0" smtClean="0"/>
              <a:t>GNSS-derived orthometric heights</a:t>
            </a:r>
          </a:p>
          <a:p>
            <a:pPr lvl="2"/>
            <a:r>
              <a:rPr lang="en-US" dirty="0" smtClean="0"/>
              <a:t>NAD 83(2011) ellipsoid heights with GEOID12</a:t>
            </a:r>
          </a:p>
          <a:p>
            <a:pPr lvl="2"/>
            <a:r>
              <a:rPr lang="en-US" b="1" i="1" u="sng" dirty="0" smtClean="0"/>
              <a:t>NOT</a:t>
            </a:r>
            <a:r>
              <a:rPr lang="en-US" u="sng" dirty="0" smtClean="0"/>
              <a:t> a readjustment of NAVD 88 leveling</a:t>
            </a:r>
          </a:p>
        </p:txBody>
      </p:sp>
    </p:spTree>
    <p:extLst>
      <p:ext uri="{BB962C8B-B14F-4D97-AF65-F5344CB8AC3E}">
        <p14:creationId xmlns="" xmlns:p14="http://schemas.microsoft.com/office/powerpoint/2010/main" val="1976614844"/>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9287" t="16667" r="4315" b="15206"/>
          <a:stretch>
            <a:fillRect/>
          </a:stretch>
        </p:blipFill>
        <p:spPr bwMode="auto">
          <a:xfrm>
            <a:off x="0" y="0"/>
            <a:ext cx="9144000" cy="6858000"/>
          </a:xfrm>
          <a:prstGeom prst="rect">
            <a:avLst/>
          </a:prstGeom>
          <a:noFill/>
          <a:ln w="9525">
            <a:noFill/>
            <a:miter lim="800000"/>
            <a:headEnd/>
            <a:tailEnd/>
          </a:ln>
        </p:spPr>
      </p:pic>
      <p:sp>
        <p:nvSpPr>
          <p:cNvPr id="10" name="TextBox 9"/>
          <p:cNvSpPr txBox="1"/>
          <p:nvPr/>
        </p:nvSpPr>
        <p:spPr>
          <a:xfrm>
            <a:off x="1304006" y="0"/>
            <a:ext cx="5852160" cy="646331"/>
          </a:xfrm>
          <a:prstGeom prst="rect">
            <a:avLst/>
          </a:prstGeom>
          <a:noFill/>
        </p:spPr>
        <p:txBody>
          <a:bodyPr wrap="square" rtlCol="0">
            <a:spAutoFit/>
          </a:bodyPr>
          <a:lstStyle/>
          <a:p>
            <a:r>
              <a:rPr lang="en-US" sz="3600" b="1" i="1" dirty="0" smtClean="0"/>
              <a:t>More information…</a:t>
            </a:r>
            <a:endParaRPr lang="en-US" sz="3600" b="1" i="1" dirty="0"/>
          </a:p>
        </p:txBody>
      </p:sp>
      <p:sp>
        <p:nvSpPr>
          <p:cNvPr id="8" name="Left Arrow 7"/>
          <p:cNvSpPr>
            <a:spLocks noChangeArrowheads="1"/>
          </p:cNvSpPr>
          <p:nvPr/>
        </p:nvSpPr>
        <p:spPr bwMode="auto">
          <a:xfrm>
            <a:off x="846806" y="3668090"/>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
        <p:nvSpPr>
          <p:cNvPr id="11" name="TextBox 10"/>
          <p:cNvSpPr txBox="1"/>
          <p:nvPr/>
        </p:nvSpPr>
        <p:spPr>
          <a:xfrm>
            <a:off x="254432" y="730864"/>
            <a:ext cx="5120640" cy="646331"/>
          </a:xfrm>
          <a:prstGeom prst="rect">
            <a:avLst/>
          </a:prstGeom>
          <a:noFill/>
        </p:spPr>
        <p:txBody>
          <a:bodyPr wrap="square" rtlCol="0">
            <a:spAutoFit/>
          </a:bodyPr>
          <a:lstStyle/>
          <a:p>
            <a:r>
              <a:rPr lang="en-US" sz="3600" b="1" dirty="0" smtClean="0">
                <a:solidFill>
                  <a:srgbClr val="C00000"/>
                </a:solidFill>
              </a:rPr>
              <a:t>geodesy.noaa.gov</a:t>
            </a:r>
            <a:endParaRPr lang="en-US" sz="3600" b="1" dirty="0">
              <a:solidFill>
                <a:srgbClr val="C00000"/>
              </a:solidFill>
            </a:endParaRPr>
          </a:p>
        </p:txBody>
      </p:sp>
      <p:sp>
        <p:nvSpPr>
          <p:cNvPr id="7" name="Left Arrow 6"/>
          <p:cNvSpPr>
            <a:spLocks noChangeArrowheads="1"/>
          </p:cNvSpPr>
          <p:nvPr/>
        </p:nvSpPr>
        <p:spPr bwMode="auto">
          <a:xfrm>
            <a:off x="846806" y="4349496"/>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Tree>
    <p:extLst>
      <p:ext uri="{BB962C8B-B14F-4D97-AF65-F5344CB8AC3E}">
        <p14:creationId xmlns="" xmlns:p14="http://schemas.microsoft.com/office/powerpoint/2010/main" val="2282621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26" presetClass="emph" presetSubtype="0" fill="hold" grpId="1" nodeType="afterEffect">
                                  <p:stCondLst>
                                    <p:cond delay="0"/>
                                  </p:stCondLst>
                                  <p:childTnLst>
                                    <p:animEffect transition="out" filter="fade">
                                      <p:cBhvr>
                                        <p:cTn id="14" dur="500" tmFilter="0, 0; .2, .5; .8, .5; 1, 0"/>
                                        <p:tgtEl>
                                          <p:spTgt spid="11"/>
                                        </p:tgtEl>
                                      </p:cBhvr>
                                    </p:animEffect>
                                    <p:animScale>
                                      <p:cBhvr>
                                        <p:cTn id="15" dur="250" autoRev="1" fill="hold"/>
                                        <p:tgtEl>
                                          <p:spTgt spid="11"/>
                                        </p:tgtEl>
                                      </p:cBhvr>
                                      <p:by x="105000" y="105000"/>
                                    </p:animScale>
                                  </p:childTnLst>
                                </p:cTn>
                              </p:par>
                              <p:par>
                                <p:cTn id="16" presetID="2" presetClass="entr" presetSubtype="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2" presetClass="entr" presetSubtype="2"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1+#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11" grpId="0"/>
      <p:bldP spid="11" grpId="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1419225" y="675861"/>
            <a:ext cx="7584098" cy="1218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SzPct val="100000"/>
            </a:pPr>
            <a:r>
              <a:rPr lang="en-US" b="1" i="1" dirty="0" smtClean="0">
                <a:latin typeface="Arial" pitchFamily="34" charset="0"/>
                <a:cs typeface="Arial" pitchFamily="34" charset="0"/>
              </a:rPr>
              <a:t>			</a:t>
            </a:r>
            <a:r>
              <a:rPr lang="en-US" sz="2800" b="1" i="1" dirty="0" smtClean="0">
                <a:latin typeface="Arial" pitchFamily="34" charset="0"/>
                <a:cs typeface="Arial" pitchFamily="34" charset="0"/>
              </a:rPr>
              <a:t>National Adjustment of 2011 &amp;</a:t>
            </a:r>
          </a:p>
          <a:p>
            <a:pPr eaLnBrk="1" hangingPunct="1">
              <a:spcBef>
                <a:spcPct val="20000"/>
              </a:spcBef>
              <a:buSzPct val="100000"/>
            </a:pPr>
            <a:r>
              <a:rPr lang="en-US" sz="2800" b="1" i="1" dirty="0" smtClean="0">
                <a:latin typeface="Arial" pitchFamily="34" charset="0"/>
                <a:cs typeface="Arial" pitchFamily="34" charset="0"/>
              </a:rPr>
              <a:t>						Multi-Year CORS Solution</a:t>
            </a:r>
            <a:r>
              <a:rPr lang="en-US" sz="2800" dirty="0" smtClean="0">
                <a:latin typeface="Arial" pitchFamily="34" charset="0"/>
                <a:cs typeface="Arial" pitchFamily="34" charset="0"/>
              </a:rPr>
              <a:t> </a:t>
            </a:r>
            <a:endParaRPr lang="en-US" sz="2800" dirty="0">
              <a:latin typeface="Arial" pitchFamily="34" charset="0"/>
              <a:cs typeface="Arial" pitchFamily="34" charset="0"/>
            </a:endParaRPr>
          </a:p>
        </p:txBody>
      </p:sp>
      <p:pic>
        <p:nvPicPr>
          <p:cNvPr id="8" name="Picture 2" descr="C:\Survey\Control\Photographs\Monuments\FLAGSTAFF NCMN.JPG"/>
          <p:cNvPicPr>
            <a:picLocks noChangeAspect="1" noChangeArrowheads="1"/>
          </p:cNvPicPr>
          <p:nvPr/>
        </p:nvPicPr>
        <p:blipFill>
          <a:blip r:embed="rId2"/>
          <a:srcRect l="11174" t="528" r="15081" b="1928"/>
          <a:stretch>
            <a:fillRect/>
          </a:stretch>
        </p:blipFill>
        <p:spPr bwMode="auto">
          <a:xfrm>
            <a:off x="922131" y="4373962"/>
            <a:ext cx="2397578" cy="2378529"/>
          </a:xfrm>
          <a:prstGeom prst="rect">
            <a:avLst/>
          </a:prstGeom>
          <a:noFill/>
          <a:ln>
            <a:solidFill>
              <a:schemeClr val="tx1"/>
            </a:solidFill>
          </a:ln>
          <a:effectLst>
            <a:outerShdw blurRad="50800" dist="38100" dir="2700000" algn="tl" rotWithShape="0">
              <a:prstClr val="black">
                <a:alpha val="40000"/>
              </a:prstClr>
            </a:outerShdw>
          </a:effectLst>
        </p:spPr>
      </p:pic>
      <p:pic>
        <p:nvPicPr>
          <p:cNvPr id="7" name="Picture 4" descr="gps_sat"/>
          <p:cNvPicPr>
            <a:picLocks noChangeAspect="1" noChangeArrowheads="1"/>
          </p:cNvPicPr>
          <p:nvPr/>
        </p:nvPicPr>
        <p:blipFill>
          <a:blip r:embed="rId3"/>
          <a:srcRect/>
          <a:stretch>
            <a:fillRect/>
          </a:stretch>
        </p:blipFill>
        <p:spPr bwMode="auto">
          <a:xfrm>
            <a:off x="187569" y="1949447"/>
            <a:ext cx="2301716" cy="25417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6" name="Picture 6" descr="question"/>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0" y="474910"/>
            <a:ext cx="1419225" cy="1419225"/>
          </a:xfrm>
          <a:prstGeom prst="rect">
            <a:avLst/>
          </a:prstGeom>
          <a:noFill/>
          <a:ln w="9525">
            <a:noFill/>
            <a:miter lim="800000"/>
            <a:headEnd/>
            <a:tailEnd/>
          </a:ln>
        </p:spPr>
      </p:pic>
      <p:sp>
        <p:nvSpPr>
          <p:cNvPr id="9" name="TextBox 8"/>
          <p:cNvSpPr txBox="1"/>
          <p:nvPr/>
        </p:nvSpPr>
        <p:spPr>
          <a:xfrm>
            <a:off x="3665414" y="1894135"/>
            <a:ext cx="5244123" cy="4241074"/>
          </a:xfrm>
          <a:prstGeom prst="rect">
            <a:avLst/>
          </a:prstGeom>
          <a:noFill/>
        </p:spPr>
        <p:txBody>
          <a:bodyPr wrap="square" rtlCol="0">
            <a:spAutoFit/>
          </a:bodyPr>
          <a:lstStyle/>
          <a:p>
            <a:r>
              <a:rPr lang="en-US" sz="2800" b="1" i="1" dirty="0" smtClean="0"/>
              <a:t>Some questions </a:t>
            </a:r>
            <a:r>
              <a:rPr lang="en-US" sz="2800" b="1" i="1" dirty="0" smtClean="0"/>
              <a:t>for you:</a:t>
            </a:r>
          </a:p>
          <a:p>
            <a:endParaRPr lang="en-US" dirty="0" smtClean="0"/>
          </a:p>
          <a:p>
            <a:pPr marL="227013" indent="-227013">
              <a:buFont typeface="Wingdings" pitchFamily="2" charset="2"/>
              <a:buChar char="Ø"/>
            </a:pPr>
            <a:r>
              <a:rPr lang="en-US" sz="2000" dirty="0" smtClean="0"/>
              <a:t>What accuracy meets your positioning needs?</a:t>
            </a:r>
          </a:p>
          <a:p>
            <a:pPr marL="227013" indent="-227013">
              <a:buFont typeface="Wingdings" pitchFamily="2" charset="2"/>
              <a:buChar char="Ø"/>
            </a:pPr>
            <a:endParaRPr lang="en-US" sz="2000" dirty="0" smtClean="0"/>
          </a:p>
          <a:p>
            <a:pPr marL="227013" indent="-227013">
              <a:buFont typeface="Wingdings" pitchFamily="2" charset="2"/>
              <a:buChar char="Ø"/>
            </a:pPr>
            <a:r>
              <a:rPr lang="en-US" sz="2000" dirty="0" smtClean="0"/>
              <a:t>How well aligned should passive control be with CORS?</a:t>
            </a:r>
          </a:p>
          <a:p>
            <a:pPr marL="227013" indent="-227013">
              <a:buFont typeface="Wingdings" pitchFamily="2" charset="2"/>
              <a:buChar char="Ø"/>
            </a:pPr>
            <a:endParaRPr lang="en-US" sz="2000" dirty="0" smtClean="0"/>
          </a:p>
          <a:p>
            <a:pPr marL="227013" indent="-227013">
              <a:buFont typeface="Wingdings" pitchFamily="2" charset="2"/>
              <a:buChar char="Ø"/>
            </a:pPr>
            <a:r>
              <a:rPr lang="en-US" sz="2000" dirty="0" smtClean="0"/>
              <a:t>Should a “threshold” position change value be used to determine when new coordinates are published?</a:t>
            </a:r>
          </a:p>
          <a:p>
            <a:pPr marL="227013" indent="-227013">
              <a:buFont typeface="Wingdings" pitchFamily="2" charset="2"/>
              <a:buChar char="Ø"/>
            </a:pPr>
            <a:endParaRPr lang="en-US" sz="2000" dirty="0" smtClean="0"/>
          </a:p>
          <a:p>
            <a:pPr marL="227013" indent="-227013">
              <a:buFont typeface="Wingdings" pitchFamily="2" charset="2"/>
              <a:buChar char="Ø"/>
            </a:pPr>
            <a:r>
              <a:rPr lang="en-US" sz="2000" dirty="0" smtClean="0"/>
              <a:t>How frequently should control coordinates be updated?</a:t>
            </a:r>
            <a:endParaRPr lang="en-US" sz="2000" dirty="0"/>
          </a:p>
        </p:txBody>
      </p:sp>
    </p:spTree>
    <p:extLst>
      <p:ext uri="{BB962C8B-B14F-4D97-AF65-F5344CB8AC3E}">
        <p14:creationId xmlns="" xmlns:p14="http://schemas.microsoft.com/office/powerpoint/2010/main" val="53065348"/>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8827" name="Picture 11" descr="DanglingRope DR2 disk small"/>
          <p:cNvPicPr>
            <a:picLocks noChangeArrowheads="1"/>
          </p:cNvPicPr>
          <p:nvPr/>
        </p:nvPicPr>
        <p:blipFill>
          <a:blip r:embed="rId3" cstate="print"/>
          <a:srcRect l="8496" t="5078" r="11719" b="9766"/>
          <a:stretch>
            <a:fillRect/>
          </a:stretch>
        </p:blipFill>
        <p:spPr bwMode="auto">
          <a:xfrm>
            <a:off x="0" y="1102641"/>
            <a:ext cx="2193925" cy="1654175"/>
          </a:xfrm>
          <a:prstGeom prst="rect">
            <a:avLst/>
          </a:prstGeom>
          <a:noFill/>
        </p:spPr>
      </p:pic>
      <p:pic>
        <p:nvPicPr>
          <p:cNvPr id="1058828" name="Picture 12" descr="104_0463"/>
          <p:cNvPicPr>
            <a:picLocks noChangeArrowheads="1"/>
          </p:cNvPicPr>
          <p:nvPr/>
        </p:nvPicPr>
        <p:blipFill>
          <a:blip r:embed="rId4" cstate="print">
            <a:lum bright="-12000" contrast="18000"/>
          </a:blip>
          <a:srcRect l="15070" t="23425" r="14583"/>
          <a:stretch>
            <a:fillRect/>
          </a:stretch>
        </p:blipFill>
        <p:spPr bwMode="auto">
          <a:xfrm>
            <a:off x="6950075" y="1115341"/>
            <a:ext cx="2193925" cy="1593850"/>
          </a:xfrm>
          <a:prstGeom prst="rect">
            <a:avLst/>
          </a:prstGeom>
          <a:noFill/>
        </p:spPr>
      </p:pic>
      <p:sp>
        <p:nvSpPr>
          <p:cNvPr id="1058829" name="Line 13"/>
          <p:cNvSpPr>
            <a:spLocks noChangeShapeType="1"/>
          </p:cNvSpPr>
          <p:nvPr/>
        </p:nvSpPr>
        <p:spPr bwMode="auto">
          <a:xfrm flipV="1">
            <a:off x="1181100" y="1610642"/>
            <a:ext cx="6907213" cy="227012"/>
          </a:xfrm>
          <a:prstGeom prst="line">
            <a:avLst/>
          </a:prstGeom>
          <a:noFill/>
          <a:ln w="41275" cmpd="sng">
            <a:solidFill>
              <a:srgbClr val="C00000"/>
            </a:solidFill>
            <a:prstDash val="sysDot"/>
            <a:round/>
            <a:headEnd type="oval" w="sm" len="med"/>
            <a:tailEnd type="oval" w="sm" len="med"/>
          </a:ln>
          <a:effectLst/>
        </p:spPr>
        <p:txBody>
          <a:bodyPr/>
          <a:lstStyle/>
          <a:p>
            <a:endParaRPr lang="en-US" dirty="0"/>
          </a:p>
        </p:txBody>
      </p:sp>
      <p:pic>
        <p:nvPicPr>
          <p:cNvPr id="14" name="Picture 13" descr="OPUS schematic.gif"/>
          <p:cNvPicPr>
            <a:picLocks noChangeAspect="1"/>
          </p:cNvPicPr>
          <p:nvPr/>
        </p:nvPicPr>
        <p:blipFill>
          <a:blip r:embed="rId5" cstate="print"/>
          <a:stretch>
            <a:fillRect/>
          </a:stretch>
        </p:blipFill>
        <p:spPr>
          <a:xfrm>
            <a:off x="2009440" y="1264673"/>
            <a:ext cx="5134369" cy="3226019"/>
          </a:xfrm>
          <a:prstGeom prst="rect">
            <a:avLst/>
          </a:prstGeom>
        </p:spPr>
      </p:pic>
      <p:sp>
        <p:nvSpPr>
          <p:cNvPr id="1058825" name="Text Box 9"/>
          <p:cNvSpPr txBox="1">
            <a:spLocks noChangeArrowheads="1"/>
          </p:cNvSpPr>
          <p:nvPr/>
        </p:nvSpPr>
        <p:spPr bwMode="auto">
          <a:xfrm>
            <a:off x="0" y="4600211"/>
            <a:ext cx="9144000" cy="2123658"/>
          </a:xfrm>
          <a:prstGeom prst="rect">
            <a:avLst/>
          </a:prstGeom>
          <a:solidFill>
            <a:srgbClr val="003399"/>
          </a:solidFill>
          <a:ln w="9525" algn="ctr">
            <a:noFill/>
            <a:miter lim="800000"/>
            <a:headEnd/>
            <a:tailEnd/>
          </a:ln>
          <a:effectLst/>
        </p:spPr>
        <p:txBody>
          <a:bodyPr wrap="square">
            <a:spAutoFit/>
          </a:bodyPr>
          <a:lstStyle/>
          <a:p>
            <a:pPr eaLnBrk="1" hangingPunct="1">
              <a:lnSpc>
                <a:spcPct val="150000"/>
              </a:lnSpc>
              <a:buFontTx/>
              <a:buChar char="•"/>
            </a:pPr>
            <a:r>
              <a:rPr lang="en-US" sz="2000" dirty="0" smtClean="0">
                <a:solidFill>
                  <a:schemeClr val="bg1"/>
                </a:solidFill>
                <a:cs typeface="Times New Roman" pitchFamily="18" charset="0"/>
              </a:rPr>
              <a:t>&gt;15 min of L1/L2 GPS data &gt;&gt;&gt; www.ngs.noaa.gov/OPUS</a:t>
            </a:r>
            <a:endParaRPr lang="en-US" sz="2000" dirty="0">
              <a:solidFill>
                <a:schemeClr val="bg1"/>
              </a:solidFill>
              <a:cs typeface="Times New Roman" pitchFamily="18" charset="0"/>
            </a:endParaRPr>
          </a:p>
          <a:p>
            <a:pPr eaLnBrk="1" hangingPunct="1">
              <a:lnSpc>
                <a:spcPct val="150000"/>
              </a:lnSpc>
              <a:buFontTx/>
              <a:buChar char="•"/>
            </a:pPr>
            <a:r>
              <a:rPr lang="en-US" sz="2000" dirty="0">
                <a:solidFill>
                  <a:schemeClr val="bg1"/>
                </a:solidFill>
                <a:cs typeface="Times New Roman" pitchFamily="18" charset="0"/>
              </a:rPr>
              <a:t>Processed automatically on NGS computers</a:t>
            </a:r>
          </a:p>
          <a:p>
            <a:pPr>
              <a:lnSpc>
                <a:spcPct val="150000"/>
              </a:lnSpc>
              <a:buFontTx/>
              <a:buChar char="•"/>
            </a:pPr>
            <a:r>
              <a:rPr lang="en-US" sz="2000" dirty="0" smtClean="0">
                <a:solidFill>
                  <a:schemeClr val="bg1"/>
                </a:solidFill>
                <a:cs typeface="Times New Roman" pitchFamily="18" charset="0"/>
              </a:rPr>
              <a:t>Solution </a:t>
            </a:r>
            <a:r>
              <a:rPr lang="en-US" sz="2000" dirty="0">
                <a:solidFill>
                  <a:schemeClr val="bg1"/>
                </a:solidFill>
                <a:cs typeface="Times New Roman" pitchFamily="18" charset="0"/>
              </a:rPr>
              <a:t>via email - in minutes</a:t>
            </a:r>
          </a:p>
          <a:p>
            <a:pPr algn="ctr">
              <a:lnSpc>
                <a:spcPct val="150000"/>
              </a:lnSpc>
            </a:pPr>
            <a:r>
              <a:rPr lang="en-US" sz="2800" u="sng" dirty="0">
                <a:solidFill>
                  <a:srgbClr val="FFFF00"/>
                </a:solidFill>
                <a:cs typeface="Times New Roman" pitchFamily="18" charset="0"/>
              </a:rPr>
              <a:t>Fast, easy, consistent access to </a:t>
            </a:r>
            <a:r>
              <a:rPr lang="en-US" sz="2800" u="sng" dirty="0" smtClean="0">
                <a:solidFill>
                  <a:srgbClr val="FFFF00"/>
                </a:solidFill>
                <a:cs typeface="Times New Roman" pitchFamily="18" charset="0"/>
              </a:rPr>
              <a:t>NSRS</a:t>
            </a:r>
          </a:p>
        </p:txBody>
      </p:sp>
      <p:sp>
        <p:nvSpPr>
          <p:cNvPr id="1058826" name="Text Box 10"/>
          <p:cNvSpPr txBox="1">
            <a:spLocks noChangeArrowheads="1"/>
          </p:cNvSpPr>
          <p:nvPr/>
        </p:nvSpPr>
        <p:spPr bwMode="auto">
          <a:xfrm>
            <a:off x="69850" y="413908"/>
            <a:ext cx="8974138" cy="584775"/>
          </a:xfrm>
          <a:prstGeom prst="rect">
            <a:avLst/>
          </a:prstGeom>
          <a:noFill/>
          <a:ln w="9525" algn="ctr">
            <a:noFill/>
            <a:miter lim="800000"/>
            <a:headEnd/>
            <a:tailEnd/>
          </a:ln>
          <a:effectLst/>
        </p:spPr>
        <p:txBody>
          <a:bodyPr>
            <a:spAutoFit/>
          </a:bodyPr>
          <a:lstStyle/>
          <a:p>
            <a:pPr marL="342900" indent="-342900" algn="ctr" eaLnBrk="1" hangingPunct="1"/>
            <a:r>
              <a:rPr lang="en-US" sz="3200" dirty="0">
                <a:latin typeface="Arial" charset="0"/>
                <a:cs typeface="Times New Roman" pitchFamily="18" charset="0"/>
              </a:rPr>
              <a:t> </a:t>
            </a:r>
            <a:r>
              <a:rPr lang="en-US" sz="3200" dirty="0">
                <a:latin typeface="Times New Roman" pitchFamily="18" charset="0"/>
                <a:cs typeface="Times New Roman" pitchFamily="18" charset="0"/>
              </a:rPr>
              <a:t>Online Positioning User </a:t>
            </a:r>
            <a:r>
              <a:rPr lang="en-US" sz="3200" dirty="0" smtClean="0">
                <a:latin typeface="Times New Roman" pitchFamily="18" charset="0"/>
                <a:cs typeface="Times New Roman" pitchFamily="18" charset="0"/>
              </a:rPr>
              <a:t>Service (OPUS</a:t>
            </a:r>
            <a:r>
              <a:rPr lang="en-US" sz="3200" dirty="0">
                <a:latin typeface="Times New Roman" pitchFamily="18" charset="0"/>
                <a:cs typeface="Times New Roman" pitchFamily="18" charset="0"/>
              </a:rPr>
              <a:t>)</a:t>
            </a:r>
          </a:p>
        </p:txBody>
      </p:sp>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85550" y="3914493"/>
            <a:ext cx="6747139" cy="2630492"/>
          </a:xfrm>
          <a:prstGeom prst="rect">
            <a:avLst/>
          </a:prstGeom>
          <a:gradFill flip="none" rotWithShape="1">
            <a:gsLst>
              <a:gs pos="78000">
                <a:srgbClr val="8488C4"/>
              </a:gs>
              <a:gs pos="54000">
                <a:srgbClr val="D4DEFF">
                  <a:alpha val="38000"/>
                </a:srgbClr>
              </a:gs>
              <a:gs pos="83000">
                <a:srgbClr val="D4DEFF"/>
              </a:gs>
              <a:gs pos="100000">
                <a:srgbClr val="96AB94"/>
              </a:gs>
            </a:gsLst>
            <a:path path="shape">
              <a:fillToRect l="50000" t="50000" r="50000" b="50000"/>
            </a:path>
            <a:tileRect/>
          </a:gradFill>
          <a:ln w="9525">
            <a:noFill/>
            <a:miter lim="800000"/>
            <a:headEnd/>
            <a:tailEnd/>
          </a:ln>
          <a:effectLst/>
        </p:spPr>
        <p:txBody>
          <a:bodyPr vert="horz" wrap="square" lIns="91440" tIns="45720" rIns="91440" bIns="45720" numCol="2" anchor="t" anchorCtr="0" compatLnSpc="1">
            <a:prstTxWarp prst="textNoShape">
              <a:avLst/>
            </a:prstTxWarp>
          </a:bodyPr>
          <a:lstStyle/>
          <a:p>
            <a:pPr lvl="1" eaLnBrk="1" hangingPunct="1">
              <a:lnSpc>
                <a:spcPct val="90000"/>
              </a:lnSpc>
              <a:spcBef>
                <a:spcPct val="20000"/>
              </a:spcBef>
              <a:defRPr/>
            </a:pPr>
            <a:endParaRPr kumimoji="0" lang="en-US" altLang="zh-CN" sz="2800" b="0" i="0" u="none" strike="noStrike" kern="0" cap="none" spc="0" normalizeH="0" baseline="0" noProof="0" dirty="0" smtClean="0">
              <a:ln>
                <a:noFill/>
              </a:ln>
              <a:solidFill>
                <a:schemeClr val="tx1"/>
              </a:solidFill>
              <a:effectLst/>
              <a:uLnTx/>
              <a:uFillTx/>
              <a:latin typeface="+mn-lt"/>
              <a:ea typeface="宋体" charset="-122"/>
              <a:cs typeface="+mn-cs"/>
            </a:endParaRPr>
          </a:p>
          <a:p>
            <a:pPr lvl="3" eaLnBrk="1" hangingPunct="1">
              <a:lnSpc>
                <a:spcPct val="90000"/>
              </a:lnSpc>
              <a:spcBef>
                <a:spcPct val="20000"/>
              </a:spcBef>
              <a:buFont typeface="Arial" pitchFamily="34" charset="0"/>
              <a:buChar char="•"/>
              <a:defRPr/>
            </a:pPr>
            <a:r>
              <a:rPr kumimoji="0" lang="en-US" altLang="zh-CN" sz="2800" b="0" i="0" u="none" strike="noStrike" kern="0" cap="none" spc="0" normalizeH="0" baseline="0" noProof="0" dirty="0" smtClean="0">
                <a:ln>
                  <a:noFill/>
                </a:ln>
                <a:solidFill>
                  <a:schemeClr val="tx1"/>
                </a:solidFill>
                <a:effectLst/>
                <a:uLnTx/>
                <a:uFillTx/>
                <a:latin typeface="+mn-lt"/>
                <a:ea typeface="宋体" charset="-122"/>
                <a:cs typeface="+mn-cs"/>
              </a:rPr>
              <a:t>Latitude</a:t>
            </a:r>
          </a:p>
          <a:p>
            <a:pPr lvl="3" eaLnBrk="1" hangingPunct="1">
              <a:lnSpc>
                <a:spcPct val="90000"/>
              </a:lnSpc>
              <a:spcBef>
                <a:spcPct val="20000"/>
              </a:spcBef>
              <a:buFont typeface="Arial" pitchFamily="34" charset="0"/>
              <a:buChar char="•"/>
              <a:defRPr/>
            </a:pPr>
            <a:r>
              <a:rPr lang="en-US" altLang="zh-CN" sz="2800" b="0" kern="0" dirty="0" smtClean="0">
                <a:latin typeface="+mn-lt"/>
                <a:ea typeface="宋体" charset="-122"/>
              </a:rPr>
              <a:t>Longitude</a:t>
            </a:r>
          </a:p>
          <a:p>
            <a:pPr lvl="3" eaLnBrk="1" hangingPunct="1">
              <a:lnSpc>
                <a:spcPct val="90000"/>
              </a:lnSpc>
              <a:spcBef>
                <a:spcPct val="20000"/>
              </a:spcBef>
              <a:buFont typeface="Arial" pitchFamily="34" charset="0"/>
              <a:buChar char="•"/>
              <a:defRPr/>
            </a:pPr>
            <a:r>
              <a:rPr lang="en-US" altLang="zh-CN" sz="2800" b="0" kern="0" dirty="0" smtClean="0">
                <a:latin typeface="+mn-lt"/>
                <a:ea typeface="宋体" charset="-122"/>
              </a:rPr>
              <a:t>Height</a:t>
            </a:r>
          </a:p>
          <a:p>
            <a:pPr lvl="3" algn="ctr" eaLnBrk="1" hangingPunct="1">
              <a:lnSpc>
                <a:spcPct val="90000"/>
              </a:lnSpc>
              <a:spcBef>
                <a:spcPct val="20000"/>
              </a:spcBef>
              <a:defRPr/>
            </a:pPr>
            <a:r>
              <a:rPr lang="en-US" altLang="zh-CN" sz="2800" b="0" kern="0" dirty="0" smtClean="0">
                <a:solidFill>
                  <a:srgbClr val="FF0000"/>
                </a:solidFill>
                <a:latin typeface="+mn-lt"/>
                <a:ea typeface="宋体" charset="-122"/>
              </a:rPr>
              <a:t>     </a:t>
            </a:r>
          </a:p>
          <a:p>
            <a:pPr lvl="1" eaLnBrk="1" hangingPunct="1">
              <a:lnSpc>
                <a:spcPct val="90000"/>
              </a:lnSpc>
              <a:spcBef>
                <a:spcPct val="20000"/>
              </a:spcBef>
              <a:defRPr/>
            </a:pPr>
            <a:endParaRPr lang="en-US" altLang="zh-CN" sz="2800" b="0" kern="0" dirty="0" smtClean="0">
              <a:latin typeface="+mn-lt"/>
              <a:ea typeface="宋体" charset="-122"/>
            </a:endParaRPr>
          </a:p>
          <a:p>
            <a:pPr lvl="1" eaLnBrk="1" hangingPunct="1">
              <a:lnSpc>
                <a:spcPct val="90000"/>
              </a:lnSpc>
              <a:spcBef>
                <a:spcPct val="20000"/>
              </a:spcBef>
              <a:buFont typeface="Arial" pitchFamily="34" charset="0"/>
              <a:buChar char="•"/>
              <a:defRPr/>
            </a:pPr>
            <a:r>
              <a:rPr lang="en-US" altLang="zh-CN" sz="2800" b="0" kern="0" dirty="0" smtClean="0">
                <a:latin typeface="+mn-lt"/>
                <a:ea typeface="宋体" charset="-122"/>
              </a:rPr>
              <a:t>Scale</a:t>
            </a:r>
          </a:p>
          <a:p>
            <a:pPr lvl="1" eaLnBrk="1" hangingPunct="1">
              <a:lnSpc>
                <a:spcPct val="90000"/>
              </a:lnSpc>
              <a:spcBef>
                <a:spcPct val="20000"/>
              </a:spcBef>
              <a:buFont typeface="Arial" pitchFamily="34" charset="0"/>
              <a:buChar char="•"/>
              <a:defRPr/>
            </a:pPr>
            <a:r>
              <a:rPr lang="en-US" altLang="zh-CN" sz="2800" b="0" kern="0" dirty="0" smtClean="0">
                <a:latin typeface="+mn-lt"/>
                <a:ea typeface="宋体" charset="-122"/>
              </a:rPr>
              <a:t>Gravity</a:t>
            </a:r>
          </a:p>
          <a:p>
            <a:pPr lvl="1" eaLnBrk="1" hangingPunct="1">
              <a:lnSpc>
                <a:spcPct val="90000"/>
              </a:lnSpc>
              <a:spcBef>
                <a:spcPct val="20000"/>
              </a:spcBef>
              <a:buFont typeface="Arial" pitchFamily="34" charset="0"/>
              <a:buChar char="•"/>
              <a:defRPr/>
            </a:pPr>
            <a:r>
              <a:rPr lang="en-US" altLang="zh-CN" sz="2800" b="0" kern="0" dirty="0" smtClean="0">
                <a:latin typeface="+mn-lt"/>
                <a:ea typeface="宋体" charset="-122"/>
              </a:rPr>
              <a:t>Orientation</a:t>
            </a:r>
            <a:endParaRPr lang="en-US" altLang="zh-CN" sz="2800" b="0" kern="0" dirty="0" smtClean="0">
              <a:solidFill>
                <a:srgbClr val="C00000"/>
              </a:solidFill>
              <a:latin typeface="+mn-lt"/>
              <a:ea typeface="宋体" charset="-122"/>
            </a:endParaRPr>
          </a:p>
          <a:p>
            <a:pPr marL="0" marR="0" lvl="0" indent="0" algn="ctr" defTabSz="914400" rtl="0" eaLnBrk="1" fontAlgn="base" latinLnBrk="0" hangingPunct="1">
              <a:lnSpc>
                <a:spcPct val="90000"/>
              </a:lnSpc>
              <a:spcBef>
                <a:spcPct val="20000"/>
              </a:spcBef>
              <a:spcAft>
                <a:spcPct val="0"/>
              </a:spcAft>
              <a:buClrTx/>
              <a:buSzTx/>
              <a:buFontTx/>
              <a:buNone/>
              <a:tabLst/>
              <a:defRPr/>
            </a:pPr>
            <a:endParaRPr kumimoji="0" lang="en-US" altLang="zh-CN" sz="2800" b="0" i="0" u="none" strike="noStrike" kern="0" cap="none" spc="0" normalizeH="0" baseline="0" noProof="0" dirty="0">
              <a:ln>
                <a:noFill/>
              </a:ln>
              <a:solidFill>
                <a:schemeClr val="tx1"/>
              </a:solidFill>
              <a:effectLst/>
              <a:uLnTx/>
              <a:uFillTx/>
              <a:latin typeface="+mn-lt"/>
              <a:ea typeface="宋体" charset="-122"/>
              <a:cs typeface="+mn-cs"/>
            </a:endParaRPr>
          </a:p>
        </p:txBody>
      </p:sp>
      <p:sp>
        <p:nvSpPr>
          <p:cNvPr id="103426" name="Rectangle 2"/>
          <p:cNvSpPr>
            <a:spLocks noGrp="1" noChangeArrowheads="1"/>
          </p:cNvSpPr>
          <p:nvPr>
            <p:ph type="title"/>
          </p:nvPr>
        </p:nvSpPr>
        <p:spPr>
          <a:xfrm>
            <a:off x="0" y="191819"/>
            <a:ext cx="9143992" cy="1732665"/>
          </a:xfrm>
        </p:spPr>
        <p:txBody>
          <a:bodyPr/>
          <a:lstStyle/>
          <a:p>
            <a:r>
              <a:rPr lang="en-US" sz="3200" dirty="0" smtClean="0"/>
              <a:t>U.S. Department of Commerce</a:t>
            </a:r>
            <a:br>
              <a:rPr lang="en-US" sz="3200" dirty="0" smtClean="0"/>
            </a:br>
            <a:r>
              <a:rPr lang="en-US" sz="3200" dirty="0" smtClean="0"/>
              <a:t>National Oceanic &amp; Atmospheric Administration</a:t>
            </a:r>
            <a:r>
              <a:rPr lang="en-US" sz="3200" b="1" u="sng" dirty="0" smtClean="0"/>
              <a:t/>
            </a:r>
            <a:br>
              <a:rPr lang="en-US" sz="3200" b="1" u="sng" dirty="0" smtClean="0"/>
            </a:br>
            <a:r>
              <a:rPr lang="en-US" sz="3200" b="1" u="sng" dirty="0" smtClean="0"/>
              <a:t>National Geodetic Survey</a:t>
            </a:r>
            <a:r>
              <a:rPr lang="en-US" sz="3200" b="1" dirty="0" smtClean="0"/>
              <a:t>  </a:t>
            </a:r>
            <a:endParaRPr lang="en-US" sz="3200" dirty="0"/>
          </a:p>
        </p:txBody>
      </p:sp>
      <p:sp>
        <p:nvSpPr>
          <p:cNvPr id="103427" name="Rectangle 3"/>
          <p:cNvSpPr>
            <a:spLocks noGrp="1" noChangeArrowheads="1"/>
          </p:cNvSpPr>
          <p:nvPr>
            <p:ph idx="1"/>
          </p:nvPr>
        </p:nvSpPr>
        <p:spPr>
          <a:xfrm>
            <a:off x="0" y="2037492"/>
            <a:ext cx="9144000" cy="1785769"/>
          </a:xfrm>
        </p:spPr>
        <p:txBody>
          <a:bodyPr/>
          <a:lstStyle/>
          <a:p>
            <a:pPr marL="0" indent="0" algn="ctr">
              <a:lnSpc>
                <a:spcPct val="90000"/>
              </a:lnSpc>
              <a:buFontTx/>
              <a:buNone/>
            </a:pPr>
            <a:r>
              <a:rPr lang="en-US" altLang="zh-CN" sz="2800" i="1" dirty="0" smtClean="0">
                <a:ea typeface="宋体" charset="-122"/>
              </a:rPr>
              <a:t>Mission</a:t>
            </a:r>
            <a:r>
              <a:rPr lang="en-US" altLang="zh-CN" sz="2800" dirty="0" smtClean="0">
                <a:ea typeface="宋体" charset="-122"/>
              </a:rPr>
              <a:t>: </a:t>
            </a:r>
            <a:r>
              <a:rPr lang="en-US" altLang="zh-CN" sz="2800" u="sng" dirty="0" smtClean="0">
                <a:ea typeface="宋体" charset="-122"/>
              </a:rPr>
              <a:t>To </a:t>
            </a:r>
            <a:r>
              <a:rPr lang="en-US" altLang="zh-CN" sz="2800" u="sng" dirty="0">
                <a:ea typeface="宋体" charset="-122"/>
              </a:rPr>
              <a:t>define, maintain </a:t>
            </a:r>
            <a:r>
              <a:rPr lang="en-US" altLang="zh-CN" sz="2800" u="sng" dirty="0" smtClean="0">
                <a:ea typeface="宋体" charset="-122"/>
              </a:rPr>
              <a:t>&amp; provide </a:t>
            </a:r>
            <a:r>
              <a:rPr lang="en-US" altLang="zh-CN" sz="2800" u="sng" dirty="0">
                <a:ea typeface="宋体" charset="-122"/>
              </a:rPr>
              <a:t>access to </a:t>
            </a:r>
            <a:r>
              <a:rPr lang="en-US" altLang="zh-CN" sz="2800" u="sng" dirty="0" smtClean="0">
                <a:ea typeface="宋体" charset="-122"/>
              </a:rPr>
              <a:t>the </a:t>
            </a:r>
          </a:p>
          <a:p>
            <a:pPr marL="0" indent="0" algn="ctr">
              <a:lnSpc>
                <a:spcPct val="90000"/>
              </a:lnSpc>
              <a:buFontTx/>
              <a:buNone/>
            </a:pPr>
            <a:r>
              <a:rPr lang="en-US" altLang="zh-CN" sz="2800" b="1" i="1" u="sng" dirty="0" smtClean="0">
                <a:solidFill>
                  <a:srgbClr val="3333CC"/>
                </a:solidFill>
                <a:ea typeface="宋体" charset="-122"/>
              </a:rPr>
              <a:t>National </a:t>
            </a:r>
            <a:r>
              <a:rPr lang="en-US" altLang="zh-CN" sz="2800" b="1" i="1" u="sng" dirty="0">
                <a:solidFill>
                  <a:srgbClr val="3333CC"/>
                </a:solidFill>
                <a:ea typeface="宋体" charset="-122"/>
              </a:rPr>
              <a:t>Spatial Reference </a:t>
            </a:r>
            <a:r>
              <a:rPr lang="en-US" altLang="zh-CN" sz="2800" b="1" i="1" u="sng" dirty="0" smtClean="0">
                <a:solidFill>
                  <a:srgbClr val="3333CC"/>
                </a:solidFill>
                <a:ea typeface="宋体" charset="-122"/>
              </a:rPr>
              <a:t>System (NSRS)</a:t>
            </a:r>
            <a:r>
              <a:rPr lang="en-US" altLang="zh-CN" sz="2800" b="1" dirty="0" smtClean="0">
                <a:ea typeface="宋体" charset="-122"/>
              </a:rPr>
              <a:t> </a:t>
            </a:r>
          </a:p>
          <a:p>
            <a:pPr marL="0" indent="0" algn="ctr">
              <a:lnSpc>
                <a:spcPct val="90000"/>
              </a:lnSpc>
              <a:buFontTx/>
              <a:buNone/>
            </a:pPr>
            <a:r>
              <a:rPr lang="en-US" altLang="zh-CN" sz="2800" u="sng" dirty="0" smtClean="0">
                <a:ea typeface="宋体" charset="-122"/>
              </a:rPr>
              <a:t>to </a:t>
            </a:r>
            <a:r>
              <a:rPr lang="en-US" altLang="zh-CN" sz="2800" u="sng" dirty="0">
                <a:ea typeface="宋体" charset="-122"/>
              </a:rPr>
              <a:t>meet our </a:t>
            </a:r>
            <a:r>
              <a:rPr lang="en-US" altLang="zh-CN" sz="2800" u="sng" dirty="0" smtClean="0">
                <a:ea typeface="宋体" charset="-122"/>
              </a:rPr>
              <a:t>Nation’s </a:t>
            </a:r>
            <a:r>
              <a:rPr lang="en-US" altLang="zh-CN" sz="2800" u="sng" dirty="0">
                <a:ea typeface="宋体" charset="-122"/>
              </a:rPr>
              <a:t>economic, </a:t>
            </a:r>
            <a:r>
              <a:rPr lang="en-US" altLang="zh-CN" sz="2800" u="sng" dirty="0" smtClean="0">
                <a:ea typeface="宋体" charset="-122"/>
              </a:rPr>
              <a:t>social &amp; environmental needs</a:t>
            </a:r>
            <a:endParaRPr lang="en-US" altLang="zh-CN" sz="2800" u="sng" dirty="0">
              <a:ea typeface="宋体" charset="-122"/>
            </a:endParaRPr>
          </a:p>
        </p:txBody>
      </p:sp>
      <p:sp>
        <p:nvSpPr>
          <p:cNvPr id="5" name="TextBox 4"/>
          <p:cNvSpPr txBox="1"/>
          <p:nvPr/>
        </p:nvSpPr>
        <p:spPr>
          <a:xfrm>
            <a:off x="1244307" y="3892062"/>
            <a:ext cx="6644768" cy="2308324"/>
          </a:xfrm>
          <a:prstGeom prst="rect">
            <a:avLst/>
          </a:prstGeom>
          <a:noFill/>
        </p:spPr>
        <p:txBody>
          <a:bodyPr wrap="square" rtlCol="0">
            <a:spAutoFit/>
          </a:bodyPr>
          <a:lstStyle/>
          <a:p>
            <a:pPr algn="ctr"/>
            <a:r>
              <a:rPr lang="en-US" sz="2400" u="sng" dirty="0" smtClean="0"/>
              <a:t>National Spatial Reference System</a:t>
            </a:r>
            <a:endParaRPr lang="en-US" sz="2400" dirty="0" smtClean="0"/>
          </a:p>
          <a:p>
            <a:pPr algn="ctr"/>
            <a:endParaRPr lang="en-US" sz="2400" dirty="0" smtClean="0"/>
          </a:p>
          <a:p>
            <a:pPr algn="ctr"/>
            <a:endParaRPr lang="en-US" sz="2400" dirty="0" smtClean="0"/>
          </a:p>
          <a:p>
            <a:pPr algn="ctr"/>
            <a:endParaRPr lang="en-US" sz="2400" dirty="0" smtClean="0"/>
          </a:p>
          <a:p>
            <a:pPr algn="ctr"/>
            <a:endParaRPr lang="en-US" sz="2400" dirty="0" smtClean="0"/>
          </a:p>
          <a:p>
            <a:pPr algn="ctr"/>
            <a:r>
              <a:rPr lang="en-US" sz="2400" i="1" u="sng" dirty="0" smtClean="0">
                <a:solidFill>
                  <a:srgbClr val="C00000"/>
                </a:solidFill>
              </a:rPr>
              <a:t>&amp; their time variations</a:t>
            </a:r>
            <a:endParaRPr lang="en-US" sz="2400" i="1" u="sng" dirty="0">
              <a:solidFill>
                <a:srgbClr val="C00000"/>
              </a:solidFill>
            </a:endParaRPr>
          </a:p>
        </p:txBody>
      </p:sp>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PUS main page.jpg"/>
          <p:cNvPicPr>
            <a:picLocks noChangeAspect="1"/>
          </p:cNvPicPr>
          <p:nvPr/>
        </p:nvPicPr>
        <p:blipFill>
          <a:blip r:embed="rId2" cstate="print"/>
          <a:stretch>
            <a:fillRect/>
          </a:stretch>
        </p:blipFill>
        <p:spPr>
          <a:xfrm>
            <a:off x="530779" y="562707"/>
            <a:ext cx="8082442" cy="6178060"/>
          </a:xfrm>
          <a:prstGeom prst="rect">
            <a:avLst/>
          </a:prstGeom>
        </p:spPr>
      </p:pic>
      <p:sp>
        <p:nvSpPr>
          <p:cNvPr id="4" name="Text Box 3"/>
          <p:cNvSpPr txBox="1">
            <a:spLocks noChangeArrowheads="1"/>
          </p:cNvSpPr>
          <p:nvPr/>
        </p:nvSpPr>
        <p:spPr bwMode="auto">
          <a:xfrm>
            <a:off x="5768467" y="2120756"/>
            <a:ext cx="1096774" cy="400110"/>
          </a:xfrm>
          <a:prstGeom prst="rect">
            <a:avLst/>
          </a:prstGeom>
          <a:solidFill>
            <a:srgbClr val="FFFF00"/>
          </a:solidFill>
          <a:ln w="9525">
            <a:solidFill>
              <a:schemeClr val="tx1"/>
            </a:solidFill>
            <a:miter lim="800000"/>
            <a:headEnd/>
            <a:tailEnd/>
          </a:ln>
          <a:effectLst/>
        </p:spPr>
        <p:txBody>
          <a:bodyPr wrap="none">
            <a:spAutoFit/>
          </a:bodyPr>
          <a:lstStyle/>
          <a:p>
            <a:pPr algn="ctr"/>
            <a:r>
              <a:rPr lang="en-US" sz="2000" dirty="0">
                <a:cs typeface="Times New Roman" pitchFamily="18" charset="0"/>
              </a:rPr>
              <a:t>e-mail</a:t>
            </a:r>
          </a:p>
        </p:txBody>
      </p:sp>
      <p:sp>
        <p:nvSpPr>
          <p:cNvPr id="5" name="Text Box 4"/>
          <p:cNvSpPr txBox="1">
            <a:spLocks noChangeArrowheads="1"/>
          </p:cNvSpPr>
          <p:nvPr/>
        </p:nvSpPr>
        <p:spPr bwMode="auto">
          <a:xfrm>
            <a:off x="5752374" y="2796290"/>
            <a:ext cx="1431264" cy="400110"/>
          </a:xfrm>
          <a:prstGeom prst="rect">
            <a:avLst/>
          </a:prstGeom>
          <a:solidFill>
            <a:srgbClr val="FFFF00"/>
          </a:solidFill>
          <a:ln w="9525">
            <a:solidFill>
              <a:schemeClr val="tx1"/>
            </a:solidFill>
            <a:miter lim="800000"/>
            <a:headEnd/>
            <a:tailEnd/>
          </a:ln>
          <a:effectLst/>
        </p:spPr>
        <p:txBody>
          <a:bodyPr wrap="square">
            <a:spAutoFit/>
          </a:bodyPr>
          <a:lstStyle/>
          <a:p>
            <a:pPr algn="ctr"/>
            <a:r>
              <a:rPr lang="en-US" sz="2000" dirty="0">
                <a:cs typeface="Times New Roman" pitchFamily="18" charset="0"/>
              </a:rPr>
              <a:t>GPS file</a:t>
            </a:r>
          </a:p>
        </p:txBody>
      </p:sp>
      <p:sp>
        <p:nvSpPr>
          <p:cNvPr id="6" name="Text Box 5"/>
          <p:cNvSpPr txBox="1">
            <a:spLocks noChangeArrowheads="1"/>
          </p:cNvSpPr>
          <p:nvPr/>
        </p:nvSpPr>
        <p:spPr bwMode="auto">
          <a:xfrm>
            <a:off x="5764244" y="3405672"/>
            <a:ext cx="1504538" cy="400110"/>
          </a:xfrm>
          <a:prstGeom prst="rect">
            <a:avLst/>
          </a:prstGeom>
          <a:solidFill>
            <a:srgbClr val="FFFF00"/>
          </a:solidFill>
          <a:ln w="9525">
            <a:solidFill>
              <a:schemeClr val="tx1"/>
            </a:solidFill>
            <a:miter lim="800000"/>
            <a:headEnd/>
            <a:tailEnd/>
          </a:ln>
          <a:effectLst/>
        </p:spPr>
        <p:txBody>
          <a:bodyPr wrap="square">
            <a:spAutoFit/>
          </a:bodyPr>
          <a:lstStyle/>
          <a:p>
            <a:pPr algn="ctr"/>
            <a:r>
              <a:rPr lang="en-US" sz="2000" dirty="0">
                <a:cs typeface="Times New Roman" pitchFamily="18" charset="0"/>
              </a:rPr>
              <a:t>antenna </a:t>
            </a:r>
          </a:p>
        </p:txBody>
      </p:sp>
      <p:sp>
        <p:nvSpPr>
          <p:cNvPr id="7" name="Text Box 6"/>
          <p:cNvSpPr txBox="1">
            <a:spLocks noChangeArrowheads="1"/>
          </p:cNvSpPr>
          <p:nvPr/>
        </p:nvSpPr>
        <p:spPr bwMode="auto">
          <a:xfrm>
            <a:off x="5764250" y="4054081"/>
            <a:ext cx="2463426" cy="400110"/>
          </a:xfrm>
          <a:prstGeom prst="rect">
            <a:avLst/>
          </a:prstGeom>
          <a:solidFill>
            <a:srgbClr val="FFFF00"/>
          </a:solidFill>
          <a:ln w="9525">
            <a:solidFill>
              <a:schemeClr val="tx1"/>
            </a:solidFill>
            <a:miter lim="800000"/>
            <a:headEnd/>
            <a:tailEnd/>
          </a:ln>
          <a:effectLst/>
        </p:spPr>
        <p:txBody>
          <a:bodyPr wrap="square">
            <a:spAutoFit/>
          </a:bodyPr>
          <a:lstStyle/>
          <a:p>
            <a:pPr algn="ctr"/>
            <a:r>
              <a:rPr lang="en-US" sz="2000" dirty="0">
                <a:cs typeface="Times New Roman" pitchFamily="18" charset="0"/>
              </a:rPr>
              <a:t>antenna height </a:t>
            </a:r>
          </a:p>
        </p:txBody>
      </p:sp>
      <p:sp>
        <p:nvSpPr>
          <p:cNvPr id="10" name="Text Box 7"/>
          <p:cNvSpPr txBox="1">
            <a:spLocks noChangeArrowheads="1"/>
          </p:cNvSpPr>
          <p:nvPr/>
        </p:nvSpPr>
        <p:spPr bwMode="auto">
          <a:xfrm>
            <a:off x="568535" y="4643383"/>
            <a:ext cx="1820863" cy="400110"/>
          </a:xfrm>
          <a:prstGeom prst="rect">
            <a:avLst/>
          </a:prstGeom>
          <a:solidFill>
            <a:srgbClr val="FFFF00"/>
          </a:solidFill>
          <a:ln w="9525">
            <a:solidFill>
              <a:schemeClr val="tx1"/>
            </a:solidFill>
            <a:miter lim="800000"/>
            <a:headEnd/>
            <a:tailEnd/>
          </a:ln>
          <a:effectLst/>
        </p:spPr>
        <p:txBody>
          <a:bodyPr>
            <a:spAutoFit/>
          </a:bodyPr>
          <a:lstStyle/>
          <a:p>
            <a:pPr algn="ctr"/>
            <a:r>
              <a:rPr lang="en-US" sz="2000" dirty="0" smtClean="0">
                <a:cs typeface="Times New Roman" pitchFamily="18" charset="0"/>
              </a:rPr>
              <a:t>(OPTIONS)</a:t>
            </a:r>
            <a:endParaRPr lang="en-US" sz="2000" dirty="0">
              <a:cs typeface="Times New Roman" pitchFamily="18" charset="0"/>
            </a:endParaRPr>
          </a:p>
        </p:txBody>
      </p:sp>
      <p:sp>
        <p:nvSpPr>
          <p:cNvPr id="18" name="Text Box 9"/>
          <p:cNvSpPr txBox="1">
            <a:spLocks noChangeArrowheads="1"/>
          </p:cNvSpPr>
          <p:nvPr/>
        </p:nvSpPr>
        <p:spPr bwMode="auto">
          <a:xfrm>
            <a:off x="2058679" y="5563960"/>
            <a:ext cx="4429497" cy="707886"/>
          </a:xfrm>
          <a:prstGeom prst="rect">
            <a:avLst/>
          </a:prstGeom>
          <a:solidFill>
            <a:srgbClr val="FF3300"/>
          </a:solidFill>
          <a:ln w="9525">
            <a:solidFill>
              <a:schemeClr val="tx1"/>
            </a:solidFill>
            <a:miter lim="800000"/>
            <a:headEnd/>
            <a:tailEnd/>
          </a:ln>
          <a:effectLst/>
        </p:spPr>
        <p:txBody>
          <a:bodyPr wrap="square">
            <a:spAutoFit/>
          </a:bodyPr>
          <a:lstStyle/>
          <a:p>
            <a:r>
              <a:rPr lang="en-US" sz="2000" dirty="0" smtClean="0">
                <a:cs typeface="Times New Roman" pitchFamily="18" charset="0"/>
              </a:rPr>
              <a:t>    OPUS-RS   or   OPUS-Static</a:t>
            </a:r>
            <a:endParaRPr lang="en-US" sz="2000" dirty="0">
              <a:cs typeface="Times New Roman" pitchFamily="18" charset="0"/>
            </a:endParaRPr>
          </a:p>
          <a:p>
            <a:r>
              <a:rPr lang="en-US" sz="2000" dirty="0" smtClean="0">
                <a:cs typeface="Times New Roman" pitchFamily="18" charset="0"/>
              </a:rPr>
              <a:t>(15 min-2 hr)       (2-48 hr)</a:t>
            </a:r>
            <a:endParaRPr lang="en-US" sz="2000" dirty="0">
              <a:cs typeface="Times New Roman"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513"/>
            <a:ext cx="8229600" cy="1143000"/>
          </a:xfrm>
        </p:spPr>
        <p:txBody>
          <a:bodyPr>
            <a:normAutofit fontScale="90000"/>
          </a:bodyPr>
          <a:lstStyle/>
          <a:p>
            <a:r>
              <a:rPr lang="en-US" sz="4000" dirty="0" smtClean="0"/>
              <a:t>OPUS – choose your flavor</a:t>
            </a:r>
            <a:br>
              <a:rPr lang="en-US" sz="4000" dirty="0" smtClean="0"/>
            </a:br>
            <a:r>
              <a:rPr lang="en-US" sz="4000" dirty="0" smtClean="0"/>
              <a:t>(reference frame)</a:t>
            </a:r>
            <a:endParaRPr lang="en-US" sz="4000" dirty="0"/>
          </a:p>
        </p:txBody>
      </p:sp>
      <p:pic>
        <p:nvPicPr>
          <p:cNvPr id="5" name="Content Placeholder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093837" y="1600200"/>
            <a:ext cx="6956325" cy="4525963"/>
          </a:xfrm>
        </p:spPr>
      </p:pic>
    </p:spTree>
    <p:extLst>
      <p:ext uri="{BB962C8B-B14F-4D97-AF65-F5344CB8AC3E}">
        <p14:creationId xmlns="" xmlns:p14="http://schemas.microsoft.com/office/powerpoint/2010/main" val="2517523767"/>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p:cNvSpPr>
            <a:spLocks noGrp="1"/>
          </p:cNvSpPr>
          <p:nvPr>
            <p:ph type="title"/>
          </p:nvPr>
        </p:nvSpPr>
        <p:spPr>
          <a:xfrm>
            <a:off x="2063750" y="482600"/>
            <a:ext cx="5745163" cy="595313"/>
          </a:xfrm>
        </p:spPr>
        <p:txBody>
          <a:bodyPr>
            <a:normAutofit fontScale="90000"/>
          </a:bodyPr>
          <a:lstStyle/>
          <a:p>
            <a:pPr algn="l"/>
            <a:r>
              <a:rPr lang="en-US" sz="4000" dirty="0" smtClean="0"/>
              <a:t>How Does OPUS-RS Work?</a:t>
            </a:r>
          </a:p>
        </p:txBody>
      </p:sp>
      <p:sp>
        <p:nvSpPr>
          <p:cNvPr id="7" name="TextBox 6"/>
          <p:cNvSpPr txBox="1"/>
          <p:nvPr/>
        </p:nvSpPr>
        <p:spPr>
          <a:xfrm>
            <a:off x="228600" y="1189038"/>
            <a:ext cx="8656638" cy="5262562"/>
          </a:xfrm>
          <a:prstGeom prst="rect">
            <a:avLst/>
          </a:prstGeom>
          <a:noFill/>
        </p:spPr>
        <p:txBody>
          <a:bodyPr>
            <a:spAutoFit/>
          </a:bodyPr>
          <a:lstStyle/>
          <a:p>
            <a:pPr>
              <a:defRPr/>
            </a:pPr>
            <a:r>
              <a:rPr lang="en-US" sz="2400" dirty="0"/>
              <a:t>OPUS-RS s</a:t>
            </a:r>
            <a:r>
              <a:rPr lang="en-US" sz="2400" dirty="0">
                <a:cs typeface="+mn-cs"/>
              </a:rPr>
              <a:t>elects three to nine “best” CORS based upon:</a:t>
            </a:r>
          </a:p>
          <a:p>
            <a:pPr marL="920750" lvl="2" indent="-463550">
              <a:buFont typeface="Arial" pitchFamily="34" charset="0"/>
              <a:buChar char="•"/>
              <a:defRPr/>
            </a:pPr>
            <a:r>
              <a:rPr lang="en-US" sz="2400" dirty="0"/>
              <a:t>Having common satellite visibility with the user data.</a:t>
            </a:r>
          </a:p>
          <a:p>
            <a:pPr marL="920750" lvl="2" indent="-463550">
              <a:buFont typeface="Arial" pitchFamily="34" charset="0"/>
              <a:buChar char="•"/>
              <a:defRPr/>
            </a:pPr>
            <a:r>
              <a:rPr lang="en-US" sz="2400" dirty="0"/>
              <a:t>Having distances from the user’s site &lt;250 km.</a:t>
            </a:r>
          </a:p>
          <a:p>
            <a:pPr marL="920750" lvl="2" indent="-463550">
              <a:buFont typeface="Arial" pitchFamily="34" charset="0"/>
              <a:buChar char="•"/>
              <a:defRPr/>
            </a:pPr>
            <a:endParaRPr lang="en-US" sz="2400" dirty="0"/>
          </a:p>
          <a:p>
            <a:pPr marL="6350" indent="-6350">
              <a:defRPr/>
            </a:pPr>
            <a:r>
              <a:rPr lang="en-US" sz="2400" dirty="0"/>
              <a:t>This is shown here graphically. </a:t>
            </a:r>
            <a:br>
              <a:rPr lang="en-US" sz="2400" dirty="0"/>
            </a:br>
            <a:r>
              <a:rPr lang="en-US" sz="2400" dirty="0"/>
              <a:t>The star represents the user’s </a:t>
            </a:r>
            <a:br>
              <a:rPr lang="en-US" sz="2400" dirty="0"/>
            </a:br>
            <a:r>
              <a:rPr lang="en-US" sz="2400" dirty="0"/>
              <a:t>site. The triangles are CORS. </a:t>
            </a:r>
          </a:p>
          <a:p>
            <a:pPr marL="6350" indent="-6350">
              <a:defRPr/>
            </a:pPr>
            <a:r>
              <a:rPr lang="en-US" sz="2400" dirty="0"/>
              <a:t/>
            </a:r>
            <a:br>
              <a:rPr lang="en-US" sz="2400" dirty="0"/>
            </a:br>
            <a:r>
              <a:rPr lang="en-US" sz="2400" dirty="0"/>
              <a:t>No CORS farther than 250 km </a:t>
            </a:r>
            <a:br>
              <a:rPr lang="en-US" sz="2400" dirty="0"/>
            </a:br>
            <a:r>
              <a:rPr lang="en-US" sz="2400" dirty="0"/>
              <a:t>from the user’s site will be </a:t>
            </a:r>
            <a:br>
              <a:rPr lang="en-US" sz="2400" dirty="0"/>
            </a:br>
            <a:r>
              <a:rPr lang="en-US" sz="2400" dirty="0"/>
              <a:t>included.</a:t>
            </a:r>
          </a:p>
          <a:p>
            <a:pPr marL="6350" indent="-6350">
              <a:defRPr/>
            </a:pPr>
            <a:endParaRPr lang="en-US" sz="2400" dirty="0"/>
          </a:p>
          <a:p>
            <a:pPr marL="6350" indent="-6350">
              <a:defRPr/>
            </a:pPr>
            <a:r>
              <a:rPr lang="en-US" sz="2400" dirty="0"/>
              <a:t>The three CORS minimum is shown.</a:t>
            </a:r>
            <a:br>
              <a:rPr lang="en-US" sz="2400" dirty="0"/>
            </a:br>
            <a:r>
              <a:rPr lang="en-US" sz="2400" dirty="0"/>
              <a:t>No more than nine are used.</a:t>
            </a:r>
          </a:p>
        </p:txBody>
      </p:sp>
      <p:grpSp>
        <p:nvGrpSpPr>
          <p:cNvPr id="69636" name="Group 2"/>
          <p:cNvGrpSpPr>
            <a:grpSpLocks/>
          </p:cNvGrpSpPr>
          <p:nvPr/>
        </p:nvGrpSpPr>
        <p:grpSpPr bwMode="auto">
          <a:xfrm>
            <a:off x="174625" y="6562725"/>
            <a:ext cx="1460500" cy="277813"/>
            <a:chOff x="121" y="4559"/>
            <a:chExt cx="1014" cy="193"/>
          </a:xfrm>
        </p:grpSpPr>
        <p:sp>
          <p:nvSpPr>
            <p:cNvPr id="69658"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grpSp>
          <p:nvGrpSpPr>
            <p:cNvPr id="69659" name="Group 4"/>
            <p:cNvGrpSpPr>
              <a:grpSpLocks/>
            </p:cNvGrpSpPr>
            <p:nvPr/>
          </p:nvGrpSpPr>
          <p:grpSpPr bwMode="auto">
            <a:xfrm>
              <a:off x="121" y="4559"/>
              <a:ext cx="1014" cy="193"/>
              <a:chOff x="121" y="4559"/>
              <a:chExt cx="1014" cy="193"/>
            </a:xfrm>
          </p:grpSpPr>
          <p:sp>
            <p:nvSpPr>
              <p:cNvPr id="69660"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69638" name="Group 40"/>
          <p:cNvGrpSpPr>
            <a:grpSpLocks/>
          </p:cNvGrpSpPr>
          <p:nvPr/>
        </p:nvGrpSpPr>
        <p:grpSpPr bwMode="auto">
          <a:xfrm>
            <a:off x="5121275" y="3108325"/>
            <a:ext cx="3352800" cy="3048000"/>
            <a:chOff x="5867400" y="3810000"/>
            <a:chExt cx="3352800" cy="3048000"/>
          </a:xfrm>
        </p:grpSpPr>
        <p:sp>
          <p:nvSpPr>
            <p:cNvPr id="6964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dirty="0">
                <a:latin typeface="Tw Cen MT" pitchFamily="34" charset="0"/>
              </a:endParaRPr>
            </a:p>
          </p:txBody>
        </p:sp>
        <p:sp>
          <p:nvSpPr>
            <p:cNvPr id="6964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p>
              <a:pPr algn="ctr"/>
              <a:endParaRPr lang="en-US" dirty="0">
                <a:solidFill>
                  <a:schemeClr val="hlink"/>
                </a:solidFill>
                <a:latin typeface="Tw Cen MT" pitchFamily="34" charset="0"/>
              </a:endParaRPr>
            </a:p>
          </p:txBody>
        </p:sp>
        <p:sp>
          <p:nvSpPr>
            <p:cNvPr id="6964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dirty="0">
                <a:latin typeface="Tw Cen MT" pitchFamily="34" charset="0"/>
              </a:endParaRPr>
            </a:p>
          </p:txBody>
        </p:sp>
        <p:sp>
          <p:nvSpPr>
            <p:cNvPr id="6964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dirty="0">
                <a:latin typeface="Tw Cen MT" pitchFamily="34" charset="0"/>
              </a:endParaRPr>
            </a:p>
          </p:txBody>
        </p:sp>
        <p:sp>
          <p:nvSpPr>
            <p:cNvPr id="6964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69646" name="Line 15"/>
            <p:cNvSpPr>
              <a:spLocks noChangeShapeType="1"/>
            </p:cNvSpPr>
            <p:nvPr/>
          </p:nvSpPr>
          <p:spPr bwMode="auto">
            <a:xfrm>
              <a:off x="7441019" y="3953912"/>
              <a:ext cx="1114647" cy="1553990"/>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6964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dirty="0">
                <a:latin typeface="+mn-lt"/>
                <a:cs typeface="+mn-cs"/>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651" name="TextBox 35"/>
            <p:cNvSpPr txBox="1">
              <a:spLocks noChangeArrowheads="1"/>
            </p:cNvSpPr>
            <p:nvPr/>
          </p:nvSpPr>
          <p:spPr bwMode="auto">
            <a:xfrm>
              <a:off x="6256668" y="5081694"/>
              <a:ext cx="7537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dirty="0">
                  <a:latin typeface="Tw Cen MT" pitchFamily="34" charset="0"/>
                </a:rPr>
                <a:t>250km</a:t>
              </a:r>
            </a:p>
          </p:txBody>
        </p:sp>
        <p:cxnSp>
          <p:nvCxnSpPr>
            <p:cNvPr id="42" name="Straight Connector 41"/>
            <p:cNvCxnSpPr>
              <a:stCxn id="6964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653" name="TextBox 39"/>
            <p:cNvSpPr txBox="1">
              <a:spLocks noChangeArrowheads="1"/>
            </p:cNvSpPr>
            <p:nvPr/>
          </p:nvSpPr>
          <p:spPr bwMode="auto">
            <a:xfrm rot="1891440">
              <a:off x="6360608" y="4505848"/>
              <a:ext cx="85632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dirty="0">
                  <a:latin typeface="Tw Cen MT" pitchFamily="34" charset="0"/>
                </a:rPr>
                <a:t>&gt;250km</a:t>
              </a:r>
            </a:p>
          </p:txBody>
        </p:sp>
      </p:grpSp>
      <p:sp>
        <p:nvSpPr>
          <p:cNvPr id="69639" name="Rectangle 43"/>
          <p:cNvSpPr>
            <a:spLocks noChangeArrowheads="1"/>
          </p:cNvSpPr>
          <p:nvPr/>
        </p:nvSpPr>
        <p:spPr bwMode="auto">
          <a:xfrm>
            <a:off x="5308600" y="6213475"/>
            <a:ext cx="27733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dirty="0" err="1"/>
              <a:t>Choi</a:t>
            </a:r>
            <a:r>
              <a:rPr lang="en-US" sz="1200" dirty="0"/>
              <a:t>, 2010, personal communication.</a:t>
            </a:r>
          </a:p>
        </p:txBody>
      </p:sp>
    </p:spTree>
    <p:extLst>
      <p:ext uri="{BB962C8B-B14F-4D97-AF65-F5344CB8AC3E}">
        <p14:creationId xmlns="" xmlns:p14="http://schemas.microsoft.com/office/powerpoint/2010/main" val="2522861893"/>
      </p:ext>
    </p:extLst>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3"/>
          <p:cNvSpPr>
            <a:spLocks noGrp="1"/>
          </p:cNvSpPr>
          <p:nvPr>
            <p:ph type="title"/>
          </p:nvPr>
        </p:nvSpPr>
        <p:spPr>
          <a:xfrm>
            <a:off x="2117725" y="457200"/>
            <a:ext cx="5853113" cy="593725"/>
          </a:xfrm>
        </p:spPr>
        <p:txBody>
          <a:bodyPr>
            <a:normAutofit fontScale="90000"/>
          </a:bodyPr>
          <a:lstStyle/>
          <a:p>
            <a:pPr algn="l"/>
            <a:r>
              <a:rPr lang="en-US" sz="4000" smtClean="0"/>
              <a:t>How Does OPUS-RS Work?</a:t>
            </a:r>
          </a:p>
        </p:txBody>
      </p:sp>
      <p:sp>
        <p:nvSpPr>
          <p:cNvPr id="70659" name="TextBox 6"/>
          <p:cNvSpPr txBox="1">
            <a:spLocks noChangeArrowheads="1"/>
          </p:cNvSpPr>
          <p:nvPr/>
        </p:nvSpPr>
        <p:spPr bwMode="auto">
          <a:xfrm>
            <a:off x="228600" y="1189038"/>
            <a:ext cx="8656638"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In addition, user’s site must be no more than 50 km from the (convex) polygon created by the selected CORS.</a:t>
            </a:r>
          </a:p>
          <a:p>
            <a:pPr eaLnBrk="1" hangingPunct="1"/>
            <a:endParaRPr lang="en-US" sz="2400"/>
          </a:p>
          <a:p>
            <a:pPr eaLnBrk="1" hangingPunct="1"/>
            <a:r>
              <a:rPr lang="en-US" sz="2400"/>
              <a:t>Again in this figure, the star represents the user’s site; the </a:t>
            </a:r>
          </a:p>
          <a:p>
            <a:pPr eaLnBrk="1" hangingPunct="1"/>
            <a:r>
              <a:rPr lang="en-US" sz="2400"/>
              <a:t>triangles are CORS. Five CORS and their resulting polygon are shown in this example.</a:t>
            </a:r>
          </a:p>
          <a:p>
            <a:pPr eaLnBrk="1" hangingPunct="1"/>
            <a:endParaRPr lang="en-US" sz="2400"/>
          </a:p>
          <a:p>
            <a:pPr eaLnBrk="1" hangingPunct="1"/>
            <a:r>
              <a:rPr lang="en-US" sz="2400"/>
              <a:t>If the user’s site, the star, is </a:t>
            </a:r>
            <a:br>
              <a:rPr lang="en-US" sz="2400"/>
            </a:br>
            <a:r>
              <a:rPr lang="en-US" sz="2400"/>
              <a:t>more than 50 km outside </a:t>
            </a:r>
            <a:br>
              <a:rPr lang="en-US" sz="2400"/>
            </a:br>
            <a:r>
              <a:rPr lang="en-US" sz="2400"/>
              <a:t>this polygon, alternate </a:t>
            </a:r>
            <a:br>
              <a:rPr lang="en-US" sz="2400"/>
            </a:br>
            <a:r>
              <a:rPr lang="en-US" sz="2400"/>
              <a:t>CORS will be considered.</a:t>
            </a:r>
          </a:p>
          <a:p>
            <a:pPr eaLnBrk="1" hangingPunct="1"/>
            <a:r>
              <a:rPr lang="en-US" sz="2400"/>
              <a:t>If none can be found, </a:t>
            </a:r>
            <a:br>
              <a:rPr lang="en-US" sz="2400"/>
            </a:br>
            <a:r>
              <a:rPr lang="en-US" sz="2400"/>
              <a:t>the processing will abort.</a:t>
            </a:r>
          </a:p>
        </p:txBody>
      </p:sp>
      <p:grpSp>
        <p:nvGrpSpPr>
          <p:cNvPr id="70660" name="Group 2"/>
          <p:cNvGrpSpPr>
            <a:grpSpLocks/>
          </p:cNvGrpSpPr>
          <p:nvPr/>
        </p:nvGrpSpPr>
        <p:grpSpPr bwMode="auto">
          <a:xfrm>
            <a:off x="174625" y="6562725"/>
            <a:ext cx="1460500" cy="277813"/>
            <a:chOff x="121" y="4559"/>
            <a:chExt cx="1014" cy="193"/>
          </a:xfrm>
        </p:grpSpPr>
        <p:sp>
          <p:nvSpPr>
            <p:cNvPr id="70669"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70670" name="Group 4"/>
            <p:cNvGrpSpPr>
              <a:grpSpLocks/>
            </p:cNvGrpSpPr>
            <p:nvPr/>
          </p:nvGrpSpPr>
          <p:grpSpPr bwMode="auto">
            <a:xfrm>
              <a:off x="121" y="4559"/>
              <a:ext cx="1014" cy="193"/>
              <a:chOff x="121" y="4559"/>
              <a:chExt cx="1014" cy="193"/>
            </a:xfrm>
          </p:grpSpPr>
          <p:sp>
            <p:nvSpPr>
              <p:cNvPr id="70671"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pic>
        <p:nvPicPr>
          <p:cNvPr id="7066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76" t="7166" r="3537" b="37589"/>
          <a:stretch>
            <a:fillRect/>
          </a:stretch>
        </p:blipFill>
        <p:spPr bwMode="auto">
          <a:xfrm>
            <a:off x="4183063" y="3833813"/>
            <a:ext cx="4440237" cy="175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0663" name="Rectangle 15"/>
          <p:cNvSpPr>
            <a:spLocks noChangeArrowheads="1"/>
          </p:cNvSpPr>
          <p:nvPr/>
        </p:nvSpPr>
        <p:spPr bwMode="auto">
          <a:xfrm>
            <a:off x="3995738" y="5654675"/>
            <a:ext cx="4572000"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t>Schwarz et al., “Accuracy assessment of the National Geodetic Survey's OPUS-RS utility”, 2009, </a:t>
            </a:r>
            <a:r>
              <a:rPr lang="en-US" sz="1400" i="1"/>
              <a:t>GPS Solutions</a:t>
            </a:r>
            <a:r>
              <a:rPr lang="en-US" sz="1400"/>
              <a:t>, 13(2), 119-132.</a:t>
            </a:r>
          </a:p>
        </p:txBody>
      </p:sp>
    </p:spTree>
    <p:extLst>
      <p:ext uri="{BB962C8B-B14F-4D97-AF65-F5344CB8AC3E}">
        <p14:creationId xmlns="" xmlns:p14="http://schemas.microsoft.com/office/powerpoint/2010/main" val="1929831686"/>
      </p:ext>
    </p:extLst>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19150" y="657225"/>
            <a:ext cx="7505700" cy="5543550"/>
          </a:xfrm>
          <a:prstGeom prst="rect">
            <a:avLst/>
          </a:prstGeom>
        </p:spPr>
      </p:pic>
    </p:spTree>
    <p:extLst>
      <p:ext uri="{BB962C8B-B14F-4D97-AF65-F5344CB8AC3E}">
        <p14:creationId xmlns="" xmlns:p14="http://schemas.microsoft.com/office/powerpoint/2010/main" val="3888887536"/>
      </p:ext>
    </p:extLst>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UR CORNERS OPUS-DB datasheet.jpg"/>
          <p:cNvPicPr>
            <a:picLocks noChangeAspect="1"/>
          </p:cNvPicPr>
          <p:nvPr/>
        </p:nvPicPr>
        <p:blipFill>
          <a:blip r:embed="rId2" cstate="print"/>
          <a:stretch>
            <a:fillRect/>
          </a:stretch>
        </p:blipFill>
        <p:spPr>
          <a:xfrm>
            <a:off x="3099469" y="0"/>
            <a:ext cx="5961312" cy="6858000"/>
          </a:xfrm>
          <a:prstGeom prst="rect">
            <a:avLst/>
          </a:prstGeom>
        </p:spPr>
      </p:pic>
      <p:sp>
        <p:nvSpPr>
          <p:cNvPr id="5" name="TextBox 4"/>
          <p:cNvSpPr txBox="1"/>
          <p:nvPr/>
        </p:nvSpPr>
        <p:spPr>
          <a:xfrm>
            <a:off x="159426" y="414666"/>
            <a:ext cx="2877712" cy="830997"/>
          </a:xfrm>
          <a:prstGeom prst="rect">
            <a:avLst/>
          </a:prstGeom>
          <a:noFill/>
        </p:spPr>
        <p:txBody>
          <a:bodyPr wrap="none" rtlCol="0">
            <a:spAutoFit/>
          </a:bodyPr>
          <a:lstStyle/>
          <a:p>
            <a:pPr algn="ctr"/>
            <a:r>
              <a:rPr lang="en-US" sz="2400" b="1" dirty="0" smtClean="0"/>
              <a:t>OPUS – </a:t>
            </a:r>
          </a:p>
          <a:p>
            <a:pPr algn="ctr"/>
            <a:r>
              <a:rPr lang="en-US" sz="2400" b="1" dirty="0" smtClean="0"/>
              <a:t>Datasheet Publishing</a:t>
            </a:r>
            <a:endParaRPr lang="en-US" sz="2400" b="1" dirty="0"/>
          </a:p>
        </p:txBody>
      </p:sp>
      <p:sp>
        <p:nvSpPr>
          <p:cNvPr id="7" name="TextBox 6"/>
          <p:cNvSpPr txBox="1"/>
          <p:nvPr/>
        </p:nvSpPr>
        <p:spPr>
          <a:xfrm>
            <a:off x="0" y="1222341"/>
            <a:ext cx="3217547" cy="2160591"/>
          </a:xfrm>
          <a:prstGeom prst="rect">
            <a:avLst/>
          </a:prstGeom>
          <a:noFill/>
        </p:spPr>
        <p:txBody>
          <a:bodyPr wrap="none" rtlCol="0">
            <a:spAutoFit/>
          </a:bodyPr>
          <a:lstStyle/>
          <a:p>
            <a:pPr algn="ctr">
              <a:lnSpc>
                <a:spcPct val="120000"/>
              </a:lnSpc>
            </a:pPr>
            <a:r>
              <a:rPr lang="en-US" u="sng" dirty="0" smtClean="0"/>
              <a:t>Publishing Criteria:</a:t>
            </a:r>
          </a:p>
          <a:p>
            <a:pPr algn="ctr">
              <a:lnSpc>
                <a:spcPct val="120000"/>
              </a:lnSpc>
            </a:pPr>
            <a:endParaRPr lang="en-US" dirty="0" smtClean="0"/>
          </a:p>
          <a:p>
            <a:pPr>
              <a:lnSpc>
                <a:spcPct val="120000"/>
              </a:lnSpc>
              <a:buFontTx/>
              <a:buChar char="•"/>
            </a:pPr>
            <a:r>
              <a:rPr lang="en-US" dirty="0" smtClean="0"/>
              <a:t>NGS-calibrated GPS antenna </a:t>
            </a:r>
          </a:p>
          <a:p>
            <a:pPr>
              <a:lnSpc>
                <a:spcPct val="120000"/>
              </a:lnSpc>
              <a:buFontTx/>
              <a:buChar char="•"/>
            </a:pPr>
            <a:r>
              <a:rPr lang="en-US" dirty="0" smtClean="0"/>
              <a:t>&gt; 4 hour data span </a:t>
            </a:r>
          </a:p>
          <a:p>
            <a:pPr>
              <a:lnSpc>
                <a:spcPct val="120000"/>
              </a:lnSpc>
              <a:buFontTx/>
              <a:buChar char="•"/>
            </a:pPr>
            <a:r>
              <a:rPr lang="en-US" dirty="0" smtClean="0"/>
              <a:t>&gt; 70% observations used </a:t>
            </a:r>
          </a:p>
          <a:p>
            <a:pPr>
              <a:lnSpc>
                <a:spcPct val="120000"/>
              </a:lnSpc>
              <a:buFontTx/>
              <a:buChar char="•"/>
            </a:pPr>
            <a:r>
              <a:rPr lang="en-US" dirty="0" smtClean="0"/>
              <a:t>&gt; 70% fixed ambiguities </a:t>
            </a:r>
          </a:p>
          <a:p>
            <a:pPr>
              <a:lnSpc>
                <a:spcPct val="120000"/>
              </a:lnSpc>
              <a:buFontTx/>
              <a:buChar char="•"/>
            </a:pPr>
            <a:r>
              <a:rPr lang="en-US" dirty="0" smtClean="0"/>
              <a:t>&lt; 0.04m H peak-to-peak </a:t>
            </a:r>
          </a:p>
          <a:p>
            <a:pPr>
              <a:lnSpc>
                <a:spcPct val="120000"/>
              </a:lnSpc>
              <a:buFontTx/>
              <a:buChar char="•"/>
            </a:pPr>
            <a:r>
              <a:rPr lang="en-US" dirty="0" smtClean="0"/>
              <a:t>&lt; 0.08m V peak-to-peak </a:t>
            </a:r>
            <a:endParaRPr lang="en-US" dirty="0"/>
          </a:p>
        </p:txBody>
      </p:sp>
      <p:sp>
        <p:nvSpPr>
          <p:cNvPr id="9" name="TextBox 8"/>
          <p:cNvSpPr txBox="1"/>
          <p:nvPr/>
        </p:nvSpPr>
        <p:spPr>
          <a:xfrm>
            <a:off x="286864" y="4391681"/>
            <a:ext cx="2052165" cy="2117503"/>
          </a:xfrm>
          <a:prstGeom prst="rect">
            <a:avLst/>
          </a:prstGeom>
          <a:noFill/>
        </p:spPr>
        <p:txBody>
          <a:bodyPr wrap="none" rtlCol="0">
            <a:spAutoFit/>
          </a:bodyPr>
          <a:lstStyle/>
          <a:p>
            <a:pPr algn="ctr">
              <a:lnSpc>
                <a:spcPct val="120000"/>
              </a:lnSpc>
            </a:pPr>
            <a:r>
              <a:rPr lang="en-US" u="sng" dirty="0" smtClean="0"/>
              <a:t>Uses:</a:t>
            </a:r>
          </a:p>
          <a:p>
            <a:pPr algn="ctr">
              <a:lnSpc>
                <a:spcPct val="120000"/>
              </a:lnSpc>
            </a:pPr>
            <a:endParaRPr lang="en-US" dirty="0" smtClean="0"/>
          </a:p>
          <a:p>
            <a:pPr lvl="1">
              <a:lnSpc>
                <a:spcPct val="150000"/>
              </a:lnSpc>
              <a:buFontTx/>
              <a:buChar char="•"/>
            </a:pPr>
            <a:r>
              <a:rPr lang="en-US" dirty="0" smtClean="0"/>
              <a:t>GPS on BMs</a:t>
            </a:r>
          </a:p>
          <a:p>
            <a:pPr lvl="1">
              <a:lnSpc>
                <a:spcPct val="150000"/>
              </a:lnSpc>
              <a:buFontTx/>
              <a:buChar char="•"/>
            </a:pPr>
            <a:r>
              <a:rPr lang="en-US" dirty="0" smtClean="0"/>
              <a:t>PLSS / GCDB</a:t>
            </a:r>
          </a:p>
          <a:p>
            <a:pPr lvl="1">
              <a:lnSpc>
                <a:spcPct val="150000"/>
              </a:lnSpc>
              <a:buFontTx/>
              <a:buChar char="•"/>
            </a:pPr>
            <a:r>
              <a:rPr lang="en-US" dirty="0" smtClean="0"/>
              <a:t>Data archive</a:t>
            </a:r>
          </a:p>
          <a:p>
            <a:pPr lvl="1">
              <a:lnSpc>
                <a:spcPct val="150000"/>
              </a:lnSpc>
              <a:buFontTx/>
              <a:buChar char="•"/>
            </a:pPr>
            <a:r>
              <a:rPr lang="en-US" dirty="0" smtClean="0"/>
              <a:t>Data sharing</a:t>
            </a:r>
          </a:p>
          <a:p>
            <a:endParaRPr lang="en-US" dirty="0"/>
          </a:p>
        </p:txBody>
      </p:sp>
    </p:spTree>
    <p:extLst>
      <p:ext uri="{BB962C8B-B14F-4D97-AF65-F5344CB8AC3E}">
        <p14:creationId xmlns="" xmlns:p14="http://schemas.microsoft.com/office/powerpoint/2010/main" val="3839203808"/>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08329"/>
            <a:ext cx="9144000" cy="53181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OPUS-Published Stations </a:t>
            </a:r>
            <a:endParaRPr kumimoji="0" lang="en-US" sz="28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842709"/>
            <a:ext cx="9144000" cy="5938157"/>
          </a:xfrm>
          <a:prstGeom prst="rect">
            <a:avLst/>
          </a:prstGeom>
        </p:spPr>
      </p:pic>
    </p:spTree>
    <p:extLst>
      <p:ext uri="{BB962C8B-B14F-4D97-AF65-F5344CB8AC3E}">
        <p14:creationId xmlns="" xmlns:p14="http://schemas.microsoft.com/office/powerpoint/2010/main" val="3060479314"/>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513"/>
            <a:ext cx="8229600" cy="1143000"/>
          </a:xfrm>
        </p:spPr>
        <p:txBody>
          <a:bodyPr/>
          <a:lstStyle/>
          <a:p>
            <a:r>
              <a:rPr lang="en-US" sz="4000" dirty="0" smtClean="0"/>
              <a:t>OPUS – Projects</a:t>
            </a:r>
            <a:endParaRPr lang="en-US" sz="4000" dirty="0"/>
          </a:p>
        </p:txBody>
      </p:sp>
      <p:pic>
        <p:nvPicPr>
          <p:cNvPr id="5" name="Content Placeholder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093837" y="1600200"/>
            <a:ext cx="6956325" cy="4525963"/>
          </a:xfrm>
        </p:spPr>
      </p:pic>
    </p:spTree>
    <p:extLst>
      <p:ext uri="{BB962C8B-B14F-4D97-AF65-F5344CB8AC3E}">
        <p14:creationId xmlns="" xmlns:p14="http://schemas.microsoft.com/office/powerpoint/2010/main" val="1202858214"/>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8725" t="13084" r="29665" b="5898"/>
          <a:stretch>
            <a:fillRect/>
          </a:stretch>
        </p:blipFill>
        <p:spPr bwMode="auto">
          <a:xfrm>
            <a:off x="3097213" y="1595438"/>
            <a:ext cx="4484687" cy="4911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9413" y="649619"/>
            <a:ext cx="8478766" cy="707886"/>
          </a:xfrm>
          <a:prstGeom prst="rect">
            <a:avLst/>
          </a:prstGeom>
          <a:noFill/>
        </p:spPr>
        <p:txBody>
          <a:bodyPr wrap="square">
            <a:spAutoFit/>
          </a:bodyPr>
          <a:lstStyle/>
          <a:p>
            <a:pPr algn="ctr">
              <a:defRPr/>
            </a:pPr>
            <a:r>
              <a:rPr lang="en-US" sz="4000" dirty="0" smtClean="0">
                <a:latin typeface="+mj-lt"/>
                <a:cs typeface="+mn-cs"/>
              </a:rPr>
              <a:t>OPUS-Projects WORKSHOP/TRAINING</a:t>
            </a:r>
            <a:endParaRPr lang="en-US" sz="4000" dirty="0">
              <a:latin typeface="+mj-lt"/>
              <a:cs typeface="+mn-cs"/>
            </a:endParaRPr>
          </a:p>
        </p:txBody>
      </p:sp>
      <p:cxnSp>
        <p:nvCxnSpPr>
          <p:cNvPr id="4" name="Straight Arrow Connector 3"/>
          <p:cNvCxnSpPr/>
          <p:nvPr/>
        </p:nvCxnSpPr>
        <p:spPr>
          <a:xfrm flipV="1">
            <a:off x="1577975" y="4051300"/>
            <a:ext cx="3760788" cy="1116013"/>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17093" name="TextBox 4"/>
          <p:cNvSpPr txBox="1">
            <a:spLocks noChangeArrowheads="1"/>
          </p:cNvSpPr>
          <p:nvPr/>
        </p:nvSpPr>
        <p:spPr bwMode="auto">
          <a:xfrm>
            <a:off x="379413" y="5067300"/>
            <a:ext cx="319246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Check here for upcoming OPUS-Projects Workshops</a:t>
            </a:r>
          </a:p>
        </p:txBody>
      </p:sp>
    </p:spTree>
    <p:extLst>
      <p:ext uri="{BB962C8B-B14F-4D97-AF65-F5344CB8AC3E}">
        <p14:creationId xmlns="" xmlns:p14="http://schemas.microsoft.com/office/powerpoint/2010/main" val="847393422"/>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US paper 1 cover.jpg"/>
          <p:cNvPicPr>
            <a:picLocks noChangeAspect="1"/>
          </p:cNvPicPr>
          <p:nvPr/>
        </p:nvPicPr>
        <p:blipFill>
          <a:blip r:embed="rId2"/>
          <a:stretch>
            <a:fillRect/>
          </a:stretch>
        </p:blipFill>
        <p:spPr>
          <a:xfrm>
            <a:off x="115750" y="1047333"/>
            <a:ext cx="4257675" cy="5629275"/>
          </a:xfrm>
          <a:prstGeom prst="rect">
            <a:avLst/>
          </a:prstGeom>
        </p:spPr>
      </p:pic>
      <p:pic>
        <p:nvPicPr>
          <p:cNvPr id="2" name="Picture 1" descr="OPUS paper 2 cover.jpg"/>
          <p:cNvPicPr>
            <a:picLocks noChangeAspect="1"/>
          </p:cNvPicPr>
          <p:nvPr/>
        </p:nvPicPr>
        <p:blipFill>
          <a:blip r:embed="rId3"/>
          <a:srcRect b="43057"/>
          <a:stretch>
            <a:fillRect/>
          </a:stretch>
        </p:blipFill>
        <p:spPr>
          <a:xfrm>
            <a:off x="4789636" y="389563"/>
            <a:ext cx="4248150" cy="3194612"/>
          </a:xfrm>
          <a:prstGeom prst="rect">
            <a:avLst/>
          </a:prstGeom>
        </p:spPr>
      </p:pic>
      <p:pic>
        <p:nvPicPr>
          <p:cNvPr id="3" name="Picture 2" descr="OPUS paper 3 cover.jpg"/>
          <p:cNvPicPr>
            <a:picLocks noChangeAspect="1"/>
          </p:cNvPicPr>
          <p:nvPr/>
        </p:nvPicPr>
        <p:blipFill>
          <a:blip r:embed="rId4"/>
          <a:srcRect b="42686"/>
          <a:stretch>
            <a:fillRect/>
          </a:stretch>
        </p:blipFill>
        <p:spPr>
          <a:xfrm>
            <a:off x="4857036" y="3618896"/>
            <a:ext cx="4238625" cy="3231819"/>
          </a:xfrm>
          <a:prstGeom prst="rect">
            <a:avLst/>
          </a:prstGeom>
        </p:spPr>
      </p:pic>
      <p:sp>
        <p:nvSpPr>
          <p:cNvPr id="5" name="TextBox 4"/>
          <p:cNvSpPr txBox="1"/>
          <p:nvPr/>
        </p:nvSpPr>
        <p:spPr>
          <a:xfrm>
            <a:off x="-23168" y="439833"/>
            <a:ext cx="4775666" cy="430887"/>
          </a:xfrm>
          <a:prstGeom prst="rect">
            <a:avLst/>
          </a:prstGeom>
          <a:noFill/>
        </p:spPr>
        <p:txBody>
          <a:bodyPr wrap="none" rtlCol="0">
            <a:spAutoFit/>
          </a:bodyPr>
          <a:lstStyle/>
          <a:p>
            <a:r>
              <a:rPr lang="en-US" dirty="0" smtClean="0"/>
              <a:t>see </a:t>
            </a:r>
            <a:r>
              <a:rPr lang="en-US" sz="2200" b="1" i="1" dirty="0" smtClean="0"/>
              <a:t>The American Surveyor </a:t>
            </a:r>
            <a:r>
              <a:rPr lang="en-US" i="1" dirty="0" err="1" smtClean="0"/>
              <a:t>vol</a:t>
            </a:r>
            <a:r>
              <a:rPr lang="en-US" i="1" dirty="0" smtClean="0"/>
              <a:t> 8 (no. 5,6,7)</a:t>
            </a:r>
            <a:endParaRPr lang="en-US" i="1" dirty="0"/>
          </a:p>
        </p:txBody>
      </p:sp>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74090"/>
            <a:ext cx="9144000" cy="649176"/>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smtClean="0">
                <a:ln>
                  <a:noFill/>
                </a:ln>
                <a:solidFill>
                  <a:schemeClr val="tx1"/>
                </a:solidFill>
                <a:effectLst/>
                <a:uLnTx/>
                <a:uFillTx/>
                <a:latin typeface="Arial" charset="0"/>
                <a:ea typeface="+mj-ea"/>
                <a:cs typeface="Arial" charset="0"/>
              </a:rPr>
              <a:t>NGS</a:t>
            </a:r>
            <a:r>
              <a:rPr kumimoji="0" lang="en-US" sz="3000" b="1" i="0" u="none" strike="noStrike" kern="1200" cap="none" spc="0" normalizeH="0" noProof="0" dirty="0" smtClean="0">
                <a:ln>
                  <a:noFill/>
                </a:ln>
                <a:solidFill>
                  <a:schemeClr val="tx1"/>
                </a:solidFill>
                <a:effectLst/>
                <a:uLnTx/>
                <a:uFillTx/>
                <a:latin typeface="Arial" charset="0"/>
                <a:ea typeface="+mj-ea"/>
                <a:cs typeface="Arial" charset="0"/>
              </a:rPr>
              <a:t> Geodetic Advisors</a:t>
            </a:r>
            <a:endParaRPr kumimoji="0" lang="en-US" sz="3000" b="1" i="0" u="none" strike="noStrike" kern="1200" cap="none" spc="0" normalizeH="0" baseline="0" noProof="0" dirty="0" smtClean="0">
              <a:ln>
                <a:noFill/>
              </a:ln>
              <a:solidFill>
                <a:schemeClr val="tx1"/>
              </a:solidFill>
              <a:effectLst/>
              <a:uLnTx/>
              <a:uFillTx/>
              <a:latin typeface="Arial" charset="0"/>
              <a:ea typeface="+mj-ea"/>
              <a:cs typeface="Arial" charset="0"/>
            </a:endParaRPr>
          </a:p>
        </p:txBody>
      </p:sp>
      <p:pic>
        <p:nvPicPr>
          <p:cNvPr id="6" name="Picture 5" descr="StateAdvisorsMap2011.jpg"/>
          <p:cNvPicPr>
            <a:picLocks noChangeAspect="1"/>
          </p:cNvPicPr>
          <p:nvPr/>
        </p:nvPicPr>
        <p:blipFill>
          <a:blip r:embed="rId3"/>
          <a:stretch>
            <a:fillRect/>
          </a:stretch>
        </p:blipFill>
        <p:spPr>
          <a:xfrm>
            <a:off x="1019760" y="1444845"/>
            <a:ext cx="5306624" cy="4096340"/>
          </a:xfrm>
          <a:prstGeom prst="rect">
            <a:avLst/>
          </a:prstGeom>
        </p:spPr>
      </p:pic>
      <p:sp>
        <p:nvSpPr>
          <p:cNvPr id="4" name="TextBox 3"/>
          <p:cNvSpPr txBox="1"/>
          <p:nvPr/>
        </p:nvSpPr>
        <p:spPr>
          <a:xfrm>
            <a:off x="407758" y="6240161"/>
            <a:ext cx="8396145" cy="369332"/>
          </a:xfrm>
          <a:prstGeom prst="rect">
            <a:avLst/>
          </a:prstGeom>
          <a:noFill/>
        </p:spPr>
        <p:txBody>
          <a:bodyPr wrap="none" rtlCol="0">
            <a:spAutoFit/>
          </a:bodyPr>
          <a:lstStyle/>
          <a:p>
            <a:r>
              <a:rPr lang="en-US" dirty="0" smtClean="0"/>
              <a:t>Geodetic Advisor Contact Info: http://geodesy.noaa.gov/ADVISORS/AdvisorsIndex.shtml</a:t>
            </a:r>
            <a:endParaRPr lang="en-US" dirty="0"/>
          </a:p>
        </p:txBody>
      </p:sp>
      <p:sp>
        <p:nvSpPr>
          <p:cNvPr id="7" name="TextBox 6"/>
          <p:cNvSpPr txBox="1"/>
          <p:nvPr/>
        </p:nvSpPr>
        <p:spPr>
          <a:xfrm>
            <a:off x="6524343" y="760915"/>
            <a:ext cx="2570229" cy="5324535"/>
          </a:xfrm>
          <a:prstGeom prst="rect">
            <a:avLst/>
          </a:prstGeom>
          <a:noFill/>
        </p:spPr>
        <p:txBody>
          <a:bodyPr wrap="square" rtlCol="0">
            <a:spAutoFit/>
          </a:bodyPr>
          <a:lstStyle/>
          <a:p>
            <a:pPr algn="ctr"/>
            <a:endParaRPr lang="en-US" sz="2000" dirty="0" smtClean="0"/>
          </a:p>
          <a:p>
            <a:pPr algn="ctr">
              <a:buFont typeface="Wingdings" pitchFamily="2" charset="2"/>
              <a:buChar char="q"/>
            </a:pPr>
            <a:r>
              <a:rPr lang="en-US" sz="2000" dirty="0" smtClean="0"/>
              <a:t>SW Region</a:t>
            </a:r>
          </a:p>
          <a:p>
            <a:pPr algn="ctr"/>
            <a:r>
              <a:rPr lang="en-US" sz="2000" dirty="0" smtClean="0"/>
              <a:t>(AZ,NV,NM,UT)</a:t>
            </a:r>
          </a:p>
          <a:p>
            <a:pPr algn="ctr"/>
            <a:endParaRPr lang="en-US" sz="1000" dirty="0" smtClean="0"/>
          </a:p>
          <a:p>
            <a:pPr algn="ctr"/>
            <a:r>
              <a:rPr lang="en-US" sz="2000" b="1" i="1" u="sng" dirty="0" smtClean="0"/>
              <a:t>Bill Stone</a:t>
            </a:r>
          </a:p>
          <a:p>
            <a:pPr algn="ctr"/>
            <a:endParaRPr lang="en-US" sz="2000" b="1" i="1" u="sng" dirty="0" smtClean="0"/>
          </a:p>
          <a:p>
            <a:pPr algn="ctr"/>
            <a:endParaRPr lang="en-US" sz="2000" b="1" i="1" u="sng" dirty="0" smtClean="0"/>
          </a:p>
          <a:p>
            <a:pPr algn="ctr">
              <a:buFont typeface="Wingdings" pitchFamily="2" charset="2"/>
              <a:buChar char="q"/>
            </a:pPr>
            <a:r>
              <a:rPr lang="en-US" sz="2000" dirty="0" smtClean="0"/>
              <a:t>Colorado</a:t>
            </a:r>
            <a:endParaRPr lang="en-US" sz="1000" dirty="0" smtClean="0"/>
          </a:p>
          <a:p>
            <a:pPr algn="ctr"/>
            <a:r>
              <a:rPr lang="en-US" sz="2000" b="1" i="1" u="sng" dirty="0" smtClean="0"/>
              <a:t>Pam Fromhertz</a:t>
            </a:r>
          </a:p>
          <a:p>
            <a:pPr algn="ctr"/>
            <a:endParaRPr lang="en-US" sz="2000" b="1" i="1" u="sng" dirty="0" smtClean="0"/>
          </a:p>
          <a:p>
            <a:pPr algn="ctr"/>
            <a:endParaRPr lang="en-US" sz="2000" b="1" i="1" u="sng" dirty="0" smtClean="0"/>
          </a:p>
          <a:p>
            <a:pPr marL="342900" indent="-342900" algn="ctr">
              <a:buFont typeface="Wingdings" pitchFamily="2" charset="2"/>
              <a:buChar char="q"/>
            </a:pPr>
            <a:r>
              <a:rPr lang="en-US" sz="2000" dirty="0"/>
              <a:t>Idaho/Montana</a:t>
            </a:r>
          </a:p>
          <a:p>
            <a:pPr algn="ctr"/>
            <a:r>
              <a:rPr lang="en-US" sz="2000" b="1" i="1" u="sng" dirty="0" smtClean="0"/>
              <a:t>Curt Smith</a:t>
            </a:r>
            <a:endParaRPr lang="en-US" sz="2000" b="1" i="1" u="sng" dirty="0"/>
          </a:p>
          <a:p>
            <a:pPr algn="ctr"/>
            <a:endParaRPr lang="en-US" sz="2000" b="1" i="1" u="sng" dirty="0" smtClean="0"/>
          </a:p>
          <a:p>
            <a:pPr algn="ctr"/>
            <a:endParaRPr lang="en-US" sz="2000" b="1" i="1" u="sng" dirty="0" smtClean="0"/>
          </a:p>
          <a:p>
            <a:pPr algn="ctr">
              <a:buFont typeface="Wingdings" pitchFamily="2" charset="2"/>
              <a:buChar char="q"/>
            </a:pPr>
            <a:r>
              <a:rPr lang="en-US" sz="2000" dirty="0" smtClean="0"/>
              <a:t>California</a:t>
            </a:r>
            <a:endParaRPr lang="en-US" sz="2000" dirty="0" smtClean="0"/>
          </a:p>
          <a:p>
            <a:pPr algn="ctr"/>
            <a:endParaRPr lang="en-US" sz="1000" dirty="0" smtClean="0"/>
          </a:p>
          <a:p>
            <a:pPr algn="ctr"/>
            <a:r>
              <a:rPr lang="en-US" sz="2000" b="1" i="1" u="sng" dirty="0" smtClean="0"/>
              <a:t>Marti </a:t>
            </a:r>
            <a:r>
              <a:rPr lang="en-US" sz="2000" b="1" i="1" u="sng" dirty="0" err="1" smtClean="0"/>
              <a:t>Ikehara</a:t>
            </a:r>
            <a:endParaRPr lang="en-US" sz="2000" b="1" i="1" u="sng" dirty="0"/>
          </a:p>
        </p:txBody>
      </p:sp>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z="3000" dirty="0" smtClean="0"/>
              <a:t>National Geodetic Survey </a:t>
            </a:r>
            <a:r>
              <a:rPr lang="en-US" sz="3000" b="1" i="1" u="sng" dirty="0" smtClean="0"/>
              <a:t>Ten-Year Plan</a:t>
            </a:r>
            <a:endParaRPr lang="en-US" sz="3000" b="1" i="1" u="sng" dirty="0"/>
          </a:p>
        </p:txBody>
      </p:sp>
      <p:sp>
        <p:nvSpPr>
          <p:cNvPr id="61443" name="Rectangle 3"/>
          <p:cNvSpPr>
            <a:spLocks noGrp="1" noChangeArrowheads="1"/>
          </p:cNvSpPr>
          <p:nvPr>
            <p:ph type="body" sz="half" idx="4294967295"/>
          </p:nvPr>
        </p:nvSpPr>
        <p:spPr>
          <a:xfrm>
            <a:off x="0" y="1104900"/>
            <a:ext cx="5029200" cy="5527675"/>
          </a:xfrm>
        </p:spPr>
        <p:txBody>
          <a:bodyPr/>
          <a:lstStyle/>
          <a:p>
            <a:r>
              <a:rPr lang="en-US" sz="2400" dirty="0"/>
              <a:t>Approved </a:t>
            </a:r>
            <a:r>
              <a:rPr lang="en-US" sz="2400" dirty="0" smtClean="0"/>
              <a:t>January</a:t>
            </a:r>
            <a:r>
              <a:rPr lang="en-US" sz="2400" dirty="0"/>
              <a:t>, 2008</a:t>
            </a:r>
          </a:p>
          <a:p>
            <a:r>
              <a:rPr lang="en-US" sz="2400" dirty="0"/>
              <a:t>Refines mission, vision, </a:t>
            </a:r>
            <a:r>
              <a:rPr lang="en-US" sz="2400" dirty="0" smtClean="0"/>
              <a:t>&amp; </a:t>
            </a:r>
            <a:r>
              <a:rPr lang="en-US" sz="2400" dirty="0"/>
              <a:t>strategy for the future of NGS </a:t>
            </a:r>
            <a:r>
              <a:rPr lang="en-US" sz="2400" dirty="0" smtClean="0"/>
              <a:t>actions  </a:t>
            </a:r>
            <a:endParaRPr lang="en-US" sz="2400" dirty="0"/>
          </a:p>
          <a:p>
            <a:r>
              <a:rPr lang="en-US" sz="2400" dirty="0"/>
              <a:t>Emphasis </a:t>
            </a:r>
            <a:r>
              <a:rPr lang="en-US" sz="2400" dirty="0" smtClean="0"/>
              <a:t>on outside capacity</a:t>
            </a:r>
          </a:p>
          <a:p>
            <a:pPr lvl="1">
              <a:buFont typeface="Wingdings" pitchFamily="2" charset="2"/>
              <a:buChar char="Ø"/>
            </a:pPr>
            <a:r>
              <a:rPr lang="en-US" sz="2400" b="1" dirty="0" smtClean="0"/>
              <a:t>Modernize </a:t>
            </a:r>
            <a:r>
              <a:rPr lang="en-US" sz="2400" b="1" dirty="0"/>
              <a:t>the Geometric </a:t>
            </a:r>
            <a:r>
              <a:rPr lang="en-US" sz="2400" b="1" dirty="0" smtClean="0"/>
              <a:t>	(“</a:t>
            </a:r>
            <a:r>
              <a:rPr lang="en-US" sz="2400" b="1" dirty="0"/>
              <a:t>Horizontal”) Datum</a:t>
            </a:r>
          </a:p>
          <a:p>
            <a:pPr lvl="1">
              <a:buFont typeface="Wingdings" pitchFamily="2" charset="2"/>
              <a:buChar char="Ø"/>
            </a:pPr>
            <a:r>
              <a:rPr lang="en-US" sz="2400" b="1" dirty="0"/>
              <a:t>Modernize the Geopotential </a:t>
            </a:r>
            <a:r>
              <a:rPr lang="en-US" sz="2400" b="1" dirty="0" smtClean="0"/>
              <a:t>	(“</a:t>
            </a:r>
            <a:r>
              <a:rPr lang="en-US" sz="2400" b="1" dirty="0"/>
              <a:t>Vertical”) Datum</a:t>
            </a:r>
          </a:p>
          <a:p>
            <a:pPr lvl="1"/>
            <a:r>
              <a:rPr lang="en-US" sz="2400" dirty="0" smtClean="0"/>
              <a:t>Migrate the Coastal Mapping   	Program &gt;&gt;&gt; Integrated 	Ocean &amp; Coastal Mapping</a:t>
            </a:r>
          </a:p>
          <a:p>
            <a:pPr lvl="1"/>
            <a:r>
              <a:rPr lang="en-US" sz="2400" dirty="0" smtClean="0"/>
              <a:t>Evolve </a:t>
            </a:r>
            <a:r>
              <a:rPr lang="en-US" sz="2400" dirty="0"/>
              <a:t>Core Capabilities</a:t>
            </a:r>
          </a:p>
          <a:p>
            <a:pPr lvl="1"/>
            <a:r>
              <a:rPr lang="en-US" sz="2400" dirty="0"/>
              <a:t>Increase Agency Visibility</a:t>
            </a:r>
          </a:p>
          <a:p>
            <a:endParaRPr lang="en-US" dirty="0"/>
          </a:p>
        </p:txBody>
      </p:sp>
      <p:sp>
        <p:nvSpPr>
          <p:cNvPr id="61444" name="Text Box 4"/>
          <p:cNvSpPr txBox="1">
            <a:spLocks noChangeArrowheads="1"/>
          </p:cNvSpPr>
          <p:nvPr/>
        </p:nvSpPr>
        <p:spPr bwMode="auto">
          <a:xfrm>
            <a:off x="4737100" y="6350000"/>
            <a:ext cx="4191000" cy="338554"/>
          </a:xfrm>
          <a:prstGeom prst="rect">
            <a:avLst/>
          </a:prstGeom>
          <a:noFill/>
          <a:ln w="9525">
            <a:noFill/>
            <a:miter lim="800000"/>
            <a:headEnd/>
            <a:tailEnd/>
          </a:ln>
          <a:effectLst/>
        </p:spPr>
        <p:txBody>
          <a:bodyPr wrap="square">
            <a:spAutoFit/>
          </a:bodyPr>
          <a:lstStyle/>
          <a:p>
            <a:pPr eaLnBrk="1" hangingPunct="1"/>
            <a:r>
              <a:rPr lang="en-US" sz="1600" b="0" dirty="0" smtClean="0">
                <a:solidFill>
                  <a:srgbClr val="000000"/>
                </a:solidFill>
              </a:rPr>
              <a:t>Available at:  </a:t>
            </a:r>
            <a:r>
              <a:rPr lang="en-US" sz="1600" dirty="0" smtClean="0">
                <a:solidFill>
                  <a:srgbClr val="000000"/>
                </a:solidFill>
              </a:rPr>
              <a:t>geodesy.noaa.gov </a:t>
            </a:r>
            <a:endParaRPr lang="en-US" sz="1600" dirty="0">
              <a:solidFill>
                <a:srgbClr val="000000"/>
              </a:solidFill>
            </a:endParaRPr>
          </a:p>
        </p:txBody>
      </p:sp>
      <p:pic>
        <p:nvPicPr>
          <p:cNvPr id="61445" name="Picture 5"/>
          <p:cNvPicPr>
            <a:picLocks noChangeAspect="1" noChangeArrowheads="1"/>
          </p:cNvPicPr>
          <p:nvPr/>
        </p:nvPicPr>
        <p:blipFill>
          <a:blip r:embed="rId3" cstate="print"/>
          <a:srcRect/>
          <a:stretch>
            <a:fillRect/>
          </a:stretch>
        </p:blipFill>
        <p:spPr bwMode="auto">
          <a:xfrm rot="931361">
            <a:off x="5140900" y="1484688"/>
            <a:ext cx="3462586" cy="4502988"/>
          </a:xfrm>
          <a:prstGeom prst="rect">
            <a:avLst/>
          </a:prstGeom>
          <a:noFill/>
          <a:ln w="9525">
            <a:noFill/>
            <a:miter lim="800000"/>
            <a:headEnd/>
            <a:tailEnd/>
          </a:ln>
          <a:effectLst/>
        </p:spPr>
      </p:pic>
    </p:spTree>
    <p:extLst>
      <p:ext uri="{BB962C8B-B14F-4D97-AF65-F5344CB8AC3E}">
        <p14:creationId xmlns="" xmlns:p14="http://schemas.microsoft.com/office/powerpoint/2010/main" val="3949583579"/>
      </p:ext>
    </p:extLst>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65454"/>
            <a:ext cx="8229600" cy="1143000"/>
          </a:xfrm>
        </p:spPr>
        <p:txBody>
          <a:bodyPr/>
          <a:lstStyle/>
          <a:p>
            <a:pPr eaLnBrk="1" hangingPunct="1"/>
            <a:r>
              <a:rPr lang="en-US" dirty="0" smtClean="0"/>
              <a:t>Why New Datums?</a:t>
            </a:r>
          </a:p>
        </p:txBody>
      </p:sp>
      <p:sp>
        <p:nvSpPr>
          <p:cNvPr id="5" name="Content Placeholder 4"/>
          <p:cNvSpPr>
            <a:spLocks noGrp="1"/>
          </p:cNvSpPr>
          <p:nvPr>
            <p:ph idx="1"/>
          </p:nvPr>
        </p:nvSpPr>
        <p:spPr>
          <a:xfrm>
            <a:off x="0" y="804072"/>
            <a:ext cx="9144000" cy="6033460"/>
          </a:xfrm>
        </p:spPr>
        <p:txBody>
          <a:bodyPr/>
          <a:lstStyle/>
          <a:p>
            <a:pPr eaLnBrk="1" hangingPunct="1">
              <a:buFont typeface="Wingdings" pitchFamily="2" charset="2"/>
              <a:buChar char="q"/>
            </a:pPr>
            <a:r>
              <a:rPr lang="en-US" sz="2000" b="1" u="sng" dirty="0" smtClean="0"/>
              <a:t>NAD 83</a:t>
            </a:r>
          </a:p>
          <a:p>
            <a:pPr lvl="1" eaLnBrk="1" hangingPunct="1">
              <a:buFont typeface="Courier New" pitchFamily="49" charset="0"/>
              <a:buChar char="o"/>
            </a:pPr>
            <a:r>
              <a:rPr lang="en-US" sz="1800" b="1" u="sng" dirty="0" smtClean="0"/>
              <a:t>non-geocentric, i.e. inconsistent with GNSS positioning</a:t>
            </a:r>
          </a:p>
          <a:p>
            <a:pPr lvl="1" eaLnBrk="1" hangingPunct="1">
              <a:buFont typeface="Courier New" pitchFamily="49" charset="0"/>
              <a:buChar char="o"/>
            </a:pPr>
            <a:r>
              <a:rPr lang="en-US" sz="1800" b="1" dirty="0" smtClean="0"/>
              <a:t>NAD 83 coordinates of the CORS network are inconsistent with passive marks </a:t>
            </a:r>
          </a:p>
          <a:p>
            <a:pPr lvl="1" eaLnBrk="1" hangingPunct="1">
              <a:buFont typeface="Courier New" pitchFamily="49" charset="0"/>
              <a:buChar char="o"/>
            </a:pPr>
            <a:r>
              <a:rPr lang="en-US" sz="1800" b="1" dirty="0" smtClean="0"/>
              <a:t>Lack of velocities, i.e. NAD 83 does not report station motion for passive marks</a:t>
            </a:r>
          </a:p>
          <a:p>
            <a:pPr eaLnBrk="1" hangingPunct="1">
              <a:buFont typeface="Wingdings" pitchFamily="2" charset="2"/>
              <a:buChar char="q"/>
            </a:pPr>
            <a:r>
              <a:rPr lang="en-US" sz="2000" b="1" u="sng" dirty="0" smtClean="0"/>
              <a:t>NAVD 88 </a:t>
            </a:r>
          </a:p>
          <a:p>
            <a:pPr lvl="1" eaLnBrk="1" hangingPunct="1">
              <a:buFont typeface="Courier New" pitchFamily="49" charset="0"/>
              <a:buChar char="o"/>
            </a:pPr>
            <a:r>
              <a:rPr lang="en-US" sz="1800" b="1" dirty="0" smtClean="0"/>
              <a:t>cross-country build up of errors (“tilt” or “slope”) from geodetic leveling</a:t>
            </a:r>
          </a:p>
          <a:p>
            <a:pPr lvl="1" eaLnBrk="1" hangingPunct="1">
              <a:buFont typeface="Courier New" pitchFamily="49" charset="0"/>
              <a:buChar char="o"/>
            </a:pPr>
            <a:r>
              <a:rPr lang="en-US" sz="1800" b="1" u="sng" dirty="0" smtClean="0"/>
              <a:t>Passive marks inconveniently located and vulnerable to disturbance and destruction</a:t>
            </a:r>
          </a:p>
          <a:p>
            <a:pPr lvl="1" eaLnBrk="1" hangingPunct="1">
              <a:buFont typeface="Courier New" pitchFamily="49" charset="0"/>
              <a:buChar char="o"/>
            </a:pPr>
            <a:r>
              <a:rPr lang="en-US" sz="1800" b="1" dirty="0" smtClean="0"/>
              <a:t>A 0.5 m bias in the NAVD 88 reference surface from the </a:t>
            </a:r>
            <a:r>
              <a:rPr lang="en-US" sz="1800" b="1" dirty="0" err="1" smtClean="0"/>
              <a:t>geoid</a:t>
            </a:r>
            <a:r>
              <a:rPr lang="en-US" sz="1800" b="1" dirty="0" smtClean="0"/>
              <a:t> surface best approximating global mean sea level</a:t>
            </a:r>
          </a:p>
          <a:p>
            <a:pPr lvl="1" eaLnBrk="1" hangingPunct="1">
              <a:buFont typeface="Courier New" pitchFamily="49" charset="0"/>
              <a:buChar char="o"/>
            </a:pPr>
            <a:r>
              <a:rPr lang="en-US" sz="1800" b="1" u="sng" dirty="0" smtClean="0"/>
              <a:t>Subsidence, uplift, freeze/thaw, and other crustal motions invalidate heights of passive marks, and can make it difficult to detect such motions.</a:t>
            </a:r>
          </a:p>
          <a:p>
            <a:pPr lvl="1" eaLnBrk="1" hangingPunct="1">
              <a:buFont typeface="Courier New" pitchFamily="49" charset="0"/>
              <a:buChar char="o"/>
            </a:pPr>
            <a:r>
              <a:rPr lang="en-US" sz="1800" b="1" dirty="0" smtClean="0"/>
              <a:t>Passive marks without adequate geophysical models make it difficult to reliably detect sea level change</a:t>
            </a:r>
          </a:p>
          <a:p>
            <a:pPr lvl="1" eaLnBrk="1" hangingPunct="1">
              <a:buFont typeface="Courier New" pitchFamily="49" charset="0"/>
              <a:buChar char="o"/>
            </a:pPr>
            <a:r>
              <a:rPr lang="en-US" sz="1800" b="1" dirty="0" smtClean="0"/>
              <a:t>Changes to Earth’s gravity field cause changes in </a:t>
            </a:r>
            <a:r>
              <a:rPr lang="en-US" sz="1800" b="1" dirty="0" err="1" smtClean="0"/>
              <a:t>orthometric</a:t>
            </a:r>
            <a:r>
              <a:rPr lang="en-US" sz="1800" b="1" dirty="0" smtClean="0"/>
              <a:t> heights, but NAVD 88 does not account for those changes (because it is based on a static gravity model)</a:t>
            </a:r>
          </a:p>
          <a:p>
            <a:pPr lvl="1" eaLnBrk="1" hangingPunct="1">
              <a:buFont typeface="Courier New" pitchFamily="49" charset="0"/>
              <a:buChar char="o"/>
            </a:pPr>
            <a:r>
              <a:rPr lang="en-US" sz="1800" b="1" dirty="0" smtClean="0"/>
              <a:t>The gravity model and modeling techniques used to determine NAVD 88 are not consistent with those currently used for </a:t>
            </a:r>
            <a:r>
              <a:rPr lang="en-US" sz="1800" b="1" dirty="0" err="1" smtClean="0"/>
              <a:t>geoid</a:t>
            </a:r>
            <a:r>
              <a:rPr lang="en-US" sz="1800" b="1" dirty="0" smtClean="0"/>
              <a:t> modeling</a:t>
            </a:r>
          </a:p>
          <a:p>
            <a:pPr eaLnBrk="1" hangingPunct="1"/>
            <a:endParaRPr lang="en-US" dirty="0" smtClean="0"/>
          </a:p>
        </p:txBody>
      </p:sp>
    </p:spTree>
    <p:extLst>
      <p:ext uri="{BB962C8B-B14F-4D97-AF65-F5344CB8AC3E}">
        <p14:creationId xmlns="" xmlns:p14="http://schemas.microsoft.com/office/powerpoint/2010/main" val="67426206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74425" y="17652"/>
            <a:ext cx="3115339" cy="1862048"/>
          </a:xfrm>
          <a:prstGeom prst="rect">
            <a:avLst/>
          </a:prstGeom>
          <a:noFill/>
          <a:ln w="15875">
            <a:noFill/>
          </a:ln>
        </p:spPr>
        <p:txBody>
          <a:bodyPr wrap="square" rtlCol="0">
            <a:spAutoFit/>
          </a:bodyPr>
          <a:lstStyle/>
          <a:p>
            <a:r>
              <a:rPr lang="en-US" sz="2300" b="1" i="1" dirty="0" smtClean="0">
                <a:solidFill>
                  <a:schemeClr val="bg1"/>
                </a:solidFill>
              </a:rPr>
              <a:t>Horizontal position differences (in meters) between NAD 83 and ITRF 08 at time 2022.00 (January 1, 2022).</a:t>
            </a:r>
            <a:endParaRPr lang="en-US" sz="2300" b="1" i="1" dirty="0">
              <a:solidFill>
                <a:schemeClr val="bg1"/>
              </a:solidFill>
            </a:endParaRPr>
          </a:p>
        </p:txBody>
      </p:sp>
      <p:pic>
        <p:nvPicPr>
          <p:cNvPr id="157700" name="Picture 4" descr="C:\Projects\NA 2011\Graphics\New Datums_Part 4_Fig 10\New Datums_Part 4_Fig 10.png"/>
          <p:cNvPicPr>
            <a:picLocks noChangeAspect="1" noChangeArrowheads="1"/>
          </p:cNvPicPr>
          <p:nvPr/>
        </p:nvPicPr>
        <p:blipFill>
          <a:blip r:embed="rId2"/>
          <a:srcRect/>
          <a:stretch>
            <a:fillRect/>
          </a:stretch>
        </p:blipFill>
        <p:spPr bwMode="auto">
          <a:xfrm>
            <a:off x="2307265" y="92083"/>
            <a:ext cx="6794211" cy="6744651"/>
          </a:xfrm>
          <a:prstGeom prst="rect">
            <a:avLst/>
          </a:prstGeom>
          <a:noFill/>
        </p:spPr>
      </p:pic>
      <p:sp>
        <p:nvSpPr>
          <p:cNvPr id="8" name="TextBox 7"/>
          <p:cNvSpPr txBox="1"/>
          <p:nvPr/>
        </p:nvSpPr>
        <p:spPr>
          <a:xfrm>
            <a:off x="138223" y="2073320"/>
            <a:ext cx="2169041" cy="4278094"/>
          </a:xfrm>
          <a:prstGeom prst="rect">
            <a:avLst/>
          </a:prstGeom>
          <a:noFill/>
        </p:spPr>
        <p:txBody>
          <a:bodyPr wrap="square" rtlCol="0">
            <a:spAutoFit/>
          </a:bodyPr>
          <a:lstStyle/>
          <a:p>
            <a:r>
              <a:rPr lang="en-US" sz="1600" dirty="0" smtClean="0">
                <a:solidFill>
                  <a:schemeClr val="bg1"/>
                </a:solidFill>
              </a:rPr>
              <a:t>Positional differences are shown for the North American and Pacific tectonic plates.  The difference for Guam and the Commonwealth of the Northern Mariana Islands (CNMI) on the Mariana tectonic plate (not shown) is about 1.3 m.  Note that stations located on the Caribbean tectonic plate are reference to the North American plate.</a:t>
            </a:r>
            <a:endParaRPr lang="en-US" sz="1600"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pic>
        <p:nvPicPr>
          <p:cNvPr id="158722" name="Picture 2" descr="C:\Projects\NA 2011\Graphics\New Datums_Part 4_Fig 12\New Datums_Part 4_Fig 12.png"/>
          <p:cNvPicPr>
            <a:picLocks noChangeAspect="1" noChangeArrowheads="1"/>
          </p:cNvPicPr>
          <p:nvPr/>
        </p:nvPicPr>
        <p:blipFill>
          <a:blip r:embed="rId2"/>
          <a:srcRect/>
          <a:stretch>
            <a:fillRect/>
          </a:stretch>
        </p:blipFill>
        <p:spPr bwMode="auto">
          <a:xfrm>
            <a:off x="2339163" y="30049"/>
            <a:ext cx="6780151" cy="6800049"/>
          </a:xfrm>
          <a:prstGeom prst="rect">
            <a:avLst/>
          </a:prstGeom>
          <a:noFill/>
        </p:spPr>
      </p:pic>
      <p:sp>
        <p:nvSpPr>
          <p:cNvPr id="3" name="TextBox 2"/>
          <p:cNvSpPr txBox="1"/>
          <p:nvPr/>
        </p:nvSpPr>
        <p:spPr>
          <a:xfrm>
            <a:off x="74423" y="30049"/>
            <a:ext cx="2785731" cy="2923877"/>
          </a:xfrm>
          <a:prstGeom prst="rect">
            <a:avLst/>
          </a:prstGeom>
          <a:noFill/>
        </p:spPr>
        <p:txBody>
          <a:bodyPr wrap="square" rtlCol="0">
            <a:spAutoFit/>
          </a:bodyPr>
          <a:lstStyle/>
          <a:p>
            <a:r>
              <a:rPr lang="en-US" sz="2300" b="1" i="1" dirty="0" smtClean="0">
                <a:solidFill>
                  <a:schemeClr val="bg1"/>
                </a:solidFill>
              </a:rPr>
              <a:t>Difference in ellipsoid heights (in meters) between NAD 83 and ITRF 08 at time 2022.00 (January 1, 2022), as ITRF 08 minus NAD 83.</a:t>
            </a:r>
            <a:endParaRPr lang="en-US" sz="2300" b="1" i="1" dirty="0">
              <a:solidFill>
                <a:schemeClr val="bg1"/>
              </a:solidFill>
            </a:endParaRPr>
          </a:p>
        </p:txBody>
      </p:sp>
      <p:sp>
        <p:nvSpPr>
          <p:cNvPr id="4" name="TextBox 3"/>
          <p:cNvSpPr txBox="1"/>
          <p:nvPr/>
        </p:nvSpPr>
        <p:spPr>
          <a:xfrm>
            <a:off x="74423" y="3251650"/>
            <a:ext cx="2264740" cy="2800767"/>
          </a:xfrm>
          <a:prstGeom prst="rect">
            <a:avLst/>
          </a:prstGeom>
          <a:noFill/>
        </p:spPr>
        <p:txBody>
          <a:bodyPr wrap="square" rtlCol="0">
            <a:spAutoFit/>
          </a:bodyPr>
          <a:lstStyle/>
          <a:p>
            <a:r>
              <a:rPr lang="en-US" sz="1600" dirty="0" smtClean="0">
                <a:solidFill>
                  <a:schemeClr val="bg1"/>
                </a:solidFill>
              </a:rPr>
              <a:t>The height differences are with respect to the North American tectonic plate.  However, large-scale tectonic plate motion is nearly entirely horizontal, so the change in ellipsoid height is essentially independent of plate motion, as indicated in the figure. </a:t>
            </a:r>
            <a:endParaRPr lang="en-US" sz="1600" dirty="0">
              <a:solidFill>
                <a:schemeClr val="bg1"/>
              </a:solidFill>
            </a:endParaRPr>
          </a:p>
        </p:txBody>
      </p:sp>
      <p:sp>
        <p:nvSpPr>
          <p:cNvPr id="5" name="TextBox 4"/>
          <p:cNvSpPr txBox="1"/>
          <p:nvPr/>
        </p:nvSpPr>
        <p:spPr>
          <a:xfrm>
            <a:off x="85056" y="6071185"/>
            <a:ext cx="3923425" cy="830997"/>
          </a:xfrm>
          <a:prstGeom prst="rect">
            <a:avLst/>
          </a:prstGeom>
          <a:noFill/>
        </p:spPr>
        <p:txBody>
          <a:bodyPr wrap="square" rtlCol="0">
            <a:spAutoFit/>
          </a:bodyPr>
          <a:lstStyle/>
          <a:p>
            <a:r>
              <a:rPr lang="en-US" sz="1600" dirty="0" smtClean="0">
                <a:solidFill>
                  <a:schemeClr val="bg1"/>
                </a:solidFill>
              </a:rPr>
              <a:t>The difference for Guam and CNMI on the Mariana tectonic plate (not shown) is about +2.0 meters.</a:t>
            </a:r>
            <a:endParaRPr lang="en-US" sz="1600"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52" name="Picture 8" descr="C:\Presentations\Stone\Clipboard01.png"/>
          <p:cNvPicPr>
            <a:picLocks noChangeAspect="1" noChangeArrowheads="1"/>
          </p:cNvPicPr>
          <p:nvPr/>
        </p:nvPicPr>
        <p:blipFill>
          <a:blip r:embed="rId2"/>
          <a:srcRect/>
          <a:stretch>
            <a:fillRect/>
          </a:stretch>
        </p:blipFill>
        <p:spPr bwMode="auto">
          <a:xfrm>
            <a:off x="201517" y="566959"/>
            <a:ext cx="4362794" cy="5774033"/>
          </a:xfrm>
          <a:prstGeom prst="rect">
            <a:avLst/>
          </a:prstGeom>
          <a:noFill/>
          <a:ln>
            <a:solidFill>
              <a:schemeClr val="tx1"/>
            </a:solidFill>
          </a:ln>
          <a:effectLst>
            <a:outerShdw blurRad="101600" dist="101600" dir="2700000" algn="tl" rotWithShape="0">
              <a:prstClr val="black">
                <a:alpha val="40000"/>
              </a:prstClr>
            </a:outerShdw>
          </a:effectLst>
        </p:spPr>
      </p:pic>
      <p:pic>
        <p:nvPicPr>
          <p:cNvPr id="159746" name="Picture 2"/>
          <p:cNvPicPr>
            <a:picLocks noChangeAspect="1" noChangeArrowheads="1"/>
          </p:cNvPicPr>
          <p:nvPr/>
        </p:nvPicPr>
        <p:blipFill>
          <a:blip r:embed="rId3"/>
          <a:srcRect/>
          <a:stretch>
            <a:fillRect/>
          </a:stretch>
        </p:blipFill>
        <p:spPr bwMode="auto">
          <a:xfrm>
            <a:off x="5238638" y="3669562"/>
            <a:ext cx="1133475" cy="1485900"/>
          </a:xfrm>
          <a:prstGeom prst="rect">
            <a:avLst/>
          </a:prstGeom>
          <a:noFill/>
          <a:ln w="9525">
            <a:solidFill>
              <a:schemeClr val="tx1"/>
            </a:solidFill>
            <a:miter lim="800000"/>
            <a:headEnd/>
            <a:tailEnd/>
          </a:ln>
        </p:spPr>
      </p:pic>
      <p:pic>
        <p:nvPicPr>
          <p:cNvPr id="159747" name="Picture 3"/>
          <p:cNvPicPr>
            <a:picLocks noChangeAspect="1" noChangeArrowheads="1"/>
          </p:cNvPicPr>
          <p:nvPr/>
        </p:nvPicPr>
        <p:blipFill>
          <a:blip r:embed="rId4"/>
          <a:srcRect/>
          <a:stretch>
            <a:fillRect/>
          </a:stretch>
        </p:blipFill>
        <p:spPr bwMode="auto">
          <a:xfrm>
            <a:off x="5805376" y="4589278"/>
            <a:ext cx="1133475" cy="1485900"/>
          </a:xfrm>
          <a:prstGeom prst="rect">
            <a:avLst/>
          </a:prstGeom>
          <a:noFill/>
          <a:ln w="9525">
            <a:solidFill>
              <a:schemeClr val="tx1"/>
            </a:solidFill>
            <a:miter lim="800000"/>
            <a:headEnd/>
            <a:tailEnd/>
          </a:ln>
        </p:spPr>
      </p:pic>
      <p:pic>
        <p:nvPicPr>
          <p:cNvPr id="159748" name="Picture 4"/>
          <p:cNvPicPr>
            <a:picLocks noChangeAspect="1" noChangeArrowheads="1"/>
          </p:cNvPicPr>
          <p:nvPr/>
        </p:nvPicPr>
        <p:blipFill>
          <a:blip r:embed="rId5"/>
          <a:srcRect/>
          <a:stretch>
            <a:fillRect/>
          </a:stretch>
        </p:blipFill>
        <p:spPr bwMode="auto">
          <a:xfrm>
            <a:off x="6794205" y="4855092"/>
            <a:ext cx="1133475" cy="1485900"/>
          </a:xfrm>
          <a:prstGeom prst="rect">
            <a:avLst/>
          </a:prstGeom>
          <a:noFill/>
          <a:ln w="9525">
            <a:solidFill>
              <a:schemeClr val="tx1"/>
            </a:solidFill>
            <a:miter lim="800000"/>
            <a:headEnd/>
            <a:tailEnd/>
          </a:ln>
        </p:spPr>
      </p:pic>
      <p:pic>
        <p:nvPicPr>
          <p:cNvPr id="159749" name="Picture 5"/>
          <p:cNvPicPr>
            <a:picLocks noChangeAspect="1" noChangeArrowheads="1"/>
          </p:cNvPicPr>
          <p:nvPr/>
        </p:nvPicPr>
        <p:blipFill>
          <a:blip r:embed="rId6"/>
          <a:srcRect/>
          <a:stretch>
            <a:fillRect/>
          </a:stretch>
        </p:blipFill>
        <p:spPr bwMode="auto">
          <a:xfrm>
            <a:off x="7796878" y="5155462"/>
            <a:ext cx="1133475" cy="1485900"/>
          </a:xfrm>
          <a:prstGeom prst="rect">
            <a:avLst/>
          </a:prstGeom>
          <a:solidFill>
            <a:srgbClr val="FFC000"/>
          </a:solidFill>
          <a:ln w="9525">
            <a:solidFill>
              <a:schemeClr val="tx1"/>
            </a:solidFill>
            <a:miter lim="800000"/>
            <a:headEnd/>
            <a:tailEnd/>
          </a:ln>
        </p:spPr>
      </p:pic>
      <p:sp>
        <p:nvSpPr>
          <p:cNvPr id="12" name="TextBox 11"/>
          <p:cNvSpPr txBox="1"/>
          <p:nvPr/>
        </p:nvSpPr>
        <p:spPr>
          <a:xfrm>
            <a:off x="7796878" y="5581650"/>
            <a:ext cx="1133475" cy="1107996"/>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6600" dirty="0" smtClean="0"/>
              <a:t> ?  </a:t>
            </a:r>
            <a:endParaRPr lang="en-US" sz="6600" dirty="0"/>
          </a:p>
        </p:txBody>
      </p:sp>
      <p:pic>
        <p:nvPicPr>
          <p:cNvPr id="159753" name="Picture 9"/>
          <p:cNvPicPr>
            <a:picLocks noChangeAspect="1" noChangeArrowheads="1"/>
          </p:cNvPicPr>
          <p:nvPr/>
        </p:nvPicPr>
        <p:blipFill>
          <a:blip r:embed="rId7"/>
          <a:srcRect/>
          <a:stretch>
            <a:fillRect/>
          </a:stretch>
        </p:blipFill>
        <p:spPr bwMode="auto">
          <a:xfrm>
            <a:off x="4567238" y="3424238"/>
            <a:ext cx="9525" cy="9525"/>
          </a:xfrm>
          <a:prstGeom prst="rect">
            <a:avLst/>
          </a:prstGeom>
          <a:noFill/>
          <a:ln w="9525">
            <a:noFill/>
            <a:miter lim="800000"/>
            <a:headEnd/>
            <a:tailEnd/>
          </a:ln>
        </p:spPr>
      </p:pic>
      <p:pic>
        <p:nvPicPr>
          <p:cNvPr id="159754" name="Picture 10"/>
          <p:cNvPicPr>
            <a:picLocks noChangeAspect="1" noChangeArrowheads="1"/>
          </p:cNvPicPr>
          <p:nvPr/>
        </p:nvPicPr>
        <p:blipFill>
          <a:blip r:embed="rId7"/>
          <a:srcRect/>
          <a:stretch>
            <a:fillRect/>
          </a:stretch>
        </p:blipFill>
        <p:spPr bwMode="auto">
          <a:xfrm>
            <a:off x="4567238" y="3424238"/>
            <a:ext cx="9525" cy="9525"/>
          </a:xfrm>
          <a:prstGeom prst="rect">
            <a:avLst/>
          </a:prstGeom>
          <a:noFill/>
          <a:ln w="9525">
            <a:noFill/>
            <a:miter lim="800000"/>
            <a:headEnd/>
            <a:tailEnd/>
          </a:ln>
        </p:spPr>
      </p:pic>
      <p:pic>
        <p:nvPicPr>
          <p:cNvPr id="159755" name="Picture 11" descr="C:\Presentations\Stone\4-20-2012 1-10-16 PM.jpg"/>
          <p:cNvPicPr>
            <a:picLocks noChangeAspect="1" noChangeArrowheads="1"/>
          </p:cNvPicPr>
          <p:nvPr/>
        </p:nvPicPr>
        <p:blipFill>
          <a:blip r:embed="rId8"/>
          <a:srcRect/>
          <a:stretch>
            <a:fillRect/>
          </a:stretch>
        </p:blipFill>
        <p:spPr bwMode="auto">
          <a:xfrm>
            <a:off x="4796503" y="1242060"/>
            <a:ext cx="4133850" cy="1447800"/>
          </a:xfrm>
          <a:prstGeom prst="rect">
            <a:avLst/>
          </a:prstGeom>
          <a:noFill/>
          <a:ln>
            <a:solidFill>
              <a:schemeClr val="tx1"/>
            </a:solidFill>
          </a:ln>
          <a:effectLst>
            <a:outerShdw blurRad="76200" dist="63500" dir="2700000" algn="tl" rotWithShape="0">
              <a:prstClr val="black">
                <a:alpha val="40000"/>
              </a:prstClr>
            </a:outerShdw>
          </a:effectLst>
        </p:spPr>
      </p:pic>
      <p:sp>
        <p:nvSpPr>
          <p:cNvPr id="16" name="TextBox 15"/>
          <p:cNvSpPr txBox="1"/>
          <p:nvPr/>
        </p:nvSpPr>
        <p:spPr>
          <a:xfrm>
            <a:off x="4796503" y="2777907"/>
            <a:ext cx="4133850" cy="646331"/>
          </a:xfrm>
          <a:prstGeom prst="rect">
            <a:avLst/>
          </a:prstGeom>
          <a:noFill/>
        </p:spPr>
        <p:txBody>
          <a:bodyPr wrap="square" rtlCol="0">
            <a:spAutoFit/>
          </a:bodyPr>
          <a:lstStyle/>
          <a:p>
            <a:pPr algn="ctr"/>
            <a:r>
              <a:rPr lang="en-US" b="1" i="1" dirty="0" smtClean="0"/>
              <a:t>Find the article(s) in the Archives at:</a:t>
            </a:r>
          </a:p>
          <a:p>
            <a:pPr algn="ctr"/>
            <a:r>
              <a:rPr lang="en-US" b="1" i="1" dirty="0" smtClean="0"/>
              <a:t>http://www.amerisurv.com</a:t>
            </a:r>
            <a:endParaRPr lang="en-US" b="1" i="1" dirty="0"/>
          </a:p>
        </p:txBody>
      </p:sp>
    </p:spTree>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22313" y="838200"/>
            <a:ext cx="7772400" cy="5334000"/>
          </a:xfrm>
        </p:spPr>
        <p:txBody>
          <a:bodyPr anchor="ctr"/>
          <a:lstStyle/>
          <a:p>
            <a:pPr algn="ctr" eaLnBrk="1" hangingPunct="1">
              <a:defRPr/>
            </a:pPr>
            <a:r>
              <a:rPr lang="en-US" sz="3600" i="1" dirty="0" smtClean="0">
                <a:solidFill>
                  <a:schemeClr val="tx1"/>
                </a:solidFill>
              </a:rPr>
              <a:t>And now….. the rest of the story.</a:t>
            </a:r>
          </a:p>
          <a:p>
            <a:pPr algn="ctr" eaLnBrk="1" hangingPunct="1">
              <a:spcBef>
                <a:spcPts val="0"/>
              </a:spcBef>
              <a:defRPr/>
            </a:pPr>
            <a:endParaRPr lang="en-US" sz="1050" dirty="0" smtClean="0">
              <a:solidFill>
                <a:schemeClr val="tx1"/>
              </a:solidFill>
            </a:endParaRPr>
          </a:p>
          <a:p>
            <a:pPr algn="ctr" eaLnBrk="1" hangingPunct="1">
              <a:defRPr/>
            </a:pPr>
            <a:r>
              <a:rPr lang="en-US" sz="3200" dirty="0" smtClean="0">
                <a:solidFill>
                  <a:schemeClr val="tx1"/>
                </a:solidFill>
              </a:rPr>
              <a:t>Orthometric Heights </a:t>
            </a:r>
          </a:p>
          <a:p>
            <a:pPr algn="ctr" eaLnBrk="1" hangingPunct="1">
              <a:defRPr/>
            </a:pPr>
            <a:r>
              <a:rPr lang="en-US" sz="2400" dirty="0" smtClean="0">
                <a:solidFill>
                  <a:schemeClr val="tx1"/>
                </a:solidFill>
              </a:rPr>
              <a:t>(a.k.a. NAVD 88 elevations)</a:t>
            </a:r>
          </a:p>
          <a:p>
            <a:pPr marL="342900" indent="-342900" eaLnBrk="1" hangingPunct="1">
              <a:spcBef>
                <a:spcPts val="0"/>
              </a:spcBef>
              <a:defRPr/>
            </a:pPr>
            <a:endParaRPr lang="en-US" dirty="0" smtClean="0">
              <a:solidFill>
                <a:prstClr val="black"/>
              </a:solidFill>
            </a:endParaRPr>
          </a:p>
          <a:p>
            <a:pPr marL="342900" indent="-342900" eaLnBrk="1" hangingPunct="1">
              <a:spcBef>
                <a:spcPts val="0"/>
              </a:spcBef>
              <a:defRPr/>
            </a:pPr>
            <a:r>
              <a:rPr lang="en-US" sz="3200" dirty="0" smtClean="0">
                <a:solidFill>
                  <a:prstClr val="black"/>
                </a:solidFill>
              </a:rPr>
              <a:t>	</a:t>
            </a:r>
            <a:r>
              <a:rPr lang="en-US" sz="2800" dirty="0" smtClean="0">
                <a:solidFill>
                  <a:prstClr val="black"/>
                </a:solidFill>
              </a:rPr>
              <a:t>“By 2018, a new geopotential datum (for orthometric and dynamic heights) is defined and realized through the combination of </a:t>
            </a:r>
            <a:r>
              <a:rPr lang="en-US" sz="2800" u="sng" dirty="0" smtClean="0">
                <a:solidFill>
                  <a:prstClr val="black"/>
                </a:solidFill>
              </a:rPr>
              <a:t>GNSS technology and gravity field modeling</a:t>
            </a:r>
            <a:r>
              <a:rPr lang="en-US" sz="2800" dirty="0" smtClean="0">
                <a:solidFill>
                  <a:prstClr val="black"/>
                </a:solidFill>
              </a:rPr>
              <a:t>.”</a:t>
            </a:r>
          </a:p>
          <a:p>
            <a:pPr marL="342900" indent="-1588" eaLnBrk="1" hangingPunct="1">
              <a:defRPr/>
            </a:pPr>
            <a:r>
              <a:rPr lang="en-US" sz="1600" dirty="0" smtClean="0">
                <a:solidFill>
                  <a:prstClr val="black"/>
                </a:solidFill>
              </a:rPr>
              <a:t>  </a:t>
            </a:r>
          </a:p>
          <a:p>
            <a:pPr marL="342900" indent="-1588" eaLnBrk="1" hangingPunct="1">
              <a:defRPr/>
            </a:pPr>
            <a:r>
              <a:rPr lang="en-US" sz="2800" i="1" dirty="0" smtClean="0">
                <a:solidFill>
                  <a:prstClr val="black"/>
                </a:solidFill>
                <a:latin typeface="Arial Narrow" pitchFamily="34" charset="0"/>
              </a:rPr>
              <a:t>In other words, </a:t>
            </a:r>
            <a:r>
              <a:rPr lang="en-US" sz="2800" i="1" u="sng" dirty="0" smtClean="0">
                <a:solidFill>
                  <a:prstClr val="black"/>
                </a:solidFill>
                <a:latin typeface="Arial Narrow" pitchFamily="34" charset="0"/>
              </a:rPr>
              <a:t>orthometric heights </a:t>
            </a:r>
            <a:r>
              <a:rPr lang="en-US" sz="2800" i="1" dirty="0" smtClean="0">
                <a:solidFill>
                  <a:prstClr val="black"/>
                </a:solidFill>
                <a:latin typeface="Arial Narrow" pitchFamily="34" charset="0"/>
              </a:rPr>
              <a:t>will NOT be based on leveling data and they too will change.</a:t>
            </a:r>
            <a:endParaRPr lang="en-US" sz="3200" i="1" dirty="0" smtClean="0">
              <a:solidFill>
                <a:prstClr val="black"/>
              </a:solidFill>
              <a:latin typeface="Arial Narrow" pitchFamily="34" charset="0"/>
            </a:endParaRPr>
          </a:p>
          <a:p>
            <a:pPr algn="ctr" eaLnBrk="1" hangingPunct="1">
              <a:defRPr/>
            </a:pPr>
            <a:endParaRPr lang="en-US" sz="1400" dirty="0" smtClean="0">
              <a:solidFill>
                <a:schemeClr val="tx1"/>
              </a:solidFill>
            </a:endParaRPr>
          </a:p>
        </p:txBody>
      </p:sp>
      <p:cxnSp>
        <p:nvCxnSpPr>
          <p:cNvPr id="4" name="Straight Connector 3"/>
          <p:cNvCxnSpPr/>
          <p:nvPr/>
        </p:nvCxnSpPr>
        <p:spPr>
          <a:xfrm flipV="1">
            <a:off x="1676400" y="3048000"/>
            <a:ext cx="838200" cy="2286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1600200" y="2662238"/>
            <a:ext cx="1143000" cy="461962"/>
          </a:xfrm>
          <a:prstGeom prst="rect">
            <a:avLst/>
          </a:prstGeom>
          <a:noFill/>
          <a:ln w="9525">
            <a:noFill/>
            <a:miter lim="800000"/>
            <a:headEnd/>
            <a:tailEnd/>
          </a:ln>
        </p:spPr>
        <p:txBody>
          <a:bodyPr>
            <a:spAutoFit/>
          </a:bodyPr>
          <a:lstStyle/>
          <a:p>
            <a:r>
              <a:rPr lang="en-US" sz="2400" b="1">
                <a:latin typeface="Lucida Handwriting" pitchFamily="66" charset="0"/>
              </a:rPr>
              <a:t>2022</a:t>
            </a:r>
          </a:p>
        </p:txBody>
      </p:sp>
    </p:spTree>
    <p:extLst>
      <p:ext uri="{BB962C8B-B14F-4D97-AF65-F5344CB8AC3E}">
        <p14:creationId xmlns="" xmlns:p14="http://schemas.microsoft.com/office/powerpoint/2010/main" val="16431400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descr="GEOID09.png"/>
          <p:cNvPicPr>
            <a:picLocks noChangeAspect="1"/>
          </p:cNvPicPr>
          <p:nvPr/>
        </p:nvPicPr>
        <p:blipFill>
          <a:blip r:embed="rId3" cstate="print"/>
          <a:srcRect/>
          <a:stretch>
            <a:fillRect/>
          </a:stretch>
        </p:blipFill>
        <p:spPr>
          <a:xfrm>
            <a:off x="266993" y="438841"/>
            <a:ext cx="8601764" cy="6078804"/>
          </a:xfrm>
          <a:prstGeom prst="rect">
            <a:avLst/>
          </a:prstGeom>
        </p:spPr>
      </p:pic>
      <p:sp>
        <p:nvSpPr>
          <p:cNvPr id="3075" name="Rectangle 2"/>
          <p:cNvSpPr>
            <a:spLocks noChangeArrowheads="1"/>
          </p:cNvSpPr>
          <p:nvPr/>
        </p:nvSpPr>
        <p:spPr bwMode="auto">
          <a:xfrm>
            <a:off x="2757488" y="488950"/>
            <a:ext cx="3375025" cy="430213"/>
          </a:xfrm>
          <a:prstGeom prst="rect">
            <a:avLst/>
          </a:prstGeom>
          <a:noFill/>
          <a:ln w="9525">
            <a:noFill/>
            <a:miter lim="800000"/>
            <a:headEnd/>
            <a:tailEnd/>
          </a:ln>
        </p:spPr>
        <p:txBody>
          <a:bodyPr/>
          <a:lstStyle/>
          <a:p>
            <a:endParaRPr lang="en-US" dirty="0"/>
          </a:p>
        </p:txBody>
      </p:sp>
      <p:sp>
        <p:nvSpPr>
          <p:cNvPr id="3076" name="Rectangle 3"/>
          <p:cNvSpPr>
            <a:spLocks noChangeArrowheads="1"/>
          </p:cNvSpPr>
          <p:nvPr/>
        </p:nvSpPr>
        <p:spPr bwMode="auto">
          <a:xfrm>
            <a:off x="2590800" y="1028700"/>
            <a:ext cx="0" cy="365125"/>
          </a:xfrm>
          <a:prstGeom prst="rect">
            <a:avLst/>
          </a:prstGeom>
          <a:noFill/>
          <a:ln w="9525">
            <a:noFill/>
            <a:miter lim="800000"/>
            <a:headEnd/>
            <a:tailEnd/>
          </a:ln>
        </p:spPr>
        <p:txBody>
          <a:bodyPr wrap="none" lIns="0" tIns="0" rIns="0" bIns="0">
            <a:spAutoFit/>
          </a:bodyPr>
          <a:lstStyle/>
          <a:p>
            <a:pPr algn="l"/>
            <a:endParaRPr lang="en-US" sz="2400" dirty="0">
              <a:solidFill>
                <a:srgbClr val="003399"/>
              </a:solidFill>
              <a:latin typeface="BankGothic Md BT" pitchFamily="34" charset="0"/>
            </a:endParaRPr>
          </a:p>
        </p:txBody>
      </p:sp>
      <p:sp>
        <p:nvSpPr>
          <p:cNvPr id="12" name="Text Box 10"/>
          <p:cNvSpPr txBox="1">
            <a:spLocks noChangeArrowheads="1"/>
          </p:cNvSpPr>
          <p:nvPr/>
        </p:nvSpPr>
        <p:spPr bwMode="auto">
          <a:xfrm>
            <a:off x="5719212" y="5966379"/>
            <a:ext cx="3378530" cy="830997"/>
          </a:xfrm>
          <a:prstGeom prst="rect">
            <a:avLst/>
          </a:prstGeom>
          <a:solidFill>
            <a:schemeClr val="bg1"/>
          </a:solidFill>
          <a:ln w="9525">
            <a:solidFill>
              <a:schemeClr val="accent2"/>
            </a:solidFill>
            <a:miter lim="800000"/>
            <a:headEnd/>
            <a:tailEnd/>
          </a:ln>
        </p:spPr>
        <p:txBody>
          <a:bodyPr wrap="square">
            <a:spAutoFit/>
          </a:bodyPr>
          <a:lstStyle/>
          <a:p>
            <a:pPr algn="ctr" eaLnBrk="0" hangingPunct="0">
              <a:spcBef>
                <a:spcPct val="0"/>
              </a:spcBef>
              <a:buFontTx/>
              <a:buNone/>
            </a:pPr>
            <a:r>
              <a:rPr lang="en-US" sz="2400" b="1" dirty="0" smtClean="0">
                <a:latin typeface="Times New Roman" pitchFamily="18" charset="0"/>
              </a:rPr>
              <a:t>GEOID09:  </a:t>
            </a:r>
          </a:p>
          <a:p>
            <a:pPr algn="ctr" eaLnBrk="0" hangingPunct="0">
              <a:spcBef>
                <a:spcPct val="0"/>
              </a:spcBef>
              <a:buFontTx/>
              <a:buNone/>
            </a:pPr>
            <a:r>
              <a:rPr lang="en-US" sz="2400" b="1" dirty="0" smtClean="0">
                <a:latin typeface="Times New Roman" pitchFamily="18" charset="0"/>
              </a:rPr>
              <a:t>+/- 2.8cm @ 95%</a:t>
            </a:r>
            <a:endParaRPr lang="en-US" sz="2400" b="1" dirty="0">
              <a:solidFill>
                <a:srgbClr val="FF0000"/>
              </a:solidFill>
              <a:latin typeface="Times New Roman" pitchFamily="18" charset="0"/>
            </a:endParaRPr>
          </a:p>
        </p:txBody>
      </p:sp>
      <p:sp>
        <p:nvSpPr>
          <p:cNvPr id="13" name="Text Box 10"/>
          <p:cNvSpPr txBox="1">
            <a:spLocks noChangeArrowheads="1"/>
          </p:cNvSpPr>
          <p:nvPr/>
        </p:nvSpPr>
        <p:spPr bwMode="auto">
          <a:xfrm>
            <a:off x="150125" y="365287"/>
            <a:ext cx="8892344" cy="830997"/>
          </a:xfrm>
          <a:prstGeom prst="rect">
            <a:avLst/>
          </a:prstGeom>
          <a:solidFill>
            <a:schemeClr val="bg1"/>
          </a:solidFill>
          <a:ln w="9525">
            <a:solidFill>
              <a:schemeClr val="accent2"/>
            </a:solidFill>
            <a:miter lim="800000"/>
            <a:headEnd/>
            <a:tailEnd/>
          </a:ln>
        </p:spPr>
        <p:txBody>
          <a:bodyPr wrap="square">
            <a:spAutoFit/>
          </a:bodyPr>
          <a:lstStyle/>
          <a:p>
            <a:pPr algn="ctr" eaLnBrk="0" hangingPunct="0">
              <a:spcBef>
                <a:spcPct val="0"/>
              </a:spcBef>
              <a:buFontTx/>
              <a:buNone/>
            </a:pPr>
            <a:r>
              <a:rPr lang="en-US" sz="2400" b="1" dirty="0" smtClean="0">
                <a:latin typeface="Times New Roman" pitchFamily="18" charset="0"/>
              </a:rPr>
              <a:t>GEOID09: </a:t>
            </a:r>
          </a:p>
          <a:p>
            <a:pPr algn="ctr" eaLnBrk="0" hangingPunct="0">
              <a:spcBef>
                <a:spcPct val="0"/>
              </a:spcBef>
              <a:buFontTx/>
              <a:buNone/>
            </a:pPr>
            <a:r>
              <a:rPr lang="en-US" sz="2400" b="1" dirty="0" smtClean="0">
                <a:latin typeface="Times New Roman" pitchFamily="18" charset="0"/>
              </a:rPr>
              <a:t>relates NAD83 (ellipsoid heights) to NAVD88 (</a:t>
            </a:r>
            <a:r>
              <a:rPr lang="en-US" sz="2400" b="1" dirty="0" err="1" smtClean="0">
                <a:latin typeface="Times New Roman" pitchFamily="18" charset="0"/>
              </a:rPr>
              <a:t>orthometric</a:t>
            </a:r>
            <a:r>
              <a:rPr lang="en-US" sz="2400" b="1" dirty="0" smtClean="0">
                <a:latin typeface="Times New Roman" pitchFamily="18" charset="0"/>
              </a:rPr>
              <a:t> heights) </a:t>
            </a:r>
          </a:p>
        </p:txBody>
      </p:sp>
    </p:spTree>
    <p:extLst>
      <p:ext uri="{BB962C8B-B14F-4D97-AF65-F5344CB8AC3E}">
        <p14:creationId xmlns="" xmlns:p14="http://schemas.microsoft.com/office/powerpoint/2010/main" val="229601965"/>
      </p:ext>
    </p:extLst>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p:cNvSpPr/>
          <p:nvPr/>
        </p:nvSpPr>
        <p:spPr>
          <a:xfrm>
            <a:off x="-309563" y="2117725"/>
            <a:ext cx="9685338" cy="4837113"/>
          </a:xfrm>
          <a:custGeom>
            <a:avLst/>
            <a:gdLst>
              <a:gd name="connsiteX0" fmla="*/ 25758 w 9684913"/>
              <a:gd name="connsiteY0" fmla="*/ 4798396 h 4837033"/>
              <a:gd name="connsiteX1" fmla="*/ 12879 w 9684913"/>
              <a:gd name="connsiteY1" fmla="*/ 4424909 h 4837033"/>
              <a:gd name="connsiteX2" fmla="*/ 0 w 9684913"/>
              <a:gd name="connsiteY2" fmla="*/ 4257483 h 4837033"/>
              <a:gd name="connsiteX3" fmla="*/ 12879 w 9684913"/>
              <a:gd name="connsiteY3" fmla="*/ 2930959 h 4837033"/>
              <a:gd name="connsiteX4" fmla="*/ 38637 w 9684913"/>
              <a:gd name="connsiteY4" fmla="*/ 2750655 h 4837033"/>
              <a:gd name="connsiteX5" fmla="*/ 51516 w 9684913"/>
              <a:gd name="connsiteY5" fmla="*/ 2003680 h 4837033"/>
              <a:gd name="connsiteX6" fmla="*/ 103031 w 9684913"/>
              <a:gd name="connsiteY6" fmla="*/ 1746103 h 4837033"/>
              <a:gd name="connsiteX7" fmla="*/ 115910 w 9684913"/>
              <a:gd name="connsiteY7" fmla="*/ 1540041 h 4837033"/>
              <a:gd name="connsiteX8" fmla="*/ 128789 w 9684913"/>
              <a:gd name="connsiteY8" fmla="*/ 1449889 h 4837033"/>
              <a:gd name="connsiteX9" fmla="*/ 167425 w 9684913"/>
              <a:gd name="connsiteY9" fmla="*/ 1437010 h 4837033"/>
              <a:gd name="connsiteX10" fmla="*/ 244699 w 9684913"/>
              <a:gd name="connsiteY10" fmla="*/ 1424131 h 4837033"/>
              <a:gd name="connsiteX11" fmla="*/ 321972 w 9684913"/>
              <a:gd name="connsiteY11" fmla="*/ 1398373 h 4837033"/>
              <a:gd name="connsiteX12" fmla="*/ 386366 w 9684913"/>
              <a:gd name="connsiteY12" fmla="*/ 1333979 h 4837033"/>
              <a:gd name="connsiteX13" fmla="*/ 476518 w 9684913"/>
              <a:gd name="connsiteY13" fmla="*/ 1308221 h 4837033"/>
              <a:gd name="connsiteX14" fmla="*/ 515155 w 9684913"/>
              <a:gd name="connsiteY14" fmla="*/ 1269585 h 4837033"/>
              <a:gd name="connsiteX15" fmla="*/ 592428 w 9684913"/>
              <a:gd name="connsiteY15" fmla="*/ 1243827 h 4837033"/>
              <a:gd name="connsiteX16" fmla="*/ 682580 w 9684913"/>
              <a:gd name="connsiteY16" fmla="*/ 1166554 h 4837033"/>
              <a:gd name="connsiteX17" fmla="*/ 759854 w 9684913"/>
              <a:gd name="connsiteY17" fmla="*/ 1115038 h 4837033"/>
              <a:gd name="connsiteX18" fmla="*/ 862885 w 9684913"/>
              <a:gd name="connsiteY18" fmla="*/ 1102159 h 4837033"/>
              <a:gd name="connsiteX19" fmla="*/ 901521 w 9684913"/>
              <a:gd name="connsiteY19" fmla="*/ 1089280 h 4837033"/>
              <a:gd name="connsiteX20" fmla="*/ 1004552 w 9684913"/>
              <a:gd name="connsiteY20" fmla="*/ 1063523 h 4837033"/>
              <a:gd name="connsiteX21" fmla="*/ 1043189 w 9684913"/>
              <a:gd name="connsiteY21" fmla="*/ 1037765 h 4837033"/>
              <a:gd name="connsiteX22" fmla="*/ 1068947 w 9684913"/>
              <a:gd name="connsiteY22" fmla="*/ 986249 h 4837033"/>
              <a:gd name="connsiteX23" fmla="*/ 1133341 w 9684913"/>
              <a:gd name="connsiteY23" fmla="*/ 921855 h 4837033"/>
              <a:gd name="connsiteX24" fmla="*/ 1197735 w 9684913"/>
              <a:gd name="connsiteY24" fmla="*/ 908976 h 4837033"/>
              <a:gd name="connsiteX25" fmla="*/ 1236372 w 9684913"/>
              <a:gd name="connsiteY25" fmla="*/ 883218 h 4837033"/>
              <a:gd name="connsiteX26" fmla="*/ 1275008 w 9684913"/>
              <a:gd name="connsiteY26" fmla="*/ 870340 h 4837033"/>
              <a:gd name="connsiteX27" fmla="*/ 1365161 w 9684913"/>
              <a:gd name="connsiteY27" fmla="*/ 767309 h 4837033"/>
              <a:gd name="connsiteX28" fmla="*/ 1390918 w 9684913"/>
              <a:gd name="connsiteY28" fmla="*/ 728672 h 4837033"/>
              <a:gd name="connsiteX29" fmla="*/ 1429555 w 9684913"/>
              <a:gd name="connsiteY29" fmla="*/ 702914 h 4837033"/>
              <a:gd name="connsiteX30" fmla="*/ 1558344 w 9684913"/>
              <a:gd name="connsiteY30" fmla="*/ 664278 h 4837033"/>
              <a:gd name="connsiteX31" fmla="*/ 1596980 w 9684913"/>
              <a:gd name="connsiteY31" fmla="*/ 638520 h 4837033"/>
              <a:gd name="connsiteX32" fmla="*/ 1648496 w 9684913"/>
              <a:gd name="connsiteY32" fmla="*/ 587004 h 4837033"/>
              <a:gd name="connsiteX33" fmla="*/ 1661375 w 9684913"/>
              <a:gd name="connsiteY33" fmla="*/ 548368 h 4837033"/>
              <a:gd name="connsiteX34" fmla="*/ 1725769 w 9684913"/>
              <a:gd name="connsiteY34" fmla="*/ 471095 h 4837033"/>
              <a:gd name="connsiteX35" fmla="*/ 1841679 w 9684913"/>
              <a:gd name="connsiteY35" fmla="*/ 445337 h 4837033"/>
              <a:gd name="connsiteX36" fmla="*/ 1918952 w 9684913"/>
              <a:gd name="connsiteY36" fmla="*/ 393821 h 4837033"/>
              <a:gd name="connsiteX37" fmla="*/ 1970468 w 9684913"/>
              <a:gd name="connsiteY37" fmla="*/ 329427 h 4837033"/>
              <a:gd name="connsiteX38" fmla="*/ 2047741 w 9684913"/>
              <a:gd name="connsiteY38" fmla="*/ 303669 h 4837033"/>
              <a:gd name="connsiteX39" fmla="*/ 2189408 w 9684913"/>
              <a:gd name="connsiteY39" fmla="*/ 316548 h 4837033"/>
              <a:gd name="connsiteX40" fmla="*/ 2240924 w 9684913"/>
              <a:gd name="connsiteY40" fmla="*/ 329427 h 4837033"/>
              <a:gd name="connsiteX41" fmla="*/ 2253803 w 9684913"/>
              <a:gd name="connsiteY41" fmla="*/ 368064 h 4837033"/>
              <a:gd name="connsiteX42" fmla="*/ 2331076 w 9684913"/>
              <a:gd name="connsiteY42" fmla="*/ 406700 h 4837033"/>
              <a:gd name="connsiteX43" fmla="*/ 2369713 w 9684913"/>
              <a:gd name="connsiteY43" fmla="*/ 432458 h 4837033"/>
              <a:gd name="connsiteX44" fmla="*/ 2395470 w 9684913"/>
              <a:gd name="connsiteY44" fmla="*/ 471095 h 4837033"/>
              <a:gd name="connsiteX45" fmla="*/ 2459865 w 9684913"/>
              <a:gd name="connsiteY45" fmla="*/ 535489 h 4837033"/>
              <a:gd name="connsiteX46" fmla="*/ 2485623 w 9684913"/>
              <a:gd name="connsiteY46" fmla="*/ 638520 h 4837033"/>
              <a:gd name="connsiteX47" fmla="*/ 2511380 w 9684913"/>
              <a:gd name="connsiteY47" fmla="*/ 690035 h 4837033"/>
              <a:gd name="connsiteX48" fmla="*/ 2627290 w 9684913"/>
              <a:gd name="connsiteY48" fmla="*/ 754430 h 4837033"/>
              <a:gd name="connsiteX49" fmla="*/ 2743200 w 9684913"/>
              <a:gd name="connsiteY49" fmla="*/ 767309 h 4837033"/>
              <a:gd name="connsiteX50" fmla="*/ 2820473 w 9684913"/>
              <a:gd name="connsiteY50" fmla="*/ 793066 h 4837033"/>
              <a:gd name="connsiteX51" fmla="*/ 2897747 w 9684913"/>
              <a:gd name="connsiteY51" fmla="*/ 831703 h 4837033"/>
              <a:gd name="connsiteX52" fmla="*/ 3026535 w 9684913"/>
              <a:gd name="connsiteY52" fmla="*/ 844582 h 4837033"/>
              <a:gd name="connsiteX53" fmla="*/ 3103808 w 9684913"/>
              <a:gd name="connsiteY53" fmla="*/ 896097 h 4837033"/>
              <a:gd name="connsiteX54" fmla="*/ 3142445 w 9684913"/>
              <a:gd name="connsiteY54" fmla="*/ 921855 h 4837033"/>
              <a:gd name="connsiteX55" fmla="*/ 3232597 w 9684913"/>
              <a:gd name="connsiteY55" fmla="*/ 947613 h 4837033"/>
              <a:gd name="connsiteX56" fmla="*/ 3296992 w 9684913"/>
              <a:gd name="connsiteY56" fmla="*/ 960492 h 4837033"/>
              <a:gd name="connsiteX57" fmla="*/ 3554569 w 9684913"/>
              <a:gd name="connsiteY57" fmla="*/ 973371 h 4837033"/>
              <a:gd name="connsiteX58" fmla="*/ 3863662 w 9684913"/>
              <a:gd name="connsiteY58" fmla="*/ 960492 h 4837033"/>
              <a:gd name="connsiteX59" fmla="*/ 3889420 w 9684913"/>
              <a:gd name="connsiteY59" fmla="*/ 921855 h 4837033"/>
              <a:gd name="connsiteX60" fmla="*/ 3953814 w 9684913"/>
              <a:gd name="connsiteY60" fmla="*/ 818824 h 4837033"/>
              <a:gd name="connsiteX61" fmla="*/ 3979572 w 9684913"/>
              <a:gd name="connsiteY61" fmla="*/ 780187 h 4837033"/>
              <a:gd name="connsiteX62" fmla="*/ 4172755 w 9684913"/>
              <a:gd name="connsiteY62" fmla="*/ 741551 h 4837033"/>
              <a:gd name="connsiteX63" fmla="*/ 4211392 w 9684913"/>
              <a:gd name="connsiteY63" fmla="*/ 702914 h 4837033"/>
              <a:gd name="connsiteX64" fmla="*/ 4288665 w 9684913"/>
              <a:gd name="connsiteY64" fmla="*/ 651399 h 4837033"/>
              <a:gd name="connsiteX65" fmla="*/ 4314423 w 9684913"/>
              <a:gd name="connsiteY65" fmla="*/ 612762 h 4837033"/>
              <a:gd name="connsiteX66" fmla="*/ 4365938 w 9684913"/>
              <a:gd name="connsiteY66" fmla="*/ 574126 h 4837033"/>
              <a:gd name="connsiteX67" fmla="*/ 4378817 w 9684913"/>
              <a:gd name="connsiteY67" fmla="*/ 535489 h 4837033"/>
              <a:gd name="connsiteX68" fmla="*/ 4417454 w 9684913"/>
              <a:gd name="connsiteY68" fmla="*/ 509731 h 4837033"/>
              <a:gd name="connsiteX69" fmla="*/ 4456090 w 9684913"/>
              <a:gd name="connsiteY69" fmla="*/ 471095 h 4837033"/>
              <a:gd name="connsiteX70" fmla="*/ 4533363 w 9684913"/>
              <a:gd name="connsiteY70" fmla="*/ 419579 h 4837033"/>
              <a:gd name="connsiteX71" fmla="*/ 4559121 w 9684913"/>
              <a:gd name="connsiteY71" fmla="*/ 380942 h 4837033"/>
              <a:gd name="connsiteX72" fmla="*/ 4610637 w 9684913"/>
              <a:gd name="connsiteY72" fmla="*/ 368064 h 4837033"/>
              <a:gd name="connsiteX73" fmla="*/ 4726547 w 9684913"/>
              <a:gd name="connsiteY73" fmla="*/ 342306 h 4837033"/>
              <a:gd name="connsiteX74" fmla="*/ 4765183 w 9684913"/>
              <a:gd name="connsiteY74" fmla="*/ 329427 h 4837033"/>
              <a:gd name="connsiteX75" fmla="*/ 4790941 w 9684913"/>
              <a:gd name="connsiteY75" fmla="*/ 290790 h 4837033"/>
              <a:gd name="connsiteX76" fmla="*/ 4829578 w 9684913"/>
              <a:gd name="connsiteY76" fmla="*/ 252154 h 4837033"/>
              <a:gd name="connsiteX77" fmla="*/ 4881093 w 9684913"/>
              <a:gd name="connsiteY77" fmla="*/ 174880 h 4837033"/>
              <a:gd name="connsiteX78" fmla="*/ 4984124 w 9684913"/>
              <a:gd name="connsiteY78" fmla="*/ 84728 h 4837033"/>
              <a:gd name="connsiteX79" fmla="*/ 5022761 w 9684913"/>
              <a:gd name="connsiteY79" fmla="*/ 58971 h 4837033"/>
              <a:gd name="connsiteX80" fmla="*/ 5100034 w 9684913"/>
              <a:gd name="connsiteY80" fmla="*/ 33213 h 4837033"/>
              <a:gd name="connsiteX81" fmla="*/ 5138670 w 9684913"/>
              <a:gd name="connsiteY81" fmla="*/ 7455 h 4837033"/>
              <a:gd name="connsiteX82" fmla="*/ 5241701 w 9684913"/>
              <a:gd name="connsiteY82" fmla="*/ 46092 h 4837033"/>
              <a:gd name="connsiteX83" fmla="*/ 5357611 w 9684913"/>
              <a:gd name="connsiteY83" fmla="*/ 71849 h 4837033"/>
              <a:gd name="connsiteX84" fmla="*/ 5409127 w 9684913"/>
              <a:gd name="connsiteY84" fmla="*/ 136244 h 4837033"/>
              <a:gd name="connsiteX85" fmla="*/ 5422006 w 9684913"/>
              <a:gd name="connsiteY85" fmla="*/ 174880 h 4837033"/>
              <a:gd name="connsiteX86" fmla="*/ 5512158 w 9684913"/>
              <a:gd name="connsiteY86" fmla="*/ 329427 h 4837033"/>
              <a:gd name="connsiteX87" fmla="*/ 5525037 w 9684913"/>
              <a:gd name="connsiteY87" fmla="*/ 368064 h 4837033"/>
              <a:gd name="connsiteX88" fmla="*/ 5602310 w 9684913"/>
              <a:gd name="connsiteY88" fmla="*/ 393821 h 4837033"/>
              <a:gd name="connsiteX89" fmla="*/ 5718220 w 9684913"/>
              <a:gd name="connsiteY89" fmla="*/ 419579 h 4837033"/>
              <a:gd name="connsiteX90" fmla="*/ 5743978 w 9684913"/>
              <a:gd name="connsiteY90" fmla="*/ 458216 h 4837033"/>
              <a:gd name="connsiteX91" fmla="*/ 5756856 w 9684913"/>
              <a:gd name="connsiteY91" fmla="*/ 496852 h 4837033"/>
              <a:gd name="connsiteX92" fmla="*/ 5795493 w 9684913"/>
              <a:gd name="connsiteY92" fmla="*/ 522610 h 4837033"/>
              <a:gd name="connsiteX93" fmla="*/ 5898524 w 9684913"/>
              <a:gd name="connsiteY93" fmla="*/ 548368 h 4837033"/>
              <a:gd name="connsiteX94" fmla="*/ 5924282 w 9684913"/>
              <a:gd name="connsiteY94" fmla="*/ 587004 h 4837033"/>
              <a:gd name="connsiteX95" fmla="*/ 5962918 w 9684913"/>
              <a:gd name="connsiteY95" fmla="*/ 599883 h 4837033"/>
              <a:gd name="connsiteX96" fmla="*/ 6104586 w 9684913"/>
              <a:gd name="connsiteY96" fmla="*/ 638520 h 4837033"/>
              <a:gd name="connsiteX97" fmla="*/ 6143223 w 9684913"/>
              <a:gd name="connsiteY97" fmla="*/ 651399 h 4837033"/>
              <a:gd name="connsiteX98" fmla="*/ 6194738 w 9684913"/>
              <a:gd name="connsiteY98" fmla="*/ 715793 h 4837033"/>
              <a:gd name="connsiteX99" fmla="*/ 6310648 w 9684913"/>
              <a:gd name="connsiteY99" fmla="*/ 754430 h 4837033"/>
              <a:gd name="connsiteX100" fmla="*/ 6349285 w 9684913"/>
              <a:gd name="connsiteY100" fmla="*/ 767309 h 4837033"/>
              <a:gd name="connsiteX101" fmla="*/ 6387921 w 9684913"/>
              <a:gd name="connsiteY101" fmla="*/ 793066 h 4837033"/>
              <a:gd name="connsiteX102" fmla="*/ 6478073 w 9684913"/>
              <a:gd name="connsiteY102" fmla="*/ 818824 h 4837033"/>
              <a:gd name="connsiteX103" fmla="*/ 6555347 w 9684913"/>
              <a:gd name="connsiteY103" fmla="*/ 844582 h 4837033"/>
              <a:gd name="connsiteX104" fmla="*/ 6722772 w 9684913"/>
              <a:gd name="connsiteY104" fmla="*/ 805945 h 4837033"/>
              <a:gd name="connsiteX105" fmla="*/ 6735651 w 9684913"/>
              <a:gd name="connsiteY105" fmla="*/ 754430 h 4837033"/>
              <a:gd name="connsiteX106" fmla="*/ 6800045 w 9684913"/>
              <a:gd name="connsiteY106" fmla="*/ 638520 h 4837033"/>
              <a:gd name="connsiteX107" fmla="*/ 6838682 w 9684913"/>
              <a:gd name="connsiteY107" fmla="*/ 625641 h 4837033"/>
              <a:gd name="connsiteX108" fmla="*/ 6903076 w 9684913"/>
              <a:gd name="connsiteY108" fmla="*/ 548368 h 4837033"/>
              <a:gd name="connsiteX109" fmla="*/ 6915955 w 9684913"/>
              <a:gd name="connsiteY109" fmla="*/ 509731 h 4837033"/>
              <a:gd name="connsiteX110" fmla="*/ 6993228 w 9684913"/>
              <a:gd name="connsiteY110" fmla="*/ 445337 h 4837033"/>
              <a:gd name="connsiteX111" fmla="*/ 7031865 w 9684913"/>
              <a:gd name="connsiteY111" fmla="*/ 432458 h 4837033"/>
              <a:gd name="connsiteX112" fmla="*/ 7096259 w 9684913"/>
              <a:gd name="connsiteY112" fmla="*/ 368064 h 4837033"/>
              <a:gd name="connsiteX113" fmla="*/ 7122017 w 9684913"/>
              <a:gd name="connsiteY113" fmla="*/ 329427 h 4837033"/>
              <a:gd name="connsiteX114" fmla="*/ 7199290 w 9684913"/>
              <a:gd name="connsiteY114" fmla="*/ 277911 h 4837033"/>
              <a:gd name="connsiteX115" fmla="*/ 7237927 w 9684913"/>
              <a:gd name="connsiteY115" fmla="*/ 252154 h 4837033"/>
              <a:gd name="connsiteX116" fmla="*/ 7328079 w 9684913"/>
              <a:gd name="connsiteY116" fmla="*/ 303669 h 4837033"/>
              <a:gd name="connsiteX117" fmla="*/ 7443989 w 9684913"/>
              <a:gd name="connsiteY117" fmla="*/ 329427 h 4837033"/>
              <a:gd name="connsiteX118" fmla="*/ 7482625 w 9684913"/>
              <a:gd name="connsiteY118" fmla="*/ 342306 h 4837033"/>
              <a:gd name="connsiteX119" fmla="*/ 7521262 w 9684913"/>
              <a:gd name="connsiteY119" fmla="*/ 368064 h 4837033"/>
              <a:gd name="connsiteX120" fmla="*/ 7572778 w 9684913"/>
              <a:gd name="connsiteY120" fmla="*/ 380942 h 4837033"/>
              <a:gd name="connsiteX121" fmla="*/ 7727324 w 9684913"/>
              <a:gd name="connsiteY121" fmla="*/ 483973 h 4837033"/>
              <a:gd name="connsiteX122" fmla="*/ 7804597 w 9684913"/>
              <a:gd name="connsiteY122" fmla="*/ 509731 h 4837033"/>
              <a:gd name="connsiteX123" fmla="*/ 7843234 w 9684913"/>
              <a:gd name="connsiteY123" fmla="*/ 522610 h 4837033"/>
              <a:gd name="connsiteX124" fmla="*/ 7959144 w 9684913"/>
              <a:gd name="connsiteY124" fmla="*/ 587004 h 4837033"/>
              <a:gd name="connsiteX125" fmla="*/ 8165206 w 9684913"/>
              <a:gd name="connsiteY125" fmla="*/ 625641 h 4837033"/>
              <a:gd name="connsiteX126" fmla="*/ 8242479 w 9684913"/>
              <a:gd name="connsiteY126" fmla="*/ 664278 h 4837033"/>
              <a:gd name="connsiteX127" fmla="*/ 8281116 w 9684913"/>
              <a:gd name="connsiteY127" fmla="*/ 702914 h 4837033"/>
              <a:gd name="connsiteX128" fmla="*/ 8319752 w 9684913"/>
              <a:gd name="connsiteY128" fmla="*/ 715793 h 4837033"/>
              <a:gd name="connsiteX129" fmla="*/ 8358389 w 9684913"/>
              <a:gd name="connsiteY129" fmla="*/ 741551 h 4837033"/>
              <a:gd name="connsiteX130" fmla="*/ 8448541 w 9684913"/>
              <a:gd name="connsiteY130" fmla="*/ 767309 h 4837033"/>
              <a:gd name="connsiteX131" fmla="*/ 8487178 w 9684913"/>
              <a:gd name="connsiteY131" fmla="*/ 805945 h 4837033"/>
              <a:gd name="connsiteX132" fmla="*/ 8512935 w 9684913"/>
              <a:gd name="connsiteY132" fmla="*/ 883218 h 4837033"/>
              <a:gd name="connsiteX133" fmla="*/ 8564451 w 9684913"/>
              <a:gd name="connsiteY133" fmla="*/ 973371 h 4837033"/>
              <a:gd name="connsiteX134" fmla="*/ 8603087 w 9684913"/>
              <a:gd name="connsiteY134" fmla="*/ 1012007 h 4837033"/>
              <a:gd name="connsiteX135" fmla="*/ 8654603 w 9684913"/>
              <a:gd name="connsiteY135" fmla="*/ 1024886 h 4837033"/>
              <a:gd name="connsiteX136" fmla="*/ 8693239 w 9684913"/>
              <a:gd name="connsiteY136" fmla="*/ 1050644 h 4837033"/>
              <a:gd name="connsiteX137" fmla="*/ 8796270 w 9684913"/>
              <a:gd name="connsiteY137" fmla="*/ 1076402 h 4837033"/>
              <a:gd name="connsiteX138" fmla="*/ 8809149 w 9684913"/>
              <a:gd name="connsiteY138" fmla="*/ 1115038 h 4837033"/>
              <a:gd name="connsiteX139" fmla="*/ 8847786 w 9684913"/>
              <a:gd name="connsiteY139" fmla="*/ 1140796 h 4837033"/>
              <a:gd name="connsiteX140" fmla="*/ 9002332 w 9684913"/>
              <a:gd name="connsiteY140" fmla="*/ 1179433 h 4837033"/>
              <a:gd name="connsiteX141" fmla="*/ 9040969 w 9684913"/>
              <a:gd name="connsiteY141" fmla="*/ 1205190 h 4837033"/>
              <a:gd name="connsiteX142" fmla="*/ 9079606 w 9684913"/>
              <a:gd name="connsiteY142" fmla="*/ 1218069 h 4837033"/>
              <a:gd name="connsiteX143" fmla="*/ 9234152 w 9684913"/>
              <a:gd name="connsiteY143" fmla="*/ 1243827 h 4837033"/>
              <a:gd name="connsiteX144" fmla="*/ 9247031 w 9684913"/>
              <a:gd name="connsiteY144" fmla="*/ 1282464 h 4837033"/>
              <a:gd name="connsiteX145" fmla="*/ 9324304 w 9684913"/>
              <a:gd name="connsiteY145" fmla="*/ 1346858 h 4837033"/>
              <a:gd name="connsiteX146" fmla="*/ 9375820 w 9684913"/>
              <a:gd name="connsiteY146" fmla="*/ 1372616 h 4837033"/>
              <a:gd name="connsiteX147" fmla="*/ 9453093 w 9684913"/>
              <a:gd name="connsiteY147" fmla="*/ 1385495 h 4837033"/>
              <a:gd name="connsiteX148" fmla="*/ 9478851 w 9684913"/>
              <a:gd name="connsiteY148" fmla="*/ 1488526 h 4837033"/>
              <a:gd name="connsiteX149" fmla="*/ 9491730 w 9684913"/>
              <a:gd name="connsiteY149" fmla="*/ 1552920 h 4837033"/>
              <a:gd name="connsiteX150" fmla="*/ 9530366 w 9684913"/>
              <a:gd name="connsiteY150" fmla="*/ 1591556 h 4837033"/>
              <a:gd name="connsiteX151" fmla="*/ 9556124 w 9684913"/>
              <a:gd name="connsiteY151" fmla="*/ 1630193 h 4837033"/>
              <a:gd name="connsiteX152" fmla="*/ 9594761 w 9684913"/>
              <a:gd name="connsiteY152" fmla="*/ 1758982 h 4837033"/>
              <a:gd name="connsiteX153" fmla="*/ 9620518 w 9684913"/>
              <a:gd name="connsiteY153" fmla="*/ 1810497 h 4837033"/>
              <a:gd name="connsiteX154" fmla="*/ 9646276 w 9684913"/>
              <a:gd name="connsiteY154" fmla="*/ 1952165 h 4837033"/>
              <a:gd name="connsiteX155" fmla="*/ 9672034 w 9684913"/>
              <a:gd name="connsiteY155" fmla="*/ 2596109 h 4837033"/>
              <a:gd name="connsiteX156" fmla="*/ 9684913 w 9684913"/>
              <a:gd name="connsiteY156" fmla="*/ 2737776 h 4837033"/>
              <a:gd name="connsiteX157" fmla="*/ 9672034 w 9684913"/>
              <a:gd name="connsiteY157" fmla="*/ 3523387 h 4837033"/>
              <a:gd name="connsiteX158" fmla="*/ 9659155 w 9684913"/>
              <a:gd name="connsiteY158" fmla="*/ 3574903 h 4837033"/>
              <a:gd name="connsiteX159" fmla="*/ 9633397 w 9684913"/>
              <a:gd name="connsiteY159" fmla="*/ 3665055 h 4837033"/>
              <a:gd name="connsiteX160" fmla="*/ 9646276 w 9684913"/>
              <a:gd name="connsiteY160" fmla="*/ 3845359 h 4837033"/>
              <a:gd name="connsiteX161" fmla="*/ 9672034 w 9684913"/>
              <a:gd name="connsiteY161" fmla="*/ 3948390 h 4837033"/>
              <a:gd name="connsiteX162" fmla="*/ 9659155 w 9684913"/>
              <a:gd name="connsiteY162" fmla="*/ 4515061 h 4837033"/>
              <a:gd name="connsiteX163" fmla="*/ 9646276 w 9684913"/>
              <a:gd name="connsiteY163" fmla="*/ 4618092 h 4837033"/>
              <a:gd name="connsiteX164" fmla="*/ 9646276 w 9684913"/>
              <a:gd name="connsiteY164" fmla="*/ 4837033 h 48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9684913" h="4837033">
                <a:moveTo>
                  <a:pt x="25758" y="4798396"/>
                </a:moveTo>
                <a:cubicBezTo>
                  <a:pt x="21465" y="4673900"/>
                  <a:pt x="18804" y="4549338"/>
                  <a:pt x="12879" y="4424909"/>
                </a:cubicBezTo>
                <a:cubicBezTo>
                  <a:pt x="10217" y="4368999"/>
                  <a:pt x="0" y="4313457"/>
                  <a:pt x="0" y="4257483"/>
                </a:cubicBezTo>
                <a:cubicBezTo>
                  <a:pt x="0" y="3815287"/>
                  <a:pt x="1544" y="3373009"/>
                  <a:pt x="12879" y="2930959"/>
                </a:cubicBezTo>
                <a:cubicBezTo>
                  <a:pt x="14435" y="2870267"/>
                  <a:pt x="30051" y="2810756"/>
                  <a:pt x="38637" y="2750655"/>
                </a:cubicBezTo>
                <a:cubicBezTo>
                  <a:pt x="42930" y="2501663"/>
                  <a:pt x="41149" y="2252493"/>
                  <a:pt x="51516" y="2003680"/>
                </a:cubicBezTo>
                <a:cubicBezTo>
                  <a:pt x="57154" y="1868374"/>
                  <a:pt x="68789" y="1848828"/>
                  <a:pt x="103031" y="1746103"/>
                </a:cubicBezTo>
                <a:cubicBezTo>
                  <a:pt x="107324" y="1677416"/>
                  <a:pt x="109948" y="1608604"/>
                  <a:pt x="115910" y="1540041"/>
                </a:cubicBezTo>
                <a:cubicBezTo>
                  <a:pt x="118540" y="1509799"/>
                  <a:pt x="115214" y="1477040"/>
                  <a:pt x="128789" y="1449889"/>
                </a:cubicBezTo>
                <a:cubicBezTo>
                  <a:pt x="134860" y="1437747"/>
                  <a:pt x="154173" y="1439955"/>
                  <a:pt x="167425" y="1437010"/>
                </a:cubicBezTo>
                <a:cubicBezTo>
                  <a:pt x="192916" y="1431345"/>
                  <a:pt x="218941" y="1428424"/>
                  <a:pt x="244699" y="1424131"/>
                </a:cubicBezTo>
                <a:cubicBezTo>
                  <a:pt x="270457" y="1415545"/>
                  <a:pt x="306911" y="1420964"/>
                  <a:pt x="321972" y="1398373"/>
                </a:cubicBezTo>
                <a:cubicBezTo>
                  <a:pt x="347729" y="1359738"/>
                  <a:pt x="343438" y="1355443"/>
                  <a:pt x="386366" y="1333979"/>
                </a:cubicBezTo>
                <a:cubicBezTo>
                  <a:pt x="404841" y="1324741"/>
                  <a:pt x="460014" y="1312347"/>
                  <a:pt x="476518" y="1308221"/>
                </a:cubicBezTo>
                <a:cubicBezTo>
                  <a:pt x="489397" y="1295342"/>
                  <a:pt x="499234" y="1278430"/>
                  <a:pt x="515155" y="1269585"/>
                </a:cubicBezTo>
                <a:cubicBezTo>
                  <a:pt x="538889" y="1256399"/>
                  <a:pt x="592428" y="1243827"/>
                  <a:pt x="592428" y="1243827"/>
                </a:cubicBezTo>
                <a:cubicBezTo>
                  <a:pt x="636897" y="1199358"/>
                  <a:pt x="627508" y="1205104"/>
                  <a:pt x="682580" y="1166554"/>
                </a:cubicBezTo>
                <a:cubicBezTo>
                  <a:pt x="707941" y="1148801"/>
                  <a:pt x="729136" y="1118878"/>
                  <a:pt x="759854" y="1115038"/>
                </a:cubicBezTo>
                <a:lnTo>
                  <a:pt x="862885" y="1102159"/>
                </a:lnTo>
                <a:cubicBezTo>
                  <a:pt x="875764" y="1097866"/>
                  <a:pt x="888351" y="1092572"/>
                  <a:pt x="901521" y="1089280"/>
                </a:cubicBezTo>
                <a:cubicBezTo>
                  <a:pt x="930918" y="1081931"/>
                  <a:pt x="975109" y="1078245"/>
                  <a:pt x="1004552" y="1063523"/>
                </a:cubicBezTo>
                <a:cubicBezTo>
                  <a:pt x="1018396" y="1056601"/>
                  <a:pt x="1030310" y="1046351"/>
                  <a:pt x="1043189" y="1037765"/>
                </a:cubicBezTo>
                <a:cubicBezTo>
                  <a:pt x="1051775" y="1020593"/>
                  <a:pt x="1059422" y="1002918"/>
                  <a:pt x="1068947" y="986249"/>
                </a:cubicBezTo>
                <a:cubicBezTo>
                  <a:pt x="1086119" y="956198"/>
                  <a:pt x="1098997" y="934734"/>
                  <a:pt x="1133341" y="921855"/>
                </a:cubicBezTo>
                <a:cubicBezTo>
                  <a:pt x="1153837" y="914169"/>
                  <a:pt x="1176270" y="913269"/>
                  <a:pt x="1197735" y="908976"/>
                </a:cubicBezTo>
                <a:cubicBezTo>
                  <a:pt x="1210614" y="900390"/>
                  <a:pt x="1222527" y="890140"/>
                  <a:pt x="1236372" y="883218"/>
                </a:cubicBezTo>
                <a:cubicBezTo>
                  <a:pt x="1248514" y="877147"/>
                  <a:pt x="1265409" y="879939"/>
                  <a:pt x="1275008" y="870340"/>
                </a:cubicBezTo>
                <a:cubicBezTo>
                  <a:pt x="1425256" y="720092"/>
                  <a:pt x="1255693" y="840285"/>
                  <a:pt x="1365161" y="767309"/>
                </a:cubicBezTo>
                <a:cubicBezTo>
                  <a:pt x="1373747" y="754430"/>
                  <a:pt x="1379973" y="739617"/>
                  <a:pt x="1390918" y="728672"/>
                </a:cubicBezTo>
                <a:cubicBezTo>
                  <a:pt x="1401863" y="717727"/>
                  <a:pt x="1415410" y="709201"/>
                  <a:pt x="1429555" y="702914"/>
                </a:cubicBezTo>
                <a:cubicBezTo>
                  <a:pt x="1469875" y="684994"/>
                  <a:pt x="1515525" y="674982"/>
                  <a:pt x="1558344" y="664278"/>
                </a:cubicBezTo>
                <a:cubicBezTo>
                  <a:pt x="1571223" y="655692"/>
                  <a:pt x="1587311" y="650607"/>
                  <a:pt x="1596980" y="638520"/>
                </a:cubicBezTo>
                <a:cubicBezTo>
                  <a:pt x="1646934" y="576077"/>
                  <a:pt x="1564198" y="615103"/>
                  <a:pt x="1648496" y="587004"/>
                </a:cubicBezTo>
                <a:cubicBezTo>
                  <a:pt x="1652789" y="574125"/>
                  <a:pt x="1655304" y="560510"/>
                  <a:pt x="1661375" y="548368"/>
                </a:cubicBezTo>
                <a:cubicBezTo>
                  <a:pt x="1673255" y="524607"/>
                  <a:pt x="1704404" y="485338"/>
                  <a:pt x="1725769" y="471095"/>
                </a:cubicBezTo>
                <a:cubicBezTo>
                  <a:pt x="1746906" y="457004"/>
                  <a:pt x="1832328" y="446896"/>
                  <a:pt x="1841679" y="445337"/>
                </a:cubicBezTo>
                <a:cubicBezTo>
                  <a:pt x="1867437" y="428165"/>
                  <a:pt x="1909162" y="423189"/>
                  <a:pt x="1918952" y="393821"/>
                </a:cubicBezTo>
                <a:cubicBezTo>
                  <a:pt x="1932918" y="351925"/>
                  <a:pt x="1924878" y="349690"/>
                  <a:pt x="1970468" y="329427"/>
                </a:cubicBezTo>
                <a:cubicBezTo>
                  <a:pt x="1995279" y="318400"/>
                  <a:pt x="2047741" y="303669"/>
                  <a:pt x="2047741" y="303669"/>
                </a:cubicBezTo>
                <a:cubicBezTo>
                  <a:pt x="2094963" y="307962"/>
                  <a:pt x="2142407" y="310281"/>
                  <a:pt x="2189408" y="316548"/>
                </a:cubicBezTo>
                <a:cubicBezTo>
                  <a:pt x="2206953" y="318887"/>
                  <a:pt x="2227102" y="318370"/>
                  <a:pt x="2240924" y="329427"/>
                </a:cubicBezTo>
                <a:cubicBezTo>
                  <a:pt x="2251525" y="337908"/>
                  <a:pt x="2245322" y="357463"/>
                  <a:pt x="2253803" y="368064"/>
                </a:cubicBezTo>
                <a:cubicBezTo>
                  <a:pt x="2278408" y="398820"/>
                  <a:pt x="2299969" y="391146"/>
                  <a:pt x="2331076" y="406700"/>
                </a:cubicBezTo>
                <a:cubicBezTo>
                  <a:pt x="2344921" y="413622"/>
                  <a:pt x="2356834" y="423872"/>
                  <a:pt x="2369713" y="432458"/>
                </a:cubicBezTo>
                <a:cubicBezTo>
                  <a:pt x="2378299" y="445337"/>
                  <a:pt x="2384525" y="460150"/>
                  <a:pt x="2395470" y="471095"/>
                </a:cubicBezTo>
                <a:cubicBezTo>
                  <a:pt x="2481333" y="556958"/>
                  <a:pt x="2391174" y="432452"/>
                  <a:pt x="2459865" y="535489"/>
                </a:cubicBezTo>
                <a:cubicBezTo>
                  <a:pt x="2467425" y="573286"/>
                  <a:pt x="2470772" y="603867"/>
                  <a:pt x="2485623" y="638520"/>
                </a:cubicBezTo>
                <a:cubicBezTo>
                  <a:pt x="2493186" y="656166"/>
                  <a:pt x="2497805" y="676460"/>
                  <a:pt x="2511380" y="690035"/>
                </a:cubicBezTo>
                <a:cubicBezTo>
                  <a:pt x="2533505" y="712160"/>
                  <a:pt x="2588423" y="747952"/>
                  <a:pt x="2627290" y="754430"/>
                </a:cubicBezTo>
                <a:cubicBezTo>
                  <a:pt x="2665635" y="760821"/>
                  <a:pt x="2704563" y="763016"/>
                  <a:pt x="2743200" y="767309"/>
                </a:cubicBezTo>
                <a:cubicBezTo>
                  <a:pt x="2768958" y="775895"/>
                  <a:pt x="2797882" y="778005"/>
                  <a:pt x="2820473" y="793066"/>
                </a:cubicBezTo>
                <a:cubicBezTo>
                  <a:pt x="2849127" y="812169"/>
                  <a:pt x="2863088" y="826371"/>
                  <a:pt x="2897747" y="831703"/>
                </a:cubicBezTo>
                <a:cubicBezTo>
                  <a:pt x="2940389" y="838263"/>
                  <a:pt x="2983606" y="840289"/>
                  <a:pt x="3026535" y="844582"/>
                </a:cubicBezTo>
                <a:lnTo>
                  <a:pt x="3103808" y="896097"/>
                </a:lnTo>
                <a:cubicBezTo>
                  <a:pt x="3116687" y="904683"/>
                  <a:pt x="3127761" y="916960"/>
                  <a:pt x="3142445" y="921855"/>
                </a:cubicBezTo>
                <a:cubicBezTo>
                  <a:pt x="3185469" y="936196"/>
                  <a:pt x="3184085" y="936832"/>
                  <a:pt x="3232597" y="947613"/>
                </a:cubicBezTo>
                <a:cubicBezTo>
                  <a:pt x="3253966" y="952362"/>
                  <a:pt x="3275172" y="958746"/>
                  <a:pt x="3296992" y="960492"/>
                </a:cubicBezTo>
                <a:cubicBezTo>
                  <a:pt x="3382684" y="967347"/>
                  <a:pt x="3468710" y="969078"/>
                  <a:pt x="3554569" y="973371"/>
                </a:cubicBezTo>
                <a:cubicBezTo>
                  <a:pt x="3657600" y="969078"/>
                  <a:pt x="3761741" y="976172"/>
                  <a:pt x="3863662" y="960492"/>
                </a:cubicBezTo>
                <a:cubicBezTo>
                  <a:pt x="3878961" y="958138"/>
                  <a:pt x="3883133" y="936000"/>
                  <a:pt x="3889420" y="921855"/>
                </a:cubicBezTo>
                <a:cubicBezTo>
                  <a:pt x="3934592" y="820218"/>
                  <a:pt x="3884310" y="865161"/>
                  <a:pt x="3953814" y="818824"/>
                </a:cubicBezTo>
                <a:cubicBezTo>
                  <a:pt x="3962400" y="805945"/>
                  <a:pt x="3966446" y="788391"/>
                  <a:pt x="3979572" y="780187"/>
                </a:cubicBezTo>
                <a:cubicBezTo>
                  <a:pt x="4028934" y="749336"/>
                  <a:pt x="4122627" y="747121"/>
                  <a:pt x="4172755" y="741551"/>
                </a:cubicBezTo>
                <a:cubicBezTo>
                  <a:pt x="4185634" y="728672"/>
                  <a:pt x="4197015" y="714096"/>
                  <a:pt x="4211392" y="702914"/>
                </a:cubicBezTo>
                <a:cubicBezTo>
                  <a:pt x="4235828" y="683908"/>
                  <a:pt x="4288665" y="651399"/>
                  <a:pt x="4288665" y="651399"/>
                </a:cubicBezTo>
                <a:cubicBezTo>
                  <a:pt x="4297251" y="638520"/>
                  <a:pt x="4303478" y="623707"/>
                  <a:pt x="4314423" y="612762"/>
                </a:cubicBezTo>
                <a:cubicBezTo>
                  <a:pt x="4329601" y="597584"/>
                  <a:pt x="4352197" y="590616"/>
                  <a:pt x="4365938" y="574126"/>
                </a:cubicBezTo>
                <a:cubicBezTo>
                  <a:pt x="4374629" y="563697"/>
                  <a:pt x="4370336" y="546090"/>
                  <a:pt x="4378817" y="535489"/>
                </a:cubicBezTo>
                <a:cubicBezTo>
                  <a:pt x="4388486" y="523402"/>
                  <a:pt x="4405563" y="519640"/>
                  <a:pt x="4417454" y="509731"/>
                </a:cubicBezTo>
                <a:cubicBezTo>
                  <a:pt x="4431446" y="498071"/>
                  <a:pt x="4441713" y="482277"/>
                  <a:pt x="4456090" y="471095"/>
                </a:cubicBezTo>
                <a:cubicBezTo>
                  <a:pt x="4480526" y="452089"/>
                  <a:pt x="4533363" y="419579"/>
                  <a:pt x="4533363" y="419579"/>
                </a:cubicBezTo>
                <a:cubicBezTo>
                  <a:pt x="4541949" y="406700"/>
                  <a:pt x="4546242" y="389528"/>
                  <a:pt x="4559121" y="380942"/>
                </a:cubicBezTo>
                <a:cubicBezTo>
                  <a:pt x="4573849" y="371124"/>
                  <a:pt x="4593618" y="372927"/>
                  <a:pt x="4610637" y="368064"/>
                </a:cubicBezTo>
                <a:cubicBezTo>
                  <a:pt x="4699420" y="342698"/>
                  <a:pt x="4587073" y="365552"/>
                  <a:pt x="4726547" y="342306"/>
                </a:cubicBezTo>
                <a:cubicBezTo>
                  <a:pt x="4739426" y="338013"/>
                  <a:pt x="4754583" y="337908"/>
                  <a:pt x="4765183" y="329427"/>
                </a:cubicBezTo>
                <a:cubicBezTo>
                  <a:pt x="4777270" y="319757"/>
                  <a:pt x="4781032" y="302681"/>
                  <a:pt x="4790941" y="290790"/>
                </a:cubicBezTo>
                <a:cubicBezTo>
                  <a:pt x="4802601" y="276798"/>
                  <a:pt x="4816699" y="265033"/>
                  <a:pt x="4829578" y="252154"/>
                </a:cubicBezTo>
                <a:cubicBezTo>
                  <a:pt x="4852209" y="184255"/>
                  <a:pt x="4827498" y="239193"/>
                  <a:pt x="4881093" y="174880"/>
                </a:cubicBezTo>
                <a:cubicBezTo>
                  <a:pt x="4948169" y="94390"/>
                  <a:pt x="4845680" y="177024"/>
                  <a:pt x="4984124" y="84728"/>
                </a:cubicBezTo>
                <a:cubicBezTo>
                  <a:pt x="4997003" y="76142"/>
                  <a:pt x="5008077" y="63866"/>
                  <a:pt x="5022761" y="58971"/>
                </a:cubicBezTo>
                <a:lnTo>
                  <a:pt x="5100034" y="33213"/>
                </a:lnTo>
                <a:cubicBezTo>
                  <a:pt x="5112913" y="24627"/>
                  <a:pt x="5123311" y="9375"/>
                  <a:pt x="5138670" y="7455"/>
                </a:cubicBezTo>
                <a:cubicBezTo>
                  <a:pt x="5198306" y="0"/>
                  <a:pt x="5198949" y="24716"/>
                  <a:pt x="5241701" y="46092"/>
                </a:cubicBezTo>
                <a:cubicBezTo>
                  <a:pt x="5273406" y="61945"/>
                  <a:pt x="5327931" y="66903"/>
                  <a:pt x="5357611" y="71849"/>
                </a:cubicBezTo>
                <a:cubicBezTo>
                  <a:pt x="5389982" y="168962"/>
                  <a:pt x="5342551" y="53025"/>
                  <a:pt x="5409127" y="136244"/>
                </a:cubicBezTo>
                <a:cubicBezTo>
                  <a:pt x="5417608" y="146844"/>
                  <a:pt x="5416388" y="162521"/>
                  <a:pt x="5422006" y="174880"/>
                </a:cubicBezTo>
                <a:cubicBezTo>
                  <a:pt x="5469018" y="278307"/>
                  <a:pt x="5458366" y="257704"/>
                  <a:pt x="5512158" y="329427"/>
                </a:cubicBezTo>
                <a:cubicBezTo>
                  <a:pt x="5516451" y="342306"/>
                  <a:pt x="5513990" y="360173"/>
                  <a:pt x="5525037" y="368064"/>
                </a:cubicBezTo>
                <a:cubicBezTo>
                  <a:pt x="5547131" y="383845"/>
                  <a:pt x="5576552" y="385235"/>
                  <a:pt x="5602310" y="393821"/>
                </a:cubicBezTo>
                <a:cubicBezTo>
                  <a:pt x="5665722" y="414958"/>
                  <a:pt x="5627552" y="404467"/>
                  <a:pt x="5718220" y="419579"/>
                </a:cubicBezTo>
                <a:cubicBezTo>
                  <a:pt x="5726806" y="432458"/>
                  <a:pt x="5737056" y="444371"/>
                  <a:pt x="5743978" y="458216"/>
                </a:cubicBezTo>
                <a:cubicBezTo>
                  <a:pt x="5750049" y="470358"/>
                  <a:pt x="5748376" y="486252"/>
                  <a:pt x="5756856" y="496852"/>
                </a:cubicBezTo>
                <a:cubicBezTo>
                  <a:pt x="5766525" y="508939"/>
                  <a:pt x="5781648" y="515688"/>
                  <a:pt x="5795493" y="522610"/>
                </a:cubicBezTo>
                <a:cubicBezTo>
                  <a:pt x="5821894" y="535811"/>
                  <a:pt x="5874032" y="543469"/>
                  <a:pt x="5898524" y="548368"/>
                </a:cubicBezTo>
                <a:cubicBezTo>
                  <a:pt x="5907110" y="561247"/>
                  <a:pt x="5912195" y="577335"/>
                  <a:pt x="5924282" y="587004"/>
                </a:cubicBezTo>
                <a:cubicBezTo>
                  <a:pt x="5934883" y="595484"/>
                  <a:pt x="5950776" y="593812"/>
                  <a:pt x="5962918" y="599883"/>
                </a:cubicBezTo>
                <a:cubicBezTo>
                  <a:pt x="6060323" y="648586"/>
                  <a:pt x="5919183" y="615344"/>
                  <a:pt x="6104586" y="638520"/>
                </a:cubicBezTo>
                <a:cubicBezTo>
                  <a:pt x="6117465" y="642813"/>
                  <a:pt x="6133624" y="641800"/>
                  <a:pt x="6143223" y="651399"/>
                </a:cubicBezTo>
                <a:cubicBezTo>
                  <a:pt x="6207465" y="715641"/>
                  <a:pt x="6091820" y="670051"/>
                  <a:pt x="6194738" y="715793"/>
                </a:cubicBezTo>
                <a:cubicBezTo>
                  <a:pt x="6194741" y="715795"/>
                  <a:pt x="6291328" y="747990"/>
                  <a:pt x="6310648" y="754430"/>
                </a:cubicBezTo>
                <a:cubicBezTo>
                  <a:pt x="6323527" y="758723"/>
                  <a:pt x="6337989" y="759779"/>
                  <a:pt x="6349285" y="767309"/>
                </a:cubicBezTo>
                <a:cubicBezTo>
                  <a:pt x="6362164" y="775895"/>
                  <a:pt x="6374077" y="786144"/>
                  <a:pt x="6387921" y="793066"/>
                </a:cubicBezTo>
                <a:cubicBezTo>
                  <a:pt x="6409562" y="803886"/>
                  <a:pt x="6457441" y="812634"/>
                  <a:pt x="6478073" y="818824"/>
                </a:cubicBezTo>
                <a:cubicBezTo>
                  <a:pt x="6504079" y="826626"/>
                  <a:pt x="6555347" y="844582"/>
                  <a:pt x="6555347" y="844582"/>
                </a:cubicBezTo>
                <a:cubicBezTo>
                  <a:pt x="6575877" y="842529"/>
                  <a:pt x="6692603" y="851198"/>
                  <a:pt x="6722772" y="805945"/>
                </a:cubicBezTo>
                <a:cubicBezTo>
                  <a:pt x="6732590" y="791218"/>
                  <a:pt x="6730565" y="771384"/>
                  <a:pt x="6735651" y="754430"/>
                </a:cubicBezTo>
                <a:cubicBezTo>
                  <a:pt x="6752452" y="698425"/>
                  <a:pt x="6752080" y="670496"/>
                  <a:pt x="6800045" y="638520"/>
                </a:cubicBezTo>
                <a:cubicBezTo>
                  <a:pt x="6811341" y="630990"/>
                  <a:pt x="6825803" y="629934"/>
                  <a:pt x="6838682" y="625641"/>
                </a:cubicBezTo>
                <a:cubicBezTo>
                  <a:pt x="6867162" y="597160"/>
                  <a:pt x="6885147" y="584226"/>
                  <a:pt x="6903076" y="548368"/>
                </a:cubicBezTo>
                <a:cubicBezTo>
                  <a:pt x="6909147" y="536226"/>
                  <a:pt x="6908425" y="521027"/>
                  <a:pt x="6915955" y="509731"/>
                </a:cubicBezTo>
                <a:cubicBezTo>
                  <a:pt x="6930195" y="488371"/>
                  <a:pt x="6969473" y="457215"/>
                  <a:pt x="6993228" y="445337"/>
                </a:cubicBezTo>
                <a:cubicBezTo>
                  <a:pt x="7005370" y="439266"/>
                  <a:pt x="7018986" y="436751"/>
                  <a:pt x="7031865" y="432458"/>
                </a:cubicBezTo>
                <a:cubicBezTo>
                  <a:pt x="7100554" y="329424"/>
                  <a:pt x="7010400" y="453923"/>
                  <a:pt x="7096259" y="368064"/>
                </a:cubicBezTo>
                <a:cubicBezTo>
                  <a:pt x="7107204" y="357119"/>
                  <a:pt x="7110368" y="339620"/>
                  <a:pt x="7122017" y="329427"/>
                </a:cubicBezTo>
                <a:cubicBezTo>
                  <a:pt x="7145314" y="309042"/>
                  <a:pt x="7173532" y="295083"/>
                  <a:pt x="7199290" y="277911"/>
                </a:cubicBezTo>
                <a:lnTo>
                  <a:pt x="7237927" y="252154"/>
                </a:lnTo>
                <a:cubicBezTo>
                  <a:pt x="7346881" y="279393"/>
                  <a:pt x="7236003" y="242286"/>
                  <a:pt x="7328079" y="303669"/>
                </a:cubicBezTo>
                <a:cubicBezTo>
                  <a:pt x="7349216" y="317760"/>
                  <a:pt x="7434638" y="327868"/>
                  <a:pt x="7443989" y="329427"/>
                </a:cubicBezTo>
                <a:cubicBezTo>
                  <a:pt x="7456868" y="333720"/>
                  <a:pt x="7470483" y="336235"/>
                  <a:pt x="7482625" y="342306"/>
                </a:cubicBezTo>
                <a:cubicBezTo>
                  <a:pt x="7496469" y="349228"/>
                  <a:pt x="7507035" y="361967"/>
                  <a:pt x="7521262" y="368064"/>
                </a:cubicBezTo>
                <a:cubicBezTo>
                  <a:pt x="7537531" y="375036"/>
                  <a:pt x="7555606" y="376649"/>
                  <a:pt x="7572778" y="380942"/>
                </a:cubicBezTo>
                <a:cubicBezTo>
                  <a:pt x="7669250" y="477415"/>
                  <a:pt x="7615493" y="446697"/>
                  <a:pt x="7727324" y="483973"/>
                </a:cubicBezTo>
                <a:lnTo>
                  <a:pt x="7804597" y="509731"/>
                </a:lnTo>
                <a:lnTo>
                  <a:pt x="7843234" y="522610"/>
                </a:lnTo>
                <a:cubicBezTo>
                  <a:pt x="7931802" y="581656"/>
                  <a:pt x="7891138" y="564337"/>
                  <a:pt x="7959144" y="587004"/>
                </a:cubicBezTo>
                <a:cubicBezTo>
                  <a:pt x="8048840" y="646803"/>
                  <a:pt x="7966117" y="600755"/>
                  <a:pt x="8165206" y="625641"/>
                </a:cubicBezTo>
                <a:cubicBezTo>
                  <a:pt x="8192539" y="629058"/>
                  <a:pt x="8222177" y="647360"/>
                  <a:pt x="8242479" y="664278"/>
                </a:cubicBezTo>
                <a:cubicBezTo>
                  <a:pt x="8256471" y="675938"/>
                  <a:pt x="8265961" y="692811"/>
                  <a:pt x="8281116" y="702914"/>
                </a:cubicBezTo>
                <a:cubicBezTo>
                  <a:pt x="8292411" y="710444"/>
                  <a:pt x="8307610" y="709722"/>
                  <a:pt x="8319752" y="715793"/>
                </a:cubicBezTo>
                <a:cubicBezTo>
                  <a:pt x="8333596" y="722715"/>
                  <a:pt x="8344545" y="734629"/>
                  <a:pt x="8358389" y="741551"/>
                </a:cubicBezTo>
                <a:cubicBezTo>
                  <a:pt x="8376866" y="750790"/>
                  <a:pt x="8432034" y="763182"/>
                  <a:pt x="8448541" y="767309"/>
                </a:cubicBezTo>
                <a:cubicBezTo>
                  <a:pt x="8461420" y="780188"/>
                  <a:pt x="8478333" y="790024"/>
                  <a:pt x="8487178" y="805945"/>
                </a:cubicBezTo>
                <a:cubicBezTo>
                  <a:pt x="8500364" y="829679"/>
                  <a:pt x="8500793" y="858934"/>
                  <a:pt x="8512935" y="883218"/>
                </a:cubicBezTo>
                <a:cubicBezTo>
                  <a:pt x="8528681" y="914710"/>
                  <a:pt x="8541696" y="946065"/>
                  <a:pt x="8564451" y="973371"/>
                </a:cubicBezTo>
                <a:cubicBezTo>
                  <a:pt x="8576111" y="987363"/>
                  <a:pt x="8587273" y="1002971"/>
                  <a:pt x="8603087" y="1012007"/>
                </a:cubicBezTo>
                <a:cubicBezTo>
                  <a:pt x="8618455" y="1020789"/>
                  <a:pt x="8637431" y="1020593"/>
                  <a:pt x="8654603" y="1024886"/>
                </a:cubicBezTo>
                <a:cubicBezTo>
                  <a:pt x="8667482" y="1033472"/>
                  <a:pt x="8678693" y="1045354"/>
                  <a:pt x="8693239" y="1050644"/>
                </a:cubicBezTo>
                <a:cubicBezTo>
                  <a:pt x="8726508" y="1062742"/>
                  <a:pt x="8765324" y="1059210"/>
                  <a:pt x="8796270" y="1076402"/>
                </a:cubicBezTo>
                <a:cubicBezTo>
                  <a:pt x="8808137" y="1082995"/>
                  <a:pt x="8800668" y="1104438"/>
                  <a:pt x="8809149" y="1115038"/>
                </a:cubicBezTo>
                <a:cubicBezTo>
                  <a:pt x="8818819" y="1127125"/>
                  <a:pt x="8833641" y="1134509"/>
                  <a:pt x="8847786" y="1140796"/>
                </a:cubicBezTo>
                <a:cubicBezTo>
                  <a:pt x="8909014" y="1168009"/>
                  <a:pt x="8937535" y="1168633"/>
                  <a:pt x="9002332" y="1179433"/>
                </a:cubicBezTo>
                <a:cubicBezTo>
                  <a:pt x="9015211" y="1188019"/>
                  <a:pt x="9027125" y="1198268"/>
                  <a:pt x="9040969" y="1205190"/>
                </a:cubicBezTo>
                <a:cubicBezTo>
                  <a:pt x="9053112" y="1211261"/>
                  <a:pt x="9066436" y="1214776"/>
                  <a:pt x="9079606" y="1218069"/>
                </a:cubicBezTo>
                <a:cubicBezTo>
                  <a:pt x="9129826" y="1230624"/>
                  <a:pt x="9183265" y="1236557"/>
                  <a:pt x="9234152" y="1243827"/>
                </a:cubicBezTo>
                <a:cubicBezTo>
                  <a:pt x="9238445" y="1256706"/>
                  <a:pt x="9239501" y="1271168"/>
                  <a:pt x="9247031" y="1282464"/>
                </a:cubicBezTo>
                <a:cubicBezTo>
                  <a:pt x="9263421" y="1307049"/>
                  <a:pt x="9298721" y="1332239"/>
                  <a:pt x="9324304" y="1346858"/>
                </a:cubicBezTo>
                <a:cubicBezTo>
                  <a:pt x="9340973" y="1356383"/>
                  <a:pt x="9357431" y="1367099"/>
                  <a:pt x="9375820" y="1372616"/>
                </a:cubicBezTo>
                <a:cubicBezTo>
                  <a:pt x="9400832" y="1380120"/>
                  <a:pt x="9427335" y="1381202"/>
                  <a:pt x="9453093" y="1385495"/>
                </a:cubicBezTo>
                <a:cubicBezTo>
                  <a:pt x="9461679" y="1419839"/>
                  <a:pt x="9471908" y="1453813"/>
                  <a:pt x="9478851" y="1488526"/>
                </a:cubicBezTo>
                <a:cubicBezTo>
                  <a:pt x="9483144" y="1509991"/>
                  <a:pt x="9481941" y="1533341"/>
                  <a:pt x="9491730" y="1552920"/>
                </a:cubicBezTo>
                <a:cubicBezTo>
                  <a:pt x="9499875" y="1569210"/>
                  <a:pt x="9518706" y="1577564"/>
                  <a:pt x="9530366" y="1591556"/>
                </a:cubicBezTo>
                <a:cubicBezTo>
                  <a:pt x="9540275" y="1603447"/>
                  <a:pt x="9547538" y="1617314"/>
                  <a:pt x="9556124" y="1630193"/>
                </a:cubicBezTo>
                <a:cubicBezTo>
                  <a:pt x="9568775" y="1680796"/>
                  <a:pt x="9573856" y="1706720"/>
                  <a:pt x="9594761" y="1758982"/>
                </a:cubicBezTo>
                <a:cubicBezTo>
                  <a:pt x="9601891" y="1776807"/>
                  <a:pt x="9611932" y="1793325"/>
                  <a:pt x="9620518" y="1810497"/>
                </a:cubicBezTo>
                <a:cubicBezTo>
                  <a:pt x="9625716" y="1836486"/>
                  <a:pt x="9645070" y="1929660"/>
                  <a:pt x="9646276" y="1952165"/>
                </a:cubicBezTo>
                <a:cubicBezTo>
                  <a:pt x="9657768" y="2166677"/>
                  <a:pt x="9661482" y="2381549"/>
                  <a:pt x="9672034" y="2596109"/>
                </a:cubicBezTo>
                <a:cubicBezTo>
                  <a:pt x="9674363" y="2643469"/>
                  <a:pt x="9680620" y="2690554"/>
                  <a:pt x="9684913" y="2737776"/>
                </a:cubicBezTo>
                <a:cubicBezTo>
                  <a:pt x="9680620" y="2999646"/>
                  <a:pt x="9680089" y="3261605"/>
                  <a:pt x="9672034" y="3523387"/>
                </a:cubicBezTo>
                <a:cubicBezTo>
                  <a:pt x="9671490" y="3541079"/>
                  <a:pt x="9664018" y="3557884"/>
                  <a:pt x="9659155" y="3574903"/>
                </a:cubicBezTo>
                <a:cubicBezTo>
                  <a:pt x="9622200" y="3704247"/>
                  <a:pt x="9673662" y="3503998"/>
                  <a:pt x="9633397" y="3665055"/>
                </a:cubicBezTo>
                <a:cubicBezTo>
                  <a:pt x="9637690" y="3725156"/>
                  <a:pt x="9638135" y="3785657"/>
                  <a:pt x="9646276" y="3845359"/>
                </a:cubicBezTo>
                <a:cubicBezTo>
                  <a:pt x="9651059" y="3880435"/>
                  <a:pt x="9671353" y="3912996"/>
                  <a:pt x="9672034" y="3948390"/>
                </a:cubicBezTo>
                <a:cubicBezTo>
                  <a:pt x="9675667" y="4137294"/>
                  <a:pt x="9666417" y="4326261"/>
                  <a:pt x="9659155" y="4515061"/>
                </a:cubicBezTo>
                <a:cubicBezTo>
                  <a:pt x="9657825" y="4549646"/>
                  <a:pt x="9647659" y="4583509"/>
                  <a:pt x="9646276" y="4618092"/>
                </a:cubicBezTo>
                <a:cubicBezTo>
                  <a:pt x="9643359" y="4691014"/>
                  <a:pt x="9646276" y="4764053"/>
                  <a:pt x="9646276" y="4837033"/>
                </a:cubicBezTo>
              </a:path>
            </a:pathLst>
          </a:custGeom>
          <a:gradFill flip="none" rotWithShape="1">
            <a:gsLst>
              <a:gs pos="70000">
                <a:srgbClr val="744D26"/>
              </a:gs>
              <a:gs pos="70000">
                <a:srgbClr val="A65528"/>
              </a:gs>
              <a:gs pos="100000">
                <a:srgbClr val="663012"/>
              </a:gs>
            </a:gsLst>
            <a:lin ang="5400000" scaled="0"/>
            <a:tileRect/>
          </a:gradFill>
          <a:ln w="38100">
            <a:solidFill>
              <a:srgbClr val="502604"/>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Freeform 10"/>
          <p:cNvSpPr/>
          <p:nvPr/>
        </p:nvSpPr>
        <p:spPr>
          <a:xfrm>
            <a:off x="26988" y="4572000"/>
            <a:ext cx="9129712" cy="457200"/>
          </a:xfrm>
          <a:custGeom>
            <a:avLst/>
            <a:gdLst>
              <a:gd name="connsiteX0" fmla="*/ 0 w 9130748"/>
              <a:gd name="connsiteY0" fmla="*/ 985078 h 985078"/>
              <a:gd name="connsiteX1" fmla="*/ 1815548 w 9130748"/>
              <a:gd name="connsiteY1" fmla="*/ 70678 h 985078"/>
              <a:gd name="connsiteX2" fmla="*/ 3472070 w 9130748"/>
              <a:gd name="connsiteY2" fmla="*/ 561008 h 985078"/>
              <a:gd name="connsiteX3" fmla="*/ 4863548 w 9130748"/>
              <a:gd name="connsiteY3" fmla="*/ 136938 h 985078"/>
              <a:gd name="connsiteX4" fmla="*/ 6453809 w 9130748"/>
              <a:gd name="connsiteY4" fmla="*/ 401982 h 985078"/>
              <a:gd name="connsiteX5" fmla="*/ 7288696 w 9130748"/>
              <a:gd name="connsiteY5" fmla="*/ 256208 h 985078"/>
              <a:gd name="connsiteX6" fmla="*/ 9130748 w 9130748"/>
              <a:gd name="connsiteY6" fmla="*/ 918817 h 9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748" h="985078">
                <a:moveTo>
                  <a:pt x="0" y="985078"/>
                </a:moveTo>
                <a:cubicBezTo>
                  <a:pt x="618435" y="563217"/>
                  <a:pt x="1236870" y="141356"/>
                  <a:pt x="1815548" y="70678"/>
                </a:cubicBezTo>
                <a:cubicBezTo>
                  <a:pt x="2394226" y="0"/>
                  <a:pt x="2964070" y="549965"/>
                  <a:pt x="3472070" y="561008"/>
                </a:cubicBezTo>
                <a:cubicBezTo>
                  <a:pt x="3980070" y="572051"/>
                  <a:pt x="4366592" y="163442"/>
                  <a:pt x="4863548" y="136938"/>
                </a:cubicBezTo>
                <a:cubicBezTo>
                  <a:pt x="5360505" y="110434"/>
                  <a:pt x="6049618" y="382104"/>
                  <a:pt x="6453809" y="401982"/>
                </a:cubicBezTo>
                <a:cubicBezTo>
                  <a:pt x="6858000" y="421860"/>
                  <a:pt x="6842540" y="170069"/>
                  <a:pt x="7288696" y="256208"/>
                </a:cubicBezTo>
                <a:cubicBezTo>
                  <a:pt x="7734852" y="342347"/>
                  <a:pt x="8945218" y="651565"/>
                  <a:pt x="9130748" y="918817"/>
                </a:cubicBezTo>
              </a:path>
            </a:pathLst>
          </a:custGeom>
          <a:ln w="63500">
            <a:solidFill>
              <a:srgbClr val="00B0F0"/>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2" name="Freeform 11"/>
          <p:cNvSpPr/>
          <p:nvPr/>
        </p:nvSpPr>
        <p:spPr>
          <a:xfrm>
            <a:off x="12700" y="5307013"/>
            <a:ext cx="9158288" cy="1093787"/>
          </a:xfrm>
          <a:custGeom>
            <a:avLst/>
            <a:gdLst>
              <a:gd name="connsiteX0" fmla="*/ 0 w 9157252"/>
              <a:gd name="connsiteY0" fmla="*/ 1093304 h 1093304"/>
              <a:gd name="connsiteX1" fmla="*/ 821635 w 9157252"/>
              <a:gd name="connsiteY1" fmla="*/ 311426 h 1093304"/>
              <a:gd name="connsiteX2" fmla="*/ 1590261 w 9157252"/>
              <a:gd name="connsiteY2" fmla="*/ 6626 h 1093304"/>
              <a:gd name="connsiteX3" fmla="*/ 2822713 w 9157252"/>
              <a:gd name="connsiteY3" fmla="*/ 271670 h 1093304"/>
              <a:gd name="connsiteX4" fmla="*/ 3737113 w 9157252"/>
              <a:gd name="connsiteY4" fmla="*/ 510209 h 1093304"/>
              <a:gd name="connsiteX5" fmla="*/ 5168348 w 9157252"/>
              <a:gd name="connsiteY5" fmla="*/ 165652 h 1093304"/>
              <a:gd name="connsiteX6" fmla="*/ 6467061 w 9157252"/>
              <a:gd name="connsiteY6" fmla="*/ 125896 h 1093304"/>
              <a:gd name="connsiteX7" fmla="*/ 7620000 w 9157252"/>
              <a:gd name="connsiteY7" fmla="*/ 390939 h 1093304"/>
              <a:gd name="connsiteX8" fmla="*/ 9157252 w 9157252"/>
              <a:gd name="connsiteY8" fmla="*/ 907774 h 109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7252" h="1093304">
                <a:moveTo>
                  <a:pt x="0" y="1093304"/>
                </a:moveTo>
                <a:cubicBezTo>
                  <a:pt x="278296" y="792921"/>
                  <a:pt x="556592" y="492539"/>
                  <a:pt x="821635" y="311426"/>
                </a:cubicBezTo>
                <a:cubicBezTo>
                  <a:pt x="1086678" y="130313"/>
                  <a:pt x="1256748" y="13252"/>
                  <a:pt x="1590261" y="6626"/>
                </a:cubicBezTo>
                <a:cubicBezTo>
                  <a:pt x="1923774" y="0"/>
                  <a:pt x="2464904" y="187740"/>
                  <a:pt x="2822713" y="271670"/>
                </a:cubicBezTo>
                <a:cubicBezTo>
                  <a:pt x="3180522" y="355600"/>
                  <a:pt x="3346174" y="527879"/>
                  <a:pt x="3737113" y="510209"/>
                </a:cubicBezTo>
                <a:cubicBezTo>
                  <a:pt x="4128052" y="492539"/>
                  <a:pt x="4713357" y="229704"/>
                  <a:pt x="5168348" y="165652"/>
                </a:cubicBezTo>
                <a:cubicBezTo>
                  <a:pt x="5623339" y="101600"/>
                  <a:pt x="6058452" y="88348"/>
                  <a:pt x="6467061" y="125896"/>
                </a:cubicBezTo>
                <a:cubicBezTo>
                  <a:pt x="6875670" y="163444"/>
                  <a:pt x="7171635" y="260626"/>
                  <a:pt x="7620000" y="390939"/>
                </a:cubicBezTo>
                <a:cubicBezTo>
                  <a:pt x="8068365" y="521252"/>
                  <a:pt x="9022522" y="823844"/>
                  <a:pt x="9157252" y="907774"/>
                </a:cubicBezTo>
              </a:path>
            </a:pathLst>
          </a:custGeom>
          <a:ln w="38100">
            <a:solidFill>
              <a:srgbClr val="FF00FF"/>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0" name="Freeform 19"/>
          <p:cNvSpPr/>
          <p:nvPr/>
        </p:nvSpPr>
        <p:spPr>
          <a:xfrm>
            <a:off x="3276600" y="2995613"/>
            <a:ext cx="152400" cy="1804987"/>
          </a:xfrm>
          <a:custGeom>
            <a:avLst/>
            <a:gdLst>
              <a:gd name="connsiteX0" fmla="*/ 92765 w 386522"/>
              <a:gd name="connsiteY0" fmla="*/ 1802295 h 1802295"/>
              <a:gd name="connsiteX1" fmla="*/ 371061 w 386522"/>
              <a:gd name="connsiteY1" fmla="*/ 702365 h 1802295"/>
              <a:gd name="connsiteX2" fmla="*/ 0 w 386522"/>
              <a:gd name="connsiteY2" fmla="*/ 0 h 1802295"/>
            </a:gdLst>
            <a:ahLst/>
            <a:cxnLst>
              <a:cxn ang="0">
                <a:pos x="connsiteX0" y="connsiteY0"/>
              </a:cxn>
              <a:cxn ang="0">
                <a:pos x="connsiteX1" y="connsiteY1"/>
              </a:cxn>
              <a:cxn ang="0">
                <a:pos x="connsiteX2" y="connsiteY2"/>
              </a:cxn>
            </a:cxnLst>
            <a:rect l="l" t="t" r="r" b="b"/>
            <a:pathLst>
              <a:path w="386522" h="1802295">
                <a:moveTo>
                  <a:pt x="92765" y="1802295"/>
                </a:moveTo>
                <a:cubicBezTo>
                  <a:pt x="239643" y="1402521"/>
                  <a:pt x="386522" y="1002747"/>
                  <a:pt x="371061" y="702365"/>
                </a:cubicBezTo>
                <a:cubicBezTo>
                  <a:pt x="355600" y="401983"/>
                  <a:pt x="57426" y="68470"/>
                  <a:pt x="0" y="0"/>
                </a:cubicBezTo>
              </a:path>
            </a:pathLst>
          </a:custGeom>
          <a:ln w="38100">
            <a:solidFill>
              <a:srgbClr val="FFC000"/>
            </a:solidFill>
          </a:ln>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1" name="Freeform 20"/>
          <p:cNvSpPr/>
          <p:nvPr/>
        </p:nvSpPr>
        <p:spPr>
          <a:xfrm>
            <a:off x="762000" y="3048000"/>
            <a:ext cx="142875" cy="1752600"/>
          </a:xfrm>
          <a:custGeom>
            <a:avLst/>
            <a:gdLst>
              <a:gd name="connsiteX0" fmla="*/ 92765 w 386522"/>
              <a:gd name="connsiteY0" fmla="*/ 1802295 h 1802295"/>
              <a:gd name="connsiteX1" fmla="*/ 371061 w 386522"/>
              <a:gd name="connsiteY1" fmla="*/ 702365 h 1802295"/>
              <a:gd name="connsiteX2" fmla="*/ 0 w 386522"/>
              <a:gd name="connsiteY2" fmla="*/ 0 h 1802295"/>
            </a:gdLst>
            <a:ahLst/>
            <a:cxnLst>
              <a:cxn ang="0">
                <a:pos x="connsiteX0" y="connsiteY0"/>
              </a:cxn>
              <a:cxn ang="0">
                <a:pos x="connsiteX1" y="connsiteY1"/>
              </a:cxn>
              <a:cxn ang="0">
                <a:pos x="connsiteX2" y="connsiteY2"/>
              </a:cxn>
            </a:cxnLst>
            <a:rect l="l" t="t" r="r" b="b"/>
            <a:pathLst>
              <a:path w="386522" h="1802295">
                <a:moveTo>
                  <a:pt x="92765" y="1802295"/>
                </a:moveTo>
                <a:cubicBezTo>
                  <a:pt x="239643" y="1402521"/>
                  <a:pt x="386522" y="1002747"/>
                  <a:pt x="371061" y="702365"/>
                </a:cubicBezTo>
                <a:cubicBezTo>
                  <a:pt x="355600" y="401983"/>
                  <a:pt x="57426" y="68470"/>
                  <a:pt x="0" y="0"/>
                </a:cubicBezTo>
              </a:path>
            </a:pathLst>
          </a:custGeom>
          <a:ln w="381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2" name="Freeform 21"/>
          <p:cNvSpPr/>
          <p:nvPr/>
        </p:nvSpPr>
        <p:spPr>
          <a:xfrm>
            <a:off x="8686800" y="3276600"/>
            <a:ext cx="66675" cy="1573213"/>
          </a:xfrm>
          <a:custGeom>
            <a:avLst/>
            <a:gdLst>
              <a:gd name="connsiteX0" fmla="*/ 92765 w 386522"/>
              <a:gd name="connsiteY0" fmla="*/ 1802295 h 1802295"/>
              <a:gd name="connsiteX1" fmla="*/ 371061 w 386522"/>
              <a:gd name="connsiteY1" fmla="*/ 702365 h 1802295"/>
              <a:gd name="connsiteX2" fmla="*/ 0 w 386522"/>
              <a:gd name="connsiteY2" fmla="*/ 0 h 1802295"/>
            </a:gdLst>
            <a:ahLst/>
            <a:cxnLst>
              <a:cxn ang="0">
                <a:pos x="connsiteX0" y="connsiteY0"/>
              </a:cxn>
              <a:cxn ang="0">
                <a:pos x="connsiteX1" y="connsiteY1"/>
              </a:cxn>
              <a:cxn ang="0">
                <a:pos x="connsiteX2" y="connsiteY2"/>
              </a:cxn>
            </a:cxnLst>
            <a:rect l="l" t="t" r="r" b="b"/>
            <a:pathLst>
              <a:path w="386522" h="1802295">
                <a:moveTo>
                  <a:pt x="92765" y="1802295"/>
                </a:moveTo>
                <a:cubicBezTo>
                  <a:pt x="239643" y="1402521"/>
                  <a:pt x="386522" y="1002747"/>
                  <a:pt x="371061" y="702365"/>
                </a:cubicBezTo>
                <a:cubicBezTo>
                  <a:pt x="355600" y="401983"/>
                  <a:pt x="57426" y="68470"/>
                  <a:pt x="0" y="0"/>
                </a:cubicBezTo>
              </a:path>
            </a:pathLst>
          </a:custGeom>
          <a:ln w="381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3" name="Freeform 22"/>
          <p:cNvSpPr/>
          <p:nvPr/>
        </p:nvSpPr>
        <p:spPr>
          <a:xfrm>
            <a:off x="6361113" y="2968625"/>
            <a:ext cx="382587" cy="2490788"/>
          </a:xfrm>
          <a:custGeom>
            <a:avLst/>
            <a:gdLst>
              <a:gd name="connsiteX0" fmla="*/ 0 w 382105"/>
              <a:gd name="connsiteY0" fmla="*/ 0 h 2491409"/>
              <a:gd name="connsiteX1" fmla="*/ 357809 w 382105"/>
              <a:gd name="connsiteY1" fmla="*/ 1166191 h 2491409"/>
              <a:gd name="connsiteX2" fmla="*/ 145774 w 382105"/>
              <a:gd name="connsiteY2" fmla="*/ 2491409 h 2491409"/>
            </a:gdLst>
            <a:ahLst/>
            <a:cxnLst>
              <a:cxn ang="0">
                <a:pos x="connsiteX0" y="connsiteY0"/>
              </a:cxn>
              <a:cxn ang="0">
                <a:pos x="connsiteX1" y="connsiteY1"/>
              </a:cxn>
              <a:cxn ang="0">
                <a:pos x="connsiteX2" y="connsiteY2"/>
              </a:cxn>
            </a:cxnLst>
            <a:rect l="l" t="t" r="r" b="b"/>
            <a:pathLst>
              <a:path w="382105" h="2491409">
                <a:moveTo>
                  <a:pt x="0" y="0"/>
                </a:moveTo>
                <a:cubicBezTo>
                  <a:pt x="166756" y="375478"/>
                  <a:pt x="333513" y="750956"/>
                  <a:pt x="357809" y="1166191"/>
                </a:cubicBezTo>
                <a:cubicBezTo>
                  <a:pt x="382105" y="1581426"/>
                  <a:pt x="170070" y="2286000"/>
                  <a:pt x="145774" y="2491409"/>
                </a:cubicBezTo>
              </a:path>
            </a:pathLst>
          </a:custGeom>
          <a:ln w="38100">
            <a:solidFill>
              <a:srgbClr val="FF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057" name="TextBox 23"/>
          <p:cNvSpPr txBox="1">
            <a:spLocks noChangeArrowheads="1"/>
          </p:cNvSpPr>
          <p:nvPr/>
        </p:nvSpPr>
        <p:spPr bwMode="auto">
          <a:xfrm rot="1049046">
            <a:off x="6548438" y="5861050"/>
            <a:ext cx="2819400" cy="401638"/>
          </a:xfrm>
          <a:prstGeom prst="rect">
            <a:avLst/>
          </a:prstGeom>
          <a:noFill/>
          <a:ln w="9525">
            <a:noFill/>
            <a:miter lim="800000"/>
            <a:headEnd/>
            <a:tailEnd/>
          </a:ln>
        </p:spPr>
        <p:txBody>
          <a:bodyPr>
            <a:spAutoFit/>
          </a:bodyPr>
          <a:lstStyle/>
          <a:p>
            <a:pPr algn="ctr"/>
            <a:r>
              <a:rPr lang="en-US" sz="2000" b="1">
                <a:latin typeface="Calibri" pitchFamily="34" charset="0"/>
              </a:rPr>
              <a:t>Geoid (EGM2008)</a:t>
            </a:r>
          </a:p>
        </p:txBody>
      </p:sp>
      <p:sp>
        <p:nvSpPr>
          <p:cNvPr id="2058" name="TextBox 24"/>
          <p:cNvSpPr txBox="1">
            <a:spLocks noChangeArrowheads="1"/>
          </p:cNvSpPr>
          <p:nvPr/>
        </p:nvSpPr>
        <p:spPr bwMode="auto">
          <a:xfrm rot="-153699">
            <a:off x="3362325" y="4764088"/>
            <a:ext cx="2819400" cy="400050"/>
          </a:xfrm>
          <a:prstGeom prst="rect">
            <a:avLst/>
          </a:prstGeom>
          <a:noFill/>
          <a:ln w="9525">
            <a:noFill/>
            <a:miter lim="800000"/>
            <a:headEnd/>
            <a:tailEnd/>
          </a:ln>
        </p:spPr>
        <p:txBody>
          <a:bodyPr>
            <a:spAutoFit/>
          </a:bodyPr>
          <a:lstStyle/>
          <a:p>
            <a:pPr algn="ctr"/>
            <a:r>
              <a:rPr lang="en-US" sz="2000" b="1">
                <a:latin typeface="Calibri" pitchFamily="34" charset="0"/>
              </a:rPr>
              <a:t>GEOID09 (NAVD 88)</a:t>
            </a:r>
            <a:endParaRPr lang="en-US" sz="2400" b="1">
              <a:latin typeface="Calibri" pitchFamily="34" charset="0"/>
            </a:endParaRPr>
          </a:p>
        </p:txBody>
      </p:sp>
      <p:sp>
        <p:nvSpPr>
          <p:cNvPr id="2059" name="TextBox 25"/>
          <p:cNvSpPr txBox="1">
            <a:spLocks noChangeArrowheads="1"/>
          </p:cNvSpPr>
          <p:nvPr/>
        </p:nvSpPr>
        <p:spPr bwMode="auto">
          <a:xfrm>
            <a:off x="838200" y="3124200"/>
            <a:ext cx="304800" cy="523875"/>
          </a:xfrm>
          <a:prstGeom prst="rect">
            <a:avLst/>
          </a:prstGeom>
          <a:noFill/>
          <a:ln w="9525">
            <a:noFill/>
            <a:miter lim="800000"/>
            <a:headEnd/>
            <a:tailEnd/>
          </a:ln>
        </p:spPr>
        <p:txBody>
          <a:bodyPr>
            <a:spAutoFit/>
          </a:bodyPr>
          <a:lstStyle/>
          <a:p>
            <a:pPr>
              <a:defRPr/>
            </a:pPr>
            <a:r>
              <a:rPr lang="en-US" sz="2800" b="1" dirty="0">
                <a:solidFill>
                  <a:srgbClr val="FFC000"/>
                </a:solidFill>
                <a:effectLst>
                  <a:outerShdw blurRad="50800" dist="38100" dir="2700000" algn="tl" rotWithShape="0">
                    <a:prstClr val="black"/>
                  </a:outerShdw>
                </a:effectLst>
                <a:latin typeface="Calibri" pitchFamily="34" charset="0"/>
              </a:rPr>
              <a:t>H</a:t>
            </a:r>
          </a:p>
        </p:txBody>
      </p:sp>
      <p:sp>
        <p:nvSpPr>
          <p:cNvPr id="2060" name="TextBox 26"/>
          <p:cNvSpPr txBox="1">
            <a:spLocks noChangeArrowheads="1"/>
          </p:cNvSpPr>
          <p:nvPr/>
        </p:nvSpPr>
        <p:spPr bwMode="auto">
          <a:xfrm>
            <a:off x="3505200" y="3352800"/>
            <a:ext cx="304800" cy="523875"/>
          </a:xfrm>
          <a:prstGeom prst="rect">
            <a:avLst/>
          </a:prstGeom>
          <a:noFill/>
          <a:ln w="9525">
            <a:noFill/>
            <a:miter lim="800000"/>
            <a:headEnd/>
            <a:tailEnd/>
          </a:ln>
        </p:spPr>
        <p:txBody>
          <a:bodyPr>
            <a:spAutoFit/>
          </a:bodyPr>
          <a:lstStyle/>
          <a:p>
            <a:pPr>
              <a:defRPr/>
            </a:pPr>
            <a:r>
              <a:rPr lang="en-US" sz="2800" b="1" dirty="0">
                <a:solidFill>
                  <a:srgbClr val="FFC000"/>
                </a:solidFill>
                <a:effectLst>
                  <a:outerShdw blurRad="50800" dist="38100" dir="2700000" algn="tl" rotWithShape="0">
                    <a:prstClr val="black"/>
                  </a:outerShdw>
                </a:effectLst>
                <a:latin typeface="Calibri" pitchFamily="34" charset="0"/>
              </a:rPr>
              <a:t>H</a:t>
            </a:r>
          </a:p>
        </p:txBody>
      </p:sp>
      <p:sp>
        <p:nvSpPr>
          <p:cNvPr id="2061" name="TextBox 27"/>
          <p:cNvSpPr txBox="1">
            <a:spLocks noChangeArrowheads="1"/>
          </p:cNvSpPr>
          <p:nvPr/>
        </p:nvSpPr>
        <p:spPr bwMode="auto">
          <a:xfrm>
            <a:off x="8763000" y="3810000"/>
            <a:ext cx="304800" cy="523875"/>
          </a:xfrm>
          <a:prstGeom prst="rect">
            <a:avLst/>
          </a:prstGeom>
          <a:noFill/>
          <a:ln w="9525">
            <a:noFill/>
            <a:miter lim="800000"/>
            <a:headEnd/>
            <a:tailEnd/>
          </a:ln>
        </p:spPr>
        <p:txBody>
          <a:bodyPr>
            <a:spAutoFit/>
          </a:bodyPr>
          <a:lstStyle/>
          <a:p>
            <a:pPr>
              <a:defRPr/>
            </a:pPr>
            <a:r>
              <a:rPr lang="en-US" sz="2800" b="1" dirty="0">
                <a:solidFill>
                  <a:srgbClr val="FFC000"/>
                </a:solidFill>
                <a:effectLst>
                  <a:outerShdw blurRad="50800" dist="38100" dir="2700000" algn="tl" rotWithShape="0">
                    <a:prstClr val="black"/>
                  </a:outerShdw>
                </a:effectLst>
                <a:latin typeface="Calibri" pitchFamily="34" charset="0"/>
              </a:rPr>
              <a:t>H</a:t>
            </a:r>
          </a:p>
        </p:txBody>
      </p:sp>
      <p:sp>
        <p:nvSpPr>
          <p:cNvPr id="2062" name="TextBox 28"/>
          <p:cNvSpPr txBox="1">
            <a:spLocks noChangeArrowheads="1"/>
          </p:cNvSpPr>
          <p:nvPr/>
        </p:nvSpPr>
        <p:spPr bwMode="auto">
          <a:xfrm>
            <a:off x="6629400" y="3276600"/>
            <a:ext cx="304800" cy="523875"/>
          </a:xfrm>
          <a:prstGeom prst="rect">
            <a:avLst/>
          </a:prstGeom>
          <a:noFill/>
          <a:ln w="9525">
            <a:noFill/>
            <a:miter lim="800000"/>
            <a:headEnd/>
            <a:tailEnd/>
          </a:ln>
        </p:spPr>
        <p:txBody>
          <a:bodyPr>
            <a:spAutoFit/>
          </a:bodyPr>
          <a:lstStyle/>
          <a:p>
            <a:pPr>
              <a:defRPr/>
            </a:pPr>
            <a:r>
              <a:rPr lang="en-US" sz="2800" b="1" dirty="0">
                <a:solidFill>
                  <a:srgbClr val="FF00FF"/>
                </a:solidFill>
                <a:effectLst>
                  <a:outerShdw blurRad="50800" dist="38100" dir="2700000" algn="tl" rotWithShape="0">
                    <a:prstClr val="black"/>
                  </a:outerShdw>
                </a:effectLst>
                <a:latin typeface="Calibri" pitchFamily="34" charset="0"/>
              </a:rPr>
              <a:t>H</a:t>
            </a:r>
          </a:p>
        </p:txBody>
      </p:sp>
      <p:sp>
        <p:nvSpPr>
          <p:cNvPr id="2063" name="TextBox 29"/>
          <p:cNvSpPr txBox="1">
            <a:spLocks noChangeArrowheads="1"/>
          </p:cNvSpPr>
          <p:nvPr/>
        </p:nvSpPr>
        <p:spPr bwMode="auto">
          <a:xfrm>
            <a:off x="1981200" y="609600"/>
            <a:ext cx="5105400" cy="584200"/>
          </a:xfrm>
          <a:prstGeom prst="rect">
            <a:avLst/>
          </a:prstGeom>
          <a:noFill/>
          <a:ln w="9525">
            <a:noFill/>
            <a:miter lim="800000"/>
            <a:headEnd/>
            <a:tailEnd/>
          </a:ln>
        </p:spPr>
        <p:txBody>
          <a:bodyPr>
            <a:spAutoFit/>
          </a:bodyPr>
          <a:lstStyle/>
          <a:p>
            <a:pPr algn="ctr"/>
            <a:r>
              <a:rPr lang="en-US" sz="3200" b="1">
                <a:latin typeface="Calibri" pitchFamily="34" charset="0"/>
              </a:rPr>
              <a:t>GPS Bench Marks (GPSBMs)</a:t>
            </a:r>
          </a:p>
        </p:txBody>
      </p:sp>
      <p:cxnSp>
        <p:nvCxnSpPr>
          <p:cNvPr id="32" name="Curved Connector 31"/>
          <p:cNvCxnSpPr/>
          <p:nvPr/>
        </p:nvCxnSpPr>
        <p:spPr>
          <a:xfrm rot="5400000">
            <a:off x="723900" y="1181100"/>
            <a:ext cx="1600200" cy="1524000"/>
          </a:xfrm>
          <a:prstGeom prst="curved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6200000" flipH="1">
            <a:off x="6858000" y="1219200"/>
            <a:ext cx="1828800" cy="1828800"/>
          </a:xfrm>
          <a:prstGeom prst="curved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2667000" y="1828800"/>
            <a:ext cx="16002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6200000" flipH="1">
            <a:off x="5143500" y="1638300"/>
            <a:ext cx="1524000" cy="685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Text Box 22"/>
          <p:cNvSpPr txBox="1">
            <a:spLocks noChangeArrowheads="1"/>
          </p:cNvSpPr>
          <p:nvPr/>
        </p:nvSpPr>
        <p:spPr bwMode="auto">
          <a:xfrm>
            <a:off x="838200" y="5791200"/>
            <a:ext cx="5105400" cy="1016000"/>
          </a:xfrm>
          <a:prstGeom prst="rect">
            <a:avLst/>
          </a:prstGeom>
          <a:noFill/>
          <a:ln w="9525">
            <a:noFill/>
            <a:miter lim="800000"/>
            <a:headEnd/>
            <a:tailEnd/>
          </a:ln>
        </p:spPr>
        <p:txBody>
          <a:bodyPr>
            <a:spAutoFit/>
          </a:bodyPr>
          <a:lstStyle/>
          <a:p>
            <a:pPr>
              <a:defRPr/>
            </a:pPr>
            <a:r>
              <a:rPr lang="en-US" sz="2000" b="1" i="1" dirty="0">
                <a:effectLst>
                  <a:outerShdw blurRad="50800" dist="38100" dir="2700000" algn="tl" rotWithShape="0">
                    <a:prstClr val="black">
                      <a:alpha val="40000"/>
                    </a:prstClr>
                  </a:outerShdw>
                </a:effectLst>
                <a:latin typeface="Calibri" pitchFamily="34" charset="0"/>
              </a:rPr>
              <a:t>Errors in NAVD 88 :  </a:t>
            </a:r>
          </a:p>
          <a:p>
            <a:pPr>
              <a:defRPr/>
            </a:pPr>
            <a:r>
              <a:rPr lang="en-US" sz="2000" b="1" i="1" dirty="0">
                <a:effectLst>
                  <a:outerShdw blurRad="50800" dist="38100" dir="2700000" algn="tl" rotWithShape="0">
                    <a:prstClr val="black">
                      <a:alpha val="40000"/>
                    </a:prstClr>
                  </a:outerShdw>
                </a:effectLst>
                <a:latin typeface="Calibri" pitchFamily="34" charset="0"/>
              </a:rPr>
              <a:t>~50 cm average, 100 cm CONUS tilt, </a:t>
            </a:r>
          </a:p>
          <a:p>
            <a:pPr>
              <a:defRPr/>
            </a:pPr>
            <a:r>
              <a:rPr lang="en-US" sz="2000" b="1" i="1" dirty="0">
                <a:effectLst>
                  <a:outerShdw blurRad="50800" dist="38100" dir="2700000" algn="tl" rotWithShape="0">
                    <a:prstClr val="black">
                      <a:alpha val="40000"/>
                    </a:prstClr>
                  </a:outerShdw>
                </a:effectLst>
                <a:latin typeface="Calibri" pitchFamily="34" charset="0"/>
              </a:rPr>
              <a:t>1-2 meters average in Alaska</a:t>
            </a:r>
            <a:r>
              <a:rPr lang="en-US" b="1" i="1" dirty="0">
                <a:effectLst>
                  <a:outerShdw blurRad="50800" dist="38100" dir="2700000" algn="tl" rotWithShape="0">
                    <a:prstClr val="black">
                      <a:alpha val="40000"/>
                    </a:prstClr>
                  </a:outerShdw>
                </a:effectLst>
                <a:latin typeface="Calibri" pitchFamily="34" charset="0"/>
              </a:rPr>
              <a:t>                     </a:t>
            </a:r>
          </a:p>
        </p:txBody>
      </p:sp>
      <p:cxnSp>
        <p:nvCxnSpPr>
          <p:cNvPr id="54" name="Straight Arrow Connector 53"/>
          <p:cNvCxnSpPr/>
          <p:nvPr/>
        </p:nvCxnSpPr>
        <p:spPr>
          <a:xfrm flipH="1">
            <a:off x="3124200" y="4800600"/>
            <a:ext cx="180975" cy="838200"/>
          </a:xfrm>
          <a:prstGeom prst="straightConnector1">
            <a:avLst/>
          </a:prstGeom>
          <a:ln w="38100">
            <a:solidFill>
              <a:schemeClr val="bg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8001000" y="5257800"/>
            <a:ext cx="1066800" cy="304800"/>
          </a:xfrm>
          <a:prstGeom prst="straightConnector1">
            <a:avLst/>
          </a:prstGeom>
          <a:ln w="38100">
            <a:solidFill>
              <a:schemeClr val="bg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1" idx="0"/>
          </p:cNvCxnSpPr>
          <p:nvPr/>
        </p:nvCxnSpPr>
        <p:spPr>
          <a:xfrm>
            <a:off x="796925" y="4800600"/>
            <a:ext cx="346075" cy="609600"/>
          </a:xfrm>
          <a:prstGeom prst="straightConnector1">
            <a:avLst/>
          </a:prstGeom>
          <a:ln w="38100">
            <a:solidFill>
              <a:schemeClr val="bg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64" name="Freeform 63"/>
          <p:cNvSpPr/>
          <p:nvPr/>
        </p:nvSpPr>
        <p:spPr>
          <a:xfrm>
            <a:off x="6324600" y="2971800"/>
            <a:ext cx="142875" cy="1801813"/>
          </a:xfrm>
          <a:custGeom>
            <a:avLst/>
            <a:gdLst>
              <a:gd name="connsiteX0" fmla="*/ 92765 w 386522"/>
              <a:gd name="connsiteY0" fmla="*/ 1802295 h 1802295"/>
              <a:gd name="connsiteX1" fmla="*/ 371061 w 386522"/>
              <a:gd name="connsiteY1" fmla="*/ 702365 h 1802295"/>
              <a:gd name="connsiteX2" fmla="*/ 0 w 386522"/>
              <a:gd name="connsiteY2" fmla="*/ 0 h 1802295"/>
            </a:gdLst>
            <a:ahLst/>
            <a:cxnLst>
              <a:cxn ang="0">
                <a:pos x="connsiteX0" y="connsiteY0"/>
              </a:cxn>
              <a:cxn ang="0">
                <a:pos x="connsiteX1" y="connsiteY1"/>
              </a:cxn>
              <a:cxn ang="0">
                <a:pos x="connsiteX2" y="connsiteY2"/>
              </a:cxn>
            </a:cxnLst>
            <a:rect l="l" t="t" r="r" b="b"/>
            <a:pathLst>
              <a:path w="386522" h="1802295">
                <a:moveTo>
                  <a:pt x="92765" y="1802295"/>
                </a:moveTo>
                <a:cubicBezTo>
                  <a:pt x="239643" y="1402521"/>
                  <a:pt x="386522" y="1002747"/>
                  <a:pt x="371061" y="702365"/>
                </a:cubicBezTo>
                <a:cubicBezTo>
                  <a:pt x="355600" y="401983"/>
                  <a:pt x="57426" y="68470"/>
                  <a:pt x="0" y="0"/>
                </a:cubicBezTo>
              </a:path>
            </a:pathLst>
          </a:custGeom>
          <a:ln w="381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66" name="Straight Arrow Connector 65"/>
          <p:cNvCxnSpPr>
            <a:stCxn id="64" idx="0"/>
          </p:cNvCxnSpPr>
          <p:nvPr/>
        </p:nvCxnSpPr>
        <p:spPr>
          <a:xfrm flipH="1">
            <a:off x="6248400" y="4773613"/>
            <a:ext cx="111125" cy="636587"/>
          </a:xfrm>
          <a:prstGeom prst="straightConnector1">
            <a:avLst/>
          </a:prstGeom>
          <a:ln w="38100">
            <a:solidFill>
              <a:schemeClr val="bg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78" name="Curved Connector 77"/>
          <p:cNvCxnSpPr/>
          <p:nvPr/>
        </p:nvCxnSpPr>
        <p:spPr>
          <a:xfrm rot="16200000" flipV="1">
            <a:off x="952500" y="5219700"/>
            <a:ext cx="762000" cy="533400"/>
          </a:xfrm>
          <a:prstGeom prst="curvedConnector3">
            <a:avLst>
              <a:gd name="adj1" fmla="val 103913"/>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Curved Connector 89"/>
          <p:cNvCxnSpPr/>
          <p:nvPr/>
        </p:nvCxnSpPr>
        <p:spPr>
          <a:xfrm flipV="1">
            <a:off x="1828800" y="5105400"/>
            <a:ext cx="1295400" cy="762000"/>
          </a:xfrm>
          <a:prstGeom prst="curvedConnector3">
            <a:avLst>
              <a:gd name="adj1" fmla="val -4220"/>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Curved Connector 92"/>
          <p:cNvCxnSpPr/>
          <p:nvPr/>
        </p:nvCxnSpPr>
        <p:spPr>
          <a:xfrm flipV="1">
            <a:off x="2971800" y="5181600"/>
            <a:ext cx="3200400" cy="838200"/>
          </a:xfrm>
          <a:prstGeom prst="curvedConnector3">
            <a:avLst>
              <a:gd name="adj1" fmla="val 50000"/>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Curved Connector 96"/>
          <p:cNvCxnSpPr/>
          <p:nvPr/>
        </p:nvCxnSpPr>
        <p:spPr>
          <a:xfrm flipV="1">
            <a:off x="3581400" y="5410200"/>
            <a:ext cx="4876800" cy="609600"/>
          </a:xfrm>
          <a:prstGeom prst="curvedConnector3">
            <a:avLst>
              <a:gd name="adj1" fmla="val 50000"/>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flipH="1">
            <a:off x="3200400" y="2905125"/>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flipH="1">
            <a:off x="655638" y="2916238"/>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flipH="1">
            <a:off x="6248400" y="28194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flipH="1">
            <a:off x="8610600" y="31242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83" name="TextBox 34"/>
          <p:cNvSpPr txBox="1">
            <a:spLocks noChangeArrowheads="1"/>
          </p:cNvSpPr>
          <p:nvPr/>
        </p:nvSpPr>
        <p:spPr bwMode="auto">
          <a:xfrm>
            <a:off x="3810000" y="3409950"/>
            <a:ext cx="1447800" cy="400050"/>
          </a:xfrm>
          <a:prstGeom prst="rect">
            <a:avLst/>
          </a:prstGeom>
          <a:noFill/>
          <a:ln w="9525">
            <a:noFill/>
            <a:miter lim="800000"/>
            <a:headEnd/>
            <a:tailEnd/>
          </a:ln>
        </p:spPr>
        <p:txBody>
          <a:bodyPr>
            <a:spAutoFit/>
          </a:bodyPr>
          <a:lstStyle/>
          <a:p>
            <a:pPr>
              <a:defRPr/>
            </a:pPr>
            <a:r>
              <a:rPr lang="en-US" sz="2000" b="1" dirty="0">
                <a:solidFill>
                  <a:srgbClr val="FFC000"/>
                </a:solidFill>
                <a:effectLst>
                  <a:outerShdw blurRad="50800" dist="38100" dir="2700000" algn="tl" rotWithShape="0">
                    <a:prstClr val="black"/>
                  </a:outerShdw>
                </a:effectLst>
              </a:rPr>
              <a:t>(NAVD 88)</a:t>
            </a:r>
          </a:p>
        </p:txBody>
      </p:sp>
      <p:sp>
        <p:nvSpPr>
          <p:cNvPr id="2084" name="TextBox 35"/>
          <p:cNvSpPr txBox="1">
            <a:spLocks noChangeArrowheads="1"/>
          </p:cNvSpPr>
          <p:nvPr/>
        </p:nvSpPr>
        <p:spPr bwMode="auto">
          <a:xfrm>
            <a:off x="6934200" y="3352800"/>
            <a:ext cx="1524000" cy="400050"/>
          </a:xfrm>
          <a:prstGeom prst="rect">
            <a:avLst/>
          </a:prstGeom>
          <a:noFill/>
          <a:ln w="9525">
            <a:noFill/>
            <a:miter lim="800000"/>
            <a:headEnd/>
            <a:tailEnd/>
          </a:ln>
        </p:spPr>
        <p:txBody>
          <a:bodyPr>
            <a:spAutoFit/>
          </a:bodyPr>
          <a:lstStyle/>
          <a:p>
            <a:pPr>
              <a:defRPr/>
            </a:pPr>
            <a:r>
              <a:rPr lang="en-US" sz="2000" b="1" dirty="0">
                <a:solidFill>
                  <a:srgbClr val="FF00FF"/>
                </a:solidFill>
                <a:effectLst>
                  <a:outerShdw blurRad="50800" dist="38100" dir="2700000" algn="tl" rotWithShape="0">
                    <a:prstClr val="black"/>
                  </a:outerShdw>
                </a:effectLst>
              </a:rPr>
              <a:t>(EGM2008)</a:t>
            </a:r>
            <a:endParaRPr lang="en-US" b="1" dirty="0">
              <a:solidFill>
                <a:srgbClr val="FF00FF"/>
              </a:solidFill>
              <a:effectLst>
                <a:outerShdw blurRad="50800" dist="38100" dir="2700000" algn="tl" rotWithShape="0">
                  <a:prstClr val="black"/>
                </a:outerShdw>
              </a:effectLst>
            </a:endParaRPr>
          </a:p>
        </p:txBody>
      </p:sp>
      <p:sp>
        <p:nvSpPr>
          <p:cNvPr id="39" name="Oval 38"/>
          <p:cNvSpPr/>
          <p:nvPr/>
        </p:nvSpPr>
        <p:spPr>
          <a:xfrm>
            <a:off x="-2514600" y="4191000"/>
            <a:ext cx="13716000" cy="3505200"/>
          </a:xfrm>
          <a:prstGeom prst="ellipse">
            <a:avLst/>
          </a:prstGeom>
          <a:noFill/>
          <a:ln w="63500" cmpd="sng">
            <a:solidFill>
              <a:srgbClr val="00DA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85" name="TextBox 40"/>
          <p:cNvSpPr txBox="1">
            <a:spLocks noChangeArrowheads="1"/>
          </p:cNvSpPr>
          <p:nvPr/>
        </p:nvSpPr>
        <p:spPr bwMode="auto">
          <a:xfrm rot="-284069">
            <a:off x="1003300" y="3900488"/>
            <a:ext cx="2214563" cy="400050"/>
          </a:xfrm>
          <a:prstGeom prst="rect">
            <a:avLst/>
          </a:prstGeom>
          <a:noFill/>
          <a:ln w="9525">
            <a:noFill/>
            <a:miter lim="800000"/>
            <a:headEnd/>
            <a:tailEnd/>
          </a:ln>
        </p:spPr>
        <p:txBody>
          <a:bodyPr>
            <a:spAutoFit/>
          </a:bodyPr>
          <a:lstStyle/>
          <a:p>
            <a:r>
              <a:rPr lang="en-US" sz="2000" b="1"/>
              <a:t>GRS80 Ellipsoid </a:t>
            </a:r>
          </a:p>
        </p:txBody>
      </p:sp>
      <p:cxnSp>
        <p:nvCxnSpPr>
          <p:cNvPr id="43" name="Straight Connector 42"/>
          <p:cNvCxnSpPr/>
          <p:nvPr/>
        </p:nvCxnSpPr>
        <p:spPr>
          <a:xfrm>
            <a:off x="3265488" y="3090863"/>
            <a:ext cx="31750" cy="110013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248400" y="2971800"/>
            <a:ext cx="71438" cy="124301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5" idx="4"/>
          </p:cNvCxnSpPr>
          <p:nvPr/>
        </p:nvCxnSpPr>
        <p:spPr>
          <a:xfrm rot="16200000" flipH="1">
            <a:off x="70644" y="3729832"/>
            <a:ext cx="1384300" cy="6191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8428038" y="3306763"/>
            <a:ext cx="234950" cy="119856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090" name="TextBox 52"/>
          <p:cNvSpPr txBox="1">
            <a:spLocks noChangeArrowheads="1"/>
          </p:cNvSpPr>
          <p:nvPr/>
        </p:nvSpPr>
        <p:spPr bwMode="auto">
          <a:xfrm>
            <a:off x="457200" y="3581400"/>
            <a:ext cx="381000" cy="400050"/>
          </a:xfrm>
          <a:prstGeom prst="rect">
            <a:avLst/>
          </a:prstGeom>
          <a:noFill/>
          <a:ln w="9525">
            <a:noFill/>
            <a:miter lim="800000"/>
            <a:headEnd/>
            <a:tailEnd/>
          </a:ln>
        </p:spPr>
        <p:txBody>
          <a:bodyPr>
            <a:spAutoFit/>
          </a:bodyPr>
          <a:lstStyle/>
          <a:p>
            <a:pPr>
              <a:defRPr/>
            </a:pPr>
            <a:r>
              <a:rPr lang="en-US" sz="2000" b="1" dirty="0">
                <a:solidFill>
                  <a:srgbClr val="FF0000"/>
                </a:solidFill>
                <a:effectLst>
                  <a:outerShdw blurRad="50800" dist="38100" dir="2700000" algn="tl" rotWithShape="0">
                    <a:prstClr val="black"/>
                  </a:outerShdw>
                </a:effectLst>
              </a:rPr>
              <a:t>h</a:t>
            </a:r>
          </a:p>
        </p:txBody>
      </p:sp>
      <p:sp>
        <p:nvSpPr>
          <p:cNvPr id="2091" name="TextBox 54"/>
          <p:cNvSpPr txBox="1">
            <a:spLocks noChangeArrowheads="1"/>
          </p:cNvSpPr>
          <p:nvPr/>
        </p:nvSpPr>
        <p:spPr bwMode="auto">
          <a:xfrm>
            <a:off x="2971800" y="3429000"/>
            <a:ext cx="381000" cy="400050"/>
          </a:xfrm>
          <a:prstGeom prst="rect">
            <a:avLst/>
          </a:prstGeom>
          <a:noFill/>
          <a:ln w="9525">
            <a:noFill/>
            <a:miter lim="800000"/>
            <a:headEnd/>
            <a:tailEnd/>
          </a:ln>
        </p:spPr>
        <p:txBody>
          <a:bodyPr>
            <a:spAutoFit/>
          </a:bodyPr>
          <a:lstStyle/>
          <a:p>
            <a:pPr>
              <a:defRPr/>
            </a:pPr>
            <a:r>
              <a:rPr lang="en-US" sz="2000" b="1" dirty="0">
                <a:solidFill>
                  <a:srgbClr val="FF0000"/>
                </a:solidFill>
                <a:effectLst>
                  <a:outerShdw blurRad="50800" dist="38100" dir="2700000" algn="tl" rotWithShape="0">
                    <a:prstClr val="black"/>
                  </a:outerShdw>
                </a:effectLst>
              </a:rPr>
              <a:t>h</a:t>
            </a:r>
          </a:p>
        </p:txBody>
      </p:sp>
      <p:sp>
        <p:nvSpPr>
          <p:cNvPr id="2092" name="TextBox 56"/>
          <p:cNvSpPr txBox="1">
            <a:spLocks noChangeArrowheads="1"/>
          </p:cNvSpPr>
          <p:nvPr/>
        </p:nvSpPr>
        <p:spPr bwMode="auto">
          <a:xfrm>
            <a:off x="8229600" y="3867150"/>
            <a:ext cx="381000" cy="400050"/>
          </a:xfrm>
          <a:prstGeom prst="rect">
            <a:avLst/>
          </a:prstGeom>
          <a:noFill/>
          <a:ln w="9525">
            <a:noFill/>
            <a:miter lim="800000"/>
            <a:headEnd/>
            <a:tailEnd/>
          </a:ln>
        </p:spPr>
        <p:txBody>
          <a:bodyPr>
            <a:spAutoFit/>
          </a:bodyPr>
          <a:lstStyle/>
          <a:p>
            <a:pPr>
              <a:defRPr/>
            </a:pPr>
            <a:r>
              <a:rPr lang="en-US" sz="2000" b="1" dirty="0">
                <a:solidFill>
                  <a:srgbClr val="FF0000"/>
                </a:solidFill>
                <a:effectLst>
                  <a:outerShdw blurRad="50800" dist="38100" dir="2700000" algn="tl" rotWithShape="0">
                    <a:prstClr val="black"/>
                  </a:outerShdw>
                </a:effectLst>
              </a:rPr>
              <a:t>h</a:t>
            </a:r>
          </a:p>
        </p:txBody>
      </p:sp>
      <p:sp>
        <p:nvSpPr>
          <p:cNvPr id="57" name="TextBox 56"/>
          <p:cNvSpPr txBox="1">
            <a:spLocks noChangeArrowheads="1"/>
          </p:cNvSpPr>
          <p:nvPr/>
        </p:nvSpPr>
        <p:spPr bwMode="auto">
          <a:xfrm>
            <a:off x="5972175" y="3352800"/>
            <a:ext cx="381000" cy="400050"/>
          </a:xfrm>
          <a:prstGeom prst="rect">
            <a:avLst/>
          </a:prstGeom>
          <a:noFill/>
          <a:ln w="9525">
            <a:noFill/>
            <a:miter lim="800000"/>
            <a:headEnd/>
            <a:tailEnd/>
          </a:ln>
        </p:spPr>
        <p:txBody>
          <a:bodyPr>
            <a:spAutoFit/>
          </a:bodyPr>
          <a:lstStyle/>
          <a:p>
            <a:pPr>
              <a:defRPr/>
            </a:pPr>
            <a:r>
              <a:rPr lang="en-US" sz="2000" b="1" dirty="0">
                <a:solidFill>
                  <a:srgbClr val="FF0000"/>
                </a:solidFill>
                <a:effectLst>
                  <a:outerShdw blurRad="50800" dist="38100" dir="2700000" algn="tl" rotWithShape="0">
                    <a:prstClr val="black"/>
                  </a:outerShdw>
                </a:effectLst>
              </a:rPr>
              <a:t>h</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C:\Documents and Settings\dave.minkel.la\Desktop\Abstracts &amp; Papers\Datums Papaer Stuff\Figure 7.tif"/>
          <p:cNvPicPr>
            <a:picLocks noChangeAspect="1" noChangeArrowheads="1"/>
          </p:cNvPicPr>
          <p:nvPr/>
        </p:nvPicPr>
        <p:blipFill>
          <a:blip r:embed="rId2"/>
          <a:srcRect/>
          <a:stretch>
            <a:fillRect/>
          </a:stretch>
        </p:blipFill>
        <p:spPr bwMode="auto">
          <a:xfrm>
            <a:off x="101600" y="1"/>
            <a:ext cx="8930640" cy="685800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Continuation Slide.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pic>
      <p:sp>
        <p:nvSpPr>
          <p:cNvPr id="45058" name="Rectangle 2"/>
          <p:cNvSpPr>
            <a:spLocks/>
          </p:cNvSpPr>
          <p:nvPr/>
        </p:nvSpPr>
        <p:spPr bwMode="auto">
          <a:xfrm>
            <a:off x="4021138" y="1676400"/>
            <a:ext cx="4741862" cy="4641850"/>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Replace the Vertical Datum of the USA by 2022 (at today’s funding) with a </a:t>
            </a:r>
            <a:r>
              <a:rPr lang="en-US" sz="2000" b="1" dirty="0">
                <a:latin typeface="+mn-lt"/>
                <a:cs typeface="Times New Roman" pitchFamily="18" charset="0"/>
                <a:sym typeface="Times New Roman" pitchFamily="18" charset="0"/>
              </a:rPr>
              <a:t>gravimetric geoid accurate to 1 cm </a:t>
            </a:r>
          </a:p>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Orthometric heights accessed via GNSS accurate to 2 cm</a:t>
            </a:r>
          </a:p>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Three thrusts of project:</a:t>
            </a:r>
          </a:p>
          <a:p>
            <a:pPr marL="637334" lvl="1" indent="-315877"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Airborne gravity survey of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Long-term monitoring of geoid change</a:t>
            </a:r>
          </a:p>
          <a:p>
            <a:pPr marL="637334" lvl="1" indent="-315877"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Working to launch a collaborative effort with the USGS for simultaneous magnetic measurement</a:t>
            </a:r>
          </a:p>
        </p:txBody>
      </p:sp>
      <p:pic>
        <p:nvPicPr>
          <p:cNvPr id="4100" name="Picture 3" descr="image.pn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531813"/>
            <a:ext cx="8458200" cy="1209675"/>
          </a:xfrm>
          <a:prstGeom prst="rect">
            <a:avLst/>
          </a:prstGeom>
          <a:noFill/>
          <a:ln w="12700">
            <a:noFill/>
            <a:miter lim="0"/>
            <a:headEnd/>
            <a:tailEnd/>
          </a:ln>
        </p:spPr>
        <p:txBody>
          <a:bodyPr lIns="88882" tIns="50791" rIns="88882" bIns="50791" anchor="ctr">
            <a:spAutoFit/>
          </a:bodyPr>
          <a:lstStyle/>
          <a:p>
            <a:pPr algn="ctr" defTabSz="913028">
              <a:defRPr/>
            </a:pPr>
            <a:r>
              <a:rPr lang="en-US" sz="3600" b="1" dirty="0">
                <a:latin typeface="+mj-lt"/>
                <a:cs typeface="Times New Roman" pitchFamily="18" charset="0"/>
                <a:sym typeface="Times New Roman" pitchFamily="18" charset="0"/>
              </a:rPr>
              <a:t>Gravity for the Redefinition of the American Vertical Datum (GRAV-D) </a:t>
            </a:r>
            <a:endParaRPr lang="en-US" sz="1400" b="1" dirty="0">
              <a:latin typeface="+mj-lt"/>
            </a:endParaRPr>
          </a:p>
        </p:txBody>
      </p:sp>
      <p:pic>
        <p:nvPicPr>
          <p:cNvPr id="4105" name="Picture 3" descr="image.pn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296863" y="1601113"/>
            <a:ext cx="3417887" cy="447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pic>
      <p:sp>
        <p:nvSpPr>
          <p:cNvPr id="10" name="Rectangle 4"/>
          <p:cNvSpPr txBox="1">
            <a:spLocks noChangeArrowheads="1"/>
          </p:cNvSpPr>
          <p:nvPr/>
        </p:nvSpPr>
        <p:spPr bwMode="auto">
          <a:xfrm>
            <a:off x="327260" y="6041040"/>
            <a:ext cx="3360322" cy="785814"/>
          </a:xfrm>
          <a:prstGeom prst="rect">
            <a:avLst/>
          </a:prstGeom>
          <a:solidFill>
            <a:srgbClr val="003399"/>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Tx/>
              <a:buNone/>
            </a:pPr>
            <a:r>
              <a:rPr lang="en-US" sz="1800" b="1" i="1" u="sng" dirty="0" smtClean="0">
                <a:solidFill>
                  <a:srgbClr val="FFFF00"/>
                </a:solidFill>
              </a:rPr>
              <a:t>Gravity</a:t>
            </a:r>
            <a:r>
              <a:rPr lang="en-US" sz="1800" i="1" dirty="0" smtClean="0">
                <a:solidFill>
                  <a:srgbClr val="FFFF00"/>
                </a:solidFill>
              </a:rPr>
              <a:t> and </a:t>
            </a:r>
            <a:r>
              <a:rPr lang="en-US" sz="1800" b="1" i="1" u="sng" dirty="0" smtClean="0">
                <a:solidFill>
                  <a:srgbClr val="FFFF00"/>
                </a:solidFill>
              </a:rPr>
              <a:t>Heights</a:t>
            </a:r>
            <a:r>
              <a:rPr lang="en-US" sz="1800" i="1" dirty="0" smtClean="0">
                <a:solidFill>
                  <a:srgbClr val="FFFF00"/>
                </a:solidFill>
              </a:rPr>
              <a:t> are</a:t>
            </a:r>
          </a:p>
          <a:p>
            <a:pPr algn="ctr">
              <a:buFontTx/>
              <a:buNone/>
            </a:pPr>
            <a:r>
              <a:rPr lang="en-US" sz="1800" i="1" dirty="0" smtClean="0">
                <a:solidFill>
                  <a:srgbClr val="FFFF00"/>
                </a:solidFill>
              </a:rPr>
              <a:t>inseparably connected</a:t>
            </a:r>
            <a:endParaRPr lang="en-US" sz="1800" b="1" i="1" dirty="0"/>
          </a:p>
        </p:txBody>
      </p:sp>
    </p:spTree>
    <p:extLst>
      <p:ext uri="{BB962C8B-B14F-4D97-AF65-F5344CB8AC3E}">
        <p14:creationId xmlns="" xmlns:p14="http://schemas.microsoft.com/office/powerpoint/2010/main" val="245160185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2" descr="100_0095"/>
          <p:cNvPicPr>
            <a:picLocks noGrp="1" noChangeAspect="1" noChangeArrowheads="1"/>
          </p:cNvPicPr>
          <p:nvPr>
            <p:ph idx="1"/>
          </p:nvPr>
        </p:nvPicPr>
        <p:blipFill>
          <a:blip r:embed="rId3">
            <a:lum bright="-30000"/>
          </a:blip>
          <a:srcRect/>
          <a:stretch>
            <a:fillRect/>
          </a:stretch>
        </p:blipFill>
        <p:spPr>
          <a:xfrm>
            <a:off x="0" y="0"/>
            <a:ext cx="9144000" cy="6902450"/>
          </a:xfrm>
        </p:spPr>
      </p:pic>
      <p:pic>
        <p:nvPicPr>
          <p:cNvPr id="8195" name="Picture 3" descr="PUEBLO OF LAGUNA GPS 1 - LANDSCAPE"/>
          <p:cNvPicPr>
            <a:picLocks noChangeAspect="1" noChangeArrowheads="1"/>
          </p:cNvPicPr>
          <p:nvPr/>
        </p:nvPicPr>
        <p:blipFill>
          <a:blip r:embed="rId4">
            <a:lum bright="-6000"/>
          </a:blip>
          <a:srcRect/>
          <a:stretch>
            <a:fillRect/>
          </a:stretch>
        </p:blipFill>
        <p:spPr bwMode="auto">
          <a:xfrm>
            <a:off x="15875" y="3848100"/>
            <a:ext cx="2711450" cy="3054350"/>
          </a:xfrm>
          <a:prstGeom prst="rect">
            <a:avLst/>
          </a:prstGeom>
          <a:noFill/>
          <a:ln w="15875" cap="rnd">
            <a:solidFill>
              <a:schemeClr val="bg1"/>
            </a:solidFill>
            <a:prstDash val="sysDot"/>
            <a:miter lim="800000"/>
            <a:headEnd/>
            <a:tailEnd/>
          </a:ln>
        </p:spPr>
      </p:pic>
      <p:pic>
        <p:nvPicPr>
          <p:cNvPr id="8196" name="Picture 4" descr="mtn_top_1_of_2"/>
          <p:cNvPicPr>
            <a:picLocks noChangeAspect="1" noChangeArrowheads="1"/>
          </p:cNvPicPr>
          <p:nvPr/>
        </p:nvPicPr>
        <p:blipFill>
          <a:blip r:embed="rId5"/>
          <a:srcRect/>
          <a:stretch>
            <a:fillRect/>
          </a:stretch>
        </p:blipFill>
        <p:spPr bwMode="auto">
          <a:xfrm>
            <a:off x="6446838" y="3875088"/>
            <a:ext cx="2698750" cy="3016250"/>
          </a:xfrm>
          <a:prstGeom prst="rect">
            <a:avLst/>
          </a:prstGeom>
          <a:noFill/>
          <a:ln w="15875" cap="rnd">
            <a:solidFill>
              <a:schemeClr val="bg1"/>
            </a:solidFill>
            <a:prstDash val="sysDot"/>
            <a:miter lim="800000"/>
            <a:headEnd/>
            <a:tailEnd/>
          </a:ln>
        </p:spPr>
      </p:pic>
      <p:pic>
        <p:nvPicPr>
          <p:cNvPr id="8197" name="Picture 5" descr="geodimeter"/>
          <p:cNvPicPr>
            <a:picLocks noChangeAspect="1" noChangeArrowheads="1"/>
          </p:cNvPicPr>
          <p:nvPr/>
        </p:nvPicPr>
        <p:blipFill>
          <a:blip r:embed="rId6"/>
          <a:srcRect/>
          <a:stretch>
            <a:fillRect/>
          </a:stretch>
        </p:blipFill>
        <p:spPr bwMode="auto">
          <a:xfrm>
            <a:off x="-3175" y="4763"/>
            <a:ext cx="2978150" cy="2257425"/>
          </a:xfrm>
          <a:prstGeom prst="rect">
            <a:avLst/>
          </a:prstGeom>
          <a:noFill/>
          <a:ln w="15875" cap="rnd">
            <a:solidFill>
              <a:schemeClr val="bg1"/>
            </a:solidFill>
            <a:prstDash val="sysDot"/>
            <a:miter lim="800000"/>
            <a:headEnd/>
            <a:tailEnd/>
          </a:ln>
        </p:spPr>
      </p:pic>
      <p:pic>
        <p:nvPicPr>
          <p:cNvPr id="8198" name="Picture 6" descr="leveling"/>
          <p:cNvPicPr>
            <a:picLocks noChangeAspect="1" noChangeArrowheads="1"/>
          </p:cNvPicPr>
          <p:nvPr/>
        </p:nvPicPr>
        <p:blipFill>
          <a:blip r:embed="rId7"/>
          <a:srcRect/>
          <a:stretch>
            <a:fillRect/>
          </a:stretch>
        </p:blipFill>
        <p:spPr bwMode="auto">
          <a:xfrm>
            <a:off x="6208713" y="4763"/>
            <a:ext cx="2940050" cy="2222500"/>
          </a:xfrm>
          <a:prstGeom prst="rect">
            <a:avLst/>
          </a:prstGeom>
          <a:noFill/>
          <a:ln w="15875" cap="rnd">
            <a:solidFill>
              <a:schemeClr val="bg1"/>
            </a:solidFill>
            <a:prstDash val="sysDot"/>
            <a:miter lim="800000"/>
            <a:headEnd/>
            <a:tailEnd/>
          </a:ln>
        </p:spPr>
      </p:pic>
      <p:sp>
        <p:nvSpPr>
          <p:cNvPr id="8199" name="Line 7"/>
          <p:cNvSpPr>
            <a:spLocks noChangeShapeType="1"/>
          </p:cNvSpPr>
          <p:nvPr/>
        </p:nvSpPr>
        <p:spPr bwMode="auto">
          <a:xfrm>
            <a:off x="4724400" y="3429000"/>
            <a:ext cx="1744663" cy="455613"/>
          </a:xfrm>
          <a:prstGeom prst="line">
            <a:avLst/>
          </a:prstGeom>
          <a:noFill/>
          <a:ln w="50800">
            <a:solidFill>
              <a:schemeClr val="bg1"/>
            </a:solidFill>
            <a:prstDash val="sysDot"/>
            <a:round/>
            <a:headEnd/>
            <a:tailEnd/>
          </a:ln>
        </p:spPr>
        <p:txBody>
          <a:bodyPr/>
          <a:lstStyle/>
          <a:p>
            <a:endParaRPr lang="en-US"/>
          </a:p>
        </p:txBody>
      </p:sp>
      <p:sp>
        <p:nvSpPr>
          <p:cNvPr id="8200" name="Line 8"/>
          <p:cNvSpPr>
            <a:spLocks noChangeShapeType="1"/>
          </p:cNvSpPr>
          <p:nvPr/>
        </p:nvSpPr>
        <p:spPr bwMode="auto">
          <a:xfrm flipV="1">
            <a:off x="4648200" y="2214563"/>
            <a:ext cx="1593850" cy="1214437"/>
          </a:xfrm>
          <a:prstGeom prst="line">
            <a:avLst/>
          </a:prstGeom>
          <a:noFill/>
          <a:ln w="50800">
            <a:solidFill>
              <a:schemeClr val="bg1"/>
            </a:solidFill>
            <a:prstDash val="sysDot"/>
            <a:round/>
            <a:headEnd/>
            <a:tailEnd/>
          </a:ln>
        </p:spPr>
        <p:txBody>
          <a:bodyPr/>
          <a:lstStyle/>
          <a:p>
            <a:endParaRPr lang="en-US"/>
          </a:p>
        </p:txBody>
      </p:sp>
      <p:sp>
        <p:nvSpPr>
          <p:cNvPr id="8201" name="Line 9"/>
          <p:cNvSpPr>
            <a:spLocks noChangeShapeType="1"/>
          </p:cNvSpPr>
          <p:nvPr/>
        </p:nvSpPr>
        <p:spPr bwMode="auto">
          <a:xfrm>
            <a:off x="2978150" y="2289175"/>
            <a:ext cx="1746250" cy="1139825"/>
          </a:xfrm>
          <a:prstGeom prst="line">
            <a:avLst/>
          </a:prstGeom>
          <a:noFill/>
          <a:ln w="50800">
            <a:solidFill>
              <a:schemeClr val="bg1"/>
            </a:solidFill>
            <a:prstDash val="sysDot"/>
            <a:round/>
            <a:headEnd/>
            <a:tailEnd/>
          </a:ln>
        </p:spPr>
        <p:txBody>
          <a:bodyPr/>
          <a:lstStyle/>
          <a:p>
            <a:endParaRPr lang="en-US"/>
          </a:p>
        </p:txBody>
      </p:sp>
      <p:sp>
        <p:nvSpPr>
          <p:cNvPr id="8202" name="Line 10"/>
          <p:cNvSpPr>
            <a:spLocks noChangeShapeType="1"/>
          </p:cNvSpPr>
          <p:nvPr/>
        </p:nvSpPr>
        <p:spPr bwMode="auto">
          <a:xfrm flipV="1">
            <a:off x="2716213" y="3429000"/>
            <a:ext cx="1931987" cy="430213"/>
          </a:xfrm>
          <a:prstGeom prst="line">
            <a:avLst/>
          </a:prstGeom>
          <a:noFill/>
          <a:ln w="50800">
            <a:solidFill>
              <a:schemeClr val="bg1"/>
            </a:solidFill>
            <a:prstDash val="sysDot"/>
            <a:round/>
            <a:headEnd/>
            <a:tailEnd/>
          </a:ln>
        </p:spPr>
        <p:txBody>
          <a:bodyPr/>
          <a:lstStyle/>
          <a:p>
            <a:endParaRPr lang="en-US"/>
          </a:p>
        </p:txBody>
      </p:sp>
      <p:sp>
        <p:nvSpPr>
          <p:cNvPr id="8203" name="AutoShape 11"/>
          <p:cNvSpPr>
            <a:spLocks noChangeArrowheads="1"/>
          </p:cNvSpPr>
          <p:nvPr/>
        </p:nvSpPr>
        <p:spPr bwMode="auto">
          <a:xfrm>
            <a:off x="4551363" y="3181350"/>
            <a:ext cx="288925" cy="327025"/>
          </a:xfrm>
          <a:prstGeom prst="triangle">
            <a:avLst>
              <a:gd name="adj" fmla="val 50000"/>
            </a:avLst>
          </a:prstGeom>
          <a:solidFill>
            <a:srgbClr val="FF0000"/>
          </a:solidFill>
          <a:ln w="9525">
            <a:noFill/>
            <a:miter lim="800000"/>
            <a:headEnd/>
            <a:tailEnd/>
          </a:ln>
        </p:spPr>
        <p:txBody>
          <a:bodyPr wrap="none" anchor="ctr"/>
          <a:lstStyle/>
          <a:p>
            <a:endParaRPr lang="en-US"/>
          </a:p>
        </p:txBody>
      </p:sp>
      <p:sp>
        <p:nvSpPr>
          <p:cNvPr id="8204" name="Text Box 12"/>
          <p:cNvSpPr txBox="1">
            <a:spLocks noChangeArrowheads="1"/>
          </p:cNvSpPr>
          <p:nvPr/>
        </p:nvSpPr>
        <p:spPr bwMode="auto">
          <a:xfrm>
            <a:off x="2093913" y="2403475"/>
            <a:ext cx="5089525" cy="461963"/>
          </a:xfrm>
          <a:prstGeom prst="rect">
            <a:avLst/>
          </a:prstGeom>
          <a:solidFill>
            <a:srgbClr val="002060"/>
          </a:solidFill>
          <a:ln w="9525">
            <a:noFill/>
            <a:miter lim="800000"/>
            <a:headEnd/>
            <a:tailEnd/>
          </a:ln>
        </p:spPr>
        <p:txBody>
          <a:bodyPr wrap="none">
            <a:spAutoFit/>
          </a:bodyPr>
          <a:lstStyle/>
          <a:p>
            <a:pPr algn="ctr"/>
            <a:r>
              <a:rPr lang="en-US" sz="2400" b="1">
                <a:solidFill>
                  <a:srgbClr val="FFFF00"/>
                </a:solidFill>
                <a:cs typeface="Times New Roman" pitchFamily="18" charset="0"/>
              </a:rPr>
              <a:t>36 33 42.15986 N / 105 12 15.67754 W</a:t>
            </a:r>
          </a:p>
        </p:txBody>
      </p:sp>
      <p:sp>
        <p:nvSpPr>
          <p:cNvPr id="8205" name="Text Box 13"/>
          <p:cNvSpPr txBox="1">
            <a:spLocks noChangeArrowheads="1"/>
          </p:cNvSpPr>
          <p:nvPr/>
        </p:nvSpPr>
        <p:spPr bwMode="auto">
          <a:xfrm>
            <a:off x="3827463" y="3976688"/>
            <a:ext cx="1673225" cy="461962"/>
          </a:xfrm>
          <a:prstGeom prst="rect">
            <a:avLst/>
          </a:prstGeom>
          <a:solidFill>
            <a:srgbClr val="002060"/>
          </a:solidFill>
          <a:ln w="9525">
            <a:noFill/>
            <a:miter lim="800000"/>
            <a:headEnd/>
            <a:tailEnd/>
          </a:ln>
        </p:spPr>
        <p:txBody>
          <a:bodyPr wrap="none">
            <a:spAutoFit/>
          </a:bodyPr>
          <a:lstStyle/>
          <a:p>
            <a:pPr algn="ctr"/>
            <a:r>
              <a:rPr lang="en-US" sz="2400" b="1">
                <a:solidFill>
                  <a:srgbClr val="FFFF00"/>
                </a:solidFill>
                <a:cs typeface="Times New Roman" pitchFamily="18" charset="0"/>
              </a:rPr>
              <a:t>1855.973 m</a:t>
            </a:r>
          </a:p>
        </p:txBody>
      </p:sp>
      <p:sp>
        <p:nvSpPr>
          <p:cNvPr id="8206" name="Text Box 14"/>
          <p:cNvSpPr txBox="1">
            <a:spLocks noChangeArrowheads="1"/>
          </p:cNvSpPr>
          <p:nvPr/>
        </p:nvSpPr>
        <p:spPr bwMode="auto">
          <a:xfrm>
            <a:off x="3182938" y="4518025"/>
            <a:ext cx="2835275" cy="400050"/>
          </a:xfrm>
          <a:prstGeom prst="rect">
            <a:avLst/>
          </a:prstGeom>
          <a:solidFill>
            <a:srgbClr val="002060">
              <a:alpha val="92940"/>
            </a:srgbClr>
          </a:solidFill>
          <a:ln w="9525">
            <a:noFill/>
            <a:miter lim="800000"/>
            <a:headEnd/>
            <a:tailEnd/>
          </a:ln>
        </p:spPr>
        <p:txBody>
          <a:bodyPr wrap="none">
            <a:spAutoFit/>
          </a:bodyPr>
          <a:lstStyle/>
          <a:p>
            <a:pPr algn="ctr"/>
            <a:r>
              <a:rPr lang="en-US" sz="2000" b="1">
                <a:solidFill>
                  <a:srgbClr val="FFFF00"/>
                </a:solidFill>
                <a:cs typeface="Times New Roman" pitchFamily="18" charset="0"/>
              </a:rPr>
              <a:t>NAD83(2007)  /  NAVD88</a:t>
            </a:r>
          </a:p>
        </p:txBody>
      </p:sp>
      <p:sp>
        <p:nvSpPr>
          <p:cNvPr id="8207" name="Rectangle 15"/>
          <p:cNvSpPr>
            <a:spLocks noChangeArrowheads="1"/>
          </p:cNvSpPr>
          <p:nvPr/>
        </p:nvSpPr>
        <p:spPr bwMode="auto">
          <a:xfrm>
            <a:off x="2143125" y="809625"/>
            <a:ext cx="4857750" cy="5205413"/>
          </a:xfrm>
          <a:prstGeom prst="rect">
            <a:avLst/>
          </a:prstGeom>
          <a:noFill/>
          <a:ln w="9525">
            <a:noFill/>
            <a:miter lim="800000"/>
            <a:headEnd/>
            <a:tailEnd/>
          </a:ln>
        </p:spPr>
        <p:txBody>
          <a:bodyPr wrap="none" anchor="ctr"/>
          <a:lstStyle/>
          <a:p>
            <a:endParaRPr lang="en-US"/>
          </a:p>
        </p:txBody>
      </p:sp>
    </p:spTree>
  </p:cSld>
  <p:clrMapOvr>
    <a:masterClrMapping/>
  </p:clrMapOvr>
  <p:transition spd="med">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txBox="1">
            <a:spLocks/>
          </p:cNvSpPr>
          <p:nvPr/>
        </p:nvSpPr>
        <p:spPr bwMode="auto">
          <a:xfrm>
            <a:off x="1258791" y="1033159"/>
            <a:ext cx="6673931" cy="1923797"/>
          </a:xfrm>
          <a:prstGeom prst="rect">
            <a:avLst/>
          </a:prstGeom>
          <a:noFill/>
          <a:ln w="9525">
            <a:noFill/>
            <a:miter lim="800000"/>
            <a:headEnd/>
            <a:tailEnd/>
          </a:ln>
        </p:spPr>
        <p:txBody>
          <a:bodyPr lIns="91421" tIns="45711" rIns="91421" bIns="45711"/>
          <a:lstStyle/>
          <a:p>
            <a:pPr marL="342612" indent="-342612" defTabSz="642816">
              <a:spcBef>
                <a:spcPct val="20000"/>
              </a:spcBef>
              <a:buFont typeface="Wingdings" pitchFamily="2" charset="2"/>
              <a:buChar char="ü"/>
              <a:defRPr/>
            </a:pPr>
            <a:r>
              <a:rPr lang="en-US" sz="2400" u="sng" dirty="0" smtClean="0">
                <a:latin typeface="Times New Roman" pitchFamily="18" charset="0"/>
                <a:cs typeface="Times New Roman" pitchFamily="18" charset="0"/>
                <a:sym typeface="Times New Roman" pitchFamily="18" charset="0"/>
              </a:rPr>
              <a:t>2 </a:t>
            </a:r>
            <a:r>
              <a:rPr lang="en-US" sz="2400" u="sng" dirty="0">
                <a:latin typeface="Times New Roman" pitchFamily="18" charset="0"/>
                <a:cs typeface="Times New Roman" pitchFamily="18" charset="0"/>
                <a:sym typeface="Times New Roman" pitchFamily="18" charset="0"/>
              </a:rPr>
              <a:t>cm accuracy </a:t>
            </a:r>
            <a:r>
              <a:rPr lang="en-US" sz="2400" dirty="0">
                <a:latin typeface="Times New Roman" pitchFamily="18" charset="0"/>
                <a:cs typeface="Times New Roman" pitchFamily="18" charset="0"/>
                <a:sym typeface="Times New Roman" pitchFamily="18" charset="0"/>
              </a:rPr>
              <a:t>orthometric heights </a:t>
            </a:r>
            <a:r>
              <a:rPr lang="en-US" sz="2400" dirty="0" smtClean="0">
                <a:latin typeface="Times New Roman" pitchFamily="18" charset="0"/>
                <a:cs typeface="Times New Roman" pitchFamily="18" charset="0"/>
                <a:sym typeface="Times New Roman" pitchFamily="18" charset="0"/>
              </a:rPr>
              <a:t>-</a:t>
            </a:r>
          </a:p>
          <a:p>
            <a:pPr marL="799812" lvl="1" indent="-342612" defTabSz="642816">
              <a:spcBef>
                <a:spcPct val="20000"/>
              </a:spcBef>
              <a:defRPr/>
            </a:pPr>
            <a:r>
              <a:rPr lang="en-US" sz="2400" dirty="0" smtClean="0">
                <a:latin typeface="Times New Roman" pitchFamily="18" charset="0"/>
                <a:cs typeface="Times New Roman" pitchFamily="18" charset="0"/>
                <a:sym typeface="Times New Roman" pitchFamily="18" charset="0"/>
              </a:rPr>
              <a:t>		from GNSS (1 cm) + </a:t>
            </a:r>
            <a:r>
              <a:rPr lang="en-US" sz="2400" dirty="0" err="1" smtClean="0">
                <a:latin typeface="Times New Roman" pitchFamily="18" charset="0"/>
                <a:cs typeface="Times New Roman" pitchFamily="18" charset="0"/>
                <a:sym typeface="Times New Roman" pitchFamily="18" charset="0"/>
              </a:rPr>
              <a:t>geoid</a:t>
            </a:r>
            <a:r>
              <a:rPr lang="en-US" sz="2400" dirty="0" smtClean="0">
                <a:latin typeface="Times New Roman" pitchFamily="18" charset="0"/>
                <a:cs typeface="Times New Roman" pitchFamily="18" charset="0"/>
                <a:sym typeface="Times New Roman" pitchFamily="18" charset="0"/>
              </a:rPr>
              <a:t> model (1 cm)</a:t>
            </a:r>
          </a:p>
          <a:p>
            <a:pPr marL="342612" indent="-342612" defTabSz="642816">
              <a:spcBef>
                <a:spcPct val="20000"/>
              </a:spcBef>
              <a:buFont typeface="Wingdings" pitchFamily="2" charset="2"/>
              <a:buChar char="ü"/>
              <a:defRPr/>
            </a:pPr>
            <a:r>
              <a:rPr lang="en-US" sz="2400" dirty="0" smtClean="0">
                <a:latin typeface="Times New Roman" pitchFamily="18" charset="0"/>
                <a:cs typeface="Times New Roman" pitchFamily="18" charset="0"/>
              </a:rPr>
              <a:t>fast</a:t>
            </a:r>
            <a:r>
              <a:rPr lang="en-US" sz="2400" dirty="0">
                <a:latin typeface="Times New Roman" pitchFamily="18" charset="0"/>
                <a:cs typeface="Times New Roman" pitchFamily="18" charset="0"/>
              </a:rPr>
              <a:t>, accurate, consistent orthometric heights </a:t>
            </a:r>
            <a:r>
              <a:rPr lang="en-US" sz="2400" dirty="0" smtClean="0">
                <a:latin typeface="Times New Roman" pitchFamily="18" charset="0"/>
                <a:cs typeface="Times New Roman" pitchFamily="18" charset="0"/>
              </a:rPr>
              <a:t>-</a:t>
            </a:r>
          </a:p>
          <a:p>
            <a:pPr marL="342612" indent="-342612" defTabSz="642816">
              <a:spcBef>
                <a:spcPct val="20000"/>
              </a:spcBef>
              <a:defRPr/>
            </a:pPr>
            <a:r>
              <a:rPr lang="en-US" sz="2400" dirty="0" smtClean="0">
                <a:latin typeface="Times New Roman" pitchFamily="18" charset="0"/>
                <a:cs typeface="Times New Roman" pitchFamily="18" charset="0"/>
              </a:rPr>
              <a:t>			everywhere </a:t>
            </a:r>
            <a:r>
              <a:rPr lang="en-US" sz="2400" dirty="0">
                <a:latin typeface="Times New Roman" pitchFamily="18" charset="0"/>
                <a:cs typeface="Times New Roman" pitchFamily="18" charset="0"/>
              </a:rPr>
              <a:t>in the USA</a:t>
            </a:r>
          </a:p>
          <a:p>
            <a:pPr marL="342612" indent="-342612" defTabSz="642816">
              <a:spcBef>
                <a:spcPct val="20000"/>
              </a:spcBef>
              <a:defRPr/>
            </a:pPr>
            <a:endParaRPr lang="en-US" sz="3200" dirty="0">
              <a:latin typeface="+mn-lt"/>
            </a:endParaRPr>
          </a:p>
        </p:txBody>
      </p:sp>
      <p:sp>
        <p:nvSpPr>
          <p:cNvPr id="7" name="Title 6"/>
          <p:cNvSpPr>
            <a:spLocks noGrp="1"/>
          </p:cNvSpPr>
          <p:nvPr>
            <p:ph type="title"/>
          </p:nvPr>
        </p:nvSpPr>
        <p:spPr>
          <a:xfrm>
            <a:off x="457200" y="49013"/>
            <a:ext cx="8229600" cy="1143000"/>
          </a:xfrm>
        </p:spPr>
        <p:txBody>
          <a:bodyPr/>
          <a:lstStyle/>
          <a:p>
            <a:r>
              <a:rPr lang="en-US" sz="4000" dirty="0" smtClean="0"/>
              <a:t>GRAV-D Goals</a:t>
            </a:r>
          </a:p>
        </p:txBody>
      </p:sp>
      <p:pic>
        <p:nvPicPr>
          <p:cNvPr id="8" name="Picture 7" descr="esmerelda county nv HandV.jpg"/>
          <p:cNvPicPr>
            <a:picLocks noChangeAspect="1"/>
          </p:cNvPicPr>
          <p:nvPr/>
        </p:nvPicPr>
        <p:blipFill>
          <a:blip r:embed="rId2" cstate="print"/>
          <a:srcRect t="20476" b="13615"/>
          <a:stretch>
            <a:fillRect/>
          </a:stretch>
        </p:blipFill>
        <p:spPr>
          <a:xfrm>
            <a:off x="653143" y="3092841"/>
            <a:ext cx="7885216" cy="3492024"/>
          </a:xfrm>
          <a:prstGeom prst="rect">
            <a:avLst/>
          </a:prstGeom>
        </p:spPr>
      </p:pic>
      <p:sp>
        <p:nvSpPr>
          <p:cNvPr id="9" name="Multiply 8"/>
          <p:cNvSpPr/>
          <p:nvPr/>
        </p:nvSpPr>
        <p:spPr>
          <a:xfrm>
            <a:off x="5248886" y="4631387"/>
            <a:ext cx="498766" cy="558144"/>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822286524"/>
      </p:ext>
    </p:extLst>
  </p:cSld>
  <p:clrMapOvr>
    <a:masterClrMapping/>
  </p:clrMapOvr>
  <p:transition spd="med">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IS\General\US\Export\New vert datum_minus_NAVD88_m_NEW.jpg"/>
          <p:cNvPicPr>
            <a:picLocks noChangeAspect="1" noChangeArrowheads="1"/>
          </p:cNvPicPr>
          <p:nvPr/>
        </p:nvPicPr>
        <p:blipFill>
          <a:blip r:embed="rId2" cstate="print"/>
          <a:srcRect/>
          <a:stretch>
            <a:fillRect/>
          </a:stretch>
        </p:blipFill>
        <p:spPr bwMode="auto">
          <a:xfrm>
            <a:off x="0" y="0"/>
            <a:ext cx="9144001" cy="6858000"/>
          </a:xfrm>
          <a:prstGeom prst="rect">
            <a:avLst/>
          </a:prstGeom>
          <a:noFill/>
        </p:spPr>
      </p:pic>
    </p:spTree>
    <p:extLst>
      <p:ext uri="{BB962C8B-B14F-4D97-AF65-F5344CB8AC3E}">
        <p14:creationId xmlns="" xmlns:p14="http://schemas.microsoft.com/office/powerpoint/2010/main" val="1551181703"/>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t>How to Plan for the Future</a:t>
            </a:r>
          </a:p>
        </p:txBody>
      </p:sp>
      <p:sp>
        <p:nvSpPr>
          <p:cNvPr id="3" name="Content Placeholder 2"/>
          <p:cNvSpPr>
            <a:spLocks noGrp="1"/>
          </p:cNvSpPr>
          <p:nvPr>
            <p:ph idx="1"/>
          </p:nvPr>
        </p:nvSpPr>
        <p:spPr>
          <a:xfrm>
            <a:off x="457200" y="1142999"/>
            <a:ext cx="8229600" cy="5286375"/>
          </a:xfrm>
        </p:spPr>
        <p:txBody>
          <a:bodyPr/>
          <a:lstStyle/>
          <a:p>
            <a:pPr eaLnBrk="1" hangingPunct="1"/>
            <a:r>
              <a:rPr lang="en-US" sz="2400" dirty="0" smtClean="0"/>
              <a:t>Move to newest realization, i.e. NAD 83(2011) epoch 2010.00</a:t>
            </a:r>
          </a:p>
          <a:p>
            <a:pPr lvl="1" eaLnBrk="1" hangingPunct="1"/>
            <a:r>
              <a:rPr lang="en-US" sz="2000" dirty="0" smtClean="0"/>
              <a:t>NAD 83(HARN) &lt;-&gt; NAD 83(NSRS2007) &amp;</a:t>
            </a:r>
          </a:p>
          <a:p>
            <a:pPr lvl="1" eaLnBrk="1" hangingPunct="1">
              <a:buNone/>
            </a:pPr>
            <a:r>
              <a:rPr lang="en-US" sz="2000" dirty="0" smtClean="0"/>
              <a:t>	NAD 83(NSRS2007) &lt;-&gt; NAD 83(2011)  tools under development</a:t>
            </a:r>
          </a:p>
          <a:p>
            <a:pPr eaLnBrk="1" hangingPunct="1"/>
            <a:r>
              <a:rPr lang="en-US" sz="2400" dirty="0" smtClean="0"/>
              <a:t>Obtain precise ellipsoid heights on NAVD 88 bench marks (OPUS-DB, contact NGS Geodetic Advisor)</a:t>
            </a:r>
          </a:p>
          <a:p>
            <a:pPr lvl="1" eaLnBrk="1" hangingPunct="1"/>
            <a:r>
              <a:rPr lang="en-US" sz="2000" dirty="0" smtClean="0"/>
              <a:t>Improves hybrid </a:t>
            </a:r>
            <a:r>
              <a:rPr lang="en-US" sz="2000" dirty="0" err="1" smtClean="0"/>
              <a:t>geoid</a:t>
            </a:r>
            <a:r>
              <a:rPr lang="en-US" sz="2000" dirty="0" smtClean="0"/>
              <a:t> models and provides “hard points” in new 	vertical datum</a:t>
            </a:r>
          </a:p>
          <a:p>
            <a:pPr eaLnBrk="1" hangingPunct="1"/>
            <a:r>
              <a:rPr lang="en-US" sz="2400" dirty="0" smtClean="0"/>
              <a:t>Move off of NGVD 29 to NAVD 88</a:t>
            </a:r>
          </a:p>
          <a:p>
            <a:pPr lvl="1" eaLnBrk="1" hangingPunct="1"/>
            <a:r>
              <a:rPr lang="en-US" sz="2000" dirty="0" smtClean="0"/>
              <a:t>Understand the accuracy of VERTCON in your area</a:t>
            </a:r>
          </a:p>
          <a:p>
            <a:pPr eaLnBrk="1" hangingPunct="1"/>
            <a:r>
              <a:rPr lang="en-US" sz="2400" dirty="0" smtClean="0"/>
              <a:t>Move away from passive marks to GNSS</a:t>
            </a:r>
          </a:p>
          <a:p>
            <a:pPr lvl="1" eaLnBrk="1" hangingPunct="1"/>
            <a:r>
              <a:rPr lang="en-US" sz="2000" dirty="0" smtClean="0"/>
              <a:t>Especially move off of classical passive control</a:t>
            </a:r>
          </a:p>
          <a:p>
            <a:pPr eaLnBrk="1" hangingPunct="1"/>
            <a:r>
              <a:rPr lang="en-US" sz="2400" dirty="0" smtClean="0"/>
              <a:t>Require/provide complete metadata for all mapping contracts</a:t>
            </a:r>
          </a:p>
          <a:p>
            <a:pPr lvl="1" eaLnBrk="1" hangingPunct="1"/>
            <a:r>
              <a:rPr lang="en-US" sz="2000" dirty="0" smtClean="0"/>
              <a:t>How did they get the positions/heights?   Document it!!</a:t>
            </a:r>
          </a:p>
        </p:txBody>
      </p:sp>
    </p:spTree>
    <p:extLst>
      <p:ext uri="{BB962C8B-B14F-4D97-AF65-F5344CB8AC3E}">
        <p14:creationId xmlns="" xmlns:p14="http://schemas.microsoft.com/office/powerpoint/2010/main" val="425557083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z="3600" b="1" smtClean="0">
                <a:solidFill>
                  <a:srgbClr val="0000FF"/>
                </a:solidFill>
              </a:rPr>
              <a:t>Geoid Slope Validation Survey</a:t>
            </a:r>
          </a:p>
        </p:txBody>
      </p:sp>
      <p:grpSp>
        <p:nvGrpSpPr>
          <p:cNvPr id="16390" name="Group 17"/>
          <p:cNvGrpSpPr>
            <a:grpSpLocks/>
          </p:cNvGrpSpPr>
          <p:nvPr/>
        </p:nvGrpSpPr>
        <p:grpSpPr bwMode="auto">
          <a:xfrm>
            <a:off x="1143000" y="1295400"/>
            <a:ext cx="2513013" cy="4672013"/>
            <a:chOff x="5945309" y="1371600"/>
            <a:chExt cx="2512891" cy="4671854"/>
          </a:xfrm>
        </p:grpSpPr>
        <p:pic>
          <p:nvPicPr>
            <p:cNvPr id="16394"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945309" y="1371600"/>
              <a:ext cx="2512891" cy="46718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pic>
        <p:sp>
          <p:nvSpPr>
            <p:cNvPr id="16395" name="TextBox 20"/>
            <p:cNvSpPr txBox="1">
              <a:spLocks noChangeArrowheads="1"/>
            </p:cNvSpPr>
            <p:nvPr/>
          </p:nvSpPr>
          <p:spPr bwMode="auto">
            <a:xfrm>
              <a:off x="6977678" y="3757136"/>
              <a:ext cx="1467068"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325 km</a:t>
              </a:r>
            </a:p>
            <a:p>
              <a:pPr eaLnBrk="1" hangingPunct="1"/>
              <a:r>
                <a:rPr lang="en-US">
                  <a:solidFill>
                    <a:srgbClr val="FFFF00"/>
                  </a:solidFill>
                </a:rPr>
                <a:t>218 points</a:t>
              </a:r>
            </a:p>
            <a:p>
              <a:pPr eaLnBrk="1" hangingPunct="1"/>
              <a:r>
                <a:rPr lang="en-US">
                  <a:solidFill>
                    <a:srgbClr val="FFFF00"/>
                  </a:solidFill>
                </a:rPr>
                <a:t>1.5 km apart</a:t>
              </a:r>
            </a:p>
          </p:txBody>
        </p:sp>
      </p:grpSp>
      <p:sp>
        <p:nvSpPr>
          <p:cNvPr id="16391" name="TextBox 18"/>
          <p:cNvSpPr txBox="1">
            <a:spLocks noChangeArrowheads="1"/>
          </p:cNvSpPr>
          <p:nvPr/>
        </p:nvSpPr>
        <p:spPr bwMode="auto">
          <a:xfrm>
            <a:off x="2667000" y="1295400"/>
            <a:ext cx="903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1"/>
                </a:solidFill>
              </a:rPr>
              <a:t>Austin</a:t>
            </a:r>
          </a:p>
        </p:txBody>
      </p:sp>
      <p:sp>
        <p:nvSpPr>
          <p:cNvPr id="16392" name="TextBox 19"/>
          <p:cNvSpPr txBox="1">
            <a:spLocks noChangeArrowheads="1"/>
          </p:cNvSpPr>
          <p:nvPr/>
        </p:nvSpPr>
        <p:spPr bwMode="auto">
          <a:xfrm>
            <a:off x="1447800" y="5421313"/>
            <a:ext cx="11969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1"/>
                </a:solidFill>
              </a:rPr>
              <a:t>Rockport</a:t>
            </a:r>
          </a:p>
        </p:txBody>
      </p:sp>
      <p:sp>
        <p:nvSpPr>
          <p:cNvPr id="26" name="Content Placeholder 2"/>
          <p:cNvSpPr txBox="1">
            <a:spLocks/>
          </p:cNvSpPr>
          <p:nvPr/>
        </p:nvSpPr>
        <p:spPr bwMode="auto">
          <a:xfrm>
            <a:off x="4191000" y="1219200"/>
            <a:ext cx="4486275" cy="5126038"/>
          </a:xfrm>
          <a:prstGeom prst="rect">
            <a:avLst/>
          </a:prstGeom>
          <a:noFill/>
          <a:ln w="9525">
            <a:noFill/>
            <a:miter lim="800000"/>
            <a:headEnd/>
            <a:tailEnd/>
          </a:ln>
        </p:spPr>
        <p:txBody>
          <a:bodyPr/>
          <a:lstStyle/>
          <a:p>
            <a:pPr marL="342900" indent="-342900">
              <a:spcBef>
                <a:spcPct val="20000"/>
              </a:spcBef>
              <a:buFont typeface="Arial" charset="0"/>
              <a:buChar char="•"/>
              <a:defRPr/>
            </a:pPr>
            <a:r>
              <a:rPr lang="en-US" sz="2800" dirty="0">
                <a:latin typeface="+mn-lt"/>
              </a:rPr>
              <a:t>Observe geoid shape (slope) using multiple independent terrestrial survey methods</a:t>
            </a:r>
          </a:p>
          <a:p>
            <a:pPr marL="742950" lvl="1" indent="-285750">
              <a:spcBef>
                <a:spcPct val="20000"/>
              </a:spcBef>
              <a:buFont typeface="Arial" charset="0"/>
              <a:buChar char="–"/>
              <a:defRPr/>
            </a:pPr>
            <a:r>
              <a:rPr lang="en-US" sz="2400" dirty="0">
                <a:latin typeface="+mn-lt"/>
              </a:rPr>
              <a:t>GPS + Leveling</a:t>
            </a:r>
          </a:p>
          <a:p>
            <a:pPr marL="742950" lvl="1" indent="-285750">
              <a:spcBef>
                <a:spcPct val="20000"/>
              </a:spcBef>
              <a:buFont typeface="Arial" charset="0"/>
              <a:buChar char="–"/>
              <a:defRPr/>
            </a:pPr>
            <a:r>
              <a:rPr lang="en-US" sz="2400" dirty="0">
                <a:latin typeface="+mn-lt"/>
              </a:rPr>
              <a:t>Deflections of the Vertical</a:t>
            </a:r>
          </a:p>
          <a:p>
            <a:pPr marL="342900" indent="-342900">
              <a:spcBef>
                <a:spcPct val="20000"/>
              </a:spcBef>
              <a:buFont typeface="Arial" charset="0"/>
              <a:buChar char="•"/>
              <a:defRPr/>
            </a:pPr>
            <a:r>
              <a:rPr lang="en-US" sz="2800" dirty="0">
                <a:latin typeface="+mn-lt"/>
              </a:rPr>
              <a:t>Compare </a:t>
            </a:r>
            <a:r>
              <a:rPr lang="en-US" sz="2800" b="1" i="1" dirty="0">
                <a:latin typeface="+mn-lt"/>
              </a:rPr>
              <a:t>observed</a:t>
            </a:r>
            <a:r>
              <a:rPr lang="en-US" sz="2800" dirty="0">
                <a:latin typeface="+mn-lt"/>
              </a:rPr>
              <a:t> slopes (from terrestrial surveys) to </a:t>
            </a:r>
            <a:r>
              <a:rPr lang="en-US" sz="2800" b="1" i="1" dirty="0">
                <a:latin typeface="+mn-lt"/>
              </a:rPr>
              <a:t>modeled</a:t>
            </a:r>
            <a:r>
              <a:rPr lang="en-US" sz="2800" dirty="0">
                <a:latin typeface="+mn-lt"/>
              </a:rPr>
              <a:t> slopes (from </a:t>
            </a:r>
            <a:r>
              <a:rPr lang="en-US" sz="2800" dirty="0" err="1">
                <a:latin typeface="+mn-lt"/>
              </a:rPr>
              <a:t>gravimetry</a:t>
            </a:r>
            <a:r>
              <a:rPr lang="en-US" sz="2800" dirty="0">
                <a:latin typeface="+mn-lt"/>
              </a:rPr>
              <a:t> or satellites)</a:t>
            </a:r>
          </a:p>
          <a:p>
            <a:pPr marL="742950" lvl="1" indent="-285750">
              <a:spcBef>
                <a:spcPct val="20000"/>
              </a:spcBef>
              <a:buFont typeface="Arial" charset="0"/>
              <a:buChar char="–"/>
              <a:defRPr/>
            </a:pPr>
            <a:r>
              <a:rPr lang="en-US" sz="2400" dirty="0">
                <a:latin typeface="+mn-lt"/>
              </a:rPr>
              <a:t>With / Without new GRAV-D airborne gravity</a:t>
            </a:r>
          </a:p>
        </p:txBody>
      </p:sp>
    </p:spTree>
    <p:custDataLst>
      <p:tags r:id="rId1"/>
    </p:custDataLst>
    <p:extLst>
      <p:ext uri="{BB962C8B-B14F-4D97-AF65-F5344CB8AC3E}">
        <p14:creationId xmlns="" xmlns:p14="http://schemas.microsoft.com/office/powerpoint/2010/main" val="3224483579"/>
      </p:ext>
    </p:extLst>
  </p:cSld>
  <p:clrMapOvr>
    <a:masterClrMapping/>
  </p:clrMapOvr>
  <p:transition spd="med">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Surveys Performed</a:t>
            </a:r>
            <a:endParaRPr lang="en-US" dirty="0"/>
          </a:p>
        </p:txBody>
      </p:sp>
      <p:sp>
        <p:nvSpPr>
          <p:cNvPr id="3" name="Content Placeholder 2"/>
          <p:cNvSpPr>
            <a:spLocks noGrp="1"/>
          </p:cNvSpPr>
          <p:nvPr>
            <p:ph idx="1"/>
          </p:nvPr>
        </p:nvSpPr>
        <p:spPr/>
        <p:txBody>
          <a:bodyPr>
            <a:normAutofit/>
          </a:bodyPr>
          <a:lstStyle/>
          <a:p>
            <a:r>
              <a:rPr lang="en-US" u="sng" dirty="0" smtClean="0"/>
              <a:t>GPS</a:t>
            </a:r>
            <a:r>
              <a:rPr lang="en-US" dirty="0" smtClean="0"/>
              <a:t>: </a:t>
            </a:r>
            <a:r>
              <a:rPr lang="en-US" sz="2400" dirty="0" smtClean="0"/>
              <a:t>20 identical units, 10/day leapfrog, 40 hrs ea. </a:t>
            </a:r>
          </a:p>
          <a:p>
            <a:r>
              <a:rPr lang="en-US" u="sng" dirty="0" smtClean="0"/>
              <a:t>Leveling</a:t>
            </a:r>
            <a:r>
              <a:rPr lang="en-US" dirty="0" smtClean="0"/>
              <a:t>:</a:t>
            </a:r>
            <a:r>
              <a:rPr lang="en-US" sz="2400" dirty="0" smtClean="0"/>
              <a:t> 1</a:t>
            </a:r>
            <a:r>
              <a:rPr lang="en-US" sz="2400" baseline="30000" dirty="0" smtClean="0"/>
              <a:t>st</a:t>
            </a:r>
            <a:r>
              <a:rPr lang="en-US" sz="2400" dirty="0" smtClean="0"/>
              <a:t> order, class II, digital barcode leveling</a:t>
            </a:r>
          </a:p>
          <a:p>
            <a:r>
              <a:rPr lang="en-US" u="sng" dirty="0" smtClean="0"/>
              <a:t>Gravity</a:t>
            </a:r>
            <a:r>
              <a:rPr lang="en-US" dirty="0" smtClean="0"/>
              <a:t>: </a:t>
            </a:r>
            <a:r>
              <a:rPr lang="en-US" sz="2400" dirty="0" smtClean="0"/>
              <a:t>FG-5 and A-10 anchors, 4 L/R in 2 teams</a:t>
            </a:r>
          </a:p>
          <a:p>
            <a:r>
              <a:rPr lang="en-US" u="sng" dirty="0" smtClean="0"/>
              <a:t>DoV</a:t>
            </a:r>
            <a:r>
              <a:rPr lang="en-US" dirty="0" smtClean="0"/>
              <a:t>: </a:t>
            </a:r>
            <a:r>
              <a:rPr lang="en-US" sz="2400" dirty="0" smtClean="0"/>
              <a:t>ETH Zurich DIADEM GPS &amp; camera system</a:t>
            </a:r>
          </a:p>
          <a:p>
            <a:r>
              <a:rPr lang="en-US" u="sng" dirty="0" smtClean="0"/>
              <a:t>LIDAR</a:t>
            </a:r>
            <a:r>
              <a:rPr lang="en-US" sz="2400" dirty="0" smtClean="0"/>
              <a:t>: </a:t>
            </a:r>
            <a:r>
              <a:rPr lang="en-US" sz="2400" dirty="0" err="1" smtClean="0"/>
              <a:t>Riegl</a:t>
            </a:r>
            <a:r>
              <a:rPr lang="en-US" sz="2400" dirty="0" smtClean="0"/>
              <a:t> Q680i-D, 2 pt/m</a:t>
            </a:r>
            <a:r>
              <a:rPr lang="en-US" sz="2400" baseline="30000" dirty="0" smtClean="0"/>
              <a:t>2</a:t>
            </a:r>
            <a:r>
              <a:rPr lang="en-US" sz="2400" dirty="0" smtClean="0"/>
              <a:t> spacing, 0.5 km width</a:t>
            </a:r>
          </a:p>
          <a:p>
            <a:r>
              <a:rPr lang="en-US" u="sng" dirty="0" smtClean="0"/>
              <a:t>Imagery</a:t>
            </a:r>
            <a:r>
              <a:rPr lang="en-US" dirty="0" smtClean="0"/>
              <a:t>:  </a:t>
            </a:r>
            <a:r>
              <a:rPr lang="en-US" sz="2400" dirty="0" err="1" smtClean="0"/>
              <a:t>Applanix</a:t>
            </a:r>
            <a:r>
              <a:rPr lang="en-US" sz="2400" dirty="0" smtClean="0"/>
              <a:t> 439 RGB </a:t>
            </a:r>
            <a:r>
              <a:rPr lang="en-US" sz="2400" dirty="0" err="1" smtClean="0"/>
              <a:t>DualCam</a:t>
            </a:r>
            <a:r>
              <a:rPr lang="en-US" sz="2400" dirty="0" smtClean="0"/>
              <a:t>, 5000’ AGL</a:t>
            </a:r>
          </a:p>
          <a:p>
            <a:r>
              <a:rPr lang="en-US" u="sng" dirty="0" smtClean="0"/>
              <a:t>Other</a:t>
            </a:r>
            <a:r>
              <a:rPr lang="en-US" dirty="0" smtClean="0"/>
              <a:t>: </a:t>
            </a:r>
            <a:r>
              <a:rPr lang="en-US" sz="2400" dirty="0" smtClean="0"/>
              <a:t>RTN, short-session GPS, extra gravity marks around 	</a:t>
            </a:r>
            <a:r>
              <a:rPr lang="en-US" sz="2400" dirty="0" smtClean="0"/>
              <a:t>	</a:t>
            </a:r>
            <a:r>
              <a:rPr lang="en-US" sz="2400" dirty="0" smtClean="0"/>
              <a:t>Austin</a:t>
            </a:r>
            <a:r>
              <a:rPr lang="en-US" sz="2400" dirty="0" smtClean="0"/>
              <a:t>, gravity gradients</a:t>
            </a:r>
            <a:endParaRPr lang="en-US" sz="2400" dirty="0"/>
          </a:p>
        </p:txBody>
      </p:sp>
    </p:spTree>
    <p:extLst>
      <p:ext uri="{BB962C8B-B14F-4D97-AF65-F5344CB8AC3E}">
        <p14:creationId xmlns="" xmlns:p14="http://schemas.microsoft.com/office/powerpoint/2010/main" val="3110859841"/>
      </p:ext>
    </p:extLst>
  </p:cSld>
  <p:clrMapOvr>
    <a:masterClrMapping/>
  </p:clrMapOvr>
  <p:transition spd="med">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600076"/>
            <a:ext cx="2948940" cy="25146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448425" y="3505291"/>
            <a:ext cx="2695575" cy="261928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0" y="3867150"/>
            <a:ext cx="6338173" cy="2595563"/>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5229225" y="428625"/>
            <a:ext cx="3914775" cy="2931770"/>
          </a:xfrm>
          <a:prstGeom prst="rect">
            <a:avLst/>
          </a:prstGeom>
          <a:noFill/>
          <a:ln w="9525">
            <a:noFill/>
            <a:miter lim="800000"/>
            <a:headEnd/>
            <a:tailEnd/>
          </a:ln>
        </p:spPr>
      </p:pic>
      <p:sp>
        <p:nvSpPr>
          <p:cNvPr id="13" name="TextBox 12"/>
          <p:cNvSpPr txBox="1"/>
          <p:nvPr/>
        </p:nvSpPr>
        <p:spPr>
          <a:xfrm>
            <a:off x="0" y="2752210"/>
            <a:ext cx="1447801" cy="400110"/>
          </a:xfrm>
          <a:prstGeom prst="rect">
            <a:avLst/>
          </a:prstGeom>
          <a:noFill/>
        </p:spPr>
        <p:txBody>
          <a:bodyPr wrap="square" rtlCol="0">
            <a:spAutoFit/>
          </a:bodyPr>
          <a:lstStyle/>
          <a:p>
            <a:r>
              <a:rPr lang="en-US" sz="2000" dirty="0" smtClean="0">
                <a:solidFill>
                  <a:schemeClr val="bg1"/>
                </a:solidFill>
              </a:rPr>
              <a:t>GPS</a:t>
            </a:r>
            <a:endParaRPr lang="en-US" sz="2000" dirty="0">
              <a:solidFill>
                <a:schemeClr val="bg1"/>
              </a:solidFill>
            </a:endParaRPr>
          </a:p>
        </p:txBody>
      </p:sp>
      <p:sp>
        <p:nvSpPr>
          <p:cNvPr id="14" name="TextBox 13"/>
          <p:cNvSpPr txBox="1"/>
          <p:nvPr/>
        </p:nvSpPr>
        <p:spPr>
          <a:xfrm>
            <a:off x="8374237" y="2962275"/>
            <a:ext cx="769763" cy="400110"/>
          </a:xfrm>
          <a:prstGeom prst="rect">
            <a:avLst/>
          </a:prstGeom>
          <a:noFill/>
        </p:spPr>
        <p:txBody>
          <a:bodyPr wrap="none" rtlCol="0">
            <a:spAutoFit/>
          </a:bodyPr>
          <a:lstStyle/>
          <a:p>
            <a:r>
              <a:rPr lang="en-US" sz="2000" dirty="0" smtClean="0">
                <a:solidFill>
                  <a:schemeClr val="bg1"/>
                </a:solidFill>
              </a:rPr>
              <a:t>DoV</a:t>
            </a:r>
            <a:endParaRPr lang="en-US" sz="2000" dirty="0">
              <a:solidFill>
                <a:schemeClr val="bg1"/>
              </a:solidFill>
            </a:endParaRPr>
          </a:p>
        </p:txBody>
      </p:sp>
      <p:sp>
        <p:nvSpPr>
          <p:cNvPr id="15" name="TextBox 14"/>
          <p:cNvSpPr txBox="1"/>
          <p:nvPr/>
        </p:nvSpPr>
        <p:spPr>
          <a:xfrm>
            <a:off x="0" y="4762500"/>
            <a:ext cx="1393330" cy="400110"/>
          </a:xfrm>
          <a:prstGeom prst="rect">
            <a:avLst/>
          </a:prstGeom>
          <a:noFill/>
        </p:spPr>
        <p:txBody>
          <a:bodyPr wrap="none" rtlCol="0">
            <a:spAutoFit/>
          </a:bodyPr>
          <a:lstStyle/>
          <a:p>
            <a:r>
              <a:rPr lang="en-US" sz="2000" dirty="0" smtClean="0">
                <a:solidFill>
                  <a:schemeClr val="bg1"/>
                </a:solidFill>
              </a:rPr>
              <a:t>Leveling</a:t>
            </a:r>
            <a:endParaRPr lang="en-US" sz="2000" dirty="0">
              <a:solidFill>
                <a:schemeClr val="bg1"/>
              </a:solidFill>
            </a:endParaRPr>
          </a:p>
        </p:txBody>
      </p:sp>
      <p:sp>
        <p:nvSpPr>
          <p:cNvPr id="16" name="TextBox 15"/>
          <p:cNvSpPr txBox="1"/>
          <p:nvPr/>
        </p:nvSpPr>
        <p:spPr>
          <a:xfrm>
            <a:off x="7912573" y="3495675"/>
            <a:ext cx="1231427" cy="400110"/>
          </a:xfrm>
          <a:prstGeom prst="rect">
            <a:avLst/>
          </a:prstGeom>
          <a:noFill/>
        </p:spPr>
        <p:txBody>
          <a:bodyPr wrap="none" rtlCol="0">
            <a:spAutoFit/>
          </a:bodyPr>
          <a:lstStyle/>
          <a:p>
            <a:r>
              <a:rPr lang="en-US" sz="2000" dirty="0" smtClean="0">
                <a:solidFill>
                  <a:schemeClr val="bg1"/>
                </a:solidFill>
              </a:rPr>
              <a:t>Gravity</a:t>
            </a:r>
            <a:endParaRPr lang="en-US" sz="2000" dirty="0">
              <a:solidFill>
                <a:schemeClr val="bg1"/>
              </a:solidFill>
            </a:endParaRPr>
          </a:p>
        </p:txBody>
      </p:sp>
      <p:pic>
        <p:nvPicPr>
          <p:cNvPr id="18" name="Picture 3"/>
          <p:cNvPicPr>
            <a:picLocks noChangeAspect="1"/>
          </p:cNvPicPr>
          <p:nvPr/>
        </p:nvPicPr>
        <p:blipFill>
          <a:blip r:embed="rId7" cstate="print"/>
          <a:srcRect/>
          <a:stretch>
            <a:fillRect/>
          </a:stretch>
        </p:blipFill>
        <p:spPr bwMode="auto">
          <a:xfrm>
            <a:off x="3058886" y="881744"/>
            <a:ext cx="2117384" cy="2833913"/>
          </a:xfrm>
          <a:prstGeom prst="rect">
            <a:avLst/>
          </a:prstGeom>
          <a:noFill/>
          <a:ln w="25400">
            <a:solidFill>
              <a:schemeClr val="bg1"/>
            </a:solidFill>
            <a:miter lim="800000"/>
            <a:headEnd/>
            <a:tailEnd/>
          </a:ln>
        </p:spPr>
      </p:pic>
      <p:sp>
        <p:nvSpPr>
          <p:cNvPr id="17" name="TextBox 16"/>
          <p:cNvSpPr txBox="1"/>
          <p:nvPr/>
        </p:nvSpPr>
        <p:spPr>
          <a:xfrm>
            <a:off x="3131930" y="2965904"/>
            <a:ext cx="1410964" cy="707886"/>
          </a:xfrm>
          <a:prstGeom prst="rect">
            <a:avLst/>
          </a:prstGeom>
          <a:noFill/>
        </p:spPr>
        <p:txBody>
          <a:bodyPr wrap="none" rtlCol="0">
            <a:spAutoFit/>
          </a:bodyPr>
          <a:lstStyle/>
          <a:p>
            <a:r>
              <a:rPr lang="en-US" sz="2000" dirty="0" smtClean="0">
                <a:solidFill>
                  <a:schemeClr val="bg1"/>
                </a:solidFill>
              </a:rPr>
              <a:t>LIDAR/</a:t>
            </a:r>
          </a:p>
          <a:p>
            <a:r>
              <a:rPr lang="en-US" sz="2000" dirty="0" smtClean="0">
                <a:solidFill>
                  <a:schemeClr val="bg1"/>
                </a:solidFill>
              </a:rPr>
              <a:t>Imagery</a:t>
            </a:r>
            <a:endParaRPr lang="en-US" sz="2000" dirty="0">
              <a:solidFill>
                <a:schemeClr val="bg1"/>
              </a:solidFill>
            </a:endParaRPr>
          </a:p>
        </p:txBody>
      </p:sp>
    </p:spTree>
    <p:extLst>
      <p:ext uri="{BB962C8B-B14F-4D97-AF65-F5344CB8AC3E}">
        <p14:creationId xmlns="" xmlns:p14="http://schemas.microsoft.com/office/powerpoint/2010/main" val="2837684468"/>
      </p:ext>
    </p:extLst>
  </p:cSld>
  <p:clrMapOvr>
    <a:masterClrMapping/>
  </p:clrMapOvr>
  <p:transition spd="med">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604158"/>
          <a:ext cx="8229600" cy="5522006"/>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p:cNvCxnSpPr/>
          <p:nvPr/>
        </p:nvCxnSpPr>
        <p:spPr>
          <a:xfrm>
            <a:off x="506186" y="3918857"/>
            <a:ext cx="7396843" cy="0"/>
          </a:xfrm>
          <a:prstGeom prst="line">
            <a:avLst/>
          </a:prstGeom>
          <a:ln w="101600">
            <a:solidFill>
              <a:srgbClr val="3333CC"/>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77307" y="3592286"/>
            <a:ext cx="1266693" cy="523220"/>
          </a:xfrm>
          <a:prstGeom prst="rect">
            <a:avLst/>
          </a:prstGeom>
          <a:noFill/>
        </p:spPr>
        <p:txBody>
          <a:bodyPr wrap="none" rtlCol="0">
            <a:spAutoFit/>
          </a:bodyPr>
          <a:lstStyle/>
          <a:p>
            <a:r>
              <a:rPr lang="en-US" dirty="0" smtClean="0"/>
              <a:t>The “1 cm </a:t>
            </a:r>
            <a:br>
              <a:rPr lang="en-US" dirty="0" smtClean="0"/>
            </a:br>
            <a:r>
              <a:rPr lang="en-US" dirty="0" smtClean="0"/>
              <a:t>geoid”</a:t>
            </a:r>
            <a:endParaRPr lang="en-US" dirty="0"/>
          </a:p>
        </p:txBody>
      </p:sp>
    </p:spTree>
    <p:custDataLst>
      <p:tags r:id="rId1"/>
    </p:custDataLst>
    <p:extLst>
      <p:ext uri="{BB962C8B-B14F-4D97-AF65-F5344CB8AC3E}">
        <p14:creationId xmlns="" xmlns:p14="http://schemas.microsoft.com/office/powerpoint/2010/main" val="285685721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z="4000" b="1" smtClean="0">
                <a:solidFill>
                  <a:srgbClr val="0000FF"/>
                </a:solidFill>
              </a:rPr>
              <a:t>Geoid Slope Survey Conclusions</a:t>
            </a:r>
          </a:p>
        </p:txBody>
      </p:sp>
      <p:sp>
        <p:nvSpPr>
          <p:cNvPr id="3" name="Content Placeholder 2"/>
          <p:cNvSpPr>
            <a:spLocks noGrp="1"/>
          </p:cNvSpPr>
          <p:nvPr>
            <p:ph idx="1"/>
          </p:nvPr>
        </p:nvSpPr>
        <p:spPr>
          <a:xfrm>
            <a:off x="457200" y="1322388"/>
            <a:ext cx="8229600" cy="4525962"/>
          </a:xfrm>
        </p:spPr>
        <p:txBody>
          <a:bodyPr/>
          <a:lstStyle/>
          <a:p>
            <a:pPr eaLnBrk="1" hangingPunct="1">
              <a:spcBef>
                <a:spcPct val="0"/>
              </a:spcBef>
              <a:spcAft>
                <a:spcPts val="600"/>
              </a:spcAft>
            </a:pPr>
            <a:r>
              <a:rPr lang="en-US" smtClean="0"/>
              <a:t>Including airborne gravity data improves geoid slope accuracy at nearly all distances &lt;325 km</a:t>
            </a:r>
          </a:p>
          <a:p>
            <a:pPr eaLnBrk="1" hangingPunct="1">
              <a:spcBef>
                <a:spcPct val="0"/>
              </a:spcBef>
              <a:spcAft>
                <a:spcPts val="600"/>
              </a:spcAft>
            </a:pPr>
            <a:r>
              <a:rPr lang="en-US" smtClean="0"/>
              <a:t>The NGS geoid in the TX survey meets the 1 cm accuracy objective only if airborne data are included</a:t>
            </a:r>
          </a:p>
          <a:p>
            <a:pPr lvl="1" eaLnBrk="1" hangingPunct="1">
              <a:spcBef>
                <a:spcPct val="0"/>
              </a:spcBef>
              <a:spcAft>
                <a:spcPts val="600"/>
              </a:spcAft>
            </a:pPr>
            <a:r>
              <a:rPr lang="en-US" smtClean="0"/>
              <a:t>No other model achieved 1 cm accuracy</a:t>
            </a:r>
          </a:p>
          <a:p>
            <a:pPr eaLnBrk="1" hangingPunct="1">
              <a:spcBef>
                <a:spcPct val="0"/>
              </a:spcBef>
              <a:spcAft>
                <a:spcPts val="600"/>
              </a:spcAft>
            </a:pPr>
            <a:r>
              <a:rPr lang="en-US" smtClean="0"/>
              <a:t>Gravimetric geoid models and GPS are a viable alternative to long-line leveling</a:t>
            </a:r>
          </a:p>
        </p:txBody>
      </p:sp>
    </p:spTree>
    <p:custDataLst>
      <p:tags r:id="rId1"/>
    </p:custDataLst>
    <p:extLst>
      <p:ext uri="{BB962C8B-B14F-4D97-AF65-F5344CB8AC3E}">
        <p14:creationId xmlns="" xmlns:p14="http://schemas.microsoft.com/office/powerpoint/2010/main" val="2259335929"/>
      </p:ext>
    </p:extLst>
  </p:cSld>
  <p:clrMapOvr>
    <a:masterClrMapping/>
  </p:clrMapOvr>
  <p:transition spd="med">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57200"/>
            <a:ext cx="8229600" cy="609600"/>
          </a:xfrm>
        </p:spPr>
        <p:txBody>
          <a:bodyPr>
            <a:normAutofit fontScale="90000"/>
          </a:bodyPr>
          <a:lstStyle/>
          <a:p>
            <a:pPr eaLnBrk="1" hangingPunct="1"/>
            <a:r>
              <a:rPr lang="en-US" sz="4000" smtClean="0"/>
              <a:t>Future Milestones of the NSRS</a:t>
            </a:r>
          </a:p>
        </p:txBody>
      </p:sp>
      <p:sp>
        <p:nvSpPr>
          <p:cNvPr id="3" name="Content Placeholder 2"/>
          <p:cNvSpPr>
            <a:spLocks noGrp="1"/>
          </p:cNvSpPr>
          <p:nvPr>
            <p:ph idx="1"/>
          </p:nvPr>
        </p:nvSpPr>
        <p:spPr>
          <a:xfrm>
            <a:off x="211540" y="1142999"/>
            <a:ext cx="8720920" cy="5530755"/>
          </a:xfrm>
        </p:spPr>
        <p:txBody>
          <a:bodyPr/>
          <a:lstStyle/>
          <a:p>
            <a:pPr marL="457200" indent="-457200" eaLnBrk="1" hangingPunct="1">
              <a:spcBef>
                <a:spcPts val="0"/>
              </a:spcBef>
              <a:buFont typeface="+mj-lt"/>
              <a:buAutoNum type="arabicPeriod"/>
              <a:defRPr/>
            </a:pPr>
            <a:r>
              <a:rPr lang="en-US" sz="2400" dirty="0" smtClean="0"/>
              <a:t>Multi-Year CORS Solution (MYCS) – </a:t>
            </a:r>
          </a:p>
          <a:p>
            <a:pPr marL="914400" lvl="1" indent="-457200" eaLnBrk="1" hangingPunct="1">
              <a:spcBef>
                <a:spcPts val="0"/>
              </a:spcBef>
              <a:defRPr/>
            </a:pPr>
            <a:r>
              <a:rPr lang="en-US" sz="2000" dirty="0" smtClean="0"/>
              <a:t>Completed and available, but not yet fully implemented</a:t>
            </a:r>
          </a:p>
          <a:p>
            <a:pPr marL="457200" indent="-457200" eaLnBrk="1" hangingPunct="1">
              <a:spcBef>
                <a:spcPts val="0"/>
              </a:spcBef>
              <a:buFont typeface="+mj-lt"/>
              <a:buAutoNum type="arabicPeriod"/>
              <a:defRPr/>
            </a:pPr>
            <a:r>
              <a:rPr lang="en-US" sz="2400" dirty="0" smtClean="0"/>
              <a:t>National Adjustment (geometric) of passive control</a:t>
            </a:r>
          </a:p>
          <a:p>
            <a:pPr marL="914400" lvl="1" indent="-457200" eaLnBrk="1" hangingPunct="1">
              <a:spcBef>
                <a:spcPts val="0"/>
              </a:spcBef>
              <a:defRPr/>
            </a:pPr>
            <a:r>
              <a:rPr lang="en-US" sz="2000" dirty="0" smtClean="0"/>
              <a:t>Underway, expected completion by April 2012</a:t>
            </a:r>
          </a:p>
          <a:p>
            <a:pPr marL="457200" indent="-457200" eaLnBrk="1" hangingPunct="1">
              <a:spcBef>
                <a:spcPts val="0"/>
              </a:spcBef>
              <a:buFont typeface="+mj-lt"/>
              <a:buAutoNum type="arabicPeriod"/>
              <a:defRPr/>
            </a:pPr>
            <a:r>
              <a:rPr lang="en-US" sz="2400" dirty="0" smtClean="0"/>
              <a:t>Hybrid Geoid Model (GEOID12) using new ellipsoid heights</a:t>
            </a:r>
          </a:p>
          <a:p>
            <a:pPr marL="914400" lvl="1" indent="-457200" eaLnBrk="1" hangingPunct="1">
              <a:spcBef>
                <a:spcPts val="0"/>
              </a:spcBef>
              <a:defRPr/>
            </a:pPr>
            <a:r>
              <a:rPr lang="en-US" sz="2000" dirty="0" smtClean="0"/>
              <a:t>Underway, expected completion by April, 2012</a:t>
            </a:r>
          </a:p>
          <a:p>
            <a:pPr marL="457200" indent="-457200" eaLnBrk="1" hangingPunct="1">
              <a:spcBef>
                <a:spcPts val="0"/>
              </a:spcBef>
              <a:buFont typeface="+mj-lt"/>
              <a:buAutoNum type="arabicPeriod"/>
              <a:defRPr/>
            </a:pPr>
            <a:r>
              <a:rPr lang="en-US" sz="2400" dirty="0" smtClean="0"/>
              <a:t>Simultaneous release of MYCS, NAD 83(2011) epoch 2010.00, 	and GEOID12</a:t>
            </a:r>
          </a:p>
          <a:p>
            <a:pPr marL="457200" indent="-457200" eaLnBrk="1" hangingPunct="1">
              <a:spcBef>
                <a:spcPts val="0"/>
              </a:spcBef>
              <a:buFont typeface="+mj-lt"/>
              <a:buAutoNum type="arabicPeriod"/>
              <a:defRPr/>
            </a:pPr>
            <a:r>
              <a:rPr lang="en-US" sz="2400" dirty="0" smtClean="0"/>
              <a:t>National Adjustment (vertical) of GPS passive marks</a:t>
            </a:r>
          </a:p>
          <a:p>
            <a:pPr marL="857250" lvl="1" indent="-457200" eaLnBrk="1" hangingPunct="1">
              <a:spcBef>
                <a:spcPts val="0"/>
              </a:spcBef>
              <a:defRPr/>
            </a:pPr>
            <a:r>
              <a:rPr lang="en-US" sz="2000" dirty="0" smtClean="0"/>
              <a:t>Under consideration</a:t>
            </a:r>
          </a:p>
          <a:p>
            <a:pPr marL="857250" lvl="1" indent="-457200" eaLnBrk="1" hangingPunct="1">
              <a:spcBef>
                <a:spcPts val="0"/>
              </a:spcBef>
              <a:defRPr/>
            </a:pPr>
            <a:r>
              <a:rPr lang="en-US" sz="2000" dirty="0" smtClean="0"/>
              <a:t>This is not adjusting the leveling network</a:t>
            </a:r>
          </a:p>
          <a:p>
            <a:pPr marL="457200" indent="-457200" eaLnBrk="1" hangingPunct="1">
              <a:spcBef>
                <a:spcPts val="0"/>
              </a:spcBef>
              <a:buFont typeface="+mj-lt"/>
              <a:buAutoNum type="arabicPeriod"/>
              <a:defRPr/>
            </a:pPr>
            <a:r>
              <a:rPr lang="en-US" sz="2400" dirty="0" smtClean="0"/>
              <a:t>Adoption of new datums</a:t>
            </a:r>
          </a:p>
          <a:p>
            <a:pPr marL="914400" lvl="1" indent="-457200" eaLnBrk="1" hangingPunct="1">
              <a:spcBef>
                <a:spcPts val="0"/>
              </a:spcBef>
              <a:defRPr/>
            </a:pPr>
            <a:r>
              <a:rPr lang="en-US" sz="2000" dirty="0" smtClean="0"/>
              <a:t>Vertical, requires completion of GRAV-D</a:t>
            </a:r>
          </a:p>
          <a:p>
            <a:pPr marL="914400" lvl="1" indent="-457200" eaLnBrk="1" hangingPunct="1">
              <a:spcBef>
                <a:spcPts val="0"/>
              </a:spcBef>
              <a:defRPr/>
            </a:pPr>
            <a:r>
              <a:rPr lang="en-US" sz="2000" dirty="0" smtClean="0"/>
              <a:t>Geometric, could happen at any time but will be delayed until definition of new vertical datum is complete</a:t>
            </a:r>
          </a:p>
          <a:p>
            <a:pPr marL="914400" lvl="1" indent="-457200" eaLnBrk="1" hangingPunct="1">
              <a:spcBef>
                <a:spcPts val="0"/>
              </a:spcBef>
              <a:defRPr/>
            </a:pPr>
            <a:r>
              <a:rPr lang="en-US" sz="2000" dirty="0" smtClean="0"/>
              <a:t>Crystal ball says completion in 2022 (Good luck to you all!)</a:t>
            </a:r>
          </a:p>
          <a:p>
            <a:pPr marL="914400" lvl="1" indent="-457200" eaLnBrk="1" hangingPunct="1">
              <a:spcBef>
                <a:spcPts val="0"/>
              </a:spcBef>
              <a:defRPr/>
            </a:pPr>
            <a:endParaRPr lang="en-US" sz="2000" dirty="0"/>
          </a:p>
        </p:txBody>
      </p:sp>
    </p:spTree>
    <p:extLst>
      <p:ext uri="{BB962C8B-B14F-4D97-AF65-F5344CB8AC3E}">
        <p14:creationId xmlns="" xmlns:p14="http://schemas.microsoft.com/office/powerpoint/2010/main" val="196034986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9260" y="1046074"/>
            <a:ext cx="4591126" cy="5570490"/>
          </a:xfrm>
          <a:prstGeom prst="rect">
            <a:avLst/>
          </a:prstGeom>
        </p:spPr>
      </p:pic>
      <p:pic>
        <p:nvPicPr>
          <p:cNvPr id="3" name="Picture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824524" y="1031444"/>
            <a:ext cx="4290216" cy="5608564"/>
          </a:xfrm>
          <a:prstGeom prst="rect">
            <a:avLst/>
          </a:prstGeom>
        </p:spPr>
      </p:pic>
      <p:sp>
        <p:nvSpPr>
          <p:cNvPr id="4" name="Title 1"/>
          <p:cNvSpPr txBox="1">
            <a:spLocks/>
          </p:cNvSpPr>
          <p:nvPr/>
        </p:nvSpPr>
        <p:spPr>
          <a:xfrm>
            <a:off x="29260" y="356005"/>
            <a:ext cx="9085480" cy="8382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smtClean="0"/>
              <a:t>NGS Real-time Guidelines: Single-base and Network </a:t>
            </a:r>
          </a:p>
        </p:txBody>
      </p:sp>
    </p:spTree>
    <p:extLst>
      <p:ext uri="{BB962C8B-B14F-4D97-AF65-F5344CB8AC3E}">
        <p14:creationId xmlns="" xmlns:p14="http://schemas.microsoft.com/office/powerpoint/2010/main" val="61456372"/>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RS US map.jpg"/>
          <p:cNvPicPr>
            <a:picLocks noChangeAspect="1"/>
          </p:cNvPicPr>
          <p:nvPr/>
        </p:nvPicPr>
        <p:blipFill>
          <a:blip r:embed="rId3"/>
          <a:srcRect t="16530"/>
          <a:stretch>
            <a:fillRect/>
          </a:stretch>
        </p:blipFill>
        <p:spPr>
          <a:xfrm>
            <a:off x="10217" y="708080"/>
            <a:ext cx="9144000" cy="3494339"/>
          </a:xfrm>
          <a:prstGeom prst="rect">
            <a:avLst/>
          </a:prstGeom>
        </p:spPr>
      </p:pic>
      <p:sp>
        <p:nvSpPr>
          <p:cNvPr id="11266" name="Title 1"/>
          <p:cNvSpPr>
            <a:spLocks noGrp="1"/>
          </p:cNvSpPr>
          <p:nvPr>
            <p:ph type="title"/>
          </p:nvPr>
        </p:nvSpPr>
        <p:spPr>
          <a:xfrm>
            <a:off x="-23750" y="-37525"/>
            <a:ext cx="9144000" cy="1143000"/>
          </a:xfrm>
        </p:spPr>
        <p:txBody>
          <a:bodyPr/>
          <a:lstStyle/>
          <a:p>
            <a:pPr eaLnBrk="1" hangingPunct="1"/>
            <a:r>
              <a:rPr lang="en-US" sz="2800" b="1" dirty="0" smtClean="0">
                <a:latin typeface="Arial" charset="0"/>
                <a:cs typeface="Arial" charset="0"/>
              </a:rPr>
              <a:t>Continuously Operating Reference Stations (CORS)</a:t>
            </a:r>
          </a:p>
        </p:txBody>
      </p:sp>
      <p:sp>
        <p:nvSpPr>
          <p:cNvPr id="11267" name="Content Placeholder 5"/>
          <p:cNvSpPr>
            <a:spLocks noGrp="1"/>
          </p:cNvSpPr>
          <p:nvPr>
            <p:ph sz="half" idx="1"/>
          </p:nvPr>
        </p:nvSpPr>
        <p:spPr>
          <a:xfrm>
            <a:off x="1431247" y="3526549"/>
            <a:ext cx="2170688" cy="655836"/>
          </a:xfrm>
          <a:solidFill>
            <a:schemeClr val="bg1"/>
          </a:solidFill>
        </p:spPr>
        <p:txBody>
          <a:bodyPr>
            <a:normAutofit lnSpcReduction="10000"/>
          </a:bodyPr>
          <a:lstStyle/>
          <a:p>
            <a:pPr>
              <a:lnSpc>
                <a:spcPct val="150000"/>
              </a:lnSpc>
              <a:spcBef>
                <a:spcPts val="300"/>
              </a:spcBef>
              <a:buFont typeface="Arial" pitchFamily="34" charset="0"/>
              <a:buChar char="•"/>
            </a:pPr>
            <a:r>
              <a:rPr lang="en-US" sz="1200" dirty="0" smtClean="0">
                <a:cs typeface="Arial" charset="0"/>
              </a:rPr>
              <a:t>1750+ GPS/GNSS Stations </a:t>
            </a:r>
          </a:p>
          <a:p>
            <a:pPr>
              <a:lnSpc>
                <a:spcPct val="150000"/>
              </a:lnSpc>
              <a:spcBef>
                <a:spcPts val="300"/>
              </a:spcBef>
            </a:pPr>
            <a:r>
              <a:rPr lang="en-US" sz="1200" dirty="0" smtClean="0">
                <a:cs typeface="Arial" charset="0"/>
              </a:rPr>
              <a:t>200 organizations</a:t>
            </a:r>
          </a:p>
          <a:p>
            <a:pPr lvl="1">
              <a:buNone/>
            </a:pPr>
            <a:endParaRPr lang="en-US" sz="2000" dirty="0" smtClean="0">
              <a:cs typeface="Arial" charset="0"/>
            </a:endParaRPr>
          </a:p>
          <a:p>
            <a:pPr lvl="1">
              <a:buNone/>
            </a:pPr>
            <a:endParaRPr lang="en-US" sz="2000" dirty="0" smtClean="0">
              <a:cs typeface="Arial" charset="0"/>
            </a:endParaRPr>
          </a:p>
          <a:p>
            <a:pPr>
              <a:buNone/>
            </a:pPr>
            <a:endParaRPr lang="en-US" dirty="0" smtClean="0"/>
          </a:p>
        </p:txBody>
      </p:sp>
      <p:sp>
        <p:nvSpPr>
          <p:cNvPr id="11269" name="Rectangle 2"/>
          <p:cNvSpPr txBox="1">
            <a:spLocks noChangeArrowheads="1"/>
          </p:cNvSpPr>
          <p:nvPr/>
        </p:nvSpPr>
        <p:spPr bwMode="auto">
          <a:xfrm>
            <a:off x="4501766" y="287004"/>
            <a:ext cx="3015338" cy="1143000"/>
          </a:xfrm>
          <a:prstGeom prst="rect">
            <a:avLst/>
          </a:prstGeom>
          <a:noFill/>
          <a:ln w="9525">
            <a:noFill/>
            <a:miter lim="800000"/>
            <a:headEnd/>
            <a:tailEnd/>
          </a:ln>
        </p:spPr>
        <p:txBody>
          <a:bodyPr anchor="ctr"/>
          <a:lstStyle/>
          <a:p>
            <a:pPr algn="ctr"/>
            <a:r>
              <a:rPr lang="en-US" sz="1600" b="1" dirty="0" smtClean="0">
                <a:solidFill>
                  <a:srgbClr val="FFFF00"/>
                </a:solidFill>
                <a:latin typeface="Calibri" pitchFamily="34" charset="0"/>
                <a:cs typeface="Arial" charset="0"/>
              </a:rPr>
              <a:t>  </a:t>
            </a:r>
            <a:endParaRPr lang="en-US" sz="1600" b="1" dirty="0">
              <a:solidFill>
                <a:srgbClr val="FFFF00"/>
              </a:solidFill>
              <a:latin typeface="Calibri" pitchFamily="34" charset="0"/>
              <a:cs typeface="Arial" charset="0"/>
            </a:endParaRPr>
          </a:p>
        </p:txBody>
      </p:sp>
      <p:pic>
        <p:nvPicPr>
          <p:cNvPr id="7" name="Picture 2" descr="104_0456"/>
          <p:cNvPicPr>
            <a:picLocks noChangeAspect="1" noChangeArrowheads="1"/>
          </p:cNvPicPr>
          <p:nvPr/>
        </p:nvPicPr>
        <p:blipFill rotWithShape="1">
          <a:blip r:embed="rId4" cstate="print">
            <a:lum bright="-12000"/>
          </a:blip>
          <a:srcRect l="7545" t="24280" r="20669" b="23674"/>
          <a:stretch/>
        </p:blipFill>
        <p:spPr bwMode="auto">
          <a:xfrm>
            <a:off x="4675358" y="4221945"/>
            <a:ext cx="4460681" cy="2610348"/>
          </a:xfrm>
          <a:prstGeom prst="rect">
            <a:avLst/>
          </a:prstGeom>
          <a:noFill/>
          <a:ln w="9525">
            <a:noFill/>
            <a:miter lim="800000"/>
            <a:headEnd/>
            <a:tailEnd/>
          </a:ln>
        </p:spPr>
      </p:pic>
      <p:pic>
        <p:nvPicPr>
          <p:cNvPr id="2" name="Picture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157" y="4383643"/>
            <a:ext cx="4805368" cy="2304886"/>
          </a:xfrm>
          <a:prstGeom prst="rect">
            <a:avLst/>
          </a:prstGeom>
        </p:spPr>
      </p:pic>
    </p:spTree>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304800" y="644570"/>
            <a:ext cx="8610600" cy="1295400"/>
          </a:xfrm>
          <a:solidFill>
            <a:schemeClr val="bg1"/>
          </a:solidFill>
        </p:spPr>
        <p:txBody>
          <a:bodyPr/>
          <a:lstStyle/>
          <a:p>
            <a:r>
              <a:rPr lang="en-US" sz="2400" dirty="0" smtClean="0"/>
              <a:t>OPERATIONAL PROTOTYPE SCORS –</a:t>
            </a:r>
            <a:br>
              <a:rPr lang="en-US" sz="2400" dirty="0" smtClean="0"/>
            </a:br>
            <a:r>
              <a:rPr lang="en-US" sz="2400" dirty="0" smtClean="0"/>
              <a:t>19 STATIONS STREAMING GNSS OBSERVABLES IN RTCM 3.0 FORMAT</a:t>
            </a:r>
          </a:p>
        </p:txBody>
      </p:sp>
      <p:pic>
        <p:nvPicPr>
          <p:cNvPr id="26626" name="Picture 3" descr="SCORS.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155575" y="2154829"/>
            <a:ext cx="8780463" cy="465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descr="C:\Documents and Settings\william.stone\My Documents\OLD Laptop 11-10\Presentations\UCLS 2010\TURN GPS 1-10.jpg"/>
          <p:cNvPicPr>
            <a:picLocks noChangeAspect="1" noChangeArrowheads="1"/>
          </p:cNvPicPr>
          <p:nvPr/>
        </p:nvPicPr>
        <p:blipFill>
          <a:blip r:embed="rId3"/>
          <a:srcRect/>
          <a:stretch>
            <a:fillRect/>
          </a:stretch>
        </p:blipFill>
        <p:spPr bwMode="auto">
          <a:xfrm>
            <a:off x="2938235" y="2894461"/>
            <a:ext cx="2350433" cy="3126260"/>
          </a:xfrm>
          <a:prstGeom prst="rect">
            <a:avLst/>
          </a:prstGeom>
          <a:noFill/>
        </p:spPr>
      </p:pic>
      <p:cxnSp>
        <p:nvCxnSpPr>
          <p:cNvPr id="6" name="Straight Connector 5"/>
          <p:cNvCxnSpPr/>
          <p:nvPr/>
        </p:nvCxnSpPr>
        <p:spPr>
          <a:xfrm>
            <a:off x="5288668" y="2894461"/>
            <a:ext cx="856951" cy="997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288668" y="4274288"/>
            <a:ext cx="346588" cy="174643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7399108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95924" y="510270"/>
            <a:ext cx="5943600" cy="4772025"/>
          </a:xfrm>
          <a:prstGeom prst="rect">
            <a:avLst/>
          </a:prstGeom>
        </p:spPr>
      </p:pic>
      <p:sp>
        <p:nvSpPr>
          <p:cNvPr id="8" name="TextBox 7"/>
          <p:cNvSpPr txBox="1"/>
          <p:nvPr/>
        </p:nvSpPr>
        <p:spPr>
          <a:xfrm>
            <a:off x="673100" y="4521200"/>
            <a:ext cx="7924800" cy="2311400"/>
          </a:xfrm>
          <a:prstGeom prst="rect">
            <a:avLst/>
          </a:prstGeom>
          <a:solidFill>
            <a:srgbClr val="FFFF00"/>
          </a:solidFill>
        </p:spPr>
        <p:txBody>
          <a:bodyPr wrap="square" numCol="2" rtlCol="0">
            <a:noAutofit/>
          </a:bodyPr>
          <a:lstStyle/>
          <a:p>
            <a:pPr>
              <a:lnSpc>
                <a:spcPct val="150000"/>
              </a:lnSpc>
              <a:buFont typeface="Arial" pitchFamily="34" charset="0"/>
              <a:buChar char="•"/>
            </a:pPr>
            <a:r>
              <a:rPr lang="en-US" sz="2400" dirty="0" smtClean="0"/>
              <a:t>Geodetic values</a:t>
            </a:r>
          </a:p>
          <a:p>
            <a:pPr>
              <a:lnSpc>
                <a:spcPct val="150000"/>
              </a:lnSpc>
              <a:buFont typeface="Arial" pitchFamily="34" charset="0"/>
              <a:buChar char="•"/>
            </a:pPr>
            <a:r>
              <a:rPr lang="en-US" sz="2400" dirty="0" smtClean="0"/>
              <a:t>Accuracy estimates</a:t>
            </a:r>
          </a:p>
          <a:p>
            <a:pPr>
              <a:lnSpc>
                <a:spcPct val="150000"/>
              </a:lnSpc>
              <a:buFont typeface="Arial" pitchFamily="34" charset="0"/>
              <a:buChar char="•"/>
            </a:pPr>
            <a:r>
              <a:rPr lang="en-US" sz="2400" dirty="0" smtClean="0"/>
              <a:t>Source information</a:t>
            </a:r>
          </a:p>
          <a:p>
            <a:pPr>
              <a:lnSpc>
                <a:spcPct val="150000"/>
              </a:lnSpc>
              <a:buFont typeface="Arial" pitchFamily="34" charset="0"/>
              <a:buChar char="•"/>
            </a:pPr>
            <a:r>
              <a:rPr lang="en-US" sz="2400" dirty="0" smtClean="0"/>
              <a:t>Grid coordinates</a:t>
            </a:r>
          </a:p>
          <a:p>
            <a:pPr>
              <a:lnSpc>
                <a:spcPct val="150000"/>
              </a:lnSpc>
            </a:pPr>
            <a:endParaRPr lang="en-US" sz="2400" dirty="0" smtClean="0"/>
          </a:p>
          <a:p>
            <a:pPr>
              <a:lnSpc>
                <a:spcPct val="150000"/>
              </a:lnSpc>
              <a:buFont typeface="Arial" pitchFamily="34" charset="0"/>
              <a:buChar char="•"/>
            </a:pPr>
            <a:r>
              <a:rPr lang="en-US" sz="2400" dirty="0" smtClean="0"/>
              <a:t>Superseded control</a:t>
            </a:r>
          </a:p>
          <a:p>
            <a:pPr>
              <a:lnSpc>
                <a:spcPct val="150000"/>
              </a:lnSpc>
              <a:buFont typeface="Arial" pitchFamily="34" charset="0"/>
              <a:buChar char="•"/>
            </a:pPr>
            <a:r>
              <a:rPr lang="en-US" sz="2400" dirty="0" err="1" smtClean="0"/>
              <a:t>Monumentation</a:t>
            </a:r>
            <a:endParaRPr lang="en-US" sz="2400" dirty="0" smtClean="0"/>
          </a:p>
          <a:p>
            <a:pPr>
              <a:lnSpc>
                <a:spcPct val="150000"/>
              </a:lnSpc>
              <a:buFont typeface="Arial" pitchFamily="34" charset="0"/>
              <a:buChar char="•"/>
            </a:pPr>
            <a:r>
              <a:rPr lang="en-US" sz="2400" dirty="0" smtClean="0"/>
              <a:t>Photographs</a:t>
            </a:r>
          </a:p>
          <a:p>
            <a:pPr>
              <a:lnSpc>
                <a:spcPct val="150000"/>
              </a:lnSpc>
              <a:buFont typeface="Arial" pitchFamily="34" charset="0"/>
              <a:buChar char="•"/>
            </a:pPr>
            <a:r>
              <a:rPr lang="en-US" sz="2400" dirty="0" smtClean="0"/>
              <a:t>Description/Recovery</a:t>
            </a:r>
            <a:endParaRPr lang="en-US" sz="2400" dirty="0"/>
          </a:p>
        </p:txBody>
      </p:sp>
      <p:pic>
        <p:nvPicPr>
          <p:cNvPr id="6" name="Picture 3" descr="100_0095"/>
          <p:cNvPicPr>
            <a:picLocks noChangeAspect="1" noChangeArrowheads="1"/>
          </p:cNvPicPr>
          <p:nvPr/>
        </p:nvPicPr>
        <p:blipFill>
          <a:blip r:embed="rId3" cstate="print">
            <a:lum bright="-18000"/>
          </a:blip>
          <a:srcRect l="18924" t="21343" r="17656" b="14443"/>
          <a:stretch>
            <a:fillRect/>
          </a:stretch>
        </p:blipFill>
        <p:spPr bwMode="auto">
          <a:xfrm>
            <a:off x="6483004" y="406400"/>
            <a:ext cx="1545330" cy="1181100"/>
          </a:xfrm>
          <a:prstGeom prst="rect">
            <a:avLst/>
          </a:prstGeom>
          <a:noFill/>
          <a:ln w="9525">
            <a:noFill/>
            <a:miter lim="800000"/>
            <a:headEnd/>
            <a:tailEnd/>
          </a:ln>
        </p:spPr>
      </p:pic>
      <p:sp>
        <p:nvSpPr>
          <p:cNvPr id="3" name="Rectangle 2"/>
          <p:cNvSpPr txBox="1">
            <a:spLocks noChangeArrowheads="1"/>
          </p:cNvSpPr>
          <p:nvPr/>
        </p:nvSpPr>
        <p:spPr>
          <a:xfrm>
            <a:off x="5499100" y="20628"/>
            <a:ext cx="3390900" cy="474672"/>
          </a:xfrm>
          <a:prstGeom prst="rect">
            <a:avLst/>
          </a:prstGeom>
          <a:solidFill>
            <a:srgbClr val="FFC000"/>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1"/>
                </a:solidFill>
                <a:effectLst/>
                <a:uLnTx/>
                <a:uFillTx/>
                <a:latin typeface="+mj-lt"/>
                <a:ea typeface="+mj-ea"/>
                <a:cs typeface="+mj-cs"/>
              </a:rPr>
              <a:t>NGS Datasheet</a:t>
            </a:r>
            <a:endParaRPr kumimoji="0" lang="en-US" sz="2800" b="1" i="0" u="none" strike="noStrike" kern="0" cap="none" spc="0" normalizeH="0" baseline="0" noProof="0" dirty="0">
              <a:ln>
                <a:noFill/>
              </a:ln>
              <a:solidFill>
                <a:schemeClr val="tx1"/>
              </a:solidFill>
              <a:effectLst/>
              <a:uLnTx/>
              <a:uFillTx/>
              <a:latin typeface="+mj-lt"/>
              <a:ea typeface="+mj-ea"/>
              <a:cs typeface="+mj-cs"/>
            </a:endParaRPr>
          </a:p>
        </p:txBody>
      </p:sp>
      <p:sp>
        <p:nvSpPr>
          <p:cNvPr id="7" name="Rounded Rectangle 6"/>
          <p:cNvSpPr/>
          <p:nvPr/>
        </p:nvSpPr>
        <p:spPr bwMode="auto">
          <a:xfrm>
            <a:off x="1536851" y="1721806"/>
            <a:ext cx="5245612" cy="689822"/>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7049" y="1440629"/>
            <a:ext cx="2766951" cy="5078313"/>
          </a:xfrm>
          <a:prstGeom prst="rect">
            <a:avLst/>
          </a:prstGeom>
          <a:noFill/>
        </p:spPr>
        <p:txBody>
          <a:bodyPr wrap="square" rtlCol="0">
            <a:spAutoFit/>
          </a:bodyPr>
          <a:lstStyle/>
          <a:p>
            <a:pPr>
              <a:buFont typeface="Wingdings" pitchFamily="2" charset="2"/>
              <a:buChar char="q"/>
            </a:pPr>
            <a:r>
              <a:rPr lang="en-US" dirty="0" smtClean="0"/>
              <a:t>SEARCH STATIONS</a:t>
            </a:r>
          </a:p>
          <a:p>
            <a:pPr>
              <a:buFont typeface="Arial" pitchFamily="34" charset="0"/>
              <a:buChar char="•"/>
            </a:pPr>
            <a:r>
              <a:rPr lang="en-US" dirty="0" smtClean="0"/>
              <a:t>State / County</a:t>
            </a:r>
          </a:p>
          <a:p>
            <a:pPr>
              <a:buFont typeface="Arial" pitchFamily="34" charset="0"/>
              <a:buChar char="•"/>
            </a:pPr>
            <a:r>
              <a:rPr lang="en-US" dirty="0" smtClean="0"/>
              <a:t>State / Designation</a:t>
            </a:r>
          </a:p>
          <a:p>
            <a:pPr>
              <a:buFont typeface="Arial" pitchFamily="34" charset="0"/>
              <a:buChar char="•"/>
            </a:pPr>
            <a:r>
              <a:rPr lang="en-US" dirty="0" smtClean="0"/>
              <a:t>Lat /Long / Radius</a:t>
            </a:r>
          </a:p>
          <a:p>
            <a:pPr>
              <a:buFont typeface="Arial" pitchFamily="34" charset="0"/>
              <a:buChar char="•"/>
            </a:pPr>
            <a:r>
              <a:rPr lang="en-US" dirty="0" smtClean="0"/>
              <a:t>Project ID</a:t>
            </a:r>
          </a:p>
          <a:p>
            <a:pPr>
              <a:buFont typeface="Arial" pitchFamily="34" charset="0"/>
              <a:buChar char="•"/>
            </a:pPr>
            <a:r>
              <a:rPr lang="en-US" dirty="0" smtClean="0"/>
              <a:t>Control Type </a:t>
            </a:r>
          </a:p>
          <a:p>
            <a:pPr lvl="1"/>
            <a:r>
              <a:rPr lang="en-US" dirty="0" smtClean="0"/>
              <a:t>(H, V, Order)</a:t>
            </a:r>
          </a:p>
          <a:p>
            <a:endParaRPr lang="en-US" dirty="0" smtClean="0"/>
          </a:p>
          <a:p>
            <a:pPr>
              <a:buFont typeface="Wingdings" pitchFamily="2" charset="2"/>
              <a:buChar char="q"/>
            </a:pPr>
            <a:r>
              <a:rPr lang="en-US" dirty="0" smtClean="0"/>
              <a:t>VIEW PUBLISHED OPUS</a:t>
            </a:r>
          </a:p>
          <a:p>
            <a:pPr lvl="1"/>
            <a:r>
              <a:rPr lang="en-US" dirty="0" smtClean="0"/>
              <a:t>SOLUTIONS</a:t>
            </a:r>
          </a:p>
          <a:p>
            <a:endParaRPr lang="en-US" dirty="0" smtClean="0"/>
          </a:p>
          <a:p>
            <a:pPr>
              <a:buFont typeface="Wingdings" pitchFamily="2" charset="2"/>
              <a:buChar char="q"/>
            </a:pPr>
            <a:r>
              <a:rPr lang="en-US" dirty="0" smtClean="0"/>
              <a:t>SUBMIT TO NGS</a:t>
            </a:r>
          </a:p>
          <a:p>
            <a:pPr>
              <a:buFont typeface="Arial" pitchFamily="34" charset="0"/>
              <a:buChar char="•"/>
            </a:pPr>
            <a:r>
              <a:rPr lang="en-US" dirty="0" smtClean="0"/>
              <a:t>Photos</a:t>
            </a:r>
          </a:p>
          <a:p>
            <a:pPr>
              <a:buFont typeface="Arial" pitchFamily="34" charset="0"/>
              <a:buChar char="•"/>
            </a:pPr>
            <a:r>
              <a:rPr lang="en-US" dirty="0" err="1" smtClean="0"/>
              <a:t>HandHeld</a:t>
            </a:r>
            <a:r>
              <a:rPr lang="en-US" dirty="0" smtClean="0"/>
              <a:t> GPS</a:t>
            </a:r>
          </a:p>
          <a:p>
            <a:pPr>
              <a:buFont typeface="Arial" pitchFamily="34" charset="0"/>
              <a:buChar char="•"/>
            </a:pPr>
            <a:r>
              <a:rPr lang="en-US" dirty="0" smtClean="0"/>
              <a:t>Recovery Reports</a:t>
            </a:r>
          </a:p>
          <a:p>
            <a:pPr>
              <a:buFont typeface="Arial" pitchFamily="34" charset="0"/>
              <a:buChar char="•"/>
            </a:pPr>
            <a:endParaRPr lang="en-US" dirty="0" smtClean="0"/>
          </a:p>
          <a:p>
            <a:pPr>
              <a:buFont typeface="Wingdings" pitchFamily="2" charset="2"/>
              <a:buChar char="v"/>
            </a:pPr>
            <a:r>
              <a:rPr lang="en-US" dirty="0" smtClean="0"/>
              <a:t>GOOGLE EARTH DISPLAY</a:t>
            </a:r>
          </a:p>
          <a:p>
            <a:endParaRPr lang="en-US" dirty="0"/>
          </a:p>
        </p:txBody>
      </p:sp>
      <p:sp>
        <p:nvSpPr>
          <p:cNvPr id="4" name="Rectangle 4"/>
          <p:cNvSpPr>
            <a:spLocks noChangeArrowheads="1"/>
          </p:cNvSpPr>
          <p:nvPr/>
        </p:nvSpPr>
        <p:spPr bwMode="auto">
          <a:xfrm>
            <a:off x="1060705" y="427512"/>
            <a:ext cx="7034476" cy="700644"/>
          </a:xfrm>
          <a:prstGeom prst="rect">
            <a:avLst/>
          </a:prstGeom>
          <a:solidFill>
            <a:srgbClr val="003399"/>
          </a:solidFill>
          <a:ln w="9525">
            <a:noFill/>
            <a:miter lim="800000"/>
            <a:headEnd/>
            <a:tailEnd/>
          </a:ln>
          <a:effectLst/>
        </p:spPr>
        <p:txBody>
          <a:bodyPr anchor="ctr"/>
          <a:lstStyle/>
          <a:p>
            <a:pPr algn="ctr" eaLnBrk="1" hangingPunct="1"/>
            <a:r>
              <a:rPr lang="en-US" sz="2400" b="1" dirty="0" smtClean="0">
                <a:solidFill>
                  <a:schemeClr val="bg1"/>
                </a:solidFill>
              </a:rPr>
              <a:t>DSWORLD Software-</a:t>
            </a:r>
          </a:p>
          <a:p>
            <a:pPr algn="ctr" eaLnBrk="1" hangingPunct="1"/>
            <a:r>
              <a:rPr lang="en-US" sz="2000" dirty="0" smtClean="0">
                <a:solidFill>
                  <a:schemeClr val="bg1"/>
                </a:solidFill>
              </a:rPr>
              <a:t>available at geodesy.noaa.gov </a:t>
            </a:r>
            <a:endParaRPr lang="en-US" sz="2000" b="1" dirty="0" smtClean="0">
              <a:solidFill>
                <a:schemeClr val="bg1"/>
              </a:solidFill>
            </a:endParaRPr>
          </a:p>
        </p:txBody>
      </p:sp>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34238" y="1524662"/>
            <a:ext cx="6219825" cy="4572000"/>
          </a:xfrm>
          <a:prstGeom prst="rect">
            <a:avLst/>
          </a:prstGeom>
        </p:spPr>
      </p:pic>
    </p:spTree>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770010"/>
            <a:ext cx="9144000" cy="5938157"/>
          </a:xfrm>
          <a:prstGeom prst="rect">
            <a:avLst/>
          </a:prstGeom>
        </p:spPr>
      </p:pic>
    </p:spTree>
    <p:extLst>
      <p:ext uri="{BB962C8B-B14F-4D97-AF65-F5344CB8AC3E}">
        <p14:creationId xmlns="" xmlns:p14="http://schemas.microsoft.com/office/powerpoint/2010/main" val="2106021371"/>
      </p:ext>
    </p:extLst>
  </p:cSld>
  <p:clrMapOvr>
    <a:masterClrMapping/>
  </p:clrMapOvr>
  <p:transition spd="med">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0280" y="532735"/>
            <a:ext cx="9123440" cy="6321287"/>
          </a:xfrm>
          <a:prstGeom prst="rect">
            <a:avLst/>
          </a:prstGeom>
        </p:spPr>
      </p:pic>
    </p:spTree>
    <p:extLst>
      <p:ext uri="{BB962C8B-B14F-4D97-AF65-F5344CB8AC3E}">
        <p14:creationId xmlns="" xmlns:p14="http://schemas.microsoft.com/office/powerpoint/2010/main" val="306626976"/>
      </p:ext>
    </p:extLst>
  </p:cSld>
  <p:clrMapOvr>
    <a:masterClrMapping/>
  </p:clrMapOvr>
  <p:transition spd="med">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695579"/>
            <a:ext cx="9144000" cy="5938157"/>
          </a:xfrm>
          <a:prstGeom prst="rect">
            <a:avLst/>
          </a:prstGeom>
        </p:spPr>
      </p:pic>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411357" y="1010235"/>
            <a:ext cx="6606208" cy="5304023"/>
          </a:xfrm>
          <a:prstGeom prst="rect">
            <a:avLst/>
          </a:prstGeom>
        </p:spPr>
      </p:pic>
    </p:spTree>
    <p:extLst>
      <p:ext uri="{BB962C8B-B14F-4D97-AF65-F5344CB8AC3E}">
        <p14:creationId xmlns="" xmlns:p14="http://schemas.microsoft.com/office/powerpoint/2010/main" val="1473065378"/>
      </p:ext>
    </p:extLst>
  </p:cSld>
  <p:clrMapOvr>
    <a:masterClrMapping/>
  </p:clrMapOvr>
  <p:transition spd="med">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88" y="228600"/>
            <a:ext cx="9144000" cy="1219200"/>
          </a:xfrm>
        </p:spPr>
        <p:txBody>
          <a:bodyPr/>
          <a:lstStyle/>
          <a:p>
            <a:pPr eaLnBrk="1" hangingPunct="1"/>
            <a:r>
              <a:rPr lang="en-US" sz="2800" b="1" smtClean="0"/>
              <a:t>Datasheet Format Changes</a:t>
            </a:r>
          </a:p>
        </p:txBody>
      </p:sp>
      <p:pic>
        <p:nvPicPr>
          <p:cNvPr id="23555"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b="13240"/>
          <a:stretch/>
        </p:blipFill>
        <p:spPr bwMode="auto">
          <a:xfrm>
            <a:off x="568325" y="1250951"/>
            <a:ext cx="8077200" cy="5607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1762124" y="3278188"/>
            <a:ext cx="5553075" cy="3048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1757363" y="3722688"/>
            <a:ext cx="2606675" cy="1524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a:xfrm>
            <a:off x="1757363" y="3944938"/>
            <a:ext cx="5262562" cy="5111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1600200" y="5078413"/>
            <a:ext cx="5715000" cy="457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4800600" y="2533968"/>
            <a:ext cx="3581400" cy="522287"/>
          </a:xfrm>
          <a:prstGeom prst="rect">
            <a:avLst/>
          </a:prstGeom>
          <a:solidFill>
            <a:schemeClr val="bg1"/>
          </a:solidFill>
          <a:ln>
            <a:solidFill>
              <a:schemeClr val="accent1">
                <a:lumMod val="60000"/>
                <a:lumOff val="40000"/>
              </a:schemeClr>
            </a:solidFill>
          </a:ln>
        </p:spPr>
        <p:txBody>
          <a:bodyPr>
            <a:spAutoFit/>
          </a:bodyPr>
          <a:lstStyle/>
          <a:p>
            <a:pPr>
              <a:defRPr/>
            </a:pPr>
            <a:r>
              <a:rPr lang="en-US" sz="1400" b="1" dirty="0">
                <a:cs typeface="+mn-cs"/>
              </a:rPr>
              <a:t>Move ell </a:t>
            </a:r>
            <a:r>
              <a:rPr lang="en-US" sz="1400" b="1" dirty="0" err="1">
                <a:cs typeface="+mn-cs"/>
              </a:rPr>
              <a:t>ht</a:t>
            </a:r>
            <a:r>
              <a:rPr lang="en-US" sz="1400" b="1" dirty="0">
                <a:cs typeface="+mn-cs"/>
              </a:rPr>
              <a:t> and epoch info into top box, add datum tags</a:t>
            </a:r>
          </a:p>
        </p:txBody>
      </p:sp>
      <p:sp>
        <p:nvSpPr>
          <p:cNvPr id="11" name="TextBox 10"/>
          <p:cNvSpPr txBox="1"/>
          <p:nvPr/>
        </p:nvSpPr>
        <p:spPr>
          <a:xfrm>
            <a:off x="4800600" y="4710113"/>
            <a:ext cx="3581400" cy="738187"/>
          </a:xfrm>
          <a:prstGeom prst="rect">
            <a:avLst/>
          </a:prstGeom>
          <a:solidFill>
            <a:schemeClr val="bg1"/>
          </a:solidFill>
          <a:ln>
            <a:solidFill>
              <a:schemeClr val="accent1">
                <a:lumMod val="60000"/>
                <a:lumOff val="40000"/>
              </a:schemeClr>
            </a:solidFill>
          </a:ln>
        </p:spPr>
        <p:txBody>
          <a:bodyPr>
            <a:spAutoFit/>
          </a:bodyPr>
          <a:lstStyle/>
          <a:p>
            <a:pPr>
              <a:defRPr/>
            </a:pPr>
            <a:r>
              <a:rPr lang="en-US" sz="1400" b="1" dirty="0">
                <a:cs typeface="+mn-cs"/>
              </a:rPr>
              <a:t>Note when GPS Ortho </a:t>
            </a:r>
            <a:r>
              <a:rPr lang="en-US" sz="1400" b="1" dirty="0" err="1">
                <a:cs typeface="+mn-cs"/>
              </a:rPr>
              <a:t>Ht</a:t>
            </a:r>
            <a:r>
              <a:rPr lang="en-US" sz="1400" b="1" dirty="0">
                <a:cs typeface="+mn-cs"/>
              </a:rPr>
              <a:t> computed with previous geoid model, and provide that model </a:t>
            </a:r>
            <a:r>
              <a:rPr lang="en-US" sz="1400" b="1" dirty="0" err="1">
                <a:cs typeface="+mn-cs"/>
              </a:rPr>
              <a:t>ht</a:t>
            </a:r>
            <a:endParaRPr lang="en-US" sz="1400" b="1" dirty="0">
              <a:cs typeface="+mn-cs"/>
            </a:endParaRPr>
          </a:p>
        </p:txBody>
      </p:sp>
      <p:cxnSp>
        <p:nvCxnSpPr>
          <p:cNvPr id="12" name="Straight Arrow Connector 11"/>
          <p:cNvCxnSpPr>
            <a:endCxn id="3" idx="3"/>
          </p:cNvCxnSpPr>
          <p:nvPr/>
        </p:nvCxnSpPr>
        <p:spPr>
          <a:xfrm flipH="1">
            <a:off x="7315199" y="3278188"/>
            <a:ext cx="466726"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10800000" flipV="1">
            <a:off x="4457700" y="3056255"/>
            <a:ext cx="3695700" cy="752158"/>
          </a:xfrm>
          <a:prstGeom prst="bentConnector3">
            <a:avLst>
              <a:gd name="adj1" fmla="val -34"/>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010400" y="4392613"/>
            <a:ext cx="762000" cy="3175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81600" y="5635625"/>
            <a:ext cx="3221038" cy="307975"/>
          </a:xfrm>
          <a:prstGeom prst="rect">
            <a:avLst/>
          </a:prstGeom>
          <a:solidFill>
            <a:schemeClr val="bg1"/>
          </a:solidFill>
          <a:ln>
            <a:solidFill>
              <a:schemeClr val="accent1">
                <a:lumMod val="60000"/>
                <a:lumOff val="40000"/>
              </a:schemeClr>
            </a:solidFill>
          </a:ln>
        </p:spPr>
        <p:txBody>
          <a:bodyPr>
            <a:spAutoFit/>
          </a:bodyPr>
          <a:lstStyle/>
          <a:p>
            <a:pPr>
              <a:defRPr/>
            </a:pPr>
            <a:r>
              <a:rPr lang="en-US" sz="1400" b="1" dirty="0">
                <a:cs typeface="+mn-cs"/>
              </a:rPr>
              <a:t>Better way to quantify accuracies</a:t>
            </a:r>
          </a:p>
        </p:txBody>
      </p:sp>
      <p:cxnSp>
        <p:nvCxnSpPr>
          <p:cNvPr id="19" name="Straight Arrow Connector 18"/>
          <p:cNvCxnSpPr/>
          <p:nvPr/>
        </p:nvCxnSpPr>
        <p:spPr>
          <a:xfrm flipH="1" flipV="1">
            <a:off x="4732338" y="5535613"/>
            <a:ext cx="455612" cy="3810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3906878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par>
                          <p:cTn id="38" fill="hold" nodeType="afterGroup">
                            <p:stCondLst>
                              <p:cond delay="500"/>
                            </p:stCondLst>
                            <p:childTnLst>
                              <p:par>
                                <p:cTn id="39" presetID="1" presetClass="entr" presetSubtype="0" fill="hold" grpId="0" nodeType="afterEffect">
                                  <p:stCondLst>
                                    <p:cond delay="50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8" grpId="1" animBg="1"/>
      <p:bldP spid="9" grpId="0" animBg="1"/>
      <p:bldP spid="9" grpId="1" animBg="1"/>
      <p:bldP spid="4" grpId="0" animBg="1"/>
      <p:bldP spid="11" grpId="0" animBg="1"/>
      <p:bldP spid="11" grpId="1" animBg="1"/>
      <p:bldP spid="21" grpId="0" animBg="1"/>
      <p:bldP spid="21"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678"/>
            <a:ext cx="8229600" cy="1143000"/>
          </a:xfrm>
        </p:spPr>
        <p:txBody>
          <a:bodyPr>
            <a:normAutofit fontScale="90000"/>
          </a:bodyPr>
          <a:lstStyle/>
          <a:p>
            <a:r>
              <a:rPr lang="en-US" sz="3600" b="1" i="1" dirty="0" smtClean="0"/>
              <a:t>Announcing…</a:t>
            </a:r>
            <a:r>
              <a:rPr lang="en-US" dirty="0" smtClean="0"/>
              <a:t/>
            </a:r>
            <a:br>
              <a:rPr lang="en-US" dirty="0" smtClean="0"/>
            </a:br>
            <a:r>
              <a:rPr lang="en-US" dirty="0" smtClean="0"/>
              <a:t>A New NGS Datasheet Format</a:t>
            </a:r>
            <a:endParaRPr lang="en-US" dirty="0"/>
          </a:p>
        </p:txBody>
      </p:sp>
      <p:sp>
        <p:nvSpPr>
          <p:cNvPr id="5" name="Rectangle 4"/>
          <p:cNvSpPr/>
          <p:nvPr/>
        </p:nvSpPr>
        <p:spPr>
          <a:xfrm>
            <a:off x="0" y="0"/>
            <a:ext cx="9140825"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4824" name="Object 8"/>
          <p:cNvGraphicFramePr>
            <a:graphicFrameLocks noChangeAspect="1"/>
          </p:cNvGraphicFramePr>
          <p:nvPr/>
        </p:nvGraphicFramePr>
        <p:xfrm>
          <a:off x="455613" y="0"/>
          <a:ext cx="8683625" cy="6940550"/>
        </p:xfrm>
        <a:graphic>
          <a:graphicData uri="http://schemas.openxmlformats.org/presentationml/2006/ole">
            <p:oleObj spid="_x0000_s10263" name="Document" r:id="rId3" imgW="6580632" imgH="5258849" progId="Word.Document.12">
              <p:embed/>
            </p:oleObj>
          </a:graphicData>
        </a:graphic>
      </p:graphicFrame>
    </p:spTree>
    <p:extLst>
      <p:ext uri="{BB962C8B-B14F-4D97-AF65-F5344CB8AC3E}">
        <p14:creationId xmlns="" xmlns:p14="http://schemas.microsoft.com/office/powerpoint/2010/main" val="2227524912"/>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678"/>
            <a:ext cx="8229600" cy="1143000"/>
          </a:xfrm>
        </p:spPr>
        <p:txBody>
          <a:bodyPr>
            <a:normAutofit fontScale="90000"/>
          </a:bodyPr>
          <a:lstStyle/>
          <a:p>
            <a:r>
              <a:rPr lang="en-US" sz="3600" b="1" i="1" dirty="0" smtClean="0"/>
              <a:t>Announcing…</a:t>
            </a:r>
            <a:r>
              <a:rPr lang="en-US" dirty="0" smtClean="0"/>
              <a:t/>
            </a:r>
            <a:br>
              <a:rPr lang="en-US" dirty="0" smtClean="0"/>
            </a:br>
            <a:r>
              <a:rPr lang="en-US" dirty="0" smtClean="0"/>
              <a:t>A New NGS Datasheet Format</a:t>
            </a:r>
            <a:endParaRPr lang="en-US" dirty="0"/>
          </a:p>
        </p:txBody>
      </p:sp>
      <p:sp>
        <p:nvSpPr>
          <p:cNvPr id="5" name="Rectangle 4"/>
          <p:cNvSpPr/>
          <p:nvPr/>
        </p:nvSpPr>
        <p:spPr>
          <a:xfrm>
            <a:off x="3175" y="0"/>
            <a:ext cx="9140825"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9641" name="Object 9"/>
          <p:cNvGraphicFramePr>
            <a:graphicFrameLocks noChangeAspect="1"/>
          </p:cNvGraphicFramePr>
          <p:nvPr/>
        </p:nvGraphicFramePr>
        <p:xfrm>
          <a:off x="455613" y="0"/>
          <a:ext cx="8683625" cy="6940550"/>
        </p:xfrm>
        <a:graphic>
          <a:graphicData uri="http://schemas.openxmlformats.org/presentationml/2006/ole">
            <p:oleObj spid="_x0000_s11287" name="Document" r:id="rId3" imgW="6580632" imgH="5258849" progId="Word.Document.12">
              <p:embed/>
            </p:oleObj>
          </a:graphicData>
        </a:graphic>
      </p:graphicFrame>
      <p:sp>
        <p:nvSpPr>
          <p:cNvPr id="13" name="Left Arrow 12"/>
          <p:cNvSpPr>
            <a:spLocks noChangeArrowheads="1"/>
          </p:cNvSpPr>
          <p:nvPr/>
        </p:nvSpPr>
        <p:spPr bwMode="auto">
          <a:xfrm>
            <a:off x="3342028" y="6459651"/>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Tree>
    <p:extLst>
      <p:ext uri="{BB962C8B-B14F-4D97-AF65-F5344CB8AC3E}">
        <p14:creationId xmlns="" xmlns:p14="http://schemas.microsoft.com/office/powerpoint/2010/main" val="2697453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678"/>
            <a:ext cx="8229600" cy="1143000"/>
          </a:xfrm>
        </p:spPr>
        <p:txBody>
          <a:bodyPr>
            <a:normAutofit fontScale="90000"/>
          </a:bodyPr>
          <a:lstStyle/>
          <a:p>
            <a:r>
              <a:rPr lang="en-US" sz="3600" b="1" i="1" dirty="0" smtClean="0"/>
              <a:t>Announcing…</a:t>
            </a:r>
            <a:r>
              <a:rPr lang="en-US" dirty="0" smtClean="0"/>
              <a:t/>
            </a:r>
            <a:br>
              <a:rPr lang="en-US" dirty="0" smtClean="0"/>
            </a:br>
            <a:r>
              <a:rPr lang="en-US" dirty="0" smtClean="0"/>
              <a:t>A New NGS Datasheet Format</a:t>
            </a:r>
            <a:endParaRPr lang="en-US" dirty="0"/>
          </a:p>
        </p:txBody>
      </p:sp>
      <p:sp>
        <p:nvSpPr>
          <p:cNvPr id="5" name="Rectangle 4"/>
          <p:cNvSpPr/>
          <p:nvPr/>
        </p:nvSpPr>
        <p:spPr>
          <a:xfrm>
            <a:off x="0" y="0"/>
            <a:ext cx="9140825"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3733" name="Object 5"/>
          <p:cNvGraphicFramePr>
            <a:graphicFrameLocks noChangeAspect="1"/>
          </p:cNvGraphicFramePr>
          <p:nvPr/>
        </p:nvGraphicFramePr>
        <p:xfrm>
          <a:off x="455613" y="0"/>
          <a:ext cx="8683625" cy="6653213"/>
        </p:xfrm>
        <a:graphic>
          <a:graphicData uri="http://schemas.openxmlformats.org/presentationml/2006/ole">
            <p:oleObj spid="_x0000_s12311" name="Document" r:id="rId3" imgW="6580632" imgH="5049028" progId="Word.Document.12">
              <p:embed/>
            </p:oleObj>
          </a:graphicData>
        </a:graphic>
      </p:graphicFrame>
    </p:spTree>
    <p:extLst>
      <p:ext uri="{BB962C8B-B14F-4D97-AF65-F5344CB8AC3E}">
        <p14:creationId xmlns="" xmlns:p14="http://schemas.microsoft.com/office/powerpoint/2010/main" val="809096482"/>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 xmlns:a14="http://schemas.microsoft.com/office/drawing/2010/main" val="0"/>
              </a:ext>
            </a:extLst>
          </a:blip>
          <a:srcRect t="14493" b="30782"/>
          <a:stretch/>
        </p:blipFill>
        <p:spPr>
          <a:xfrm>
            <a:off x="40448" y="1717474"/>
            <a:ext cx="5051552" cy="3912036"/>
          </a:xfrm>
          <a:prstGeom prst="rect">
            <a:avLst/>
          </a:prstGeom>
        </p:spPr>
      </p:pic>
      <p:sp>
        <p:nvSpPr>
          <p:cNvPr id="7" name="Rectangle 2"/>
          <p:cNvSpPr txBox="1">
            <a:spLocks noChangeArrowheads="1"/>
          </p:cNvSpPr>
          <p:nvPr/>
        </p:nvSpPr>
        <p:spPr>
          <a:xfrm>
            <a:off x="-27005" y="319319"/>
            <a:ext cx="8129014" cy="1032217"/>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Red Butte, UT (RBUT) CORS Plots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a:t>
            </a:r>
          </a:p>
          <a:p>
            <a:pPr marL="342900" marR="0" lvl="0" indent="-342900" algn="ctr"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Data Availability </a:t>
            </a:r>
          </a:p>
          <a:p>
            <a:pPr marL="342900" marR="0" lvl="0" indent="-342900"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60-day Time Series</a:t>
            </a:r>
            <a:endParaRPr kumimoji="0" lang="en-US"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8" name="Pictur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093557" y="818993"/>
            <a:ext cx="4000924" cy="5976514"/>
          </a:xfrm>
          <a:prstGeom prst="rect">
            <a:avLst/>
          </a:prstGeom>
        </p:spPr>
      </p:pic>
    </p:spTree>
    <p:extLst>
      <p:ext uri="{BB962C8B-B14F-4D97-AF65-F5344CB8AC3E}">
        <p14:creationId xmlns="" xmlns:p14="http://schemas.microsoft.com/office/powerpoint/2010/main" val="3545179072"/>
      </p:ext>
    </p:extLst>
  </p:cSld>
  <p:clrMapOvr>
    <a:masterClrMapping/>
  </p:clrMapOvr>
  <p:transition spd="med">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938"/>
            <a:ext cx="8229600" cy="1143000"/>
          </a:xfrm>
        </p:spPr>
        <p:txBody>
          <a:bodyPr>
            <a:normAutofit fontScale="90000"/>
          </a:bodyPr>
          <a:lstStyle/>
          <a:p>
            <a:r>
              <a:rPr lang="en-US" dirty="0" smtClean="0"/>
              <a:t>NGS Geodetic Tool Kit &amp;</a:t>
            </a:r>
            <a:br>
              <a:rPr lang="en-US" dirty="0" smtClean="0"/>
            </a:br>
            <a:r>
              <a:rPr lang="en-US" dirty="0" smtClean="0"/>
              <a:t>Geodetic Software Download</a:t>
            </a:r>
            <a:endParaRPr lang="en-US" dirty="0"/>
          </a:p>
        </p:txBody>
      </p:sp>
      <p:pic>
        <p:nvPicPr>
          <p:cNvPr id="5" name="Picture 4" descr="Geodetic Toolkit menu.jpg"/>
          <p:cNvPicPr>
            <a:picLocks noChangeAspect="1"/>
          </p:cNvPicPr>
          <p:nvPr/>
        </p:nvPicPr>
        <p:blipFill>
          <a:blip r:embed="rId2" cstate="print"/>
          <a:stretch>
            <a:fillRect/>
          </a:stretch>
        </p:blipFill>
        <p:spPr>
          <a:xfrm>
            <a:off x="25400" y="1575950"/>
            <a:ext cx="4978400" cy="2410684"/>
          </a:xfrm>
          <a:prstGeom prst="rect">
            <a:avLst/>
          </a:prstGeom>
          <a:ln w="15875">
            <a:solidFill>
              <a:srgbClr val="FF0000"/>
            </a:solidFill>
            <a:prstDash val="dash"/>
          </a:ln>
        </p:spPr>
      </p:pic>
      <p:pic>
        <p:nvPicPr>
          <p:cNvPr id="6" name="Picture 5" descr="NGS Software menu.jpg"/>
          <p:cNvPicPr>
            <a:picLocks noChangeAspect="1"/>
          </p:cNvPicPr>
          <p:nvPr/>
        </p:nvPicPr>
        <p:blipFill>
          <a:blip r:embed="rId3" cstate="print"/>
          <a:stretch>
            <a:fillRect/>
          </a:stretch>
        </p:blipFill>
        <p:spPr>
          <a:xfrm>
            <a:off x="5105400" y="1861771"/>
            <a:ext cx="3987800" cy="1661210"/>
          </a:xfrm>
          <a:prstGeom prst="rect">
            <a:avLst/>
          </a:prstGeom>
          <a:ln w="15875">
            <a:solidFill>
              <a:srgbClr val="FF0000"/>
            </a:solidFill>
            <a:prstDash val="dash"/>
          </a:ln>
        </p:spPr>
      </p:pic>
      <p:sp>
        <p:nvSpPr>
          <p:cNvPr id="9" name="Title 26"/>
          <p:cNvSpPr txBox="1">
            <a:spLocks/>
          </p:cNvSpPr>
          <p:nvPr/>
        </p:nvSpPr>
        <p:spPr>
          <a:xfrm>
            <a:off x="266218" y="4395495"/>
            <a:ext cx="8611563" cy="2040029"/>
          </a:xfrm>
          <a:prstGeom prst="rect">
            <a:avLst/>
          </a:prstGeom>
          <a:solidFill>
            <a:schemeClr val="accent1"/>
          </a:solidFill>
        </p:spPr>
        <p:txBody>
          <a:bodyPr numCol="2"/>
          <a:lstStyle/>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smtClean="0">
                <a:ln>
                  <a:noFill/>
                </a:ln>
                <a:solidFill>
                  <a:schemeClr val="tx1"/>
                </a:solidFill>
                <a:effectLst/>
                <a:uLnTx/>
                <a:uFillTx/>
                <a:latin typeface="+mj-lt"/>
                <a:ea typeface="+mj-ea"/>
                <a:cs typeface="+mj-cs"/>
              </a:rPr>
              <a:t>datum/coordinate conversion</a:t>
            </a:r>
          </a:p>
          <a:p>
            <a:pPr eaLnBrk="1" hangingPunct="1">
              <a:buFont typeface="Arial" pitchFamily="34" charset="0"/>
              <a:buChar char="•"/>
            </a:pPr>
            <a:r>
              <a:rPr lang="en-US" sz="2400" b="1" kern="0" dirty="0" smtClean="0">
                <a:latin typeface="+mj-lt"/>
                <a:ea typeface="+mj-ea"/>
                <a:cs typeface="+mj-cs"/>
              </a:rPr>
              <a:t>time-dependent positioning</a:t>
            </a:r>
          </a:p>
          <a:p>
            <a:pPr eaLnBrk="1" hangingPunct="1">
              <a:buFont typeface="Arial" pitchFamily="34" charset="0"/>
              <a:buChar char="•"/>
            </a:pPr>
            <a:r>
              <a:rPr lang="en-US" sz="2400" b="1" kern="0" dirty="0" smtClean="0">
                <a:latin typeface="+mj-lt"/>
                <a:ea typeface="+mj-ea"/>
                <a:cs typeface="+mj-cs"/>
              </a:rPr>
              <a:t>datasheet utilities</a:t>
            </a:r>
          </a:p>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lang="en-US" sz="2400" b="1" kern="0" dirty="0" smtClean="0">
                <a:latin typeface="+mj-lt"/>
                <a:ea typeface="+mj-ea"/>
                <a:cs typeface="+mj-cs"/>
              </a:rPr>
              <a:t>g</a:t>
            </a:r>
            <a:r>
              <a:rPr lang="en-US" sz="2400" b="1" kern="0" baseline="0" dirty="0" smtClean="0">
                <a:latin typeface="+mj-lt"/>
                <a:ea typeface="+mj-ea"/>
                <a:cs typeface="+mj-cs"/>
              </a:rPr>
              <a:t>eodetic</a:t>
            </a:r>
            <a:r>
              <a:rPr lang="en-US" sz="2400" b="1" kern="0" dirty="0" smtClean="0">
                <a:latin typeface="+mj-lt"/>
                <a:ea typeface="+mj-ea"/>
                <a:cs typeface="+mj-cs"/>
              </a:rPr>
              <a:t> utilities	</a:t>
            </a:r>
          </a:p>
          <a:p>
            <a:pPr marL="0" marR="0" lvl="0" indent="0" defTabSz="914400" rtl="0" eaLnBrk="1" fontAlgn="base" latinLnBrk="0" hangingPunct="1">
              <a:lnSpc>
                <a:spcPct val="100000"/>
              </a:lnSpc>
              <a:spcBef>
                <a:spcPct val="0"/>
              </a:spcBef>
              <a:spcAft>
                <a:spcPct val="0"/>
              </a:spcAft>
              <a:buClrTx/>
              <a:buSzTx/>
              <a:buFont typeface="Arial" pitchFamily="34" charset="0"/>
              <a:buChar char="•"/>
              <a:tabLst/>
              <a:defRPr/>
            </a:pPr>
            <a:r>
              <a:rPr lang="en-US" sz="2400" b="1" kern="0" dirty="0" smtClean="0">
                <a:latin typeface="+mj-lt"/>
                <a:ea typeface="+mj-ea"/>
                <a:cs typeface="+mj-cs"/>
              </a:rPr>
              <a:t>g</a:t>
            </a:r>
            <a:r>
              <a:rPr kumimoji="0" lang="en-US" sz="2400" b="1" i="0" u="none" strike="noStrike" kern="0" cap="none" spc="0" normalizeH="0" baseline="0" noProof="0" dirty="0" err="1" smtClean="0">
                <a:ln>
                  <a:noFill/>
                </a:ln>
                <a:solidFill>
                  <a:schemeClr val="tx1"/>
                </a:solidFill>
                <a:effectLst/>
                <a:uLnTx/>
                <a:uFillTx/>
                <a:latin typeface="+mj-lt"/>
                <a:ea typeface="+mj-ea"/>
                <a:cs typeface="+mj-cs"/>
              </a:rPr>
              <a:t>eoid</a:t>
            </a:r>
            <a:r>
              <a:rPr kumimoji="0" lang="en-US" sz="2400" b="1" i="0" u="none" strike="noStrike" kern="0" cap="none" spc="0" normalizeH="0" noProof="0" dirty="0" smtClean="0">
                <a:ln>
                  <a:noFill/>
                </a:ln>
                <a:solidFill>
                  <a:schemeClr val="tx1"/>
                </a:solidFill>
                <a:effectLst/>
                <a:uLnTx/>
                <a:uFillTx/>
                <a:latin typeface="+mj-lt"/>
                <a:ea typeface="+mj-ea"/>
                <a:cs typeface="+mj-cs"/>
              </a:rPr>
              <a:t> modeling	</a:t>
            </a:r>
            <a:r>
              <a:rPr lang="en-US" sz="2400" b="1" kern="0" noProof="0" dirty="0" smtClean="0">
                <a:latin typeface="+mj-lt"/>
                <a:ea typeface="+mj-ea"/>
                <a:cs typeface="+mj-cs"/>
              </a:rPr>
              <a:t>	</a:t>
            </a:r>
          </a:p>
          <a:p>
            <a:pPr lvl="2" defTabSz="914400">
              <a:buFont typeface="Arial" pitchFamily="34" charset="0"/>
              <a:buChar char="•"/>
              <a:defRPr/>
            </a:pPr>
            <a:r>
              <a:rPr lang="en-US" sz="2400" b="1" kern="0" dirty="0" smtClean="0">
                <a:latin typeface="+mj-lt"/>
                <a:ea typeface="+mj-ea"/>
                <a:cs typeface="+mj-cs"/>
              </a:rPr>
              <a:t>gravity prediction</a:t>
            </a:r>
          </a:p>
          <a:p>
            <a:pPr lvl="2">
              <a:buFont typeface="Arial" pitchFamily="34" charset="0"/>
              <a:buChar char="•"/>
            </a:pPr>
            <a:r>
              <a:rPr lang="en-US" sz="2400" b="1" kern="0" dirty="0" smtClean="0">
                <a:latin typeface="+mj-lt"/>
                <a:ea typeface="+mj-ea"/>
                <a:cs typeface="+mj-cs"/>
              </a:rPr>
              <a:t>network adjustment</a:t>
            </a:r>
          </a:p>
          <a:p>
            <a:pPr lvl="2">
              <a:buFont typeface="Arial" pitchFamily="34" charset="0"/>
              <a:buChar char="•"/>
            </a:pPr>
            <a:r>
              <a:rPr lang="en-US" sz="2400" b="1" kern="0" dirty="0" smtClean="0">
                <a:latin typeface="+mj-lt"/>
                <a:ea typeface="+mj-ea"/>
                <a:cs typeface="+mj-cs"/>
              </a:rPr>
              <a:t>GPS project analysis</a:t>
            </a:r>
          </a:p>
          <a:p>
            <a:pPr lvl="2">
              <a:buFont typeface="Arial" pitchFamily="34" charset="0"/>
              <a:buChar char="•"/>
            </a:pPr>
            <a:r>
              <a:rPr lang="en-US" sz="2400" b="1" kern="0" dirty="0" smtClean="0">
                <a:latin typeface="+mj-lt"/>
                <a:ea typeface="+mj-ea"/>
                <a:cs typeface="+mj-cs"/>
              </a:rPr>
              <a:t>project submission</a:t>
            </a:r>
          </a:p>
          <a:p>
            <a:pPr lvl="2"/>
            <a:endParaRPr lang="en-US" sz="2400" b="1" kern="0" dirty="0" smtClean="0">
              <a:latin typeface="+mj-lt"/>
              <a:ea typeface="+mj-ea"/>
              <a:cs typeface="+mj-cs"/>
            </a:endParaRPr>
          </a:p>
        </p:txBody>
      </p:sp>
    </p:spTree>
  </p:cSld>
  <p:clrMapOvr>
    <a:masterClrMapping/>
  </p:clrMapOvr>
  <p:transition spd="med">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GS Training homepage.jpg"/>
          <p:cNvPicPr>
            <a:picLocks noChangeAspect="1"/>
          </p:cNvPicPr>
          <p:nvPr/>
        </p:nvPicPr>
        <p:blipFill>
          <a:blip r:embed="rId2"/>
          <a:stretch>
            <a:fillRect/>
          </a:stretch>
        </p:blipFill>
        <p:spPr>
          <a:xfrm>
            <a:off x="838622" y="0"/>
            <a:ext cx="7466755" cy="6858000"/>
          </a:xfrm>
          <a:prstGeom prst="rect">
            <a:avLst/>
          </a:prstGeom>
        </p:spPr>
      </p:pic>
      <p:pic>
        <p:nvPicPr>
          <p:cNvPr id="9" name="Picture 8" descr="training calendar.jpg"/>
          <p:cNvPicPr>
            <a:picLocks noChangeAspect="1"/>
          </p:cNvPicPr>
          <p:nvPr/>
        </p:nvPicPr>
        <p:blipFill>
          <a:blip r:embed="rId3"/>
          <a:srcRect t="1020"/>
          <a:stretch>
            <a:fillRect/>
          </a:stretch>
        </p:blipFill>
        <p:spPr>
          <a:xfrm>
            <a:off x="2842434" y="4635819"/>
            <a:ext cx="5534025" cy="2309812"/>
          </a:xfrm>
          <a:prstGeom prst="rect">
            <a:avLst/>
          </a:prstGeom>
          <a:ln w="12700">
            <a:solidFill>
              <a:srgbClr val="C00000"/>
            </a:solidFill>
          </a:ln>
        </p:spPr>
      </p:pic>
      <p:pic>
        <p:nvPicPr>
          <p:cNvPr id="6" name="Picture 5" descr="RTK_class at Corbin.jpg"/>
          <p:cNvPicPr>
            <a:picLocks noChangeAspect="1"/>
          </p:cNvPicPr>
          <p:nvPr/>
        </p:nvPicPr>
        <p:blipFill>
          <a:blip r:embed="rId4" cstate="print"/>
          <a:stretch>
            <a:fillRect/>
          </a:stretch>
        </p:blipFill>
        <p:spPr>
          <a:xfrm>
            <a:off x="0" y="4646427"/>
            <a:ext cx="2906232" cy="2179674"/>
          </a:xfrm>
          <a:prstGeom prst="rect">
            <a:avLst/>
          </a:prstGeom>
        </p:spPr>
      </p:pic>
      <p:pic>
        <p:nvPicPr>
          <p:cNvPr id="4" name="Picture 3" descr="trainingcenter02 at Corbin.jpg"/>
          <p:cNvPicPr>
            <a:picLocks noChangeAspect="1"/>
          </p:cNvPicPr>
          <p:nvPr/>
        </p:nvPicPr>
        <p:blipFill>
          <a:blip r:embed="rId5" cstate="print"/>
          <a:stretch>
            <a:fillRect/>
          </a:stretch>
        </p:blipFill>
        <p:spPr>
          <a:xfrm>
            <a:off x="6244856" y="4651743"/>
            <a:ext cx="2899144" cy="2174358"/>
          </a:xfrm>
          <a:prstGeom prst="rect">
            <a:avLst/>
          </a:prstGeom>
        </p:spPr>
      </p:pic>
      <p:sp>
        <p:nvSpPr>
          <p:cNvPr id="7" name="Title 1"/>
          <p:cNvSpPr txBox="1">
            <a:spLocks/>
          </p:cNvSpPr>
          <p:nvPr/>
        </p:nvSpPr>
        <p:spPr bwMode="auto">
          <a:xfrm>
            <a:off x="2755757" y="60971"/>
            <a:ext cx="4935156" cy="7239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NGS Training Center</a:t>
            </a:r>
            <a:endParaRPr kumimoji="0" lang="en-US" sz="36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GS Online Training Notice Page.jpg"/>
          <p:cNvPicPr>
            <a:picLocks noChangeAspect="1"/>
          </p:cNvPicPr>
          <p:nvPr/>
        </p:nvPicPr>
        <p:blipFill>
          <a:blip r:embed="rId2" cstate="print"/>
          <a:stretch>
            <a:fillRect/>
          </a:stretch>
        </p:blipFill>
        <p:spPr>
          <a:xfrm>
            <a:off x="162346" y="565012"/>
            <a:ext cx="5961412" cy="5928687"/>
          </a:xfrm>
          <a:prstGeom prst="rect">
            <a:avLst/>
          </a:prstGeom>
        </p:spPr>
      </p:pic>
      <p:pic>
        <p:nvPicPr>
          <p:cNvPr id="4" name="Picture 3" descr="training calendar.jpg"/>
          <p:cNvPicPr>
            <a:picLocks noChangeAspect="1"/>
          </p:cNvPicPr>
          <p:nvPr/>
        </p:nvPicPr>
        <p:blipFill>
          <a:blip r:embed="rId3"/>
          <a:srcRect t="1020"/>
          <a:stretch>
            <a:fillRect/>
          </a:stretch>
        </p:blipFill>
        <p:spPr>
          <a:xfrm>
            <a:off x="3378671" y="2541192"/>
            <a:ext cx="5534025" cy="2309812"/>
          </a:xfrm>
          <a:prstGeom prst="rect">
            <a:avLst/>
          </a:prstGeom>
          <a:ln w="12700">
            <a:solidFill>
              <a:srgbClr val="C00000"/>
            </a:solidFill>
          </a:ln>
        </p:spPr>
      </p:pic>
    </p:spTree>
  </p:cSld>
  <p:clrMapOvr>
    <a:masterClrMapping/>
  </p:clrMapOvr>
  <p:transition spd="med">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ggesion box.jpg"/>
          <p:cNvPicPr>
            <a:picLocks noChangeAspect="1"/>
          </p:cNvPicPr>
          <p:nvPr/>
        </p:nvPicPr>
        <p:blipFill>
          <a:blip r:embed="rId2" cstate="print"/>
          <a:stretch>
            <a:fillRect/>
          </a:stretch>
        </p:blipFill>
        <p:spPr>
          <a:xfrm>
            <a:off x="38100" y="427964"/>
            <a:ext cx="9067800" cy="6172200"/>
          </a:xfrm>
          <a:prstGeom prst="rect">
            <a:avLst/>
          </a:prstGeom>
        </p:spPr>
      </p:pic>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4" name="Text Box 10"/>
          <p:cNvSpPr txBox="1">
            <a:spLocks noChangeArrowheads="1"/>
          </p:cNvSpPr>
          <p:nvPr/>
        </p:nvSpPr>
        <p:spPr bwMode="auto">
          <a:xfrm>
            <a:off x="0" y="273100"/>
            <a:ext cx="9144000" cy="1384995"/>
          </a:xfrm>
          <a:prstGeom prst="rect">
            <a:avLst/>
          </a:prstGeom>
          <a:noFill/>
          <a:ln w="9525">
            <a:noFill/>
            <a:miter lim="800000"/>
            <a:headEnd/>
            <a:tailEnd/>
          </a:ln>
        </p:spPr>
        <p:txBody>
          <a:bodyPr>
            <a:spAutoFit/>
          </a:bodyPr>
          <a:lstStyle/>
          <a:p>
            <a:pPr algn="ctr"/>
            <a:r>
              <a:rPr lang="en-US" sz="2800" b="1" dirty="0">
                <a:latin typeface="Arial" charset="0"/>
              </a:rPr>
              <a:t>International Terrestrial Reference </a:t>
            </a:r>
            <a:r>
              <a:rPr lang="en-US" sz="2800" b="1" dirty="0" smtClean="0">
                <a:latin typeface="Arial" charset="0"/>
              </a:rPr>
              <a:t>Frame (ITRF)</a:t>
            </a:r>
          </a:p>
          <a:p>
            <a:pPr algn="ctr"/>
            <a:r>
              <a:rPr lang="en-US" sz="2000" dirty="0" smtClean="0">
                <a:latin typeface="Arial" charset="0"/>
              </a:rPr>
              <a:t>space-based techniques: VLBI, DORIS, SLR, GNSS</a:t>
            </a:r>
          </a:p>
          <a:p>
            <a:pPr algn="ctr"/>
            <a:endParaRPr lang="en-US" sz="1600" b="1" dirty="0" smtClean="0">
              <a:latin typeface="Arial" charset="0"/>
            </a:endParaRPr>
          </a:p>
          <a:p>
            <a:pPr algn="ctr"/>
            <a:r>
              <a:rPr lang="en-US" sz="2000" b="1" dirty="0" smtClean="0">
                <a:latin typeface="Arial" charset="0"/>
              </a:rPr>
              <a:t>Current version: ITRF2008 (epoch 2005.0)</a:t>
            </a:r>
            <a:endParaRPr lang="en-US" sz="2000" b="1" dirty="0">
              <a:latin typeface="Arial" charset="0"/>
            </a:endParaRPr>
          </a:p>
        </p:txBody>
      </p:sp>
      <p:pic>
        <p:nvPicPr>
          <p:cNvPr id="14348" name="Picture 12"/>
          <p:cNvPicPr>
            <a:picLocks noChangeAspect="1" noChangeArrowheads="1"/>
          </p:cNvPicPr>
          <p:nvPr/>
        </p:nvPicPr>
        <p:blipFill>
          <a:blip r:embed="rId3" cstate="print"/>
          <a:srcRect/>
          <a:stretch>
            <a:fillRect/>
          </a:stretch>
        </p:blipFill>
        <p:spPr bwMode="auto">
          <a:xfrm>
            <a:off x="412662" y="1665308"/>
            <a:ext cx="8280076" cy="4714930"/>
          </a:xfrm>
          <a:prstGeom prst="rect">
            <a:avLst/>
          </a:prstGeom>
          <a:noFill/>
          <a:ln w="9525">
            <a:noFill/>
            <a:miter lim="800000"/>
            <a:headEnd/>
            <a:tailEnd/>
          </a:ln>
        </p:spPr>
      </p:pic>
      <p:sp>
        <p:nvSpPr>
          <p:cNvPr id="17" name="Rectangle 4"/>
          <p:cNvSpPr>
            <a:spLocks noChangeArrowheads="1"/>
          </p:cNvSpPr>
          <p:nvPr/>
        </p:nvSpPr>
        <p:spPr bwMode="auto">
          <a:xfrm>
            <a:off x="0" y="6216730"/>
            <a:ext cx="9144000" cy="771895"/>
          </a:xfrm>
          <a:prstGeom prst="rect">
            <a:avLst/>
          </a:prstGeom>
          <a:noFill/>
          <a:ln w="9525">
            <a:noFill/>
            <a:miter lim="800000"/>
            <a:headEnd/>
            <a:tailEnd/>
          </a:ln>
        </p:spPr>
        <p:txBody>
          <a:bodyPr anchor="ctr"/>
          <a:lstStyle/>
          <a:p>
            <a:pPr algn="ctr" eaLnBrk="1" hangingPunct="1"/>
            <a:r>
              <a:rPr lang="en-US" sz="1800" b="1" dirty="0">
                <a:solidFill>
                  <a:srgbClr val="000000"/>
                </a:solidFill>
                <a:latin typeface="Verdana" pitchFamily="34" charset="0"/>
              </a:rPr>
              <a:t>International Earth Rotation </a:t>
            </a:r>
            <a:r>
              <a:rPr lang="en-US" sz="1800" b="1" dirty="0" smtClean="0">
                <a:solidFill>
                  <a:srgbClr val="000000"/>
                </a:solidFill>
                <a:latin typeface="Verdana" pitchFamily="34" charset="0"/>
              </a:rPr>
              <a:t>and Reference </a:t>
            </a:r>
            <a:r>
              <a:rPr lang="en-US" sz="1800" b="1" dirty="0">
                <a:solidFill>
                  <a:srgbClr val="000000"/>
                </a:solidFill>
                <a:latin typeface="Verdana" pitchFamily="34" charset="0"/>
              </a:rPr>
              <a:t>System </a:t>
            </a:r>
            <a:r>
              <a:rPr lang="en-US" sz="1800" b="1" dirty="0" smtClean="0">
                <a:solidFill>
                  <a:srgbClr val="000000"/>
                </a:solidFill>
                <a:latin typeface="Verdana" pitchFamily="34" charset="0"/>
              </a:rPr>
              <a:t>Service(IERS</a:t>
            </a:r>
            <a:r>
              <a:rPr lang="en-US" sz="1800" b="1" dirty="0">
                <a:solidFill>
                  <a:srgbClr val="000000"/>
                </a:solidFill>
                <a:latin typeface="Verdana" pitchFamily="34" charset="0"/>
              </a:rPr>
              <a:t>)</a:t>
            </a:r>
            <a:br>
              <a:rPr lang="en-US" sz="1800" b="1" dirty="0">
                <a:solidFill>
                  <a:srgbClr val="000000"/>
                </a:solidFill>
                <a:latin typeface="Verdana" pitchFamily="34" charset="0"/>
              </a:rPr>
            </a:br>
            <a:r>
              <a:rPr lang="en-US" sz="1800" b="1" dirty="0">
                <a:solidFill>
                  <a:srgbClr val="000000"/>
                </a:solidFill>
                <a:latin typeface="Verdana" pitchFamily="34" charset="0"/>
                <a:hlinkClick r:id="rId4"/>
              </a:rPr>
              <a:t>(http://www.iers.org)</a:t>
            </a:r>
            <a:endParaRPr lang="en-US" sz="1800" b="1" dirty="0">
              <a:solidFill>
                <a:srgbClr val="000000"/>
              </a:solidFill>
              <a:latin typeface="Verdana" pitchFamily="34" charset="0"/>
            </a:endParaRPr>
          </a:p>
        </p:txBody>
      </p:sp>
      <p:pic>
        <p:nvPicPr>
          <p:cNvPr id="18" name="Picture 17" descr="itrf.gif"/>
          <p:cNvPicPr>
            <a:picLocks noChangeAspect="1"/>
          </p:cNvPicPr>
          <p:nvPr/>
        </p:nvPicPr>
        <p:blipFill>
          <a:blip r:embed="rId5" cstate="print"/>
          <a:stretch>
            <a:fillRect/>
          </a:stretch>
        </p:blipFill>
        <p:spPr>
          <a:xfrm>
            <a:off x="7457708" y="1064130"/>
            <a:ext cx="1504950" cy="1285875"/>
          </a:xfrm>
          <a:prstGeom prst="rect">
            <a:avLst/>
          </a:prstGeom>
        </p:spPr>
      </p:pic>
      <p:pic>
        <p:nvPicPr>
          <p:cNvPr id="6" name="Picture 5" descr="IERS Map index.jpg"/>
          <p:cNvPicPr>
            <a:picLocks noChangeAspect="1"/>
          </p:cNvPicPr>
          <p:nvPr/>
        </p:nvPicPr>
        <p:blipFill>
          <a:blip r:embed="rId6" cstate="print"/>
          <a:stretch>
            <a:fillRect/>
          </a:stretch>
        </p:blipFill>
        <p:spPr>
          <a:xfrm>
            <a:off x="5885091" y="4269598"/>
            <a:ext cx="1038225" cy="1952625"/>
          </a:xfrm>
          <a:prstGeom prst="rect">
            <a:avLst/>
          </a:prstGeom>
          <a:ln w="12700">
            <a:solidFill>
              <a:schemeClr val="tx1"/>
            </a:solidFill>
            <a:prstDash val="sysDot"/>
          </a:ln>
        </p:spPr>
      </p:pic>
    </p:spTree>
    <p:extLst>
      <p:ext uri="{BB962C8B-B14F-4D97-AF65-F5344CB8AC3E}">
        <p14:creationId xmlns="" xmlns:p14="http://schemas.microsoft.com/office/powerpoint/2010/main" val="73910340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Line 3"/>
          <p:cNvSpPr>
            <a:spLocks noChangeShapeType="1"/>
          </p:cNvSpPr>
          <p:nvPr/>
        </p:nvSpPr>
        <p:spPr bwMode="auto">
          <a:xfrm flipV="1">
            <a:off x="254000" y="1355725"/>
            <a:ext cx="0" cy="4425950"/>
          </a:xfrm>
          <a:prstGeom prst="line">
            <a:avLst/>
          </a:prstGeom>
          <a:noFill/>
          <a:ln w="28575">
            <a:solidFill>
              <a:srgbClr val="000099"/>
            </a:solidFill>
            <a:round/>
            <a:headEnd/>
            <a:tailEnd type="triangle" w="med" len="med"/>
          </a:ln>
        </p:spPr>
        <p:txBody>
          <a:bodyPr wrap="none" anchor="ctr"/>
          <a:lstStyle/>
          <a:p>
            <a:endParaRPr lang="en-US" dirty="0"/>
          </a:p>
        </p:txBody>
      </p:sp>
      <p:sp>
        <p:nvSpPr>
          <p:cNvPr id="66564" name="Line 4"/>
          <p:cNvSpPr>
            <a:spLocks noChangeShapeType="1"/>
          </p:cNvSpPr>
          <p:nvPr/>
        </p:nvSpPr>
        <p:spPr bwMode="auto">
          <a:xfrm>
            <a:off x="0" y="5492750"/>
            <a:ext cx="5908675" cy="0"/>
          </a:xfrm>
          <a:prstGeom prst="line">
            <a:avLst/>
          </a:prstGeom>
          <a:noFill/>
          <a:ln w="28575">
            <a:solidFill>
              <a:srgbClr val="000099"/>
            </a:solidFill>
            <a:round/>
            <a:headEnd/>
            <a:tailEnd type="triangle" w="med" len="med"/>
          </a:ln>
        </p:spPr>
        <p:txBody>
          <a:bodyPr wrap="none" anchor="ctr"/>
          <a:lstStyle/>
          <a:p>
            <a:endParaRPr lang="en-US" dirty="0"/>
          </a:p>
        </p:txBody>
      </p:sp>
      <p:sp>
        <p:nvSpPr>
          <p:cNvPr id="66565"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0099"/>
            </a:solidFill>
            <a:round/>
            <a:headEnd/>
            <a:tailEnd/>
          </a:ln>
        </p:spPr>
        <p:txBody>
          <a:bodyPr wrap="none" anchor="ctr"/>
          <a:lstStyle/>
          <a:p>
            <a:endParaRPr lang="en-US" dirty="0"/>
          </a:p>
        </p:txBody>
      </p:sp>
      <p:sp>
        <p:nvSpPr>
          <p:cNvPr id="66566"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p:spPr>
        <p:txBody>
          <a:bodyPr wrap="none" anchor="ctr"/>
          <a:lstStyle/>
          <a:p>
            <a:endParaRPr lang="en-US" dirty="0"/>
          </a:p>
        </p:txBody>
      </p:sp>
      <p:sp>
        <p:nvSpPr>
          <p:cNvPr id="66567"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p:spPr>
        <p:txBody>
          <a:bodyPr wrap="none" anchor="ctr"/>
          <a:lstStyle/>
          <a:p>
            <a:endParaRPr lang="en-US" dirty="0"/>
          </a:p>
        </p:txBody>
      </p:sp>
      <p:sp>
        <p:nvSpPr>
          <p:cNvPr id="66568"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dirty="0"/>
          </a:p>
        </p:txBody>
      </p:sp>
      <p:cxnSp>
        <p:nvCxnSpPr>
          <p:cNvPr id="66569" name="AutoShape 9"/>
          <p:cNvCxnSpPr>
            <a:cxnSpLocks noChangeShapeType="1"/>
            <a:stCxn id="66565" idx="2"/>
            <a:endCxn id="66568" idx="2"/>
          </p:cNvCxnSpPr>
          <p:nvPr/>
        </p:nvCxnSpPr>
        <p:spPr bwMode="auto">
          <a:xfrm flipV="1">
            <a:off x="254000" y="5219700"/>
            <a:ext cx="1012825" cy="287338"/>
          </a:xfrm>
          <a:prstGeom prst="straightConnector1">
            <a:avLst/>
          </a:prstGeom>
          <a:noFill/>
          <a:ln w="38100">
            <a:solidFill>
              <a:srgbClr val="77623D"/>
            </a:solidFill>
            <a:prstDash val="sysDot"/>
            <a:round/>
            <a:headEnd type="triangle" w="med" len="med"/>
            <a:tailEnd type="triangle" w="med" len="med"/>
          </a:ln>
        </p:spPr>
      </p:cxnSp>
      <p:sp>
        <p:nvSpPr>
          <p:cNvPr id="66570" name="Line 10"/>
          <p:cNvSpPr>
            <a:spLocks noChangeShapeType="1"/>
          </p:cNvSpPr>
          <p:nvPr/>
        </p:nvSpPr>
        <p:spPr bwMode="auto">
          <a:xfrm flipV="1">
            <a:off x="4389438" y="1468438"/>
            <a:ext cx="1266825" cy="1522412"/>
          </a:xfrm>
          <a:prstGeom prst="line">
            <a:avLst/>
          </a:prstGeom>
          <a:noFill/>
          <a:ln w="28575">
            <a:solidFill>
              <a:srgbClr val="000099"/>
            </a:solidFill>
            <a:round/>
            <a:headEnd/>
            <a:tailEnd type="triangle" w="med" len="med"/>
          </a:ln>
        </p:spPr>
        <p:txBody>
          <a:bodyPr wrap="none" anchor="ctr"/>
          <a:lstStyle/>
          <a:p>
            <a:endParaRPr lang="en-US" dirty="0"/>
          </a:p>
        </p:txBody>
      </p:sp>
      <p:sp>
        <p:nvSpPr>
          <p:cNvPr id="66571" name="Line 11"/>
          <p:cNvSpPr>
            <a:spLocks noChangeShapeType="1"/>
          </p:cNvSpPr>
          <p:nvPr/>
        </p:nvSpPr>
        <p:spPr bwMode="auto">
          <a:xfrm flipV="1">
            <a:off x="5053838" y="1492188"/>
            <a:ext cx="590550" cy="946150"/>
          </a:xfrm>
          <a:prstGeom prst="line">
            <a:avLst/>
          </a:prstGeom>
          <a:noFill/>
          <a:ln w="28575">
            <a:solidFill>
              <a:srgbClr val="CC0000"/>
            </a:solidFill>
            <a:round/>
            <a:headEnd/>
            <a:tailEnd/>
          </a:ln>
        </p:spPr>
        <p:txBody>
          <a:bodyPr wrap="none" anchor="ctr"/>
          <a:lstStyle/>
          <a:p>
            <a:endParaRPr lang="en-US" dirty="0"/>
          </a:p>
        </p:txBody>
      </p:sp>
      <p:sp>
        <p:nvSpPr>
          <p:cNvPr id="66572"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000099"/>
            </a:solidFill>
            <a:prstDash val="solid"/>
            <a:round/>
            <a:headEnd type="none" w="med" len="med"/>
            <a:tailEnd type="none" w="med" len="med"/>
          </a:ln>
        </p:spPr>
        <p:txBody>
          <a:bodyPr wrap="none" anchor="ctr"/>
          <a:lstStyle/>
          <a:p>
            <a:endParaRPr lang="en-US" dirty="0"/>
          </a:p>
        </p:txBody>
      </p:sp>
      <p:sp>
        <p:nvSpPr>
          <p:cNvPr id="66573"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p:spPr>
        <p:txBody>
          <a:bodyPr wrap="none" anchor="ctr"/>
          <a:lstStyle/>
          <a:p>
            <a:endParaRPr lang="en-US" dirty="0"/>
          </a:p>
        </p:txBody>
      </p:sp>
      <p:sp>
        <p:nvSpPr>
          <p:cNvPr id="66574"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p:spPr>
        <p:txBody>
          <a:bodyPr wrap="none" anchor="ctr"/>
          <a:lstStyle/>
          <a:p>
            <a:endParaRPr lang="en-US" dirty="0"/>
          </a:p>
        </p:txBody>
      </p:sp>
      <p:sp>
        <p:nvSpPr>
          <p:cNvPr id="66576" name="Text Box 16"/>
          <p:cNvSpPr txBox="1">
            <a:spLocks noChangeArrowheads="1"/>
          </p:cNvSpPr>
          <p:nvPr/>
        </p:nvSpPr>
        <p:spPr bwMode="auto">
          <a:xfrm rot="-762773">
            <a:off x="223838" y="4991100"/>
            <a:ext cx="965200" cy="304800"/>
          </a:xfrm>
          <a:prstGeom prst="rect">
            <a:avLst/>
          </a:prstGeom>
          <a:noFill/>
          <a:ln w="19050">
            <a:noFill/>
            <a:miter lim="800000"/>
            <a:headEnd/>
            <a:tailEnd/>
          </a:ln>
        </p:spPr>
        <p:txBody>
          <a:bodyPr wrap="none" anchor="ctr">
            <a:spAutoFit/>
          </a:bodyPr>
          <a:lstStyle/>
          <a:p>
            <a:r>
              <a:rPr lang="en-US" sz="1400" dirty="0">
                <a:latin typeface="Times New Roman" pitchFamily="18" charset="0"/>
                <a:cs typeface="Times New Roman" pitchFamily="18" charset="0"/>
              </a:rPr>
              <a:t>2.2 meters</a:t>
            </a:r>
          </a:p>
        </p:txBody>
      </p:sp>
      <p:sp>
        <p:nvSpPr>
          <p:cNvPr id="66577" name="Text Box 17"/>
          <p:cNvSpPr txBox="1">
            <a:spLocks noChangeArrowheads="1"/>
          </p:cNvSpPr>
          <p:nvPr/>
        </p:nvSpPr>
        <p:spPr bwMode="auto">
          <a:xfrm>
            <a:off x="728663" y="5629275"/>
            <a:ext cx="876300" cy="336550"/>
          </a:xfrm>
          <a:prstGeom prst="rect">
            <a:avLst/>
          </a:prstGeom>
          <a:noFill/>
          <a:ln w="19050">
            <a:noFill/>
            <a:miter lim="800000"/>
            <a:headEnd/>
            <a:tailEnd/>
          </a:ln>
        </p:spPr>
        <p:txBody>
          <a:bodyPr wrap="none" anchor="ctr">
            <a:spAutoFit/>
          </a:bodyPr>
          <a:lstStyle/>
          <a:p>
            <a:r>
              <a:rPr lang="en-US" sz="1600" dirty="0">
                <a:solidFill>
                  <a:srgbClr val="000099"/>
                </a:solidFill>
                <a:latin typeface="Times New Roman" pitchFamily="18" charset="0"/>
                <a:cs typeface="Times New Roman" pitchFamily="18" charset="0"/>
              </a:rPr>
              <a:t>NAD 83</a:t>
            </a:r>
          </a:p>
        </p:txBody>
      </p:sp>
      <p:sp>
        <p:nvSpPr>
          <p:cNvPr id="66578" name="Text Box 18"/>
          <p:cNvSpPr txBox="1">
            <a:spLocks noChangeArrowheads="1"/>
          </p:cNvSpPr>
          <p:nvPr/>
        </p:nvSpPr>
        <p:spPr bwMode="auto">
          <a:xfrm>
            <a:off x="674688" y="5870575"/>
            <a:ext cx="762000" cy="336550"/>
          </a:xfrm>
          <a:prstGeom prst="rect">
            <a:avLst/>
          </a:prstGeom>
          <a:noFill/>
          <a:ln w="19050">
            <a:noFill/>
            <a:miter lim="800000"/>
            <a:headEnd/>
            <a:tailEnd/>
          </a:ln>
        </p:spPr>
        <p:txBody>
          <a:bodyPr wrap="none" anchor="ctr">
            <a:spAutoFit/>
          </a:bodyPr>
          <a:lstStyle/>
          <a:p>
            <a:r>
              <a:rPr lang="en-US" sz="1600" dirty="0">
                <a:solidFill>
                  <a:srgbClr val="000099"/>
                </a:solidFill>
                <a:latin typeface="Times New Roman" pitchFamily="18" charset="0"/>
                <a:cs typeface="Times New Roman" pitchFamily="18" charset="0"/>
              </a:rPr>
              <a:t>Origin</a:t>
            </a:r>
          </a:p>
        </p:txBody>
      </p:sp>
      <p:sp>
        <p:nvSpPr>
          <p:cNvPr id="66579" name="Text Box 19"/>
          <p:cNvSpPr txBox="1">
            <a:spLocks noChangeArrowheads="1"/>
          </p:cNvSpPr>
          <p:nvPr/>
        </p:nvSpPr>
        <p:spPr bwMode="auto">
          <a:xfrm>
            <a:off x="1595438" y="4522788"/>
            <a:ext cx="922337" cy="336550"/>
          </a:xfrm>
          <a:prstGeom prst="rect">
            <a:avLst/>
          </a:prstGeom>
          <a:noFill/>
          <a:ln w="19050">
            <a:noFill/>
            <a:miter lim="800000"/>
            <a:headEnd/>
            <a:tailEnd/>
          </a:ln>
        </p:spPr>
        <p:txBody>
          <a:bodyPr wrap="none" anchor="ctr">
            <a:spAutoFit/>
          </a:bodyPr>
          <a:lstStyle/>
          <a:p>
            <a:r>
              <a:rPr lang="en-US" sz="1600" dirty="0">
                <a:solidFill>
                  <a:srgbClr val="C00000"/>
                </a:solidFill>
                <a:latin typeface="Times New Roman" pitchFamily="18" charset="0"/>
                <a:cs typeface="Times New Roman" pitchFamily="18" charset="0"/>
              </a:rPr>
              <a:t>ITRF 00</a:t>
            </a:r>
          </a:p>
        </p:txBody>
      </p:sp>
      <p:sp>
        <p:nvSpPr>
          <p:cNvPr id="66580" name="Text Box 20"/>
          <p:cNvSpPr txBox="1">
            <a:spLocks noChangeArrowheads="1"/>
          </p:cNvSpPr>
          <p:nvPr/>
        </p:nvSpPr>
        <p:spPr bwMode="auto">
          <a:xfrm>
            <a:off x="1589088" y="4795838"/>
            <a:ext cx="762000" cy="336550"/>
          </a:xfrm>
          <a:prstGeom prst="rect">
            <a:avLst/>
          </a:prstGeom>
          <a:noFill/>
          <a:ln w="19050">
            <a:noFill/>
            <a:miter lim="800000"/>
            <a:headEnd/>
            <a:tailEnd/>
          </a:ln>
        </p:spPr>
        <p:txBody>
          <a:bodyPr wrap="none" anchor="ctr">
            <a:spAutoFit/>
          </a:bodyPr>
          <a:lstStyle/>
          <a:p>
            <a:r>
              <a:rPr lang="en-US" sz="1600" dirty="0">
                <a:solidFill>
                  <a:srgbClr val="C00000"/>
                </a:solidFill>
                <a:latin typeface="Times New Roman" pitchFamily="18" charset="0"/>
                <a:cs typeface="Times New Roman" pitchFamily="18" charset="0"/>
              </a:rPr>
              <a:t>Origin</a:t>
            </a:r>
          </a:p>
        </p:txBody>
      </p:sp>
      <p:sp>
        <p:nvSpPr>
          <p:cNvPr id="66581" name="Line 21"/>
          <p:cNvSpPr>
            <a:spLocks noChangeShapeType="1"/>
          </p:cNvSpPr>
          <p:nvPr/>
        </p:nvSpPr>
        <p:spPr bwMode="auto">
          <a:xfrm flipH="1" flipV="1">
            <a:off x="309563" y="5589588"/>
            <a:ext cx="379412" cy="320675"/>
          </a:xfrm>
          <a:prstGeom prst="line">
            <a:avLst/>
          </a:prstGeom>
          <a:noFill/>
          <a:ln w="19050">
            <a:solidFill>
              <a:srgbClr val="000099"/>
            </a:solidFill>
            <a:round/>
            <a:headEnd/>
            <a:tailEnd type="triangle" w="med" len="med"/>
          </a:ln>
        </p:spPr>
        <p:txBody>
          <a:bodyPr wrap="none" anchor="ctr"/>
          <a:lstStyle/>
          <a:p>
            <a:endParaRPr lang="en-US" dirty="0"/>
          </a:p>
        </p:txBody>
      </p:sp>
      <p:sp>
        <p:nvSpPr>
          <p:cNvPr id="66582"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p:spPr>
        <p:txBody>
          <a:bodyPr wrap="none" anchor="ctr"/>
          <a:lstStyle/>
          <a:p>
            <a:endParaRPr lang="en-US" dirty="0"/>
          </a:p>
        </p:txBody>
      </p:sp>
      <p:sp>
        <p:nvSpPr>
          <p:cNvPr id="66583" name="Text Box 23"/>
          <p:cNvSpPr txBox="1">
            <a:spLocks noChangeArrowheads="1"/>
          </p:cNvSpPr>
          <p:nvPr/>
        </p:nvSpPr>
        <p:spPr bwMode="auto">
          <a:xfrm>
            <a:off x="6464300" y="1925638"/>
            <a:ext cx="839788" cy="336550"/>
          </a:xfrm>
          <a:prstGeom prst="rect">
            <a:avLst/>
          </a:prstGeom>
          <a:noFill/>
          <a:ln w="19050">
            <a:noFill/>
            <a:miter lim="800000"/>
            <a:headEnd/>
            <a:tailEnd/>
          </a:ln>
        </p:spPr>
        <p:txBody>
          <a:bodyPr wrap="none" anchor="ctr">
            <a:spAutoFit/>
          </a:bodyPr>
          <a:lstStyle/>
          <a:p>
            <a:r>
              <a:rPr lang="en-US" sz="1600" dirty="0">
                <a:latin typeface="Times New Roman" pitchFamily="18" charset="0"/>
                <a:cs typeface="Times New Roman" pitchFamily="18" charset="0"/>
              </a:rPr>
              <a:t>Earth’s</a:t>
            </a:r>
          </a:p>
        </p:txBody>
      </p:sp>
      <p:sp>
        <p:nvSpPr>
          <p:cNvPr id="66584" name="Text Box 24"/>
          <p:cNvSpPr txBox="1">
            <a:spLocks noChangeArrowheads="1"/>
          </p:cNvSpPr>
          <p:nvPr/>
        </p:nvSpPr>
        <p:spPr bwMode="auto">
          <a:xfrm>
            <a:off x="6416675" y="2212975"/>
            <a:ext cx="850900" cy="336550"/>
          </a:xfrm>
          <a:prstGeom prst="rect">
            <a:avLst/>
          </a:prstGeom>
          <a:noFill/>
          <a:ln w="19050">
            <a:noFill/>
            <a:miter lim="800000"/>
            <a:headEnd/>
            <a:tailEnd/>
          </a:ln>
        </p:spPr>
        <p:txBody>
          <a:bodyPr wrap="none" anchor="ctr">
            <a:spAutoFit/>
          </a:bodyPr>
          <a:lstStyle/>
          <a:p>
            <a:r>
              <a:rPr lang="en-US" sz="1600" dirty="0">
                <a:latin typeface="Times New Roman" pitchFamily="18" charset="0"/>
                <a:cs typeface="Times New Roman" pitchFamily="18" charset="0"/>
              </a:rPr>
              <a:t>Surface</a:t>
            </a:r>
          </a:p>
        </p:txBody>
      </p:sp>
      <p:sp>
        <p:nvSpPr>
          <p:cNvPr id="66585" name="Text Box 25"/>
          <p:cNvSpPr txBox="1">
            <a:spLocks noChangeArrowheads="1"/>
          </p:cNvSpPr>
          <p:nvPr/>
        </p:nvSpPr>
        <p:spPr bwMode="auto">
          <a:xfrm>
            <a:off x="4430000" y="1664308"/>
            <a:ext cx="867545" cy="400110"/>
          </a:xfrm>
          <a:prstGeom prst="rect">
            <a:avLst/>
          </a:prstGeom>
          <a:noFill/>
          <a:ln w="19050">
            <a:noFill/>
            <a:miter lim="800000"/>
            <a:headEnd/>
            <a:tailEnd/>
          </a:ln>
        </p:spPr>
        <p:txBody>
          <a:bodyPr wrap="none" anchor="ctr">
            <a:spAutoFit/>
          </a:bodyPr>
          <a:lstStyle/>
          <a:p>
            <a:r>
              <a:rPr lang="en-US" sz="2000" dirty="0" smtClean="0">
                <a:solidFill>
                  <a:srgbClr val="000099"/>
                </a:solidFill>
                <a:latin typeface="Times New Roman" pitchFamily="18" charset="0"/>
                <a:cs typeface="Times New Roman" pitchFamily="18" charset="0"/>
              </a:rPr>
              <a:t>h</a:t>
            </a:r>
            <a:r>
              <a:rPr lang="en-US" sz="2000" baseline="-25000" dirty="0" smtClean="0">
                <a:solidFill>
                  <a:srgbClr val="000099"/>
                </a:solidFill>
                <a:latin typeface="Times New Roman" pitchFamily="18" charset="0"/>
                <a:cs typeface="Times New Roman" pitchFamily="18" charset="0"/>
              </a:rPr>
              <a:t>NAD83</a:t>
            </a:r>
            <a:endParaRPr lang="en-US" sz="2000" dirty="0">
              <a:solidFill>
                <a:srgbClr val="000099"/>
              </a:solidFill>
              <a:latin typeface="Times New Roman" pitchFamily="18" charset="0"/>
              <a:cs typeface="Times New Roman" pitchFamily="18" charset="0"/>
            </a:endParaRPr>
          </a:p>
        </p:txBody>
      </p:sp>
      <p:sp>
        <p:nvSpPr>
          <p:cNvPr id="66586" name="Text Box 26"/>
          <p:cNvSpPr txBox="1">
            <a:spLocks noChangeArrowheads="1"/>
          </p:cNvSpPr>
          <p:nvPr/>
        </p:nvSpPr>
        <p:spPr bwMode="auto">
          <a:xfrm>
            <a:off x="5322250" y="1834483"/>
            <a:ext cx="736099" cy="400110"/>
          </a:xfrm>
          <a:prstGeom prst="rect">
            <a:avLst/>
          </a:prstGeom>
          <a:noFill/>
          <a:ln w="19050">
            <a:noFill/>
            <a:miter lim="800000"/>
            <a:headEnd/>
            <a:tailEnd/>
          </a:ln>
        </p:spPr>
        <p:txBody>
          <a:bodyPr wrap="none" anchor="ctr">
            <a:spAutoFit/>
          </a:bodyPr>
          <a:lstStyle/>
          <a:p>
            <a:r>
              <a:rPr lang="en-US" sz="2000" dirty="0" smtClean="0">
                <a:solidFill>
                  <a:srgbClr val="C00000"/>
                </a:solidFill>
                <a:latin typeface="Times New Roman" pitchFamily="18" charset="0"/>
                <a:cs typeface="Times New Roman" pitchFamily="18" charset="0"/>
              </a:rPr>
              <a:t>h</a:t>
            </a:r>
            <a:r>
              <a:rPr lang="en-US" sz="2000" baseline="-25000" dirty="0" smtClean="0">
                <a:solidFill>
                  <a:srgbClr val="C00000"/>
                </a:solidFill>
                <a:latin typeface="Times New Roman" pitchFamily="18" charset="0"/>
                <a:cs typeface="Times New Roman" pitchFamily="18" charset="0"/>
              </a:rPr>
              <a:t>ITRF</a:t>
            </a:r>
            <a:endParaRPr lang="en-US" sz="2000" dirty="0">
              <a:solidFill>
                <a:srgbClr val="C00000"/>
              </a:solidFill>
              <a:latin typeface="Times New Roman" pitchFamily="18" charset="0"/>
              <a:cs typeface="Times New Roman" pitchFamily="18" charset="0"/>
            </a:endParaRPr>
          </a:p>
        </p:txBody>
      </p:sp>
      <p:sp>
        <p:nvSpPr>
          <p:cNvPr id="66587" name="Text Box 27"/>
          <p:cNvSpPr txBox="1">
            <a:spLocks noChangeArrowheads="1"/>
          </p:cNvSpPr>
          <p:nvPr/>
        </p:nvSpPr>
        <p:spPr bwMode="auto">
          <a:xfrm>
            <a:off x="3947600" y="5491631"/>
            <a:ext cx="4911391" cy="1323439"/>
          </a:xfrm>
          <a:prstGeom prst="rect">
            <a:avLst/>
          </a:prstGeom>
          <a:noFill/>
          <a:ln w="19050">
            <a:noFill/>
            <a:miter lim="800000"/>
            <a:headEnd/>
            <a:tailEnd/>
          </a:ln>
        </p:spPr>
        <p:txBody>
          <a:bodyPr wrap="square" anchor="ctr">
            <a:spAutoFit/>
          </a:bodyPr>
          <a:lstStyle/>
          <a:p>
            <a:pPr algn="l"/>
            <a:r>
              <a:rPr lang="en-US" sz="2000" u="sng" dirty="0" smtClean="0">
                <a:latin typeface="Times New Roman" pitchFamily="18" charset="0"/>
                <a:cs typeface="Times New Roman" pitchFamily="18" charset="0"/>
              </a:rPr>
              <a:t>Ellipsoid for both NAD83 and ITRF:</a:t>
            </a:r>
            <a:r>
              <a:rPr lang="en-US" sz="2000" dirty="0" smtClean="0">
                <a:latin typeface="Times New Roman" pitchFamily="18" charset="0"/>
                <a:cs typeface="Times New Roman" pitchFamily="18" charset="0"/>
              </a:rPr>
              <a:t>                          </a:t>
            </a:r>
          </a:p>
          <a:p>
            <a:pPr algn="l"/>
            <a:r>
              <a:rPr lang="en-US" sz="2000" dirty="0" smtClean="0">
                <a:latin typeface="Times New Roman" pitchFamily="18" charset="0"/>
                <a:cs typeface="Times New Roman" pitchFamily="18" charset="0"/>
              </a:rPr>
              <a:t>Geodetic Reference System 1980 (GRS80)</a:t>
            </a:r>
            <a:endParaRPr lang="en-US" sz="2000" dirty="0">
              <a:latin typeface="Times New Roman" pitchFamily="18" charset="0"/>
              <a:cs typeface="Times New Roman" pitchFamily="18" charset="0"/>
            </a:endParaRPr>
          </a:p>
          <a:p>
            <a:pPr algn="l"/>
            <a:r>
              <a:rPr lang="en-US" sz="2000" dirty="0">
                <a:latin typeface="Times New Roman" pitchFamily="18" charset="0"/>
                <a:cs typeface="Times New Roman" pitchFamily="18" charset="0"/>
              </a:rPr>
              <a:t>a = 6,378,137.000 meters (semi-major axis)</a:t>
            </a:r>
          </a:p>
          <a:p>
            <a:pPr algn="l"/>
            <a:r>
              <a:rPr lang="en-US" sz="2000" dirty="0">
                <a:latin typeface="Times New Roman" pitchFamily="18" charset="0"/>
                <a:cs typeface="Times New Roman" pitchFamily="18" charset="0"/>
              </a:rPr>
              <a:t>1/f = 298.25722210088 (flattening</a:t>
            </a:r>
            <a:r>
              <a:rPr lang="en-US" sz="1600" dirty="0">
                <a:latin typeface="Times New Roman" pitchFamily="18" charset="0"/>
                <a:cs typeface="Times New Roman" pitchFamily="18" charset="0"/>
              </a:rPr>
              <a:t>)</a:t>
            </a:r>
          </a:p>
        </p:txBody>
      </p:sp>
      <p:sp>
        <p:nvSpPr>
          <p:cNvPr id="29" name="Isosceles Triangle 28"/>
          <p:cNvSpPr/>
          <p:nvPr/>
        </p:nvSpPr>
        <p:spPr>
          <a:xfrm>
            <a:off x="5581404" y="1294412"/>
            <a:ext cx="237507" cy="24938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Box 2"/>
          <p:cNvSpPr txBox="1">
            <a:spLocks noChangeArrowheads="1"/>
          </p:cNvSpPr>
          <p:nvPr/>
        </p:nvSpPr>
        <p:spPr bwMode="auto">
          <a:xfrm>
            <a:off x="1384400" y="331935"/>
            <a:ext cx="6372257" cy="830997"/>
          </a:xfrm>
          <a:prstGeom prst="rect">
            <a:avLst/>
          </a:prstGeom>
          <a:noFill/>
          <a:ln w="19050">
            <a:noFill/>
            <a:miter lim="800000"/>
            <a:headEnd/>
            <a:tailEnd/>
          </a:ln>
        </p:spPr>
        <p:txBody>
          <a:bodyPr wrap="none" anchor="ctr">
            <a:spAutoFit/>
          </a:bodyPr>
          <a:lstStyle/>
          <a:p>
            <a:pPr algn="ctr"/>
            <a:r>
              <a:rPr lang="en-US" sz="2800" dirty="0">
                <a:latin typeface="Times New Roman" pitchFamily="18" charset="0"/>
                <a:cs typeface="Times New Roman" pitchFamily="18" charset="0"/>
              </a:rPr>
              <a:t>Simplified Concept of  NAD 83 vs. </a:t>
            </a:r>
            <a:r>
              <a:rPr lang="en-US" sz="2800" dirty="0" smtClean="0">
                <a:latin typeface="Times New Roman" pitchFamily="18" charset="0"/>
                <a:cs typeface="Times New Roman" pitchFamily="18" charset="0"/>
              </a:rPr>
              <a:t>ITRF</a:t>
            </a:r>
          </a:p>
          <a:p>
            <a:pPr algn="ctr"/>
            <a:r>
              <a:rPr lang="en-US" sz="2000" dirty="0" smtClean="0">
                <a:latin typeface="Times New Roman" pitchFamily="18" charset="0"/>
                <a:cs typeface="Times New Roman" pitchFamily="18" charset="0"/>
              </a:rPr>
              <a:t> </a:t>
            </a:r>
          </a:p>
        </p:txBody>
      </p:sp>
      <p:pic>
        <p:nvPicPr>
          <p:cNvPr id="30" name="Picture 2" descr="extra"/>
          <p:cNvPicPr>
            <a:picLocks noChangeAspect="1" noChangeArrowheads="1"/>
          </p:cNvPicPr>
          <p:nvPr/>
        </p:nvPicPr>
        <p:blipFill>
          <a:blip r:embed="rId3" cstate="print"/>
          <a:srcRect l="4765" t="11525" r="2739" b="3253"/>
          <a:stretch>
            <a:fillRect/>
          </a:stretch>
        </p:blipFill>
        <p:spPr bwMode="auto">
          <a:xfrm>
            <a:off x="1325115" y="2373140"/>
            <a:ext cx="6465098" cy="3951680"/>
          </a:xfrm>
          <a:prstGeom prst="rect">
            <a:avLst/>
          </a:prstGeom>
          <a:noFill/>
          <a:ln w="9525">
            <a:noFill/>
            <a:miter lim="800000"/>
            <a:headEnd/>
            <a:tailEnd/>
          </a:ln>
          <a:effectLst/>
        </p:spPr>
      </p:pic>
      <p:sp>
        <p:nvSpPr>
          <p:cNvPr id="28" name="TextBox 27"/>
          <p:cNvSpPr txBox="1"/>
          <p:nvPr/>
        </p:nvSpPr>
        <p:spPr>
          <a:xfrm>
            <a:off x="1386658" y="1074607"/>
            <a:ext cx="6353844" cy="1877437"/>
          </a:xfrm>
          <a:prstGeom prst="rect">
            <a:avLst/>
          </a:prstGeom>
          <a:solidFill>
            <a:srgbClr val="FFFF00"/>
          </a:solidFill>
        </p:spPr>
        <p:txBody>
          <a:bodyPr wrap="square" rtlCol="0">
            <a:spAutoFit/>
          </a:bodyPr>
          <a:lstStyle/>
          <a:p>
            <a:pPr algn="ctr"/>
            <a:endParaRPr lang="en-US" sz="1000" dirty="0" smtClean="0"/>
          </a:p>
          <a:p>
            <a:pPr algn="ctr"/>
            <a:r>
              <a:rPr lang="en-US" sz="3200" dirty="0" smtClean="0"/>
              <a:t>In Southwest US - NAD83 &amp; ITRF</a:t>
            </a:r>
          </a:p>
          <a:p>
            <a:pPr algn="ctr"/>
            <a:r>
              <a:rPr lang="en-US" sz="3200" dirty="0" smtClean="0"/>
              <a:t> differ by</a:t>
            </a:r>
          </a:p>
          <a:p>
            <a:pPr algn="ctr"/>
            <a:r>
              <a:rPr lang="en-US" sz="3200" dirty="0" smtClean="0"/>
              <a:t>ABOUT 1 meter H &amp; V</a:t>
            </a:r>
          </a:p>
          <a:p>
            <a:pPr algn="ctr"/>
            <a:endParaRPr lang="en-US" sz="1000" dirty="0"/>
          </a:p>
        </p:txBody>
      </p:sp>
      <p:sp>
        <p:nvSpPr>
          <p:cNvPr id="31" name="TextBox 30"/>
          <p:cNvSpPr txBox="1"/>
          <p:nvPr/>
        </p:nvSpPr>
        <p:spPr>
          <a:xfrm>
            <a:off x="376066" y="6175141"/>
            <a:ext cx="8387924" cy="584775"/>
          </a:xfrm>
          <a:prstGeom prst="rect">
            <a:avLst/>
          </a:prstGeom>
          <a:solidFill>
            <a:srgbClr val="FFFF00"/>
          </a:solidFill>
        </p:spPr>
        <p:txBody>
          <a:bodyPr wrap="square" rtlCol="0">
            <a:spAutoFit/>
          </a:bodyPr>
          <a:lstStyle/>
          <a:p>
            <a:pPr algn="ctr"/>
            <a:r>
              <a:rPr lang="en-US" sz="3200" dirty="0" smtClean="0"/>
              <a:t>WGS84 (G1150)  ~  ITRF2000</a:t>
            </a:r>
          </a:p>
        </p:txBody>
      </p:sp>
    </p:spTree>
    <p:extLst>
      <p:ext uri="{BB962C8B-B14F-4D97-AF65-F5344CB8AC3E}">
        <p14:creationId xmlns="" xmlns:p14="http://schemas.microsoft.com/office/powerpoint/2010/main" val="217614945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1000"/>
                                        <p:tgtEl>
                                          <p:spTgt spid="28"/>
                                        </p:tgtEl>
                                      </p:cBhvr>
                                    </p:animEffect>
                                  </p:childTnLst>
                                </p:cTn>
                              </p:par>
                              <p:par>
                                <p:cTn id="8" presetID="4"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ox(in)">
                                      <p:cBhvr>
                                        <p:cTn id="10" dur="500"/>
                                        <p:tgtEl>
                                          <p:spTgt spid="3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ox(in)">
                                      <p:cBhvr>
                                        <p:cTn id="1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ags/tag2.xml><?xml version="1.0" encoding="utf-8"?>
<p:tagLst xmlns:a="http://schemas.openxmlformats.org/drawingml/2006/main" xmlns:r="http://schemas.openxmlformats.org/officeDocument/2006/relationships" xmlns:p="http://schemas.openxmlformats.org/presentationml/2006/main">
  <p:tag name="TIMING" val="|19.4"/>
</p:tagLst>
</file>

<file path=ppt/tags/tag3.xml><?xml version="1.0" encoding="utf-8"?>
<p:tagLst xmlns:a="http://schemas.openxmlformats.org/drawingml/2006/main" xmlns:r="http://schemas.openxmlformats.org/officeDocument/2006/relationships" xmlns:p="http://schemas.openxmlformats.org/presentationml/2006/main">
  <p:tag name="TIMING" val="|10.7|2.8|11.2"/>
</p:tagLst>
</file>

<file path=ppt/theme/theme1.xml><?xml version="1.0" encoding="utf-8"?>
<a:theme xmlns:a="http://schemas.openxmlformats.org/drawingml/2006/main" name="NGS Geodes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NG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NG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Geodesy</Template>
  <TotalTime>3640</TotalTime>
  <Words>2953</Words>
  <Application>Microsoft Office PowerPoint</Application>
  <PresentationFormat>On-screen Show (4:3)</PresentationFormat>
  <Paragraphs>520</Paragraphs>
  <Slides>73</Slides>
  <Notes>22</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73</vt:i4>
      </vt:variant>
    </vt:vector>
  </HeadingPairs>
  <TitlesOfParts>
    <vt:vector size="87" baseType="lpstr">
      <vt:lpstr>NGS Geodesy</vt:lpstr>
      <vt:lpstr>Custom Design</vt:lpstr>
      <vt:lpstr>1_Custom Design</vt:lpstr>
      <vt:lpstr>2_Custom Design</vt:lpstr>
      <vt:lpstr>3_Custom Design</vt:lpstr>
      <vt:lpstr>1_NGS1</vt:lpstr>
      <vt:lpstr>4_Custom Design</vt:lpstr>
      <vt:lpstr>5_Custom Design</vt:lpstr>
      <vt:lpstr>6_Custom Design</vt:lpstr>
      <vt:lpstr>2_NGS1</vt:lpstr>
      <vt:lpstr>7_Custom Design</vt:lpstr>
      <vt:lpstr>8_Custom Design</vt:lpstr>
      <vt:lpstr>Office Theme</vt:lpstr>
      <vt:lpstr>Document</vt:lpstr>
      <vt:lpstr>Slide 1</vt:lpstr>
      <vt:lpstr>Today’s Topics</vt:lpstr>
      <vt:lpstr>U.S. Department of Commerce National Oceanic &amp; Atmospheric Administration National Geodetic Survey  </vt:lpstr>
      <vt:lpstr>Slide 4</vt:lpstr>
      <vt:lpstr>Slide 5</vt:lpstr>
      <vt:lpstr>Continuously Operating Reference Stations (CORS)</vt:lpstr>
      <vt:lpstr>Slide 7</vt:lpstr>
      <vt:lpstr>Slide 8</vt:lpstr>
      <vt:lpstr>Slide 9</vt:lpstr>
      <vt:lpstr>Slide 10</vt:lpstr>
      <vt:lpstr>U.S. CORS Velocity Field – ITRF2008 (IGS08 epoch 2005.0)</vt:lpstr>
      <vt:lpstr>U.S. CORS Velocity Field - NAD83(2011) epoch 2010.0</vt:lpstr>
      <vt:lpstr>Why a Multi-Year CORS Solution?</vt:lpstr>
      <vt:lpstr>NGS Antenna Calibration  – Relative vs. Absolute GNSS Antenna Calibration</vt:lpstr>
      <vt:lpstr>Changes in Horizontal NAD 83 Positions NAD 83(2011) epoch 2010.0 – NAD 83(CORS96) epoch 2002.0</vt:lpstr>
      <vt:lpstr>Changes in Vertical NAD 83 Positions   NAD 83(2011) epoch 2010.0 – NAD 83(CORS96) epoch 2002.0</vt:lpstr>
      <vt:lpstr>What’s different about the CORS coordinates?</vt:lpstr>
      <vt:lpstr>Slide 18</vt:lpstr>
      <vt:lpstr>Slide 19</vt:lpstr>
      <vt:lpstr>Introducing…  NAD 83(2011) epoch 2010.00</vt:lpstr>
      <vt:lpstr>Why a new national adjustment of the passive network?</vt:lpstr>
      <vt:lpstr>Slide 22</vt:lpstr>
      <vt:lpstr>Slide 23</vt:lpstr>
      <vt:lpstr>NA2011 Project Status</vt:lpstr>
      <vt:lpstr>When will it all be done?</vt:lpstr>
      <vt:lpstr>Near-future (possible) plans</vt:lpstr>
      <vt:lpstr>Slide 27</vt:lpstr>
      <vt:lpstr>Slide 28</vt:lpstr>
      <vt:lpstr>Slide 29</vt:lpstr>
      <vt:lpstr>Slide 30</vt:lpstr>
      <vt:lpstr>OPUS – choose your flavor (reference frame)</vt:lpstr>
      <vt:lpstr>How Does OPUS-RS Work?</vt:lpstr>
      <vt:lpstr>How Does OPUS-RS Work?</vt:lpstr>
      <vt:lpstr>Slide 34</vt:lpstr>
      <vt:lpstr>Slide 35</vt:lpstr>
      <vt:lpstr>Slide 36</vt:lpstr>
      <vt:lpstr>OPUS – Projects</vt:lpstr>
      <vt:lpstr>Slide 38</vt:lpstr>
      <vt:lpstr>Slide 39</vt:lpstr>
      <vt:lpstr>National Geodetic Survey Ten-Year Plan</vt:lpstr>
      <vt:lpstr>Why New Datums?</vt:lpstr>
      <vt:lpstr>Slide 42</vt:lpstr>
      <vt:lpstr>Slide 43</vt:lpstr>
      <vt:lpstr>Slide 44</vt:lpstr>
      <vt:lpstr>Slide 45</vt:lpstr>
      <vt:lpstr>Slide 46</vt:lpstr>
      <vt:lpstr>Slide 47</vt:lpstr>
      <vt:lpstr>Slide 48</vt:lpstr>
      <vt:lpstr>Slide 49</vt:lpstr>
      <vt:lpstr>GRAV-D Goals</vt:lpstr>
      <vt:lpstr>Slide 51</vt:lpstr>
      <vt:lpstr>How to Plan for the Future</vt:lpstr>
      <vt:lpstr>Geoid Slope Validation Survey</vt:lpstr>
      <vt:lpstr>Surveys Performed</vt:lpstr>
      <vt:lpstr>Slide 55</vt:lpstr>
      <vt:lpstr>Slide 56</vt:lpstr>
      <vt:lpstr>Geoid Slope Survey Conclusions</vt:lpstr>
      <vt:lpstr>Future Milestones of the NSRS</vt:lpstr>
      <vt:lpstr>Slide 59</vt:lpstr>
      <vt:lpstr>OPERATIONAL PROTOTYPE SCORS – 19 STATIONS STREAMING GNSS OBSERVABLES IN RTCM 3.0 FORMAT</vt:lpstr>
      <vt:lpstr>Slide 61</vt:lpstr>
      <vt:lpstr>Slide 62</vt:lpstr>
      <vt:lpstr>Slide 63</vt:lpstr>
      <vt:lpstr>Slide 64</vt:lpstr>
      <vt:lpstr>Slide 65</vt:lpstr>
      <vt:lpstr>Datasheet Format Changes</vt:lpstr>
      <vt:lpstr>Announcing… A New NGS Datasheet Format</vt:lpstr>
      <vt:lpstr>Announcing… A New NGS Datasheet Format</vt:lpstr>
      <vt:lpstr>Announcing… A New NGS Datasheet Format</vt:lpstr>
      <vt:lpstr>NGS Geodetic Tool Kit &amp; Geodetic Software Download</vt:lpstr>
      <vt:lpstr>Slide 71</vt:lpstr>
      <vt:lpstr>Slide 72</vt:lpstr>
      <vt:lpstr>Slide 73</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William Stone</dc:creator>
  <cp:lastModifiedBy>Dave.Minkel</cp:lastModifiedBy>
  <cp:revision>258</cp:revision>
  <cp:lastPrinted>2012-02-08T00:16:34Z</cp:lastPrinted>
  <dcterms:created xsi:type="dcterms:W3CDTF">2011-11-08T16:12:30Z</dcterms:created>
  <dcterms:modified xsi:type="dcterms:W3CDTF">2012-04-25T20:01:16Z</dcterms:modified>
</cp:coreProperties>
</file>