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19"/>
  </p:notesMasterIdLst>
  <p:sldIdLst>
    <p:sldId id="257" r:id="rId5"/>
    <p:sldId id="341" r:id="rId6"/>
    <p:sldId id="256" r:id="rId7"/>
    <p:sldId id="355" r:id="rId8"/>
    <p:sldId id="364" r:id="rId9"/>
    <p:sldId id="335" r:id="rId10"/>
    <p:sldId id="327" r:id="rId11"/>
    <p:sldId id="268" r:id="rId12"/>
    <p:sldId id="470" r:id="rId13"/>
    <p:sldId id="477" r:id="rId14"/>
    <p:sldId id="265" r:id="rId15"/>
    <p:sldId id="266" r:id="rId16"/>
    <p:sldId id="330" r:id="rId17"/>
    <p:sldId id="478"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94947" autoAdjust="0"/>
  </p:normalViewPr>
  <p:slideViewPr>
    <p:cSldViewPr snapToGrid="0" snapToObjects="1">
      <p:cViewPr varScale="1">
        <p:scale>
          <a:sx n="138" d="100"/>
          <a:sy n="138" d="100"/>
        </p:scale>
        <p:origin x="354" y="114"/>
      </p:cViewPr>
      <p:guideLst>
        <p:guide orient="horz" pos="1620"/>
        <p:guide pos="2880"/>
        <p:guide pos="5328"/>
        <p:guide pos="432"/>
        <p:guide orient="horz" pos="492"/>
        <p:guide orient="horz" pos="277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69" d="100"/>
          <a:sy n="69" d="100"/>
        </p:scale>
        <p:origin x="326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10AB9-9BBB-4B79-85B3-1E1902DDFD9A}"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E9628-D5D5-4AEA-9F36-AC9357230179}" type="slidenum">
              <a:rPr lang="en-US" smtClean="0"/>
              <a:t>‹#›</a:t>
            </a:fld>
            <a:endParaRPr lang="en-US"/>
          </a:p>
        </p:txBody>
      </p:sp>
    </p:spTree>
    <p:extLst>
      <p:ext uri="{BB962C8B-B14F-4D97-AF65-F5344CB8AC3E}">
        <p14:creationId xmlns:p14="http://schemas.microsoft.com/office/powerpoint/2010/main" val="1185397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E9628-D5D5-4AEA-9F36-AC9357230179}" type="slidenum">
              <a:rPr lang="en-US" smtClean="0"/>
              <a:t>1</a:t>
            </a:fld>
            <a:endParaRPr lang="en-US"/>
          </a:p>
        </p:txBody>
      </p:sp>
    </p:spTree>
    <p:extLst>
      <p:ext uri="{BB962C8B-B14F-4D97-AF65-F5344CB8AC3E}">
        <p14:creationId xmlns:p14="http://schemas.microsoft.com/office/powerpoint/2010/main" val="1306542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r>
              <a:rPr lang="en-US" sz="1110" dirty="0"/>
              <a:t>The static geoid model (SGEOID2022) has been agreed upon with geoid teams. This combined model is a simple average of 1 CGS model, 1 NGS model, and 1 INEGI model.  Since INEGI computes their model over a more limited area, the INEGI contribution is limited to the Mexico land mass.  So, outside of Mexico, the model is a 50/50 split of CGS and NGS models.</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This update is going to be released on the NGS ALPHA website as a Major Alpha Update, after evaluation by the NGS Product and Services Committee.  This update will also incorporate the deflection and gravity models that have not previously been released on ALPHA.</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We plan to release all the grids in the GGXF format for this release.</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There are a number of components that still need to be resolved for a BETA release, which NGS will be working towards in the next quarter.</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For outreach, NGS and CGS each have an oral presentation at AGU in December; and NGS will be giving a webinar in our Webinar Series in January.</a:t>
            </a: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016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air disturbance gravity field collected from the GRAV-D airborne project.</a:t>
            </a:r>
          </a:p>
        </p:txBody>
      </p:sp>
      <p:sp>
        <p:nvSpPr>
          <p:cNvPr id="4" name="Slide Number Placeholder 3"/>
          <p:cNvSpPr>
            <a:spLocks noGrp="1"/>
          </p:cNvSpPr>
          <p:nvPr>
            <p:ph type="sldNum" sz="quarter" idx="5"/>
          </p:nvPr>
        </p:nvSpPr>
        <p:spPr/>
        <p:txBody>
          <a:bodyPr/>
          <a:lstStyle/>
          <a:p>
            <a:fld id="{D6D2C80E-ECB6-497F-9DC9-D034E4B86163}" type="slidenum">
              <a:rPr lang="en-US" smtClean="0"/>
              <a:t>11</a:t>
            </a:fld>
            <a:endParaRPr lang="en-US"/>
          </a:p>
        </p:txBody>
      </p:sp>
    </p:spTree>
    <p:extLst>
      <p:ext uri="{BB962C8B-B14F-4D97-AF65-F5344CB8AC3E}">
        <p14:creationId xmlns:p14="http://schemas.microsoft.com/office/powerpoint/2010/main" val="1848013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E9628-D5D5-4AEA-9F36-AC9357230179}" type="slidenum">
              <a:rPr lang="en-US" smtClean="0"/>
              <a:t>12</a:t>
            </a:fld>
            <a:endParaRPr lang="en-US"/>
          </a:p>
        </p:txBody>
      </p:sp>
    </p:spTree>
    <p:extLst>
      <p:ext uri="{BB962C8B-B14F-4D97-AF65-F5344CB8AC3E}">
        <p14:creationId xmlns:p14="http://schemas.microsoft.com/office/powerpoint/2010/main" val="330950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E9628-D5D5-4AEA-9F36-AC9357230179}" type="slidenum">
              <a:rPr lang="en-US" smtClean="0"/>
              <a:t>13</a:t>
            </a:fld>
            <a:endParaRPr lang="en-US"/>
          </a:p>
        </p:txBody>
      </p:sp>
    </p:spTree>
    <p:extLst>
      <p:ext uri="{BB962C8B-B14F-4D97-AF65-F5344CB8AC3E}">
        <p14:creationId xmlns:p14="http://schemas.microsoft.com/office/powerpoint/2010/main" val="117202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in 1877</a:t>
            </a:r>
          </a:p>
        </p:txBody>
      </p:sp>
      <p:sp>
        <p:nvSpPr>
          <p:cNvPr id="4" name="Slide Number Placeholder 3"/>
          <p:cNvSpPr>
            <a:spLocks noGrp="1"/>
          </p:cNvSpPr>
          <p:nvPr>
            <p:ph type="sldNum" sz="quarter" idx="5"/>
          </p:nvPr>
        </p:nvSpPr>
        <p:spPr/>
        <p:txBody>
          <a:bodyPr/>
          <a:lstStyle/>
          <a:p>
            <a:fld id="{133E9628-D5D5-4AEA-9F36-AC9357230179}" type="slidenum">
              <a:rPr lang="en-US" smtClean="0"/>
              <a:t>14</a:t>
            </a:fld>
            <a:endParaRPr lang="en-US"/>
          </a:p>
        </p:txBody>
      </p:sp>
    </p:spTree>
    <p:extLst>
      <p:ext uri="{BB962C8B-B14F-4D97-AF65-F5344CB8AC3E}">
        <p14:creationId xmlns:p14="http://schemas.microsoft.com/office/powerpoint/2010/main" val="286519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big deal with a geoid model?  On the slide, we see just a few examples of the various science applications that are performed at the National Ocean Service in support of coastal mapping, intelligence, and resilience.  All of these elements have a clear need to know exactly where they are!  A CONSISTENT latitude, longitude, and ESPECIALLY height.  These geospatial coordinates are the underpinning, and hidden infrastructure that is necessary for all sorts of science and geospatial applications.  NOAA’s National Geodetic Survey provides the nation with the National Spatial Reference System (NSRS), which defines and provides access to the latitude, longitude, height, and gravity across the country. </a:t>
            </a:r>
          </a:p>
        </p:txBody>
      </p:sp>
      <p:sp>
        <p:nvSpPr>
          <p:cNvPr id="4" name="Slide Number Placeholder 3"/>
          <p:cNvSpPr>
            <a:spLocks noGrp="1"/>
          </p:cNvSpPr>
          <p:nvPr>
            <p:ph type="sldNum" sz="quarter" idx="5"/>
          </p:nvPr>
        </p:nvSpPr>
        <p:spPr/>
        <p:txBody>
          <a:bodyPr/>
          <a:lstStyle/>
          <a:p>
            <a:fld id="{133E9628-D5D5-4AEA-9F36-AC9357230179}" type="slidenum">
              <a:rPr lang="en-US" smtClean="0"/>
              <a:t>2</a:t>
            </a:fld>
            <a:endParaRPr lang="en-US"/>
          </a:p>
        </p:txBody>
      </p:sp>
    </p:spTree>
    <p:extLst>
      <p:ext uri="{BB962C8B-B14F-4D97-AF65-F5344CB8AC3E}">
        <p14:creationId xmlns:p14="http://schemas.microsoft.com/office/powerpoint/2010/main" val="219033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cm difference between Swiss datum and German datum – Switzerland using values from the Mediterranean Sea and Germany using values from the North Sea. </a:t>
            </a:r>
          </a:p>
          <a:p>
            <a:endParaRPr lang="en-US" dirty="0"/>
          </a:p>
          <a:p>
            <a:r>
              <a:rPr lang="en-US" dirty="0"/>
              <a:t>This was known at the time and it was accounted for in the plans - But an error occurred in implementation where on the Swiss side, they were supposed to add the 27 cm BUT instead they subtracted the 27 cm. Thus a 54 cm problem.</a:t>
            </a:r>
          </a:p>
          <a:p>
            <a:endParaRPr lang="en-US" dirty="0"/>
          </a:p>
          <a:p>
            <a:r>
              <a:rPr lang="en-US" dirty="0"/>
              <a:t>This illustrates the real-world need for a consistent, defined reference frame and vertical datum, which is what NOAA and NGS provide the nation for the past 200 years.</a:t>
            </a:r>
          </a:p>
        </p:txBody>
      </p:sp>
      <p:sp>
        <p:nvSpPr>
          <p:cNvPr id="4" name="Slide Number Placeholder 3"/>
          <p:cNvSpPr>
            <a:spLocks noGrp="1"/>
          </p:cNvSpPr>
          <p:nvPr>
            <p:ph type="sldNum" sz="quarter" idx="5"/>
          </p:nvPr>
        </p:nvSpPr>
        <p:spPr/>
        <p:txBody>
          <a:bodyPr/>
          <a:lstStyle/>
          <a:p>
            <a:fld id="{133E9628-D5D5-4AEA-9F36-AC9357230179}" type="slidenum">
              <a:rPr lang="en-US" smtClean="0"/>
              <a:t>3</a:t>
            </a:fld>
            <a:endParaRPr lang="en-US"/>
          </a:p>
        </p:txBody>
      </p:sp>
    </p:spTree>
    <p:extLst>
      <p:ext uri="{BB962C8B-B14F-4D97-AF65-F5344CB8AC3E}">
        <p14:creationId xmlns:p14="http://schemas.microsoft.com/office/powerpoint/2010/main" val="1811815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Obtain hear</a:t>
            </a:r>
            <a:r>
              <a:rPr lang="en-US" baseline="0" dirty="0"/>
              <a:t> about ‘bias’ and ‘tilt’ from different NGS people.  </a:t>
            </a:r>
          </a:p>
          <a:p>
            <a:endParaRPr lang="en-US" baseline="0" dirty="0"/>
          </a:p>
          <a:p>
            <a:r>
              <a:rPr lang="en-US" baseline="0" dirty="0"/>
              <a:t>Sometimes the bias is concerning; sometimes its not.  For gravity, a bias is problematic.  If used in geoid modeling, this will lead to a step in the geoid if unaccounted for.</a:t>
            </a:r>
          </a:p>
          <a:p>
            <a:r>
              <a:rPr lang="en-US" baseline="0" dirty="0"/>
              <a:t>In this case, we know there is a bias and it is not worrisome.  NAVD 88 is based on a single tide gauge – other geoids and/or </a:t>
            </a:r>
            <a:r>
              <a:rPr lang="en-US" baseline="0" dirty="0" err="1"/>
              <a:t>datums</a:t>
            </a:r>
            <a:r>
              <a:rPr lang="en-US" baseline="0" dirty="0"/>
              <a:t> are likely to be based on a different W0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8CAA-9990-4A5A-A20A-21D2DA156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195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marks have been used to define heights for centuries.  However, they are subject to manmade and natural elements that can cause them to be unusable.  We have all seen examples like this – and even when the mark is stable, the entire ground surface and mark within it can be uplifting or subsiding and unknown rates like the figure on the right, where the mark is subsiding at roughly 1 cm per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8CAA-9990-4A5A-A20A-21D2DA156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21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a:t>
            </a:fld>
            <a:endParaRPr lang="en-US" altLang="en-US"/>
          </a:p>
        </p:txBody>
      </p:sp>
    </p:spTree>
    <p:extLst>
      <p:ext uri="{BB962C8B-B14F-4D97-AF65-F5344CB8AC3E}">
        <p14:creationId xmlns:p14="http://schemas.microsoft.com/office/powerpoint/2010/main" val="263388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CC8C080-4F64-45D1-AC90-F57F6572F03F}" type="slidenum">
              <a:rPr kumimoji="0" lang="en-US" altLang="en-US" sz="15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1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7901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First, need to define W0.  This is based on the local mean sea level across North America.  Examples of different W0 values used in North America.  Rimouski or NAVD 88 value is also shown in bold.  </a:t>
            </a:r>
          </a:p>
          <a:p>
            <a:pPr marL="0" lvl="0" indent="0" algn="l" rtl="0">
              <a:spcBef>
                <a:spcPts val="0"/>
              </a:spcBef>
              <a:spcAft>
                <a:spcPts val="0"/>
              </a:spcAft>
              <a:buNone/>
            </a:pPr>
            <a:r>
              <a:rPr lang="en-US" dirty="0"/>
              <a:t>The new 0 level is 31 cm above NAVD 88 which translates to the value of heights to be lower.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have a geoid model or vertical datum that has a different W0 than the IHRF value, how do you convert your height so that it reflects the IHRF value?</a:t>
            </a:r>
            <a:endParaRPr dirty="0"/>
          </a:p>
        </p:txBody>
      </p:sp>
      <p:sp>
        <p:nvSpPr>
          <p:cNvPr id="172" name="Google Shape;17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r>
              <a:rPr lang="en-US" sz="1110" dirty="0"/>
              <a:t>The static geoid model (SGEOID2022) has been agreed upon with geoid teams. This combined model is a simple average of 1 CGS model, 1 NGS model, and 1 INEGI model.  Since INEGI computes their model over a more limited area, the INEGI contribution is limited to the Mexico land mass.  So, outside of Mexico, the model is a 50/50 split of CGS and NGS models.</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This update is going to be released on the NGS ALPHA website as a Major Alpha Update, after evaluation by the NGS Product and Services Committee.  This update will also incorporate the deflection and gravity models that have not previously been released on ALPHA.</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We plan to release all the grids in the GGXF format for this release.</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There are a number of components that still need to be resolved for a BETA release, which NGS will be working towards in the next quarter.</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For outreach, NGS and CGS each have an oral presentation at AGU in December; and NGS will be giving a webinar in our Webinar Series in January.</a:t>
            </a: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253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BFD43C0-2A9A-4659-A554-33DA1CCD4D24}"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010C376-6FAD-4E15-BF9B-2A0B852C8C40}" type="slidenum">
              <a:rPr lang="en-US" altLang="en-US"/>
              <a:pPr/>
              <a:t>‹#›</a:t>
            </a:fld>
            <a:endParaRPr lang="en-US" altLang="en-US"/>
          </a:p>
        </p:txBody>
      </p:sp>
    </p:spTree>
    <p:extLst>
      <p:ext uri="{BB962C8B-B14F-4D97-AF65-F5344CB8AC3E}">
        <p14:creationId xmlns:p14="http://schemas.microsoft.com/office/powerpoint/2010/main" val="2344819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F2B1BA-3385-4F2F-833D-76C0D0B609D1}"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29BF54D-316B-4B8A-B39A-B79D55C80264}" type="slidenum">
              <a:rPr lang="en-US" altLang="en-US"/>
              <a:pPr/>
              <a:t>‹#›</a:t>
            </a:fld>
            <a:endParaRPr lang="en-US" altLang="en-US"/>
          </a:p>
        </p:txBody>
      </p:sp>
    </p:spTree>
    <p:extLst>
      <p:ext uri="{BB962C8B-B14F-4D97-AF65-F5344CB8AC3E}">
        <p14:creationId xmlns:p14="http://schemas.microsoft.com/office/powerpoint/2010/main" val="377215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3CD7EF-2D4C-432B-AEAA-6CEC97683099}"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25B7C-443E-484D-A04F-579AA9A493AD}" type="slidenum">
              <a:rPr lang="en-US" altLang="en-US"/>
              <a:pPr/>
              <a:t>‹#›</a:t>
            </a:fld>
            <a:endParaRPr lang="en-US" altLang="en-US"/>
          </a:p>
        </p:txBody>
      </p:sp>
    </p:spTree>
    <p:extLst>
      <p:ext uri="{BB962C8B-B14F-4D97-AF65-F5344CB8AC3E}">
        <p14:creationId xmlns:p14="http://schemas.microsoft.com/office/powerpoint/2010/main" val="2542987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912501C-8E89-412F-BE95-DE5FDDF572AC}"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F283283-F8C7-4C5D-AB2D-771F8D8B04CB}" type="slidenum">
              <a:rPr lang="en-US" altLang="en-US"/>
              <a:pPr/>
              <a:t>‹#›</a:t>
            </a:fld>
            <a:endParaRPr lang="en-US" altLang="en-US"/>
          </a:p>
        </p:txBody>
      </p:sp>
    </p:spTree>
    <p:extLst>
      <p:ext uri="{BB962C8B-B14F-4D97-AF65-F5344CB8AC3E}">
        <p14:creationId xmlns:p14="http://schemas.microsoft.com/office/powerpoint/2010/main" val="428798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B06B26-B3F7-4081-B1E9-161A83BA0B73}" type="datetimeFigureOut">
              <a:rPr lang="en-US"/>
              <a:pPr>
                <a:defRPr/>
              </a:pPr>
              <a:t>12/16/2024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F99C96-0C9A-4D16-BF5F-070DBDE1E83E}" type="slidenum">
              <a:rPr lang="en-US" altLang="en-US"/>
              <a:pPr/>
              <a:t>‹#›</a:t>
            </a:fld>
            <a:endParaRPr lang="en-US" altLang="en-US"/>
          </a:p>
        </p:txBody>
      </p:sp>
    </p:spTree>
    <p:extLst>
      <p:ext uri="{BB962C8B-B14F-4D97-AF65-F5344CB8AC3E}">
        <p14:creationId xmlns:p14="http://schemas.microsoft.com/office/powerpoint/2010/main" val="2494582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BD87F5-509E-4992-87B0-0153AD681774}" type="datetimeFigureOut">
              <a:rPr lang="en-US"/>
              <a:pPr>
                <a:defRPr/>
              </a:pPr>
              <a:t>12/16/2024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FB45220-0751-4DCB-8AD2-7AAFC73D7C79}" type="slidenum">
              <a:rPr lang="en-US" altLang="en-US"/>
              <a:pPr/>
              <a:t>‹#›</a:t>
            </a:fld>
            <a:endParaRPr lang="en-US" altLang="en-US"/>
          </a:p>
        </p:txBody>
      </p:sp>
    </p:spTree>
    <p:extLst>
      <p:ext uri="{BB962C8B-B14F-4D97-AF65-F5344CB8AC3E}">
        <p14:creationId xmlns:p14="http://schemas.microsoft.com/office/powerpoint/2010/main" val="3008079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F69816-64A1-45B5-BAF8-312940F2FE6A}" type="datetimeFigureOut">
              <a:rPr lang="en-US"/>
              <a:pPr>
                <a:defRPr/>
              </a:pPr>
              <a:t>12/16/2024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76B22F-4209-47C5-B5AF-519F7A552F96}" type="slidenum">
              <a:rPr lang="en-US" altLang="en-US"/>
              <a:pPr/>
              <a:t>‹#›</a:t>
            </a:fld>
            <a:endParaRPr lang="en-US" altLang="en-US"/>
          </a:p>
        </p:txBody>
      </p:sp>
    </p:spTree>
    <p:extLst>
      <p:ext uri="{BB962C8B-B14F-4D97-AF65-F5344CB8AC3E}">
        <p14:creationId xmlns:p14="http://schemas.microsoft.com/office/powerpoint/2010/main" val="3783217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94A814-B1F3-490D-BB6E-E399CD178963}"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1C0856D-5950-43AD-8FDF-0AC359BA729E}" type="slidenum">
              <a:rPr lang="en-US" altLang="en-US"/>
              <a:pPr/>
              <a:t>‹#›</a:t>
            </a:fld>
            <a:endParaRPr lang="en-US" altLang="en-US"/>
          </a:p>
        </p:txBody>
      </p:sp>
    </p:spTree>
    <p:extLst>
      <p:ext uri="{BB962C8B-B14F-4D97-AF65-F5344CB8AC3E}">
        <p14:creationId xmlns:p14="http://schemas.microsoft.com/office/powerpoint/2010/main" val="368003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89B0AC-E5B9-4F6B-B4B9-9D156D989B50}"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8B2D74B-7BA4-4297-9E1D-1DA49053C748}" type="slidenum">
              <a:rPr lang="en-US" altLang="en-US"/>
              <a:pPr/>
              <a:t>‹#›</a:t>
            </a:fld>
            <a:endParaRPr lang="en-US" altLang="en-US"/>
          </a:p>
        </p:txBody>
      </p:sp>
    </p:spTree>
    <p:extLst>
      <p:ext uri="{BB962C8B-B14F-4D97-AF65-F5344CB8AC3E}">
        <p14:creationId xmlns:p14="http://schemas.microsoft.com/office/powerpoint/2010/main" val="2387069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BE4EDF-F6A6-4232-AD29-E4721F0F064F}"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D3ADCE-6D6C-48F3-9004-00BFE0C0D974}" type="slidenum">
              <a:rPr lang="en-US" altLang="en-US"/>
              <a:pPr/>
              <a:t>‹#›</a:t>
            </a:fld>
            <a:endParaRPr lang="en-US" altLang="en-US"/>
          </a:p>
        </p:txBody>
      </p:sp>
    </p:spTree>
    <p:extLst>
      <p:ext uri="{BB962C8B-B14F-4D97-AF65-F5344CB8AC3E}">
        <p14:creationId xmlns:p14="http://schemas.microsoft.com/office/powerpoint/2010/main" val="87138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357AC8-0450-4754-A55F-C4B5FE3D6DA1}"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C6F5D5-9659-4E87-ABFD-C97F7E2904A8}" type="slidenum">
              <a:rPr lang="en-US" altLang="en-US"/>
              <a:pPr/>
              <a:t>‹#›</a:t>
            </a:fld>
            <a:endParaRPr lang="en-US" altLang="en-US"/>
          </a:p>
        </p:txBody>
      </p:sp>
    </p:spTree>
    <p:extLst>
      <p:ext uri="{BB962C8B-B14F-4D97-AF65-F5344CB8AC3E}">
        <p14:creationId xmlns:p14="http://schemas.microsoft.com/office/powerpoint/2010/main" val="22749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647065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887804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97376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14247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60129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21376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28271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05170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45952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56613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003041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BFD43C0-2A9A-4659-A554-33DA1CCD4D24}"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010C376-6FAD-4E15-BF9B-2A0B852C8C40}" type="slidenum">
              <a:rPr lang="en-US" altLang="en-US"/>
              <a:pPr/>
              <a:t>‹#›</a:t>
            </a:fld>
            <a:endParaRPr lang="en-US" altLang="en-US"/>
          </a:p>
        </p:txBody>
      </p:sp>
    </p:spTree>
    <p:extLst>
      <p:ext uri="{BB962C8B-B14F-4D97-AF65-F5344CB8AC3E}">
        <p14:creationId xmlns:p14="http://schemas.microsoft.com/office/powerpoint/2010/main" val="2229575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F2B1BA-3385-4F2F-833D-76C0D0B609D1}"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29BF54D-316B-4B8A-B39A-B79D55C80264}" type="slidenum">
              <a:rPr lang="en-US" altLang="en-US"/>
              <a:pPr/>
              <a:t>‹#›</a:t>
            </a:fld>
            <a:endParaRPr lang="en-US" altLang="en-US"/>
          </a:p>
        </p:txBody>
      </p:sp>
    </p:spTree>
    <p:extLst>
      <p:ext uri="{BB962C8B-B14F-4D97-AF65-F5344CB8AC3E}">
        <p14:creationId xmlns:p14="http://schemas.microsoft.com/office/powerpoint/2010/main" val="2502119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3CD7EF-2D4C-432B-AEAA-6CEC97683099}"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25B7C-443E-484D-A04F-579AA9A493AD}" type="slidenum">
              <a:rPr lang="en-US" altLang="en-US"/>
              <a:pPr/>
              <a:t>‹#›</a:t>
            </a:fld>
            <a:endParaRPr lang="en-US" altLang="en-US"/>
          </a:p>
        </p:txBody>
      </p:sp>
    </p:spTree>
    <p:extLst>
      <p:ext uri="{BB962C8B-B14F-4D97-AF65-F5344CB8AC3E}">
        <p14:creationId xmlns:p14="http://schemas.microsoft.com/office/powerpoint/2010/main" val="3556054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912501C-8E89-412F-BE95-DE5FDDF572AC}"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F283283-F8C7-4C5D-AB2D-771F8D8B04CB}" type="slidenum">
              <a:rPr lang="en-US" altLang="en-US"/>
              <a:pPr/>
              <a:t>‹#›</a:t>
            </a:fld>
            <a:endParaRPr lang="en-US" altLang="en-US"/>
          </a:p>
        </p:txBody>
      </p:sp>
    </p:spTree>
    <p:extLst>
      <p:ext uri="{BB962C8B-B14F-4D97-AF65-F5344CB8AC3E}">
        <p14:creationId xmlns:p14="http://schemas.microsoft.com/office/powerpoint/2010/main" val="1000978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B06B26-B3F7-4081-B1E9-161A83BA0B73}" type="datetimeFigureOut">
              <a:rPr lang="en-US"/>
              <a:pPr>
                <a:defRPr/>
              </a:pPr>
              <a:t>12/16/2024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F99C96-0C9A-4D16-BF5F-070DBDE1E83E}" type="slidenum">
              <a:rPr lang="en-US" altLang="en-US"/>
              <a:pPr/>
              <a:t>‹#›</a:t>
            </a:fld>
            <a:endParaRPr lang="en-US" altLang="en-US"/>
          </a:p>
        </p:txBody>
      </p:sp>
    </p:spTree>
    <p:extLst>
      <p:ext uri="{BB962C8B-B14F-4D97-AF65-F5344CB8AC3E}">
        <p14:creationId xmlns:p14="http://schemas.microsoft.com/office/powerpoint/2010/main" val="1228043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BD87F5-509E-4992-87B0-0153AD681774}" type="datetimeFigureOut">
              <a:rPr lang="en-US"/>
              <a:pPr>
                <a:defRPr/>
              </a:pPr>
              <a:t>12/16/2024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FB45220-0751-4DCB-8AD2-7AAFC73D7C79}" type="slidenum">
              <a:rPr lang="en-US" altLang="en-US"/>
              <a:pPr/>
              <a:t>‹#›</a:t>
            </a:fld>
            <a:endParaRPr lang="en-US" altLang="en-US"/>
          </a:p>
        </p:txBody>
      </p:sp>
    </p:spTree>
    <p:extLst>
      <p:ext uri="{BB962C8B-B14F-4D97-AF65-F5344CB8AC3E}">
        <p14:creationId xmlns:p14="http://schemas.microsoft.com/office/powerpoint/2010/main" val="2473252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F69816-64A1-45B5-BAF8-312940F2FE6A}" type="datetimeFigureOut">
              <a:rPr lang="en-US"/>
              <a:pPr>
                <a:defRPr/>
              </a:pPr>
              <a:t>12/16/2024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76B22F-4209-47C5-B5AF-519F7A552F96}" type="slidenum">
              <a:rPr lang="en-US" altLang="en-US"/>
              <a:pPr/>
              <a:t>‹#›</a:t>
            </a:fld>
            <a:endParaRPr lang="en-US" altLang="en-US"/>
          </a:p>
        </p:txBody>
      </p:sp>
    </p:spTree>
    <p:extLst>
      <p:ext uri="{BB962C8B-B14F-4D97-AF65-F5344CB8AC3E}">
        <p14:creationId xmlns:p14="http://schemas.microsoft.com/office/powerpoint/2010/main" val="256472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94A814-B1F3-490D-BB6E-E399CD178963}"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1C0856D-5950-43AD-8FDF-0AC359BA729E}" type="slidenum">
              <a:rPr lang="en-US" altLang="en-US"/>
              <a:pPr/>
              <a:t>‹#›</a:t>
            </a:fld>
            <a:endParaRPr lang="en-US" altLang="en-US"/>
          </a:p>
        </p:txBody>
      </p:sp>
    </p:spTree>
    <p:extLst>
      <p:ext uri="{BB962C8B-B14F-4D97-AF65-F5344CB8AC3E}">
        <p14:creationId xmlns:p14="http://schemas.microsoft.com/office/powerpoint/2010/main" val="3144611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89B0AC-E5B9-4F6B-B4B9-9D156D989B50}"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8B2D74B-7BA4-4297-9E1D-1DA49053C748}" type="slidenum">
              <a:rPr lang="en-US" altLang="en-US"/>
              <a:pPr/>
              <a:t>‹#›</a:t>
            </a:fld>
            <a:endParaRPr lang="en-US" altLang="en-US"/>
          </a:p>
        </p:txBody>
      </p:sp>
    </p:spTree>
    <p:extLst>
      <p:ext uri="{BB962C8B-B14F-4D97-AF65-F5344CB8AC3E}">
        <p14:creationId xmlns:p14="http://schemas.microsoft.com/office/powerpoint/2010/main" val="3362221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BE4EDF-F6A6-4232-AD29-E4721F0F064F}"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D3ADCE-6D6C-48F3-9004-00BFE0C0D974}" type="slidenum">
              <a:rPr lang="en-US" altLang="en-US"/>
              <a:pPr/>
              <a:t>‹#›</a:t>
            </a:fld>
            <a:endParaRPr lang="en-US" altLang="en-US"/>
          </a:p>
        </p:txBody>
      </p:sp>
    </p:spTree>
    <p:extLst>
      <p:ext uri="{BB962C8B-B14F-4D97-AF65-F5344CB8AC3E}">
        <p14:creationId xmlns:p14="http://schemas.microsoft.com/office/powerpoint/2010/main" val="2527548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357AC8-0450-4754-A55F-C4B5FE3D6DA1}"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C6F5D5-9659-4E87-ABFD-C97F7E2904A8}" type="slidenum">
              <a:rPr lang="en-US" altLang="en-US"/>
              <a:pPr/>
              <a:t>‹#›</a:t>
            </a:fld>
            <a:endParaRPr lang="en-US" altLang="en-US"/>
          </a:p>
        </p:txBody>
      </p:sp>
    </p:spTree>
    <p:extLst>
      <p:ext uri="{BB962C8B-B14F-4D97-AF65-F5344CB8AC3E}">
        <p14:creationId xmlns:p14="http://schemas.microsoft.com/office/powerpoint/2010/main" val="1429955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167269" y="97225"/>
            <a:ext cx="8685525" cy="85306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00" b="1" i="0" u="none" strike="noStrike" cap="none">
                <a:solidFill>
                  <a:srgbClr val="00714B"/>
                </a:solidFill>
                <a:latin typeface="Arial Narrow"/>
                <a:ea typeface="Arial Narrow"/>
                <a:cs typeface="Arial Narrow"/>
                <a:sym typeface="Arial Narrow"/>
              </a:defRPr>
            </a:lvl1pPr>
            <a:lvl2pPr marR="0" lvl="1" algn="l" rtl="0">
              <a:spcBef>
                <a:spcPts val="0"/>
              </a:spcBef>
              <a:spcAft>
                <a:spcPts val="0"/>
              </a:spcAft>
              <a:buSzPts val="1400"/>
              <a:buNone/>
              <a:defRPr sz="2025" b="0" i="0" u="none" strike="noStrike" cap="none">
                <a:solidFill>
                  <a:srgbClr val="249FDA"/>
                </a:solidFill>
                <a:latin typeface="Arial Narrow"/>
                <a:ea typeface="Arial Narrow"/>
                <a:cs typeface="Arial Narrow"/>
                <a:sym typeface="Arial Narrow"/>
              </a:defRPr>
            </a:lvl2pPr>
            <a:lvl3pPr marR="0" lvl="2" algn="l" rtl="0">
              <a:spcBef>
                <a:spcPts val="0"/>
              </a:spcBef>
              <a:spcAft>
                <a:spcPts val="0"/>
              </a:spcAft>
              <a:buSzPts val="1400"/>
              <a:buNone/>
              <a:defRPr sz="2025" b="0" i="0" u="none" strike="noStrike" cap="none">
                <a:solidFill>
                  <a:srgbClr val="249FDA"/>
                </a:solidFill>
                <a:latin typeface="Arial Narrow"/>
                <a:ea typeface="Arial Narrow"/>
                <a:cs typeface="Arial Narrow"/>
                <a:sym typeface="Arial Narrow"/>
              </a:defRPr>
            </a:lvl3pPr>
            <a:lvl4pPr marR="0" lvl="3" algn="l" rtl="0">
              <a:spcBef>
                <a:spcPts val="0"/>
              </a:spcBef>
              <a:spcAft>
                <a:spcPts val="0"/>
              </a:spcAft>
              <a:buSzPts val="1400"/>
              <a:buNone/>
              <a:defRPr sz="2025" b="0" i="0" u="none" strike="noStrike" cap="none">
                <a:solidFill>
                  <a:srgbClr val="249FDA"/>
                </a:solidFill>
                <a:latin typeface="Arial Narrow"/>
                <a:ea typeface="Arial Narrow"/>
                <a:cs typeface="Arial Narrow"/>
                <a:sym typeface="Arial Narrow"/>
              </a:defRPr>
            </a:lvl4pPr>
            <a:lvl5pPr marR="0" lvl="4" algn="l" rtl="0">
              <a:spcBef>
                <a:spcPts val="0"/>
              </a:spcBef>
              <a:spcAft>
                <a:spcPts val="0"/>
              </a:spcAft>
              <a:buSzPts val="1400"/>
              <a:buNone/>
              <a:defRPr sz="2025" b="0" i="0" u="none" strike="noStrike" cap="none">
                <a:solidFill>
                  <a:srgbClr val="249FDA"/>
                </a:solidFill>
                <a:latin typeface="Arial Narrow"/>
                <a:ea typeface="Arial Narrow"/>
                <a:cs typeface="Arial Narrow"/>
                <a:sym typeface="Arial Narrow"/>
              </a:defRPr>
            </a:lvl5pPr>
            <a:lvl6pPr marR="0" lvl="5" algn="l" rtl="0">
              <a:spcBef>
                <a:spcPts val="0"/>
              </a:spcBef>
              <a:spcAft>
                <a:spcPts val="0"/>
              </a:spcAft>
              <a:buSzPts val="1400"/>
              <a:buNone/>
              <a:defRPr sz="2025" b="0" i="0" u="none" strike="noStrike" cap="none">
                <a:solidFill>
                  <a:srgbClr val="249FDA"/>
                </a:solidFill>
                <a:latin typeface="Arial Narrow"/>
                <a:ea typeface="Arial Narrow"/>
                <a:cs typeface="Arial Narrow"/>
                <a:sym typeface="Arial Narrow"/>
              </a:defRPr>
            </a:lvl6pPr>
            <a:lvl7pPr marR="0" lvl="6" algn="l" rtl="0">
              <a:spcBef>
                <a:spcPts val="0"/>
              </a:spcBef>
              <a:spcAft>
                <a:spcPts val="0"/>
              </a:spcAft>
              <a:buSzPts val="1400"/>
              <a:buNone/>
              <a:defRPr sz="2025" b="0" i="0" u="none" strike="noStrike" cap="none">
                <a:solidFill>
                  <a:srgbClr val="249FDA"/>
                </a:solidFill>
                <a:latin typeface="Arial Narrow"/>
                <a:ea typeface="Arial Narrow"/>
                <a:cs typeface="Arial Narrow"/>
                <a:sym typeface="Arial Narrow"/>
              </a:defRPr>
            </a:lvl7pPr>
            <a:lvl8pPr marR="0" lvl="7" algn="l" rtl="0">
              <a:spcBef>
                <a:spcPts val="0"/>
              </a:spcBef>
              <a:spcAft>
                <a:spcPts val="0"/>
              </a:spcAft>
              <a:buSzPts val="1400"/>
              <a:buNone/>
              <a:defRPr sz="2025" b="0" i="0" u="none" strike="noStrike" cap="none">
                <a:solidFill>
                  <a:srgbClr val="249FDA"/>
                </a:solidFill>
                <a:latin typeface="Arial Narrow"/>
                <a:ea typeface="Arial Narrow"/>
                <a:cs typeface="Arial Narrow"/>
                <a:sym typeface="Arial Narrow"/>
              </a:defRPr>
            </a:lvl8pPr>
            <a:lvl9pPr marR="0" lvl="8" algn="l" rtl="0">
              <a:spcBef>
                <a:spcPts val="0"/>
              </a:spcBef>
              <a:spcAft>
                <a:spcPts val="0"/>
              </a:spcAft>
              <a:buSzPts val="1400"/>
              <a:buNone/>
              <a:defRPr sz="2025" b="0" i="0" u="none" strike="noStrike" cap="none">
                <a:solidFill>
                  <a:srgbClr val="249FDA"/>
                </a:solidFill>
                <a:latin typeface="Arial Narrow"/>
                <a:ea typeface="Arial Narrow"/>
                <a:cs typeface="Arial Narrow"/>
                <a:sym typeface="Arial Narrow"/>
              </a:defRPr>
            </a:lvl9pPr>
          </a:lstStyle>
          <a:p>
            <a:endParaRPr/>
          </a:p>
        </p:txBody>
      </p:sp>
      <p:sp>
        <p:nvSpPr>
          <p:cNvPr id="17" name="Google Shape;17;p21"/>
          <p:cNvSpPr txBox="1">
            <a:spLocks noGrp="1"/>
          </p:cNvSpPr>
          <p:nvPr>
            <p:ph type="body" idx="1"/>
          </p:nvPr>
        </p:nvSpPr>
        <p:spPr>
          <a:xfrm>
            <a:off x="167268" y="1048109"/>
            <a:ext cx="8730670" cy="3476390"/>
          </a:xfrm>
          <a:prstGeom prst="rect">
            <a:avLst/>
          </a:prstGeom>
          <a:noFill/>
          <a:ln>
            <a:noFill/>
          </a:ln>
        </p:spPr>
        <p:txBody>
          <a:bodyPr spcFirstLastPara="1" wrap="square" lIns="91425" tIns="45700" rIns="91425" bIns="45700" anchor="t" anchorCtr="0">
            <a:noAutofit/>
          </a:bodyPr>
          <a:lstStyle>
            <a:lvl1pPr marL="342900" marR="0" lvl="0" indent="-266700" algn="l" rtl="0">
              <a:spcBef>
                <a:spcPts val="300"/>
              </a:spcBef>
              <a:spcAft>
                <a:spcPts val="0"/>
              </a:spcAft>
              <a:buClr>
                <a:schemeClr val="lt2"/>
              </a:buClr>
              <a:buSzPts val="2000"/>
              <a:buFont typeface="Arial Narrow"/>
              <a:buChar char="•"/>
              <a:defRPr sz="1500" b="0" i="0" u="none" strike="noStrike" cap="none">
                <a:solidFill>
                  <a:schemeClr val="lt2"/>
                </a:solidFill>
                <a:latin typeface="Arial Narrow"/>
                <a:ea typeface="Arial Narrow"/>
                <a:cs typeface="Arial Narrow"/>
                <a:sym typeface="Arial Narrow"/>
              </a:defRPr>
            </a:lvl1pPr>
            <a:lvl2pPr marL="685800" marR="0" lvl="1" indent="-266700" algn="l" rtl="0">
              <a:spcBef>
                <a:spcPts val="300"/>
              </a:spcBef>
              <a:spcAft>
                <a:spcPts val="0"/>
              </a:spcAft>
              <a:buClr>
                <a:schemeClr val="lt2"/>
              </a:buClr>
              <a:buSzPts val="2000"/>
              <a:buFont typeface="Arial Narrow"/>
              <a:buChar char="–"/>
              <a:defRPr sz="1500" b="0" i="0" u="none" strike="noStrike" cap="none">
                <a:solidFill>
                  <a:schemeClr val="lt2"/>
                </a:solidFill>
                <a:latin typeface="Arial Narrow"/>
                <a:ea typeface="Arial Narrow"/>
                <a:cs typeface="Arial Narrow"/>
                <a:sym typeface="Arial Narrow"/>
              </a:defRPr>
            </a:lvl2pPr>
            <a:lvl3pPr marL="1028700" marR="0" lvl="2" indent="-266700" algn="l" rtl="0">
              <a:spcBef>
                <a:spcPts val="300"/>
              </a:spcBef>
              <a:spcAft>
                <a:spcPts val="0"/>
              </a:spcAft>
              <a:buClr>
                <a:schemeClr val="lt2"/>
              </a:buClr>
              <a:buSzPts val="2000"/>
              <a:buFont typeface="Arial Narrow"/>
              <a:buChar char="•"/>
              <a:defRPr sz="1500" b="0" i="0" u="none" strike="noStrike" cap="none">
                <a:solidFill>
                  <a:schemeClr val="lt2"/>
                </a:solidFill>
                <a:latin typeface="Arial Narrow"/>
                <a:ea typeface="Arial Narrow"/>
                <a:cs typeface="Arial Narrow"/>
                <a:sym typeface="Arial Narrow"/>
              </a:defRPr>
            </a:lvl3pPr>
            <a:lvl4pPr marL="1371600" marR="0" lvl="3" indent="-266700" algn="l" rtl="0">
              <a:spcBef>
                <a:spcPts val="300"/>
              </a:spcBef>
              <a:spcAft>
                <a:spcPts val="0"/>
              </a:spcAft>
              <a:buClr>
                <a:schemeClr val="lt2"/>
              </a:buClr>
              <a:buSzPts val="2000"/>
              <a:buFont typeface="Arial Narrow"/>
              <a:buChar char="–"/>
              <a:defRPr sz="1500" b="0" i="0" u="none" strike="noStrike" cap="none">
                <a:solidFill>
                  <a:schemeClr val="lt2"/>
                </a:solidFill>
                <a:latin typeface="Arial Narrow"/>
                <a:ea typeface="Arial Narrow"/>
                <a:cs typeface="Arial Narrow"/>
                <a:sym typeface="Arial Narrow"/>
              </a:defRPr>
            </a:lvl4pPr>
            <a:lvl5pPr marL="1714500" marR="0" lvl="4" indent="-266700" algn="l" rtl="0">
              <a:spcBef>
                <a:spcPts val="300"/>
              </a:spcBef>
              <a:spcAft>
                <a:spcPts val="0"/>
              </a:spcAft>
              <a:buClr>
                <a:schemeClr val="lt2"/>
              </a:buClr>
              <a:buSzPts val="2000"/>
              <a:buFont typeface="Arial Narrow"/>
              <a:buChar char="»"/>
              <a:defRPr sz="1500" b="0" i="0" u="none" strike="noStrike" cap="none">
                <a:solidFill>
                  <a:schemeClr val="lt2"/>
                </a:solidFill>
                <a:latin typeface="Arial Narrow"/>
                <a:ea typeface="Arial Narrow"/>
                <a:cs typeface="Arial Narrow"/>
                <a:sym typeface="Arial Narrow"/>
              </a:defRPr>
            </a:lvl5pPr>
            <a:lvl6pPr marL="2057400" marR="0" lvl="5" indent="-266700" algn="l" rtl="0">
              <a:spcBef>
                <a:spcPts val="300"/>
              </a:spcBef>
              <a:spcAft>
                <a:spcPts val="0"/>
              </a:spcAft>
              <a:buClr>
                <a:schemeClr val="lt2"/>
              </a:buClr>
              <a:buSzPts val="2000"/>
              <a:buFont typeface="Arial Narrow"/>
              <a:buChar char="»"/>
              <a:defRPr sz="1500" b="0" i="0" u="none" strike="noStrike" cap="none">
                <a:solidFill>
                  <a:schemeClr val="lt2"/>
                </a:solidFill>
                <a:latin typeface="Arial Narrow"/>
                <a:ea typeface="Arial Narrow"/>
                <a:cs typeface="Arial Narrow"/>
                <a:sym typeface="Arial Narrow"/>
              </a:defRPr>
            </a:lvl6pPr>
            <a:lvl7pPr marL="2400300" marR="0" lvl="6" indent="-266700" algn="l" rtl="0">
              <a:spcBef>
                <a:spcPts val="300"/>
              </a:spcBef>
              <a:spcAft>
                <a:spcPts val="0"/>
              </a:spcAft>
              <a:buClr>
                <a:schemeClr val="lt2"/>
              </a:buClr>
              <a:buSzPts val="2000"/>
              <a:buFont typeface="Arial Narrow"/>
              <a:buChar char="»"/>
              <a:defRPr sz="1500" b="0" i="0" u="none" strike="noStrike" cap="none">
                <a:solidFill>
                  <a:schemeClr val="lt2"/>
                </a:solidFill>
                <a:latin typeface="Arial Narrow"/>
                <a:ea typeface="Arial Narrow"/>
                <a:cs typeface="Arial Narrow"/>
                <a:sym typeface="Arial Narrow"/>
              </a:defRPr>
            </a:lvl7pPr>
            <a:lvl8pPr marL="2743200" marR="0" lvl="7" indent="-266700" algn="l" rtl="0">
              <a:spcBef>
                <a:spcPts val="300"/>
              </a:spcBef>
              <a:spcAft>
                <a:spcPts val="0"/>
              </a:spcAft>
              <a:buClr>
                <a:schemeClr val="lt2"/>
              </a:buClr>
              <a:buSzPts val="2000"/>
              <a:buFont typeface="Arial Narrow"/>
              <a:buChar char="»"/>
              <a:defRPr sz="1500" b="0" i="0" u="none" strike="noStrike" cap="none">
                <a:solidFill>
                  <a:schemeClr val="lt2"/>
                </a:solidFill>
                <a:latin typeface="Arial Narrow"/>
                <a:ea typeface="Arial Narrow"/>
                <a:cs typeface="Arial Narrow"/>
                <a:sym typeface="Arial Narrow"/>
              </a:defRPr>
            </a:lvl8pPr>
            <a:lvl9pPr marL="3086100" marR="0" lvl="8" indent="-266700" algn="l" rtl="0">
              <a:spcBef>
                <a:spcPts val="300"/>
              </a:spcBef>
              <a:spcAft>
                <a:spcPts val="0"/>
              </a:spcAft>
              <a:buClr>
                <a:schemeClr val="lt2"/>
              </a:buClr>
              <a:buSzPts val="2000"/>
              <a:buFont typeface="Arial Narrow"/>
              <a:buChar char="»"/>
              <a:defRPr sz="1500" b="0" i="0" u="none" strike="noStrike" cap="none">
                <a:solidFill>
                  <a:schemeClr val="lt2"/>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98816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12/16/2024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ea typeface="+mn-ea"/>
                <a:cs typeface="+mn-cs"/>
              </a:defRPr>
            </a:lvl1pPr>
          </a:lstStyle>
          <a:p>
            <a:pPr>
              <a:defRPr/>
            </a:pPr>
            <a:fld id="{BF6024FA-BC0E-4621-81DC-5810DFD35A34}" type="datetimeFigureOut">
              <a:rPr lang="en-US"/>
              <a:pPr>
                <a:defRPr/>
              </a:pPr>
              <a:t>12/16/2024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652087BE-6CAC-4F2B-B641-D66A5EE00AEC}" type="slidenum">
              <a:rPr lang="en-US" altLang="en-US"/>
              <a:pPr/>
              <a:t>‹#›</a:t>
            </a:fld>
            <a:endParaRPr lang="en-US" altLang="en-US"/>
          </a:p>
        </p:txBody>
      </p:sp>
    </p:spTree>
    <p:extLst>
      <p:ext uri="{BB962C8B-B14F-4D97-AF65-F5344CB8AC3E}">
        <p14:creationId xmlns:p14="http://schemas.microsoft.com/office/powerpoint/2010/main" val="318389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12/16/2024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838892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ea typeface="+mn-ea"/>
                <a:cs typeface="+mn-cs"/>
              </a:defRPr>
            </a:lvl1pPr>
          </a:lstStyle>
          <a:p>
            <a:pPr>
              <a:defRPr/>
            </a:pPr>
            <a:fld id="{BF6024FA-BC0E-4621-81DC-5810DFD35A34}" type="datetimeFigureOut">
              <a:rPr lang="en-US"/>
              <a:pPr>
                <a:defRPr/>
              </a:pPr>
              <a:t>12/16/2024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652087BE-6CAC-4F2B-B641-D66A5EE00AEC}" type="slidenum">
              <a:rPr lang="en-US" altLang="en-US"/>
              <a:pPr/>
              <a:t>‹#›</a:t>
            </a:fld>
            <a:endParaRPr lang="en-US" altLang="en-US"/>
          </a:p>
        </p:txBody>
      </p:sp>
    </p:spTree>
    <p:extLst>
      <p:ext uri="{BB962C8B-B14F-4D97-AF65-F5344CB8AC3E}">
        <p14:creationId xmlns:p14="http://schemas.microsoft.com/office/powerpoint/2010/main" val="25827456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0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0" y="2020490"/>
            <a:ext cx="9144000" cy="1102519"/>
          </a:xfrm>
        </p:spPr>
        <p:txBody>
          <a:bodyPr anchor="b">
            <a:noAutofit/>
          </a:bodyPr>
          <a:lstStyle/>
          <a:p>
            <a:r>
              <a:rPr lang="en-US" sz="3600" dirty="0">
                <a:solidFill>
                  <a:schemeClr val="accent1">
                    <a:lumMod val="75000"/>
                  </a:schemeClr>
                </a:solidFill>
                <a:latin typeface="+mn-lt"/>
                <a:cs typeface="Times New Roman" panose="02020603050405020304" pitchFamily="18" charset="0"/>
              </a:rPr>
              <a:t>Geoid model development at NOAA’s National Geodetic Survey</a:t>
            </a: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04931" y="3334374"/>
            <a:ext cx="7667469" cy="1314450"/>
          </a:xfrm>
        </p:spPr>
        <p:txBody>
          <a:bodyPr>
            <a:normAutofit/>
          </a:bodyPr>
          <a:lstStyle/>
          <a:p>
            <a:pPr algn="l"/>
            <a:r>
              <a:rPr lang="en-US" sz="2000" dirty="0">
                <a:solidFill>
                  <a:schemeClr val="accent1">
                    <a:lumMod val="75000"/>
                  </a:schemeClr>
                </a:solidFill>
                <a:latin typeface="+mn-lt"/>
                <a:cs typeface="Times New Roman" panose="02020603050405020304" pitchFamily="18" charset="0"/>
              </a:rPr>
              <a:t>Kevin Ahlgren, PhD</a:t>
            </a:r>
          </a:p>
          <a:p>
            <a:pPr algn="l"/>
            <a:r>
              <a:rPr lang="en-US" sz="2000" dirty="0">
                <a:solidFill>
                  <a:schemeClr val="accent1">
                    <a:lumMod val="75000"/>
                  </a:schemeClr>
                </a:solidFill>
                <a:latin typeface="+mn-lt"/>
                <a:cs typeface="Times New Roman" panose="02020603050405020304" pitchFamily="18" charset="0"/>
              </a:rPr>
              <a:t>NOAA/National Geodetic Survey</a:t>
            </a:r>
          </a:p>
          <a:p>
            <a:pPr algn="l"/>
            <a:r>
              <a:rPr lang="en-US" sz="2000" dirty="0">
                <a:solidFill>
                  <a:schemeClr val="accent1">
                    <a:lumMod val="75000"/>
                  </a:schemeClr>
                </a:solidFill>
                <a:latin typeface="+mn-lt"/>
                <a:cs typeface="Times New Roman" panose="02020603050405020304" pitchFamily="18" charset="0"/>
              </a:rPr>
              <a:t>kevin.ahlgren@noaa.gov</a:t>
            </a:r>
          </a:p>
          <a:p>
            <a:pPr algn="l"/>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Footer Placeholder 2">
            <a:extLst>
              <a:ext uri="{FF2B5EF4-FFF2-40B4-BE49-F238E27FC236}">
                <a16:creationId xmlns:a16="http://schemas.microsoft.com/office/drawing/2014/main" id="{D825A1D5-3B14-4727-BDF9-B0DAB179432B}"/>
              </a:ext>
            </a:extLst>
          </p:cNvPr>
          <p:cNvSpPr>
            <a:spLocks noGrp="1"/>
          </p:cNvSpPr>
          <p:nvPr>
            <p:ph type="ftr" sz="quarter" idx="11"/>
          </p:nvPr>
        </p:nvSpPr>
        <p:spPr>
          <a:xfrm>
            <a:off x="3124200" y="4767263"/>
            <a:ext cx="2895600" cy="273844"/>
          </a:xfrm>
        </p:spPr>
        <p:txBody>
          <a:bodyPr/>
          <a:lstStyle/>
          <a:p>
            <a:r>
              <a:rPr lang="nl-NL" dirty="0"/>
              <a:t>AGU 2024</a:t>
            </a:r>
            <a:endParaRPr lang="en-US" dirty="0"/>
          </a:p>
        </p:txBody>
      </p:sp>
      <p:sp>
        <p:nvSpPr>
          <p:cNvPr id="6" name="Date Placeholder 3">
            <a:extLst>
              <a:ext uri="{FF2B5EF4-FFF2-40B4-BE49-F238E27FC236}">
                <a16:creationId xmlns:a16="http://schemas.microsoft.com/office/drawing/2014/main" id="{84A99288-76DB-49A7-83B6-D0F9497C08E9}"/>
              </a:ext>
            </a:extLst>
          </p:cNvPr>
          <p:cNvSpPr>
            <a:spLocks noGrp="1"/>
          </p:cNvSpPr>
          <p:nvPr>
            <p:ph type="dt" sz="half" idx="10"/>
          </p:nvPr>
        </p:nvSpPr>
        <p:spPr>
          <a:xfrm>
            <a:off x="104931" y="4767654"/>
            <a:ext cx="2133600" cy="273844"/>
          </a:xfrm>
        </p:spPr>
        <p:txBody>
          <a:bodyPr/>
          <a:lstStyle/>
          <a:p>
            <a:r>
              <a:rPr lang="en-US" dirty="0"/>
              <a:t>12/12/2024</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68208" y="249386"/>
            <a:ext cx="8618593" cy="857250"/>
          </a:xfrm>
          <a:prstGeom prst="rect">
            <a:avLst/>
          </a:prstGeom>
          <a:noFill/>
          <a:ln>
            <a:noFill/>
          </a:ln>
        </p:spPr>
        <p:txBody>
          <a:bodyPr spcFirstLastPara="1" vert="horz" wrap="square" lIns="68569" tIns="34275" rIns="68569" bIns="34275" rtlCol="0" anchor="ctr" anchorCtr="0">
            <a:normAutofit/>
          </a:bodyPr>
          <a:lstStyle/>
          <a:p>
            <a:pPr algn="l">
              <a:spcBef>
                <a:spcPts val="0"/>
              </a:spcBef>
              <a:buSzPts val="1400"/>
            </a:pPr>
            <a:r>
              <a:rPr lang="en-US" sz="3000" b="1" dirty="0"/>
              <a:t>North American-Pacific Geopotential Datum of 2022</a:t>
            </a:r>
            <a:endParaRPr sz="3000" b="1" dirty="0"/>
          </a:p>
        </p:txBody>
      </p:sp>
      <p:sp>
        <p:nvSpPr>
          <p:cNvPr id="433" name="Google Shape;433;p66"/>
          <p:cNvSpPr txBox="1"/>
          <p:nvPr/>
        </p:nvSpPr>
        <p:spPr>
          <a:xfrm>
            <a:off x="3288959" y="4745926"/>
            <a:ext cx="2443827" cy="400095"/>
          </a:xfrm>
          <a:prstGeom prst="rect">
            <a:avLst/>
          </a:prstGeom>
          <a:noFill/>
          <a:ln>
            <a:noFill/>
          </a:ln>
        </p:spPr>
        <p:txBody>
          <a:bodyPr spcFirstLastPara="1" wrap="square" lIns="45713" tIns="45713" rIns="45713" bIns="45713" anchor="t" anchorCtr="0">
            <a:spAutoFit/>
          </a:bodyPr>
          <a:lstStyle/>
          <a:p>
            <a:pPr algn="ctr" defTabSz="685800">
              <a:defRPr/>
            </a:pPr>
            <a:r>
              <a:rPr lang="en-US" sz="2000" dirty="0">
                <a:solidFill>
                  <a:srgbClr val="1F497D"/>
                </a:solidFill>
                <a:latin typeface="Calibri"/>
                <a:ea typeface="Arial"/>
                <a:cs typeface="Arial"/>
                <a:sym typeface="Arial"/>
              </a:rPr>
              <a:t>¼ Earth’s Surface</a:t>
            </a:r>
            <a:endParaRPr sz="1350" dirty="0">
              <a:solidFill>
                <a:srgbClr val="1F497D"/>
              </a:solidFill>
              <a:latin typeface="Calibri"/>
            </a:endParaRPr>
          </a:p>
        </p:txBody>
      </p:sp>
      <p:sp>
        <p:nvSpPr>
          <p:cNvPr id="16" name="TextBox 15">
            <a:extLst>
              <a:ext uri="{FF2B5EF4-FFF2-40B4-BE49-F238E27FC236}">
                <a16:creationId xmlns:a16="http://schemas.microsoft.com/office/drawing/2014/main" id="{149E2642-01BE-4EC0-8711-EF511DAC28BA}"/>
              </a:ext>
            </a:extLst>
          </p:cNvPr>
          <p:cNvSpPr txBox="1"/>
          <p:nvPr/>
        </p:nvSpPr>
        <p:spPr>
          <a:xfrm>
            <a:off x="113874" y="4784689"/>
            <a:ext cx="8924631" cy="300082"/>
          </a:xfrm>
          <a:prstGeom prst="rect">
            <a:avLst/>
          </a:prstGeom>
          <a:noFill/>
        </p:spPr>
        <p:txBody>
          <a:bodyPr wrap="square" rtlCol="0">
            <a:spAutoFit/>
          </a:bodyPr>
          <a:lstStyle/>
          <a:p>
            <a:pPr defTabSz="685800">
              <a:defRPr/>
            </a:pPr>
            <a:r>
              <a:rPr lang="en-US" sz="1350" dirty="0">
                <a:latin typeface="Calibri"/>
              </a:rPr>
              <a:t>GEOID2022: Static Component						Dynamic Component	</a:t>
            </a:r>
          </a:p>
        </p:txBody>
      </p:sp>
      <p:sp>
        <p:nvSpPr>
          <p:cNvPr id="2" name="TextBox 1">
            <a:extLst>
              <a:ext uri="{FF2B5EF4-FFF2-40B4-BE49-F238E27FC236}">
                <a16:creationId xmlns:a16="http://schemas.microsoft.com/office/drawing/2014/main" id="{62BA3D39-4D33-4F02-9F26-1D6C2FC3977E}"/>
              </a:ext>
            </a:extLst>
          </p:cNvPr>
          <p:cNvSpPr txBox="1"/>
          <p:nvPr/>
        </p:nvSpPr>
        <p:spPr>
          <a:xfrm>
            <a:off x="362121" y="1267640"/>
            <a:ext cx="8781879" cy="646331"/>
          </a:xfrm>
          <a:prstGeom prst="rect">
            <a:avLst/>
          </a:prstGeom>
          <a:noFill/>
        </p:spPr>
        <p:txBody>
          <a:bodyPr wrap="square" rtlCol="0">
            <a:spAutoFit/>
          </a:bodyPr>
          <a:lstStyle/>
          <a:p>
            <a:pPr marL="214313" indent="-214313" defTabSz="685800">
              <a:buFont typeface="Arial" panose="020B0604020202020204" pitchFamily="34" charset="0"/>
              <a:buChar char="•"/>
              <a:defRPr/>
            </a:pPr>
            <a:r>
              <a:rPr lang="en-US" dirty="0">
                <a:solidFill>
                  <a:prstClr val="black"/>
                </a:solidFill>
                <a:latin typeface="Calibri"/>
              </a:rPr>
              <a:t>ALPHA Release: GEOID2022 / DEFLEC2022 / GRAV2022 / GM2022</a:t>
            </a:r>
          </a:p>
          <a:p>
            <a:pPr marL="214313" indent="-214313" defTabSz="685800">
              <a:buFont typeface="Arial" panose="020B0604020202020204" pitchFamily="34" charset="0"/>
              <a:buChar char="•"/>
              <a:defRPr/>
            </a:pPr>
            <a:r>
              <a:rPr lang="en-US" dirty="0">
                <a:solidFill>
                  <a:prstClr val="black"/>
                </a:solidFill>
                <a:latin typeface="Calibri"/>
              </a:rPr>
              <a:t>GEOID2022: Combined model (CGS+NGS+INEGI)</a:t>
            </a:r>
          </a:p>
        </p:txBody>
      </p:sp>
      <p:pic>
        <p:nvPicPr>
          <p:cNvPr id="8" name="Picture 7">
            <a:extLst>
              <a:ext uri="{FF2B5EF4-FFF2-40B4-BE49-F238E27FC236}">
                <a16:creationId xmlns:a16="http://schemas.microsoft.com/office/drawing/2014/main" id="{265B4C9D-199A-4C0C-82BD-77A8014A9DE9}"/>
              </a:ext>
            </a:extLst>
          </p:cNvPr>
          <p:cNvPicPr>
            <a:picLocks noChangeAspect="1"/>
          </p:cNvPicPr>
          <p:nvPr/>
        </p:nvPicPr>
        <p:blipFill>
          <a:blip r:embed="rId3"/>
          <a:stretch>
            <a:fillRect/>
          </a:stretch>
        </p:blipFill>
        <p:spPr>
          <a:xfrm>
            <a:off x="4641184" y="2335833"/>
            <a:ext cx="4493795" cy="2429079"/>
          </a:xfrm>
          <a:prstGeom prst="rect">
            <a:avLst/>
          </a:prstGeom>
        </p:spPr>
      </p:pic>
      <p:pic>
        <p:nvPicPr>
          <p:cNvPr id="12" name="Picture 11">
            <a:extLst>
              <a:ext uri="{FF2B5EF4-FFF2-40B4-BE49-F238E27FC236}">
                <a16:creationId xmlns:a16="http://schemas.microsoft.com/office/drawing/2014/main" id="{B5424A01-B19E-4635-842C-2C0B8160DE83}"/>
              </a:ext>
            </a:extLst>
          </p:cNvPr>
          <p:cNvPicPr>
            <a:picLocks noChangeAspect="1"/>
          </p:cNvPicPr>
          <p:nvPr/>
        </p:nvPicPr>
        <p:blipFill>
          <a:blip r:embed="rId4"/>
          <a:stretch>
            <a:fillRect/>
          </a:stretch>
        </p:blipFill>
        <p:spPr>
          <a:xfrm>
            <a:off x="9024" y="2335833"/>
            <a:ext cx="4493795" cy="2429079"/>
          </a:xfrm>
          <a:prstGeom prst="rect">
            <a:avLst/>
          </a:prstGeom>
        </p:spPr>
      </p:pic>
      <p:sp>
        <p:nvSpPr>
          <p:cNvPr id="10" name="Plus Sign 9">
            <a:extLst>
              <a:ext uri="{FF2B5EF4-FFF2-40B4-BE49-F238E27FC236}">
                <a16:creationId xmlns:a16="http://schemas.microsoft.com/office/drawing/2014/main" id="{9C1C98AA-65DE-472B-B3CF-7E796F1C778D}"/>
              </a:ext>
            </a:extLst>
          </p:cNvPr>
          <p:cNvSpPr/>
          <p:nvPr/>
        </p:nvSpPr>
        <p:spPr>
          <a:xfrm>
            <a:off x="4323711" y="3308760"/>
            <a:ext cx="496579" cy="496579"/>
          </a:xfrm>
          <a:prstGeom prst="mathPlus">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ln w="0"/>
              <a:solidFill>
                <a:prstClr val="black"/>
              </a:solidFill>
              <a:effectLst>
                <a:outerShdw blurRad="38100" dist="19050" dir="2700000" algn="tl" rotWithShape="0">
                  <a:prstClr val="black">
                    <a:alpha val="40000"/>
                  </a:prstClr>
                </a:outerShdw>
              </a:effectLst>
              <a:latin typeface="Calibri"/>
            </a:endParaRPr>
          </a:p>
        </p:txBody>
      </p:sp>
      <p:sp>
        <p:nvSpPr>
          <p:cNvPr id="9" name="TextBox 8">
            <a:extLst>
              <a:ext uri="{FF2B5EF4-FFF2-40B4-BE49-F238E27FC236}">
                <a16:creationId xmlns:a16="http://schemas.microsoft.com/office/drawing/2014/main" id="{C7A65229-B338-4CB4-A0D3-CD8008F937E8}"/>
              </a:ext>
            </a:extLst>
          </p:cNvPr>
          <p:cNvSpPr txBox="1"/>
          <p:nvPr/>
        </p:nvSpPr>
        <p:spPr>
          <a:xfrm>
            <a:off x="5104517" y="872043"/>
            <a:ext cx="4617720" cy="369332"/>
          </a:xfrm>
          <a:prstGeom prst="rect">
            <a:avLst/>
          </a:prstGeom>
          <a:noFill/>
        </p:spPr>
        <p:txBody>
          <a:bodyPr wrap="square">
            <a:spAutoFit/>
          </a:bodyPr>
          <a:lstStyle/>
          <a:p>
            <a:r>
              <a:rPr lang="en-US" dirty="0"/>
              <a:t>https://alpha.ngs.noaa.gov/GEOID2022/</a:t>
            </a:r>
          </a:p>
        </p:txBody>
      </p:sp>
    </p:spTree>
    <p:extLst>
      <p:ext uri="{BB962C8B-B14F-4D97-AF65-F5344CB8AC3E}">
        <p14:creationId xmlns:p14="http://schemas.microsoft.com/office/powerpoint/2010/main" val="664828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06989C-9D6D-4339-91A1-90A105D728EF}"/>
              </a:ext>
            </a:extLst>
          </p:cNvPr>
          <p:cNvPicPr>
            <a:picLocks noChangeAspect="1"/>
          </p:cNvPicPr>
          <p:nvPr/>
        </p:nvPicPr>
        <p:blipFill>
          <a:blip r:embed="rId3"/>
          <a:stretch>
            <a:fillRect/>
          </a:stretch>
        </p:blipFill>
        <p:spPr>
          <a:xfrm>
            <a:off x="-284020" y="0"/>
            <a:ext cx="9498120" cy="5143500"/>
          </a:xfrm>
          <a:prstGeom prst="rect">
            <a:avLst/>
          </a:prstGeom>
        </p:spPr>
      </p:pic>
      <p:sp>
        <p:nvSpPr>
          <p:cNvPr id="8" name="TextBox 7">
            <a:extLst>
              <a:ext uri="{FF2B5EF4-FFF2-40B4-BE49-F238E27FC236}">
                <a16:creationId xmlns:a16="http://schemas.microsoft.com/office/drawing/2014/main" id="{04ED5FD1-DE27-4350-94AB-F5C4EBE7BD37}"/>
              </a:ext>
            </a:extLst>
          </p:cNvPr>
          <p:cNvSpPr txBox="1"/>
          <p:nvPr/>
        </p:nvSpPr>
        <p:spPr>
          <a:xfrm>
            <a:off x="7400404" y="160239"/>
            <a:ext cx="1439495" cy="523220"/>
          </a:xfrm>
          <a:prstGeom prst="rect">
            <a:avLst/>
          </a:prstGeom>
          <a:solidFill>
            <a:schemeClr val="bg1"/>
          </a:solidFill>
          <a:ln>
            <a:solidFill>
              <a:schemeClr val="tx1"/>
            </a:solidFill>
          </a:ln>
        </p:spPr>
        <p:txBody>
          <a:bodyPr wrap="square" rtlCol="0">
            <a:spAutoFit/>
          </a:bodyPr>
          <a:lstStyle/>
          <a:p>
            <a:pPr algn="ctr"/>
            <a:r>
              <a:rPr lang="en-US" sz="1400" dirty="0"/>
              <a:t>CONUS and PR/VI</a:t>
            </a:r>
          </a:p>
        </p:txBody>
      </p:sp>
      <p:pic>
        <p:nvPicPr>
          <p:cNvPr id="10" name="Picture 9">
            <a:extLst>
              <a:ext uri="{FF2B5EF4-FFF2-40B4-BE49-F238E27FC236}">
                <a16:creationId xmlns:a16="http://schemas.microsoft.com/office/drawing/2014/main" id="{A6515A65-857B-49BA-A462-A89698832580}"/>
              </a:ext>
            </a:extLst>
          </p:cNvPr>
          <p:cNvPicPr>
            <a:picLocks noChangeAspect="1"/>
          </p:cNvPicPr>
          <p:nvPr/>
        </p:nvPicPr>
        <p:blipFill>
          <a:blip r:embed="rId4"/>
          <a:stretch>
            <a:fillRect/>
          </a:stretch>
        </p:blipFill>
        <p:spPr>
          <a:xfrm>
            <a:off x="88084" y="3258967"/>
            <a:ext cx="842963" cy="1735931"/>
          </a:xfrm>
          <a:prstGeom prst="rect">
            <a:avLst/>
          </a:prstGeom>
          <a:ln>
            <a:solidFill>
              <a:schemeClr val="tx1"/>
            </a:solidFill>
          </a:ln>
        </p:spPr>
      </p:pic>
      <p:grpSp>
        <p:nvGrpSpPr>
          <p:cNvPr id="2" name="Group 1">
            <a:extLst>
              <a:ext uri="{FF2B5EF4-FFF2-40B4-BE49-F238E27FC236}">
                <a16:creationId xmlns:a16="http://schemas.microsoft.com/office/drawing/2014/main" id="{9CD2149D-2A9E-4380-9316-79C77F553E3F}"/>
              </a:ext>
            </a:extLst>
          </p:cNvPr>
          <p:cNvGrpSpPr/>
          <p:nvPr/>
        </p:nvGrpSpPr>
        <p:grpSpPr>
          <a:xfrm>
            <a:off x="88084" y="7143"/>
            <a:ext cx="730777" cy="750617"/>
            <a:chOff x="88084" y="7143"/>
            <a:chExt cx="730777" cy="750617"/>
          </a:xfrm>
        </p:grpSpPr>
        <p:pic>
          <p:nvPicPr>
            <p:cNvPr id="5" name="Picture 4">
              <a:extLst>
                <a:ext uri="{FF2B5EF4-FFF2-40B4-BE49-F238E27FC236}">
                  <a16:creationId xmlns:a16="http://schemas.microsoft.com/office/drawing/2014/main" id="{D99E121E-3DEC-4406-AD8E-065757221B5F}"/>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88084" y="7143"/>
              <a:ext cx="676316" cy="676316"/>
            </a:xfrm>
            <a:prstGeom prst="rect">
              <a:avLst/>
            </a:prstGeom>
          </p:spPr>
        </p:pic>
        <p:sp>
          <p:nvSpPr>
            <p:cNvPr id="7" name="TextBox 78">
              <a:extLst>
                <a:ext uri="{FF2B5EF4-FFF2-40B4-BE49-F238E27FC236}">
                  <a16:creationId xmlns:a16="http://schemas.microsoft.com/office/drawing/2014/main" id="{A20A2D06-7A90-4109-913C-3CD27C623A99}"/>
                </a:ext>
              </a:extLst>
            </p:cNvPr>
            <p:cNvSpPr txBox="1">
              <a:spLocks noChangeArrowheads="1"/>
            </p:cNvSpPr>
            <p:nvPr/>
          </p:nvSpPr>
          <p:spPr bwMode="auto">
            <a:xfrm>
              <a:off x="88084" y="480761"/>
              <a:ext cx="730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342892" fontAlgn="base">
                <a:spcBef>
                  <a:spcPct val="0"/>
                </a:spcBef>
                <a:spcAft>
                  <a:spcPct val="0"/>
                </a:spcAft>
                <a:buNone/>
                <a:defRPr/>
              </a:pPr>
              <a:r>
                <a:rPr lang="en-US" altLang="en-US" sz="1200" dirty="0">
                  <a:solidFill>
                    <a:schemeClr val="tx2"/>
                  </a:solidFill>
                  <a:latin typeface="Franklin Gothic Heavy" panose="020B0903020102020204" pitchFamily="34" charset="0"/>
                </a:rPr>
                <a:t>GRAV-D</a:t>
              </a:r>
            </a:p>
          </p:txBody>
        </p:sp>
      </p:grpSp>
    </p:spTree>
    <p:extLst>
      <p:ext uri="{BB962C8B-B14F-4D97-AF65-F5344CB8AC3E}">
        <p14:creationId xmlns:p14="http://schemas.microsoft.com/office/powerpoint/2010/main" val="2435586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76D7-AE07-419C-9AB8-D80CC7C0C1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6BB1E1-E856-4EBA-B519-39BE9739468A}"/>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367A24B9-29D9-4421-BC6E-D760175C26DA}"/>
              </a:ext>
            </a:extLst>
          </p:cNvPr>
          <p:cNvPicPr>
            <a:picLocks noChangeAspect="1"/>
          </p:cNvPicPr>
          <p:nvPr/>
        </p:nvPicPr>
        <p:blipFill>
          <a:blip r:embed="rId3"/>
          <a:stretch>
            <a:fillRect/>
          </a:stretch>
        </p:blipFill>
        <p:spPr>
          <a:xfrm>
            <a:off x="740006" y="39169"/>
            <a:ext cx="8361858" cy="5054141"/>
          </a:xfrm>
          <a:prstGeom prst="rect">
            <a:avLst/>
          </a:prstGeom>
          <a:ln>
            <a:solidFill>
              <a:schemeClr val="tx1"/>
            </a:solidFill>
          </a:ln>
        </p:spPr>
      </p:pic>
      <p:sp>
        <p:nvSpPr>
          <p:cNvPr id="10" name="TextBox 9">
            <a:extLst>
              <a:ext uri="{FF2B5EF4-FFF2-40B4-BE49-F238E27FC236}">
                <a16:creationId xmlns:a16="http://schemas.microsoft.com/office/drawing/2014/main" id="{DF2B919D-6A4C-4533-AD45-4F7E7E241DE7}"/>
              </a:ext>
            </a:extLst>
          </p:cNvPr>
          <p:cNvSpPr txBox="1"/>
          <p:nvPr/>
        </p:nvSpPr>
        <p:spPr>
          <a:xfrm>
            <a:off x="8279843" y="4725414"/>
            <a:ext cx="730192" cy="307777"/>
          </a:xfrm>
          <a:prstGeom prst="rect">
            <a:avLst/>
          </a:prstGeom>
          <a:solidFill>
            <a:schemeClr val="bg1"/>
          </a:solidFill>
          <a:ln>
            <a:solidFill>
              <a:schemeClr val="tx1"/>
            </a:solidFill>
          </a:ln>
        </p:spPr>
        <p:txBody>
          <a:bodyPr wrap="square" rtlCol="0">
            <a:spAutoFit/>
          </a:bodyPr>
          <a:lstStyle/>
          <a:p>
            <a:pPr algn="ctr"/>
            <a:r>
              <a:rPr lang="en-US" sz="1400" dirty="0"/>
              <a:t>Alaska</a:t>
            </a:r>
          </a:p>
        </p:txBody>
      </p:sp>
      <p:grpSp>
        <p:nvGrpSpPr>
          <p:cNvPr id="13" name="Group 12">
            <a:extLst>
              <a:ext uri="{FF2B5EF4-FFF2-40B4-BE49-F238E27FC236}">
                <a16:creationId xmlns:a16="http://schemas.microsoft.com/office/drawing/2014/main" id="{500C9834-C3F6-4280-970A-248FC6CEB446}"/>
              </a:ext>
            </a:extLst>
          </p:cNvPr>
          <p:cNvGrpSpPr/>
          <p:nvPr/>
        </p:nvGrpSpPr>
        <p:grpSpPr>
          <a:xfrm>
            <a:off x="42137" y="39169"/>
            <a:ext cx="3182499" cy="2269901"/>
            <a:chOff x="155844" y="3570328"/>
            <a:chExt cx="4243332" cy="3026535"/>
          </a:xfrm>
        </p:grpSpPr>
        <p:pic>
          <p:nvPicPr>
            <p:cNvPr id="12" name="Picture 11">
              <a:extLst>
                <a:ext uri="{FF2B5EF4-FFF2-40B4-BE49-F238E27FC236}">
                  <a16:creationId xmlns:a16="http://schemas.microsoft.com/office/drawing/2014/main" id="{01D9CD8E-3318-4360-9781-E002F10D3D13}"/>
                </a:ext>
              </a:extLst>
            </p:cNvPr>
            <p:cNvPicPr>
              <a:picLocks noChangeAspect="1"/>
            </p:cNvPicPr>
            <p:nvPr/>
          </p:nvPicPr>
          <p:blipFill rotWithShape="1">
            <a:blip r:embed="rId4"/>
            <a:srcRect l="7449" b="7561"/>
            <a:stretch/>
          </p:blipFill>
          <p:spPr>
            <a:xfrm>
              <a:off x="155844" y="3570328"/>
              <a:ext cx="4243332" cy="3026535"/>
            </a:xfrm>
            <a:prstGeom prst="rect">
              <a:avLst/>
            </a:prstGeom>
            <a:ln>
              <a:solidFill>
                <a:schemeClr val="tx1"/>
              </a:solidFill>
            </a:ln>
          </p:spPr>
        </p:pic>
        <p:sp>
          <p:nvSpPr>
            <p:cNvPr id="9" name="TextBox 8">
              <a:extLst>
                <a:ext uri="{FF2B5EF4-FFF2-40B4-BE49-F238E27FC236}">
                  <a16:creationId xmlns:a16="http://schemas.microsoft.com/office/drawing/2014/main" id="{A0E8E173-0A39-4629-B627-692254BC65C5}"/>
                </a:ext>
              </a:extLst>
            </p:cNvPr>
            <p:cNvSpPr txBox="1"/>
            <p:nvPr/>
          </p:nvSpPr>
          <p:spPr>
            <a:xfrm>
              <a:off x="235367" y="3662897"/>
              <a:ext cx="1029904" cy="410369"/>
            </a:xfrm>
            <a:prstGeom prst="rect">
              <a:avLst/>
            </a:prstGeom>
            <a:solidFill>
              <a:schemeClr val="bg1"/>
            </a:solidFill>
            <a:ln>
              <a:solidFill>
                <a:schemeClr val="tx1"/>
              </a:solidFill>
            </a:ln>
          </p:spPr>
          <p:txBody>
            <a:bodyPr wrap="square" rtlCol="0">
              <a:spAutoFit/>
            </a:bodyPr>
            <a:lstStyle/>
            <a:p>
              <a:pPr algn="ctr"/>
              <a:r>
                <a:rPr lang="en-US" sz="1400" dirty="0"/>
                <a:t>Hawaii</a:t>
              </a:r>
            </a:p>
          </p:txBody>
        </p:sp>
      </p:grpSp>
      <p:pic>
        <p:nvPicPr>
          <p:cNvPr id="14" name="Picture 13">
            <a:extLst>
              <a:ext uri="{FF2B5EF4-FFF2-40B4-BE49-F238E27FC236}">
                <a16:creationId xmlns:a16="http://schemas.microsoft.com/office/drawing/2014/main" id="{36A9658B-5B04-4914-AC67-1554EA6352D1}"/>
              </a:ext>
            </a:extLst>
          </p:cNvPr>
          <p:cNvPicPr>
            <a:picLocks noChangeAspect="1"/>
          </p:cNvPicPr>
          <p:nvPr/>
        </p:nvPicPr>
        <p:blipFill>
          <a:blip r:embed="rId5"/>
          <a:stretch>
            <a:fillRect/>
          </a:stretch>
        </p:blipFill>
        <p:spPr>
          <a:xfrm>
            <a:off x="8167071" y="108596"/>
            <a:ext cx="842963" cy="1735931"/>
          </a:xfrm>
          <a:prstGeom prst="rect">
            <a:avLst/>
          </a:prstGeom>
          <a:ln>
            <a:solidFill>
              <a:schemeClr val="tx1"/>
            </a:solidFill>
          </a:ln>
        </p:spPr>
      </p:pic>
      <p:grpSp>
        <p:nvGrpSpPr>
          <p:cNvPr id="11" name="Group 10">
            <a:extLst>
              <a:ext uri="{FF2B5EF4-FFF2-40B4-BE49-F238E27FC236}">
                <a16:creationId xmlns:a16="http://schemas.microsoft.com/office/drawing/2014/main" id="{D5EFF671-42FA-4893-9486-710E607E3668}"/>
              </a:ext>
            </a:extLst>
          </p:cNvPr>
          <p:cNvGrpSpPr/>
          <p:nvPr/>
        </p:nvGrpSpPr>
        <p:grpSpPr>
          <a:xfrm>
            <a:off x="6519029" y="51727"/>
            <a:ext cx="730777" cy="750617"/>
            <a:chOff x="88084" y="7143"/>
            <a:chExt cx="730777" cy="750617"/>
          </a:xfrm>
        </p:grpSpPr>
        <p:pic>
          <p:nvPicPr>
            <p:cNvPr id="15" name="Picture 14">
              <a:extLst>
                <a:ext uri="{FF2B5EF4-FFF2-40B4-BE49-F238E27FC236}">
                  <a16:creationId xmlns:a16="http://schemas.microsoft.com/office/drawing/2014/main" id="{13B4F800-DFF5-476C-932A-71BD2EC6641E}"/>
                </a:ext>
              </a:extLst>
            </p:cNvPr>
            <p:cNvPicPr>
              <a:picLocks noChangeAspect="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88084" y="7143"/>
              <a:ext cx="676316" cy="676316"/>
            </a:xfrm>
            <a:prstGeom prst="rect">
              <a:avLst/>
            </a:prstGeom>
          </p:spPr>
        </p:pic>
        <p:sp>
          <p:nvSpPr>
            <p:cNvPr id="16" name="TextBox 78">
              <a:extLst>
                <a:ext uri="{FF2B5EF4-FFF2-40B4-BE49-F238E27FC236}">
                  <a16:creationId xmlns:a16="http://schemas.microsoft.com/office/drawing/2014/main" id="{B6A67107-635F-4C72-89F1-952ED17555CE}"/>
                </a:ext>
              </a:extLst>
            </p:cNvPr>
            <p:cNvSpPr txBox="1">
              <a:spLocks noChangeArrowheads="1"/>
            </p:cNvSpPr>
            <p:nvPr/>
          </p:nvSpPr>
          <p:spPr bwMode="auto">
            <a:xfrm>
              <a:off x="88084" y="480761"/>
              <a:ext cx="730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342892" fontAlgn="base">
                <a:spcBef>
                  <a:spcPct val="0"/>
                </a:spcBef>
                <a:spcAft>
                  <a:spcPct val="0"/>
                </a:spcAft>
                <a:buNone/>
                <a:defRPr/>
              </a:pPr>
              <a:r>
                <a:rPr lang="en-US" altLang="en-US" sz="1200" dirty="0">
                  <a:solidFill>
                    <a:schemeClr val="tx2"/>
                  </a:solidFill>
                  <a:latin typeface="Franklin Gothic Heavy" panose="020B0903020102020204" pitchFamily="34" charset="0"/>
                </a:rPr>
                <a:t>GRAV-D</a:t>
              </a:r>
            </a:p>
          </p:txBody>
        </p:sp>
      </p:grpSp>
    </p:spTree>
    <p:extLst>
      <p:ext uri="{BB962C8B-B14F-4D97-AF65-F5344CB8AC3E}">
        <p14:creationId xmlns:p14="http://schemas.microsoft.com/office/powerpoint/2010/main" val="425104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Title 77">
            <a:extLst>
              <a:ext uri="{FF2B5EF4-FFF2-40B4-BE49-F238E27FC236}">
                <a16:creationId xmlns:a16="http://schemas.microsoft.com/office/drawing/2014/main" id="{A4CC46E5-C0FA-421E-8903-B58C1301A804}"/>
              </a:ext>
            </a:extLst>
          </p:cNvPr>
          <p:cNvSpPr>
            <a:spLocks noGrp="1"/>
          </p:cNvSpPr>
          <p:nvPr>
            <p:ph type="title"/>
          </p:nvPr>
        </p:nvSpPr>
        <p:spPr/>
        <p:txBody>
          <a:bodyPr/>
          <a:lstStyle/>
          <a:p>
            <a:endParaRPr lang="en-US" dirty="0"/>
          </a:p>
        </p:txBody>
      </p:sp>
      <p:sp>
        <p:nvSpPr>
          <p:cNvPr id="79" name="Content Placeholder 78">
            <a:extLst>
              <a:ext uri="{FF2B5EF4-FFF2-40B4-BE49-F238E27FC236}">
                <a16:creationId xmlns:a16="http://schemas.microsoft.com/office/drawing/2014/main" id="{13060D96-1D19-42B7-BAFC-CA631C09393C}"/>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BB42AF3F-85A9-4CF6-8D7A-4283CAD80EF4}"/>
              </a:ext>
            </a:extLst>
          </p:cNvPr>
          <p:cNvSpPr txBox="1"/>
          <p:nvPr/>
        </p:nvSpPr>
        <p:spPr>
          <a:xfrm>
            <a:off x="6203950" y="4780518"/>
            <a:ext cx="2609850" cy="369332"/>
          </a:xfrm>
          <a:prstGeom prst="rect">
            <a:avLst/>
          </a:prstGeom>
          <a:noFill/>
        </p:spPr>
        <p:txBody>
          <a:bodyPr wrap="square" rtlCol="0">
            <a:spAutoFit/>
          </a:bodyPr>
          <a:lstStyle/>
          <a:p>
            <a:r>
              <a:rPr lang="en-US" dirty="0">
                <a:solidFill>
                  <a:schemeClr val="bg1"/>
                </a:solidFill>
              </a:rPr>
              <a:t>oceanservice.noaa.gov</a:t>
            </a:r>
          </a:p>
        </p:txBody>
      </p:sp>
      <p:sp>
        <p:nvSpPr>
          <p:cNvPr id="22" name="Slide Number Placeholder 3">
            <a:extLst>
              <a:ext uri="{FF2B5EF4-FFF2-40B4-BE49-F238E27FC236}">
                <a16:creationId xmlns:a16="http://schemas.microsoft.com/office/drawing/2014/main" id="{287372B6-646B-4F2A-8D3C-B4461510AEF8}"/>
              </a:ext>
            </a:extLst>
          </p:cNvPr>
          <p:cNvSpPr txBox="1">
            <a:spLocks/>
          </p:cNvSpPr>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37931725" indent="-37474525"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9pPr>
          </a:lstStyle>
          <a:p>
            <a:pPr defTabSz="914400">
              <a:spcBef>
                <a:spcPct val="0"/>
              </a:spcBef>
              <a:buFontTx/>
              <a:buNone/>
            </a:pPr>
            <a:fld id="{E46139B8-A560-4C0C-A9B7-393E1398606D}" type="slidenum">
              <a:rPr lang="en-US" altLang="en-US" sz="1200" smtClean="0">
                <a:solidFill>
                  <a:srgbClr val="898989"/>
                </a:solidFill>
                <a:latin typeface="Calibri" panose="020F0502020204030204" pitchFamily="34" charset="0"/>
              </a:rPr>
              <a:pPr defTabSz="914400">
                <a:spcBef>
                  <a:spcPct val="0"/>
                </a:spcBef>
                <a:buFontTx/>
                <a:buNone/>
              </a:pPr>
              <a:t>13</a:t>
            </a:fld>
            <a:endParaRPr lang="en-US" altLang="en-US" sz="1200">
              <a:solidFill>
                <a:srgbClr val="898989"/>
              </a:solidFill>
              <a:latin typeface="Calibri" panose="020F0502020204030204" pitchFamily="34" charset="0"/>
            </a:endParaRPr>
          </a:p>
        </p:txBody>
      </p:sp>
      <p:sp>
        <p:nvSpPr>
          <p:cNvPr id="23" name="Title 1">
            <a:extLst>
              <a:ext uri="{FF2B5EF4-FFF2-40B4-BE49-F238E27FC236}">
                <a16:creationId xmlns:a16="http://schemas.microsoft.com/office/drawing/2014/main" id="{F8F7E0EA-BB25-4C08-8DF4-410E2E3565DF}"/>
              </a:ext>
            </a:extLst>
          </p:cNvPr>
          <p:cNvSpPr txBox="1">
            <a:spLocks/>
          </p:cNvSpPr>
          <p:nvPr/>
        </p:nvSpPr>
        <p:spPr bwMode="auto">
          <a:xfrm>
            <a:off x="609600" y="576263"/>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Times New Roman" pitchFamily="-110" charset="0"/>
                <a:cs typeface="+mj-cs"/>
              </a:defRPr>
            </a:lvl1pPr>
            <a:lvl2pPr algn="ctr" rtl="0" eaLnBrk="0" fontAlgn="base" hangingPunct="0">
              <a:spcBef>
                <a:spcPct val="0"/>
              </a:spcBef>
              <a:spcAft>
                <a:spcPct val="0"/>
              </a:spcAft>
              <a:defRPr sz="4400">
                <a:solidFill>
                  <a:schemeClr val="tx1"/>
                </a:solidFill>
                <a:latin typeface="Times New Roman" pitchFamily="18" charset="0"/>
                <a:ea typeface="Times New Roman" pitchFamily="-110"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ea typeface="Times New Roman" pitchFamily="-110"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ea typeface="Times New Roman" pitchFamily="-110"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ea typeface="Times New Roman" pitchFamily="-110" charset="0"/>
                <a:cs typeface="Times New Roman" pitchFamily="18" charset="0"/>
              </a:defRPr>
            </a:lvl5pPr>
            <a:lvl6pPr marL="457200" algn="ctr" rtl="0" fontAlgn="base">
              <a:spcBef>
                <a:spcPct val="0"/>
              </a:spcBef>
              <a:spcAft>
                <a:spcPct val="0"/>
              </a:spcAft>
              <a:defRPr sz="4400">
                <a:solidFill>
                  <a:schemeClr val="tx1"/>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1"/>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cs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altLang="en-US" sz="2800" b="1" i="0" u="none" strike="noStrike" kern="0" cap="none" spc="0" normalizeH="0" baseline="0" noProof="0">
                <a:ln>
                  <a:noFill/>
                </a:ln>
                <a:solidFill>
                  <a:srgbClr val="1F497D"/>
                </a:solidFill>
                <a:effectLst/>
                <a:uLnTx/>
                <a:uFillTx/>
                <a:latin typeface="Arial" panose="020B0604020202020204" pitchFamily="34" charset="0"/>
                <a:cs typeface="Arial" panose="020B0604020202020204" pitchFamily="34" charset="0"/>
              </a:rPr>
              <a:t>Residual geoid along three GSVS lines </a:t>
            </a:r>
          </a:p>
        </p:txBody>
      </p:sp>
      <p:sp>
        <p:nvSpPr>
          <p:cNvPr id="24" name="Rectangle 8">
            <a:extLst>
              <a:ext uri="{FF2B5EF4-FFF2-40B4-BE49-F238E27FC236}">
                <a16:creationId xmlns:a16="http://schemas.microsoft.com/office/drawing/2014/main" id="{F92BDDB4-99D7-410A-B0FE-0F7FCD91CCC0}"/>
              </a:ext>
            </a:extLst>
          </p:cNvPr>
          <p:cNvSpPr>
            <a:spLocks noChangeArrowheads="1"/>
          </p:cNvSpPr>
          <p:nvPr/>
        </p:nvSpPr>
        <p:spPr bwMode="auto">
          <a:xfrm>
            <a:off x="15875" y="263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defTabSz="914400" fontAlgn="base">
              <a:spcBef>
                <a:spcPct val="0"/>
              </a:spcBef>
              <a:spcAft>
                <a:spcPct val="0"/>
              </a:spcAft>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 name="Rectangle 10">
            <a:extLst>
              <a:ext uri="{FF2B5EF4-FFF2-40B4-BE49-F238E27FC236}">
                <a16:creationId xmlns:a16="http://schemas.microsoft.com/office/drawing/2014/main" id="{D1144AAE-0CAF-47FA-A85E-4AD7581CCBB8}"/>
              </a:ext>
            </a:extLst>
          </p:cNvPr>
          <p:cNvSpPr>
            <a:spLocks noChangeArrowheads="1"/>
          </p:cNvSpPr>
          <p:nvPr/>
        </p:nvSpPr>
        <p:spPr bwMode="auto">
          <a:xfrm>
            <a:off x="168275" y="415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defTabSz="914400" fontAlgn="base">
              <a:spcBef>
                <a:spcPct val="0"/>
              </a:spcBef>
              <a:spcAft>
                <a:spcPct val="0"/>
              </a:spcAft>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26" name="Picture 8">
            <a:extLst>
              <a:ext uri="{FF2B5EF4-FFF2-40B4-BE49-F238E27FC236}">
                <a16:creationId xmlns:a16="http://schemas.microsoft.com/office/drawing/2014/main" id="{1E1764E5-F174-4B1A-A323-F2D101604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845"/>
          <a:stretch>
            <a:fillRect/>
          </a:stretch>
        </p:blipFill>
        <p:spPr bwMode="auto">
          <a:xfrm>
            <a:off x="346527" y="0"/>
            <a:ext cx="8298095" cy="511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a:extLst>
              <a:ext uri="{FF2B5EF4-FFF2-40B4-BE49-F238E27FC236}">
                <a16:creationId xmlns:a16="http://schemas.microsoft.com/office/drawing/2014/main" id="{CF51E34B-1812-49F5-8E62-E059DAF2FA20}"/>
              </a:ext>
            </a:extLst>
          </p:cNvPr>
          <p:cNvSpPr/>
          <p:nvPr/>
        </p:nvSpPr>
        <p:spPr>
          <a:xfrm>
            <a:off x="3660075" y="2795500"/>
            <a:ext cx="482600" cy="482600"/>
          </a:xfrm>
          <a:prstGeom prst="ellipse">
            <a:avLst/>
          </a:prstGeom>
          <a:solidFill>
            <a:srgbClr val="FFFFFF">
              <a:alpha val="65098"/>
            </a:srgbClr>
          </a:solidFill>
          <a:ln w="25400" cap="flat" cmpd="sng" algn="ctr">
            <a:solidFill>
              <a:srgbClr val="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Times New Roman"/>
            </a:endParaRPr>
          </a:p>
        </p:txBody>
      </p:sp>
      <p:sp>
        <p:nvSpPr>
          <p:cNvPr id="28" name="Oval 27">
            <a:extLst>
              <a:ext uri="{FF2B5EF4-FFF2-40B4-BE49-F238E27FC236}">
                <a16:creationId xmlns:a16="http://schemas.microsoft.com/office/drawing/2014/main" id="{1F731304-3BB9-42C3-B060-8EA4DF975057}"/>
              </a:ext>
            </a:extLst>
          </p:cNvPr>
          <p:cNvSpPr/>
          <p:nvPr/>
        </p:nvSpPr>
        <p:spPr>
          <a:xfrm>
            <a:off x="4013030" y="1582662"/>
            <a:ext cx="484187" cy="484187"/>
          </a:xfrm>
          <a:prstGeom prst="ellipse">
            <a:avLst/>
          </a:prstGeom>
          <a:solidFill>
            <a:srgbClr val="FFFFFF">
              <a:alpha val="65098"/>
            </a:srgbClr>
          </a:solidFill>
          <a:ln w="25400" cap="flat" cmpd="sng" algn="ctr">
            <a:solidFill>
              <a:srgbClr val="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Times New Roman"/>
            </a:endParaRPr>
          </a:p>
        </p:txBody>
      </p:sp>
      <p:sp>
        <p:nvSpPr>
          <p:cNvPr id="30" name="Oval 29">
            <a:extLst>
              <a:ext uri="{FF2B5EF4-FFF2-40B4-BE49-F238E27FC236}">
                <a16:creationId xmlns:a16="http://schemas.microsoft.com/office/drawing/2014/main" id="{23840D85-2A95-404E-890C-D46AF43D3627}"/>
              </a:ext>
            </a:extLst>
          </p:cNvPr>
          <p:cNvSpPr/>
          <p:nvPr/>
        </p:nvSpPr>
        <p:spPr>
          <a:xfrm>
            <a:off x="3007485" y="1903250"/>
            <a:ext cx="482600" cy="482600"/>
          </a:xfrm>
          <a:prstGeom prst="ellipse">
            <a:avLst/>
          </a:prstGeom>
          <a:solidFill>
            <a:srgbClr val="FFFFFF">
              <a:alpha val="65098"/>
            </a:srgbClr>
          </a:solidFill>
          <a:ln w="25400" cap="flat" cmpd="sng" algn="ctr">
            <a:solidFill>
              <a:srgbClr val="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Times New Roman"/>
            </a:endParaRPr>
          </a:p>
        </p:txBody>
      </p:sp>
      <p:cxnSp>
        <p:nvCxnSpPr>
          <p:cNvPr id="33" name="Straight Connector 32">
            <a:extLst>
              <a:ext uri="{FF2B5EF4-FFF2-40B4-BE49-F238E27FC236}">
                <a16:creationId xmlns:a16="http://schemas.microsoft.com/office/drawing/2014/main" id="{0CD180C2-5C22-4792-8D5A-C8BB007A3F9E}"/>
              </a:ext>
            </a:extLst>
          </p:cNvPr>
          <p:cNvCxnSpPr>
            <a:cxnSpLocks/>
            <a:endCxn id="30" idx="2"/>
          </p:cNvCxnSpPr>
          <p:nvPr/>
        </p:nvCxnSpPr>
        <p:spPr>
          <a:xfrm flipV="1">
            <a:off x="1839851" y="2144550"/>
            <a:ext cx="1167634" cy="414387"/>
          </a:xfrm>
          <a:prstGeom prst="line">
            <a:avLst/>
          </a:prstGeom>
          <a:noFill/>
          <a:ln w="25400" cap="flat" cmpd="sng" algn="ctr">
            <a:solidFill>
              <a:srgbClr val="FFFFFF"/>
            </a:solidFill>
            <a:prstDash val="solid"/>
          </a:ln>
          <a:effectLst>
            <a:outerShdw blurRad="40000" dist="20000" dir="5400000" rotWithShape="0">
              <a:srgbClr val="000000">
                <a:alpha val="38000"/>
              </a:srgbClr>
            </a:outerShdw>
          </a:effectLst>
        </p:spPr>
      </p:cxnSp>
      <p:cxnSp>
        <p:nvCxnSpPr>
          <p:cNvPr id="34" name="Straight Connector 33">
            <a:extLst>
              <a:ext uri="{FF2B5EF4-FFF2-40B4-BE49-F238E27FC236}">
                <a16:creationId xmlns:a16="http://schemas.microsoft.com/office/drawing/2014/main" id="{396BCCF2-014E-44FC-92D3-6D771F313300}"/>
              </a:ext>
            </a:extLst>
          </p:cNvPr>
          <p:cNvCxnSpPr>
            <a:cxnSpLocks/>
            <a:endCxn id="28" idx="7"/>
          </p:cNvCxnSpPr>
          <p:nvPr/>
        </p:nvCxnSpPr>
        <p:spPr>
          <a:xfrm flipH="1">
            <a:off x="4426309" y="1250948"/>
            <a:ext cx="1200093" cy="402622"/>
          </a:xfrm>
          <a:prstGeom prst="line">
            <a:avLst/>
          </a:prstGeom>
          <a:noFill/>
          <a:ln w="25400" cap="flat" cmpd="sng" algn="ctr">
            <a:solidFill>
              <a:srgbClr val="FFFFFF"/>
            </a:solidFill>
            <a:prstDash val="solid"/>
          </a:ln>
          <a:effectLst>
            <a:outerShdw blurRad="40000" dist="20000" dir="5400000" rotWithShape="0">
              <a:srgbClr val="000000">
                <a:alpha val="38000"/>
              </a:srgbClr>
            </a:outerShdw>
          </a:effectLst>
        </p:spPr>
      </p:cxnSp>
      <p:cxnSp>
        <p:nvCxnSpPr>
          <p:cNvPr id="35" name="Straight Connector 34">
            <a:extLst>
              <a:ext uri="{FF2B5EF4-FFF2-40B4-BE49-F238E27FC236}">
                <a16:creationId xmlns:a16="http://schemas.microsoft.com/office/drawing/2014/main" id="{9975F763-DB1C-4F3A-B815-70A542F1233D}"/>
              </a:ext>
            </a:extLst>
          </p:cNvPr>
          <p:cNvCxnSpPr>
            <a:cxnSpLocks/>
            <a:stCxn id="27" idx="5"/>
          </p:cNvCxnSpPr>
          <p:nvPr/>
        </p:nvCxnSpPr>
        <p:spPr>
          <a:xfrm>
            <a:off x="4072000" y="3207425"/>
            <a:ext cx="834828" cy="594162"/>
          </a:xfrm>
          <a:prstGeom prst="line">
            <a:avLst/>
          </a:prstGeom>
          <a:noFill/>
          <a:ln w="25400" cap="flat" cmpd="sng" algn="ctr">
            <a:solidFill>
              <a:srgbClr val="FFFFFF"/>
            </a:solidFill>
            <a:prstDash val="solid"/>
          </a:ln>
          <a:effectLst>
            <a:outerShdw blurRad="40000" dist="20000" dir="5400000" rotWithShape="0">
              <a:srgbClr val="000000">
                <a:alpha val="38000"/>
              </a:srgbClr>
            </a:outerShdw>
          </a:effectLst>
        </p:spPr>
      </p:cxnSp>
      <p:sp>
        <p:nvSpPr>
          <p:cNvPr id="80" name="Title 1">
            <a:extLst>
              <a:ext uri="{FF2B5EF4-FFF2-40B4-BE49-F238E27FC236}">
                <a16:creationId xmlns:a16="http://schemas.microsoft.com/office/drawing/2014/main" id="{A3802464-B962-4720-8549-BB60FFA0B52F}"/>
              </a:ext>
            </a:extLst>
          </p:cNvPr>
          <p:cNvSpPr txBox="1">
            <a:spLocks/>
          </p:cNvSpPr>
          <p:nvPr/>
        </p:nvSpPr>
        <p:spPr>
          <a:xfrm>
            <a:off x="98082" y="117296"/>
            <a:ext cx="4836775" cy="768382"/>
          </a:xfrm>
          <a:prstGeom prst="rect">
            <a:avLst/>
          </a:prstGeom>
          <a:solidFill>
            <a:schemeClr val="bg1"/>
          </a:solidFill>
          <a:ln>
            <a:solidFill>
              <a:schemeClr val="accent1">
                <a:lumMod val="75000"/>
              </a:schemeClr>
            </a:solidFill>
          </a:ln>
        </p:spPr>
        <p:txBody>
          <a:bodyPr vert="horz" lIns="91440" tIns="45720" rIns="91440" bIns="45720" rtlCol="0"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accent1">
                    <a:lumMod val="75000"/>
                  </a:schemeClr>
                </a:solidFill>
                <a:latin typeface="Helvetica" panose="020B0604020202020204" pitchFamily="34" charset="0"/>
                <a:cs typeface="Helvetica" panose="020B0604020202020204" pitchFamily="34" charset="0"/>
              </a:rPr>
              <a:t>Geoid Slope Validation Surveys (GSVS)</a:t>
            </a:r>
          </a:p>
        </p:txBody>
      </p:sp>
      <p:sp>
        <p:nvSpPr>
          <p:cNvPr id="81" name="TextBox 80">
            <a:extLst>
              <a:ext uri="{FF2B5EF4-FFF2-40B4-BE49-F238E27FC236}">
                <a16:creationId xmlns:a16="http://schemas.microsoft.com/office/drawing/2014/main" id="{BDBB7994-53AC-4C3D-BF2F-64C6E88CF4F9}"/>
              </a:ext>
            </a:extLst>
          </p:cNvPr>
          <p:cNvSpPr txBox="1"/>
          <p:nvPr/>
        </p:nvSpPr>
        <p:spPr>
          <a:xfrm>
            <a:off x="7090631" y="4882718"/>
            <a:ext cx="1426227" cy="276999"/>
          </a:xfrm>
          <a:prstGeom prst="rect">
            <a:avLst/>
          </a:prstGeom>
          <a:noFill/>
        </p:spPr>
        <p:txBody>
          <a:bodyPr wrap="square" rtlCol="0">
            <a:spAutoFit/>
          </a:bodyPr>
          <a:lstStyle/>
          <a:p>
            <a:r>
              <a:rPr lang="en-US" sz="1200" dirty="0"/>
              <a:t>Smith et al, 2012</a:t>
            </a:r>
          </a:p>
        </p:txBody>
      </p:sp>
      <p:sp>
        <p:nvSpPr>
          <p:cNvPr id="82" name="TextBox 81">
            <a:extLst>
              <a:ext uri="{FF2B5EF4-FFF2-40B4-BE49-F238E27FC236}">
                <a16:creationId xmlns:a16="http://schemas.microsoft.com/office/drawing/2014/main" id="{C581E4A3-68BE-4A45-BDD7-95FFF2525E3F}"/>
              </a:ext>
            </a:extLst>
          </p:cNvPr>
          <p:cNvSpPr txBox="1"/>
          <p:nvPr/>
        </p:nvSpPr>
        <p:spPr>
          <a:xfrm>
            <a:off x="7882091" y="2336235"/>
            <a:ext cx="1426227" cy="276999"/>
          </a:xfrm>
          <a:prstGeom prst="rect">
            <a:avLst/>
          </a:prstGeom>
          <a:noFill/>
        </p:spPr>
        <p:txBody>
          <a:bodyPr wrap="square" rtlCol="0">
            <a:spAutoFit/>
          </a:bodyPr>
          <a:lstStyle/>
          <a:p>
            <a:r>
              <a:rPr lang="en-US" sz="1200" dirty="0"/>
              <a:t>Wang et al, 2014</a:t>
            </a:r>
          </a:p>
        </p:txBody>
      </p:sp>
      <p:sp>
        <p:nvSpPr>
          <p:cNvPr id="83" name="TextBox 82">
            <a:extLst>
              <a:ext uri="{FF2B5EF4-FFF2-40B4-BE49-F238E27FC236}">
                <a16:creationId xmlns:a16="http://schemas.microsoft.com/office/drawing/2014/main" id="{AB34A3E2-AD2F-4787-8341-196D9524EBE3}"/>
              </a:ext>
            </a:extLst>
          </p:cNvPr>
          <p:cNvSpPr txBox="1"/>
          <p:nvPr/>
        </p:nvSpPr>
        <p:spPr>
          <a:xfrm>
            <a:off x="15875" y="4535844"/>
            <a:ext cx="1855719" cy="276999"/>
          </a:xfrm>
          <a:prstGeom prst="rect">
            <a:avLst/>
          </a:prstGeom>
          <a:noFill/>
        </p:spPr>
        <p:txBody>
          <a:bodyPr wrap="square" rtlCol="0">
            <a:spAutoFit/>
          </a:bodyPr>
          <a:lstStyle/>
          <a:p>
            <a:r>
              <a:rPr lang="en-US" sz="1200" dirty="0"/>
              <a:t>van </a:t>
            </a:r>
            <a:r>
              <a:rPr lang="en-US" sz="1200" dirty="0" err="1"/>
              <a:t>Westrum</a:t>
            </a:r>
            <a:r>
              <a:rPr lang="en-US" sz="1200" dirty="0"/>
              <a:t> et al, 2021</a:t>
            </a:r>
          </a:p>
        </p:txBody>
      </p:sp>
      <p:pic>
        <p:nvPicPr>
          <p:cNvPr id="36" name="Picture 35">
            <a:extLst>
              <a:ext uri="{FF2B5EF4-FFF2-40B4-BE49-F238E27FC236}">
                <a16:creationId xmlns:a16="http://schemas.microsoft.com/office/drawing/2014/main" id="{9DA6703F-DD33-404F-A5D6-1224235B09CF}"/>
              </a:ext>
            </a:extLst>
          </p:cNvPr>
          <p:cNvPicPr>
            <a:picLocks noChangeAspect="1"/>
          </p:cNvPicPr>
          <p:nvPr/>
        </p:nvPicPr>
        <p:blipFill>
          <a:blip r:embed="rId4"/>
          <a:stretch>
            <a:fillRect/>
          </a:stretch>
        </p:blipFill>
        <p:spPr>
          <a:xfrm>
            <a:off x="81737" y="2556568"/>
            <a:ext cx="3489212" cy="1933241"/>
          </a:xfrm>
          <a:prstGeom prst="rect">
            <a:avLst/>
          </a:prstGeom>
          <a:ln>
            <a:solidFill>
              <a:schemeClr val="tx1"/>
            </a:solidFill>
          </a:ln>
        </p:spPr>
      </p:pic>
      <p:pic>
        <p:nvPicPr>
          <p:cNvPr id="37" name="Picture 36">
            <a:extLst>
              <a:ext uri="{FF2B5EF4-FFF2-40B4-BE49-F238E27FC236}">
                <a16:creationId xmlns:a16="http://schemas.microsoft.com/office/drawing/2014/main" id="{A0510543-DCCA-4485-B5C5-F4247A6DA2C1}"/>
              </a:ext>
            </a:extLst>
          </p:cNvPr>
          <p:cNvPicPr>
            <a:picLocks noChangeAspect="1"/>
          </p:cNvPicPr>
          <p:nvPr/>
        </p:nvPicPr>
        <p:blipFill>
          <a:blip r:embed="rId5"/>
          <a:stretch>
            <a:fillRect/>
          </a:stretch>
        </p:blipFill>
        <p:spPr>
          <a:xfrm>
            <a:off x="4536613" y="2967991"/>
            <a:ext cx="3489212" cy="1950715"/>
          </a:xfrm>
          <a:prstGeom prst="rect">
            <a:avLst/>
          </a:prstGeom>
          <a:ln>
            <a:solidFill>
              <a:schemeClr val="tx1"/>
            </a:solidFill>
          </a:ln>
        </p:spPr>
      </p:pic>
      <p:pic>
        <p:nvPicPr>
          <p:cNvPr id="38" name="Picture 37">
            <a:extLst>
              <a:ext uri="{FF2B5EF4-FFF2-40B4-BE49-F238E27FC236}">
                <a16:creationId xmlns:a16="http://schemas.microsoft.com/office/drawing/2014/main" id="{86F6804E-4F81-474F-9A81-964150593899}"/>
              </a:ext>
            </a:extLst>
          </p:cNvPr>
          <p:cNvPicPr>
            <a:picLocks noChangeAspect="1"/>
          </p:cNvPicPr>
          <p:nvPr/>
        </p:nvPicPr>
        <p:blipFill>
          <a:blip r:embed="rId6"/>
          <a:stretch>
            <a:fillRect/>
          </a:stretch>
        </p:blipFill>
        <p:spPr>
          <a:xfrm>
            <a:off x="5239999" y="375790"/>
            <a:ext cx="3489212" cy="1933241"/>
          </a:xfrm>
          <a:prstGeom prst="rect">
            <a:avLst/>
          </a:prstGeom>
          <a:ln>
            <a:solidFill>
              <a:schemeClr val="tx1"/>
            </a:solidFill>
          </a:ln>
        </p:spPr>
      </p:pic>
    </p:spTree>
    <p:extLst>
      <p:ext uri="{BB962C8B-B14F-4D97-AF65-F5344CB8AC3E}">
        <p14:creationId xmlns:p14="http://schemas.microsoft.com/office/powerpoint/2010/main" val="1899216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0" y="4547058"/>
            <a:ext cx="2454835" cy="526334"/>
          </a:xfrm>
        </p:spPr>
        <p:txBody>
          <a:bodyPr>
            <a:noAutofit/>
          </a:bodyPr>
          <a:lstStyle/>
          <a:p>
            <a:pPr marL="0" indent="0">
              <a:buNone/>
            </a:pPr>
            <a:r>
              <a:rPr lang="en-US" sz="1600" dirty="0">
                <a:latin typeface="+mn-lt"/>
                <a:cs typeface="Times New Roman" panose="02020603050405020304" pitchFamily="18" charset="0"/>
              </a:rPr>
              <a:t>Kevin Ahlgren</a:t>
            </a:r>
          </a:p>
          <a:p>
            <a:pPr marL="0" indent="0">
              <a:buNone/>
            </a:pPr>
            <a:r>
              <a:rPr lang="en-US" sz="1600" dirty="0">
                <a:latin typeface="+mn-lt"/>
                <a:cs typeface="Times New Roman" panose="02020603050405020304" pitchFamily="18" charset="0"/>
              </a:rPr>
              <a:t>kevin.ahlgren@noaa.gov</a:t>
            </a:r>
          </a:p>
        </p:txBody>
      </p:sp>
      <p:pic>
        <p:nvPicPr>
          <p:cNvPr id="5" name="Picture 4">
            <a:extLst>
              <a:ext uri="{FF2B5EF4-FFF2-40B4-BE49-F238E27FC236}">
                <a16:creationId xmlns:a16="http://schemas.microsoft.com/office/drawing/2014/main" id="{BDC1F69F-73BA-4C26-9A11-EA31BC1F8610}"/>
              </a:ext>
            </a:extLst>
          </p:cNvPr>
          <p:cNvPicPr>
            <a:picLocks noChangeAspect="1"/>
          </p:cNvPicPr>
          <p:nvPr/>
        </p:nvPicPr>
        <p:blipFill>
          <a:blip r:embed="rId3"/>
          <a:stretch>
            <a:fillRect/>
          </a:stretch>
        </p:blipFill>
        <p:spPr>
          <a:xfrm rot="5400000">
            <a:off x="-463650" y="960098"/>
            <a:ext cx="4111119" cy="3083339"/>
          </a:xfrm>
          <a:prstGeom prst="rect">
            <a:avLst/>
          </a:prstGeom>
        </p:spPr>
      </p:pic>
      <p:pic>
        <p:nvPicPr>
          <p:cNvPr id="7" name="Picture 6">
            <a:extLst>
              <a:ext uri="{FF2B5EF4-FFF2-40B4-BE49-F238E27FC236}">
                <a16:creationId xmlns:a16="http://schemas.microsoft.com/office/drawing/2014/main" id="{B7B937BA-6E5F-440D-99D7-70715C0DAAEB}"/>
              </a:ext>
            </a:extLst>
          </p:cNvPr>
          <p:cNvPicPr>
            <a:picLocks noChangeAspect="1"/>
          </p:cNvPicPr>
          <p:nvPr/>
        </p:nvPicPr>
        <p:blipFill>
          <a:blip r:embed="rId4"/>
          <a:stretch>
            <a:fillRect/>
          </a:stretch>
        </p:blipFill>
        <p:spPr>
          <a:xfrm>
            <a:off x="3326813" y="446209"/>
            <a:ext cx="3413948" cy="2209312"/>
          </a:xfrm>
          <a:prstGeom prst="rect">
            <a:avLst/>
          </a:prstGeom>
        </p:spPr>
      </p:pic>
      <p:pic>
        <p:nvPicPr>
          <p:cNvPr id="9" name="Picture 8">
            <a:extLst>
              <a:ext uri="{FF2B5EF4-FFF2-40B4-BE49-F238E27FC236}">
                <a16:creationId xmlns:a16="http://schemas.microsoft.com/office/drawing/2014/main" id="{33B968AF-EA62-44BD-AF5C-6F0E662350FF}"/>
              </a:ext>
            </a:extLst>
          </p:cNvPr>
          <p:cNvPicPr>
            <a:picLocks noChangeAspect="1"/>
          </p:cNvPicPr>
          <p:nvPr/>
        </p:nvPicPr>
        <p:blipFill>
          <a:blip r:embed="rId5"/>
          <a:stretch>
            <a:fillRect/>
          </a:stretch>
        </p:blipFill>
        <p:spPr>
          <a:xfrm rot="5400000">
            <a:off x="4369762" y="2505901"/>
            <a:ext cx="2633513" cy="1975135"/>
          </a:xfrm>
          <a:prstGeom prst="rect">
            <a:avLst/>
          </a:prstGeom>
        </p:spPr>
      </p:pic>
      <p:pic>
        <p:nvPicPr>
          <p:cNvPr id="11" name="Picture 10">
            <a:extLst>
              <a:ext uri="{FF2B5EF4-FFF2-40B4-BE49-F238E27FC236}">
                <a16:creationId xmlns:a16="http://schemas.microsoft.com/office/drawing/2014/main" id="{72B3B43F-674D-4C91-A6F0-5BABE85B7AB7}"/>
              </a:ext>
            </a:extLst>
          </p:cNvPr>
          <p:cNvPicPr>
            <a:picLocks noChangeAspect="1"/>
          </p:cNvPicPr>
          <p:nvPr/>
        </p:nvPicPr>
        <p:blipFill rotWithShape="1">
          <a:blip r:embed="rId6"/>
          <a:srcRect l="30346" r="31641"/>
          <a:stretch/>
        </p:blipFill>
        <p:spPr>
          <a:xfrm>
            <a:off x="6811861" y="2176712"/>
            <a:ext cx="2215224" cy="2633513"/>
          </a:xfrm>
          <a:prstGeom prst="rect">
            <a:avLst/>
          </a:prstGeom>
        </p:spPr>
      </p:pic>
      <p:sp>
        <p:nvSpPr>
          <p:cNvPr id="12" name="TextBox 11">
            <a:extLst>
              <a:ext uri="{FF2B5EF4-FFF2-40B4-BE49-F238E27FC236}">
                <a16:creationId xmlns:a16="http://schemas.microsoft.com/office/drawing/2014/main" id="{E51AAE42-B43E-465F-B8F1-6FB939B81568}"/>
              </a:ext>
            </a:extLst>
          </p:cNvPr>
          <p:cNvSpPr txBox="1"/>
          <p:nvPr/>
        </p:nvSpPr>
        <p:spPr>
          <a:xfrm>
            <a:off x="4698951" y="4813549"/>
            <a:ext cx="3095625" cy="307777"/>
          </a:xfrm>
          <a:prstGeom prst="rect">
            <a:avLst/>
          </a:prstGeom>
          <a:noFill/>
        </p:spPr>
        <p:txBody>
          <a:bodyPr wrap="square" rtlCol="0">
            <a:spAutoFit/>
          </a:bodyPr>
          <a:lstStyle/>
          <a:p>
            <a:r>
              <a:rPr lang="en-US" sz="1400" dirty="0"/>
              <a:t>Mini-monument –BM A</a:t>
            </a:r>
          </a:p>
        </p:txBody>
      </p:sp>
      <p:sp>
        <p:nvSpPr>
          <p:cNvPr id="15" name="TextBox 14">
            <a:extLst>
              <a:ext uri="{FF2B5EF4-FFF2-40B4-BE49-F238E27FC236}">
                <a16:creationId xmlns:a16="http://schemas.microsoft.com/office/drawing/2014/main" id="{8B6CB037-A8EA-4D96-B354-7C2068000C22}"/>
              </a:ext>
            </a:extLst>
          </p:cNvPr>
          <p:cNvSpPr txBox="1"/>
          <p:nvPr/>
        </p:nvSpPr>
        <p:spPr>
          <a:xfrm>
            <a:off x="6505575" y="446209"/>
            <a:ext cx="2645335" cy="523220"/>
          </a:xfrm>
          <a:prstGeom prst="rect">
            <a:avLst/>
          </a:prstGeom>
          <a:noFill/>
        </p:spPr>
        <p:txBody>
          <a:bodyPr wrap="square">
            <a:spAutoFit/>
          </a:bodyPr>
          <a:lstStyle/>
          <a:p>
            <a:pPr algn="r"/>
            <a:r>
              <a:rPr lang="en-US" sz="1400" dirty="0"/>
              <a:t>NGS Washington Monument 2024 leveling survey</a:t>
            </a:r>
          </a:p>
        </p:txBody>
      </p:sp>
    </p:spTree>
    <p:extLst>
      <p:ext uri="{BB962C8B-B14F-4D97-AF65-F5344CB8AC3E}">
        <p14:creationId xmlns:p14="http://schemas.microsoft.com/office/powerpoint/2010/main" val="259119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lstStyle/>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026" name="Picture 2" descr="https://lh3.googleusercontent.com/InaHy9iFAlmB2-RGKcjV4krONi93DKIhTISqnkMXXX0Sn6w4jO5XDJHRTNn6pxqynXWIfIaC83cadP811ZVPyFJl6kuG5PrRHpOfYGGDGLy0MfTXPaqmvXKazybEIo1oartUkTYf1k_n7KnilgU93ukezAzLqyJ-Z0pxOUCve5UN8xz5GWENriK5PLzs">
            <a:extLst>
              <a:ext uri="{FF2B5EF4-FFF2-40B4-BE49-F238E27FC236}">
                <a16:creationId xmlns:a16="http://schemas.microsoft.com/office/drawing/2014/main" id="{F37511CD-2EA2-48C0-B996-8470A35D4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50" y="-6350"/>
            <a:ext cx="8159750" cy="5322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42AF3F-85A9-4CF6-8D7A-4283CAD80EF4}"/>
              </a:ext>
            </a:extLst>
          </p:cNvPr>
          <p:cNvSpPr txBox="1"/>
          <p:nvPr/>
        </p:nvSpPr>
        <p:spPr>
          <a:xfrm>
            <a:off x="6203950" y="4780518"/>
            <a:ext cx="2609850" cy="369332"/>
          </a:xfrm>
          <a:prstGeom prst="rect">
            <a:avLst/>
          </a:prstGeom>
          <a:noFill/>
        </p:spPr>
        <p:txBody>
          <a:bodyPr wrap="square" rtlCol="0">
            <a:spAutoFit/>
          </a:bodyPr>
          <a:lstStyle/>
          <a:p>
            <a:r>
              <a:rPr lang="en-US" dirty="0">
                <a:solidFill>
                  <a:schemeClr val="bg1"/>
                </a:solidFill>
              </a:rPr>
              <a:t>oceanservice.noaa.gov</a:t>
            </a:r>
          </a:p>
        </p:txBody>
      </p:sp>
    </p:spTree>
    <p:extLst>
      <p:ext uri="{BB962C8B-B14F-4D97-AF65-F5344CB8AC3E}">
        <p14:creationId xmlns:p14="http://schemas.microsoft.com/office/powerpoint/2010/main" val="1196453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113894" y="205979"/>
            <a:ext cx="8809042" cy="857250"/>
          </a:xfrm>
        </p:spPr>
        <p:txBody>
          <a:bodyPr>
            <a:normAutofit fontScale="90000"/>
          </a:bodyPr>
          <a:lstStyle/>
          <a:p>
            <a:r>
              <a:rPr lang="en-US" sz="2700" dirty="0">
                <a:solidFill>
                  <a:schemeClr val="accent1">
                    <a:lumMod val="75000"/>
                  </a:schemeClr>
                </a:solidFill>
                <a:latin typeface="Times New Roman" panose="02020603050405020304" pitchFamily="18" charset="0"/>
                <a:cs typeface="Times New Roman" panose="02020603050405020304" pitchFamily="18" charset="0"/>
              </a:rPr>
              <a:t>Real-world needs for an accurate Reference Frame / Vertical Datum</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744DE70F-3D64-4B1C-B712-EC29EED9C589}"/>
              </a:ext>
            </a:extLst>
          </p:cNvPr>
          <p:cNvPicPr>
            <a:picLocks noGrp="1" noChangeAspect="1"/>
          </p:cNvPicPr>
          <p:nvPr>
            <p:ph idx="1"/>
          </p:nvPr>
        </p:nvPicPr>
        <p:blipFill rotWithShape="1">
          <a:blip r:embed="rId4"/>
          <a:srcRect t="7402" b="12201"/>
          <a:stretch/>
        </p:blipFill>
        <p:spPr>
          <a:xfrm>
            <a:off x="113894" y="914255"/>
            <a:ext cx="3644189" cy="3906455"/>
          </a:xfrm>
        </p:spPr>
      </p:pic>
      <p:sp>
        <p:nvSpPr>
          <p:cNvPr id="4" name="TextBox 3">
            <a:extLst>
              <a:ext uri="{FF2B5EF4-FFF2-40B4-BE49-F238E27FC236}">
                <a16:creationId xmlns:a16="http://schemas.microsoft.com/office/drawing/2014/main" id="{BB42AF3F-85A9-4CF6-8D7A-4283CAD80EF4}"/>
              </a:ext>
            </a:extLst>
          </p:cNvPr>
          <p:cNvSpPr txBox="1"/>
          <p:nvPr/>
        </p:nvSpPr>
        <p:spPr>
          <a:xfrm>
            <a:off x="6203950" y="4780518"/>
            <a:ext cx="2609850" cy="369332"/>
          </a:xfrm>
          <a:prstGeom prst="rect">
            <a:avLst/>
          </a:prstGeom>
          <a:noFill/>
        </p:spPr>
        <p:txBody>
          <a:bodyPr wrap="square" rtlCol="0">
            <a:spAutoFit/>
          </a:bodyPr>
          <a:lstStyle/>
          <a:p>
            <a:r>
              <a:rPr lang="en-US" dirty="0">
                <a:solidFill>
                  <a:schemeClr val="bg1"/>
                </a:solidFill>
              </a:rPr>
              <a:t>oceanservice.noaa.gov</a:t>
            </a:r>
          </a:p>
        </p:txBody>
      </p:sp>
      <p:sp>
        <p:nvSpPr>
          <p:cNvPr id="9" name="TextBox 8">
            <a:extLst>
              <a:ext uri="{FF2B5EF4-FFF2-40B4-BE49-F238E27FC236}">
                <a16:creationId xmlns:a16="http://schemas.microsoft.com/office/drawing/2014/main" id="{B8274575-FB3F-49AD-8ACF-4C9281F01CCB}"/>
              </a:ext>
            </a:extLst>
          </p:cNvPr>
          <p:cNvSpPr txBox="1"/>
          <p:nvPr/>
        </p:nvSpPr>
        <p:spPr>
          <a:xfrm>
            <a:off x="-1" y="4813776"/>
            <a:ext cx="4893548" cy="307777"/>
          </a:xfrm>
          <a:prstGeom prst="rect">
            <a:avLst/>
          </a:prstGeom>
          <a:noFill/>
        </p:spPr>
        <p:txBody>
          <a:bodyPr wrap="square" rtlCol="0">
            <a:spAutoFit/>
          </a:bodyPr>
          <a:lstStyle/>
          <a:p>
            <a:r>
              <a:rPr lang="en-US" sz="1400" dirty="0"/>
              <a:t>Bridge in </a:t>
            </a:r>
            <a:r>
              <a:rPr lang="en-US" sz="1400" dirty="0" err="1"/>
              <a:t>Laufenburg</a:t>
            </a:r>
            <a:r>
              <a:rPr lang="en-US" sz="1400" dirty="0"/>
              <a:t> connecting Germany and Switzerland</a:t>
            </a:r>
          </a:p>
        </p:txBody>
      </p:sp>
      <p:pic>
        <p:nvPicPr>
          <p:cNvPr id="11" name="Picture 10">
            <a:extLst>
              <a:ext uri="{FF2B5EF4-FFF2-40B4-BE49-F238E27FC236}">
                <a16:creationId xmlns:a16="http://schemas.microsoft.com/office/drawing/2014/main" id="{6A1724BF-09CD-42F5-81DB-A2755623989D}"/>
              </a:ext>
            </a:extLst>
          </p:cNvPr>
          <p:cNvPicPr>
            <a:picLocks noChangeAspect="1"/>
          </p:cNvPicPr>
          <p:nvPr/>
        </p:nvPicPr>
        <p:blipFill>
          <a:blip r:embed="rId5"/>
          <a:stretch>
            <a:fillRect/>
          </a:stretch>
        </p:blipFill>
        <p:spPr>
          <a:xfrm>
            <a:off x="4935751" y="914255"/>
            <a:ext cx="4094355" cy="3254692"/>
          </a:xfrm>
          <a:prstGeom prst="rect">
            <a:avLst/>
          </a:prstGeom>
        </p:spPr>
      </p:pic>
      <p:pic>
        <p:nvPicPr>
          <p:cNvPr id="13" name="Graphic 12" descr="Home with solid fill">
            <a:extLst>
              <a:ext uri="{FF2B5EF4-FFF2-40B4-BE49-F238E27FC236}">
                <a16:creationId xmlns:a16="http://schemas.microsoft.com/office/drawing/2014/main" id="{45B5EFFB-2C0D-4901-B504-6AAF4B6886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7812" y="796184"/>
            <a:ext cx="356717" cy="356717"/>
          </a:xfrm>
          <a:prstGeom prst="rect">
            <a:avLst/>
          </a:prstGeom>
        </p:spPr>
      </p:pic>
    </p:spTree>
    <p:extLst>
      <p:ext uri="{BB962C8B-B14F-4D97-AF65-F5344CB8AC3E}">
        <p14:creationId xmlns:p14="http://schemas.microsoft.com/office/powerpoint/2010/main" val="2161756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dirty="0"/>
              <a:t>Issues with NAVD 88</a:t>
            </a:r>
          </a:p>
        </p:txBody>
      </p:sp>
      <p:sp>
        <p:nvSpPr>
          <p:cNvPr id="9" name="TextBox 8"/>
          <p:cNvSpPr txBox="1"/>
          <p:nvPr/>
        </p:nvSpPr>
        <p:spPr>
          <a:xfrm>
            <a:off x="6670437" y="3276046"/>
            <a:ext cx="1112805" cy="300082"/>
          </a:xfrm>
          <a:prstGeom prst="rect">
            <a:avLst/>
          </a:prstGeom>
          <a:noFill/>
        </p:spPr>
        <p:txBody>
          <a:bodyPr wrap="none" rtlCol="0">
            <a:spAutoFit/>
          </a:bodyPr>
          <a:lstStyle/>
          <a:p>
            <a:pPr defTabSz="685800">
              <a:defRPr/>
            </a:pPr>
            <a:r>
              <a:rPr lang="en-US" sz="1350" dirty="0">
                <a:solidFill>
                  <a:prstClr val="white"/>
                </a:solidFill>
                <a:latin typeface="Times New Roman" panose="02020603050405020304" pitchFamily="18" charset="0"/>
              </a:rPr>
              <a:t>PID: EZ0840</a:t>
            </a:r>
          </a:p>
        </p:txBody>
      </p:sp>
      <p:pic>
        <p:nvPicPr>
          <p:cNvPr id="5" name="Picture 4">
            <a:extLst>
              <a:ext uri="{FF2B5EF4-FFF2-40B4-BE49-F238E27FC236}">
                <a16:creationId xmlns:a16="http://schemas.microsoft.com/office/drawing/2014/main" id="{613081AB-97AB-4449-89AE-1E0495E9B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14" y="-117435"/>
            <a:ext cx="8067555" cy="5378370"/>
          </a:xfrm>
          <a:prstGeom prst="rect">
            <a:avLst/>
          </a:prstGeom>
        </p:spPr>
      </p:pic>
      <mc:AlternateContent xmlns:mc="http://schemas.openxmlformats.org/markup-compatibility/2006" xmlns:a14="http://schemas.microsoft.com/office/drawing/2010/main">
        <mc:Choice Requires="a14">
          <p:sp>
            <p:nvSpPr>
              <p:cNvPr id="6" name="Google Shape;426;p66">
                <a:extLst>
                  <a:ext uri="{FF2B5EF4-FFF2-40B4-BE49-F238E27FC236}">
                    <a16:creationId xmlns:a16="http://schemas.microsoft.com/office/drawing/2014/main" id="{94A7CEF0-C4B1-4F14-9016-8FEC2B606365}"/>
                  </a:ext>
                </a:extLst>
              </p:cNvPr>
              <p:cNvSpPr txBox="1">
                <a:spLocks/>
              </p:cNvSpPr>
              <p:nvPr/>
            </p:nvSpPr>
            <p:spPr>
              <a:xfrm>
                <a:off x="69561" y="4277226"/>
                <a:ext cx="3936955" cy="788051"/>
              </a:xfrm>
              <a:prstGeom prst="rect">
                <a:avLst/>
              </a:prstGeom>
              <a:solidFill>
                <a:schemeClr val="bg1"/>
              </a:solidFill>
              <a:ln>
                <a:solidFill>
                  <a:schemeClr val="tx1"/>
                </a:solidFill>
              </a:ln>
            </p:spPr>
            <p:txBody>
              <a:bodyPr spcFirstLastPara="1" vert="horz" wrap="square" lIns="68569" tIns="34275" rIns="68569" bIns="34275" rtlCol="0" anchor="ctr" anchorCtr="0">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spcBef>
                    <a:spcPts val="0"/>
                  </a:spcBef>
                  <a:buSzPts val="1400"/>
                </a:pPr>
                <a:r>
                  <a:rPr lang="en-US" sz="2100" b="1" dirty="0"/>
                  <a:t>Systematic artifact in current datum, NAVD 88 (tilt of </a:t>
                </a:r>
                <a14:m>
                  <m:oMath xmlns:m="http://schemas.openxmlformats.org/officeDocument/2006/math">
                    <m:r>
                      <a:rPr lang="en-US" sz="2100" b="1" i="1">
                        <a:latin typeface="Cambria Math" panose="02040503050406030204" pitchFamily="18" charset="0"/>
                        <a:ea typeface="Cambria Math" panose="02040503050406030204" pitchFamily="18" charset="0"/>
                      </a:rPr>
                      <m:t>~</m:t>
                    </m:r>
                  </m:oMath>
                </a14:m>
                <a:r>
                  <a:rPr lang="en-US" sz="2100" b="1" dirty="0"/>
                  <a:t>1.5 m)</a:t>
                </a:r>
              </a:p>
            </p:txBody>
          </p:sp>
        </mc:Choice>
        <mc:Fallback xmlns="">
          <p:sp>
            <p:nvSpPr>
              <p:cNvPr id="6" name="Google Shape;426;p66">
                <a:extLst>
                  <a:ext uri="{FF2B5EF4-FFF2-40B4-BE49-F238E27FC236}">
                    <a16:creationId xmlns:a16="http://schemas.microsoft.com/office/drawing/2014/main" id="{94A7CEF0-C4B1-4F14-9016-8FEC2B606365}"/>
                  </a:ext>
                </a:extLst>
              </p:cNvPr>
              <p:cNvSpPr txBox="1">
                <a:spLocks noRot="1" noChangeAspect="1" noMove="1" noResize="1" noEditPoints="1" noAdjustHandles="1" noChangeArrowheads="1" noChangeShapeType="1" noTextEdit="1"/>
              </p:cNvSpPr>
              <p:nvPr/>
            </p:nvSpPr>
            <p:spPr>
              <a:xfrm>
                <a:off x="69561" y="4277226"/>
                <a:ext cx="3936955" cy="788051"/>
              </a:xfrm>
              <a:prstGeom prst="rect">
                <a:avLst/>
              </a:prstGeom>
              <a:blipFill>
                <a:blip r:embed="rId4"/>
                <a:stretch>
                  <a:fillRect l="-2160" t="-763" b="-1145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67742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98524"/>
            <a:ext cx="6172200" cy="857250"/>
          </a:xfrm>
        </p:spPr>
        <p:txBody>
          <a:bodyPr/>
          <a:lstStyle/>
          <a:p>
            <a:r>
              <a:rPr lang="en-US" sz="3000" b="1" dirty="0"/>
              <a:t>Issues with passive geodetic control</a:t>
            </a:r>
          </a:p>
        </p:txBody>
      </p:sp>
      <p:sp>
        <p:nvSpPr>
          <p:cNvPr id="9" name="TextBox 8"/>
          <p:cNvSpPr txBox="1"/>
          <p:nvPr/>
        </p:nvSpPr>
        <p:spPr>
          <a:xfrm>
            <a:off x="6670437" y="3276046"/>
            <a:ext cx="1112805" cy="300082"/>
          </a:xfrm>
          <a:prstGeom prst="rect">
            <a:avLst/>
          </a:prstGeom>
          <a:noFill/>
        </p:spPr>
        <p:txBody>
          <a:bodyPr wrap="none" rtlCol="0">
            <a:spAutoFit/>
          </a:bodyPr>
          <a:lstStyle/>
          <a:p>
            <a:pPr defTabSz="685800">
              <a:defRPr/>
            </a:pPr>
            <a:r>
              <a:rPr lang="en-US" sz="1350" dirty="0">
                <a:solidFill>
                  <a:prstClr val="white"/>
                </a:solidFill>
                <a:latin typeface="Times New Roman" panose="02020603050405020304" pitchFamily="18" charset="0"/>
              </a:rPr>
              <a:t>PID: EZ0840</a:t>
            </a:r>
          </a:p>
        </p:txBody>
      </p:sp>
      <p:pic>
        <p:nvPicPr>
          <p:cNvPr id="8" name="Content Placeholder 7">
            <a:extLst>
              <a:ext uri="{FF2B5EF4-FFF2-40B4-BE49-F238E27FC236}">
                <a16:creationId xmlns:a16="http://schemas.microsoft.com/office/drawing/2014/main" id="{E1024E0C-EC0A-4269-83A2-503ED9196D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54679" y="1368037"/>
            <a:ext cx="3681158" cy="2760869"/>
          </a:xfrm>
        </p:spPr>
      </p:pic>
      <p:pic>
        <p:nvPicPr>
          <p:cNvPr id="11" name="Picture 10">
            <a:extLst>
              <a:ext uri="{FF2B5EF4-FFF2-40B4-BE49-F238E27FC236}">
                <a16:creationId xmlns:a16="http://schemas.microsoft.com/office/drawing/2014/main" id="{66B5536A-2AAD-4ACB-A45F-BB7F2384C7FF}"/>
              </a:ext>
            </a:extLst>
          </p:cNvPr>
          <p:cNvPicPr>
            <a:picLocks noChangeAspect="1"/>
          </p:cNvPicPr>
          <p:nvPr/>
        </p:nvPicPr>
        <p:blipFill rotWithShape="1">
          <a:blip r:embed="rId4">
            <a:extLst>
              <a:ext uri="{28A0092B-C50C-407E-A947-70E740481C1C}">
                <a14:useLocalDpi xmlns:a14="http://schemas.microsoft.com/office/drawing/2010/main" val="0"/>
              </a:ext>
            </a:extLst>
          </a:blip>
          <a:srcRect l="5292" t="5292"/>
          <a:stretch/>
        </p:blipFill>
        <p:spPr>
          <a:xfrm rot="5400000">
            <a:off x="2731420" y="1368038"/>
            <a:ext cx="3681158" cy="2760869"/>
          </a:xfrm>
          <a:prstGeom prst="rect">
            <a:avLst/>
          </a:prstGeom>
        </p:spPr>
      </p:pic>
      <p:pic>
        <p:nvPicPr>
          <p:cNvPr id="13" name="Picture 12">
            <a:extLst>
              <a:ext uri="{FF2B5EF4-FFF2-40B4-BE49-F238E27FC236}">
                <a16:creationId xmlns:a16="http://schemas.microsoft.com/office/drawing/2014/main" id="{B250ACA8-B51D-4091-A681-F9B4597FE73C}"/>
              </a:ext>
            </a:extLst>
          </p:cNvPr>
          <p:cNvPicPr>
            <a:picLocks noChangeAspect="1"/>
          </p:cNvPicPr>
          <p:nvPr/>
        </p:nvPicPr>
        <p:blipFill rotWithShape="1">
          <a:blip r:embed="rId5">
            <a:extLst>
              <a:ext uri="{28A0092B-C50C-407E-A947-70E740481C1C}">
                <a14:useLocalDpi xmlns:a14="http://schemas.microsoft.com/office/drawing/2010/main" val="0"/>
              </a:ext>
            </a:extLst>
          </a:blip>
          <a:srcRect l="21434" r="27204" b="8692"/>
          <a:stretch/>
        </p:blipFill>
        <p:spPr>
          <a:xfrm>
            <a:off x="6277665" y="907892"/>
            <a:ext cx="2760870" cy="3681160"/>
          </a:xfrm>
          <a:prstGeom prst="rect">
            <a:avLst/>
          </a:prstGeom>
        </p:spPr>
      </p:pic>
      <p:sp>
        <p:nvSpPr>
          <p:cNvPr id="14" name="TextBox 13">
            <a:extLst>
              <a:ext uri="{FF2B5EF4-FFF2-40B4-BE49-F238E27FC236}">
                <a16:creationId xmlns:a16="http://schemas.microsoft.com/office/drawing/2014/main" id="{A57EF583-F192-4377-B251-379B1B554CF7}"/>
              </a:ext>
            </a:extLst>
          </p:cNvPr>
          <p:cNvSpPr txBox="1"/>
          <p:nvPr/>
        </p:nvSpPr>
        <p:spPr>
          <a:xfrm>
            <a:off x="1021465" y="4667977"/>
            <a:ext cx="928868" cy="276999"/>
          </a:xfrm>
          <a:prstGeom prst="rect">
            <a:avLst/>
          </a:prstGeom>
          <a:noFill/>
        </p:spPr>
        <p:txBody>
          <a:bodyPr wrap="square" rtlCol="0">
            <a:spAutoFit/>
          </a:bodyPr>
          <a:lstStyle/>
          <a:p>
            <a:pPr algn="ctr"/>
            <a:r>
              <a:rPr lang="en-US" sz="1200" dirty="0"/>
              <a:t>Destroyed</a:t>
            </a:r>
          </a:p>
        </p:txBody>
      </p:sp>
      <p:sp>
        <p:nvSpPr>
          <p:cNvPr id="16" name="TextBox 15">
            <a:extLst>
              <a:ext uri="{FF2B5EF4-FFF2-40B4-BE49-F238E27FC236}">
                <a16:creationId xmlns:a16="http://schemas.microsoft.com/office/drawing/2014/main" id="{B5310C54-FF73-4F56-941F-B17A7E285E48}"/>
              </a:ext>
            </a:extLst>
          </p:cNvPr>
          <p:cNvSpPr txBox="1"/>
          <p:nvPr/>
        </p:nvSpPr>
        <p:spPr>
          <a:xfrm>
            <a:off x="4107565" y="4667977"/>
            <a:ext cx="928868" cy="276999"/>
          </a:xfrm>
          <a:prstGeom prst="rect">
            <a:avLst/>
          </a:prstGeom>
          <a:noFill/>
        </p:spPr>
        <p:txBody>
          <a:bodyPr wrap="square">
            <a:spAutoFit/>
          </a:bodyPr>
          <a:lstStyle/>
          <a:p>
            <a:pPr algn="ctr"/>
            <a:r>
              <a:rPr lang="en-US" sz="1200" dirty="0"/>
              <a:t>Mutilated</a:t>
            </a:r>
          </a:p>
        </p:txBody>
      </p:sp>
      <p:sp>
        <p:nvSpPr>
          <p:cNvPr id="18" name="TextBox 17">
            <a:extLst>
              <a:ext uri="{FF2B5EF4-FFF2-40B4-BE49-F238E27FC236}">
                <a16:creationId xmlns:a16="http://schemas.microsoft.com/office/drawing/2014/main" id="{9FD9F9CB-E55C-440D-AB59-7957920EF08A}"/>
              </a:ext>
            </a:extLst>
          </p:cNvPr>
          <p:cNvSpPr txBox="1"/>
          <p:nvPr/>
        </p:nvSpPr>
        <p:spPr>
          <a:xfrm>
            <a:off x="6859609" y="4667977"/>
            <a:ext cx="1596983" cy="276999"/>
          </a:xfrm>
          <a:prstGeom prst="rect">
            <a:avLst/>
          </a:prstGeom>
          <a:noFill/>
        </p:spPr>
        <p:txBody>
          <a:bodyPr wrap="square">
            <a:spAutoFit/>
          </a:bodyPr>
          <a:lstStyle/>
          <a:p>
            <a:pPr algn="ctr"/>
            <a:r>
              <a:rPr lang="en-US" sz="1200" dirty="0"/>
              <a:t>Uplifted/Subsided</a:t>
            </a:r>
          </a:p>
        </p:txBody>
      </p:sp>
    </p:spTree>
    <p:extLst>
      <p:ext uri="{BB962C8B-B14F-4D97-AF65-F5344CB8AC3E}">
        <p14:creationId xmlns:p14="http://schemas.microsoft.com/office/powerpoint/2010/main" val="3410945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a:solidFill>
                  <a:schemeClr val="accent1">
                    <a:lumMod val="75000"/>
                  </a:schemeClr>
                </a:solidFill>
                <a:latin typeface="Arial" panose="020B0604020202020204" pitchFamily="34" charset="0"/>
                <a:cs typeface="Arial" panose="020B0604020202020204" pitchFamily="34" charset="0"/>
              </a:rPr>
              <a:t>Geoid and Heights</a:t>
            </a:r>
          </a:p>
        </p:txBody>
      </p:sp>
      <p:sp>
        <p:nvSpPr>
          <p:cNvPr id="9" name="Freeform 8"/>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Freeform 10"/>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2" name="TextBox 11"/>
          <p:cNvSpPr txBox="1"/>
          <p:nvPr/>
        </p:nvSpPr>
        <p:spPr>
          <a:xfrm>
            <a:off x="6461607" y="2605280"/>
            <a:ext cx="1381789" cy="369332"/>
          </a:xfrm>
          <a:prstGeom prst="rect">
            <a:avLst/>
          </a:prstGeom>
          <a:noFill/>
        </p:spPr>
        <p:txBody>
          <a:bodyPr wrap="none" rtlCol="0">
            <a:spAutoFit/>
          </a:bodyPr>
          <a:lstStyle/>
          <a:p>
            <a:r>
              <a:rPr lang="en-US" b="1" dirty="0">
                <a:solidFill>
                  <a:schemeClr val="accent1">
                    <a:lumMod val="75000"/>
                  </a:schemeClr>
                </a:solidFill>
                <a:latin typeface="Times New Roman" panose="02020603050405020304" pitchFamily="18" charset="0"/>
              </a:rPr>
              <a:t>Topography</a:t>
            </a:r>
          </a:p>
        </p:txBody>
      </p:sp>
      <p:sp>
        <p:nvSpPr>
          <p:cNvPr id="13" name="TextBox 12"/>
          <p:cNvSpPr txBox="1"/>
          <p:nvPr/>
        </p:nvSpPr>
        <p:spPr>
          <a:xfrm>
            <a:off x="6415260" y="3384116"/>
            <a:ext cx="1646669" cy="369332"/>
          </a:xfrm>
          <a:prstGeom prst="rect">
            <a:avLst/>
          </a:prstGeom>
          <a:noFill/>
        </p:spPr>
        <p:txBody>
          <a:bodyPr wrap="none" rtlCol="0">
            <a:spAutoFit/>
          </a:bodyPr>
          <a:lstStyle/>
          <a:p>
            <a:r>
              <a:rPr lang="en-US" b="1" dirty="0">
                <a:solidFill>
                  <a:schemeClr val="accent1">
                    <a:lumMod val="75000"/>
                  </a:schemeClr>
                </a:solidFill>
                <a:latin typeface="Times New Roman" panose="02020603050405020304" pitchFamily="18" charset="0"/>
              </a:rPr>
              <a:t>A chosen geoid</a:t>
            </a:r>
          </a:p>
        </p:txBody>
      </p:sp>
      <p:sp>
        <p:nvSpPr>
          <p:cNvPr id="14" name="TextBox 13"/>
          <p:cNvSpPr txBox="1"/>
          <p:nvPr/>
        </p:nvSpPr>
        <p:spPr>
          <a:xfrm>
            <a:off x="6362990" y="4110812"/>
            <a:ext cx="2323811" cy="369332"/>
          </a:xfrm>
          <a:prstGeom prst="rect">
            <a:avLst/>
          </a:prstGeom>
          <a:noFill/>
        </p:spPr>
        <p:txBody>
          <a:bodyPr wrap="square" rtlCol="0">
            <a:spAutoFit/>
          </a:bodyPr>
          <a:lstStyle/>
          <a:p>
            <a:r>
              <a:rPr lang="en-US" b="1" dirty="0">
                <a:solidFill>
                  <a:schemeClr val="accent1">
                    <a:lumMod val="75000"/>
                  </a:schemeClr>
                </a:solidFill>
                <a:latin typeface="Times New Roman" panose="02020603050405020304" pitchFamily="18" charset="0"/>
              </a:rPr>
              <a:t>A chosen ellipsoid</a:t>
            </a:r>
          </a:p>
        </p:txBody>
      </p:sp>
      <p:cxnSp>
        <p:nvCxnSpPr>
          <p:cNvPr id="16" name="Straight Arrow Connector 15"/>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84195" y="895437"/>
            <a:ext cx="441146" cy="646331"/>
          </a:xfrm>
          <a:prstGeom prst="rect">
            <a:avLst/>
          </a:prstGeom>
          <a:noFill/>
        </p:spPr>
        <p:txBody>
          <a:bodyPr wrap="none" rtlCol="0">
            <a:spAutoFit/>
          </a:bodyPr>
          <a:lstStyle/>
          <a:p>
            <a:r>
              <a:rPr lang="en-US" sz="3600" b="1" dirty="0">
                <a:solidFill>
                  <a:schemeClr val="accent6"/>
                </a:solidFill>
                <a:latin typeface="Times New Roman" panose="02020603050405020304" pitchFamily="18" charset="0"/>
              </a:rPr>
              <a:t>h</a:t>
            </a:r>
          </a:p>
        </p:txBody>
      </p:sp>
      <p:sp>
        <p:nvSpPr>
          <p:cNvPr id="19" name="TextBox 18"/>
          <p:cNvSpPr txBox="1"/>
          <p:nvPr/>
        </p:nvSpPr>
        <p:spPr>
          <a:xfrm>
            <a:off x="5519598" y="916132"/>
            <a:ext cx="3322384" cy="923330"/>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solidFill>
                  <a:schemeClr val="accent1">
                    <a:lumMod val="75000"/>
                  </a:schemeClr>
                </a:solidFill>
                <a:latin typeface="Times New Roman" panose="02020603050405020304" pitchFamily="18" charset="0"/>
              </a:rPr>
              <a:t>: ellipsoidal height (from GPS)</a:t>
            </a:r>
          </a:p>
          <a:p>
            <a:r>
              <a:rPr lang="en-US" b="1" dirty="0">
                <a:solidFill>
                  <a:srgbClr val="00B050"/>
                </a:solidFill>
                <a:latin typeface="Times New Roman" panose="02020603050405020304" pitchFamily="18" charset="0"/>
              </a:rPr>
              <a:t>H</a:t>
            </a:r>
            <a:r>
              <a:rPr lang="en-US" b="1" dirty="0">
                <a:solidFill>
                  <a:schemeClr val="accent1">
                    <a:lumMod val="75000"/>
                  </a:schemeClr>
                </a:solidFill>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solidFill>
                  <a:schemeClr val="accent1">
                    <a:lumMod val="75000"/>
                  </a:schemeClr>
                </a:solidFill>
                <a:latin typeface="Times New Roman" panose="02020603050405020304" pitchFamily="18" charset="0"/>
              </a:rPr>
              <a:t>: geoid undulation</a:t>
            </a:r>
          </a:p>
        </p:txBody>
      </p:sp>
      <p:sp>
        <p:nvSpPr>
          <p:cNvPr id="20" name="Rectangle 19"/>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22" name="Straight Arrow Connector 21"/>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6" name="Straight Arrow Connector 25"/>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9" name="Rectangle 28"/>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35" name="Rectangle 34"/>
          <p:cNvSpPr/>
          <p:nvPr/>
        </p:nvSpPr>
        <p:spPr>
          <a:xfrm>
            <a:off x="2205224" y="905472"/>
            <a:ext cx="922047"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00B050"/>
                </a:solidFill>
                <a:latin typeface="Times New Roman" panose="02020603050405020304" pitchFamily="18" charset="0"/>
              </a:rPr>
              <a:t>H</a:t>
            </a:r>
            <a:endParaRPr lang="en-US" sz="3600" b="1" dirty="0">
              <a:solidFill>
                <a:srgbClr val="7030A0"/>
              </a:solidFill>
              <a:latin typeface="Times New Roman" panose="02020603050405020304" pitchFamily="18" charset="0"/>
            </a:endParaRPr>
          </a:p>
        </p:txBody>
      </p:sp>
      <p:sp>
        <p:nvSpPr>
          <p:cNvPr id="36" name="Rectangle 35"/>
          <p:cNvSpPr/>
          <p:nvPr/>
        </p:nvSpPr>
        <p:spPr>
          <a:xfrm>
            <a:off x="2992942" y="901049"/>
            <a:ext cx="896399"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spTree>
    <p:extLst>
      <p:ext uri="{BB962C8B-B14F-4D97-AF65-F5344CB8AC3E}">
        <p14:creationId xmlns:p14="http://schemas.microsoft.com/office/powerpoint/2010/main" val="32770433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69559" y="2137377"/>
            <a:ext cx="1681046" cy="1326164"/>
            <a:chOff x="5743014" y="2040131"/>
            <a:chExt cx="1983376" cy="1676271"/>
          </a:xfrm>
        </p:grpSpPr>
        <p:grpSp>
          <p:nvGrpSpPr>
            <p:cNvPr id="36" name="Group 35"/>
            <p:cNvGrpSpPr/>
            <p:nvPr/>
          </p:nvGrpSpPr>
          <p:grpSpPr>
            <a:xfrm>
              <a:off x="5743014" y="2040131"/>
              <a:ext cx="1983376" cy="1676271"/>
              <a:chOff x="3293055" y="1234042"/>
              <a:chExt cx="2707696" cy="2220235"/>
            </a:xfrm>
          </p:grpSpPr>
          <p:sp>
            <p:nvSpPr>
              <p:cNvPr id="37" name="Oval 36"/>
              <p:cNvSpPr/>
              <p:nvPr/>
            </p:nvSpPr>
            <p:spPr>
              <a:xfrm rot="21446841">
                <a:off x="3372854" y="1447589"/>
                <a:ext cx="1029834" cy="1068391"/>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black"/>
                  </a:solidFill>
                  <a:latin typeface="Calibri"/>
                  <a:cs typeface="Arial" panose="020B0604020202020204" pitchFamily="34" charset="0"/>
                </a:endParaRPr>
              </a:p>
            </p:txBody>
          </p:sp>
          <p:sp>
            <p:nvSpPr>
              <p:cNvPr id="38" name="Oval 37"/>
              <p:cNvSpPr/>
              <p:nvPr/>
            </p:nvSpPr>
            <p:spPr>
              <a:xfrm rot="21446841">
                <a:off x="4208772" y="1234042"/>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black"/>
                  </a:solidFill>
                  <a:latin typeface="Calibri"/>
                  <a:cs typeface="Arial" panose="020B0604020202020204" pitchFamily="34" charset="0"/>
                </a:endParaRPr>
              </a:p>
            </p:txBody>
          </p:sp>
          <p:sp>
            <p:nvSpPr>
              <p:cNvPr id="39" name="Oval 38"/>
              <p:cNvSpPr/>
              <p:nvPr/>
            </p:nvSpPr>
            <p:spPr>
              <a:xfrm rot="21446841">
                <a:off x="4959576" y="1601033"/>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black"/>
                  </a:solidFill>
                  <a:latin typeface="Calibri"/>
                  <a:cs typeface="Arial" panose="020B0604020202020204" pitchFamily="34" charset="0"/>
                </a:endParaRPr>
              </a:p>
            </p:txBody>
          </p:sp>
          <p:sp>
            <p:nvSpPr>
              <p:cNvPr id="50" name="Oval 49"/>
              <p:cNvSpPr/>
              <p:nvPr/>
            </p:nvSpPr>
            <p:spPr>
              <a:xfrm rot="21446841">
                <a:off x="3293055" y="2256097"/>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black"/>
                  </a:solidFill>
                  <a:latin typeface="Calibri"/>
                  <a:cs typeface="Arial" panose="020B0604020202020204" pitchFamily="34" charset="0"/>
                </a:endParaRPr>
              </a:p>
            </p:txBody>
          </p:sp>
          <p:sp>
            <p:nvSpPr>
              <p:cNvPr id="51" name="Oval 50"/>
              <p:cNvSpPr/>
              <p:nvPr/>
            </p:nvSpPr>
            <p:spPr>
              <a:xfrm rot="21446841">
                <a:off x="3382545" y="1282245"/>
                <a:ext cx="2449869" cy="2172032"/>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black"/>
                  </a:solidFill>
                  <a:latin typeface="Calibri"/>
                  <a:cs typeface="Arial" panose="020B0604020202020204" pitchFamily="34" charset="0"/>
                </a:endParaRPr>
              </a:p>
            </p:txBody>
          </p:sp>
        </p:grpSp>
        <p:sp>
          <p:nvSpPr>
            <p:cNvPr id="52" name="Freeform 51"/>
            <p:cNvSpPr/>
            <p:nvPr/>
          </p:nvSpPr>
          <p:spPr>
            <a:xfrm rot="21446841">
              <a:off x="5918756" y="2324157"/>
              <a:ext cx="763243" cy="1161146"/>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a:cs typeface="Arial" panose="020B0604020202020204" pitchFamily="34" charset="0"/>
              </a:endParaRPr>
            </a:p>
          </p:txBody>
        </p:sp>
        <p:sp>
          <p:nvSpPr>
            <p:cNvPr id="53" name="Freeform 52"/>
            <p:cNvSpPr/>
            <p:nvPr/>
          </p:nvSpPr>
          <p:spPr>
            <a:xfrm rot="21446841" flipH="1" flipV="1">
              <a:off x="6708475" y="2142832"/>
              <a:ext cx="839804" cy="107506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a:cs typeface="Arial" panose="020B0604020202020204" pitchFamily="34" charset="0"/>
              </a:endParaRPr>
            </a:p>
          </p:txBody>
        </p:sp>
      </p:grpSp>
      <p:sp>
        <p:nvSpPr>
          <p:cNvPr id="25602" name="Rectangle 4"/>
          <p:cNvSpPr>
            <a:spLocks noGrp="1"/>
          </p:cNvSpPr>
          <p:nvPr>
            <p:ph type="ctrTitle"/>
          </p:nvPr>
        </p:nvSpPr>
        <p:spPr>
          <a:xfrm>
            <a:off x="74951" y="515917"/>
            <a:ext cx="7214125" cy="307181"/>
          </a:xfrm>
        </p:spPr>
        <p:txBody>
          <a:bodyPr>
            <a:normAutofit fontScale="90000"/>
          </a:bodyPr>
          <a:lstStyle/>
          <a:p>
            <a:pPr algn="l" eaLnBrk="1" hangingPunct="1"/>
            <a:r>
              <a:rPr lang="en-US" altLang="en-US" sz="2700" b="1" dirty="0">
                <a:solidFill>
                  <a:schemeClr val="accent1">
                    <a:lumMod val="75000"/>
                  </a:schemeClr>
                </a:solidFill>
                <a:latin typeface="Arial" panose="020B0604020202020204" pitchFamily="34" charset="0"/>
                <a:cs typeface="Arial" panose="020B0604020202020204" pitchFamily="34" charset="0"/>
              </a:rPr>
              <a:t>Properties of Earth’s Gravity Field, W</a:t>
            </a:r>
          </a:p>
        </p:txBody>
      </p:sp>
      <p:sp>
        <p:nvSpPr>
          <p:cNvPr id="25604" name="Rectangle 1"/>
          <p:cNvSpPr>
            <a:spLocks noChangeArrowheads="1"/>
          </p:cNvSpPr>
          <p:nvPr/>
        </p:nvSpPr>
        <p:spPr bwMode="auto">
          <a:xfrm>
            <a:off x="3932461" y="1093616"/>
            <a:ext cx="4975064"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57175" indent="-257175" defTabSz="685800">
              <a:spcBef>
                <a:spcPct val="0"/>
              </a:spcBef>
            </a:pPr>
            <a:r>
              <a:rPr lang="en-US" altLang="en-US" sz="1500" dirty="0">
                <a:solidFill>
                  <a:schemeClr val="accent1">
                    <a:lumMod val="75000"/>
                  </a:schemeClr>
                </a:solidFill>
                <a:latin typeface="Calibri"/>
              </a:rPr>
              <a:t>Each line around the Earth is where W is equal to some constant.</a:t>
            </a:r>
          </a:p>
          <a:p>
            <a:pPr marL="257175" indent="-257175" defTabSz="685800">
              <a:spcBef>
                <a:spcPct val="0"/>
              </a:spcBef>
            </a:pPr>
            <a:r>
              <a:rPr lang="en-US" altLang="en-US" sz="1500" dirty="0">
                <a:solidFill>
                  <a:schemeClr val="accent1">
                    <a:lumMod val="75000"/>
                  </a:schemeClr>
                </a:solidFill>
                <a:latin typeface="Calibri"/>
              </a:rPr>
              <a:t>It’s a surface of constant geopotential: Units: m</a:t>
            </a:r>
            <a:r>
              <a:rPr lang="en-US" altLang="en-US" sz="1500" baseline="30000" dirty="0">
                <a:solidFill>
                  <a:schemeClr val="accent1">
                    <a:lumMod val="75000"/>
                  </a:schemeClr>
                </a:solidFill>
                <a:latin typeface="Calibri"/>
              </a:rPr>
              <a:t>2</a:t>
            </a:r>
            <a:r>
              <a:rPr lang="en-US" altLang="en-US" sz="1500" dirty="0">
                <a:solidFill>
                  <a:schemeClr val="accent1">
                    <a:lumMod val="75000"/>
                  </a:schemeClr>
                </a:solidFill>
                <a:latin typeface="Calibri"/>
              </a:rPr>
              <a:t>/s</a:t>
            </a:r>
            <a:r>
              <a:rPr lang="en-US" altLang="en-US" sz="1500" baseline="30000" dirty="0">
                <a:solidFill>
                  <a:schemeClr val="accent1">
                    <a:lumMod val="75000"/>
                  </a:schemeClr>
                </a:solidFill>
                <a:latin typeface="Calibri"/>
              </a:rPr>
              <a:t>2</a:t>
            </a:r>
            <a:r>
              <a:rPr lang="en-US" altLang="en-US" sz="1500" dirty="0">
                <a:solidFill>
                  <a:schemeClr val="accent1">
                    <a:lumMod val="75000"/>
                  </a:schemeClr>
                </a:solidFill>
                <a:latin typeface="Calibri"/>
              </a:rPr>
              <a:t> </a:t>
            </a:r>
          </a:p>
          <a:p>
            <a:pPr marL="257175" indent="-257175" defTabSz="685800">
              <a:spcBef>
                <a:spcPct val="0"/>
              </a:spcBef>
            </a:pPr>
            <a:r>
              <a:rPr lang="en-US" altLang="en-US" sz="1500" dirty="0">
                <a:solidFill>
                  <a:schemeClr val="accent1">
                    <a:lumMod val="75000"/>
                  </a:schemeClr>
                </a:solidFill>
                <a:latin typeface="Calibri"/>
              </a:rPr>
              <a:t>Water doesn’t flow along a surface – they’re level.</a:t>
            </a:r>
          </a:p>
          <a:p>
            <a:pPr marL="257175" indent="-257175" defTabSz="685800">
              <a:spcBef>
                <a:spcPct val="0"/>
              </a:spcBef>
            </a:pPr>
            <a:r>
              <a:rPr lang="en-US" altLang="en-US" sz="1500" dirty="0">
                <a:solidFill>
                  <a:schemeClr val="accent1">
                    <a:lumMod val="75000"/>
                  </a:schemeClr>
                </a:solidFill>
                <a:latin typeface="Calibri"/>
              </a:rPr>
              <a:t>There are infinitely many level surfaces.  They are not necessarily parallel to each other, but never intersect.  </a:t>
            </a:r>
          </a:p>
          <a:p>
            <a:pPr marL="257175" indent="-257175" defTabSz="685800">
              <a:spcBef>
                <a:spcPct val="0"/>
              </a:spcBef>
            </a:pPr>
            <a:r>
              <a:rPr lang="en-US" altLang="en-US" sz="1500" dirty="0">
                <a:solidFill>
                  <a:schemeClr val="accent1">
                    <a:lumMod val="75000"/>
                  </a:schemeClr>
                </a:solidFill>
                <a:latin typeface="Calibri"/>
              </a:rPr>
              <a:t>Up close they’re lumpy blobs, but farther out they become more and more ellipsoidal.</a:t>
            </a:r>
          </a:p>
          <a:p>
            <a:pPr marL="257175" indent="-257175" defTabSz="685800">
              <a:spcBef>
                <a:spcPct val="0"/>
              </a:spcBef>
            </a:pPr>
            <a:r>
              <a:rPr lang="en-US" altLang="en-US" sz="1500" b="1" dirty="0">
                <a:solidFill>
                  <a:schemeClr val="accent1">
                    <a:lumMod val="75000"/>
                  </a:schemeClr>
                </a:solidFill>
                <a:latin typeface="Calibri"/>
              </a:rPr>
              <a:t>Plumb lines </a:t>
            </a:r>
            <a:r>
              <a:rPr lang="en-US" altLang="en-US" sz="1500" dirty="0">
                <a:solidFill>
                  <a:schemeClr val="accent1">
                    <a:lumMod val="75000"/>
                  </a:schemeClr>
                </a:solidFill>
                <a:latin typeface="Calibri"/>
              </a:rPr>
              <a:t>are always perpendicular to every surface they intersect.</a:t>
            </a:r>
          </a:p>
          <a:p>
            <a:pPr marL="257175" indent="-257175" defTabSz="685800">
              <a:spcBef>
                <a:spcPct val="0"/>
              </a:spcBef>
            </a:pPr>
            <a:r>
              <a:rPr lang="en-US" altLang="en-US" sz="1500" dirty="0">
                <a:solidFill>
                  <a:schemeClr val="accent1">
                    <a:lumMod val="75000"/>
                  </a:schemeClr>
                </a:solidFill>
                <a:latin typeface="Calibri"/>
              </a:rPr>
              <a:t>There is one level surface that, on average, best matches sea level – the </a:t>
            </a:r>
            <a:r>
              <a:rPr lang="en-US" altLang="en-US" sz="1500" b="1" dirty="0">
                <a:solidFill>
                  <a:schemeClr val="accent1">
                    <a:lumMod val="75000"/>
                  </a:schemeClr>
                </a:solidFill>
                <a:latin typeface="Calibri"/>
              </a:rPr>
              <a:t>Geoid</a:t>
            </a:r>
            <a:r>
              <a:rPr lang="en-US" altLang="en-US" sz="1500" dirty="0">
                <a:solidFill>
                  <a:schemeClr val="accent1">
                    <a:lumMod val="75000"/>
                  </a:schemeClr>
                </a:solidFill>
                <a:latin typeface="Calibri"/>
              </a:rPr>
              <a:t>.</a:t>
            </a:r>
          </a:p>
        </p:txBody>
      </p:sp>
      <p:grpSp>
        <p:nvGrpSpPr>
          <p:cNvPr id="4" name="Group 3"/>
          <p:cNvGrpSpPr/>
          <p:nvPr/>
        </p:nvGrpSpPr>
        <p:grpSpPr>
          <a:xfrm>
            <a:off x="877807" y="1429038"/>
            <a:ext cx="2960937" cy="2597949"/>
            <a:chOff x="1170408" y="1487589"/>
            <a:chExt cx="3947916" cy="3463932"/>
          </a:xfrm>
        </p:grpSpPr>
        <p:sp>
          <p:nvSpPr>
            <p:cNvPr id="9" name="Oval 8"/>
            <p:cNvSpPr/>
            <p:nvPr/>
          </p:nvSpPr>
          <p:spPr>
            <a:xfrm rot="21446841">
              <a:off x="1721860" y="1975605"/>
              <a:ext cx="2872740" cy="2618088"/>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sp>
          <p:nvSpPr>
            <p:cNvPr id="10" name="Oval 9"/>
            <p:cNvSpPr/>
            <p:nvPr/>
          </p:nvSpPr>
          <p:spPr>
            <a:xfrm rot="21446841">
              <a:off x="1498000" y="1723834"/>
              <a:ext cx="3292729" cy="3061149"/>
            </a:xfrm>
            <a:prstGeom prst="ellipse">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sp>
          <p:nvSpPr>
            <p:cNvPr id="11" name="Oval 10"/>
            <p:cNvSpPr/>
            <p:nvPr/>
          </p:nvSpPr>
          <p:spPr>
            <a:xfrm rot="21446841">
              <a:off x="1170408" y="1487589"/>
              <a:ext cx="3947916" cy="3463932"/>
            </a:xfrm>
            <a:prstGeom prst="ellipse">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sp>
          <p:nvSpPr>
            <p:cNvPr id="14" name="Oval 13"/>
            <p:cNvSpPr/>
            <p:nvPr/>
          </p:nvSpPr>
          <p:spPr>
            <a:xfrm rot="21446841">
              <a:off x="1877289" y="2178929"/>
              <a:ext cx="2585577" cy="223617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grpSp>
      <p:sp>
        <p:nvSpPr>
          <p:cNvPr id="2" name="Freeform 1"/>
          <p:cNvSpPr/>
          <p:nvPr/>
        </p:nvSpPr>
        <p:spPr>
          <a:xfrm>
            <a:off x="1922497" y="1452585"/>
            <a:ext cx="290756" cy="67597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1" name="Freeform 20"/>
          <p:cNvSpPr/>
          <p:nvPr/>
        </p:nvSpPr>
        <p:spPr>
          <a:xfrm flipH="1">
            <a:off x="2553817" y="1444026"/>
            <a:ext cx="176711" cy="657175"/>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2" name="Freeform 21"/>
          <p:cNvSpPr/>
          <p:nvPr/>
        </p:nvSpPr>
        <p:spPr>
          <a:xfrm flipH="1">
            <a:off x="3057968" y="1835151"/>
            <a:ext cx="346275" cy="435539"/>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3" name="Freeform 22"/>
          <p:cNvSpPr/>
          <p:nvPr/>
        </p:nvSpPr>
        <p:spPr>
          <a:xfrm flipH="1">
            <a:off x="3225945" y="2397456"/>
            <a:ext cx="529462" cy="253412"/>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4" name="Freeform 23"/>
          <p:cNvSpPr/>
          <p:nvPr/>
        </p:nvSpPr>
        <p:spPr>
          <a:xfrm flipH="1" flipV="1">
            <a:off x="3134735" y="3034099"/>
            <a:ext cx="476758" cy="303353"/>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5" name="Freeform 24"/>
          <p:cNvSpPr/>
          <p:nvPr/>
        </p:nvSpPr>
        <p:spPr>
          <a:xfrm flipV="1">
            <a:off x="2550513" y="3433338"/>
            <a:ext cx="44273" cy="535219"/>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6" name="Freeform 25"/>
          <p:cNvSpPr/>
          <p:nvPr/>
        </p:nvSpPr>
        <p:spPr>
          <a:xfrm flipV="1">
            <a:off x="1922499" y="3399379"/>
            <a:ext cx="202547" cy="568677"/>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7" name="Freeform 26"/>
          <p:cNvSpPr/>
          <p:nvPr/>
        </p:nvSpPr>
        <p:spPr>
          <a:xfrm flipV="1">
            <a:off x="1272400" y="2993729"/>
            <a:ext cx="431960" cy="62910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8" name="Freeform 27"/>
          <p:cNvSpPr/>
          <p:nvPr/>
        </p:nvSpPr>
        <p:spPr>
          <a:xfrm>
            <a:off x="1254626" y="1835149"/>
            <a:ext cx="639237" cy="466499"/>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9" name="Freeform 28"/>
          <p:cNvSpPr/>
          <p:nvPr/>
        </p:nvSpPr>
        <p:spPr>
          <a:xfrm flipV="1">
            <a:off x="773712" y="2728013"/>
            <a:ext cx="947694" cy="59326"/>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1" name="Freeform 40"/>
          <p:cNvSpPr/>
          <p:nvPr/>
        </p:nvSpPr>
        <p:spPr>
          <a:xfrm>
            <a:off x="1569559" y="2104047"/>
            <a:ext cx="1605440" cy="1359494"/>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5" name="Freeform 34"/>
          <p:cNvSpPr/>
          <p:nvPr/>
        </p:nvSpPr>
        <p:spPr>
          <a:xfrm>
            <a:off x="1565911" y="2101200"/>
            <a:ext cx="1605440" cy="1359494"/>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nvGrpSpPr>
          <p:cNvPr id="3" name="Group 2"/>
          <p:cNvGrpSpPr/>
          <p:nvPr/>
        </p:nvGrpSpPr>
        <p:grpSpPr>
          <a:xfrm>
            <a:off x="171450" y="2140947"/>
            <a:ext cx="7948752" cy="2745854"/>
            <a:chOff x="228600" y="2989505"/>
            <a:chExt cx="10598336" cy="3661136"/>
          </a:xfrm>
        </p:grpSpPr>
        <p:sp>
          <p:nvSpPr>
            <p:cNvPr id="31" name="Rectangle 30"/>
            <p:cNvSpPr/>
            <p:nvPr/>
          </p:nvSpPr>
          <p:spPr>
            <a:xfrm>
              <a:off x="228600" y="6250532"/>
              <a:ext cx="10598336" cy="400109"/>
            </a:xfrm>
            <a:prstGeom prst="rect">
              <a:avLst/>
            </a:prstGeom>
          </p:spPr>
          <p:txBody>
            <a:bodyPr wrap="square">
              <a:spAutoFit/>
            </a:bodyPr>
            <a:lstStyle/>
            <a:p>
              <a:pPr defTabSz="685800">
                <a:defRPr/>
              </a:pPr>
              <a:r>
                <a:rPr lang="en-US" altLang="en-US" sz="1350" dirty="0">
                  <a:solidFill>
                    <a:schemeClr val="accent1">
                      <a:lumMod val="75000"/>
                    </a:schemeClr>
                  </a:solidFill>
                  <a:latin typeface="Calibri"/>
                </a:rPr>
                <a:t>Incidentally, here’s the </a:t>
              </a:r>
              <a:r>
                <a:rPr lang="en-US" altLang="en-US" sz="1350" dirty="0">
                  <a:solidFill>
                    <a:srgbClr val="00B050"/>
                  </a:solidFill>
                  <a:latin typeface="Calibri"/>
                </a:rPr>
                <a:t>Ellipsoid</a:t>
              </a:r>
              <a:r>
                <a:rPr lang="en-US" altLang="en-US" sz="1350" dirty="0">
                  <a:solidFill>
                    <a:prstClr val="black"/>
                  </a:solidFill>
                  <a:latin typeface="Calibri"/>
                </a:rPr>
                <a:t>.</a:t>
              </a:r>
            </a:p>
          </p:txBody>
        </p:sp>
        <p:sp>
          <p:nvSpPr>
            <p:cNvPr id="32" name="Oval 31"/>
            <p:cNvSpPr/>
            <p:nvPr/>
          </p:nvSpPr>
          <p:spPr>
            <a:xfrm rot="21446841">
              <a:off x="2020123" y="2989505"/>
              <a:ext cx="2248491" cy="1752683"/>
            </a:xfrm>
            <a:prstGeom prst="ellipse">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grpSp>
      <p:sp>
        <p:nvSpPr>
          <p:cNvPr id="55" name="Freeform 54"/>
          <p:cNvSpPr/>
          <p:nvPr/>
        </p:nvSpPr>
        <p:spPr>
          <a:xfrm>
            <a:off x="1564708" y="2099997"/>
            <a:ext cx="1605440" cy="1359494"/>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Tree>
    <p:extLst>
      <p:ext uri="{BB962C8B-B14F-4D97-AF65-F5344CB8AC3E}">
        <p14:creationId xmlns:p14="http://schemas.microsoft.com/office/powerpoint/2010/main" val="19160488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60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 grpId="0" animBg="1"/>
      <p:bldP spid="21" grpId="0" animBg="1"/>
      <p:bldP spid="22" grpId="0" animBg="1"/>
      <p:bldP spid="23" grpId="0" animBg="1"/>
      <p:bldP spid="24" grpId="0" animBg="1"/>
      <p:bldP spid="25" grpId="0" animBg="1"/>
      <p:bldP spid="26" grpId="0" animBg="1"/>
      <p:bldP spid="27" grpId="0" animBg="1"/>
      <p:bldP spid="28" grpId="0" animBg="1"/>
      <p:bldP spid="29" grpId="0" animBg="1"/>
      <p:bldP spid="41" grpId="0" animBg="1"/>
      <p:bldP spid="35"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2"/>
          <p:cNvSpPr txBox="1">
            <a:spLocks noGrp="1"/>
          </p:cNvSpPr>
          <p:nvPr>
            <p:ph type="title"/>
          </p:nvPr>
        </p:nvSpPr>
        <p:spPr>
          <a:xfrm>
            <a:off x="167269" y="461823"/>
            <a:ext cx="8976731" cy="853067"/>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r>
              <a:rPr lang="en-US" sz="3000" dirty="0">
                <a:solidFill>
                  <a:schemeClr val="accent1">
                    <a:lumMod val="75000"/>
                  </a:schemeClr>
                </a:solidFill>
                <a:latin typeface="Arial" panose="020B0604020202020204" pitchFamily="34" charset="0"/>
                <a:cs typeface="Arial" panose="020B0604020202020204" pitchFamily="34" charset="0"/>
              </a:rPr>
              <a:t>Define W</a:t>
            </a:r>
            <a:r>
              <a:rPr lang="en-US" sz="3000" baseline="-25000" dirty="0">
                <a:solidFill>
                  <a:schemeClr val="accent1">
                    <a:lumMod val="75000"/>
                  </a:schemeClr>
                </a:solidFill>
                <a:latin typeface="Arial" panose="020B0604020202020204" pitchFamily="34" charset="0"/>
                <a:cs typeface="Arial" panose="020B0604020202020204" pitchFamily="34" charset="0"/>
              </a:rPr>
              <a:t>0</a:t>
            </a:r>
            <a:r>
              <a:rPr lang="en-US" sz="3000" dirty="0">
                <a:solidFill>
                  <a:schemeClr val="accent1">
                    <a:lumMod val="75000"/>
                  </a:schemeClr>
                </a:solidFill>
                <a:latin typeface="Arial" panose="020B0604020202020204" pitchFamily="34" charset="0"/>
                <a:cs typeface="Arial" panose="020B0604020202020204" pitchFamily="34" charset="0"/>
              </a:rPr>
              <a:t>: the ‘zero’ level for the geoid &amp; heights</a:t>
            </a:r>
            <a:endParaRPr sz="3000" dirty="0">
              <a:solidFill>
                <a:schemeClr val="accent1">
                  <a:lumMod val="75000"/>
                </a:schemeClr>
              </a:solidFill>
              <a:latin typeface="Arial" panose="020B0604020202020204" pitchFamily="34" charset="0"/>
              <a:cs typeface="Arial" panose="020B0604020202020204" pitchFamily="34" charset="0"/>
            </a:endParaRPr>
          </a:p>
        </p:txBody>
      </p:sp>
      <p:grpSp>
        <p:nvGrpSpPr>
          <p:cNvPr id="175" name="Google Shape;175;p12" descr="Relationship between various W0 values for North America and their implied height difference."/>
          <p:cNvGrpSpPr/>
          <p:nvPr/>
        </p:nvGrpSpPr>
        <p:grpSpPr>
          <a:xfrm>
            <a:off x="1017837" y="1730130"/>
            <a:ext cx="6860828" cy="2117214"/>
            <a:chOff x="1733943" y="1720473"/>
            <a:chExt cx="8917246" cy="2822952"/>
          </a:xfrm>
        </p:grpSpPr>
        <p:cxnSp>
          <p:nvCxnSpPr>
            <p:cNvPr id="176" name="Google Shape;176;p12"/>
            <p:cNvCxnSpPr/>
            <p:nvPr/>
          </p:nvCxnSpPr>
          <p:spPr>
            <a:xfrm>
              <a:off x="2857893" y="2909887"/>
              <a:ext cx="6858000" cy="0"/>
            </a:xfrm>
            <a:prstGeom prst="straightConnector1">
              <a:avLst/>
            </a:prstGeom>
            <a:noFill/>
            <a:ln w="57150" cap="flat" cmpd="sng">
              <a:solidFill>
                <a:srgbClr val="3366FF"/>
              </a:solidFill>
              <a:prstDash val="dash"/>
              <a:round/>
              <a:headEnd type="none" w="med" len="med"/>
              <a:tailEnd type="none" w="med" len="med"/>
            </a:ln>
          </p:spPr>
        </p:cxnSp>
        <p:cxnSp>
          <p:nvCxnSpPr>
            <p:cNvPr id="177" name="Google Shape;177;p12"/>
            <p:cNvCxnSpPr/>
            <p:nvPr/>
          </p:nvCxnSpPr>
          <p:spPr>
            <a:xfrm>
              <a:off x="2857893" y="3367087"/>
              <a:ext cx="6858000" cy="0"/>
            </a:xfrm>
            <a:prstGeom prst="straightConnector1">
              <a:avLst/>
            </a:prstGeom>
            <a:noFill/>
            <a:ln w="25400" cap="flat" cmpd="sng">
              <a:solidFill>
                <a:srgbClr val="3366FF"/>
              </a:solidFill>
              <a:prstDash val="dash"/>
              <a:round/>
              <a:headEnd type="none" w="med" len="med"/>
              <a:tailEnd type="none" w="med" len="med"/>
            </a:ln>
          </p:spPr>
        </p:cxnSp>
        <p:cxnSp>
          <p:nvCxnSpPr>
            <p:cNvPr id="178" name="Google Shape;178;p12"/>
            <p:cNvCxnSpPr/>
            <p:nvPr/>
          </p:nvCxnSpPr>
          <p:spPr>
            <a:xfrm>
              <a:off x="2857893" y="4205287"/>
              <a:ext cx="1295400" cy="0"/>
            </a:xfrm>
            <a:prstGeom prst="straightConnector1">
              <a:avLst/>
            </a:prstGeom>
            <a:noFill/>
            <a:ln w="38100" cap="flat" cmpd="sng">
              <a:solidFill>
                <a:srgbClr val="3366FF"/>
              </a:solidFill>
              <a:prstDash val="solid"/>
              <a:round/>
              <a:headEnd type="none" w="med" len="med"/>
              <a:tailEnd type="none" w="med" len="med"/>
            </a:ln>
          </p:spPr>
        </p:cxnSp>
        <p:cxnSp>
          <p:nvCxnSpPr>
            <p:cNvPr id="179" name="Google Shape;179;p12"/>
            <p:cNvCxnSpPr/>
            <p:nvPr/>
          </p:nvCxnSpPr>
          <p:spPr>
            <a:xfrm>
              <a:off x="5067693" y="3367087"/>
              <a:ext cx="1295400" cy="0"/>
            </a:xfrm>
            <a:prstGeom prst="straightConnector1">
              <a:avLst/>
            </a:prstGeom>
            <a:noFill/>
            <a:ln w="38100" cap="flat" cmpd="sng">
              <a:solidFill>
                <a:srgbClr val="3366FF"/>
              </a:solidFill>
              <a:prstDash val="solid"/>
              <a:round/>
              <a:headEnd type="none" w="med" len="med"/>
              <a:tailEnd type="none" w="med" len="med"/>
            </a:ln>
          </p:spPr>
        </p:cxnSp>
        <p:sp>
          <p:nvSpPr>
            <p:cNvPr id="181" name="Google Shape;181;p12"/>
            <p:cNvSpPr txBox="1"/>
            <p:nvPr/>
          </p:nvSpPr>
          <p:spPr>
            <a:xfrm>
              <a:off x="7276547" y="4235689"/>
              <a:ext cx="3374642" cy="307736"/>
            </a:xfrm>
            <a:prstGeom prst="rect">
              <a:avLst/>
            </a:prstGeom>
            <a:noFill/>
            <a:ln>
              <a:noFill/>
            </a:ln>
          </p:spPr>
          <p:txBody>
            <a:bodyPr spcFirstLastPara="1" wrap="square" lIns="68569" tIns="34275" rIns="68569" bIns="34275" anchor="t" anchorCtr="0">
              <a:spAutoFit/>
            </a:bodyPr>
            <a:lstStyle/>
            <a:p>
              <a:pPr defTabSz="685800">
                <a:buClr>
                  <a:prstClr val="black"/>
                </a:buClr>
                <a:buSzPts val="1400"/>
              </a:pPr>
              <a:r>
                <a:rPr lang="en-US" sz="1050">
                  <a:solidFill>
                    <a:prstClr val="black"/>
                  </a:solidFill>
                  <a:latin typeface="Arial"/>
                  <a:ea typeface="Arial"/>
                  <a:cs typeface="Arial"/>
                  <a:sym typeface="Arial"/>
                </a:rPr>
                <a:t>Thunder Bay (W</a:t>
              </a:r>
              <a:r>
                <a:rPr lang="en-US" sz="1050" baseline="-25000">
                  <a:solidFill>
                    <a:prstClr val="black"/>
                  </a:solidFill>
                  <a:latin typeface="Arial"/>
                  <a:ea typeface="Arial"/>
                  <a:cs typeface="Arial"/>
                  <a:sym typeface="Arial"/>
                </a:rPr>
                <a:t>0</a:t>
              </a:r>
              <a:r>
                <a:rPr lang="en-US" sz="1050">
                  <a:solidFill>
                    <a:prstClr val="black"/>
                  </a:solidFill>
                  <a:latin typeface="Arial"/>
                  <a:ea typeface="Arial"/>
                  <a:cs typeface="Arial"/>
                  <a:sym typeface="Arial"/>
                </a:rPr>
                <a:t> = 62,636,862.6 m</a:t>
              </a:r>
              <a:r>
                <a:rPr lang="en-US" sz="1050" baseline="30000">
                  <a:solidFill>
                    <a:prstClr val="black"/>
                  </a:solidFill>
                  <a:latin typeface="Arial"/>
                  <a:ea typeface="Arial"/>
                  <a:cs typeface="Arial"/>
                  <a:sym typeface="Arial"/>
                </a:rPr>
                <a:t>2</a:t>
              </a:r>
              <a:r>
                <a:rPr lang="en-US" sz="1050">
                  <a:solidFill>
                    <a:prstClr val="black"/>
                  </a:solidFill>
                  <a:latin typeface="Arial"/>
                  <a:ea typeface="Arial"/>
                  <a:cs typeface="Arial"/>
                  <a:sym typeface="Arial"/>
                </a:rPr>
                <a:t> s</a:t>
              </a:r>
              <a:r>
                <a:rPr lang="en-US" sz="1050" baseline="30000">
                  <a:solidFill>
                    <a:prstClr val="black"/>
                  </a:solidFill>
                  <a:latin typeface="Arial"/>
                  <a:ea typeface="Arial"/>
                  <a:cs typeface="Arial"/>
                  <a:sym typeface="Arial"/>
                </a:rPr>
                <a:t>-2</a:t>
              </a:r>
              <a:r>
                <a:rPr lang="en-US" sz="1050">
                  <a:solidFill>
                    <a:prstClr val="black"/>
                  </a:solidFill>
                  <a:latin typeface="Arial"/>
                  <a:ea typeface="Arial"/>
                  <a:cs typeface="Arial"/>
                  <a:sym typeface="Arial"/>
                </a:rPr>
                <a:t>)</a:t>
              </a:r>
              <a:endParaRPr sz="1350">
                <a:solidFill>
                  <a:prstClr val="black"/>
                </a:solidFill>
                <a:latin typeface="Calibri"/>
              </a:endParaRPr>
            </a:p>
          </p:txBody>
        </p:sp>
        <p:cxnSp>
          <p:nvCxnSpPr>
            <p:cNvPr id="182" name="Google Shape;182;p12"/>
            <p:cNvCxnSpPr/>
            <p:nvPr/>
          </p:nvCxnSpPr>
          <p:spPr>
            <a:xfrm>
              <a:off x="2857893" y="2071687"/>
              <a:ext cx="6858000" cy="0"/>
            </a:xfrm>
            <a:prstGeom prst="straightConnector1">
              <a:avLst/>
            </a:prstGeom>
            <a:noFill/>
            <a:ln w="57150" cap="flat" cmpd="sng">
              <a:solidFill>
                <a:srgbClr val="FF0000"/>
              </a:solidFill>
              <a:prstDash val="solid"/>
              <a:round/>
              <a:headEnd type="none" w="med" len="med"/>
              <a:tailEnd type="none" w="med" len="med"/>
            </a:ln>
          </p:spPr>
        </p:cxnSp>
        <p:sp>
          <p:nvSpPr>
            <p:cNvPr id="183" name="Google Shape;183;p12"/>
            <p:cNvSpPr txBox="1"/>
            <p:nvPr/>
          </p:nvSpPr>
          <p:spPr>
            <a:xfrm>
              <a:off x="7603559" y="3397490"/>
              <a:ext cx="3047629" cy="307736"/>
            </a:xfrm>
            <a:prstGeom prst="rect">
              <a:avLst/>
            </a:prstGeom>
            <a:noFill/>
            <a:ln>
              <a:noFill/>
            </a:ln>
          </p:spPr>
          <p:txBody>
            <a:bodyPr spcFirstLastPara="1" wrap="square" lIns="68569" tIns="34275" rIns="68569" bIns="34275" anchor="t" anchorCtr="0">
              <a:spAutoFit/>
            </a:bodyPr>
            <a:lstStyle/>
            <a:p>
              <a:pPr defTabSz="685800">
                <a:buClr>
                  <a:prstClr val="black"/>
                </a:buClr>
                <a:buSzPts val="1400"/>
              </a:pPr>
              <a:r>
                <a:rPr lang="en-US" sz="1050">
                  <a:solidFill>
                    <a:prstClr val="black"/>
                  </a:solidFill>
                  <a:latin typeface="Arial"/>
                  <a:ea typeface="Arial"/>
                  <a:cs typeface="Arial"/>
                  <a:sym typeface="Arial"/>
                </a:rPr>
                <a:t>Kingston (W</a:t>
              </a:r>
              <a:r>
                <a:rPr lang="en-US" sz="1050" baseline="-25000">
                  <a:solidFill>
                    <a:prstClr val="black"/>
                  </a:solidFill>
                  <a:latin typeface="Arial"/>
                  <a:ea typeface="Arial"/>
                  <a:cs typeface="Arial"/>
                  <a:sym typeface="Arial"/>
                </a:rPr>
                <a:t>0</a:t>
              </a:r>
              <a:r>
                <a:rPr lang="en-US" sz="1050">
                  <a:solidFill>
                    <a:prstClr val="black"/>
                  </a:solidFill>
                  <a:latin typeface="Arial"/>
                  <a:ea typeface="Arial"/>
                  <a:cs typeface="Arial"/>
                  <a:sym typeface="Arial"/>
                </a:rPr>
                <a:t> = 62,636,860.2 m</a:t>
              </a:r>
              <a:r>
                <a:rPr lang="en-US" sz="1050" baseline="30000">
                  <a:solidFill>
                    <a:prstClr val="black"/>
                  </a:solidFill>
                  <a:latin typeface="Arial"/>
                  <a:ea typeface="Arial"/>
                  <a:cs typeface="Arial"/>
                  <a:sym typeface="Arial"/>
                </a:rPr>
                <a:t>2</a:t>
              </a:r>
              <a:r>
                <a:rPr lang="en-US" sz="1050">
                  <a:solidFill>
                    <a:prstClr val="black"/>
                  </a:solidFill>
                  <a:latin typeface="Arial"/>
                  <a:ea typeface="Arial"/>
                  <a:cs typeface="Arial"/>
                  <a:sym typeface="Arial"/>
                </a:rPr>
                <a:t> s</a:t>
              </a:r>
              <a:r>
                <a:rPr lang="en-US" sz="1050" baseline="30000">
                  <a:solidFill>
                    <a:prstClr val="black"/>
                  </a:solidFill>
                  <a:latin typeface="Arial"/>
                  <a:ea typeface="Arial"/>
                  <a:cs typeface="Arial"/>
                  <a:sym typeface="Arial"/>
                </a:rPr>
                <a:t>-2</a:t>
              </a:r>
              <a:r>
                <a:rPr lang="en-US" sz="1050">
                  <a:solidFill>
                    <a:prstClr val="black"/>
                  </a:solidFill>
                  <a:latin typeface="Arial"/>
                  <a:ea typeface="Arial"/>
                  <a:cs typeface="Arial"/>
                  <a:sym typeface="Arial"/>
                </a:rPr>
                <a:t>)</a:t>
              </a:r>
              <a:endParaRPr sz="1350">
                <a:solidFill>
                  <a:prstClr val="black"/>
                </a:solidFill>
                <a:latin typeface="Calibri"/>
              </a:endParaRPr>
            </a:p>
          </p:txBody>
        </p:sp>
        <p:sp>
          <p:nvSpPr>
            <p:cNvPr id="184" name="Google Shape;184;p12"/>
            <p:cNvSpPr txBox="1"/>
            <p:nvPr/>
          </p:nvSpPr>
          <p:spPr>
            <a:xfrm>
              <a:off x="6696611" y="2578342"/>
              <a:ext cx="3954578" cy="523180"/>
            </a:xfrm>
            <a:prstGeom prst="rect">
              <a:avLst/>
            </a:prstGeom>
            <a:noFill/>
            <a:ln>
              <a:noFill/>
            </a:ln>
          </p:spPr>
          <p:txBody>
            <a:bodyPr spcFirstLastPara="1" wrap="square" lIns="68569" tIns="34275" rIns="68569" bIns="34275" anchor="t" anchorCtr="0">
              <a:spAutoFit/>
            </a:bodyPr>
            <a:lstStyle/>
            <a:p>
              <a:pPr defTabSz="685800">
                <a:buClr>
                  <a:prstClr val="black"/>
                </a:buClr>
                <a:buSzPts val="1400"/>
              </a:pPr>
              <a:r>
                <a:rPr lang="en-US" sz="1050" dirty="0">
                  <a:solidFill>
                    <a:prstClr val="black"/>
                  </a:solidFill>
                  <a:latin typeface="Arial"/>
                  <a:ea typeface="Arial"/>
                  <a:cs typeface="Arial"/>
                  <a:sym typeface="Arial"/>
                </a:rPr>
                <a:t>Rimouski / NAVD 88 (W</a:t>
              </a:r>
              <a:r>
                <a:rPr lang="en-US" sz="1050" baseline="-25000" dirty="0">
                  <a:solidFill>
                    <a:prstClr val="black"/>
                  </a:solidFill>
                  <a:latin typeface="Arial"/>
                  <a:ea typeface="Arial"/>
                  <a:cs typeface="Arial"/>
                  <a:sym typeface="Arial"/>
                </a:rPr>
                <a:t>0</a:t>
              </a:r>
              <a:r>
                <a:rPr lang="en-US" sz="1050" dirty="0">
                  <a:solidFill>
                    <a:prstClr val="black"/>
                  </a:solidFill>
                  <a:latin typeface="Arial"/>
                  <a:ea typeface="Arial"/>
                  <a:cs typeface="Arial"/>
                  <a:sym typeface="Arial"/>
                </a:rPr>
                <a:t> = 62,636,859.0 m</a:t>
              </a:r>
              <a:r>
                <a:rPr lang="en-US" sz="1050" baseline="30000" dirty="0">
                  <a:solidFill>
                    <a:prstClr val="black"/>
                  </a:solidFill>
                  <a:latin typeface="Arial"/>
                  <a:ea typeface="Arial"/>
                  <a:cs typeface="Arial"/>
                  <a:sym typeface="Arial"/>
                </a:rPr>
                <a:t>2</a:t>
              </a:r>
              <a:r>
                <a:rPr lang="en-US" sz="1050" dirty="0">
                  <a:solidFill>
                    <a:prstClr val="black"/>
                  </a:solidFill>
                  <a:latin typeface="Arial"/>
                  <a:ea typeface="Arial"/>
                  <a:cs typeface="Arial"/>
                  <a:sym typeface="Arial"/>
                </a:rPr>
                <a:t> s</a:t>
              </a:r>
              <a:r>
                <a:rPr lang="en-US" sz="1050" baseline="30000" dirty="0">
                  <a:solidFill>
                    <a:prstClr val="black"/>
                  </a:solidFill>
                  <a:latin typeface="Arial"/>
                  <a:ea typeface="Arial"/>
                  <a:cs typeface="Arial"/>
                  <a:sym typeface="Arial"/>
                </a:rPr>
                <a:t>-2</a:t>
              </a:r>
              <a:r>
                <a:rPr lang="en-US" sz="1050" dirty="0">
                  <a:solidFill>
                    <a:prstClr val="black"/>
                  </a:solidFill>
                  <a:latin typeface="Arial"/>
                  <a:ea typeface="Arial"/>
                  <a:cs typeface="Arial"/>
                  <a:sym typeface="Arial"/>
                </a:rPr>
                <a:t>)</a:t>
              </a:r>
              <a:endParaRPr sz="1350" dirty="0">
                <a:solidFill>
                  <a:prstClr val="black"/>
                </a:solidFill>
                <a:latin typeface="Calibri"/>
              </a:endParaRPr>
            </a:p>
          </p:txBody>
        </p:sp>
        <p:sp>
          <p:nvSpPr>
            <p:cNvPr id="185" name="Google Shape;185;p12"/>
            <p:cNvSpPr txBox="1"/>
            <p:nvPr/>
          </p:nvSpPr>
          <p:spPr>
            <a:xfrm>
              <a:off x="5931883" y="1720473"/>
              <a:ext cx="4719305" cy="307736"/>
            </a:xfrm>
            <a:prstGeom prst="rect">
              <a:avLst/>
            </a:prstGeom>
            <a:noFill/>
            <a:ln>
              <a:noFill/>
            </a:ln>
          </p:spPr>
          <p:txBody>
            <a:bodyPr spcFirstLastPara="1" wrap="square" lIns="68569" tIns="34275" rIns="68569" bIns="34275" anchor="t" anchorCtr="0">
              <a:spAutoFit/>
            </a:bodyPr>
            <a:lstStyle/>
            <a:p>
              <a:pPr defTabSz="685800">
                <a:buClr>
                  <a:prstClr val="black"/>
                </a:buClr>
                <a:buSzPts val="1400"/>
              </a:pPr>
              <a:r>
                <a:rPr lang="en-US" sz="1050" dirty="0">
                  <a:solidFill>
                    <a:prstClr val="black"/>
                  </a:solidFill>
                  <a:latin typeface="Arial"/>
                  <a:ea typeface="Arial"/>
                  <a:cs typeface="Arial"/>
                  <a:sym typeface="Arial"/>
                </a:rPr>
                <a:t>Mean coastal sea level for NA (W</a:t>
              </a:r>
              <a:r>
                <a:rPr lang="en-US" sz="1050" baseline="-25000" dirty="0">
                  <a:solidFill>
                    <a:prstClr val="black"/>
                  </a:solidFill>
                  <a:latin typeface="Arial"/>
                  <a:ea typeface="Arial"/>
                  <a:cs typeface="Arial"/>
                  <a:sym typeface="Arial"/>
                </a:rPr>
                <a:t>0</a:t>
              </a:r>
              <a:r>
                <a:rPr lang="en-US" sz="1050" dirty="0">
                  <a:solidFill>
                    <a:prstClr val="black"/>
                  </a:solidFill>
                  <a:latin typeface="Arial"/>
                  <a:ea typeface="Arial"/>
                  <a:cs typeface="Arial"/>
                  <a:sym typeface="Arial"/>
                </a:rPr>
                <a:t> = 62,636,856.0 m</a:t>
              </a:r>
              <a:r>
                <a:rPr lang="en-US" sz="1050" baseline="30000" dirty="0">
                  <a:solidFill>
                    <a:prstClr val="black"/>
                  </a:solidFill>
                  <a:latin typeface="Arial"/>
                  <a:ea typeface="Arial"/>
                  <a:cs typeface="Arial"/>
                  <a:sym typeface="Arial"/>
                </a:rPr>
                <a:t>2</a:t>
              </a:r>
              <a:r>
                <a:rPr lang="en-US" sz="1050" dirty="0">
                  <a:solidFill>
                    <a:prstClr val="black"/>
                  </a:solidFill>
                  <a:latin typeface="Arial"/>
                  <a:ea typeface="Arial"/>
                  <a:cs typeface="Arial"/>
                  <a:sym typeface="Arial"/>
                </a:rPr>
                <a:t> s</a:t>
              </a:r>
              <a:r>
                <a:rPr lang="en-US" sz="1050" baseline="30000" dirty="0">
                  <a:solidFill>
                    <a:prstClr val="black"/>
                  </a:solidFill>
                  <a:latin typeface="Arial"/>
                  <a:ea typeface="Arial"/>
                  <a:cs typeface="Arial"/>
                  <a:sym typeface="Arial"/>
                </a:rPr>
                <a:t>-2</a:t>
              </a:r>
              <a:r>
                <a:rPr lang="en-US" sz="1050" dirty="0">
                  <a:solidFill>
                    <a:prstClr val="black"/>
                  </a:solidFill>
                  <a:latin typeface="Arial"/>
                  <a:ea typeface="Arial"/>
                  <a:cs typeface="Arial"/>
                  <a:sym typeface="Arial"/>
                </a:rPr>
                <a:t>)</a:t>
              </a:r>
              <a:endParaRPr sz="1350" dirty="0">
                <a:solidFill>
                  <a:prstClr val="black"/>
                </a:solidFill>
                <a:latin typeface="Calibri"/>
              </a:endParaRPr>
            </a:p>
          </p:txBody>
        </p:sp>
        <p:cxnSp>
          <p:nvCxnSpPr>
            <p:cNvPr id="186" name="Google Shape;186;p12"/>
            <p:cNvCxnSpPr/>
            <p:nvPr/>
          </p:nvCxnSpPr>
          <p:spPr>
            <a:xfrm rot="10800000">
              <a:off x="4077093" y="2071687"/>
              <a:ext cx="0" cy="838200"/>
            </a:xfrm>
            <a:prstGeom prst="straightConnector1">
              <a:avLst/>
            </a:prstGeom>
            <a:noFill/>
            <a:ln w="9525" cap="flat" cmpd="sng">
              <a:solidFill>
                <a:schemeClr val="dk1"/>
              </a:solidFill>
              <a:prstDash val="solid"/>
              <a:round/>
              <a:headEnd type="none" w="med" len="med"/>
              <a:tailEnd type="triangle" w="med" len="med"/>
            </a:ln>
          </p:spPr>
        </p:cxnSp>
        <p:sp>
          <p:nvSpPr>
            <p:cNvPr id="187" name="Google Shape;187;p12"/>
            <p:cNvSpPr txBox="1"/>
            <p:nvPr/>
          </p:nvSpPr>
          <p:spPr>
            <a:xfrm>
              <a:off x="4077093" y="2351088"/>
              <a:ext cx="666751" cy="523180"/>
            </a:xfrm>
            <a:prstGeom prst="rect">
              <a:avLst/>
            </a:prstGeom>
            <a:noFill/>
            <a:ln>
              <a:noFill/>
            </a:ln>
          </p:spPr>
          <p:txBody>
            <a:bodyPr spcFirstLastPara="1" wrap="square" lIns="68569" tIns="34275" rIns="68569" bIns="34275" anchor="t" anchorCtr="0">
              <a:spAutoFit/>
            </a:bodyPr>
            <a:lstStyle/>
            <a:p>
              <a:pPr defTabSz="685800">
                <a:buClr>
                  <a:prstClr val="black"/>
                </a:buClr>
                <a:buSzPts val="1400"/>
              </a:pPr>
              <a:r>
                <a:rPr lang="en-US" sz="1050">
                  <a:solidFill>
                    <a:prstClr val="black"/>
                  </a:solidFill>
                  <a:latin typeface="Arial"/>
                  <a:ea typeface="Arial"/>
                  <a:cs typeface="Arial"/>
                  <a:sym typeface="Arial"/>
                </a:rPr>
                <a:t>31 cm</a:t>
              </a:r>
              <a:endParaRPr sz="1350">
                <a:solidFill>
                  <a:prstClr val="black"/>
                </a:solidFill>
                <a:latin typeface="Calibri"/>
              </a:endParaRPr>
            </a:p>
          </p:txBody>
        </p:sp>
        <p:cxnSp>
          <p:nvCxnSpPr>
            <p:cNvPr id="188" name="Google Shape;188;p12"/>
            <p:cNvCxnSpPr/>
            <p:nvPr/>
          </p:nvCxnSpPr>
          <p:spPr>
            <a:xfrm rot="10800000">
              <a:off x="2922981" y="2071687"/>
              <a:ext cx="11112" cy="2133600"/>
            </a:xfrm>
            <a:prstGeom prst="straightConnector1">
              <a:avLst/>
            </a:prstGeom>
            <a:noFill/>
            <a:ln w="9525" cap="flat" cmpd="sng">
              <a:solidFill>
                <a:schemeClr val="dk1"/>
              </a:solidFill>
              <a:prstDash val="solid"/>
              <a:round/>
              <a:headEnd type="none" w="med" len="med"/>
              <a:tailEnd type="triangle" w="med" len="med"/>
            </a:ln>
          </p:spPr>
        </p:cxnSp>
        <p:sp>
          <p:nvSpPr>
            <p:cNvPr id="189" name="Google Shape;189;p12"/>
            <p:cNvSpPr txBox="1"/>
            <p:nvPr/>
          </p:nvSpPr>
          <p:spPr>
            <a:xfrm>
              <a:off x="2953143" y="3671888"/>
              <a:ext cx="666751" cy="523180"/>
            </a:xfrm>
            <a:prstGeom prst="rect">
              <a:avLst/>
            </a:prstGeom>
            <a:noFill/>
            <a:ln>
              <a:noFill/>
            </a:ln>
          </p:spPr>
          <p:txBody>
            <a:bodyPr spcFirstLastPara="1" wrap="square" lIns="68569" tIns="34275" rIns="68569" bIns="34275" anchor="t" anchorCtr="0">
              <a:spAutoFit/>
            </a:bodyPr>
            <a:lstStyle/>
            <a:p>
              <a:pPr defTabSz="685800">
                <a:buClr>
                  <a:prstClr val="black"/>
                </a:buClr>
                <a:buSzPts val="1400"/>
              </a:pPr>
              <a:r>
                <a:rPr lang="en-US" sz="1050">
                  <a:solidFill>
                    <a:prstClr val="black"/>
                  </a:solidFill>
                  <a:latin typeface="Arial"/>
                  <a:ea typeface="Arial"/>
                  <a:cs typeface="Arial"/>
                  <a:sym typeface="Arial"/>
                </a:rPr>
                <a:t>67 cm</a:t>
              </a:r>
              <a:endParaRPr sz="1350">
                <a:solidFill>
                  <a:prstClr val="black"/>
                </a:solidFill>
                <a:latin typeface="Calibri"/>
              </a:endParaRPr>
            </a:p>
          </p:txBody>
        </p:sp>
        <p:cxnSp>
          <p:nvCxnSpPr>
            <p:cNvPr id="190" name="Google Shape;190;p12"/>
            <p:cNvCxnSpPr/>
            <p:nvPr/>
          </p:nvCxnSpPr>
          <p:spPr>
            <a:xfrm rot="10800000">
              <a:off x="3391293" y="2071687"/>
              <a:ext cx="0" cy="1295400"/>
            </a:xfrm>
            <a:prstGeom prst="straightConnector1">
              <a:avLst/>
            </a:prstGeom>
            <a:noFill/>
            <a:ln w="9525" cap="flat" cmpd="sng">
              <a:solidFill>
                <a:schemeClr val="dk1"/>
              </a:solidFill>
              <a:prstDash val="solid"/>
              <a:round/>
              <a:headEnd type="none" w="med" len="med"/>
              <a:tailEnd type="triangle" w="med" len="med"/>
            </a:ln>
          </p:spPr>
        </p:cxnSp>
        <p:sp>
          <p:nvSpPr>
            <p:cNvPr id="191" name="Google Shape;191;p12"/>
            <p:cNvSpPr txBox="1"/>
            <p:nvPr/>
          </p:nvSpPr>
          <p:spPr>
            <a:xfrm>
              <a:off x="3423043" y="2960688"/>
              <a:ext cx="666751" cy="523180"/>
            </a:xfrm>
            <a:prstGeom prst="rect">
              <a:avLst/>
            </a:prstGeom>
            <a:noFill/>
            <a:ln>
              <a:noFill/>
            </a:ln>
          </p:spPr>
          <p:txBody>
            <a:bodyPr spcFirstLastPara="1" wrap="square" lIns="68569" tIns="34275" rIns="68569" bIns="34275" anchor="t" anchorCtr="0">
              <a:spAutoFit/>
            </a:bodyPr>
            <a:lstStyle/>
            <a:p>
              <a:pPr defTabSz="685800">
                <a:buClr>
                  <a:prstClr val="black"/>
                </a:buClr>
                <a:buSzPts val="1400"/>
              </a:pPr>
              <a:r>
                <a:rPr lang="en-US" sz="1050">
                  <a:solidFill>
                    <a:prstClr val="black"/>
                  </a:solidFill>
                  <a:latin typeface="Arial"/>
                  <a:ea typeface="Arial"/>
                  <a:cs typeface="Arial"/>
                  <a:sym typeface="Arial"/>
                </a:rPr>
                <a:t>43 cm</a:t>
              </a:r>
              <a:endParaRPr sz="1350">
                <a:solidFill>
                  <a:prstClr val="black"/>
                </a:solidFill>
                <a:latin typeface="Calibri"/>
              </a:endParaRPr>
            </a:p>
          </p:txBody>
        </p:sp>
        <p:cxnSp>
          <p:nvCxnSpPr>
            <p:cNvPr id="192" name="Google Shape;192;p12"/>
            <p:cNvCxnSpPr/>
            <p:nvPr/>
          </p:nvCxnSpPr>
          <p:spPr>
            <a:xfrm>
              <a:off x="3772293" y="4205287"/>
              <a:ext cx="5943600" cy="0"/>
            </a:xfrm>
            <a:prstGeom prst="straightConnector1">
              <a:avLst/>
            </a:prstGeom>
            <a:noFill/>
            <a:ln w="25400" cap="flat" cmpd="sng">
              <a:solidFill>
                <a:srgbClr val="3366FF"/>
              </a:solidFill>
              <a:prstDash val="dash"/>
              <a:round/>
              <a:headEnd type="none" w="med" len="med"/>
              <a:tailEnd type="none" w="med" len="med"/>
            </a:ln>
          </p:spPr>
        </p:cxnSp>
        <p:sp>
          <p:nvSpPr>
            <p:cNvPr id="193" name="Google Shape;193;p12"/>
            <p:cNvSpPr/>
            <p:nvPr/>
          </p:nvSpPr>
          <p:spPr>
            <a:xfrm>
              <a:off x="2553093" y="2909887"/>
              <a:ext cx="152400" cy="1295400"/>
            </a:xfrm>
            <a:prstGeom prst="leftBrace">
              <a:avLst>
                <a:gd name="adj1" fmla="val 70833"/>
                <a:gd name="adj2" fmla="val 50000"/>
              </a:avLst>
            </a:pr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defTabSz="685800">
                <a:buClr>
                  <a:prstClr val="black"/>
                </a:buClr>
                <a:buSzPts val="1400"/>
              </a:pPr>
              <a:endParaRPr sz="1050">
                <a:solidFill>
                  <a:prstClr val="black"/>
                </a:solidFill>
                <a:latin typeface="Tahoma"/>
                <a:ea typeface="Tahoma"/>
                <a:cs typeface="Tahoma"/>
                <a:sym typeface="Tahoma"/>
              </a:endParaRPr>
            </a:p>
          </p:txBody>
        </p:sp>
        <p:sp>
          <p:nvSpPr>
            <p:cNvPr id="194" name="Google Shape;194;p12"/>
            <p:cNvSpPr txBox="1"/>
            <p:nvPr/>
          </p:nvSpPr>
          <p:spPr>
            <a:xfrm>
              <a:off x="1733943" y="3367088"/>
              <a:ext cx="666751" cy="523180"/>
            </a:xfrm>
            <a:prstGeom prst="rect">
              <a:avLst/>
            </a:prstGeom>
            <a:noFill/>
            <a:ln>
              <a:noFill/>
            </a:ln>
          </p:spPr>
          <p:txBody>
            <a:bodyPr spcFirstLastPara="1" wrap="square" lIns="68569" tIns="34275" rIns="68569" bIns="34275" anchor="t" anchorCtr="0">
              <a:spAutoFit/>
            </a:bodyPr>
            <a:lstStyle/>
            <a:p>
              <a:pPr defTabSz="685800">
                <a:buClr>
                  <a:prstClr val="black"/>
                </a:buClr>
                <a:buSzPts val="1400"/>
              </a:pPr>
              <a:r>
                <a:rPr lang="en-US" sz="1050">
                  <a:solidFill>
                    <a:prstClr val="black"/>
                  </a:solidFill>
                  <a:latin typeface="Arial"/>
                  <a:ea typeface="Arial"/>
                  <a:cs typeface="Arial"/>
                  <a:sym typeface="Arial"/>
                </a:rPr>
                <a:t>36 cm</a:t>
              </a:r>
              <a:endParaRPr sz="1350">
                <a:solidFill>
                  <a:prstClr val="black"/>
                </a:solidFill>
                <a:latin typeface="Calibri"/>
              </a:endParaRPr>
            </a:p>
          </p:txBody>
        </p:sp>
      </p:grpSp>
      <p:cxnSp>
        <p:nvCxnSpPr>
          <p:cNvPr id="195" name="Google Shape;195;p12"/>
          <p:cNvCxnSpPr/>
          <p:nvPr/>
        </p:nvCxnSpPr>
        <p:spPr>
          <a:xfrm>
            <a:off x="1860800" y="1389948"/>
            <a:ext cx="5143500" cy="0"/>
          </a:xfrm>
          <a:prstGeom prst="straightConnector1">
            <a:avLst/>
          </a:prstGeom>
          <a:noFill/>
          <a:ln w="38100" cap="flat" cmpd="sng">
            <a:solidFill>
              <a:srgbClr val="7030A0"/>
            </a:solidFill>
            <a:prstDash val="solid"/>
            <a:round/>
            <a:headEnd type="none" w="med" len="med"/>
            <a:tailEnd type="none" w="med" len="med"/>
          </a:ln>
        </p:spPr>
      </p:cxnSp>
      <p:sp>
        <p:nvSpPr>
          <p:cNvPr id="196" name="Google Shape;196;p12"/>
          <p:cNvSpPr txBox="1"/>
          <p:nvPr/>
        </p:nvSpPr>
        <p:spPr>
          <a:xfrm>
            <a:off x="5629716" y="1126537"/>
            <a:ext cx="2248947" cy="230802"/>
          </a:xfrm>
          <a:prstGeom prst="rect">
            <a:avLst/>
          </a:prstGeom>
          <a:noFill/>
          <a:ln>
            <a:noFill/>
          </a:ln>
        </p:spPr>
        <p:txBody>
          <a:bodyPr spcFirstLastPara="1" wrap="square" lIns="68569" tIns="34275" rIns="68569" bIns="34275" anchor="t" anchorCtr="0">
            <a:spAutoFit/>
          </a:bodyPr>
          <a:lstStyle/>
          <a:p>
            <a:pPr defTabSz="685800"/>
            <a:r>
              <a:rPr lang="en-US" sz="1050">
                <a:solidFill>
                  <a:srgbClr val="000000"/>
                </a:solidFill>
                <a:latin typeface="Arial"/>
                <a:ea typeface="Arial"/>
                <a:cs typeface="Arial"/>
                <a:sym typeface="Arial"/>
              </a:rPr>
              <a:t>IHRF (W</a:t>
            </a:r>
            <a:r>
              <a:rPr lang="en-US" sz="1050" baseline="-25000">
                <a:solidFill>
                  <a:srgbClr val="000000"/>
                </a:solidFill>
                <a:latin typeface="Arial"/>
                <a:ea typeface="Arial"/>
                <a:cs typeface="Arial"/>
                <a:sym typeface="Arial"/>
              </a:rPr>
              <a:t>0</a:t>
            </a:r>
            <a:r>
              <a:rPr lang="en-US" sz="1050">
                <a:solidFill>
                  <a:srgbClr val="000000"/>
                </a:solidFill>
                <a:latin typeface="Arial"/>
                <a:ea typeface="Arial"/>
                <a:cs typeface="Arial"/>
                <a:sym typeface="Arial"/>
              </a:rPr>
              <a:t> = 62,636,853.4 m</a:t>
            </a:r>
            <a:r>
              <a:rPr lang="en-US" sz="1050" baseline="30000">
                <a:solidFill>
                  <a:srgbClr val="000000"/>
                </a:solidFill>
                <a:latin typeface="Arial"/>
                <a:ea typeface="Arial"/>
                <a:cs typeface="Arial"/>
                <a:sym typeface="Arial"/>
              </a:rPr>
              <a:t>2</a:t>
            </a:r>
            <a:r>
              <a:rPr lang="en-US" sz="1050">
                <a:solidFill>
                  <a:srgbClr val="000000"/>
                </a:solidFill>
                <a:latin typeface="Arial"/>
                <a:ea typeface="Arial"/>
                <a:cs typeface="Arial"/>
                <a:sym typeface="Arial"/>
              </a:rPr>
              <a:t> s</a:t>
            </a:r>
            <a:r>
              <a:rPr lang="en-US" sz="1050" baseline="30000">
                <a:solidFill>
                  <a:srgbClr val="000000"/>
                </a:solidFill>
                <a:latin typeface="Arial"/>
                <a:ea typeface="Arial"/>
                <a:cs typeface="Arial"/>
                <a:sym typeface="Arial"/>
              </a:rPr>
              <a:t>-2</a:t>
            </a:r>
            <a:r>
              <a:rPr lang="en-US" sz="1050">
                <a:solidFill>
                  <a:srgbClr val="000000"/>
                </a:solidFill>
                <a:latin typeface="Arial"/>
                <a:ea typeface="Arial"/>
                <a:cs typeface="Arial"/>
                <a:sym typeface="Arial"/>
              </a:rPr>
              <a:t>)</a:t>
            </a:r>
            <a:endParaRPr sz="1350">
              <a:solidFill>
                <a:prstClr val="black"/>
              </a:solidFill>
              <a:latin typeface="Arial"/>
              <a:ea typeface="Arial"/>
              <a:cs typeface="Arial"/>
              <a:sym typeface="Arial"/>
            </a:endParaRPr>
          </a:p>
        </p:txBody>
      </p:sp>
      <p:cxnSp>
        <p:nvCxnSpPr>
          <p:cNvPr id="197" name="Google Shape;197;p12"/>
          <p:cNvCxnSpPr/>
          <p:nvPr/>
        </p:nvCxnSpPr>
        <p:spPr>
          <a:xfrm rot="10800000">
            <a:off x="3266927" y="1407775"/>
            <a:ext cx="8335" cy="585765"/>
          </a:xfrm>
          <a:prstGeom prst="straightConnector1">
            <a:avLst/>
          </a:prstGeom>
          <a:noFill/>
          <a:ln w="9525" cap="flat" cmpd="sng">
            <a:solidFill>
              <a:schemeClr val="dk1"/>
            </a:solidFill>
            <a:prstDash val="solid"/>
            <a:round/>
            <a:headEnd type="none" w="med" len="med"/>
            <a:tailEnd type="triangle" w="med" len="med"/>
          </a:ln>
        </p:spPr>
      </p:cxnSp>
      <p:sp>
        <p:nvSpPr>
          <p:cNvPr id="198" name="Google Shape;198;p12"/>
          <p:cNvSpPr txBox="1"/>
          <p:nvPr/>
        </p:nvSpPr>
        <p:spPr>
          <a:xfrm>
            <a:off x="3266931" y="1695688"/>
            <a:ext cx="685636" cy="230802"/>
          </a:xfrm>
          <a:prstGeom prst="rect">
            <a:avLst/>
          </a:prstGeom>
          <a:noFill/>
          <a:ln>
            <a:noFill/>
          </a:ln>
        </p:spPr>
        <p:txBody>
          <a:bodyPr spcFirstLastPara="1" wrap="square" lIns="68569" tIns="34275" rIns="68569" bIns="34275" anchor="t" anchorCtr="0">
            <a:spAutoFit/>
          </a:bodyPr>
          <a:lstStyle/>
          <a:p>
            <a:pPr defTabSz="685800">
              <a:buClr>
                <a:prstClr val="black"/>
              </a:buClr>
              <a:buSzPts val="1400"/>
            </a:pPr>
            <a:r>
              <a:rPr lang="en-US" sz="1050">
                <a:solidFill>
                  <a:prstClr val="black"/>
                </a:solidFill>
                <a:latin typeface="Arial"/>
                <a:ea typeface="Arial"/>
                <a:cs typeface="Arial"/>
                <a:sym typeface="Arial"/>
              </a:rPr>
              <a:t>26.5 cm</a:t>
            </a:r>
            <a:endParaRPr sz="1350">
              <a:solidFill>
                <a:prstClr val="black"/>
              </a:solidFill>
              <a:latin typeface="Calibri"/>
            </a:endParaRPr>
          </a:p>
        </p:txBody>
      </p:sp>
      <p:sp>
        <p:nvSpPr>
          <p:cNvPr id="199" name="Google Shape;199;p12"/>
          <p:cNvSpPr txBox="1"/>
          <p:nvPr/>
        </p:nvSpPr>
        <p:spPr>
          <a:xfrm>
            <a:off x="1764249" y="4023733"/>
            <a:ext cx="5641386" cy="900216"/>
          </a:xfrm>
          <a:prstGeom prst="rect">
            <a:avLst/>
          </a:prstGeom>
          <a:no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defTabSz="685800">
              <a:buClr>
                <a:prstClr val="black"/>
              </a:buClr>
              <a:buSzPts val="1200"/>
            </a:pPr>
            <a:r>
              <a:rPr lang="en-US" sz="900" dirty="0">
                <a:solidFill>
                  <a:prstClr val="black"/>
                </a:solidFill>
                <a:latin typeface="Tahoma"/>
                <a:ea typeface="Tahoma"/>
                <a:cs typeface="Tahoma"/>
                <a:sym typeface="Tahoma"/>
              </a:rPr>
              <a:t>Existing geoid models and reference potential</a:t>
            </a:r>
            <a:endParaRPr sz="1350" dirty="0">
              <a:solidFill>
                <a:prstClr val="black"/>
              </a:solidFill>
              <a:latin typeface="Calibri"/>
            </a:endParaRPr>
          </a:p>
          <a:p>
            <a:pPr marL="342900" lvl="1" indent="-57150" defTabSz="685800">
              <a:buClr>
                <a:prstClr val="black"/>
              </a:buClr>
              <a:buSzPts val="1200"/>
              <a:buFont typeface="Noto Sans Symbols"/>
              <a:buChar char="✔"/>
            </a:pPr>
            <a:r>
              <a:rPr lang="en-US" sz="900" dirty="0">
                <a:solidFill>
                  <a:prstClr val="black"/>
                </a:solidFill>
                <a:latin typeface="Tahoma"/>
                <a:ea typeface="Tahoma"/>
                <a:cs typeface="Tahoma"/>
                <a:sym typeface="Tahoma"/>
              </a:rPr>
              <a:t>GEOID2022 (XGEOID series): 62,636,856.00 m</a:t>
            </a:r>
            <a:r>
              <a:rPr lang="en-US" sz="900" baseline="30000" dirty="0">
                <a:solidFill>
                  <a:prstClr val="black"/>
                </a:solidFill>
                <a:latin typeface="Tahoma"/>
                <a:ea typeface="Tahoma"/>
                <a:cs typeface="Tahoma"/>
                <a:sym typeface="Tahoma"/>
              </a:rPr>
              <a:t>2</a:t>
            </a:r>
            <a:r>
              <a:rPr lang="en-US" sz="900" dirty="0">
                <a:solidFill>
                  <a:prstClr val="black"/>
                </a:solidFill>
                <a:latin typeface="Tahoma"/>
                <a:ea typeface="Tahoma"/>
                <a:cs typeface="Tahoma"/>
                <a:sym typeface="Tahoma"/>
              </a:rPr>
              <a:t> s</a:t>
            </a:r>
            <a:r>
              <a:rPr lang="en-US" sz="900" baseline="30000" dirty="0">
                <a:solidFill>
                  <a:prstClr val="black"/>
                </a:solidFill>
                <a:latin typeface="Tahoma"/>
                <a:ea typeface="Tahoma"/>
                <a:cs typeface="Tahoma"/>
                <a:sym typeface="Tahoma"/>
              </a:rPr>
              <a:t>-2</a:t>
            </a:r>
            <a:r>
              <a:rPr lang="en-US" sz="900" dirty="0">
                <a:solidFill>
                  <a:prstClr val="black"/>
                </a:solidFill>
                <a:latin typeface="Tahoma"/>
                <a:ea typeface="Tahoma"/>
                <a:cs typeface="Tahoma"/>
                <a:sym typeface="Tahoma"/>
              </a:rPr>
              <a:t> </a:t>
            </a:r>
            <a:endParaRPr sz="1350" dirty="0">
              <a:solidFill>
                <a:prstClr val="black"/>
              </a:solidFill>
              <a:latin typeface="Calibri"/>
            </a:endParaRPr>
          </a:p>
          <a:p>
            <a:pPr marL="342900" lvl="1" indent="-57150" defTabSz="685800">
              <a:buClr>
                <a:prstClr val="black"/>
              </a:buClr>
              <a:buSzPts val="1200"/>
              <a:buFont typeface="Noto Sans Symbols"/>
              <a:buChar char="✔"/>
            </a:pPr>
            <a:r>
              <a:rPr lang="en-US" sz="900" dirty="0">
                <a:solidFill>
                  <a:prstClr val="black"/>
                </a:solidFill>
                <a:latin typeface="Tahoma"/>
                <a:ea typeface="Tahoma"/>
                <a:cs typeface="Tahoma"/>
                <a:sym typeface="Tahoma"/>
              </a:rPr>
              <a:t>EGM2008, USGG2009 and CGG2010: 62,636,855.69 m</a:t>
            </a:r>
            <a:r>
              <a:rPr lang="en-US" sz="900" baseline="30000" dirty="0">
                <a:solidFill>
                  <a:prstClr val="black"/>
                </a:solidFill>
                <a:latin typeface="Tahoma"/>
                <a:ea typeface="Tahoma"/>
                <a:cs typeface="Tahoma"/>
                <a:sym typeface="Tahoma"/>
              </a:rPr>
              <a:t>2</a:t>
            </a:r>
            <a:r>
              <a:rPr lang="en-US" sz="900" dirty="0">
                <a:solidFill>
                  <a:prstClr val="black"/>
                </a:solidFill>
                <a:latin typeface="Tahoma"/>
                <a:ea typeface="Tahoma"/>
                <a:cs typeface="Tahoma"/>
                <a:sym typeface="Tahoma"/>
              </a:rPr>
              <a:t> s</a:t>
            </a:r>
            <a:r>
              <a:rPr lang="en-US" sz="900" baseline="30000" dirty="0">
                <a:solidFill>
                  <a:prstClr val="black"/>
                </a:solidFill>
                <a:latin typeface="Tahoma"/>
                <a:ea typeface="Tahoma"/>
                <a:cs typeface="Tahoma"/>
                <a:sym typeface="Tahoma"/>
              </a:rPr>
              <a:t>-2</a:t>
            </a:r>
            <a:r>
              <a:rPr lang="en-US" sz="900" dirty="0">
                <a:solidFill>
                  <a:prstClr val="black"/>
                </a:solidFill>
                <a:latin typeface="Tahoma"/>
                <a:ea typeface="Tahoma"/>
                <a:cs typeface="Tahoma"/>
                <a:sym typeface="Tahoma"/>
              </a:rPr>
              <a:t> (3 cm higher than coastal MSL for NA)</a:t>
            </a:r>
            <a:endParaRPr sz="1350" dirty="0">
              <a:solidFill>
                <a:prstClr val="black"/>
              </a:solidFill>
              <a:latin typeface="Calibri"/>
            </a:endParaRPr>
          </a:p>
          <a:p>
            <a:pPr marL="342900" lvl="1" indent="-57150" defTabSz="685800">
              <a:buClr>
                <a:prstClr val="black"/>
              </a:buClr>
              <a:buSzPts val="1200"/>
              <a:buFont typeface="Noto Sans Symbols"/>
              <a:buChar char="✔"/>
            </a:pPr>
            <a:r>
              <a:rPr lang="en-US" sz="900" dirty="0">
                <a:solidFill>
                  <a:prstClr val="black"/>
                </a:solidFill>
                <a:latin typeface="Tahoma"/>
                <a:ea typeface="Tahoma"/>
                <a:cs typeface="Tahoma"/>
                <a:sym typeface="Tahoma"/>
              </a:rPr>
              <a:t>EGM96, USGG2003 and CGG2005: 62,636,856.88 m</a:t>
            </a:r>
            <a:r>
              <a:rPr lang="en-US" sz="900" baseline="30000" dirty="0">
                <a:solidFill>
                  <a:prstClr val="black"/>
                </a:solidFill>
                <a:latin typeface="Tahoma"/>
                <a:ea typeface="Tahoma"/>
                <a:cs typeface="Tahoma"/>
                <a:sym typeface="Tahoma"/>
              </a:rPr>
              <a:t>2</a:t>
            </a:r>
            <a:r>
              <a:rPr lang="en-US" sz="900" dirty="0">
                <a:solidFill>
                  <a:prstClr val="black"/>
                </a:solidFill>
                <a:latin typeface="Tahoma"/>
                <a:ea typeface="Tahoma"/>
                <a:cs typeface="Tahoma"/>
                <a:sym typeface="Tahoma"/>
              </a:rPr>
              <a:t> s</a:t>
            </a:r>
            <a:r>
              <a:rPr lang="en-US" sz="900" baseline="30000" dirty="0">
                <a:solidFill>
                  <a:prstClr val="black"/>
                </a:solidFill>
                <a:latin typeface="Tahoma"/>
                <a:ea typeface="Tahoma"/>
                <a:cs typeface="Tahoma"/>
                <a:sym typeface="Tahoma"/>
              </a:rPr>
              <a:t>-2</a:t>
            </a:r>
            <a:r>
              <a:rPr lang="en-US" sz="900" dirty="0">
                <a:solidFill>
                  <a:prstClr val="black"/>
                </a:solidFill>
                <a:latin typeface="Tahoma"/>
                <a:ea typeface="Tahoma"/>
                <a:cs typeface="Tahoma"/>
                <a:sym typeface="Tahoma"/>
              </a:rPr>
              <a:t> (8 cm lower than coastal MSL for NA)</a:t>
            </a:r>
            <a:endParaRPr sz="1350" dirty="0">
              <a:solidFill>
                <a:prstClr val="black"/>
              </a:solidFill>
              <a:latin typeface="Calibri"/>
            </a:endParaRPr>
          </a:p>
          <a:p>
            <a:pPr defTabSz="685800">
              <a:buClr>
                <a:prstClr val="black"/>
              </a:buClr>
              <a:buSzPts val="1200"/>
            </a:pPr>
            <a:endParaRPr sz="900" dirty="0">
              <a:solidFill>
                <a:prstClr val="black"/>
              </a:solidFill>
              <a:latin typeface="Tahoma"/>
              <a:ea typeface="Tahoma"/>
              <a:cs typeface="Tahoma"/>
              <a:sym typeface="Tahoma"/>
            </a:endParaRPr>
          </a:p>
          <a:p>
            <a:pPr defTabSz="685800">
              <a:buClr>
                <a:prstClr val="black"/>
              </a:buClr>
              <a:buSzPts val="1200"/>
            </a:pPr>
            <a:r>
              <a:rPr lang="en-US" sz="900" dirty="0">
                <a:solidFill>
                  <a:prstClr val="black"/>
                </a:solidFill>
                <a:latin typeface="Tahoma"/>
                <a:ea typeface="Tahoma"/>
                <a:cs typeface="Tahoma"/>
                <a:sym typeface="Tahoma"/>
              </a:rPr>
              <a:t>IERS and IAU conventions: 62,636,856.00 m</a:t>
            </a:r>
            <a:r>
              <a:rPr lang="en-US" sz="900" baseline="30000" dirty="0">
                <a:solidFill>
                  <a:prstClr val="black"/>
                </a:solidFill>
                <a:latin typeface="Tahoma"/>
                <a:ea typeface="Tahoma"/>
                <a:cs typeface="Tahoma"/>
                <a:sym typeface="Tahoma"/>
              </a:rPr>
              <a:t>2</a:t>
            </a:r>
            <a:r>
              <a:rPr lang="en-US" sz="900" dirty="0">
                <a:solidFill>
                  <a:prstClr val="black"/>
                </a:solidFill>
                <a:latin typeface="Tahoma"/>
                <a:ea typeface="Tahoma"/>
                <a:cs typeface="Tahoma"/>
                <a:sym typeface="Tahoma"/>
              </a:rPr>
              <a:t> s</a:t>
            </a:r>
            <a:r>
              <a:rPr lang="en-US" sz="900" baseline="30000" dirty="0">
                <a:solidFill>
                  <a:prstClr val="black"/>
                </a:solidFill>
                <a:latin typeface="Tahoma"/>
                <a:ea typeface="Tahoma"/>
                <a:cs typeface="Tahoma"/>
                <a:sym typeface="Tahoma"/>
              </a:rPr>
              <a:t>-2</a:t>
            </a:r>
            <a:r>
              <a:rPr lang="en-US" sz="900" dirty="0">
                <a:solidFill>
                  <a:prstClr val="black"/>
                </a:solidFill>
                <a:latin typeface="Tahoma"/>
                <a:ea typeface="Tahoma"/>
                <a:cs typeface="Tahoma"/>
                <a:sym typeface="Tahoma"/>
              </a:rPr>
              <a:t> (0 cm, same as coastal MSL for NA)</a:t>
            </a:r>
            <a:endParaRPr sz="1350" dirty="0">
              <a:solidFill>
                <a:prstClr val="black"/>
              </a:solidFill>
              <a:latin typeface="Calibri"/>
            </a:endParaRPr>
          </a:p>
        </p:txBody>
      </p:sp>
      <p:sp>
        <p:nvSpPr>
          <p:cNvPr id="2" name="Arrow: Right 1">
            <a:extLst>
              <a:ext uri="{FF2B5EF4-FFF2-40B4-BE49-F238E27FC236}">
                <a16:creationId xmlns:a16="http://schemas.microsoft.com/office/drawing/2014/main" id="{0BBEA9C2-591F-46B8-A26F-88AF1FC9D52A}"/>
              </a:ext>
            </a:extLst>
          </p:cNvPr>
          <p:cNvSpPr/>
          <p:nvPr/>
        </p:nvSpPr>
        <p:spPr>
          <a:xfrm>
            <a:off x="309415" y="1855258"/>
            <a:ext cx="917648" cy="276563"/>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29" name="Arrow: Right 28">
            <a:extLst>
              <a:ext uri="{FF2B5EF4-FFF2-40B4-BE49-F238E27FC236}">
                <a16:creationId xmlns:a16="http://schemas.microsoft.com/office/drawing/2014/main" id="{8E5B4F1B-9F95-43F3-9D87-B6018BCAC656}"/>
              </a:ext>
            </a:extLst>
          </p:cNvPr>
          <p:cNvSpPr/>
          <p:nvPr/>
        </p:nvSpPr>
        <p:spPr>
          <a:xfrm rot="10800000">
            <a:off x="7896621" y="1860235"/>
            <a:ext cx="917648" cy="276563"/>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TextBox 2">
            <a:extLst>
              <a:ext uri="{FF2B5EF4-FFF2-40B4-BE49-F238E27FC236}">
                <a16:creationId xmlns:a16="http://schemas.microsoft.com/office/drawing/2014/main" id="{F814DD53-28E4-49ED-BA49-1BD551CEC13C}"/>
              </a:ext>
            </a:extLst>
          </p:cNvPr>
          <p:cNvSpPr txBox="1"/>
          <p:nvPr/>
        </p:nvSpPr>
        <p:spPr>
          <a:xfrm>
            <a:off x="-25941" y="2126229"/>
            <a:ext cx="1270960" cy="300082"/>
          </a:xfrm>
          <a:prstGeom prst="rect">
            <a:avLst/>
          </a:prstGeom>
          <a:noFill/>
        </p:spPr>
        <p:txBody>
          <a:bodyPr wrap="square" rtlCol="0">
            <a:spAutoFit/>
          </a:bodyPr>
          <a:lstStyle/>
          <a:p>
            <a:pPr defTabSz="685800"/>
            <a:r>
              <a:rPr lang="en-US" sz="1350" dirty="0">
                <a:solidFill>
                  <a:prstClr val="black"/>
                </a:solidFill>
                <a:latin typeface="Calibri"/>
              </a:rPr>
              <a:t>GEOID2022 W</a:t>
            </a:r>
            <a:r>
              <a:rPr lang="en-US" sz="1350" baseline="-25000" dirty="0">
                <a:solidFill>
                  <a:prstClr val="black"/>
                </a:solidFill>
                <a:latin typeface="Calibri"/>
              </a:rPr>
              <a:t>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7" name="Picture 6">
            <a:extLst>
              <a:ext uri="{FF2B5EF4-FFF2-40B4-BE49-F238E27FC236}">
                <a16:creationId xmlns:a16="http://schemas.microsoft.com/office/drawing/2014/main" id="{0AC7AE18-067B-4EE3-B616-B85092D1FC3E}"/>
              </a:ext>
            </a:extLst>
          </p:cNvPr>
          <p:cNvPicPr>
            <a:picLocks noChangeAspect="1"/>
          </p:cNvPicPr>
          <p:nvPr/>
        </p:nvPicPr>
        <p:blipFill>
          <a:blip r:embed="rId3"/>
          <a:stretch>
            <a:fillRect/>
          </a:stretch>
        </p:blipFill>
        <p:spPr>
          <a:xfrm>
            <a:off x="-83634" y="-207681"/>
            <a:ext cx="11298974" cy="5323859"/>
          </a:xfrm>
          <a:prstGeom prst="rect">
            <a:avLst/>
          </a:prstGeom>
        </p:spPr>
      </p:pic>
      <p:sp>
        <p:nvSpPr>
          <p:cNvPr id="11" name="Google Shape;426;p66">
            <a:extLst>
              <a:ext uri="{FF2B5EF4-FFF2-40B4-BE49-F238E27FC236}">
                <a16:creationId xmlns:a16="http://schemas.microsoft.com/office/drawing/2014/main" id="{6404208F-FFEB-4BF7-8063-A7AE24E7F5C2}"/>
              </a:ext>
            </a:extLst>
          </p:cNvPr>
          <p:cNvSpPr txBox="1">
            <a:spLocks/>
          </p:cNvSpPr>
          <p:nvPr/>
        </p:nvSpPr>
        <p:spPr>
          <a:xfrm>
            <a:off x="42490" y="27322"/>
            <a:ext cx="2452108" cy="1220936"/>
          </a:xfrm>
          <a:prstGeom prst="rect">
            <a:avLst/>
          </a:prstGeom>
          <a:solidFill>
            <a:schemeClr val="bg1"/>
          </a:solidFill>
          <a:ln>
            <a:solidFill>
              <a:schemeClr val="tx1"/>
            </a:solidFill>
          </a:ln>
        </p:spPr>
        <p:txBody>
          <a:bodyPr spcFirstLastPara="1" vert="horz" wrap="square" lIns="68569" tIns="34275" rIns="68569" bIns="34275" rtlCol="0" anchor="ctr" anchorCtr="0">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defTabSz="457189">
              <a:spcBef>
                <a:spcPts val="0"/>
              </a:spcBef>
              <a:buSzPts val="1400"/>
            </a:pPr>
            <a:r>
              <a:rPr lang="en-US" sz="2100" b="1" dirty="0">
                <a:solidFill>
                  <a:prstClr val="black"/>
                </a:solidFill>
                <a:latin typeface="Calibri"/>
              </a:rPr>
              <a:t>North American-Pacific Geopotential Datum of 2022</a:t>
            </a:r>
          </a:p>
        </p:txBody>
      </p:sp>
      <p:sp>
        <p:nvSpPr>
          <p:cNvPr id="5" name="Rectangle 4">
            <a:extLst>
              <a:ext uri="{FF2B5EF4-FFF2-40B4-BE49-F238E27FC236}">
                <a16:creationId xmlns:a16="http://schemas.microsoft.com/office/drawing/2014/main" id="{3EDB5C2E-00D3-4ECD-8C9D-D026BC1DAB16}"/>
              </a:ext>
            </a:extLst>
          </p:cNvPr>
          <p:cNvSpPr/>
          <p:nvPr/>
        </p:nvSpPr>
        <p:spPr>
          <a:xfrm>
            <a:off x="1105852" y="3447992"/>
            <a:ext cx="1448753" cy="64109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3" name="Rectangle 12">
            <a:extLst>
              <a:ext uri="{FF2B5EF4-FFF2-40B4-BE49-F238E27FC236}">
                <a16:creationId xmlns:a16="http://schemas.microsoft.com/office/drawing/2014/main" id="{9AFF1200-D361-43BB-8DD8-6169021BAC1C}"/>
              </a:ext>
            </a:extLst>
          </p:cNvPr>
          <p:cNvSpPr/>
          <p:nvPr/>
        </p:nvSpPr>
        <p:spPr>
          <a:xfrm>
            <a:off x="2627220" y="4271122"/>
            <a:ext cx="756397" cy="81186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4" name="Rectangle 13">
            <a:extLst>
              <a:ext uri="{FF2B5EF4-FFF2-40B4-BE49-F238E27FC236}">
                <a16:creationId xmlns:a16="http://schemas.microsoft.com/office/drawing/2014/main" id="{287DED41-05F7-481E-8D8A-EF71A27339C4}"/>
              </a:ext>
            </a:extLst>
          </p:cNvPr>
          <p:cNvSpPr/>
          <p:nvPr/>
        </p:nvSpPr>
        <p:spPr>
          <a:xfrm>
            <a:off x="2554606" y="-226919"/>
            <a:ext cx="6469520" cy="44974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mc:AlternateContent xmlns:mc="http://schemas.openxmlformats.org/markup-compatibility/2006" xmlns:a14="http://schemas.microsoft.com/office/drawing/2010/main">
        <mc:Choice Requires="a14">
          <p:graphicFrame>
            <p:nvGraphicFramePr>
              <p:cNvPr id="19" name="Google Shape;299;p6">
                <a:extLst>
                  <a:ext uri="{FF2B5EF4-FFF2-40B4-BE49-F238E27FC236}">
                    <a16:creationId xmlns:a16="http://schemas.microsoft.com/office/drawing/2014/main" id="{86C22072-BDCD-4B90-AE21-86D10383AFC3}"/>
                  </a:ext>
                </a:extLst>
              </p:cNvPr>
              <p:cNvGraphicFramePr/>
              <p:nvPr/>
            </p:nvGraphicFramePr>
            <p:xfrm>
              <a:off x="42490" y="1428653"/>
              <a:ext cx="2452108" cy="1840167"/>
            </p:xfrm>
            <a:graphic>
              <a:graphicData uri="http://schemas.openxmlformats.org/drawingml/2006/table">
                <a:tbl>
                  <a:tblPr firstRow="1" bandRow="1">
                    <a:noFill/>
                  </a:tblPr>
                  <a:tblGrid>
                    <a:gridCol w="1158761">
                      <a:extLst>
                        <a:ext uri="{9D8B030D-6E8A-4147-A177-3AD203B41FA5}">
                          <a16:colId xmlns:a16="http://schemas.microsoft.com/office/drawing/2014/main" val="20000"/>
                        </a:ext>
                      </a:extLst>
                    </a:gridCol>
                    <a:gridCol w="1293347">
                      <a:extLst>
                        <a:ext uri="{9D8B030D-6E8A-4147-A177-3AD203B41FA5}">
                          <a16:colId xmlns:a16="http://schemas.microsoft.com/office/drawing/2014/main" val="20001"/>
                        </a:ext>
                      </a:extLst>
                    </a:gridCol>
                  </a:tblGrid>
                  <a:tr h="182880">
                    <a:tc>
                      <a:txBody>
                        <a:bodyPr/>
                        <a:lstStyle/>
                        <a:p>
                          <a:pPr marL="0" marR="0" lvl="0" indent="0" algn="just" rtl="0">
                            <a:spcBef>
                              <a:spcPts val="0"/>
                            </a:spcBef>
                            <a:spcAft>
                              <a:spcPts val="0"/>
                            </a:spcAft>
                            <a:buNone/>
                          </a:pPr>
                          <a:r>
                            <a:rPr lang="en-US" sz="800" dirty="0">
                              <a:latin typeface="Arial"/>
                              <a:ea typeface="Arial"/>
                              <a:cs typeface="Arial"/>
                              <a:sym typeface="Arial"/>
                            </a:rPr>
                            <a:t>Definitions:</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dirty="0">
                              <a:latin typeface="Arial"/>
                              <a:ea typeface="Arial"/>
                              <a:cs typeface="Arial"/>
                              <a:sym typeface="Arial"/>
                            </a:rPr>
                            <a:t>Value and realization:</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8288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W</a:t>
                          </a:r>
                          <a:r>
                            <a:rPr lang="en-US" sz="800" u="none" strike="noStrike" cap="none" baseline="-25000" dirty="0">
                              <a:latin typeface="Arial"/>
                              <a:ea typeface="Arial"/>
                              <a:cs typeface="Arial"/>
                              <a:sym typeface="Arial"/>
                            </a:rPr>
                            <a:t>0</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u="none" strike="noStrike" cap="none" dirty="0">
                              <a:latin typeface="Arial"/>
                              <a:ea typeface="Arial"/>
                              <a:cs typeface="Arial"/>
                              <a:sym typeface="Arial"/>
                            </a:rPr>
                            <a:t>62,636,856 m</a:t>
                          </a:r>
                          <a:r>
                            <a:rPr lang="en-US" sz="800" u="none" strike="noStrike" cap="none" baseline="30000" dirty="0">
                              <a:latin typeface="Arial"/>
                              <a:ea typeface="Arial"/>
                              <a:cs typeface="Arial"/>
                              <a:sym typeface="Arial"/>
                            </a:rPr>
                            <a:t>2</a:t>
                          </a:r>
                          <a:r>
                            <a:rPr lang="en-US" sz="800" u="none" strike="noStrike" cap="none" dirty="0">
                              <a:latin typeface="Arial"/>
                              <a:ea typeface="Arial"/>
                              <a:cs typeface="Arial"/>
                              <a:sym typeface="Arial"/>
                            </a:rPr>
                            <a:t>s</a:t>
                          </a:r>
                          <a:r>
                            <a:rPr lang="en-US" sz="800" u="none" strike="noStrike" cap="none" baseline="30000" dirty="0">
                              <a:latin typeface="Arial"/>
                              <a:ea typeface="Arial"/>
                              <a:cs typeface="Arial"/>
                              <a:sym typeface="Arial"/>
                            </a:rPr>
                            <a:t>-2</a:t>
                          </a:r>
                          <a:endParaRPr lang="en-US"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88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GM</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3.986004415x10</a:t>
                          </a:r>
                          <a:r>
                            <a:rPr lang="en-US" sz="800" u="none" strike="noStrike" cap="none" baseline="30000" dirty="0">
                              <a:latin typeface="Arial"/>
                              <a:ea typeface="Arial"/>
                              <a:cs typeface="Arial"/>
                              <a:sym typeface="Arial"/>
                            </a:rPr>
                            <a:t>14</a:t>
                          </a:r>
                          <a:r>
                            <a:rPr lang="en-US" sz="800" u="none" strike="noStrike" cap="none" dirty="0">
                              <a:latin typeface="Arial"/>
                              <a:ea typeface="Arial"/>
                              <a:cs typeface="Arial"/>
                              <a:sym typeface="Arial"/>
                            </a:rPr>
                            <a:t> m</a:t>
                          </a:r>
                          <a:r>
                            <a:rPr lang="en-US" sz="800" u="none" strike="noStrike" cap="none" baseline="30000" dirty="0">
                              <a:latin typeface="Arial"/>
                              <a:ea typeface="Arial"/>
                              <a:cs typeface="Arial"/>
                              <a:sym typeface="Arial"/>
                            </a:rPr>
                            <a:t>3</a:t>
                          </a:r>
                          <a:r>
                            <a:rPr lang="en-US" sz="800" u="none" strike="noStrike" cap="none" dirty="0">
                              <a:latin typeface="Arial"/>
                              <a:ea typeface="Arial"/>
                              <a:cs typeface="Arial"/>
                              <a:sym typeface="Arial"/>
                            </a:rPr>
                            <a:t>s</a:t>
                          </a:r>
                          <a:r>
                            <a:rPr lang="en-US" sz="800" u="none" strike="noStrike" cap="none" baseline="30000" dirty="0">
                              <a:latin typeface="Arial"/>
                              <a:ea typeface="Arial"/>
                              <a:cs typeface="Arial"/>
                              <a:sym typeface="Arial"/>
                            </a:rPr>
                            <a:t>-2</a:t>
                          </a:r>
                          <a:endParaRPr lang="en-US"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8288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Realization</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GEOID2022</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288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Geometric RF</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ITRF2020</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82880">
                    <a:tc>
                      <a:txBody>
                        <a:bodyPr/>
                        <a:lstStyle/>
                        <a:p>
                          <a:pPr marL="0" marR="0" lvl="0" indent="0" algn="l" rtl="0">
                            <a:spcBef>
                              <a:spcPts val="0"/>
                            </a:spcBef>
                            <a:spcAft>
                              <a:spcPts val="0"/>
                            </a:spcAft>
                            <a:buNone/>
                          </a:pPr>
                          <a:r>
                            <a:rPr lang="en-US" sz="800" u="none" strike="noStrike" cap="none">
                              <a:latin typeface="Arial"/>
                              <a:ea typeface="Arial"/>
                              <a:cs typeface="Arial"/>
                              <a:sym typeface="Arial"/>
                            </a:rPr>
                            <a:t>Height (type)</a:t>
                          </a:r>
                          <a:endParaRPr sz="800" u="none" strike="noStrike" cap="none">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Orthometric: </a:t>
                          </a:r>
                          <a:r>
                            <a:rPr lang="en-US" sz="800" i="1" u="none" strike="noStrike" cap="none" dirty="0">
                              <a:latin typeface="Arial"/>
                              <a:ea typeface="Arial"/>
                              <a:cs typeface="Arial"/>
                              <a:sym typeface="Arial"/>
                            </a:rPr>
                            <a:t>H(t) = h(t) – N(t)</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8288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Tide system</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Tide Free</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86452">
                    <a:tc>
                      <a:txBody>
                        <a:bodyPr/>
                        <a:lstStyle/>
                        <a:p>
                          <a:pPr marL="0" marR="0" lvl="0" indent="0" algn="l" rtl="0">
                            <a:spcBef>
                              <a:spcPts val="0"/>
                            </a:spcBef>
                            <a:spcAft>
                              <a:spcPts val="0"/>
                            </a:spcAft>
                            <a:buNone/>
                          </a:pPr>
                          <a:r>
                            <a:rPr lang="en-US" sz="800" dirty="0">
                              <a:latin typeface="Arial" panose="020B0604020202020204" pitchFamily="34" charset="0"/>
                              <a:ea typeface="Arial"/>
                              <a:cs typeface="Arial" panose="020B0604020202020204" pitchFamily="34" charset="0"/>
                              <a:sym typeface="Arial"/>
                            </a:rPr>
                            <a:t>Velocity of geoid height </a:t>
                          </a:r>
                          <a:endParaRPr sz="800" dirty="0">
                            <a:latin typeface="Arial" panose="020B0604020202020204" pitchFamily="34" charset="0"/>
                            <a:ea typeface="Arial"/>
                            <a:cs typeface="Arial" panose="020B0604020202020204" pitchFamily="34" charset="0"/>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0" i="0" u="none" strike="noStrike" cap="none" dirty="0">
                              <a:solidFill>
                                <a:schemeClr val="dk1"/>
                              </a:solidFill>
                              <a:effectLst/>
                              <a:latin typeface="Arial" panose="020B0604020202020204" pitchFamily="34" charset="0"/>
                              <a:ea typeface="Calibri"/>
                              <a:cs typeface="Arial" panose="020B0604020202020204" pitchFamily="34" charset="0"/>
                              <a:sym typeface="Arial"/>
                            </a:rPr>
                            <a:t>Linear:</a:t>
                          </a:r>
                          <a:r>
                            <a:rPr lang="en-US" sz="800" b="0" i="0" u="none" strike="noStrike" cap="none" baseline="0" dirty="0">
                              <a:solidFill>
                                <a:schemeClr val="dk1"/>
                              </a:solidFill>
                              <a:effectLst/>
                              <a:latin typeface="Arial" panose="020B0604020202020204" pitchFamily="34" charset="0"/>
                              <a:ea typeface="Calibri"/>
                              <a:cs typeface="Arial" panose="020B0604020202020204" pitchFamily="34" charset="0"/>
                              <a:sym typeface="Arial"/>
                            </a:rPr>
                            <a:t> </a:t>
                          </a:r>
                          <a14:m>
                            <m:oMath xmlns:m="http://schemas.openxmlformats.org/officeDocument/2006/math">
                              <m:acc>
                                <m:accPr>
                                  <m:chr m:val="̇"/>
                                  <m:ctrlPr>
                                    <a:rPr lang="ar-AE" sz="800" b="0" i="1" u="none" strike="noStrike" cap="none">
                                      <a:solidFill>
                                        <a:schemeClr val="dk1"/>
                                      </a:solidFill>
                                      <a:effectLst/>
                                      <a:latin typeface="Cambria Math" panose="02040503050406030204" pitchFamily="18" charset="0"/>
                                      <a:ea typeface="Calibri"/>
                                      <a:cs typeface="Calibri"/>
                                      <a:sym typeface="Arial"/>
                                    </a:rPr>
                                  </m:ctrlPr>
                                </m:accPr>
                                <m:e>
                                  <m:r>
                                    <a:rPr lang="ar-AE" sz="800" b="0" i="1" u="none" strike="noStrike" cap="none">
                                      <a:solidFill>
                                        <a:schemeClr val="dk1"/>
                                      </a:solidFill>
                                      <a:effectLst/>
                                      <a:latin typeface="Cambria Math" panose="02040503050406030204" pitchFamily="18" charset="0"/>
                                      <a:ea typeface="Calibri"/>
                                      <a:cs typeface="Calibri"/>
                                      <a:sym typeface="Arial"/>
                                    </a:rPr>
                                    <m:t>𝑁</m:t>
                                  </m:r>
                                </m:e>
                              </m:acc>
                            </m:oMath>
                          </a14:m>
                          <a:endParaRPr lang="ar-AE" sz="800" b="0" i="0" u="none" strike="noStrike" cap="none" dirty="0">
                            <a:solidFill>
                              <a:schemeClr val="dk1"/>
                            </a:solidFill>
                            <a:latin typeface="+mn-lt"/>
                            <a:ea typeface="Calibri"/>
                            <a:cs typeface="Calibri"/>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82880">
                    <a:tc>
                      <a:txBody>
                        <a:bodyPr/>
                        <a:lstStyle/>
                        <a:p>
                          <a:pPr marL="0" marR="0" lvl="0" indent="0" algn="l" rtl="0">
                            <a:spcBef>
                              <a:spcPts val="0"/>
                            </a:spcBef>
                            <a:spcAft>
                              <a:spcPts val="0"/>
                            </a:spcAft>
                            <a:buNone/>
                          </a:pPr>
                          <a:r>
                            <a:rPr lang="en-US" sz="800" dirty="0">
                              <a:latin typeface="Arial"/>
                              <a:ea typeface="Arial"/>
                              <a:cs typeface="Arial"/>
                              <a:sym typeface="Arial"/>
                            </a:rPr>
                            <a:t>Reference epoch</a:t>
                          </a:r>
                          <a:endParaRPr sz="800"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n-US" sz="800" dirty="0">
                              <a:latin typeface="Arial"/>
                              <a:ea typeface="Arial"/>
                              <a:cs typeface="Arial"/>
                              <a:sym typeface="Arial"/>
                            </a:rPr>
                            <a:t>2020.0</a:t>
                          </a:r>
                          <a:endParaRPr sz="800"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mc:Choice>
        <mc:Fallback xmlns="">
          <p:graphicFrame>
            <p:nvGraphicFramePr>
              <p:cNvPr id="19" name="Google Shape;299;p6">
                <a:extLst>
                  <a:ext uri="{FF2B5EF4-FFF2-40B4-BE49-F238E27FC236}">
                    <a16:creationId xmlns:a16="http://schemas.microsoft.com/office/drawing/2014/main" id="{86C22072-BDCD-4B90-AE21-86D10383AFC3}"/>
                  </a:ext>
                </a:extLst>
              </p:cNvPr>
              <p:cNvGraphicFramePr/>
              <p:nvPr/>
            </p:nvGraphicFramePr>
            <p:xfrm>
              <a:off x="42490" y="1428653"/>
              <a:ext cx="2452108" cy="1840167"/>
            </p:xfrm>
            <a:graphic>
              <a:graphicData uri="http://schemas.openxmlformats.org/drawingml/2006/table">
                <a:tbl>
                  <a:tblPr firstRow="1" bandRow="1">
                    <a:noFill/>
                  </a:tblPr>
                  <a:tblGrid>
                    <a:gridCol w="1158761">
                      <a:extLst>
                        <a:ext uri="{9D8B030D-6E8A-4147-A177-3AD203B41FA5}">
                          <a16:colId xmlns:a16="http://schemas.microsoft.com/office/drawing/2014/main" val="20000"/>
                        </a:ext>
                      </a:extLst>
                    </a:gridCol>
                    <a:gridCol w="1293347">
                      <a:extLst>
                        <a:ext uri="{9D8B030D-6E8A-4147-A177-3AD203B41FA5}">
                          <a16:colId xmlns:a16="http://schemas.microsoft.com/office/drawing/2014/main" val="20001"/>
                        </a:ext>
                      </a:extLst>
                    </a:gridCol>
                  </a:tblGrid>
                  <a:tr h="190500">
                    <a:tc>
                      <a:txBody>
                        <a:bodyPr/>
                        <a:lstStyle/>
                        <a:p>
                          <a:pPr marL="0" marR="0" lvl="0" indent="0" algn="just" rtl="0">
                            <a:spcBef>
                              <a:spcPts val="0"/>
                            </a:spcBef>
                            <a:spcAft>
                              <a:spcPts val="0"/>
                            </a:spcAft>
                            <a:buNone/>
                          </a:pPr>
                          <a:r>
                            <a:rPr lang="en-US" sz="800" dirty="0">
                              <a:latin typeface="Arial"/>
                              <a:ea typeface="Arial"/>
                              <a:cs typeface="Arial"/>
                              <a:sym typeface="Arial"/>
                            </a:rPr>
                            <a:t>Definitions:</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dirty="0">
                              <a:latin typeface="Arial"/>
                              <a:ea typeface="Arial"/>
                              <a:cs typeface="Arial"/>
                              <a:sym typeface="Arial"/>
                            </a:rPr>
                            <a:t>Value and realization:</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9050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W</a:t>
                          </a:r>
                          <a:r>
                            <a:rPr lang="en-US" sz="800" u="none" strike="noStrike" cap="none" baseline="-25000" dirty="0">
                              <a:latin typeface="Arial"/>
                              <a:ea typeface="Arial"/>
                              <a:cs typeface="Arial"/>
                              <a:sym typeface="Arial"/>
                            </a:rPr>
                            <a:t>0</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u="none" strike="noStrike" cap="none" dirty="0">
                              <a:latin typeface="Arial"/>
                              <a:ea typeface="Arial"/>
                              <a:cs typeface="Arial"/>
                              <a:sym typeface="Arial"/>
                            </a:rPr>
                            <a:t>62,636,856 m</a:t>
                          </a:r>
                          <a:r>
                            <a:rPr lang="en-US" sz="800" u="none" strike="noStrike" cap="none" baseline="30000" dirty="0">
                              <a:latin typeface="Arial"/>
                              <a:ea typeface="Arial"/>
                              <a:cs typeface="Arial"/>
                              <a:sym typeface="Arial"/>
                            </a:rPr>
                            <a:t>2</a:t>
                          </a:r>
                          <a:r>
                            <a:rPr lang="en-US" sz="800" u="none" strike="noStrike" cap="none" dirty="0">
                              <a:latin typeface="Arial"/>
                              <a:ea typeface="Arial"/>
                              <a:cs typeface="Arial"/>
                              <a:sym typeface="Arial"/>
                            </a:rPr>
                            <a:t>s</a:t>
                          </a:r>
                          <a:r>
                            <a:rPr lang="en-US" sz="800" u="none" strike="noStrike" cap="none" baseline="30000" dirty="0">
                              <a:latin typeface="Arial"/>
                              <a:ea typeface="Arial"/>
                              <a:cs typeface="Arial"/>
                              <a:sym typeface="Arial"/>
                            </a:rPr>
                            <a:t>-2</a:t>
                          </a:r>
                          <a:endParaRPr lang="en-US"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050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GM</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3.986004415x10</a:t>
                          </a:r>
                          <a:r>
                            <a:rPr lang="en-US" sz="800" u="none" strike="noStrike" cap="none" baseline="30000" dirty="0">
                              <a:latin typeface="Arial"/>
                              <a:ea typeface="Arial"/>
                              <a:cs typeface="Arial"/>
                              <a:sym typeface="Arial"/>
                            </a:rPr>
                            <a:t>14</a:t>
                          </a:r>
                          <a:r>
                            <a:rPr lang="en-US" sz="800" u="none" strike="noStrike" cap="none" dirty="0">
                              <a:latin typeface="Arial"/>
                              <a:ea typeface="Arial"/>
                              <a:cs typeface="Arial"/>
                              <a:sym typeface="Arial"/>
                            </a:rPr>
                            <a:t> m</a:t>
                          </a:r>
                          <a:r>
                            <a:rPr lang="en-US" sz="800" u="none" strike="noStrike" cap="none" baseline="30000" dirty="0">
                              <a:latin typeface="Arial"/>
                              <a:ea typeface="Arial"/>
                              <a:cs typeface="Arial"/>
                              <a:sym typeface="Arial"/>
                            </a:rPr>
                            <a:t>3</a:t>
                          </a:r>
                          <a:r>
                            <a:rPr lang="en-US" sz="800" u="none" strike="noStrike" cap="none" dirty="0">
                              <a:latin typeface="Arial"/>
                              <a:ea typeface="Arial"/>
                              <a:cs typeface="Arial"/>
                              <a:sym typeface="Arial"/>
                            </a:rPr>
                            <a:t>s</a:t>
                          </a:r>
                          <a:r>
                            <a:rPr lang="en-US" sz="800" u="none" strike="noStrike" cap="none" baseline="30000" dirty="0">
                              <a:latin typeface="Arial"/>
                              <a:ea typeface="Arial"/>
                              <a:cs typeface="Arial"/>
                              <a:sym typeface="Arial"/>
                            </a:rPr>
                            <a:t>-2</a:t>
                          </a:r>
                          <a:endParaRPr lang="en-US"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050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Realization</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GEOID2022</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9050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Geometric RF</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ITRF2020</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12420">
                    <a:tc>
                      <a:txBody>
                        <a:bodyPr/>
                        <a:lstStyle/>
                        <a:p>
                          <a:pPr marL="0" marR="0" lvl="0" indent="0" algn="l" rtl="0">
                            <a:spcBef>
                              <a:spcPts val="0"/>
                            </a:spcBef>
                            <a:spcAft>
                              <a:spcPts val="0"/>
                            </a:spcAft>
                            <a:buNone/>
                          </a:pPr>
                          <a:r>
                            <a:rPr lang="en-US" sz="800" u="none" strike="noStrike" cap="none">
                              <a:latin typeface="Arial"/>
                              <a:ea typeface="Arial"/>
                              <a:cs typeface="Arial"/>
                              <a:sym typeface="Arial"/>
                            </a:rPr>
                            <a:t>Height (type)</a:t>
                          </a:r>
                          <a:endParaRPr sz="800" u="none" strike="noStrike" cap="none">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Orthometric: </a:t>
                          </a:r>
                          <a:r>
                            <a:rPr lang="en-US" sz="800" i="1" u="none" strike="noStrike" cap="none" dirty="0">
                              <a:latin typeface="Arial"/>
                              <a:ea typeface="Arial"/>
                              <a:cs typeface="Arial"/>
                              <a:sym typeface="Arial"/>
                            </a:rPr>
                            <a:t>H(t) = h(t) – N(t)</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90500">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Tide system</a:t>
                          </a:r>
                          <a:endParaRPr sz="800" u="none" strike="noStrike" cap="none"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800" u="none" strike="noStrike" cap="none" dirty="0">
                              <a:latin typeface="Arial"/>
                              <a:ea typeface="Arial"/>
                              <a:cs typeface="Arial"/>
                              <a:sym typeface="Arial"/>
                            </a:rPr>
                            <a:t>Tide Free</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4247">
                    <a:tc>
                      <a:txBody>
                        <a:bodyPr/>
                        <a:lstStyle/>
                        <a:p>
                          <a:pPr marL="0" marR="0" lvl="0" indent="0" algn="l" rtl="0">
                            <a:spcBef>
                              <a:spcPts val="0"/>
                            </a:spcBef>
                            <a:spcAft>
                              <a:spcPts val="0"/>
                            </a:spcAft>
                            <a:buNone/>
                          </a:pPr>
                          <a:r>
                            <a:rPr lang="en-US" sz="800" dirty="0">
                              <a:latin typeface="Arial" panose="020B0604020202020204" pitchFamily="34" charset="0"/>
                              <a:ea typeface="Arial"/>
                              <a:cs typeface="Arial" panose="020B0604020202020204" pitchFamily="34" charset="0"/>
                              <a:sym typeface="Arial"/>
                            </a:rPr>
                            <a:t>Velocity of geoid height </a:t>
                          </a:r>
                          <a:endParaRPr sz="800" dirty="0">
                            <a:latin typeface="Arial" panose="020B0604020202020204" pitchFamily="34" charset="0"/>
                            <a:ea typeface="Arial"/>
                            <a:cs typeface="Arial" panose="020B0604020202020204" pitchFamily="34" charset="0"/>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90141" t="-753125" r="-939" b="-109375"/>
                          </a:stretch>
                        </a:blipFill>
                      </a:tcPr>
                    </a:tc>
                    <a:extLst>
                      <a:ext uri="{0D108BD9-81ED-4DB2-BD59-A6C34878D82A}">
                        <a16:rowId xmlns:a16="http://schemas.microsoft.com/office/drawing/2014/main" val="10008"/>
                      </a:ext>
                    </a:extLst>
                  </a:tr>
                  <a:tr h="190500">
                    <a:tc>
                      <a:txBody>
                        <a:bodyPr/>
                        <a:lstStyle/>
                        <a:p>
                          <a:pPr marL="0" marR="0" lvl="0" indent="0" algn="l" rtl="0">
                            <a:spcBef>
                              <a:spcPts val="0"/>
                            </a:spcBef>
                            <a:spcAft>
                              <a:spcPts val="0"/>
                            </a:spcAft>
                            <a:buNone/>
                          </a:pPr>
                          <a:r>
                            <a:rPr lang="en-US" sz="800" dirty="0">
                              <a:latin typeface="Arial"/>
                              <a:ea typeface="Arial"/>
                              <a:cs typeface="Arial"/>
                              <a:sym typeface="Arial"/>
                            </a:rPr>
                            <a:t>Reference epoch</a:t>
                          </a:r>
                          <a:endParaRPr sz="800"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n-US" sz="800" dirty="0">
                              <a:latin typeface="Arial"/>
                              <a:ea typeface="Arial"/>
                              <a:cs typeface="Arial"/>
                              <a:sym typeface="Arial"/>
                            </a:rPr>
                            <a:t>2020.0</a:t>
                          </a:r>
                          <a:endParaRPr sz="800" dirty="0">
                            <a:latin typeface="Arial"/>
                            <a:ea typeface="Arial"/>
                            <a:cs typeface="Arial"/>
                            <a:sym typeface="Arial"/>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mc:Fallback>
      </mc:AlternateContent>
    </p:spTree>
    <p:extLst>
      <p:ext uri="{BB962C8B-B14F-4D97-AF65-F5344CB8AC3E}">
        <p14:creationId xmlns:p14="http://schemas.microsoft.com/office/powerpoint/2010/main" val="266671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70E90C7-A4B5-4046-A00B-A1F38067F179}" vid="{9FD32E7D-18DC-4E55-93AE-65A36C9BEB8F}"/>
    </a:ext>
  </a:extLst>
</a:theme>
</file>

<file path=ppt/theme/theme2.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NGS_508_Wide</Template>
  <TotalTime>659</TotalTime>
  <Words>1500</Words>
  <Application>Microsoft Office PowerPoint</Application>
  <PresentationFormat>On-screen Show (16:9)</PresentationFormat>
  <Paragraphs>150</Paragraphs>
  <Slides>14</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vt:i4>
      </vt:variant>
    </vt:vector>
  </HeadingPairs>
  <TitlesOfParts>
    <vt:vector size="27" baseType="lpstr">
      <vt:lpstr>Arial</vt:lpstr>
      <vt:lpstr>Arial Narrow</vt:lpstr>
      <vt:lpstr>Calibri</vt:lpstr>
      <vt:lpstr>Cambria Math</vt:lpstr>
      <vt:lpstr>Franklin Gothic Heavy</vt:lpstr>
      <vt:lpstr>Helvetica</vt:lpstr>
      <vt:lpstr>Noto Sans Symbols</vt:lpstr>
      <vt:lpstr>Tahoma</vt:lpstr>
      <vt:lpstr>Times New Roman</vt:lpstr>
      <vt:lpstr>Office Theme</vt:lpstr>
      <vt:lpstr>NGSPowerPointTemplate</vt:lpstr>
      <vt:lpstr>1_Office Theme</vt:lpstr>
      <vt:lpstr>1_NGSPowerPointTemplate</vt:lpstr>
      <vt:lpstr>Geoid model development at NOAA’s National Geodetic Survey</vt:lpstr>
      <vt:lpstr>PowerPoint Presentation</vt:lpstr>
      <vt:lpstr>Real-world needs for an accurate Reference Frame / Vertical Datum</vt:lpstr>
      <vt:lpstr>Issues with NAVD 88</vt:lpstr>
      <vt:lpstr>Issues with passive geodetic control</vt:lpstr>
      <vt:lpstr>Geoid and Heights</vt:lpstr>
      <vt:lpstr>Properties of Earth’s Gravity Field, W</vt:lpstr>
      <vt:lpstr>Define W0: the ‘zero’ level for the geoid &amp; heights</vt:lpstr>
      <vt:lpstr>PowerPoint Presentation</vt:lpstr>
      <vt:lpstr>North American-Pacific Geopotential Datum of 2022</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Kevin Ahlgren</cp:lastModifiedBy>
  <cp:revision>37</cp:revision>
  <dcterms:created xsi:type="dcterms:W3CDTF">2022-12-05T11:39:49Z</dcterms:created>
  <dcterms:modified xsi:type="dcterms:W3CDTF">2024-12-16T14:50:13Z</dcterms:modified>
</cp:coreProperties>
</file>