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 id="2147483710" r:id="rId4"/>
  </p:sldMasterIdLst>
  <p:notesMasterIdLst>
    <p:notesMasterId r:id="rId20"/>
  </p:notesMasterIdLst>
  <p:sldIdLst>
    <p:sldId id="356" r:id="rId5"/>
    <p:sldId id="355" r:id="rId6"/>
    <p:sldId id="364" r:id="rId7"/>
    <p:sldId id="470" r:id="rId8"/>
    <p:sldId id="262" r:id="rId9"/>
    <p:sldId id="481" r:id="rId10"/>
    <p:sldId id="477" r:id="rId11"/>
    <p:sldId id="466" r:id="rId12"/>
    <p:sldId id="460" r:id="rId13"/>
    <p:sldId id="478" r:id="rId14"/>
    <p:sldId id="471" r:id="rId15"/>
    <p:sldId id="473" r:id="rId16"/>
    <p:sldId id="475" r:id="rId17"/>
    <p:sldId id="476" r:id="rId18"/>
    <p:sldId id="4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074" autoAdjust="0"/>
  </p:normalViewPr>
  <p:slideViewPr>
    <p:cSldViewPr snapToGrid="0">
      <p:cViewPr varScale="1">
        <p:scale>
          <a:sx n="95" d="100"/>
          <a:sy n="95" d="100"/>
        </p:scale>
        <p:origin x="384" y="11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D4B6A-3846-451B-9D05-89D3DD98451C}"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2C80E-ECB6-497F-9DC9-D034E4B86163}" type="slidenum">
              <a:rPr lang="en-US" smtClean="0"/>
              <a:t>‹#›</a:t>
            </a:fld>
            <a:endParaRPr lang="en-US"/>
          </a:p>
        </p:txBody>
      </p:sp>
    </p:spTree>
    <p:extLst>
      <p:ext uri="{BB962C8B-B14F-4D97-AF65-F5344CB8AC3E}">
        <p14:creationId xmlns:p14="http://schemas.microsoft.com/office/powerpoint/2010/main" val="84077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689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Regional model tailored to the local region; v</a:t>
            </a:r>
            <a:r>
              <a:rPr lang="en-US" sz="1200" dirty="0" err="1">
                <a:solidFill>
                  <a:prstClr val="black"/>
                </a:solidFill>
                <a:latin typeface="Calibri"/>
              </a:rPr>
              <a:t>ery</a:t>
            </a:r>
            <a:r>
              <a:rPr lang="en-US" sz="1200" dirty="0">
                <a:solidFill>
                  <a:prstClr val="black"/>
                </a:solidFill>
                <a:latin typeface="Calibri"/>
              </a:rPr>
              <a:t> similar to the main, North American-Pacific geoid model. </a:t>
            </a:r>
            <a:r>
              <a:rPr kumimoji="0" lang="en-US" sz="1200" b="0" i="0" u="none" strike="noStrike" kern="1200" cap="none" spc="0" normalizeH="0" baseline="0" noProof="0" dirty="0">
                <a:ln>
                  <a:noFill/>
                </a:ln>
                <a:solidFill>
                  <a:prstClr val="black"/>
                </a:solidFill>
                <a:effectLst/>
                <a:uLnTx/>
                <a:uFillTx/>
                <a:latin typeface="Calibri"/>
                <a:ea typeface="+mn-ea"/>
                <a:cs typeface="+mn-cs"/>
              </a:rPr>
              <a:t>Coverage includes</a:t>
            </a:r>
            <a:r>
              <a:rPr lang="en-US" sz="1200" dirty="0">
                <a:solidFill>
                  <a:prstClr val="black"/>
                </a:solidFill>
                <a:latin typeface="Calibri"/>
              </a:rPr>
              <a:t> Palau, Micronesia, Wake Island, Marshall Islands</a:t>
            </a:r>
          </a:p>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844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22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868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42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5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Obtain hear</a:t>
            </a:r>
            <a:r>
              <a:rPr lang="en-US" baseline="0" dirty="0"/>
              <a:t> about ‘bias’ and ‘tilt’ from different NGS people.  </a:t>
            </a:r>
          </a:p>
          <a:p>
            <a:endParaRPr lang="en-US" baseline="0" dirty="0"/>
          </a:p>
          <a:p>
            <a:r>
              <a:rPr lang="en-US" baseline="0" dirty="0"/>
              <a:t>Sometimes the bias is concerning; sometimes its not.  For gravity, a bias is problematic.  If used in geoid modeling, this will lead to a step in the geoid if unaccounted for.</a:t>
            </a:r>
          </a:p>
          <a:p>
            <a:r>
              <a:rPr lang="en-US" baseline="0" dirty="0"/>
              <a:t>In this case, we know there is a bias and it is not worrisome.  NAVD 88 is based on a single tide gauge – other geoids and/or </a:t>
            </a:r>
            <a:r>
              <a:rPr lang="en-US" baseline="0" dirty="0" err="1"/>
              <a:t>datums</a:t>
            </a:r>
            <a:r>
              <a:rPr lang="en-US" baseline="0" dirty="0"/>
              <a:t> are likely to be based on a different W0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19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marks have been used to define heights for centuries.  However, they are subject to manmade and natural elements that can cause them to be unusable.  We have all seen examples like this – and even when the mark is stable, the entire ground surface and mark within it can be uplifting or subsiding and unknown rates like the figure on the right, where the mark is subsiding at roughly 1 cm per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21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r>
              <a:rPr lang="en-US" sz="1110" dirty="0"/>
              <a:t>The static geoid model (SGEOID2022) has been agreed upon with geoid teams. This combined model is a simple average of 1 CGS model, 1 NGS model, and 1 INEGI model.  Since INEGI computes their model over a more limited area, the INEGI contribution is limited to the Mexico land mass.  So, outside of Mexico, the model is a 50/50 split of CGS and NGS models.</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This update is going to be released on the NGS ALPHA website as a Major Alpha Update, after evaluation by the NGS Product and Services Committee.  This update will also incorporate the deflection and gravity models that have not previously been released on ALPHA.</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We plan to release all the grids in the GGXF format for this release.</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There are a number of components that still need to be resolved for a BETA release, which NGS will be working towards in the next quarter.</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For outreach, NGS and CGS each have an oral presentation at AGU in December; and NGS will be giving a webinar in our Webinar Series in January.</a:t>
            </a: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25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3" name="Google Shape;3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r>
              <a:rPr lang="en-US" sz="1110" dirty="0"/>
              <a:t>The static geoid model (SGEOID2022) has been agreed upon with geoid teams. This combined model is a simple average of 1 CGS model, 1 NGS model, and 1 INEGI model.  Since INEGI computes their model over a more limited area, the INEGI contribution is limited to the Mexico land mass.  So, outside of Mexico, the model is a 50/50 split of CGS and NGS models.</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This update is going to be released on the NGS ALPHA website as a Major Alpha Update, after evaluation by the NGS Product and Services Committee.  This update will also incorporate the deflection and gravity models that have not previously been released on ALPHA.</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We plan to release all the grids in the GGXF format for this release.</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There are a number of components that still need to be resolved for a BETA release, which NGS will be working towards in the next quarter.</a:t>
            </a:r>
          </a:p>
          <a:p>
            <a:pPr marL="457200" marR="0" lvl="0" indent="-228600" algn="l" rtl="0">
              <a:lnSpc>
                <a:spcPct val="80000"/>
              </a:lnSpc>
              <a:spcBef>
                <a:spcPts val="360"/>
              </a:spcBef>
              <a:spcAft>
                <a:spcPts val="0"/>
              </a:spcAft>
              <a:buSzPts val="1400"/>
              <a:buNone/>
            </a:pPr>
            <a:endParaRPr lang="en-US" sz="1110" dirty="0"/>
          </a:p>
          <a:p>
            <a:pPr marL="457200" marR="0" lvl="0" indent="-228600" algn="l" rtl="0">
              <a:lnSpc>
                <a:spcPct val="80000"/>
              </a:lnSpc>
              <a:spcBef>
                <a:spcPts val="360"/>
              </a:spcBef>
              <a:spcAft>
                <a:spcPts val="0"/>
              </a:spcAft>
              <a:buSzPts val="1400"/>
              <a:buNone/>
            </a:pPr>
            <a:r>
              <a:rPr lang="en-US" sz="1110" dirty="0"/>
              <a:t>For outreach, NGS and CGS each have an oral presentation at AGU in December; and NGS will be giving a webinar in our Webinar Series in January.</a:t>
            </a: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1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D3F6FFD-94BC-4362-BCB5-A9F13BD8B44F}"/>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AF45821F-8FC9-455F-9A40-23BA18CA15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7828" name="Slide Number Placeholder 3">
            <a:extLst>
              <a:ext uri="{FF2B5EF4-FFF2-40B4-BE49-F238E27FC236}">
                <a16:creationId xmlns:a16="http://schemas.microsoft.com/office/drawing/2014/main" id="{87E6FB42-9339-40EC-BB82-23AC78707E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F3FEA4-2B7A-4D8E-9C2A-F080EFF16978}" type="slidenum">
              <a:rPr lang="en-US" altLang="en-US" sz="1300" smtClean="0"/>
              <a:pPr>
                <a:spcBef>
                  <a:spcPct val="0"/>
                </a:spcBef>
              </a:pPr>
              <a:t>9</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80000"/>
              </a:lnSpc>
              <a:spcBef>
                <a:spcPts val="360"/>
              </a:spcBef>
              <a:spcAft>
                <a:spcPts val="0"/>
              </a:spcAft>
              <a:buSzPts val="1400"/>
              <a:buNone/>
            </a:pPr>
            <a:endParaRPr sz="1110" dirty="0"/>
          </a:p>
        </p:txBody>
      </p:sp>
      <p:sp>
        <p:nvSpPr>
          <p:cNvPr id="424" name="Google Shape;42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52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87565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51949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205426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97467" y="568325"/>
            <a:ext cx="10409767" cy="1144588"/>
          </a:xfrm>
        </p:spPr>
        <p:txBody>
          <a:bodyPr/>
          <a:lstStyle/>
          <a:p>
            <a:r>
              <a:rPr lang="en-US"/>
              <a:t>Click to edit Master title style</a:t>
            </a:r>
          </a:p>
        </p:txBody>
      </p:sp>
      <p:sp>
        <p:nvSpPr>
          <p:cNvPr id="3" name="Content Placeholder 2"/>
          <p:cNvSpPr>
            <a:spLocks noGrp="1"/>
          </p:cNvSpPr>
          <p:nvPr>
            <p:ph sz="half" idx="1"/>
          </p:nvPr>
        </p:nvSpPr>
        <p:spPr>
          <a:xfrm>
            <a:off x="897467" y="1906588"/>
            <a:ext cx="5103284"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03951" y="1906588"/>
            <a:ext cx="5103283" cy="2082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03951" y="4141789"/>
            <a:ext cx="5103283" cy="208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846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323213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927908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32508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4471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04364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01545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1037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2175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9102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554614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44661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91029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BFD43C0-2A9A-4659-A554-33DA1CCD4D24}"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010C376-6FAD-4E15-BF9B-2A0B852C8C40}" type="slidenum">
              <a:rPr lang="en-US" altLang="en-US"/>
              <a:pPr/>
              <a:t>‹#›</a:t>
            </a:fld>
            <a:endParaRPr lang="en-US" altLang="en-US"/>
          </a:p>
        </p:txBody>
      </p:sp>
    </p:spTree>
    <p:extLst>
      <p:ext uri="{BB962C8B-B14F-4D97-AF65-F5344CB8AC3E}">
        <p14:creationId xmlns:p14="http://schemas.microsoft.com/office/powerpoint/2010/main" val="4068586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F2B1BA-3385-4F2F-833D-76C0D0B609D1}"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29BF54D-316B-4B8A-B39A-B79D55C80264}" type="slidenum">
              <a:rPr lang="en-US" altLang="en-US"/>
              <a:pPr/>
              <a:t>‹#›</a:t>
            </a:fld>
            <a:endParaRPr lang="en-US" altLang="en-US"/>
          </a:p>
        </p:txBody>
      </p:sp>
    </p:spTree>
    <p:extLst>
      <p:ext uri="{BB962C8B-B14F-4D97-AF65-F5344CB8AC3E}">
        <p14:creationId xmlns:p14="http://schemas.microsoft.com/office/powerpoint/2010/main" val="2780458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3CD7EF-2D4C-432B-AEAA-6CEC97683099}"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25B7C-443E-484D-A04F-579AA9A493AD}" type="slidenum">
              <a:rPr lang="en-US" altLang="en-US"/>
              <a:pPr/>
              <a:t>‹#›</a:t>
            </a:fld>
            <a:endParaRPr lang="en-US" altLang="en-US"/>
          </a:p>
        </p:txBody>
      </p:sp>
    </p:spTree>
    <p:extLst>
      <p:ext uri="{BB962C8B-B14F-4D97-AF65-F5344CB8AC3E}">
        <p14:creationId xmlns:p14="http://schemas.microsoft.com/office/powerpoint/2010/main" val="2149426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12501C-8E89-412F-BE95-DE5FDDF572AC}"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F283283-F8C7-4C5D-AB2D-771F8D8B04CB}" type="slidenum">
              <a:rPr lang="en-US" altLang="en-US"/>
              <a:pPr/>
              <a:t>‹#›</a:t>
            </a:fld>
            <a:endParaRPr lang="en-US" altLang="en-US"/>
          </a:p>
        </p:txBody>
      </p:sp>
    </p:spTree>
    <p:extLst>
      <p:ext uri="{BB962C8B-B14F-4D97-AF65-F5344CB8AC3E}">
        <p14:creationId xmlns:p14="http://schemas.microsoft.com/office/powerpoint/2010/main" val="4128637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B06B26-B3F7-4081-B1E9-161A83BA0B73}" type="datetimeFigureOut">
              <a:rPr lang="en-US"/>
              <a:pPr>
                <a:defRPr/>
              </a:pPr>
              <a:t>12/16/2024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F99C96-0C9A-4D16-BF5F-070DBDE1E83E}" type="slidenum">
              <a:rPr lang="en-US" altLang="en-US"/>
              <a:pPr/>
              <a:t>‹#›</a:t>
            </a:fld>
            <a:endParaRPr lang="en-US" altLang="en-US"/>
          </a:p>
        </p:txBody>
      </p:sp>
    </p:spTree>
    <p:extLst>
      <p:ext uri="{BB962C8B-B14F-4D97-AF65-F5344CB8AC3E}">
        <p14:creationId xmlns:p14="http://schemas.microsoft.com/office/powerpoint/2010/main" val="332913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BD87F5-509E-4992-87B0-0153AD681774}" type="datetimeFigureOut">
              <a:rPr lang="en-US"/>
              <a:pPr>
                <a:defRPr/>
              </a:pPr>
              <a:t>12/16/2024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FB45220-0751-4DCB-8AD2-7AAFC73D7C79}" type="slidenum">
              <a:rPr lang="en-US" altLang="en-US"/>
              <a:pPr/>
              <a:t>‹#›</a:t>
            </a:fld>
            <a:endParaRPr lang="en-US" altLang="en-US"/>
          </a:p>
        </p:txBody>
      </p:sp>
    </p:spTree>
    <p:extLst>
      <p:ext uri="{BB962C8B-B14F-4D97-AF65-F5344CB8AC3E}">
        <p14:creationId xmlns:p14="http://schemas.microsoft.com/office/powerpoint/2010/main" val="3002782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1893953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F69816-64A1-45B5-BAF8-312940F2FE6A}" type="datetimeFigureOut">
              <a:rPr lang="en-US"/>
              <a:pPr>
                <a:defRPr/>
              </a:pPr>
              <a:t>12/16/2024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76B22F-4209-47C5-B5AF-519F7A552F96}" type="slidenum">
              <a:rPr lang="en-US" altLang="en-US"/>
              <a:pPr/>
              <a:t>‹#›</a:t>
            </a:fld>
            <a:endParaRPr lang="en-US" altLang="en-US"/>
          </a:p>
        </p:txBody>
      </p:sp>
    </p:spTree>
    <p:extLst>
      <p:ext uri="{BB962C8B-B14F-4D97-AF65-F5344CB8AC3E}">
        <p14:creationId xmlns:p14="http://schemas.microsoft.com/office/powerpoint/2010/main" val="34708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94A814-B1F3-490D-BB6E-E399CD178963}"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1C0856D-5950-43AD-8FDF-0AC359BA729E}" type="slidenum">
              <a:rPr lang="en-US" altLang="en-US"/>
              <a:pPr/>
              <a:t>‹#›</a:t>
            </a:fld>
            <a:endParaRPr lang="en-US" altLang="en-US"/>
          </a:p>
        </p:txBody>
      </p:sp>
    </p:spTree>
    <p:extLst>
      <p:ext uri="{BB962C8B-B14F-4D97-AF65-F5344CB8AC3E}">
        <p14:creationId xmlns:p14="http://schemas.microsoft.com/office/powerpoint/2010/main" val="241091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89B0AC-E5B9-4F6B-B4B9-9D156D989B50}"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8B2D74B-7BA4-4297-9E1D-1DA49053C748}" type="slidenum">
              <a:rPr lang="en-US" altLang="en-US"/>
              <a:pPr/>
              <a:t>‹#›</a:t>
            </a:fld>
            <a:endParaRPr lang="en-US" altLang="en-US"/>
          </a:p>
        </p:txBody>
      </p:sp>
    </p:spTree>
    <p:extLst>
      <p:ext uri="{BB962C8B-B14F-4D97-AF65-F5344CB8AC3E}">
        <p14:creationId xmlns:p14="http://schemas.microsoft.com/office/powerpoint/2010/main" val="2090412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BE4EDF-F6A6-4232-AD29-E4721F0F064F}"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D3ADCE-6D6C-48F3-9004-00BFE0C0D974}" type="slidenum">
              <a:rPr lang="en-US" altLang="en-US"/>
              <a:pPr/>
              <a:t>‹#›</a:t>
            </a:fld>
            <a:endParaRPr lang="en-US" altLang="en-US"/>
          </a:p>
        </p:txBody>
      </p:sp>
    </p:spTree>
    <p:extLst>
      <p:ext uri="{BB962C8B-B14F-4D97-AF65-F5344CB8AC3E}">
        <p14:creationId xmlns:p14="http://schemas.microsoft.com/office/powerpoint/2010/main" val="2813914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357AC8-0450-4754-A55F-C4B5FE3D6DA1}"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C6F5D5-9659-4E87-ABFD-C97F7E2904A8}" type="slidenum">
              <a:rPr lang="en-US" altLang="en-US"/>
              <a:pPr/>
              <a:t>‹#›</a:t>
            </a:fld>
            <a:endParaRPr lang="en-US" altLang="en-US"/>
          </a:p>
        </p:txBody>
      </p:sp>
    </p:spTree>
    <p:extLst>
      <p:ext uri="{BB962C8B-B14F-4D97-AF65-F5344CB8AC3E}">
        <p14:creationId xmlns:p14="http://schemas.microsoft.com/office/powerpoint/2010/main" val="2437645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9289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1"/>
        <p:cNvGrpSpPr/>
        <p:nvPr/>
      </p:nvGrpSpPr>
      <p:grpSpPr>
        <a:xfrm>
          <a:off x="0" y="0"/>
          <a:ext cx="0" cy="0"/>
          <a:chOff x="0" y="0"/>
          <a:chExt cx="0" cy="0"/>
        </a:xfrm>
      </p:grpSpPr>
      <p:sp>
        <p:nvSpPr>
          <p:cNvPr id="102" name="Google Shape;102;p2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104" name="Google Shape;104;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2613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0840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1"/>
        <p:cNvGrpSpPr/>
        <p:nvPr/>
      </p:nvGrpSpPr>
      <p:grpSpPr>
        <a:xfrm>
          <a:off x="0" y="0"/>
          <a:ext cx="0" cy="0"/>
          <a:chOff x="0" y="0"/>
          <a:chExt cx="0" cy="0"/>
        </a:xfrm>
      </p:grpSpPr>
      <p:sp>
        <p:nvSpPr>
          <p:cNvPr id="112" name="Google Shape;112;p3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114" name="Google Shape;114;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7057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3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3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50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942637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127" name="Google Shape;127;p4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128" name="Google Shape;128;p4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129" name="Google Shape;129;p4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130" name="Google Shape;130;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7571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4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9787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4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4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141" name="Google Shape;141;p4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68305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4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43"/>
          <p:cNvSpPr>
            <a:spLocks noGrp="1"/>
          </p:cNvSpPr>
          <p:nvPr>
            <p:ph type="pic" idx="2"/>
          </p:nvPr>
        </p:nvSpPr>
        <p:spPr>
          <a:xfrm>
            <a:off x="2389717" y="612775"/>
            <a:ext cx="7315200" cy="4114800"/>
          </a:xfrm>
          <a:prstGeom prst="rect">
            <a:avLst/>
          </a:prstGeom>
          <a:noFill/>
          <a:ln>
            <a:noFill/>
          </a:ln>
        </p:spPr>
      </p:sp>
      <p:sp>
        <p:nvSpPr>
          <p:cNvPr id="148" name="Google Shape;148;p4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5039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4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44"/>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8938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45"/>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45"/>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440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8"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945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4"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59272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3"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291419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70137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a:t>Modernized NSRS: 4 hour version</a:t>
            </a:r>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1974953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a:t>Date of this slide: Sept 3, 2020</a:t>
            </a:r>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dirty="0"/>
              <a:t>Modernized NSRS: 4 hour version</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fld id="{9FD14B67-5B11-4339-9EE3-C1E8D2A75965}" type="slidenum">
              <a:rPr lang="en-US" smtClean="0"/>
              <a:pPr>
                <a:defRPr/>
              </a:pPr>
              <a:t>‹#›</a:t>
            </a:fld>
            <a:endParaRPr lang="en-US" dirty="0"/>
          </a:p>
        </p:txBody>
      </p:sp>
    </p:spTree>
    <p:extLst>
      <p:ext uri="{BB962C8B-B14F-4D97-AF65-F5344CB8AC3E}">
        <p14:creationId xmlns:p14="http://schemas.microsoft.com/office/powerpoint/2010/main" val="1891619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defTabSz="457200" rtl="0" eaLnBrk="0" fontAlgn="base" hangingPunct="0">
        <a:spcBef>
          <a:spcPct val="0"/>
        </a:spcBef>
        <a:spcAft>
          <a:spcPct val="0"/>
        </a:spcAft>
        <a:defRPr sz="4400" kern="1200">
          <a:solidFill>
            <a:schemeClr val="tx1"/>
          </a:solidFill>
          <a:latin typeface="Times New Roman" panose="02020603050405020304" pitchFamily="18" charset="0"/>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12/16/2024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215368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F6024FA-BC0E-4621-81DC-5810DFD35A34}" type="datetimeFigureOut">
              <a:rPr lang="en-US"/>
              <a:pPr>
                <a:defRPr/>
              </a:pPr>
              <a:t>12/16/2024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52087BE-6CAC-4F2B-B641-D66A5EE00AEC}" type="slidenum">
              <a:rPr lang="en-US" altLang="en-US"/>
              <a:pPr/>
              <a:t>‹#›</a:t>
            </a:fld>
            <a:endParaRPr lang="en-US" altLang="en-US"/>
          </a:p>
        </p:txBody>
      </p:sp>
    </p:spTree>
    <p:extLst>
      <p:ext uri="{BB962C8B-B14F-4D97-AF65-F5344CB8AC3E}">
        <p14:creationId xmlns:p14="http://schemas.microsoft.com/office/powerpoint/2010/main" val="3520873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2" name="Google Shape;92;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7393614"/>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08BEAB-215F-4ABF-BACE-060EBC5BCBC1}"/>
              </a:ext>
            </a:extLst>
          </p:cNvPr>
          <p:cNvSpPr>
            <a:spLocks noGrp="1"/>
          </p:cNvSpPr>
          <p:nvPr>
            <p:ph type="title"/>
          </p:nvPr>
        </p:nvSpPr>
        <p:spPr>
          <a:xfrm>
            <a:off x="0" y="924633"/>
            <a:ext cx="12192000" cy="986151"/>
          </a:xfrm>
        </p:spPr>
        <p:txBody>
          <a:bodyPr>
            <a:noAutofit/>
          </a:bodyPr>
          <a:lstStyle/>
          <a:p>
            <a:r>
              <a:rPr lang="en-US" sz="4000" dirty="0">
                <a:latin typeface="+mj-lt"/>
                <a:cs typeface="Helvetica" panose="020B0604020202020204" pitchFamily="34" charset="0"/>
              </a:rPr>
              <a:t>G31A-08 Current Status of GEOID2022 – a new basis for heights throughout North America</a:t>
            </a:r>
          </a:p>
        </p:txBody>
      </p:sp>
      <p:sp>
        <p:nvSpPr>
          <p:cNvPr id="12" name="Content Placeholder 2">
            <a:extLst>
              <a:ext uri="{FF2B5EF4-FFF2-40B4-BE49-F238E27FC236}">
                <a16:creationId xmlns:a16="http://schemas.microsoft.com/office/drawing/2014/main" id="{82A37A6C-EED0-4148-BC6E-BEFCC3370B00}"/>
              </a:ext>
            </a:extLst>
          </p:cNvPr>
          <p:cNvSpPr txBox="1">
            <a:spLocks/>
          </p:cNvSpPr>
          <p:nvPr/>
        </p:nvSpPr>
        <p:spPr bwMode="auto">
          <a:xfrm>
            <a:off x="133816" y="3066321"/>
            <a:ext cx="11820293" cy="329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2400" dirty="0">
                <a:latin typeface="+mn-lt"/>
                <a:cs typeface="Helvetica" panose="020B0604020202020204" pitchFamily="34" charset="0"/>
              </a:rPr>
              <a:t>Ahlgren K</a:t>
            </a:r>
            <a:r>
              <a:rPr lang="en-US" sz="2400" baseline="30000" dirty="0">
                <a:latin typeface="+mn-lt"/>
                <a:cs typeface="Helvetica" panose="020B0604020202020204" pitchFamily="34" charset="0"/>
              </a:rPr>
              <a:t>1</a:t>
            </a:r>
            <a:r>
              <a:rPr lang="en-US" sz="2400" dirty="0">
                <a:latin typeface="+mn-lt"/>
                <a:cs typeface="Helvetica" panose="020B0604020202020204" pitchFamily="34" charset="0"/>
              </a:rPr>
              <a:t>, YM Wang</a:t>
            </a:r>
            <a:r>
              <a:rPr lang="en-US" sz="2400" baseline="30000" dirty="0">
                <a:latin typeface="+mn-lt"/>
                <a:cs typeface="Helvetica" panose="020B0604020202020204" pitchFamily="34" charset="0"/>
              </a:rPr>
              <a:t>1</a:t>
            </a:r>
            <a:r>
              <a:rPr lang="en-US" sz="2400" dirty="0">
                <a:latin typeface="+mn-lt"/>
                <a:cs typeface="Helvetica" panose="020B0604020202020204" pitchFamily="34" charset="0"/>
              </a:rPr>
              <a:t>, X Li</a:t>
            </a:r>
            <a:r>
              <a:rPr lang="en-US" sz="2400" baseline="30000" dirty="0">
                <a:latin typeface="+mn-lt"/>
                <a:cs typeface="Helvetica" panose="020B0604020202020204" pitchFamily="34" charset="0"/>
              </a:rPr>
              <a:t>1</a:t>
            </a:r>
            <a:r>
              <a:rPr lang="en-US" sz="2400" dirty="0">
                <a:latin typeface="+mn-lt"/>
                <a:cs typeface="Helvetica" panose="020B0604020202020204" pitchFamily="34" charset="0"/>
              </a:rPr>
              <a:t>, R Hardy</a:t>
            </a:r>
            <a:r>
              <a:rPr lang="en-US" sz="2400" baseline="30000" dirty="0">
                <a:latin typeface="+mn-lt"/>
                <a:cs typeface="Helvetica" panose="020B0604020202020204" pitchFamily="34" charset="0"/>
              </a:rPr>
              <a:t>1</a:t>
            </a:r>
            <a:r>
              <a:rPr lang="en-US" sz="2400" dirty="0">
                <a:latin typeface="+mn-lt"/>
                <a:cs typeface="Helvetica" panose="020B0604020202020204" pitchFamily="34" charset="0"/>
              </a:rPr>
              <a:t>, J Huang</a:t>
            </a:r>
            <a:r>
              <a:rPr lang="en-US" sz="2400" baseline="30000" dirty="0">
                <a:latin typeface="+mn-lt"/>
                <a:cs typeface="Helvetica" panose="020B0604020202020204" pitchFamily="34" charset="0"/>
              </a:rPr>
              <a:t>2</a:t>
            </a:r>
            <a:r>
              <a:rPr lang="en-US" sz="2400" dirty="0">
                <a:latin typeface="+mn-lt"/>
                <a:cs typeface="Helvetica" panose="020B0604020202020204" pitchFamily="34" charset="0"/>
              </a:rPr>
              <a:t>, I Foroughi</a:t>
            </a:r>
            <a:r>
              <a:rPr lang="en-US" sz="2400" baseline="30000" dirty="0">
                <a:latin typeface="+mn-lt"/>
                <a:cs typeface="Helvetica" panose="020B0604020202020204" pitchFamily="34" charset="0"/>
              </a:rPr>
              <a:t>2</a:t>
            </a:r>
            <a:r>
              <a:rPr lang="en-US" sz="2400" dirty="0">
                <a:latin typeface="+mn-lt"/>
                <a:cs typeface="Helvetica" panose="020B0604020202020204" pitchFamily="34" charset="0"/>
              </a:rPr>
              <a:t>, M Véronneau</a:t>
            </a:r>
            <a:r>
              <a:rPr lang="en-US" sz="2400" baseline="30000" dirty="0">
                <a:latin typeface="+mn-lt"/>
                <a:cs typeface="Helvetica" panose="020B0604020202020204" pitchFamily="34" charset="0"/>
              </a:rPr>
              <a:t>2</a:t>
            </a:r>
            <a:r>
              <a:rPr lang="en-US" sz="2400" dirty="0">
                <a:latin typeface="+mn-lt"/>
                <a:cs typeface="Helvetica" panose="020B0604020202020204" pitchFamily="34" charset="0"/>
              </a:rPr>
              <a:t>, D Avalos-Naranjo</a:t>
            </a:r>
            <a:r>
              <a:rPr lang="en-US" sz="2400" baseline="30000" dirty="0">
                <a:latin typeface="+mn-lt"/>
                <a:cs typeface="Helvetica" panose="020B0604020202020204" pitchFamily="34" charset="0"/>
              </a:rPr>
              <a:t>3</a:t>
            </a:r>
            <a:r>
              <a:rPr lang="en-US" sz="2400" dirty="0">
                <a:latin typeface="+mn-lt"/>
                <a:cs typeface="Helvetica" panose="020B0604020202020204" pitchFamily="34" charset="0"/>
              </a:rPr>
              <a:t> </a:t>
            </a:r>
          </a:p>
          <a:p>
            <a:pPr>
              <a:buFont typeface="Arial" charset="0"/>
              <a:buNone/>
            </a:pPr>
            <a:endParaRPr lang="en-US" sz="2400" u="sng" dirty="0">
              <a:latin typeface="+mn-lt"/>
              <a:cs typeface="Helvetica" panose="020B0604020202020204" pitchFamily="34" charset="0"/>
            </a:endParaRPr>
          </a:p>
          <a:p>
            <a:pPr>
              <a:buFont typeface="Arial" charset="0"/>
              <a:buNone/>
            </a:pPr>
            <a:r>
              <a:rPr lang="en-US" sz="2400" baseline="30000" dirty="0">
                <a:latin typeface="+mn-lt"/>
                <a:cs typeface="Helvetica" panose="020B0604020202020204" pitchFamily="34" charset="0"/>
              </a:rPr>
              <a:t>1</a:t>
            </a:r>
            <a:r>
              <a:rPr lang="en-US" sz="2400" dirty="0">
                <a:latin typeface="+mn-lt"/>
                <a:cs typeface="Helvetica" panose="020B0604020202020204" pitchFamily="34" charset="0"/>
              </a:rPr>
              <a:t>National Geodetic Survey – National Oceanic and Atmospheric Administration</a:t>
            </a:r>
          </a:p>
          <a:p>
            <a:pPr>
              <a:buFont typeface="Arial" charset="0"/>
              <a:buNone/>
            </a:pPr>
            <a:r>
              <a:rPr lang="en-US" sz="2400" baseline="30000" dirty="0">
                <a:latin typeface="+mn-lt"/>
                <a:cs typeface="Helvetica" panose="020B0604020202020204" pitchFamily="34" charset="0"/>
              </a:rPr>
              <a:t>2</a:t>
            </a:r>
            <a:r>
              <a:rPr lang="en-US" sz="2400" dirty="0">
                <a:latin typeface="+mn-lt"/>
                <a:cs typeface="Helvetica" panose="020B0604020202020204" pitchFamily="34" charset="0"/>
              </a:rPr>
              <a:t>Canadian Geodetic Survey – Natural Resources Canada</a:t>
            </a:r>
          </a:p>
          <a:p>
            <a:pPr>
              <a:buFont typeface="Arial" charset="0"/>
              <a:buNone/>
            </a:pPr>
            <a:r>
              <a:rPr lang="en-US" sz="2400" baseline="30000" dirty="0">
                <a:latin typeface="+mn-lt"/>
                <a:cs typeface="Helvetica" panose="020B0604020202020204" pitchFamily="34" charset="0"/>
              </a:rPr>
              <a:t>3</a:t>
            </a:r>
            <a:r>
              <a:rPr lang="en-US" sz="2400" dirty="0">
                <a:latin typeface="+mn-lt"/>
                <a:cs typeface="Helvetica" panose="020B0604020202020204" pitchFamily="34" charset="0"/>
              </a:rPr>
              <a:t>National Institute of Statistics and Geography, Mexico (INEGI)</a:t>
            </a:r>
          </a:p>
          <a:p>
            <a:pPr>
              <a:buFont typeface="Arial" charset="0"/>
              <a:buNone/>
            </a:pPr>
            <a:endParaRPr lang="en-US" sz="2400" dirty="0">
              <a:latin typeface="+mn-lt"/>
              <a:cs typeface="Helvetica" panose="020B0604020202020204" pitchFamily="34" charset="0"/>
            </a:endParaRPr>
          </a:p>
          <a:p>
            <a:pPr>
              <a:buNone/>
            </a:pPr>
            <a:r>
              <a:rPr lang="en-US" sz="2400" dirty="0">
                <a:latin typeface="+mn-lt"/>
                <a:cs typeface="Helvetica" panose="020B0604020202020204" pitchFamily="34" charset="0"/>
              </a:rPr>
              <a:t>kevin.ahlgren@noaa.gov</a:t>
            </a:r>
          </a:p>
          <a:p>
            <a:pPr>
              <a:buFont typeface="Arial" charset="0"/>
              <a:buNone/>
            </a:pPr>
            <a:endParaRPr lang="en-US" sz="2400" dirty="0">
              <a:latin typeface="+mn-lt"/>
              <a:cs typeface="Helvetica" panose="020B0604020202020204" pitchFamily="34" charset="0"/>
            </a:endParaRPr>
          </a:p>
        </p:txBody>
      </p:sp>
      <p:graphicFrame>
        <p:nvGraphicFramePr>
          <p:cNvPr id="13" name="Table 12">
            <a:extLst>
              <a:ext uri="{FF2B5EF4-FFF2-40B4-BE49-F238E27FC236}">
                <a16:creationId xmlns:a16="http://schemas.microsoft.com/office/drawing/2014/main" id="{E1CC8E68-1FF8-4CE9-B707-0FBAC7B06CD7}"/>
              </a:ext>
            </a:extLst>
          </p:cNvPr>
          <p:cNvGraphicFramePr>
            <a:graphicFrameLocks noGrp="1"/>
          </p:cNvGraphicFramePr>
          <p:nvPr>
            <p:extLst>
              <p:ext uri="{D42A27DB-BD31-4B8C-83A1-F6EECF244321}">
                <p14:modId xmlns:p14="http://schemas.microsoft.com/office/powerpoint/2010/main" val="463674694"/>
              </p:ext>
            </p:extLst>
          </p:nvPr>
        </p:nvGraphicFramePr>
        <p:xfrm>
          <a:off x="133816" y="6363547"/>
          <a:ext cx="11924368" cy="494453"/>
        </p:xfrm>
        <a:graphic>
          <a:graphicData uri="http://schemas.openxmlformats.org/drawingml/2006/table">
            <a:tbl>
              <a:tblPr firstRow="1" bandRow="1">
                <a:tableStyleId>{2D5ABB26-0587-4C30-8999-92F81FD0307C}</a:tableStyleId>
              </a:tblPr>
              <a:tblGrid>
                <a:gridCol w="2637093">
                  <a:extLst>
                    <a:ext uri="{9D8B030D-6E8A-4147-A177-3AD203B41FA5}">
                      <a16:colId xmlns:a16="http://schemas.microsoft.com/office/drawing/2014/main" val="2030655073"/>
                    </a:ext>
                  </a:extLst>
                </a:gridCol>
                <a:gridCol w="6197600">
                  <a:extLst>
                    <a:ext uri="{9D8B030D-6E8A-4147-A177-3AD203B41FA5}">
                      <a16:colId xmlns:a16="http://schemas.microsoft.com/office/drawing/2014/main" val="634986066"/>
                    </a:ext>
                  </a:extLst>
                </a:gridCol>
                <a:gridCol w="3089675">
                  <a:extLst>
                    <a:ext uri="{9D8B030D-6E8A-4147-A177-3AD203B41FA5}">
                      <a16:colId xmlns:a16="http://schemas.microsoft.com/office/drawing/2014/main" val="3506943166"/>
                    </a:ext>
                  </a:extLst>
                </a:gridCol>
              </a:tblGrid>
              <a:tr h="494453">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900" dirty="0"/>
                        <a:t>AGU 2024 Fall Meeting</a:t>
                      </a:r>
                    </a:p>
                  </a:txBody>
                  <a:tcPr marL="121920" marR="121920" marT="60960" marB="60960">
                    <a:lnL w="12700" cap="flat" cmpd="sng" algn="ctr">
                      <a:noFill/>
                      <a:prstDash val="solid"/>
                      <a:round/>
                      <a:headEnd type="none" w="med" len="med"/>
                      <a:tailEnd type="none" w="med" len="med"/>
                    </a:lnL>
                  </a:tcPr>
                </a:tc>
                <a:tc>
                  <a:txBody>
                    <a:bodyPr/>
                    <a:lstStyle/>
                    <a:p>
                      <a:pPr algn="r"/>
                      <a:r>
                        <a:rPr lang="en-US" sz="1900" dirty="0"/>
                        <a:t>12/11/24</a:t>
                      </a:r>
                    </a:p>
                  </a:txBody>
                  <a:tcPr marL="121920" marR="121920" marT="60960" marB="60960"/>
                </a:tc>
                <a:extLst>
                  <a:ext uri="{0D108BD9-81ED-4DB2-BD59-A6C34878D82A}">
                    <a16:rowId xmlns:a16="http://schemas.microsoft.com/office/drawing/2014/main" val="2527011742"/>
                  </a:ext>
                </a:extLst>
              </a:tr>
            </a:tbl>
          </a:graphicData>
        </a:graphic>
      </p:graphicFrame>
      <p:pic>
        <p:nvPicPr>
          <p:cNvPr id="3" name="Picture 2">
            <a:extLst>
              <a:ext uri="{FF2B5EF4-FFF2-40B4-BE49-F238E27FC236}">
                <a16:creationId xmlns:a16="http://schemas.microsoft.com/office/drawing/2014/main" id="{C272B461-5BB0-4C90-9C83-A4D8BE8DC1D4}"/>
              </a:ext>
            </a:extLst>
          </p:cNvPr>
          <p:cNvPicPr>
            <a:picLocks noChangeAspect="1"/>
          </p:cNvPicPr>
          <p:nvPr/>
        </p:nvPicPr>
        <p:blipFill>
          <a:blip r:embed="rId4"/>
          <a:stretch>
            <a:fillRect/>
          </a:stretch>
        </p:blipFill>
        <p:spPr>
          <a:xfrm>
            <a:off x="9663095" y="5576038"/>
            <a:ext cx="2517754" cy="756257"/>
          </a:xfrm>
          <a:prstGeom prst="rect">
            <a:avLst/>
          </a:prstGeom>
        </p:spPr>
      </p:pic>
      <p:pic>
        <p:nvPicPr>
          <p:cNvPr id="14" name="Picture 4" descr="National Geodetic Survey 2018 Webinars | In the Scan">
            <a:extLst>
              <a:ext uri="{FF2B5EF4-FFF2-40B4-BE49-F238E27FC236}">
                <a16:creationId xmlns:a16="http://schemas.microsoft.com/office/drawing/2014/main" id="{198FF7C5-56F3-402C-B00F-8DF3DF390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294" y="5414571"/>
            <a:ext cx="1079190" cy="1079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6098DD4-4F15-4238-A32D-E6EE24252DEA}"/>
              </a:ext>
            </a:extLst>
          </p:cNvPr>
          <p:cNvPicPr>
            <a:picLocks noChangeAspect="1"/>
          </p:cNvPicPr>
          <p:nvPr/>
        </p:nvPicPr>
        <p:blipFill>
          <a:blip r:embed="rId6"/>
          <a:stretch>
            <a:fillRect/>
          </a:stretch>
        </p:blipFill>
        <p:spPr>
          <a:xfrm>
            <a:off x="4946130" y="5776153"/>
            <a:ext cx="4557131" cy="356026"/>
          </a:xfrm>
          <a:prstGeom prst="rect">
            <a:avLst/>
          </a:prstGeom>
        </p:spPr>
      </p:pic>
    </p:spTree>
    <p:extLst>
      <p:ext uri="{BB962C8B-B14F-4D97-AF65-F5344CB8AC3E}">
        <p14:creationId xmlns:p14="http://schemas.microsoft.com/office/powerpoint/2010/main" val="785444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000" b="1" dirty="0"/>
              <a:t>Puerto Rico / US Virgin Islands</a:t>
            </a:r>
            <a:endParaRPr sz="4000" b="1" dirty="0"/>
          </a:p>
        </p:txBody>
      </p:sp>
      <p:sp>
        <p:nvSpPr>
          <p:cNvPr id="12" name="TextBox 11">
            <a:extLst>
              <a:ext uri="{FF2B5EF4-FFF2-40B4-BE49-F238E27FC236}">
                <a16:creationId xmlns:a16="http://schemas.microsoft.com/office/drawing/2014/main" id="{B0BA6FAA-92ED-41FE-9AB2-74D684422629}"/>
              </a:ext>
            </a:extLst>
          </p:cNvPr>
          <p:cNvSpPr txBox="1"/>
          <p:nvPr/>
        </p:nvSpPr>
        <p:spPr>
          <a:xfrm>
            <a:off x="45223" y="1304064"/>
            <a:ext cx="2951528" cy="28007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High</a:t>
            </a:r>
            <a:r>
              <a:rPr lang="en-US" sz="1600" dirty="0">
                <a:solidFill>
                  <a:prstClr val="black"/>
                </a:solidFill>
                <a:latin typeface="Calibri"/>
              </a:rPr>
              <a:t>lights the regional variability of GEOID2022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Not tailored to this region, specifically</a:t>
            </a:r>
            <a:endParaRPr lang="en-US" sz="1600" dirty="0">
              <a:solidFill>
                <a:prstClr val="black"/>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Still showing improvement with respect to GPS\leveling but slightly higher than other regions:</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Likely due to combination of geoid and </a:t>
            </a:r>
            <a:r>
              <a:rPr lang="en-US" sz="1600" dirty="0">
                <a:solidFill>
                  <a:prstClr val="black"/>
                </a:solidFill>
                <a:latin typeface="Calibri"/>
              </a:rPr>
              <a:t>GNSS\leveling</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23E61C67-5CF4-4D6C-8BD4-83BC3AFA567B}"/>
              </a:ext>
            </a:extLst>
          </p:cNvPr>
          <p:cNvGrpSpPr/>
          <p:nvPr/>
        </p:nvGrpSpPr>
        <p:grpSpPr>
          <a:xfrm>
            <a:off x="7789246" y="35685"/>
            <a:ext cx="4366896" cy="2360485"/>
            <a:chOff x="6703618" y="636103"/>
            <a:chExt cx="5466347" cy="2954783"/>
          </a:xfrm>
        </p:grpSpPr>
        <p:pic>
          <p:nvPicPr>
            <p:cNvPr id="3" name="Picture 2">
              <a:extLst>
                <a:ext uri="{FF2B5EF4-FFF2-40B4-BE49-F238E27FC236}">
                  <a16:creationId xmlns:a16="http://schemas.microsoft.com/office/drawing/2014/main" id="{71F88BB6-E7F8-4698-99C5-A66D3DE617B1}"/>
                </a:ext>
              </a:extLst>
            </p:cNvPr>
            <p:cNvPicPr>
              <a:picLocks noChangeAspect="1"/>
            </p:cNvPicPr>
            <p:nvPr/>
          </p:nvPicPr>
          <p:blipFill>
            <a:blip r:embed="rId3"/>
            <a:stretch>
              <a:fillRect/>
            </a:stretch>
          </p:blipFill>
          <p:spPr>
            <a:xfrm>
              <a:off x="6703618" y="636103"/>
              <a:ext cx="5466347" cy="2954783"/>
            </a:xfrm>
            <a:prstGeom prst="rect">
              <a:avLst/>
            </a:prstGeom>
            <a:ln>
              <a:solidFill>
                <a:schemeClr val="tx1"/>
              </a:solidFill>
            </a:ln>
          </p:spPr>
        </p:pic>
        <p:sp>
          <p:nvSpPr>
            <p:cNvPr id="7" name="Rectangle 6">
              <a:extLst>
                <a:ext uri="{FF2B5EF4-FFF2-40B4-BE49-F238E27FC236}">
                  <a16:creationId xmlns:a16="http://schemas.microsoft.com/office/drawing/2014/main" id="{3278C684-20B5-4D42-AD28-E6D57BD204CF}"/>
                </a:ext>
              </a:extLst>
            </p:cNvPr>
            <p:cNvSpPr/>
            <p:nvPr/>
          </p:nvSpPr>
          <p:spPr>
            <a:xfrm rot="20220283">
              <a:off x="10436012" y="2716594"/>
              <a:ext cx="176706" cy="175652"/>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4A367D54-EF95-406F-9FCC-E50742D425BE}"/>
              </a:ext>
            </a:extLst>
          </p:cNvPr>
          <p:cNvPicPr>
            <a:picLocks noChangeAspect="1"/>
          </p:cNvPicPr>
          <p:nvPr/>
        </p:nvPicPr>
        <p:blipFill>
          <a:blip r:embed="rId4"/>
          <a:stretch>
            <a:fillRect/>
          </a:stretch>
        </p:blipFill>
        <p:spPr>
          <a:xfrm>
            <a:off x="2996751" y="2480114"/>
            <a:ext cx="9159392" cy="4295259"/>
          </a:xfrm>
          <a:prstGeom prst="rect">
            <a:avLst/>
          </a:prstGeom>
          <a:ln>
            <a:solidFill>
              <a:schemeClr val="tx1"/>
            </a:solidFill>
          </a:ln>
        </p:spPr>
      </p:pic>
      <p:sp>
        <p:nvSpPr>
          <p:cNvPr id="16" name="Rectangle 15">
            <a:extLst>
              <a:ext uri="{FF2B5EF4-FFF2-40B4-BE49-F238E27FC236}">
                <a16:creationId xmlns:a16="http://schemas.microsoft.com/office/drawing/2014/main" id="{98D123EF-FE3E-4052-8A2E-1C81215EBE83}"/>
              </a:ext>
            </a:extLst>
          </p:cNvPr>
          <p:cNvSpPr/>
          <p:nvPr/>
        </p:nvSpPr>
        <p:spPr>
          <a:xfrm>
            <a:off x="3329897" y="2617514"/>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a:t>
            </a:r>
            <a:r>
              <a:rPr lang="en-US" sz="800" dirty="0">
                <a:solidFill>
                  <a:schemeClr val="tx1"/>
                </a:solidFill>
              </a:rPr>
              <a:t>6.8 cm</a:t>
            </a:r>
            <a:endParaRPr lang="en-US" sz="800" baseline="30000" dirty="0">
              <a:solidFill>
                <a:schemeClr val="tx1"/>
              </a:solidFill>
              <a:latin typeface="Symbol" panose="05050102010706020507" pitchFamily="18" charset="2"/>
            </a:endParaRPr>
          </a:p>
        </p:txBody>
      </p:sp>
      <p:sp>
        <p:nvSpPr>
          <p:cNvPr id="17" name="Rectangle 16">
            <a:extLst>
              <a:ext uri="{FF2B5EF4-FFF2-40B4-BE49-F238E27FC236}">
                <a16:creationId xmlns:a16="http://schemas.microsoft.com/office/drawing/2014/main" id="{06556789-22CC-45EB-82ED-9276FA04D5E5}"/>
              </a:ext>
            </a:extLst>
          </p:cNvPr>
          <p:cNvSpPr/>
          <p:nvPr/>
        </p:nvSpPr>
        <p:spPr>
          <a:xfrm>
            <a:off x="7940589" y="2617514"/>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4</a:t>
            </a:r>
            <a:r>
              <a:rPr lang="en-US" sz="800" dirty="0">
                <a:solidFill>
                  <a:schemeClr val="tx1"/>
                </a:solidFill>
              </a:rPr>
              <a:t>.6 cm</a:t>
            </a:r>
            <a:endParaRPr lang="en-US" sz="800" baseline="30000" dirty="0">
              <a:solidFill>
                <a:schemeClr val="tx1"/>
              </a:solidFill>
              <a:latin typeface="Symbol" panose="05050102010706020507" pitchFamily="18" charset="2"/>
            </a:endParaRPr>
          </a:p>
        </p:txBody>
      </p:sp>
      <p:sp>
        <p:nvSpPr>
          <p:cNvPr id="18" name="Rectangle 17">
            <a:extLst>
              <a:ext uri="{FF2B5EF4-FFF2-40B4-BE49-F238E27FC236}">
                <a16:creationId xmlns:a16="http://schemas.microsoft.com/office/drawing/2014/main" id="{6FA9E38F-9F2F-4C3A-8542-6FCFC03552C0}"/>
              </a:ext>
            </a:extLst>
          </p:cNvPr>
          <p:cNvSpPr/>
          <p:nvPr/>
        </p:nvSpPr>
        <p:spPr>
          <a:xfrm>
            <a:off x="3329897" y="4792965"/>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3.7 </a:t>
            </a:r>
            <a:r>
              <a:rPr lang="en-US" sz="800" dirty="0">
                <a:solidFill>
                  <a:schemeClr val="tx1"/>
                </a:solidFill>
              </a:rPr>
              <a:t>cm</a:t>
            </a:r>
            <a:endParaRPr lang="en-US" sz="800" baseline="30000" dirty="0">
              <a:solidFill>
                <a:schemeClr val="tx1"/>
              </a:solidFill>
              <a:latin typeface="Symbol" panose="05050102010706020507" pitchFamily="18" charset="2"/>
            </a:endParaRPr>
          </a:p>
        </p:txBody>
      </p:sp>
      <p:sp>
        <p:nvSpPr>
          <p:cNvPr id="19" name="Rectangle 18">
            <a:extLst>
              <a:ext uri="{FF2B5EF4-FFF2-40B4-BE49-F238E27FC236}">
                <a16:creationId xmlns:a16="http://schemas.microsoft.com/office/drawing/2014/main" id="{8F0265CD-31A6-492A-9952-4AD7D17FED5F}"/>
              </a:ext>
            </a:extLst>
          </p:cNvPr>
          <p:cNvSpPr/>
          <p:nvPr/>
        </p:nvSpPr>
        <p:spPr>
          <a:xfrm>
            <a:off x="7940589" y="4792965"/>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3</a:t>
            </a:r>
            <a:r>
              <a:rPr lang="en-US" sz="800" dirty="0">
                <a:solidFill>
                  <a:schemeClr val="tx1"/>
                </a:solidFill>
              </a:rPr>
              <a:t>.6 cm</a:t>
            </a:r>
            <a:endParaRPr lang="en-US" sz="800" baseline="30000" dirty="0">
              <a:solidFill>
                <a:schemeClr val="tx1"/>
              </a:solidFill>
              <a:latin typeface="Symbol" panose="05050102010706020507" pitchFamily="18" charset="2"/>
            </a:endParaRPr>
          </a:p>
        </p:txBody>
      </p:sp>
    </p:spTree>
    <p:extLst>
      <p:ext uri="{BB962C8B-B14F-4D97-AF65-F5344CB8AC3E}">
        <p14:creationId xmlns:p14="http://schemas.microsoft.com/office/powerpoint/2010/main" val="319062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en-US" sz="4000" b="1" dirty="0"/>
              <a:t>Guam and Commonwealth of Northern Mariana Islands</a:t>
            </a:r>
            <a:endParaRPr sz="4000" b="1" dirty="0"/>
          </a:p>
        </p:txBody>
      </p:sp>
      <p:sp>
        <p:nvSpPr>
          <p:cNvPr id="2" name="TextBox 1">
            <a:extLst>
              <a:ext uri="{FF2B5EF4-FFF2-40B4-BE49-F238E27FC236}">
                <a16:creationId xmlns:a16="http://schemas.microsoft.com/office/drawing/2014/main" id="{62BA3D39-4D33-4F02-9F26-1D6C2FC3977E}"/>
              </a:ext>
            </a:extLst>
          </p:cNvPr>
          <p:cNvSpPr txBox="1"/>
          <p:nvPr/>
        </p:nvSpPr>
        <p:spPr>
          <a:xfrm>
            <a:off x="482828" y="1690186"/>
            <a:ext cx="11709172"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Regional model tailored to the local region based on GPS \ leveling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a:rPr>
              <a:t>Very similar to the main, North American-Pacific geoid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Coverage includes</a:t>
            </a:r>
            <a:r>
              <a:rPr lang="en-US" sz="2400" dirty="0">
                <a:solidFill>
                  <a:prstClr val="black"/>
                </a:solidFill>
                <a:latin typeface="Calibri"/>
              </a:rPr>
              <a:t>: Palau, Micronesia Wake Island, Marshall Islands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37DF074-561A-4BA5-BFE4-C54936A65911}"/>
              </a:ext>
            </a:extLst>
          </p:cNvPr>
          <p:cNvPicPr>
            <a:picLocks noChangeAspect="1"/>
          </p:cNvPicPr>
          <p:nvPr/>
        </p:nvPicPr>
        <p:blipFill>
          <a:blip r:embed="rId3"/>
          <a:stretch>
            <a:fillRect/>
          </a:stretch>
        </p:blipFill>
        <p:spPr>
          <a:xfrm>
            <a:off x="0" y="1250218"/>
            <a:ext cx="12192000" cy="5329836"/>
          </a:xfrm>
          <a:prstGeom prst="rect">
            <a:avLst/>
          </a:prstGeom>
          <a:ln>
            <a:solidFill>
              <a:schemeClr val="tx1"/>
            </a:solidFill>
          </a:ln>
        </p:spPr>
      </p:pic>
      <p:sp>
        <p:nvSpPr>
          <p:cNvPr id="17" name="Rectangle 16">
            <a:extLst>
              <a:ext uri="{FF2B5EF4-FFF2-40B4-BE49-F238E27FC236}">
                <a16:creationId xmlns:a16="http://schemas.microsoft.com/office/drawing/2014/main" id="{D8569B46-C006-4B3A-8EED-FFA08F0CCDFD}"/>
              </a:ext>
            </a:extLst>
          </p:cNvPr>
          <p:cNvSpPr/>
          <p:nvPr/>
        </p:nvSpPr>
        <p:spPr>
          <a:xfrm>
            <a:off x="2945101" y="6383776"/>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140</a:t>
            </a:r>
            <a:r>
              <a:rPr lang="en-US" sz="800" baseline="30000" dirty="0">
                <a:solidFill>
                  <a:schemeClr val="tx1"/>
                </a:solidFill>
              </a:rPr>
              <a:t>o</a:t>
            </a:r>
          </a:p>
        </p:txBody>
      </p:sp>
      <p:sp>
        <p:nvSpPr>
          <p:cNvPr id="23" name="Rectangle 22">
            <a:extLst>
              <a:ext uri="{FF2B5EF4-FFF2-40B4-BE49-F238E27FC236}">
                <a16:creationId xmlns:a16="http://schemas.microsoft.com/office/drawing/2014/main" id="{C760784A-BF20-42C2-93CB-600B97AC39A1}"/>
              </a:ext>
            </a:extLst>
          </p:cNvPr>
          <p:cNvSpPr/>
          <p:nvPr/>
        </p:nvSpPr>
        <p:spPr>
          <a:xfrm>
            <a:off x="5982803" y="6383776"/>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150</a:t>
            </a:r>
            <a:r>
              <a:rPr lang="en-US" sz="800" baseline="30000" dirty="0">
                <a:solidFill>
                  <a:schemeClr val="tx1"/>
                </a:solidFill>
              </a:rPr>
              <a:t>o</a:t>
            </a:r>
          </a:p>
        </p:txBody>
      </p:sp>
      <p:sp>
        <p:nvSpPr>
          <p:cNvPr id="24" name="Rectangle 23">
            <a:extLst>
              <a:ext uri="{FF2B5EF4-FFF2-40B4-BE49-F238E27FC236}">
                <a16:creationId xmlns:a16="http://schemas.microsoft.com/office/drawing/2014/main" id="{CEBDFEAF-5C9E-44C9-B6D7-D828E5479640}"/>
              </a:ext>
            </a:extLst>
          </p:cNvPr>
          <p:cNvSpPr/>
          <p:nvPr/>
        </p:nvSpPr>
        <p:spPr>
          <a:xfrm>
            <a:off x="9041102" y="6383776"/>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160</a:t>
            </a:r>
            <a:r>
              <a:rPr lang="en-US" sz="800" baseline="30000" dirty="0">
                <a:solidFill>
                  <a:schemeClr val="tx1"/>
                </a:solidFill>
              </a:rPr>
              <a:t>o</a:t>
            </a:r>
          </a:p>
        </p:txBody>
      </p:sp>
      <p:sp>
        <p:nvSpPr>
          <p:cNvPr id="25" name="Rectangle 24">
            <a:extLst>
              <a:ext uri="{FF2B5EF4-FFF2-40B4-BE49-F238E27FC236}">
                <a16:creationId xmlns:a16="http://schemas.microsoft.com/office/drawing/2014/main" id="{A4114393-4128-46C9-BFFF-A14307A18180}"/>
              </a:ext>
            </a:extLst>
          </p:cNvPr>
          <p:cNvSpPr/>
          <p:nvPr/>
        </p:nvSpPr>
        <p:spPr>
          <a:xfrm rot="16200000">
            <a:off x="-22254" y="4986054"/>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10</a:t>
            </a:r>
            <a:r>
              <a:rPr lang="en-US" sz="800" baseline="30000" dirty="0">
                <a:solidFill>
                  <a:schemeClr val="tx1"/>
                </a:solidFill>
              </a:rPr>
              <a:t>o</a:t>
            </a:r>
          </a:p>
        </p:txBody>
      </p:sp>
      <p:sp>
        <p:nvSpPr>
          <p:cNvPr id="26" name="Rectangle 25">
            <a:extLst>
              <a:ext uri="{FF2B5EF4-FFF2-40B4-BE49-F238E27FC236}">
                <a16:creationId xmlns:a16="http://schemas.microsoft.com/office/drawing/2014/main" id="{D9565453-C02B-4719-B5FE-7066D1C5FE64}"/>
              </a:ext>
            </a:extLst>
          </p:cNvPr>
          <p:cNvSpPr/>
          <p:nvPr/>
        </p:nvSpPr>
        <p:spPr>
          <a:xfrm rot="16200000">
            <a:off x="-22254" y="1825589"/>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20</a:t>
            </a:r>
            <a:r>
              <a:rPr lang="en-US" sz="800" baseline="30000" dirty="0">
                <a:solidFill>
                  <a:schemeClr val="tx1"/>
                </a:solidFill>
              </a:rPr>
              <a:t>o</a:t>
            </a:r>
          </a:p>
        </p:txBody>
      </p:sp>
      <p:sp>
        <p:nvSpPr>
          <p:cNvPr id="3" name="Rectangle 2">
            <a:extLst>
              <a:ext uri="{FF2B5EF4-FFF2-40B4-BE49-F238E27FC236}">
                <a16:creationId xmlns:a16="http://schemas.microsoft.com/office/drawing/2014/main" id="{DF93DE5C-4296-4997-BD7A-570C1E65F03C}"/>
              </a:ext>
            </a:extLst>
          </p:cNvPr>
          <p:cNvSpPr/>
          <p:nvPr/>
        </p:nvSpPr>
        <p:spPr>
          <a:xfrm>
            <a:off x="4208997" y="3285407"/>
            <a:ext cx="781146" cy="882235"/>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4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en-US" sz="4000" b="1" dirty="0"/>
              <a:t>Guam and Commonwealth of Northern Mariana Islands</a:t>
            </a:r>
            <a:endParaRPr sz="4000" b="1" dirty="0"/>
          </a:p>
        </p:txBody>
      </p:sp>
      <p:sp>
        <p:nvSpPr>
          <p:cNvPr id="2" name="TextBox 1">
            <a:extLst>
              <a:ext uri="{FF2B5EF4-FFF2-40B4-BE49-F238E27FC236}">
                <a16:creationId xmlns:a16="http://schemas.microsoft.com/office/drawing/2014/main" id="{62BA3D39-4D33-4F02-9F26-1D6C2FC3977E}"/>
              </a:ext>
            </a:extLst>
          </p:cNvPr>
          <p:cNvSpPr txBox="1"/>
          <p:nvPr/>
        </p:nvSpPr>
        <p:spPr>
          <a:xfrm>
            <a:off x="5998866" y="1475514"/>
            <a:ext cx="6002929"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Regional model tailored to the local region; v</a:t>
            </a:r>
            <a:r>
              <a:rPr lang="en-US" sz="1600" dirty="0" err="1">
                <a:solidFill>
                  <a:prstClr val="black"/>
                </a:solidFill>
                <a:latin typeface="Calibri"/>
              </a:rPr>
              <a:t>ery</a:t>
            </a:r>
            <a:r>
              <a:rPr lang="en-US" sz="1600" dirty="0">
                <a:solidFill>
                  <a:prstClr val="black"/>
                </a:solidFill>
                <a:latin typeface="Calibri"/>
              </a:rPr>
              <a:t> similar to the main, North American-Pacific geoid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Coverage includes</a:t>
            </a:r>
            <a:r>
              <a:rPr lang="en-US" sz="1600" dirty="0">
                <a:solidFill>
                  <a:prstClr val="black"/>
                </a:solidFill>
                <a:latin typeface="Calibri"/>
              </a:rPr>
              <a:t> Palau, Micronesia, Wake Island, Marshall Islands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Comparisons with local GNSS\leveling show GEOID2022 has 65% improvement over EGM2008 and 40% improvement over most recent NGS model,</a:t>
            </a:r>
            <a:r>
              <a:rPr lang="en-US" sz="1600" dirty="0">
                <a:solidFill>
                  <a:prstClr val="black"/>
                </a:solidFill>
                <a:latin typeface="Calibri"/>
              </a:rPr>
              <a:t> xGEOID18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D30778E-1D8B-485B-9C0B-C4FE35F4E341}"/>
              </a:ext>
            </a:extLst>
          </p:cNvPr>
          <p:cNvPicPr>
            <a:picLocks noChangeAspect="1"/>
          </p:cNvPicPr>
          <p:nvPr/>
        </p:nvPicPr>
        <p:blipFill>
          <a:blip r:embed="rId3"/>
          <a:stretch>
            <a:fillRect/>
          </a:stretch>
        </p:blipFill>
        <p:spPr>
          <a:xfrm>
            <a:off x="6457682" y="3439337"/>
            <a:ext cx="4957346" cy="3366450"/>
          </a:xfrm>
          <a:prstGeom prst="rect">
            <a:avLst/>
          </a:prstGeom>
          <a:ln>
            <a:solidFill>
              <a:schemeClr val="tx1"/>
            </a:solidFill>
          </a:ln>
        </p:spPr>
      </p:pic>
      <p:pic>
        <p:nvPicPr>
          <p:cNvPr id="6" name="Picture 5">
            <a:extLst>
              <a:ext uri="{FF2B5EF4-FFF2-40B4-BE49-F238E27FC236}">
                <a16:creationId xmlns:a16="http://schemas.microsoft.com/office/drawing/2014/main" id="{84C42AB9-2EA6-47D0-B52A-185EC24B2E97}"/>
              </a:ext>
            </a:extLst>
          </p:cNvPr>
          <p:cNvPicPr>
            <a:picLocks noChangeAspect="1"/>
          </p:cNvPicPr>
          <p:nvPr/>
        </p:nvPicPr>
        <p:blipFill>
          <a:blip r:embed="rId4"/>
          <a:stretch>
            <a:fillRect/>
          </a:stretch>
        </p:blipFill>
        <p:spPr>
          <a:xfrm>
            <a:off x="68083" y="1427545"/>
            <a:ext cx="5814852" cy="5378242"/>
          </a:xfrm>
          <a:prstGeom prst="rect">
            <a:avLst/>
          </a:prstGeom>
          <a:ln>
            <a:solidFill>
              <a:schemeClr val="tx1"/>
            </a:solidFill>
          </a:ln>
        </p:spPr>
      </p:pic>
      <p:sp>
        <p:nvSpPr>
          <p:cNvPr id="8" name="Rectangle 7">
            <a:extLst>
              <a:ext uri="{FF2B5EF4-FFF2-40B4-BE49-F238E27FC236}">
                <a16:creationId xmlns:a16="http://schemas.microsoft.com/office/drawing/2014/main" id="{5C384F8A-77CE-4382-9DC3-367D7902132F}"/>
              </a:ext>
            </a:extLst>
          </p:cNvPr>
          <p:cNvSpPr/>
          <p:nvPr/>
        </p:nvSpPr>
        <p:spPr>
          <a:xfrm>
            <a:off x="652345" y="3417571"/>
            <a:ext cx="307775"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Guam</a:t>
            </a:r>
            <a:endParaRPr lang="en-US" sz="800" baseline="30000" dirty="0">
              <a:solidFill>
                <a:schemeClr val="tx1"/>
              </a:solidFill>
            </a:endParaRPr>
          </a:p>
        </p:txBody>
      </p:sp>
      <p:sp>
        <p:nvSpPr>
          <p:cNvPr id="9" name="Rectangle 8">
            <a:extLst>
              <a:ext uri="{FF2B5EF4-FFF2-40B4-BE49-F238E27FC236}">
                <a16:creationId xmlns:a16="http://schemas.microsoft.com/office/drawing/2014/main" id="{D8C95C7D-253E-40F4-BFD5-98E31CC30493}"/>
              </a:ext>
            </a:extLst>
          </p:cNvPr>
          <p:cNvSpPr/>
          <p:nvPr/>
        </p:nvSpPr>
        <p:spPr>
          <a:xfrm>
            <a:off x="1083710" y="2654582"/>
            <a:ext cx="307775"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Rota</a:t>
            </a:r>
            <a:endParaRPr lang="en-US" sz="800" baseline="30000" dirty="0">
              <a:solidFill>
                <a:schemeClr val="tx1"/>
              </a:solidFill>
            </a:endParaRPr>
          </a:p>
        </p:txBody>
      </p:sp>
      <p:sp>
        <p:nvSpPr>
          <p:cNvPr id="10" name="Rectangle 9">
            <a:extLst>
              <a:ext uri="{FF2B5EF4-FFF2-40B4-BE49-F238E27FC236}">
                <a16:creationId xmlns:a16="http://schemas.microsoft.com/office/drawing/2014/main" id="{6512B91E-364E-45D9-BABB-139A6EC428CD}"/>
              </a:ext>
            </a:extLst>
          </p:cNvPr>
          <p:cNvSpPr/>
          <p:nvPr/>
        </p:nvSpPr>
        <p:spPr>
          <a:xfrm>
            <a:off x="2271595" y="1598814"/>
            <a:ext cx="307775"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Saipan</a:t>
            </a:r>
            <a:endParaRPr lang="en-US" sz="800" baseline="30000" dirty="0">
              <a:solidFill>
                <a:schemeClr val="tx1"/>
              </a:solidFill>
            </a:endParaRPr>
          </a:p>
        </p:txBody>
      </p:sp>
      <p:sp>
        <p:nvSpPr>
          <p:cNvPr id="11" name="Rectangle 10">
            <a:extLst>
              <a:ext uri="{FF2B5EF4-FFF2-40B4-BE49-F238E27FC236}">
                <a16:creationId xmlns:a16="http://schemas.microsoft.com/office/drawing/2014/main" id="{A0D940A5-3454-41C7-92AA-5452ABE9D82D}"/>
              </a:ext>
            </a:extLst>
          </p:cNvPr>
          <p:cNvSpPr/>
          <p:nvPr/>
        </p:nvSpPr>
        <p:spPr>
          <a:xfrm>
            <a:off x="1546207" y="1881961"/>
            <a:ext cx="307775"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Tinian</a:t>
            </a:r>
            <a:endParaRPr lang="en-US" sz="800" baseline="30000" dirty="0">
              <a:solidFill>
                <a:schemeClr val="tx1"/>
              </a:solidFill>
            </a:endParaRPr>
          </a:p>
        </p:txBody>
      </p:sp>
    </p:spTree>
    <p:extLst>
      <p:ext uri="{BB962C8B-B14F-4D97-AF65-F5344CB8AC3E}">
        <p14:creationId xmlns:p14="http://schemas.microsoft.com/office/powerpoint/2010/main" val="1890061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 name="Picture 3">
            <a:extLst>
              <a:ext uri="{FF2B5EF4-FFF2-40B4-BE49-F238E27FC236}">
                <a16:creationId xmlns:a16="http://schemas.microsoft.com/office/drawing/2014/main" id="{682AEBAA-6CC1-4F0C-B4FF-25EB24B9875C}"/>
              </a:ext>
            </a:extLst>
          </p:cNvPr>
          <p:cNvPicPr>
            <a:picLocks noChangeAspect="1"/>
          </p:cNvPicPr>
          <p:nvPr/>
        </p:nvPicPr>
        <p:blipFill>
          <a:blip r:embed="rId3"/>
          <a:stretch>
            <a:fillRect/>
          </a:stretch>
        </p:blipFill>
        <p:spPr>
          <a:xfrm>
            <a:off x="6096000" y="212574"/>
            <a:ext cx="5982803" cy="6381657"/>
          </a:xfrm>
          <a:prstGeom prst="rect">
            <a:avLst/>
          </a:prstGeom>
          <a:ln>
            <a:solidFill>
              <a:schemeClr val="tx1"/>
            </a:solidFill>
          </a:ln>
        </p:spPr>
      </p:pic>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000" b="1" dirty="0"/>
              <a:t>American Samoa</a:t>
            </a:r>
            <a:endParaRPr sz="4000" b="1" dirty="0"/>
          </a:p>
        </p:txBody>
      </p:sp>
      <p:sp>
        <p:nvSpPr>
          <p:cNvPr id="12" name="TextBox 11">
            <a:extLst>
              <a:ext uri="{FF2B5EF4-FFF2-40B4-BE49-F238E27FC236}">
                <a16:creationId xmlns:a16="http://schemas.microsoft.com/office/drawing/2014/main" id="{B0BA6FAA-92ED-41FE-9AB2-74D684422629}"/>
              </a:ext>
            </a:extLst>
          </p:cNvPr>
          <p:cNvSpPr txBox="1"/>
          <p:nvPr/>
        </p:nvSpPr>
        <p:spPr>
          <a:xfrm>
            <a:off x="45223" y="1304064"/>
            <a:ext cx="5692728"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Regional model tailored to the local region; v</a:t>
            </a:r>
            <a:r>
              <a:rPr lang="en-US" sz="1600" dirty="0" err="1">
                <a:solidFill>
                  <a:prstClr val="black"/>
                </a:solidFill>
                <a:latin typeface="Calibri"/>
              </a:rPr>
              <a:t>ery</a:t>
            </a:r>
            <a:r>
              <a:rPr lang="en-US" sz="1600" dirty="0">
                <a:solidFill>
                  <a:prstClr val="black"/>
                </a:solidFill>
                <a:latin typeface="Calibri"/>
              </a:rPr>
              <a:t> similar to the main, North American-Pacific geoid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Coverage includes</a:t>
            </a:r>
            <a:r>
              <a:rPr lang="en-US" sz="1600" dirty="0">
                <a:solidFill>
                  <a:prstClr val="black"/>
                </a:solidFill>
                <a:latin typeface="Calibri"/>
              </a:rPr>
              <a:t> Fiji, Samoa, Tuvalu, Tokelau, Wallis and Futuna, Niue, Tonga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GNSS\Leveling and GEOID2022: 1.9 cm std. dev. | 11.4 cm for EGM2008 | 6.2 cm for xGEOID18 (83% | 69%)</a:t>
            </a:r>
          </a:p>
        </p:txBody>
      </p:sp>
      <p:sp>
        <p:nvSpPr>
          <p:cNvPr id="5" name="Rectangle 4">
            <a:extLst>
              <a:ext uri="{FF2B5EF4-FFF2-40B4-BE49-F238E27FC236}">
                <a16:creationId xmlns:a16="http://schemas.microsoft.com/office/drawing/2014/main" id="{28F34D3F-7029-44F8-86D5-C75409DD6EB6}"/>
              </a:ext>
            </a:extLst>
          </p:cNvPr>
          <p:cNvSpPr/>
          <p:nvPr/>
        </p:nvSpPr>
        <p:spPr>
          <a:xfrm>
            <a:off x="10844140" y="4185469"/>
            <a:ext cx="353813" cy="229749"/>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6C1E2E-B7EE-49FE-8E7A-A7AAF5D37D4C}"/>
              </a:ext>
            </a:extLst>
          </p:cNvPr>
          <p:cNvSpPr/>
          <p:nvPr/>
        </p:nvSpPr>
        <p:spPr>
          <a:xfrm>
            <a:off x="5991307" y="6663757"/>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172</a:t>
            </a:r>
            <a:r>
              <a:rPr lang="en-US" sz="800" baseline="30000" dirty="0">
                <a:solidFill>
                  <a:schemeClr val="tx1"/>
                </a:solidFill>
              </a:rPr>
              <a:t>o</a:t>
            </a:r>
          </a:p>
        </p:txBody>
      </p:sp>
      <p:sp>
        <p:nvSpPr>
          <p:cNvPr id="7" name="Rectangle 6">
            <a:extLst>
              <a:ext uri="{FF2B5EF4-FFF2-40B4-BE49-F238E27FC236}">
                <a16:creationId xmlns:a16="http://schemas.microsoft.com/office/drawing/2014/main" id="{E35A7158-C3CB-4F80-B005-8BB44867DF34}"/>
              </a:ext>
            </a:extLst>
          </p:cNvPr>
          <p:cNvSpPr/>
          <p:nvPr/>
        </p:nvSpPr>
        <p:spPr>
          <a:xfrm>
            <a:off x="11963624" y="6663757"/>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193</a:t>
            </a:r>
            <a:r>
              <a:rPr lang="en-US" sz="800" baseline="30000" dirty="0">
                <a:solidFill>
                  <a:schemeClr val="tx1"/>
                </a:solidFill>
              </a:rPr>
              <a:t>o</a:t>
            </a:r>
          </a:p>
        </p:txBody>
      </p:sp>
      <p:sp>
        <p:nvSpPr>
          <p:cNvPr id="8" name="Rectangle 7">
            <a:extLst>
              <a:ext uri="{FF2B5EF4-FFF2-40B4-BE49-F238E27FC236}">
                <a16:creationId xmlns:a16="http://schemas.microsoft.com/office/drawing/2014/main" id="{3574470A-2F88-49B2-AF24-26729570EDA4}"/>
              </a:ext>
            </a:extLst>
          </p:cNvPr>
          <p:cNvSpPr/>
          <p:nvPr/>
        </p:nvSpPr>
        <p:spPr>
          <a:xfrm rot="16200000">
            <a:off x="5851913" y="6454166"/>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-22</a:t>
            </a:r>
            <a:r>
              <a:rPr lang="en-US" sz="800" baseline="30000" dirty="0">
                <a:solidFill>
                  <a:schemeClr val="tx1"/>
                </a:solidFill>
              </a:rPr>
              <a:t>o</a:t>
            </a:r>
          </a:p>
        </p:txBody>
      </p:sp>
      <p:sp>
        <p:nvSpPr>
          <p:cNvPr id="9" name="Rectangle 8">
            <a:extLst>
              <a:ext uri="{FF2B5EF4-FFF2-40B4-BE49-F238E27FC236}">
                <a16:creationId xmlns:a16="http://schemas.microsoft.com/office/drawing/2014/main" id="{59641AEA-0C8E-482E-B82F-2A7F24D39761}"/>
              </a:ext>
            </a:extLst>
          </p:cNvPr>
          <p:cNvSpPr/>
          <p:nvPr/>
        </p:nvSpPr>
        <p:spPr>
          <a:xfrm rot="16200000">
            <a:off x="5861961" y="138515"/>
            <a:ext cx="226393" cy="1595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rPr>
              <a:t>0</a:t>
            </a:r>
            <a:r>
              <a:rPr lang="en-US" sz="800" baseline="30000" dirty="0">
                <a:solidFill>
                  <a:schemeClr val="tx1"/>
                </a:solidFill>
              </a:rPr>
              <a:t>o</a:t>
            </a:r>
          </a:p>
        </p:txBody>
      </p:sp>
    </p:spTree>
    <p:extLst>
      <p:ext uri="{BB962C8B-B14F-4D97-AF65-F5344CB8AC3E}">
        <p14:creationId xmlns:p14="http://schemas.microsoft.com/office/powerpoint/2010/main" val="104411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5" name="Picture 4">
            <a:extLst>
              <a:ext uri="{FF2B5EF4-FFF2-40B4-BE49-F238E27FC236}">
                <a16:creationId xmlns:a16="http://schemas.microsoft.com/office/drawing/2014/main" id="{92ABAAEA-D046-423C-8A35-0C027A5559D3}"/>
              </a:ext>
            </a:extLst>
          </p:cNvPr>
          <p:cNvPicPr>
            <a:picLocks noChangeAspect="1"/>
          </p:cNvPicPr>
          <p:nvPr/>
        </p:nvPicPr>
        <p:blipFill>
          <a:blip r:embed="rId3"/>
          <a:stretch>
            <a:fillRect/>
          </a:stretch>
        </p:blipFill>
        <p:spPr>
          <a:xfrm>
            <a:off x="356978" y="1434589"/>
            <a:ext cx="11491457" cy="5391943"/>
          </a:xfrm>
          <a:prstGeom prst="rect">
            <a:avLst/>
          </a:prstGeom>
          <a:solidFill>
            <a:schemeClr val="tx1"/>
          </a:solidFill>
          <a:ln>
            <a:solidFill>
              <a:schemeClr val="tx1"/>
            </a:solidFill>
          </a:ln>
        </p:spPr>
      </p:pic>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000" b="1" dirty="0"/>
              <a:t>American Samoa: GNSS\leveling comparisons</a:t>
            </a:r>
            <a:endParaRPr sz="4000" b="1" dirty="0"/>
          </a:p>
        </p:txBody>
      </p:sp>
      <p:sp>
        <p:nvSpPr>
          <p:cNvPr id="4" name="Rectangle 3">
            <a:extLst>
              <a:ext uri="{FF2B5EF4-FFF2-40B4-BE49-F238E27FC236}">
                <a16:creationId xmlns:a16="http://schemas.microsoft.com/office/drawing/2014/main" id="{B58C3BD1-3834-4737-8EFF-26A2A0904548}"/>
              </a:ext>
            </a:extLst>
          </p:cNvPr>
          <p:cNvSpPr/>
          <p:nvPr/>
        </p:nvSpPr>
        <p:spPr>
          <a:xfrm>
            <a:off x="729916" y="1583798"/>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a:t>
            </a:r>
            <a:r>
              <a:rPr lang="en-US" sz="800" dirty="0">
                <a:solidFill>
                  <a:schemeClr val="tx1"/>
                </a:solidFill>
              </a:rPr>
              <a:t>11.4 cm</a:t>
            </a:r>
            <a:endParaRPr lang="en-US" sz="800" baseline="30000" dirty="0">
              <a:solidFill>
                <a:schemeClr val="tx1"/>
              </a:solidFill>
              <a:latin typeface="Symbol" panose="05050102010706020507" pitchFamily="18" charset="2"/>
            </a:endParaRPr>
          </a:p>
        </p:txBody>
      </p:sp>
      <p:sp>
        <p:nvSpPr>
          <p:cNvPr id="7" name="Rectangle 6">
            <a:extLst>
              <a:ext uri="{FF2B5EF4-FFF2-40B4-BE49-F238E27FC236}">
                <a16:creationId xmlns:a16="http://schemas.microsoft.com/office/drawing/2014/main" id="{984A6E8A-9D3F-4599-AAB1-2402A66214F8}"/>
              </a:ext>
            </a:extLst>
          </p:cNvPr>
          <p:cNvSpPr/>
          <p:nvPr/>
        </p:nvSpPr>
        <p:spPr>
          <a:xfrm>
            <a:off x="729916" y="4320225"/>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a:t>
            </a:r>
            <a:r>
              <a:rPr lang="en-US" sz="800" dirty="0">
                <a:solidFill>
                  <a:schemeClr val="tx1"/>
                </a:solidFill>
              </a:rPr>
              <a:t>6.2 cm</a:t>
            </a:r>
            <a:endParaRPr lang="en-US" sz="800" baseline="30000" dirty="0">
              <a:solidFill>
                <a:schemeClr val="tx1"/>
              </a:solidFill>
              <a:latin typeface="Symbol" panose="05050102010706020507" pitchFamily="18" charset="2"/>
            </a:endParaRPr>
          </a:p>
        </p:txBody>
      </p:sp>
      <p:sp>
        <p:nvSpPr>
          <p:cNvPr id="8" name="Rectangle 7">
            <a:extLst>
              <a:ext uri="{FF2B5EF4-FFF2-40B4-BE49-F238E27FC236}">
                <a16:creationId xmlns:a16="http://schemas.microsoft.com/office/drawing/2014/main" id="{D9BBA256-DE45-4EA4-A32B-3C4437CF5E18}"/>
              </a:ext>
            </a:extLst>
          </p:cNvPr>
          <p:cNvSpPr/>
          <p:nvPr/>
        </p:nvSpPr>
        <p:spPr>
          <a:xfrm>
            <a:off x="6530446" y="4320225"/>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1.9</a:t>
            </a:r>
            <a:r>
              <a:rPr lang="en-US" sz="800" dirty="0">
                <a:solidFill>
                  <a:schemeClr val="tx1"/>
                </a:solidFill>
              </a:rPr>
              <a:t> cm</a:t>
            </a:r>
            <a:endParaRPr lang="en-US" sz="800" baseline="30000" dirty="0">
              <a:solidFill>
                <a:schemeClr val="tx1"/>
              </a:solidFill>
              <a:latin typeface="Symbol" panose="05050102010706020507" pitchFamily="18" charset="2"/>
            </a:endParaRPr>
          </a:p>
        </p:txBody>
      </p:sp>
      <p:sp>
        <p:nvSpPr>
          <p:cNvPr id="9" name="Rectangle 8">
            <a:extLst>
              <a:ext uri="{FF2B5EF4-FFF2-40B4-BE49-F238E27FC236}">
                <a16:creationId xmlns:a16="http://schemas.microsoft.com/office/drawing/2014/main" id="{BC60A830-7378-4975-8B32-C6A1763DF029}"/>
              </a:ext>
            </a:extLst>
          </p:cNvPr>
          <p:cNvSpPr/>
          <p:nvPr/>
        </p:nvSpPr>
        <p:spPr>
          <a:xfrm>
            <a:off x="6530446" y="1583798"/>
            <a:ext cx="566714" cy="181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chemeClr val="tx1"/>
                </a:solidFill>
                <a:latin typeface="Symbol" panose="05050102010706020507" pitchFamily="18" charset="2"/>
              </a:rPr>
              <a:t>s = </a:t>
            </a:r>
            <a:r>
              <a:rPr lang="en-US" sz="800" dirty="0">
                <a:solidFill>
                  <a:schemeClr val="tx1"/>
                </a:solidFill>
              </a:rPr>
              <a:t>6.2 cm</a:t>
            </a:r>
            <a:endParaRPr lang="en-US" sz="800" baseline="30000" dirty="0">
              <a:solidFill>
                <a:schemeClr val="tx1"/>
              </a:solidFill>
              <a:latin typeface="Symbol" panose="05050102010706020507" pitchFamily="18" charset="2"/>
            </a:endParaRPr>
          </a:p>
        </p:txBody>
      </p:sp>
    </p:spTree>
    <p:extLst>
      <p:ext uri="{BB962C8B-B14F-4D97-AF65-F5344CB8AC3E}">
        <p14:creationId xmlns:p14="http://schemas.microsoft.com/office/powerpoint/2010/main" val="3332358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7" name="Picture 6">
            <a:extLst>
              <a:ext uri="{FF2B5EF4-FFF2-40B4-BE49-F238E27FC236}">
                <a16:creationId xmlns:a16="http://schemas.microsoft.com/office/drawing/2014/main" id="{0AC7AE18-067B-4EE3-B616-B85092D1FC3E}"/>
              </a:ext>
            </a:extLst>
          </p:cNvPr>
          <p:cNvPicPr>
            <a:picLocks noChangeAspect="1"/>
          </p:cNvPicPr>
          <p:nvPr/>
        </p:nvPicPr>
        <p:blipFill>
          <a:blip r:embed="rId3"/>
          <a:stretch>
            <a:fillRect/>
          </a:stretch>
        </p:blipFill>
        <p:spPr>
          <a:xfrm>
            <a:off x="-111512" y="-276909"/>
            <a:ext cx="15065298" cy="7098479"/>
          </a:xfrm>
          <a:prstGeom prst="rect">
            <a:avLst/>
          </a:prstGeom>
        </p:spPr>
      </p:pic>
      <p:sp>
        <p:nvSpPr>
          <p:cNvPr id="5" name="Rectangle 4">
            <a:extLst>
              <a:ext uri="{FF2B5EF4-FFF2-40B4-BE49-F238E27FC236}">
                <a16:creationId xmlns:a16="http://schemas.microsoft.com/office/drawing/2014/main" id="{3EDB5C2E-00D3-4ECD-8C9D-D026BC1DAB16}"/>
              </a:ext>
            </a:extLst>
          </p:cNvPr>
          <p:cNvSpPr/>
          <p:nvPr/>
        </p:nvSpPr>
        <p:spPr>
          <a:xfrm>
            <a:off x="1474470" y="4597322"/>
            <a:ext cx="1931670" cy="8547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FF1200-D361-43BB-8DD8-6169021BAC1C}"/>
              </a:ext>
            </a:extLst>
          </p:cNvPr>
          <p:cNvSpPr/>
          <p:nvPr/>
        </p:nvSpPr>
        <p:spPr>
          <a:xfrm>
            <a:off x="3502959" y="5694828"/>
            <a:ext cx="1008529" cy="10824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7DED41-05F7-481E-8D8A-EF71A27339C4}"/>
              </a:ext>
            </a:extLst>
          </p:cNvPr>
          <p:cNvSpPr/>
          <p:nvPr/>
        </p:nvSpPr>
        <p:spPr>
          <a:xfrm>
            <a:off x="3406140" y="-302559"/>
            <a:ext cx="8626027" cy="599661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ADFB1A-0AC7-4A73-BABD-E5CD9EFFFBFB}"/>
              </a:ext>
            </a:extLst>
          </p:cNvPr>
          <p:cNvSpPr txBox="1"/>
          <p:nvPr/>
        </p:nvSpPr>
        <p:spPr>
          <a:xfrm>
            <a:off x="48128" y="72197"/>
            <a:ext cx="3308684" cy="4462760"/>
          </a:xfrm>
          <a:prstGeom prst="rect">
            <a:avLst/>
          </a:prstGeom>
          <a:solidFill>
            <a:schemeClr val="bg1"/>
          </a:solidFill>
          <a:ln>
            <a:solidFill>
              <a:schemeClr val="tx1"/>
            </a:solidFill>
          </a:ln>
        </p:spPr>
        <p:txBody>
          <a:bodyPr wrap="square" rtlCol="0">
            <a:spAutoFit/>
          </a:bodyPr>
          <a:lstStyle/>
          <a:p>
            <a:r>
              <a:rPr lang="en-US" sz="2800" dirty="0">
                <a:latin typeface="+mj-lt"/>
              </a:rPr>
              <a:t>Conclusions:</a:t>
            </a:r>
            <a:endParaRPr lang="en-US" dirty="0"/>
          </a:p>
          <a:p>
            <a:pPr marL="285750" indent="-285750">
              <a:buFont typeface="Arial" panose="020B0604020202020204" pitchFamily="34" charset="0"/>
              <a:buChar char="•"/>
            </a:pPr>
            <a:r>
              <a:rPr lang="en-US" sz="1600" dirty="0"/>
              <a:t>Updated GEOID2022:</a:t>
            </a:r>
          </a:p>
          <a:p>
            <a:pPr marL="742950" lvl="1" indent="-285750">
              <a:buFont typeface="Arial" panose="020B0604020202020204" pitchFamily="34" charset="0"/>
              <a:buChar char="•"/>
            </a:pPr>
            <a:r>
              <a:rPr lang="en-US" sz="1600" dirty="0"/>
              <a:t>Contributions from NGS/CGS/INEGI</a:t>
            </a:r>
          </a:p>
          <a:p>
            <a:pPr marL="285750" indent="-285750">
              <a:buFont typeface="Arial" panose="020B0604020202020204" pitchFamily="34" charset="0"/>
              <a:buChar char="•"/>
            </a:pPr>
            <a:r>
              <a:rPr lang="en-US" sz="1600" dirty="0"/>
              <a:t>Additional models within NAPGD2022</a:t>
            </a:r>
          </a:p>
          <a:p>
            <a:pPr marL="742950" lvl="1" indent="-285750">
              <a:buFont typeface="Arial" panose="020B0604020202020204" pitchFamily="34" charset="0"/>
              <a:buChar char="•"/>
            </a:pPr>
            <a:r>
              <a:rPr lang="en-US" sz="1600" dirty="0"/>
              <a:t>DEFLEC2022, GRAV2022, GM2022</a:t>
            </a:r>
          </a:p>
          <a:p>
            <a:pPr marL="285750" indent="-285750">
              <a:buFont typeface="Arial" panose="020B0604020202020204" pitchFamily="34" charset="0"/>
              <a:buChar char="•"/>
            </a:pPr>
            <a:r>
              <a:rPr lang="en-US" sz="1600" dirty="0"/>
              <a:t>Model performance continues to improve:</a:t>
            </a:r>
          </a:p>
          <a:p>
            <a:pPr marL="742950" lvl="1" indent="-285750">
              <a:buFont typeface="Arial" panose="020B0604020202020204" pitchFamily="34" charset="0"/>
              <a:buChar char="•"/>
            </a:pPr>
            <a:r>
              <a:rPr lang="en-US" sz="1600" dirty="0"/>
              <a:t>GSVS: </a:t>
            </a:r>
            <a:r>
              <a:rPr lang="en-US" sz="1600" dirty="0">
                <a:latin typeface="Symbol" panose="05050102010706020507" pitchFamily="18" charset="2"/>
              </a:rPr>
              <a:t>s</a:t>
            </a:r>
            <a:r>
              <a:rPr lang="en-US" sz="1600" dirty="0"/>
              <a:t> = 1 cm, 1.1 cm, 1.4 cm (30% improvement)</a:t>
            </a:r>
          </a:p>
          <a:p>
            <a:pPr marL="742950" lvl="1" indent="-285750">
              <a:buFont typeface="Arial" panose="020B0604020202020204" pitchFamily="34" charset="0"/>
              <a:buChar char="•"/>
            </a:pPr>
            <a:r>
              <a:rPr lang="en-US" sz="1600" dirty="0"/>
              <a:t>Puerto Rico/US VI: </a:t>
            </a:r>
            <a:r>
              <a:rPr lang="en-US" sz="1600" dirty="0">
                <a:latin typeface="Symbol" panose="05050102010706020507" pitchFamily="18" charset="2"/>
              </a:rPr>
              <a:t>s</a:t>
            </a:r>
            <a:r>
              <a:rPr lang="en-US" sz="1600" dirty="0"/>
              <a:t> = 3.6 cm</a:t>
            </a:r>
          </a:p>
          <a:p>
            <a:pPr marL="285750" indent="-285750">
              <a:buFont typeface="Arial" panose="020B0604020202020204" pitchFamily="34" charset="0"/>
              <a:buChar char="•"/>
            </a:pPr>
            <a:r>
              <a:rPr lang="en-US" sz="1600" dirty="0"/>
              <a:t>Pacific regional models</a:t>
            </a:r>
          </a:p>
          <a:p>
            <a:pPr marL="742950" lvl="1" indent="-285750">
              <a:buFont typeface="Arial" panose="020B0604020202020204" pitchFamily="34" charset="0"/>
              <a:buChar char="•"/>
            </a:pPr>
            <a:r>
              <a:rPr lang="en-US" sz="1600" dirty="0"/>
              <a:t>Guam: </a:t>
            </a:r>
            <a:r>
              <a:rPr lang="en-US" sz="1600" dirty="0">
                <a:latin typeface="Symbol" panose="05050102010706020507" pitchFamily="18" charset="2"/>
              </a:rPr>
              <a:t>s</a:t>
            </a:r>
            <a:r>
              <a:rPr lang="en-US" sz="1600" dirty="0"/>
              <a:t> = 1.4 cm</a:t>
            </a:r>
          </a:p>
          <a:p>
            <a:pPr marL="742950" lvl="1" indent="-285750">
              <a:buFont typeface="Arial" panose="020B0604020202020204" pitchFamily="34" charset="0"/>
              <a:buChar char="•"/>
            </a:pPr>
            <a:r>
              <a:rPr lang="en-US" sz="1600" dirty="0"/>
              <a:t>American Samoa: </a:t>
            </a:r>
            <a:r>
              <a:rPr lang="en-US" sz="1600" dirty="0">
                <a:latin typeface="Symbol" panose="05050102010706020507" pitchFamily="18" charset="2"/>
              </a:rPr>
              <a:t>s</a:t>
            </a:r>
            <a:r>
              <a:rPr lang="en-US" sz="1600" dirty="0"/>
              <a:t> = 1.9 cm</a:t>
            </a:r>
          </a:p>
        </p:txBody>
      </p:sp>
      <p:sp>
        <p:nvSpPr>
          <p:cNvPr id="9" name="Content Placeholder 2">
            <a:extLst>
              <a:ext uri="{FF2B5EF4-FFF2-40B4-BE49-F238E27FC236}">
                <a16:creationId xmlns:a16="http://schemas.microsoft.com/office/drawing/2014/main" id="{31B2B602-2A76-478D-BD12-EF9CB31585C6}"/>
              </a:ext>
            </a:extLst>
          </p:cNvPr>
          <p:cNvSpPr txBox="1">
            <a:spLocks/>
          </p:cNvSpPr>
          <p:nvPr/>
        </p:nvSpPr>
        <p:spPr bwMode="auto">
          <a:xfrm>
            <a:off x="8674767" y="5787189"/>
            <a:ext cx="3357399" cy="889034"/>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normAutofit fontScale="700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charset="0"/>
              <a:buNone/>
            </a:pPr>
            <a:r>
              <a:rPr lang="en-US" sz="2533" u="sng" dirty="0">
                <a:latin typeface="+mn-lt"/>
                <a:cs typeface="Helvetica" panose="020B0604020202020204" pitchFamily="34" charset="0"/>
              </a:rPr>
              <a:t>Kevin Ahlgren</a:t>
            </a:r>
          </a:p>
          <a:p>
            <a:pPr algn="r">
              <a:buFont typeface="Arial" charset="0"/>
              <a:buNone/>
            </a:pPr>
            <a:r>
              <a:rPr lang="en-US" sz="2533" dirty="0">
                <a:latin typeface="+mn-lt"/>
                <a:cs typeface="Helvetica" panose="020B0604020202020204" pitchFamily="34" charset="0"/>
              </a:rPr>
              <a:t>kevin.ahlgren@noaa.gov</a:t>
            </a:r>
          </a:p>
          <a:p>
            <a:pPr algn="r">
              <a:buFont typeface="Arial" charset="0"/>
              <a:buNone/>
            </a:pPr>
            <a:r>
              <a:rPr lang="en-US" sz="2533" dirty="0">
                <a:latin typeface="+mn-lt"/>
                <a:cs typeface="Helvetica" panose="020B0604020202020204" pitchFamily="34" charset="0"/>
              </a:rPr>
              <a:t>NOAA’s National Geodetic Survey</a:t>
            </a:r>
          </a:p>
        </p:txBody>
      </p:sp>
      <p:sp>
        <p:nvSpPr>
          <p:cNvPr id="10" name="Content Placeholder 2">
            <a:extLst>
              <a:ext uri="{FF2B5EF4-FFF2-40B4-BE49-F238E27FC236}">
                <a16:creationId xmlns:a16="http://schemas.microsoft.com/office/drawing/2014/main" id="{F9BDDD6D-DDD3-4F19-931B-B3D31230A5BB}"/>
              </a:ext>
            </a:extLst>
          </p:cNvPr>
          <p:cNvSpPr txBox="1">
            <a:spLocks/>
          </p:cNvSpPr>
          <p:nvPr/>
        </p:nvSpPr>
        <p:spPr bwMode="auto">
          <a:xfrm>
            <a:off x="4586772" y="6270895"/>
            <a:ext cx="4012710" cy="405423"/>
          </a:xfrm>
          <a:prstGeom prst="rect">
            <a:avLst/>
          </a:prstGeom>
          <a:solidFill>
            <a:schemeClr val="bg1"/>
          </a:solidFill>
          <a:ln>
            <a:solidFill>
              <a:schemeClr val="tx1"/>
            </a:solidFill>
          </a:ln>
        </p:spPr>
        <p:txBody>
          <a:bodyPr vert="horz" wrap="square" lIns="91440" tIns="45720" rIns="91440" bIns="4572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charset="0"/>
              <a:buNone/>
            </a:pPr>
            <a:r>
              <a:rPr lang="en-US" sz="1400" dirty="0">
                <a:latin typeface="+mn-lt"/>
                <a:cs typeface="Helvetica" panose="020B0604020202020204" pitchFamily="34" charset="0"/>
              </a:rPr>
              <a:t>https://alpha.ngs.noaa.gov/GEOID2022/index.shtml</a:t>
            </a:r>
          </a:p>
        </p:txBody>
      </p:sp>
    </p:spTree>
    <p:extLst>
      <p:ext uri="{BB962C8B-B14F-4D97-AF65-F5344CB8AC3E}">
        <p14:creationId xmlns:p14="http://schemas.microsoft.com/office/powerpoint/2010/main" val="325714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dirty="0"/>
              <a:t>Issues with NAVD 88</a:t>
            </a:r>
          </a:p>
        </p:txBody>
      </p:sp>
      <p:sp>
        <p:nvSpPr>
          <p:cNvPr id="9" name="TextBox 8"/>
          <p:cNvSpPr txBox="1"/>
          <p:nvPr/>
        </p:nvSpPr>
        <p:spPr>
          <a:xfrm>
            <a:off x="8893915" y="4368062"/>
            <a:ext cx="14221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PID: EZ0840</a:t>
            </a:r>
          </a:p>
        </p:txBody>
      </p:sp>
      <p:pic>
        <p:nvPicPr>
          <p:cNvPr id="5" name="Picture 4">
            <a:extLst>
              <a:ext uri="{FF2B5EF4-FFF2-40B4-BE49-F238E27FC236}">
                <a16:creationId xmlns:a16="http://schemas.microsoft.com/office/drawing/2014/main" id="{613081AB-97AB-4449-89AE-1E0495E9B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52" y="-156580"/>
            <a:ext cx="10756740" cy="7171160"/>
          </a:xfrm>
          <a:prstGeom prst="rect">
            <a:avLst/>
          </a:prstGeom>
        </p:spPr>
      </p:pic>
      <mc:AlternateContent xmlns:mc="http://schemas.openxmlformats.org/markup-compatibility/2006" xmlns:a14="http://schemas.microsoft.com/office/drawing/2010/main">
        <mc:Choice Requires="a14">
          <p:sp>
            <p:nvSpPr>
              <p:cNvPr id="6" name="Google Shape;426;p66">
                <a:extLst>
                  <a:ext uri="{FF2B5EF4-FFF2-40B4-BE49-F238E27FC236}">
                    <a16:creationId xmlns:a16="http://schemas.microsoft.com/office/drawing/2014/main" id="{94A7CEF0-C4B1-4F14-9016-8FEC2B606365}"/>
                  </a:ext>
                </a:extLst>
              </p:cNvPr>
              <p:cNvSpPr txBox="1">
                <a:spLocks/>
              </p:cNvSpPr>
              <p:nvPr/>
            </p:nvSpPr>
            <p:spPr>
              <a:xfrm>
                <a:off x="92748" y="5702968"/>
                <a:ext cx="5249273" cy="1050734"/>
              </a:xfrm>
              <a:prstGeom prst="rect">
                <a:avLst/>
              </a:prstGeom>
              <a:solidFill>
                <a:schemeClr val="bg1"/>
              </a:solidFill>
              <a:ln>
                <a:solidFill>
                  <a:schemeClr val="tx1"/>
                </a:solidFill>
              </a:ln>
            </p:spPr>
            <p:txBody>
              <a:bodyPr spcFirstLastPara="1" vert="horz" wrap="square" lIns="91425" tIns="45700" rIns="91425" bIns="45700" rtlCol="0" anchor="ctr" anchorCtr="0">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spcBef>
                    <a:spcPts val="0"/>
                  </a:spcBef>
                  <a:buSzPts val="1400"/>
                </a:pPr>
                <a:r>
                  <a:rPr lang="en-US" sz="2800" b="1" dirty="0"/>
                  <a:t>Systematic artifact in current datum, NAVD 88 (tilt of </a:t>
                </a:r>
                <a14:m>
                  <m:oMath xmlns:m="http://schemas.openxmlformats.org/officeDocument/2006/math">
                    <m:r>
                      <a:rPr lang="en-US" sz="2800" b="1" i="1" smtClean="0">
                        <a:latin typeface="Cambria Math" panose="02040503050406030204" pitchFamily="18" charset="0"/>
                        <a:ea typeface="Cambria Math" panose="02040503050406030204" pitchFamily="18" charset="0"/>
                      </a:rPr>
                      <m:t>~</m:t>
                    </m:r>
                  </m:oMath>
                </a14:m>
                <a:r>
                  <a:rPr lang="en-US" sz="2800" b="1" dirty="0"/>
                  <a:t>1.5 m)</a:t>
                </a:r>
              </a:p>
            </p:txBody>
          </p:sp>
        </mc:Choice>
        <mc:Fallback xmlns="">
          <p:sp>
            <p:nvSpPr>
              <p:cNvPr id="6" name="Google Shape;426;p66">
                <a:extLst>
                  <a:ext uri="{FF2B5EF4-FFF2-40B4-BE49-F238E27FC236}">
                    <a16:creationId xmlns:a16="http://schemas.microsoft.com/office/drawing/2014/main" id="{94A7CEF0-C4B1-4F14-9016-8FEC2B606365}"/>
                  </a:ext>
                </a:extLst>
              </p:cNvPr>
              <p:cNvSpPr txBox="1">
                <a:spLocks noRot="1" noChangeAspect="1" noMove="1" noResize="1" noEditPoints="1" noAdjustHandles="1" noChangeArrowheads="1" noChangeShapeType="1" noTextEdit="1"/>
              </p:cNvSpPr>
              <p:nvPr/>
            </p:nvSpPr>
            <p:spPr>
              <a:xfrm>
                <a:off x="92748" y="5702968"/>
                <a:ext cx="5249273" cy="1050734"/>
              </a:xfrm>
              <a:prstGeom prst="rect">
                <a:avLst/>
              </a:prstGeom>
              <a:blipFill>
                <a:blip r:embed="rId4"/>
                <a:stretch>
                  <a:fillRect l="-2202" b="-1092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6774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4699"/>
            <a:ext cx="8229600" cy="1143000"/>
          </a:xfrm>
        </p:spPr>
        <p:txBody>
          <a:bodyPr/>
          <a:lstStyle/>
          <a:p>
            <a:r>
              <a:rPr lang="en-US" sz="4000" b="1" dirty="0"/>
              <a:t>Issues with passive geodetic control</a:t>
            </a:r>
          </a:p>
        </p:txBody>
      </p:sp>
      <p:sp>
        <p:nvSpPr>
          <p:cNvPr id="9" name="TextBox 8"/>
          <p:cNvSpPr txBox="1"/>
          <p:nvPr/>
        </p:nvSpPr>
        <p:spPr>
          <a:xfrm>
            <a:off x="8893915" y="4368062"/>
            <a:ext cx="14221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PID: EZ0840</a:t>
            </a:r>
          </a:p>
        </p:txBody>
      </p:sp>
      <p:pic>
        <p:nvPicPr>
          <p:cNvPr id="8" name="Content Placeholder 7">
            <a:extLst>
              <a:ext uri="{FF2B5EF4-FFF2-40B4-BE49-F238E27FC236}">
                <a16:creationId xmlns:a16="http://schemas.microsoft.com/office/drawing/2014/main" id="{E1024E0C-EC0A-4269-83A2-503ED9196D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72906" y="1824050"/>
            <a:ext cx="4908211" cy="3681158"/>
          </a:xfrm>
        </p:spPr>
      </p:pic>
      <p:pic>
        <p:nvPicPr>
          <p:cNvPr id="11" name="Picture 10">
            <a:extLst>
              <a:ext uri="{FF2B5EF4-FFF2-40B4-BE49-F238E27FC236}">
                <a16:creationId xmlns:a16="http://schemas.microsoft.com/office/drawing/2014/main" id="{66B5536A-2AAD-4ACB-A45F-BB7F2384C7FF}"/>
              </a:ext>
            </a:extLst>
          </p:cNvPr>
          <p:cNvPicPr>
            <a:picLocks noChangeAspect="1"/>
          </p:cNvPicPr>
          <p:nvPr/>
        </p:nvPicPr>
        <p:blipFill rotWithShape="1">
          <a:blip r:embed="rId4">
            <a:extLst>
              <a:ext uri="{28A0092B-C50C-407E-A947-70E740481C1C}">
                <a14:useLocalDpi xmlns:a14="http://schemas.microsoft.com/office/drawing/2010/main" val="0"/>
              </a:ext>
            </a:extLst>
          </a:blip>
          <a:srcRect l="5292" t="5292"/>
          <a:stretch/>
        </p:blipFill>
        <p:spPr>
          <a:xfrm rot="5400000">
            <a:off x="3641894" y="1824050"/>
            <a:ext cx="4908210" cy="3681159"/>
          </a:xfrm>
          <a:prstGeom prst="rect">
            <a:avLst/>
          </a:prstGeom>
        </p:spPr>
      </p:pic>
      <p:pic>
        <p:nvPicPr>
          <p:cNvPr id="13" name="Picture 12">
            <a:extLst>
              <a:ext uri="{FF2B5EF4-FFF2-40B4-BE49-F238E27FC236}">
                <a16:creationId xmlns:a16="http://schemas.microsoft.com/office/drawing/2014/main" id="{B250ACA8-B51D-4091-A681-F9B4597FE73C}"/>
              </a:ext>
            </a:extLst>
          </p:cNvPr>
          <p:cNvPicPr>
            <a:picLocks noChangeAspect="1"/>
          </p:cNvPicPr>
          <p:nvPr/>
        </p:nvPicPr>
        <p:blipFill rotWithShape="1">
          <a:blip r:embed="rId5">
            <a:extLst>
              <a:ext uri="{28A0092B-C50C-407E-A947-70E740481C1C}">
                <a14:useLocalDpi xmlns:a14="http://schemas.microsoft.com/office/drawing/2010/main" val="0"/>
              </a:ext>
            </a:extLst>
          </a:blip>
          <a:srcRect l="21434" r="27204" b="8692"/>
          <a:stretch/>
        </p:blipFill>
        <p:spPr>
          <a:xfrm>
            <a:off x="8370220" y="1210522"/>
            <a:ext cx="3681160" cy="4908213"/>
          </a:xfrm>
          <a:prstGeom prst="rect">
            <a:avLst/>
          </a:prstGeom>
        </p:spPr>
      </p:pic>
      <p:sp>
        <p:nvSpPr>
          <p:cNvPr id="14" name="TextBox 13">
            <a:extLst>
              <a:ext uri="{FF2B5EF4-FFF2-40B4-BE49-F238E27FC236}">
                <a16:creationId xmlns:a16="http://schemas.microsoft.com/office/drawing/2014/main" id="{A57EF583-F192-4377-B251-379B1B554CF7}"/>
              </a:ext>
            </a:extLst>
          </p:cNvPr>
          <p:cNvSpPr txBox="1"/>
          <p:nvPr/>
        </p:nvSpPr>
        <p:spPr>
          <a:xfrm>
            <a:off x="1361953" y="6223969"/>
            <a:ext cx="1238491" cy="400110"/>
          </a:xfrm>
          <a:prstGeom prst="rect">
            <a:avLst/>
          </a:prstGeom>
          <a:noFill/>
        </p:spPr>
        <p:txBody>
          <a:bodyPr wrap="square" rtlCol="0">
            <a:spAutoFit/>
          </a:bodyPr>
          <a:lstStyle/>
          <a:p>
            <a:pPr algn="ctr"/>
            <a:r>
              <a:rPr lang="en-US" sz="2000" dirty="0"/>
              <a:t>Destroyed</a:t>
            </a:r>
          </a:p>
        </p:txBody>
      </p:sp>
      <p:sp>
        <p:nvSpPr>
          <p:cNvPr id="16" name="TextBox 15">
            <a:extLst>
              <a:ext uri="{FF2B5EF4-FFF2-40B4-BE49-F238E27FC236}">
                <a16:creationId xmlns:a16="http://schemas.microsoft.com/office/drawing/2014/main" id="{B5310C54-FF73-4F56-941F-B17A7E285E48}"/>
              </a:ext>
            </a:extLst>
          </p:cNvPr>
          <p:cNvSpPr txBox="1"/>
          <p:nvPr/>
        </p:nvSpPr>
        <p:spPr>
          <a:xfrm>
            <a:off x="5476753" y="6223969"/>
            <a:ext cx="1238491" cy="400110"/>
          </a:xfrm>
          <a:prstGeom prst="rect">
            <a:avLst/>
          </a:prstGeom>
          <a:noFill/>
        </p:spPr>
        <p:txBody>
          <a:bodyPr wrap="square">
            <a:spAutoFit/>
          </a:bodyPr>
          <a:lstStyle/>
          <a:p>
            <a:pPr algn="ctr"/>
            <a:r>
              <a:rPr lang="en-US" sz="2000" dirty="0"/>
              <a:t>Mutilated</a:t>
            </a:r>
          </a:p>
        </p:txBody>
      </p:sp>
      <p:sp>
        <p:nvSpPr>
          <p:cNvPr id="18" name="TextBox 17">
            <a:extLst>
              <a:ext uri="{FF2B5EF4-FFF2-40B4-BE49-F238E27FC236}">
                <a16:creationId xmlns:a16="http://schemas.microsoft.com/office/drawing/2014/main" id="{9FD9F9CB-E55C-440D-AB59-7957920EF08A}"/>
              </a:ext>
            </a:extLst>
          </p:cNvPr>
          <p:cNvSpPr txBox="1"/>
          <p:nvPr/>
        </p:nvSpPr>
        <p:spPr>
          <a:xfrm>
            <a:off x="9146144" y="6223969"/>
            <a:ext cx="2129311" cy="400110"/>
          </a:xfrm>
          <a:prstGeom prst="rect">
            <a:avLst/>
          </a:prstGeom>
          <a:noFill/>
        </p:spPr>
        <p:txBody>
          <a:bodyPr wrap="square">
            <a:spAutoFit/>
          </a:bodyPr>
          <a:lstStyle/>
          <a:p>
            <a:pPr algn="ctr"/>
            <a:r>
              <a:rPr lang="en-US" sz="2000" dirty="0"/>
              <a:t>Uplifted/Subsided</a:t>
            </a:r>
          </a:p>
        </p:txBody>
      </p:sp>
    </p:spTree>
    <p:extLst>
      <p:ext uri="{BB962C8B-B14F-4D97-AF65-F5344CB8AC3E}">
        <p14:creationId xmlns:p14="http://schemas.microsoft.com/office/powerpoint/2010/main" val="341094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7" name="Picture 6">
            <a:extLst>
              <a:ext uri="{FF2B5EF4-FFF2-40B4-BE49-F238E27FC236}">
                <a16:creationId xmlns:a16="http://schemas.microsoft.com/office/drawing/2014/main" id="{0AC7AE18-067B-4EE3-B616-B85092D1FC3E}"/>
              </a:ext>
            </a:extLst>
          </p:cNvPr>
          <p:cNvPicPr>
            <a:picLocks noChangeAspect="1"/>
          </p:cNvPicPr>
          <p:nvPr/>
        </p:nvPicPr>
        <p:blipFill>
          <a:blip r:embed="rId3"/>
          <a:stretch>
            <a:fillRect/>
          </a:stretch>
        </p:blipFill>
        <p:spPr>
          <a:xfrm>
            <a:off x="-111512" y="-276909"/>
            <a:ext cx="15065298" cy="7098479"/>
          </a:xfrm>
          <a:prstGeom prst="rect">
            <a:avLst/>
          </a:prstGeom>
        </p:spPr>
      </p:pic>
      <p:sp>
        <p:nvSpPr>
          <p:cNvPr id="11" name="Google Shape;426;p66">
            <a:extLst>
              <a:ext uri="{FF2B5EF4-FFF2-40B4-BE49-F238E27FC236}">
                <a16:creationId xmlns:a16="http://schemas.microsoft.com/office/drawing/2014/main" id="{6404208F-FFEB-4BF7-8063-A7AE24E7F5C2}"/>
              </a:ext>
            </a:extLst>
          </p:cNvPr>
          <p:cNvSpPr txBox="1">
            <a:spLocks/>
          </p:cNvSpPr>
          <p:nvPr/>
        </p:nvSpPr>
        <p:spPr>
          <a:xfrm>
            <a:off x="56653" y="36430"/>
            <a:ext cx="3269477" cy="1627914"/>
          </a:xfrm>
          <a:prstGeom prst="rect">
            <a:avLst/>
          </a:prstGeom>
          <a:solidFill>
            <a:schemeClr val="bg1"/>
          </a:solidFill>
          <a:ln>
            <a:solidFill>
              <a:schemeClr val="tx1"/>
            </a:solidFill>
          </a:ln>
        </p:spPr>
        <p:txBody>
          <a:bodyPr spcFirstLastPara="1" vert="horz" wrap="square" lIns="91425" tIns="45700" rIns="91425" bIns="45700" rtlCol="0" anchor="ctr" anchorCtr="0">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spcBef>
                <a:spcPts val="0"/>
              </a:spcBef>
              <a:buSzPts val="1400"/>
            </a:pPr>
            <a:r>
              <a:rPr lang="en-US" sz="2800" b="1" dirty="0"/>
              <a:t>North American-Pacific Geopotential Datum of 2022</a:t>
            </a:r>
          </a:p>
        </p:txBody>
      </p:sp>
      <p:sp>
        <p:nvSpPr>
          <p:cNvPr id="5" name="Rectangle 4">
            <a:extLst>
              <a:ext uri="{FF2B5EF4-FFF2-40B4-BE49-F238E27FC236}">
                <a16:creationId xmlns:a16="http://schemas.microsoft.com/office/drawing/2014/main" id="{3EDB5C2E-00D3-4ECD-8C9D-D026BC1DAB16}"/>
              </a:ext>
            </a:extLst>
          </p:cNvPr>
          <p:cNvSpPr/>
          <p:nvPr/>
        </p:nvSpPr>
        <p:spPr>
          <a:xfrm>
            <a:off x="1474470" y="4597322"/>
            <a:ext cx="1931670" cy="8547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FF1200-D361-43BB-8DD8-6169021BAC1C}"/>
              </a:ext>
            </a:extLst>
          </p:cNvPr>
          <p:cNvSpPr/>
          <p:nvPr/>
        </p:nvSpPr>
        <p:spPr>
          <a:xfrm>
            <a:off x="3502959" y="5694828"/>
            <a:ext cx="1008529" cy="10824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7DED41-05F7-481E-8D8A-EF71A27339C4}"/>
              </a:ext>
            </a:extLst>
          </p:cNvPr>
          <p:cNvSpPr/>
          <p:nvPr/>
        </p:nvSpPr>
        <p:spPr>
          <a:xfrm>
            <a:off x="3406140" y="-302559"/>
            <a:ext cx="8626027" cy="599661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19" name="Google Shape;299;p6">
                <a:extLst>
                  <a:ext uri="{FF2B5EF4-FFF2-40B4-BE49-F238E27FC236}">
                    <a16:creationId xmlns:a16="http://schemas.microsoft.com/office/drawing/2014/main" id="{86C22072-BDCD-4B90-AE21-86D10383AFC3}"/>
                  </a:ext>
                </a:extLst>
              </p:cNvPr>
              <p:cNvGraphicFramePr/>
              <p:nvPr>
                <p:extLst>
                  <p:ext uri="{D42A27DB-BD31-4B8C-83A1-F6EECF244321}">
                    <p14:modId xmlns:p14="http://schemas.microsoft.com/office/powerpoint/2010/main" val="991022372"/>
                  </p:ext>
                </p:extLst>
              </p:nvPr>
            </p:nvGraphicFramePr>
            <p:xfrm>
              <a:off x="56653" y="1904870"/>
              <a:ext cx="3269477" cy="2199323"/>
            </p:xfrm>
            <a:graphic>
              <a:graphicData uri="http://schemas.openxmlformats.org/drawingml/2006/table">
                <a:tbl>
                  <a:tblPr firstRow="1" bandRow="1">
                    <a:noFill/>
                  </a:tblPr>
                  <a:tblGrid>
                    <a:gridCol w="1545015">
                      <a:extLst>
                        <a:ext uri="{9D8B030D-6E8A-4147-A177-3AD203B41FA5}">
                          <a16:colId xmlns:a16="http://schemas.microsoft.com/office/drawing/2014/main" val="20000"/>
                        </a:ext>
                      </a:extLst>
                    </a:gridCol>
                    <a:gridCol w="1724462">
                      <a:extLst>
                        <a:ext uri="{9D8B030D-6E8A-4147-A177-3AD203B41FA5}">
                          <a16:colId xmlns:a16="http://schemas.microsoft.com/office/drawing/2014/main" val="20001"/>
                        </a:ext>
                      </a:extLst>
                    </a:gridCol>
                  </a:tblGrid>
                  <a:tr h="185977">
                    <a:tc>
                      <a:txBody>
                        <a:bodyPr/>
                        <a:lstStyle/>
                        <a:p>
                          <a:pPr marL="0" marR="0" lvl="0" indent="0" algn="just" rtl="0">
                            <a:spcBef>
                              <a:spcPts val="0"/>
                            </a:spcBef>
                            <a:spcAft>
                              <a:spcPts val="0"/>
                            </a:spcAft>
                            <a:buNone/>
                          </a:pPr>
                          <a:r>
                            <a:rPr lang="en-US" sz="1000" dirty="0">
                              <a:latin typeface="Arial"/>
                              <a:ea typeface="Arial"/>
                              <a:cs typeface="Arial"/>
                              <a:sym typeface="Arial"/>
                            </a:rPr>
                            <a:t>Definitions:</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dirty="0">
                              <a:latin typeface="Arial"/>
                              <a:ea typeface="Arial"/>
                              <a:cs typeface="Arial"/>
                              <a:sym typeface="Arial"/>
                            </a:rPr>
                            <a:t>Value and realization:</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W</a:t>
                          </a:r>
                          <a:r>
                            <a:rPr lang="en-US" sz="1000" u="none" strike="noStrike" cap="none" baseline="-25000" dirty="0">
                              <a:latin typeface="Arial"/>
                              <a:ea typeface="Arial"/>
                              <a:cs typeface="Arial"/>
                              <a:sym typeface="Arial"/>
                            </a:rPr>
                            <a:t>0</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latin typeface="Arial"/>
                              <a:ea typeface="Arial"/>
                              <a:cs typeface="Arial"/>
                              <a:sym typeface="Arial"/>
                            </a:rPr>
                            <a:t>62,636,856 m</a:t>
                          </a:r>
                          <a:r>
                            <a:rPr lang="en-US" sz="1000" u="none" strike="noStrike" cap="none" baseline="30000" dirty="0">
                              <a:latin typeface="Arial"/>
                              <a:ea typeface="Arial"/>
                              <a:cs typeface="Arial"/>
                              <a:sym typeface="Arial"/>
                            </a:rPr>
                            <a:t>2</a:t>
                          </a:r>
                          <a:r>
                            <a:rPr lang="en-US" sz="1000" u="none" strike="noStrike" cap="none" dirty="0">
                              <a:latin typeface="Arial"/>
                              <a:ea typeface="Arial"/>
                              <a:cs typeface="Arial"/>
                              <a:sym typeface="Arial"/>
                            </a:rPr>
                            <a:t>s</a:t>
                          </a:r>
                          <a:r>
                            <a:rPr lang="en-US" sz="1000" u="none" strike="noStrike" cap="none" baseline="30000" dirty="0">
                              <a:latin typeface="Arial"/>
                              <a:ea typeface="Arial"/>
                              <a:cs typeface="Arial"/>
                              <a:sym typeface="Arial"/>
                            </a:rPr>
                            <a:t>-2</a:t>
                          </a:r>
                          <a:endParaRPr lang="en-US"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GM</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3.986004415x10</a:t>
                          </a:r>
                          <a:r>
                            <a:rPr lang="en-US" sz="1000" u="none" strike="noStrike" cap="none" baseline="30000" dirty="0">
                              <a:latin typeface="Arial"/>
                              <a:ea typeface="Arial"/>
                              <a:cs typeface="Arial"/>
                              <a:sym typeface="Arial"/>
                            </a:rPr>
                            <a:t>14</a:t>
                          </a:r>
                          <a:r>
                            <a:rPr lang="en-US" sz="1000" u="none" strike="noStrike" cap="none" dirty="0">
                              <a:latin typeface="Arial"/>
                              <a:ea typeface="Arial"/>
                              <a:cs typeface="Arial"/>
                              <a:sym typeface="Arial"/>
                            </a:rPr>
                            <a:t> m</a:t>
                          </a:r>
                          <a:r>
                            <a:rPr lang="en-US" sz="1000" u="none" strike="noStrike" cap="none" baseline="30000" dirty="0">
                              <a:latin typeface="Arial"/>
                              <a:ea typeface="Arial"/>
                              <a:cs typeface="Arial"/>
                              <a:sym typeface="Arial"/>
                            </a:rPr>
                            <a:t>3</a:t>
                          </a:r>
                          <a:r>
                            <a:rPr lang="en-US" sz="1000" u="none" strike="noStrike" cap="none" dirty="0">
                              <a:latin typeface="Arial"/>
                              <a:ea typeface="Arial"/>
                              <a:cs typeface="Arial"/>
                              <a:sym typeface="Arial"/>
                            </a:rPr>
                            <a:t>s</a:t>
                          </a:r>
                          <a:r>
                            <a:rPr lang="en-US" sz="1000" u="none" strike="noStrike" cap="none" baseline="30000" dirty="0">
                              <a:latin typeface="Arial"/>
                              <a:ea typeface="Arial"/>
                              <a:cs typeface="Arial"/>
                              <a:sym typeface="Arial"/>
                            </a:rPr>
                            <a:t>-2</a:t>
                          </a:r>
                          <a:endParaRPr lang="en-US"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Realization</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GEOID2022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Geometric RF</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ITRF2020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85977">
                    <a:tc>
                      <a:txBody>
                        <a:bodyPr/>
                        <a:lstStyle/>
                        <a:p>
                          <a:pPr marL="0" marR="0" lvl="0" indent="0" algn="l" rtl="0">
                            <a:spcBef>
                              <a:spcPts val="0"/>
                            </a:spcBef>
                            <a:spcAft>
                              <a:spcPts val="0"/>
                            </a:spcAft>
                            <a:buNone/>
                          </a:pPr>
                          <a:r>
                            <a:rPr lang="en-US" sz="1000" u="none" strike="noStrike" cap="none">
                              <a:latin typeface="Arial"/>
                              <a:ea typeface="Arial"/>
                              <a:cs typeface="Arial"/>
                              <a:sym typeface="Arial"/>
                            </a:rPr>
                            <a:t>Height (type)</a:t>
                          </a:r>
                          <a:endParaRPr sz="1000" u="none" strike="noStrike" cap="none">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Orthometric: </a:t>
                          </a:r>
                          <a:r>
                            <a:rPr lang="en-US" sz="1000" i="1" u="none" strike="noStrike" cap="none" dirty="0">
                              <a:latin typeface="Arial"/>
                              <a:ea typeface="Arial"/>
                              <a:cs typeface="Arial"/>
                              <a:sym typeface="Arial"/>
                            </a:rPr>
                            <a:t>H(t) = h(t) – N(t)</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Tide system</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Tide Free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9610">
                    <a:tc>
                      <a:txBody>
                        <a:bodyPr/>
                        <a:lstStyle/>
                        <a:p>
                          <a:pPr marL="0" marR="0" lvl="0" indent="0" algn="l" rtl="0">
                            <a:spcBef>
                              <a:spcPts val="0"/>
                            </a:spcBef>
                            <a:spcAft>
                              <a:spcPts val="0"/>
                            </a:spcAft>
                            <a:buNone/>
                          </a:pPr>
                          <a:r>
                            <a:rPr lang="en-US" sz="1000" dirty="0">
                              <a:latin typeface="Arial" panose="020B0604020202020204" pitchFamily="34" charset="0"/>
                              <a:ea typeface="Arial"/>
                              <a:cs typeface="Arial" panose="020B0604020202020204" pitchFamily="34" charset="0"/>
                              <a:sym typeface="Arial"/>
                            </a:rPr>
                            <a:t>Velocity of geoid height </a:t>
                          </a:r>
                          <a:endParaRPr sz="1000" dirty="0">
                            <a:latin typeface="Arial" panose="020B0604020202020204" pitchFamily="34" charset="0"/>
                            <a:ea typeface="Arial"/>
                            <a:cs typeface="Arial" panose="020B0604020202020204" pitchFamily="34" charset="0"/>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dirty="0">
                              <a:solidFill>
                                <a:schemeClr val="dk1"/>
                              </a:solidFill>
                              <a:effectLst/>
                              <a:latin typeface="Arial" panose="020B0604020202020204" pitchFamily="34" charset="0"/>
                              <a:ea typeface="Calibri"/>
                              <a:cs typeface="Arial" panose="020B0604020202020204" pitchFamily="34" charset="0"/>
                              <a:sym typeface="Arial"/>
                            </a:rPr>
                            <a:t>Linear:</a:t>
                          </a:r>
                          <a:r>
                            <a:rPr lang="en-US" sz="1000" b="0" i="0" u="none" strike="noStrike" cap="none" baseline="0" dirty="0">
                              <a:solidFill>
                                <a:schemeClr val="dk1"/>
                              </a:solidFill>
                              <a:effectLst/>
                              <a:latin typeface="Arial" panose="020B0604020202020204" pitchFamily="34" charset="0"/>
                              <a:ea typeface="Calibri"/>
                              <a:cs typeface="Arial" panose="020B0604020202020204" pitchFamily="34" charset="0"/>
                              <a:sym typeface="Arial"/>
                            </a:rPr>
                            <a:t> </a:t>
                          </a:r>
                          <a14:m>
                            <m:oMath xmlns:m="http://schemas.openxmlformats.org/officeDocument/2006/math">
                              <m:acc>
                                <m:accPr>
                                  <m:chr m:val="̇"/>
                                  <m:ctrlPr>
                                    <a:rPr lang="ar-AE" sz="1000" b="0" i="1" u="none" strike="noStrike" cap="none">
                                      <a:solidFill>
                                        <a:schemeClr val="dk1"/>
                                      </a:solidFill>
                                      <a:effectLst/>
                                      <a:latin typeface="Cambria Math" panose="02040503050406030204" pitchFamily="18" charset="0"/>
                                      <a:ea typeface="Calibri"/>
                                      <a:cs typeface="Calibri"/>
                                      <a:sym typeface="Arial"/>
                                    </a:rPr>
                                  </m:ctrlPr>
                                </m:accPr>
                                <m:e>
                                  <m:r>
                                    <a:rPr lang="ar-AE" sz="1000" b="0" i="1" u="none" strike="noStrike" cap="none">
                                      <a:solidFill>
                                        <a:schemeClr val="dk1"/>
                                      </a:solidFill>
                                      <a:effectLst/>
                                      <a:latin typeface="Cambria Math" panose="02040503050406030204" pitchFamily="18" charset="0"/>
                                      <a:ea typeface="Calibri"/>
                                      <a:cs typeface="Calibri"/>
                                      <a:sym typeface="Arial"/>
                                    </a:rPr>
                                    <m:t>𝑁</m:t>
                                  </m:r>
                                </m:e>
                              </m:acc>
                            </m:oMath>
                          </a14:m>
                          <a:endParaRPr lang="ar-AE" sz="1000" b="0" i="0" u="none" strike="noStrike" cap="none" dirty="0">
                            <a:solidFill>
                              <a:schemeClr val="dk1"/>
                            </a:solidFill>
                            <a:latin typeface="+mn-lt"/>
                            <a:ea typeface="Calibri"/>
                            <a:cs typeface="Calibri"/>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5977">
                    <a:tc>
                      <a:txBody>
                        <a:bodyPr/>
                        <a:lstStyle/>
                        <a:p>
                          <a:pPr marL="0" marR="0" lvl="0" indent="0" algn="l" rtl="0">
                            <a:spcBef>
                              <a:spcPts val="0"/>
                            </a:spcBef>
                            <a:spcAft>
                              <a:spcPts val="0"/>
                            </a:spcAft>
                            <a:buNone/>
                          </a:pPr>
                          <a:r>
                            <a:rPr lang="en-US" sz="1000" dirty="0">
                              <a:latin typeface="Arial"/>
                              <a:ea typeface="Arial"/>
                              <a:cs typeface="Arial"/>
                              <a:sym typeface="Arial"/>
                            </a:rPr>
                            <a:t>Reference epoch</a:t>
                          </a:r>
                          <a:endParaRPr sz="1000"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n-US" sz="1000" dirty="0">
                              <a:latin typeface="Arial"/>
                              <a:ea typeface="Arial"/>
                              <a:cs typeface="Arial"/>
                              <a:sym typeface="Arial"/>
                            </a:rPr>
                            <a:t>2020.0</a:t>
                          </a:r>
                          <a:endParaRPr sz="1000"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mc:Choice>
        <mc:Fallback xmlns="">
          <p:graphicFrame>
            <p:nvGraphicFramePr>
              <p:cNvPr id="19" name="Google Shape;299;p6">
                <a:extLst>
                  <a:ext uri="{FF2B5EF4-FFF2-40B4-BE49-F238E27FC236}">
                    <a16:creationId xmlns:a16="http://schemas.microsoft.com/office/drawing/2014/main" id="{86C22072-BDCD-4B90-AE21-86D10383AFC3}"/>
                  </a:ext>
                </a:extLst>
              </p:cNvPr>
              <p:cNvGraphicFramePr/>
              <p:nvPr>
                <p:extLst>
                  <p:ext uri="{D42A27DB-BD31-4B8C-83A1-F6EECF244321}">
                    <p14:modId xmlns:p14="http://schemas.microsoft.com/office/powerpoint/2010/main" val="991022372"/>
                  </p:ext>
                </p:extLst>
              </p:nvPr>
            </p:nvGraphicFramePr>
            <p:xfrm>
              <a:off x="56653" y="1904870"/>
              <a:ext cx="3269477" cy="2199323"/>
            </p:xfrm>
            <a:graphic>
              <a:graphicData uri="http://schemas.openxmlformats.org/drawingml/2006/table">
                <a:tbl>
                  <a:tblPr firstRow="1" bandRow="1">
                    <a:noFill/>
                  </a:tblPr>
                  <a:tblGrid>
                    <a:gridCol w="1545015">
                      <a:extLst>
                        <a:ext uri="{9D8B030D-6E8A-4147-A177-3AD203B41FA5}">
                          <a16:colId xmlns:a16="http://schemas.microsoft.com/office/drawing/2014/main" val="20000"/>
                        </a:ext>
                      </a:extLst>
                    </a:gridCol>
                    <a:gridCol w="1724462">
                      <a:extLst>
                        <a:ext uri="{9D8B030D-6E8A-4147-A177-3AD203B41FA5}">
                          <a16:colId xmlns:a16="http://schemas.microsoft.com/office/drawing/2014/main" val="20001"/>
                        </a:ext>
                      </a:extLst>
                    </a:gridCol>
                  </a:tblGrid>
                  <a:tr h="185977">
                    <a:tc>
                      <a:txBody>
                        <a:bodyPr/>
                        <a:lstStyle/>
                        <a:p>
                          <a:pPr marL="0" marR="0" lvl="0" indent="0" algn="just" rtl="0">
                            <a:spcBef>
                              <a:spcPts val="0"/>
                            </a:spcBef>
                            <a:spcAft>
                              <a:spcPts val="0"/>
                            </a:spcAft>
                            <a:buNone/>
                          </a:pPr>
                          <a:r>
                            <a:rPr lang="en-US" sz="1000" dirty="0">
                              <a:latin typeface="Arial"/>
                              <a:ea typeface="Arial"/>
                              <a:cs typeface="Arial"/>
                              <a:sym typeface="Arial"/>
                            </a:rPr>
                            <a:t>Definitions:</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dirty="0">
                              <a:latin typeface="Arial"/>
                              <a:ea typeface="Arial"/>
                              <a:cs typeface="Arial"/>
                              <a:sym typeface="Arial"/>
                            </a:rPr>
                            <a:t>Value and realization:</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W</a:t>
                          </a:r>
                          <a:r>
                            <a:rPr lang="en-US" sz="1000" u="none" strike="noStrike" cap="none" baseline="-25000" dirty="0">
                              <a:latin typeface="Arial"/>
                              <a:ea typeface="Arial"/>
                              <a:cs typeface="Arial"/>
                              <a:sym typeface="Arial"/>
                            </a:rPr>
                            <a:t>0</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latin typeface="Arial"/>
                              <a:ea typeface="Arial"/>
                              <a:cs typeface="Arial"/>
                              <a:sym typeface="Arial"/>
                            </a:rPr>
                            <a:t>62,636,856 m</a:t>
                          </a:r>
                          <a:r>
                            <a:rPr lang="en-US" sz="1000" u="none" strike="noStrike" cap="none" baseline="30000" dirty="0">
                              <a:latin typeface="Arial"/>
                              <a:ea typeface="Arial"/>
                              <a:cs typeface="Arial"/>
                              <a:sym typeface="Arial"/>
                            </a:rPr>
                            <a:t>2</a:t>
                          </a:r>
                          <a:r>
                            <a:rPr lang="en-US" sz="1000" u="none" strike="noStrike" cap="none" dirty="0">
                              <a:latin typeface="Arial"/>
                              <a:ea typeface="Arial"/>
                              <a:cs typeface="Arial"/>
                              <a:sym typeface="Arial"/>
                            </a:rPr>
                            <a:t>s</a:t>
                          </a:r>
                          <a:r>
                            <a:rPr lang="en-US" sz="1000" u="none" strike="noStrike" cap="none" baseline="30000" dirty="0">
                              <a:latin typeface="Arial"/>
                              <a:ea typeface="Arial"/>
                              <a:cs typeface="Arial"/>
                              <a:sym typeface="Arial"/>
                            </a:rPr>
                            <a:t>-2</a:t>
                          </a:r>
                          <a:endParaRPr lang="en-US"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GM</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3.986004415x10</a:t>
                          </a:r>
                          <a:r>
                            <a:rPr lang="en-US" sz="1000" u="none" strike="noStrike" cap="none" baseline="30000" dirty="0">
                              <a:latin typeface="Arial"/>
                              <a:ea typeface="Arial"/>
                              <a:cs typeface="Arial"/>
                              <a:sym typeface="Arial"/>
                            </a:rPr>
                            <a:t>14</a:t>
                          </a:r>
                          <a:r>
                            <a:rPr lang="en-US" sz="1000" u="none" strike="noStrike" cap="none" dirty="0">
                              <a:latin typeface="Arial"/>
                              <a:ea typeface="Arial"/>
                              <a:cs typeface="Arial"/>
                              <a:sym typeface="Arial"/>
                            </a:rPr>
                            <a:t> m</a:t>
                          </a:r>
                          <a:r>
                            <a:rPr lang="en-US" sz="1000" u="none" strike="noStrike" cap="none" baseline="30000" dirty="0">
                              <a:latin typeface="Arial"/>
                              <a:ea typeface="Arial"/>
                              <a:cs typeface="Arial"/>
                              <a:sym typeface="Arial"/>
                            </a:rPr>
                            <a:t>3</a:t>
                          </a:r>
                          <a:r>
                            <a:rPr lang="en-US" sz="1000" u="none" strike="noStrike" cap="none" dirty="0">
                              <a:latin typeface="Arial"/>
                              <a:ea typeface="Arial"/>
                              <a:cs typeface="Arial"/>
                              <a:sym typeface="Arial"/>
                            </a:rPr>
                            <a:t>s</a:t>
                          </a:r>
                          <a:r>
                            <a:rPr lang="en-US" sz="1000" u="none" strike="noStrike" cap="none" baseline="30000" dirty="0">
                              <a:latin typeface="Arial"/>
                              <a:ea typeface="Arial"/>
                              <a:cs typeface="Arial"/>
                              <a:sym typeface="Arial"/>
                            </a:rPr>
                            <a:t>-2</a:t>
                          </a:r>
                          <a:endParaRPr lang="en-US"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Realization</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GEOID2022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Geometric RF</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ITRF2020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85977">
                    <a:tc>
                      <a:txBody>
                        <a:bodyPr/>
                        <a:lstStyle/>
                        <a:p>
                          <a:pPr marL="0" marR="0" lvl="0" indent="0" algn="l" rtl="0">
                            <a:spcBef>
                              <a:spcPts val="0"/>
                            </a:spcBef>
                            <a:spcAft>
                              <a:spcPts val="0"/>
                            </a:spcAft>
                            <a:buNone/>
                          </a:pPr>
                          <a:r>
                            <a:rPr lang="en-US" sz="1000" u="none" strike="noStrike" cap="none">
                              <a:latin typeface="Arial"/>
                              <a:ea typeface="Arial"/>
                              <a:cs typeface="Arial"/>
                              <a:sym typeface="Arial"/>
                            </a:rPr>
                            <a:t>Height (type)</a:t>
                          </a:r>
                          <a:endParaRPr sz="1000" u="none" strike="noStrike" cap="none">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Orthometric: </a:t>
                          </a:r>
                          <a:r>
                            <a:rPr lang="en-US" sz="1000" i="1" u="none" strike="noStrike" cap="none" dirty="0">
                              <a:latin typeface="Arial"/>
                              <a:ea typeface="Arial"/>
                              <a:cs typeface="Arial"/>
                              <a:sym typeface="Arial"/>
                            </a:rPr>
                            <a:t>H(t) = h(t) – N(t)</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85977">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Tide system</a:t>
                          </a:r>
                          <a:endParaRPr sz="1000" u="none" strike="noStrike" cap="none"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Tide Free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9610">
                    <a:tc>
                      <a:txBody>
                        <a:bodyPr/>
                        <a:lstStyle/>
                        <a:p>
                          <a:pPr marL="0" marR="0" lvl="0" indent="0" algn="l" rtl="0">
                            <a:spcBef>
                              <a:spcPts val="0"/>
                            </a:spcBef>
                            <a:spcAft>
                              <a:spcPts val="0"/>
                            </a:spcAft>
                            <a:buNone/>
                          </a:pPr>
                          <a:r>
                            <a:rPr lang="en-US" sz="1000" dirty="0">
                              <a:latin typeface="Arial" panose="020B0604020202020204" pitchFamily="34" charset="0"/>
                              <a:ea typeface="Arial"/>
                              <a:cs typeface="Arial" panose="020B0604020202020204" pitchFamily="34" charset="0"/>
                              <a:sym typeface="Arial"/>
                            </a:rPr>
                            <a:t>Velocity of geoid height </a:t>
                          </a:r>
                          <a:endParaRPr sz="1000" dirty="0">
                            <a:latin typeface="Arial" panose="020B0604020202020204" pitchFamily="34" charset="0"/>
                            <a:ea typeface="Arial"/>
                            <a:cs typeface="Arial" panose="020B0604020202020204" pitchFamily="34" charset="0"/>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dirty="0">
                              <a:solidFill>
                                <a:schemeClr val="dk1"/>
                              </a:solidFill>
                              <a:effectLst/>
                              <a:latin typeface="Arial" panose="020B0604020202020204" pitchFamily="34" charset="0"/>
                              <a:ea typeface="Calibri"/>
                              <a:cs typeface="Arial" panose="020B0604020202020204" pitchFamily="34" charset="0"/>
                              <a:sym typeface="Arial"/>
                            </a:rPr>
                            <a:t>Linear:</a:t>
                          </a:r>
                          <a:r>
                            <a:rPr lang="en-US" sz="1000" b="0" i="0" u="none" strike="noStrike" cap="none" baseline="0" dirty="0">
                              <a:solidFill>
                                <a:schemeClr val="dk1"/>
                              </a:solidFill>
                              <a:effectLst/>
                              <a:latin typeface="Arial" panose="020B0604020202020204" pitchFamily="34" charset="0"/>
                              <a:ea typeface="Calibri"/>
                              <a:cs typeface="Arial" panose="020B0604020202020204" pitchFamily="34" charset="0"/>
                              <a:sym typeface="Arial"/>
                            </a:rPr>
                            <a:t> </a:t>
                          </a:r>
                          <a14:m xmlns:a14="http://schemas.microsoft.com/office/drawing/2010/main">
                            <m:oMath xmlns:m="http://schemas.openxmlformats.org/officeDocument/2006/math">
                              <m:acc>
                                <m:accPr>
                                  <m:chr m:val="̇"/>
                                  <m:ctrlPr>
                                    <a:rPr lang="ar-AE" sz="1000" b="0" i="1" u="none" strike="noStrike" cap="none">
                                      <a:solidFill>
                                        <a:schemeClr val="dk1"/>
                                      </a:solidFill>
                                      <a:effectLst/>
                                      <a:latin typeface="Cambria Math" panose="02040503050406030204" pitchFamily="18" charset="0"/>
                                      <a:ea typeface="Calibri"/>
                                      <a:cs typeface="Calibri"/>
                                      <a:sym typeface="Arial"/>
                                    </a:rPr>
                                  </m:ctrlPr>
                                </m:accPr>
                                <m:e>
                                  <m:r>
                                    <a:rPr lang="ar-AE" sz="1000" b="0" i="1" u="none" strike="noStrike" cap="none">
                                      <a:solidFill>
                                        <a:schemeClr val="dk1"/>
                                      </a:solidFill>
                                      <a:effectLst/>
                                      <a:latin typeface="Cambria Math" panose="02040503050406030204" pitchFamily="18" charset="0"/>
                                      <a:ea typeface="Calibri"/>
                                      <a:cs typeface="Calibri"/>
                                      <a:sym typeface="Arial"/>
                                    </a:rPr>
                                    <m:t>𝑁</m:t>
                                  </m:r>
                                </m:e>
                              </m:acc>
                            </m:oMath>
                          </a14:m>
                          <a:endParaRPr lang="ar-AE" sz="1000" b="0" i="0" u="none" strike="noStrike" cap="none" dirty="0">
                            <a:solidFill>
                              <a:schemeClr val="dk1"/>
                            </a:solidFill>
                            <a:latin typeface="+mn-lt"/>
                            <a:ea typeface="Calibri"/>
                            <a:cs typeface="Calibri"/>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5977">
                    <a:tc>
                      <a:txBody>
                        <a:bodyPr/>
                        <a:lstStyle/>
                        <a:p>
                          <a:pPr marL="0" marR="0" lvl="0" indent="0" algn="l" rtl="0">
                            <a:spcBef>
                              <a:spcPts val="0"/>
                            </a:spcBef>
                            <a:spcAft>
                              <a:spcPts val="0"/>
                            </a:spcAft>
                            <a:buNone/>
                          </a:pPr>
                          <a:r>
                            <a:rPr lang="en-US" sz="1000" dirty="0">
                              <a:latin typeface="Arial"/>
                              <a:ea typeface="Arial"/>
                              <a:cs typeface="Arial"/>
                              <a:sym typeface="Arial"/>
                            </a:rPr>
                            <a:t>Reference epoch</a:t>
                          </a:r>
                          <a:endParaRPr sz="1000"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n-US" sz="1000" dirty="0">
                              <a:latin typeface="Arial"/>
                              <a:ea typeface="Arial"/>
                              <a:cs typeface="Arial"/>
                              <a:sym typeface="Arial"/>
                            </a:rPr>
                            <a:t>2020.0</a:t>
                          </a:r>
                          <a:endParaRPr sz="1000" dirty="0">
                            <a:latin typeface="Arial"/>
                            <a:ea typeface="Arial"/>
                            <a:cs typeface="Arial"/>
                            <a:sym typeface="Aria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mc:Fallback>
      </mc:AlternateContent>
    </p:spTree>
    <p:extLst>
      <p:ext uri="{BB962C8B-B14F-4D97-AF65-F5344CB8AC3E}">
        <p14:creationId xmlns:p14="http://schemas.microsoft.com/office/powerpoint/2010/main" val="26667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4" name="Google Shape;426;p66">
            <a:extLst>
              <a:ext uri="{FF2B5EF4-FFF2-40B4-BE49-F238E27FC236}">
                <a16:creationId xmlns:a16="http://schemas.microsoft.com/office/drawing/2014/main" id="{4624CA9A-5E3E-404E-98A1-98B867D80558}"/>
              </a:ext>
            </a:extLst>
          </p:cNvPr>
          <p:cNvSpPr txBox="1">
            <a:spLocks/>
          </p:cNvSpPr>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1400"/>
            </a:pPr>
            <a:r>
              <a:rPr lang="en-US" sz="4000" b="1" kern="0" dirty="0"/>
              <a:t>Data used in GEOID2022</a:t>
            </a:r>
          </a:p>
        </p:txBody>
      </p:sp>
      <p:sp>
        <p:nvSpPr>
          <p:cNvPr id="306" name="Google Shape;306;p7"/>
          <p:cNvSpPr/>
          <p:nvPr/>
        </p:nvSpPr>
        <p:spPr>
          <a:xfrm>
            <a:off x="0" y="1333714"/>
            <a:ext cx="4647244" cy="2031285"/>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Terrestrial gravity data</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Altimetric gravity (DTU21) in 1’x1’ grid</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DEM2022 (3′′, a </a:t>
            </a:r>
            <a:r>
              <a:rPr kumimoji="0" lang="en-US" b="0" i="0" u="none" strike="noStrike" kern="0" cap="none" spc="0" normalizeH="0" baseline="0" noProof="0" dirty="0">
                <a:ln>
                  <a:noFill/>
                </a:ln>
                <a:solidFill>
                  <a:srgbClr val="000000"/>
                </a:solidFill>
                <a:effectLst/>
                <a:uLnTx/>
                <a:uFillTx/>
                <a:latin typeface="Arial"/>
                <a:ea typeface="Arial"/>
                <a:cs typeface="Arial"/>
                <a:sym typeface="Arial"/>
              </a:rPr>
              <a:t>combination of </a:t>
            </a:r>
            <a:r>
              <a:rPr kumimoji="0" lang="en-US" b="0" i="0" u="none" strike="noStrike" kern="0" cap="none" spc="0" normalizeH="0" baseline="0" noProof="0" dirty="0" err="1">
                <a:ln>
                  <a:noFill/>
                </a:ln>
                <a:solidFill>
                  <a:srgbClr val="000000"/>
                </a:solidFill>
                <a:effectLst/>
                <a:uLnTx/>
                <a:uFillTx/>
                <a:latin typeface="Arial"/>
                <a:ea typeface="Arial"/>
                <a:cs typeface="Arial"/>
                <a:sym typeface="Arial"/>
              </a:rPr>
              <a:t>TanDEM</a:t>
            </a:r>
            <a:r>
              <a:rPr kumimoji="0" lang="en-US" b="0" i="0" u="none" strike="noStrike" kern="0" cap="none" spc="0" normalizeH="0" baseline="0" noProof="0" dirty="0">
                <a:ln>
                  <a:noFill/>
                </a:ln>
                <a:solidFill>
                  <a:srgbClr val="000000"/>
                </a:solidFill>
                <a:effectLst/>
                <a:uLnTx/>
                <a:uFillTx/>
                <a:latin typeface="Arial"/>
                <a:ea typeface="Arial"/>
                <a:cs typeface="Arial"/>
                <a:sym typeface="Arial"/>
              </a:rPr>
              <a:t>-X, NED, and MERIT)</a:t>
            </a:r>
            <a:endParaRPr kumimoji="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ArcGPv2020 in 3’x3’ grids from NGA</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Ice thickness data sets over Greenland</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Aft>
                <a:spcPts val="0"/>
              </a:spcAft>
              <a:buClr>
                <a:srgbClr val="000000"/>
              </a:buClr>
              <a:buSzPts val="28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Airborne gravity data (GRAV-D) (shown)</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2D48BE26-3772-4D70-9494-5B58EB0B578A}"/>
              </a:ext>
            </a:extLst>
          </p:cNvPr>
          <p:cNvGrpSpPr/>
          <p:nvPr/>
        </p:nvGrpSpPr>
        <p:grpSpPr>
          <a:xfrm>
            <a:off x="4629236" y="1735756"/>
            <a:ext cx="7479401" cy="4050307"/>
            <a:chOff x="4932481" y="1381649"/>
            <a:chExt cx="6967607" cy="3773156"/>
          </a:xfrm>
        </p:grpSpPr>
        <p:pic>
          <p:nvPicPr>
            <p:cNvPr id="5" name="Picture 4">
              <a:extLst>
                <a:ext uri="{FF2B5EF4-FFF2-40B4-BE49-F238E27FC236}">
                  <a16:creationId xmlns:a16="http://schemas.microsoft.com/office/drawing/2014/main" id="{31B111F7-F643-4249-AD56-CA85A0ED7F33}"/>
                </a:ext>
              </a:extLst>
            </p:cNvPr>
            <p:cNvPicPr>
              <a:picLocks noChangeAspect="1"/>
            </p:cNvPicPr>
            <p:nvPr/>
          </p:nvPicPr>
          <p:blipFill>
            <a:blip r:embed="rId3"/>
            <a:stretch>
              <a:fillRect/>
            </a:stretch>
          </p:blipFill>
          <p:spPr>
            <a:xfrm>
              <a:off x="4932481" y="1381649"/>
              <a:ext cx="6967607" cy="3773156"/>
            </a:xfrm>
            <a:prstGeom prst="rect">
              <a:avLst/>
            </a:prstGeom>
            <a:ln>
              <a:solidFill>
                <a:schemeClr val="tx1"/>
              </a:solidFill>
            </a:ln>
          </p:spPr>
        </p:pic>
        <p:pic>
          <p:nvPicPr>
            <p:cNvPr id="6" name="Picture 5">
              <a:extLst>
                <a:ext uri="{FF2B5EF4-FFF2-40B4-BE49-F238E27FC236}">
                  <a16:creationId xmlns:a16="http://schemas.microsoft.com/office/drawing/2014/main" id="{079E071E-0420-44C1-9537-AE7F9CAB35B4}"/>
                </a:ext>
              </a:extLst>
            </p:cNvPr>
            <p:cNvPicPr>
              <a:picLocks noChangeAspect="1"/>
            </p:cNvPicPr>
            <p:nvPr/>
          </p:nvPicPr>
          <p:blipFill>
            <a:blip r:embed="rId4"/>
            <a:stretch>
              <a:fillRect/>
            </a:stretch>
          </p:blipFill>
          <p:spPr>
            <a:xfrm>
              <a:off x="10786621" y="1430134"/>
              <a:ext cx="1035689" cy="2132817"/>
            </a:xfrm>
            <a:prstGeom prst="rect">
              <a:avLst/>
            </a:prstGeom>
            <a:ln>
              <a:solidFill>
                <a:schemeClr val="tx1"/>
              </a:solidFill>
            </a:ln>
          </p:spPr>
        </p:pic>
      </p:grpSp>
      <p:grpSp>
        <p:nvGrpSpPr>
          <p:cNvPr id="3" name="Group 2">
            <a:extLst>
              <a:ext uri="{FF2B5EF4-FFF2-40B4-BE49-F238E27FC236}">
                <a16:creationId xmlns:a16="http://schemas.microsoft.com/office/drawing/2014/main" id="{0A92812E-664D-49FC-B3AC-CB75A63FA4B9}"/>
              </a:ext>
            </a:extLst>
          </p:cNvPr>
          <p:cNvGrpSpPr/>
          <p:nvPr/>
        </p:nvGrpSpPr>
        <p:grpSpPr>
          <a:xfrm>
            <a:off x="53489" y="4143155"/>
            <a:ext cx="4433402" cy="2679672"/>
            <a:chOff x="90943" y="1235053"/>
            <a:chExt cx="4219983" cy="2550676"/>
          </a:xfrm>
        </p:grpSpPr>
        <p:pic>
          <p:nvPicPr>
            <p:cNvPr id="7" name="Picture 6">
              <a:extLst>
                <a:ext uri="{FF2B5EF4-FFF2-40B4-BE49-F238E27FC236}">
                  <a16:creationId xmlns:a16="http://schemas.microsoft.com/office/drawing/2014/main" id="{389310E3-4D28-4241-9F49-D11BEC584194}"/>
                </a:ext>
              </a:extLst>
            </p:cNvPr>
            <p:cNvPicPr>
              <a:picLocks noChangeAspect="1"/>
            </p:cNvPicPr>
            <p:nvPr/>
          </p:nvPicPr>
          <p:blipFill>
            <a:blip r:embed="rId5"/>
            <a:stretch>
              <a:fillRect/>
            </a:stretch>
          </p:blipFill>
          <p:spPr>
            <a:xfrm>
              <a:off x="90943" y="1235053"/>
              <a:ext cx="4219983" cy="2550676"/>
            </a:xfrm>
            <a:prstGeom prst="rect">
              <a:avLst/>
            </a:prstGeom>
            <a:ln>
              <a:solidFill>
                <a:schemeClr val="tx1"/>
              </a:solidFill>
            </a:ln>
          </p:spPr>
        </p:pic>
        <p:sp>
          <p:nvSpPr>
            <p:cNvPr id="8" name="TextBox 7">
              <a:extLst>
                <a:ext uri="{FF2B5EF4-FFF2-40B4-BE49-F238E27FC236}">
                  <a16:creationId xmlns:a16="http://schemas.microsoft.com/office/drawing/2014/main" id="{F1499E66-7ABC-4ECB-8CB6-D954B40B0A38}"/>
                </a:ext>
              </a:extLst>
            </p:cNvPr>
            <p:cNvSpPr txBox="1"/>
            <p:nvPr/>
          </p:nvSpPr>
          <p:spPr>
            <a:xfrm>
              <a:off x="3307542" y="3348026"/>
              <a:ext cx="968624" cy="379656"/>
            </a:xfrm>
            <a:prstGeom prst="rect">
              <a:avLst/>
            </a:prstGeom>
            <a:solidFill>
              <a:schemeClr val="bg1"/>
            </a:solidFill>
            <a:ln>
              <a:solidFill>
                <a:schemeClr val="tx1"/>
              </a:solidFill>
            </a:ln>
          </p:spPr>
          <p:txBody>
            <a:bodyPr wrap="square" rtlCol="0">
              <a:spAutoFit/>
            </a:bodyPr>
            <a:lstStyle/>
            <a:p>
              <a:pPr algn="ctr"/>
              <a:r>
                <a:rPr lang="en-US" sz="1867" dirty="0"/>
                <a:t>Alaska</a:t>
              </a:r>
            </a:p>
          </p:txBody>
        </p:sp>
      </p:grpSp>
      <p:grpSp>
        <p:nvGrpSpPr>
          <p:cNvPr id="9" name="Group 8">
            <a:extLst>
              <a:ext uri="{FF2B5EF4-FFF2-40B4-BE49-F238E27FC236}">
                <a16:creationId xmlns:a16="http://schemas.microsoft.com/office/drawing/2014/main" id="{92FCE718-D0E0-4CE6-B1BA-20C26E836F67}"/>
              </a:ext>
            </a:extLst>
          </p:cNvPr>
          <p:cNvGrpSpPr/>
          <p:nvPr/>
        </p:nvGrpSpPr>
        <p:grpSpPr>
          <a:xfrm>
            <a:off x="4706485" y="5208322"/>
            <a:ext cx="2260371" cy="1612198"/>
            <a:chOff x="662900" y="6546237"/>
            <a:chExt cx="4243332" cy="3026534"/>
          </a:xfrm>
        </p:grpSpPr>
        <p:pic>
          <p:nvPicPr>
            <p:cNvPr id="10" name="Picture 9">
              <a:extLst>
                <a:ext uri="{FF2B5EF4-FFF2-40B4-BE49-F238E27FC236}">
                  <a16:creationId xmlns:a16="http://schemas.microsoft.com/office/drawing/2014/main" id="{E0217E71-7DA1-4354-AA68-11FEE897DDF7}"/>
                </a:ext>
              </a:extLst>
            </p:cNvPr>
            <p:cNvPicPr>
              <a:picLocks noChangeAspect="1"/>
            </p:cNvPicPr>
            <p:nvPr/>
          </p:nvPicPr>
          <p:blipFill rotWithShape="1">
            <a:blip r:embed="rId6"/>
            <a:srcRect l="7449" b="7561"/>
            <a:stretch/>
          </p:blipFill>
          <p:spPr>
            <a:xfrm>
              <a:off x="662900" y="6546237"/>
              <a:ext cx="4243332" cy="3026534"/>
            </a:xfrm>
            <a:prstGeom prst="rect">
              <a:avLst/>
            </a:prstGeom>
            <a:ln>
              <a:solidFill>
                <a:schemeClr val="tx1"/>
              </a:solidFill>
            </a:ln>
          </p:spPr>
        </p:pic>
        <p:sp>
          <p:nvSpPr>
            <p:cNvPr id="11" name="TextBox 10">
              <a:extLst>
                <a:ext uri="{FF2B5EF4-FFF2-40B4-BE49-F238E27FC236}">
                  <a16:creationId xmlns:a16="http://schemas.microsoft.com/office/drawing/2014/main" id="{4700DB5A-F031-4EEE-9BBF-82543FDB667A}"/>
                </a:ext>
              </a:extLst>
            </p:cNvPr>
            <p:cNvSpPr txBox="1"/>
            <p:nvPr/>
          </p:nvSpPr>
          <p:spPr>
            <a:xfrm>
              <a:off x="681763" y="8822332"/>
              <a:ext cx="1714625" cy="712718"/>
            </a:xfrm>
            <a:prstGeom prst="rect">
              <a:avLst/>
            </a:prstGeom>
            <a:solidFill>
              <a:schemeClr val="bg1"/>
            </a:solidFill>
            <a:ln>
              <a:solidFill>
                <a:schemeClr val="tx1"/>
              </a:solidFill>
            </a:ln>
          </p:spPr>
          <p:txBody>
            <a:bodyPr wrap="square" rtlCol="0">
              <a:spAutoFit/>
            </a:bodyPr>
            <a:lstStyle/>
            <a:p>
              <a:pPr algn="ctr"/>
              <a:r>
                <a:rPr lang="en-US" sz="1867" dirty="0"/>
                <a:t>Hawaii</a:t>
              </a:r>
            </a:p>
          </p:txBody>
        </p:sp>
      </p:grpSp>
      <p:sp>
        <p:nvSpPr>
          <p:cNvPr id="13" name="TextBox 12">
            <a:extLst>
              <a:ext uri="{FF2B5EF4-FFF2-40B4-BE49-F238E27FC236}">
                <a16:creationId xmlns:a16="http://schemas.microsoft.com/office/drawing/2014/main" id="{7D5C4324-B8FB-4B47-A60B-A2D4CD95DE8B}"/>
              </a:ext>
            </a:extLst>
          </p:cNvPr>
          <p:cNvSpPr txBox="1"/>
          <p:nvPr/>
        </p:nvSpPr>
        <p:spPr>
          <a:xfrm>
            <a:off x="8943033" y="1333714"/>
            <a:ext cx="3115365" cy="369332"/>
          </a:xfrm>
          <a:prstGeom prst="rect">
            <a:avLst/>
          </a:prstGeom>
          <a:noFill/>
        </p:spPr>
        <p:txBody>
          <a:bodyPr wrap="square" rtlCol="0">
            <a:spAutoFit/>
          </a:bodyPr>
          <a:lstStyle/>
          <a:p>
            <a:pPr algn="r"/>
            <a:r>
              <a:rPr lang="en-US" dirty="0"/>
              <a:t>GRAV-D data coverage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1"/>
          <p:cNvSpPr txBox="1"/>
          <p:nvPr/>
        </p:nvSpPr>
        <p:spPr>
          <a:xfrm>
            <a:off x="231648" y="482793"/>
            <a:ext cx="11180064" cy="803275"/>
          </a:xfrm>
          <a:prstGeom prst="rect">
            <a:avLst/>
          </a:prstGeom>
          <a:noFill/>
          <a:ln>
            <a:noFill/>
          </a:ln>
        </p:spPr>
        <p:txBody>
          <a:bodyPr spcFirstLastPara="1" wrap="square" lIns="64225" tIns="32100" rIns="64225" bIns="32100" anchor="t" anchorCtr="0">
            <a:noAutofit/>
          </a:bodyPr>
          <a:lstStyle/>
          <a:p>
            <a:pPr marL="0" marR="0" lvl="0" indent="0" defTabSz="914400" rtl="0" eaLnBrk="1" fontAlgn="auto" latinLnBrk="0" hangingPunct="1">
              <a:lnSpc>
                <a:spcPct val="100000"/>
              </a:lnSpc>
              <a:spcBef>
                <a:spcPts val="0"/>
              </a:spcBef>
              <a:spcAft>
                <a:spcPts val="0"/>
              </a:spcAft>
              <a:buClr>
                <a:srgbClr val="000000"/>
              </a:buClr>
              <a:buSzPts val="4000"/>
              <a:buFont typeface="Calibri"/>
              <a:buNone/>
              <a:tabLst/>
              <a:defRPr/>
            </a:pPr>
            <a:r>
              <a:rPr kumimoji="0" lang="en-US" sz="4000" b="1" i="0" u="none" strike="noStrike" kern="0" cap="none" spc="0" normalizeH="0" baseline="0" noProof="0" dirty="0">
                <a:ln>
                  <a:noFill/>
                </a:ln>
                <a:solidFill>
                  <a:srgbClr val="000000"/>
                </a:solidFill>
                <a:effectLst/>
                <a:uLnTx/>
                <a:uFillTx/>
                <a:latin typeface="Calibri"/>
                <a:ea typeface="Calibri"/>
                <a:cs typeface="Calibri"/>
                <a:sym typeface="Calibri"/>
              </a:rPr>
              <a:t>Density of terrestrial gravity data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1" name="Google Shape;341;p11"/>
          <p:cNvSpPr txBox="1">
            <a:spLocks noGrp="1"/>
          </p:cNvSpPr>
          <p:nvPr>
            <p:ph type="body" idx="1"/>
          </p:nvPr>
        </p:nvSpPr>
        <p:spPr>
          <a:xfrm>
            <a:off x="150470" y="1286069"/>
            <a:ext cx="4016415" cy="5089138"/>
          </a:xfrm>
          <a:prstGeom prst="rect">
            <a:avLst/>
          </a:prstGeom>
          <a:noFill/>
          <a:ln>
            <a:noFill/>
          </a:ln>
        </p:spPr>
        <p:txBody>
          <a:bodyPr spcFirstLastPara="1" wrap="square" lIns="91425" tIns="45700" rIns="91425" bIns="45700" anchor="t" anchorCtr="0">
            <a:normAutofit fontScale="70000" lnSpcReduction="20000"/>
          </a:bodyPr>
          <a:lstStyle/>
          <a:p>
            <a:pPr marL="457189" lvl="0" indent="-457189" algn="l" rtl="0">
              <a:spcBef>
                <a:spcPts val="0"/>
              </a:spcBef>
              <a:spcAft>
                <a:spcPts val="0"/>
              </a:spcAft>
              <a:buClr>
                <a:schemeClr val="dk1"/>
              </a:buClr>
              <a:buSzPct val="98429"/>
              <a:buChar char="•"/>
            </a:pPr>
            <a:r>
              <a:rPr lang="en-US" dirty="0"/>
              <a:t>2.1 million gravity observations throughout North America</a:t>
            </a:r>
            <a:endParaRPr dirty="0"/>
          </a:p>
          <a:p>
            <a:pPr marL="457189" lvl="0" indent="-457189" algn="l" rtl="0">
              <a:spcBef>
                <a:spcPts val="525"/>
              </a:spcBef>
              <a:spcAft>
                <a:spcPts val="0"/>
              </a:spcAft>
              <a:buClr>
                <a:schemeClr val="dk1"/>
              </a:buClr>
              <a:buSzPct val="98429"/>
              <a:buChar char="•"/>
            </a:pPr>
            <a:r>
              <a:rPr lang="en-US" dirty="0"/>
              <a:t>Data included from Canada, Mexico, and USA</a:t>
            </a:r>
            <a:endParaRPr dirty="0"/>
          </a:p>
          <a:p>
            <a:pPr marL="990575" lvl="1" indent="-381021" algn="l" rtl="0">
              <a:spcBef>
                <a:spcPts val="462"/>
              </a:spcBef>
              <a:spcAft>
                <a:spcPts val="0"/>
              </a:spcAft>
              <a:buClr>
                <a:schemeClr val="dk1"/>
              </a:buClr>
              <a:buSzPct val="99115"/>
              <a:buChar char="–"/>
            </a:pPr>
            <a:r>
              <a:rPr lang="en-US" dirty="0"/>
              <a:t>Various other regions</a:t>
            </a:r>
            <a:endParaRPr dirty="0"/>
          </a:p>
          <a:p>
            <a:pPr marL="457189" lvl="0" indent="-457189" algn="l" rtl="0">
              <a:spcBef>
                <a:spcPts val="525"/>
              </a:spcBef>
              <a:spcAft>
                <a:spcPts val="0"/>
              </a:spcAft>
              <a:buClr>
                <a:schemeClr val="dk1"/>
              </a:buClr>
              <a:buSzPct val="98429"/>
              <a:buChar char="•"/>
            </a:pPr>
            <a:r>
              <a:rPr lang="en-US" dirty="0"/>
              <a:t>Quality is variable – most data were from many decades ago</a:t>
            </a:r>
            <a:endParaRPr dirty="0"/>
          </a:p>
          <a:p>
            <a:pPr marL="457189" lvl="0" indent="-457189" algn="l" rtl="0">
              <a:spcBef>
                <a:spcPts val="525"/>
              </a:spcBef>
              <a:spcAft>
                <a:spcPts val="0"/>
              </a:spcAft>
              <a:buClr>
                <a:schemeClr val="dk1"/>
              </a:buClr>
              <a:buSzPct val="98429"/>
              <a:buChar char="•"/>
            </a:pPr>
            <a:r>
              <a:rPr lang="en-US" dirty="0"/>
              <a:t>Spacing is variable</a:t>
            </a:r>
            <a:endParaRPr dirty="0"/>
          </a:p>
          <a:p>
            <a:pPr marL="990575" lvl="1" indent="-232844" algn="l" rtl="0">
              <a:spcBef>
                <a:spcPts val="467"/>
              </a:spcBef>
              <a:spcAft>
                <a:spcPts val="0"/>
              </a:spcAft>
              <a:buClr>
                <a:schemeClr val="dk1"/>
              </a:buClr>
              <a:buSzPct val="100000"/>
              <a:buNone/>
            </a:pPr>
            <a:endParaRPr dirty="0"/>
          </a:p>
        </p:txBody>
      </p:sp>
      <p:sp>
        <p:nvSpPr>
          <p:cNvPr id="342" name="Google Shape;342;p11"/>
          <p:cNvSpPr txBox="1"/>
          <p:nvPr/>
        </p:nvSpPr>
        <p:spPr>
          <a:xfrm>
            <a:off x="6623458" y="6060943"/>
            <a:ext cx="352823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Density of terrestrial gravity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3" name="Google Shape;343;p11"/>
          <p:cNvPicPr preferRelativeResize="0"/>
          <p:nvPr/>
        </p:nvPicPr>
        <p:blipFill rotWithShape="1">
          <a:blip r:embed="rId3">
            <a:alphaModFix/>
          </a:blip>
          <a:srcRect/>
          <a:stretch/>
        </p:blipFill>
        <p:spPr>
          <a:xfrm>
            <a:off x="4715740" y="1234943"/>
            <a:ext cx="6147116" cy="482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a:spLocks noGrp="1"/>
          </p:cNvSpPr>
          <p:nvPr>
            <p:ph type="title"/>
          </p:nvPr>
        </p:nvSpPr>
        <p:spPr>
          <a:xfrm>
            <a:off x="90943" y="332514"/>
            <a:ext cx="11491457"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sz="4000" b="1" dirty="0"/>
              <a:t>North American-Pacific Geopotential Datum of 2022</a:t>
            </a:r>
            <a:endParaRPr sz="4000" b="1" dirty="0"/>
          </a:p>
        </p:txBody>
      </p:sp>
      <p:sp>
        <p:nvSpPr>
          <p:cNvPr id="433" name="Google Shape;433;p66"/>
          <p:cNvSpPr txBox="1"/>
          <p:nvPr/>
        </p:nvSpPr>
        <p:spPr>
          <a:xfrm>
            <a:off x="4385279" y="6327901"/>
            <a:ext cx="3258436" cy="533542"/>
          </a:xfrm>
          <a:prstGeom prst="rect">
            <a:avLst/>
          </a:prstGeom>
          <a:noFill/>
          <a:ln>
            <a:noFill/>
          </a:ln>
        </p:spPr>
        <p:txBody>
          <a:bodyPr spcFirstLastPara="1" wrap="square" lIns="60950" tIns="60950" rIns="60950" bIns="6095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1F497D"/>
                </a:solidFill>
                <a:effectLst/>
                <a:uLnTx/>
                <a:uFillTx/>
                <a:latin typeface="Calibri"/>
                <a:ea typeface="Arial"/>
                <a:cs typeface="Arial"/>
                <a:sym typeface="Arial"/>
              </a:rPr>
              <a:t>¼ Earth’s Surface</a:t>
            </a:r>
            <a:endParaRPr kumimoji="0"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49E2642-01BE-4EC0-8711-EF511DAC28BA}"/>
              </a:ext>
            </a:extLst>
          </p:cNvPr>
          <p:cNvSpPr txBox="1"/>
          <p:nvPr/>
        </p:nvSpPr>
        <p:spPr>
          <a:xfrm>
            <a:off x="151832" y="6379586"/>
            <a:ext cx="11899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GEOID2022: Static Component						Dynamic Component	</a:t>
            </a:r>
          </a:p>
        </p:txBody>
      </p:sp>
      <p:sp>
        <p:nvSpPr>
          <p:cNvPr id="2" name="TextBox 1">
            <a:extLst>
              <a:ext uri="{FF2B5EF4-FFF2-40B4-BE49-F238E27FC236}">
                <a16:creationId xmlns:a16="http://schemas.microsoft.com/office/drawing/2014/main" id="{62BA3D39-4D33-4F02-9F26-1D6C2FC3977E}"/>
              </a:ext>
            </a:extLst>
          </p:cNvPr>
          <p:cNvSpPr txBox="1"/>
          <p:nvPr/>
        </p:nvSpPr>
        <p:spPr>
          <a:xfrm>
            <a:off x="482828" y="1690186"/>
            <a:ext cx="11709172"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ALPHA Release: GEOID2022 / DEFLEC2022 / GRAV2022 / GM2022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GEOID2022: Combined model (CGS+NGS+INEGI)</a:t>
            </a:r>
          </a:p>
        </p:txBody>
      </p:sp>
      <p:pic>
        <p:nvPicPr>
          <p:cNvPr id="8" name="Picture 7">
            <a:extLst>
              <a:ext uri="{FF2B5EF4-FFF2-40B4-BE49-F238E27FC236}">
                <a16:creationId xmlns:a16="http://schemas.microsoft.com/office/drawing/2014/main" id="{265B4C9D-199A-4C0C-82BD-77A8014A9DE9}"/>
              </a:ext>
            </a:extLst>
          </p:cNvPr>
          <p:cNvPicPr>
            <a:picLocks noChangeAspect="1"/>
          </p:cNvPicPr>
          <p:nvPr/>
        </p:nvPicPr>
        <p:blipFill>
          <a:blip r:embed="rId3"/>
          <a:stretch>
            <a:fillRect/>
          </a:stretch>
        </p:blipFill>
        <p:spPr>
          <a:xfrm>
            <a:off x="6188245" y="3114444"/>
            <a:ext cx="5991726" cy="3238772"/>
          </a:xfrm>
          <a:prstGeom prst="rect">
            <a:avLst/>
          </a:prstGeom>
        </p:spPr>
      </p:pic>
      <p:pic>
        <p:nvPicPr>
          <p:cNvPr id="12" name="Picture 11">
            <a:extLst>
              <a:ext uri="{FF2B5EF4-FFF2-40B4-BE49-F238E27FC236}">
                <a16:creationId xmlns:a16="http://schemas.microsoft.com/office/drawing/2014/main" id="{B5424A01-B19E-4635-842C-2C0B8160DE83}"/>
              </a:ext>
            </a:extLst>
          </p:cNvPr>
          <p:cNvPicPr>
            <a:picLocks noChangeAspect="1"/>
          </p:cNvPicPr>
          <p:nvPr/>
        </p:nvPicPr>
        <p:blipFill>
          <a:blip r:embed="rId4"/>
          <a:stretch>
            <a:fillRect/>
          </a:stretch>
        </p:blipFill>
        <p:spPr>
          <a:xfrm>
            <a:off x="12032" y="3114444"/>
            <a:ext cx="5991726" cy="3238772"/>
          </a:xfrm>
          <a:prstGeom prst="rect">
            <a:avLst/>
          </a:prstGeom>
        </p:spPr>
      </p:pic>
      <p:sp>
        <p:nvSpPr>
          <p:cNvPr id="10" name="Plus Sign 9">
            <a:extLst>
              <a:ext uri="{FF2B5EF4-FFF2-40B4-BE49-F238E27FC236}">
                <a16:creationId xmlns:a16="http://schemas.microsoft.com/office/drawing/2014/main" id="{9C1C98AA-65DE-472B-B3CF-7E796F1C778D}"/>
              </a:ext>
            </a:extLst>
          </p:cNvPr>
          <p:cNvSpPr/>
          <p:nvPr/>
        </p:nvSpPr>
        <p:spPr>
          <a:xfrm>
            <a:off x="5764947" y="4411680"/>
            <a:ext cx="662105" cy="662105"/>
          </a:xfrm>
          <a:prstGeom prst="mathPlus">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664828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46F413-8B83-4427-B82C-17193BFD1258}"/>
              </a:ext>
            </a:extLst>
          </p:cNvPr>
          <p:cNvSpPr>
            <a:spLocks noGrp="1"/>
          </p:cNvSpPr>
          <p:nvPr>
            <p:ph type="ctrTitle"/>
          </p:nvPr>
        </p:nvSpPr>
        <p:spPr/>
        <p:txBody>
          <a:bodyPr/>
          <a:lstStyle/>
          <a:p>
            <a:r>
              <a:rPr lang="en-US" dirty="0"/>
              <a:t>GEOID2022 Validation</a:t>
            </a:r>
          </a:p>
        </p:txBody>
      </p:sp>
      <p:sp>
        <p:nvSpPr>
          <p:cNvPr id="5" name="Subtitle 4">
            <a:extLst>
              <a:ext uri="{FF2B5EF4-FFF2-40B4-BE49-F238E27FC236}">
                <a16:creationId xmlns:a16="http://schemas.microsoft.com/office/drawing/2014/main" id="{5D6EE7DA-ABDC-4A82-8BC1-3CB249708DE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9725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a:extLst>
              <a:ext uri="{FF2B5EF4-FFF2-40B4-BE49-F238E27FC236}">
                <a16:creationId xmlns:a16="http://schemas.microsoft.com/office/drawing/2014/main" id="{104C1B16-88A5-47C2-B95F-D611C55BAA4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E46139B8-A560-4C0C-A9B7-393E1398606D}" type="slidenum">
              <a:rPr lang="en-US" altLang="en-US" sz="1200">
                <a:solidFill>
                  <a:srgbClr val="898989"/>
                </a:solidFill>
                <a:latin typeface="Calibri" panose="020F0502020204030204" pitchFamily="34" charset="0"/>
              </a:rPr>
              <a:pPr>
                <a:spcBef>
                  <a:spcPct val="0"/>
                </a:spcBef>
                <a:buFontTx/>
                <a:buNone/>
              </a:pPr>
              <a:t>9</a:t>
            </a:fld>
            <a:endParaRPr lang="en-US" altLang="en-US" sz="1200">
              <a:solidFill>
                <a:srgbClr val="898989"/>
              </a:solidFill>
              <a:latin typeface="Calibri" panose="020F0502020204030204" pitchFamily="34" charset="0"/>
            </a:endParaRPr>
          </a:p>
        </p:txBody>
      </p:sp>
      <p:sp>
        <p:nvSpPr>
          <p:cNvPr id="76803" name="Title 1">
            <a:extLst>
              <a:ext uri="{FF2B5EF4-FFF2-40B4-BE49-F238E27FC236}">
                <a16:creationId xmlns:a16="http://schemas.microsoft.com/office/drawing/2014/main" id="{AD547BC5-87FB-4FE9-B531-826F848170A8}"/>
              </a:ext>
            </a:extLst>
          </p:cNvPr>
          <p:cNvSpPr>
            <a:spLocks noGrp="1"/>
          </p:cNvSpPr>
          <p:nvPr>
            <p:ph type="ctrTitle" idx="4294967295"/>
          </p:nvPr>
        </p:nvSpPr>
        <p:spPr>
          <a:xfrm>
            <a:off x="2133600" y="576263"/>
            <a:ext cx="8534400" cy="641350"/>
          </a:xfrm>
        </p:spPr>
        <p:txBody>
          <a:bodyPr/>
          <a:lstStyle/>
          <a:p>
            <a:r>
              <a:rPr lang="en-CA" altLang="en-US" sz="2800" b="1">
                <a:solidFill>
                  <a:schemeClr val="tx2"/>
                </a:solidFill>
                <a:latin typeface="Arial" panose="020B0604020202020204" pitchFamily="34" charset="0"/>
                <a:cs typeface="Arial" panose="020B0604020202020204" pitchFamily="34" charset="0"/>
              </a:rPr>
              <a:t>Residual geoid along three GSVS lines </a:t>
            </a:r>
          </a:p>
        </p:txBody>
      </p:sp>
      <p:sp>
        <p:nvSpPr>
          <p:cNvPr id="76804" name="Rectangle 8">
            <a:extLst>
              <a:ext uri="{FF2B5EF4-FFF2-40B4-BE49-F238E27FC236}">
                <a16:creationId xmlns:a16="http://schemas.microsoft.com/office/drawing/2014/main" id="{BABBA91F-8DEA-41AB-A2DD-7F8EB12BF758}"/>
              </a:ext>
            </a:extLst>
          </p:cNvPr>
          <p:cNvSpPr>
            <a:spLocks noChangeArrowheads="1"/>
          </p:cNvSpPr>
          <p:nvPr/>
        </p:nvSpPr>
        <p:spPr bwMode="auto">
          <a:xfrm>
            <a:off x="1539876" y="78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76805" name="Rectangle 10">
            <a:extLst>
              <a:ext uri="{FF2B5EF4-FFF2-40B4-BE49-F238E27FC236}">
                <a16:creationId xmlns:a16="http://schemas.microsoft.com/office/drawing/2014/main" id="{6D6778A7-E757-4E2A-9742-7838F4F00BAD}"/>
              </a:ext>
            </a:extLst>
          </p:cNvPr>
          <p:cNvSpPr>
            <a:spLocks noChangeArrowheads="1"/>
          </p:cNvSpPr>
          <p:nvPr/>
        </p:nvSpPr>
        <p:spPr bwMode="auto">
          <a:xfrm>
            <a:off x="1692276" y="2312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pic>
        <p:nvPicPr>
          <p:cNvPr id="76806" name="Picture 8">
            <a:extLst>
              <a:ext uri="{FF2B5EF4-FFF2-40B4-BE49-F238E27FC236}">
                <a16:creationId xmlns:a16="http://schemas.microsoft.com/office/drawing/2014/main" id="{CA5B91A6-9D55-48B5-9E9C-FF6CDC609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845"/>
          <a:stretch>
            <a:fillRect/>
          </a:stretch>
        </p:blipFill>
        <p:spPr bwMode="auto">
          <a:xfrm>
            <a:off x="-434042" y="-943508"/>
            <a:ext cx="13750724" cy="8480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F60FA8D-90DB-4D78-A1C1-83536702DC58}"/>
              </a:ext>
            </a:extLst>
          </p:cNvPr>
          <p:cNvSpPr/>
          <p:nvPr/>
        </p:nvSpPr>
        <p:spPr>
          <a:xfrm>
            <a:off x="5195029" y="3894734"/>
            <a:ext cx="482600" cy="482600"/>
          </a:xfrm>
          <a:prstGeom prst="ellipse">
            <a:avLst/>
          </a:prstGeom>
          <a:solidFill>
            <a:schemeClr val="accent3">
              <a:alpha val="65098"/>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193E9DC5-7D35-4312-B5C8-5AA0C27E16D5}"/>
              </a:ext>
            </a:extLst>
          </p:cNvPr>
          <p:cNvSpPr/>
          <p:nvPr/>
        </p:nvSpPr>
        <p:spPr>
          <a:xfrm>
            <a:off x="5815815" y="1863015"/>
            <a:ext cx="484187" cy="484187"/>
          </a:xfrm>
          <a:prstGeom prst="ellipse">
            <a:avLst/>
          </a:prstGeom>
          <a:solidFill>
            <a:schemeClr val="accent3">
              <a:alpha val="65098"/>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DE38C141-B675-4B73-A8BB-13C2EF40E724}"/>
              </a:ext>
            </a:extLst>
          </p:cNvPr>
          <p:cNvSpPr/>
          <p:nvPr/>
        </p:nvSpPr>
        <p:spPr>
          <a:xfrm>
            <a:off x="4160080" y="2408300"/>
            <a:ext cx="482600" cy="482600"/>
          </a:xfrm>
          <a:prstGeom prst="ellipse">
            <a:avLst/>
          </a:prstGeom>
          <a:solidFill>
            <a:schemeClr val="accent3">
              <a:alpha val="65098"/>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B879B34F-2329-4870-9989-5C505847443A}"/>
              </a:ext>
            </a:extLst>
          </p:cNvPr>
          <p:cNvCxnSpPr>
            <a:cxnSpLocks/>
            <a:endCxn id="11" idx="2"/>
          </p:cNvCxnSpPr>
          <p:nvPr/>
        </p:nvCxnSpPr>
        <p:spPr>
          <a:xfrm flipV="1">
            <a:off x="2621794" y="2649600"/>
            <a:ext cx="1538286" cy="1444781"/>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4" name="Straight Connector 23">
            <a:extLst>
              <a:ext uri="{FF2B5EF4-FFF2-40B4-BE49-F238E27FC236}">
                <a16:creationId xmlns:a16="http://schemas.microsoft.com/office/drawing/2014/main" id="{DB3F0A11-EDB3-4C86-9609-041E32B6E1BA}"/>
              </a:ext>
            </a:extLst>
          </p:cNvPr>
          <p:cNvCxnSpPr>
            <a:cxnSpLocks/>
            <a:endCxn id="12" idx="7"/>
          </p:cNvCxnSpPr>
          <p:nvPr/>
        </p:nvCxnSpPr>
        <p:spPr>
          <a:xfrm flipH="1">
            <a:off x="6229094" y="1686548"/>
            <a:ext cx="2234646" cy="247375"/>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7" name="Straight Connector 26">
            <a:extLst>
              <a:ext uri="{FF2B5EF4-FFF2-40B4-BE49-F238E27FC236}">
                <a16:creationId xmlns:a16="http://schemas.microsoft.com/office/drawing/2014/main" id="{23A59184-85D4-4431-B5BB-7D44112FC8AE}"/>
              </a:ext>
            </a:extLst>
          </p:cNvPr>
          <p:cNvCxnSpPr>
            <a:cxnSpLocks/>
            <a:stCxn id="2" idx="5"/>
          </p:cNvCxnSpPr>
          <p:nvPr/>
        </p:nvCxnSpPr>
        <p:spPr>
          <a:xfrm>
            <a:off x="5606954" y="4306659"/>
            <a:ext cx="1490768" cy="565379"/>
          </a:xfrm>
          <a:prstGeom prst="line">
            <a:avLst/>
          </a:prstGeom>
          <a:ln/>
        </p:spPr>
        <p:style>
          <a:lnRef idx="2">
            <a:schemeClr val="accent3"/>
          </a:lnRef>
          <a:fillRef idx="0">
            <a:schemeClr val="accent3"/>
          </a:fillRef>
          <a:effectRef idx="1">
            <a:schemeClr val="accent3"/>
          </a:effectRef>
          <a:fontRef idx="minor">
            <a:schemeClr val="tx1"/>
          </a:fontRef>
        </p:style>
      </p:cxnSp>
      <p:sp>
        <p:nvSpPr>
          <p:cNvPr id="22" name="Title 1">
            <a:extLst>
              <a:ext uri="{FF2B5EF4-FFF2-40B4-BE49-F238E27FC236}">
                <a16:creationId xmlns:a16="http://schemas.microsoft.com/office/drawing/2014/main" id="{B5D64895-81CB-447A-9B85-6988D003C289}"/>
              </a:ext>
            </a:extLst>
          </p:cNvPr>
          <p:cNvSpPr txBox="1">
            <a:spLocks/>
          </p:cNvSpPr>
          <p:nvPr/>
        </p:nvSpPr>
        <p:spPr bwMode="auto">
          <a:xfrm>
            <a:off x="25359" y="23672"/>
            <a:ext cx="8295511" cy="862033"/>
          </a:xfrm>
          <a:prstGeom prst="rect">
            <a:avLst/>
          </a:prstGeom>
          <a:solidFill>
            <a:schemeClr val="bg1"/>
          </a:solidFill>
          <a:ln>
            <a:solidFill>
              <a:schemeClr val="tx1"/>
            </a:solidFill>
          </a:ln>
        </p:spPr>
        <p:txBody>
          <a:bodyPr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mj-lt"/>
                <a:ea typeface="MS PGothic" panose="020B0600070205080204" pitchFamily="34" charset="-128"/>
                <a:cs typeface="Arial" panose="020B0604020202020204" pitchFamily="34" charset="0"/>
              </a:rPr>
              <a:t>Geoid Slope Validation Surveys (GSVS)</a:t>
            </a:r>
          </a:p>
        </p:txBody>
      </p:sp>
      <p:pic>
        <p:nvPicPr>
          <p:cNvPr id="5" name="Picture 4">
            <a:extLst>
              <a:ext uri="{FF2B5EF4-FFF2-40B4-BE49-F238E27FC236}">
                <a16:creationId xmlns:a16="http://schemas.microsoft.com/office/drawing/2014/main" id="{0128B7F7-D201-4438-A118-30654431B408}"/>
              </a:ext>
            </a:extLst>
          </p:cNvPr>
          <p:cNvPicPr>
            <a:picLocks noChangeAspect="1"/>
          </p:cNvPicPr>
          <p:nvPr/>
        </p:nvPicPr>
        <p:blipFill>
          <a:blip r:embed="rId4"/>
          <a:stretch>
            <a:fillRect/>
          </a:stretch>
        </p:blipFill>
        <p:spPr>
          <a:xfrm>
            <a:off x="31504" y="3054698"/>
            <a:ext cx="5195234" cy="2878485"/>
          </a:xfrm>
          <a:prstGeom prst="rect">
            <a:avLst/>
          </a:prstGeom>
          <a:ln>
            <a:solidFill>
              <a:schemeClr val="tx1"/>
            </a:solidFill>
          </a:ln>
        </p:spPr>
      </p:pic>
      <p:pic>
        <p:nvPicPr>
          <p:cNvPr id="9" name="Picture 8">
            <a:extLst>
              <a:ext uri="{FF2B5EF4-FFF2-40B4-BE49-F238E27FC236}">
                <a16:creationId xmlns:a16="http://schemas.microsoft.com/office/drawing/2014/main" id="{EA3DA1FB-BB68-4380-88EE-A2803684BD64}"/>
              </a:ext>
            </a:extLst>
          </p:cNvPr>
          <p:cNvPicPr>
            <a:picLocks noChangeAspect="1"/>
          </p:cNvPicPr>
          <p:nvPr/>
        </p:nvPicPr>
        <p:blipFill>
          <a:blip r:embed="rId5"/>
          <a:stretch>
            <a:fillRect/>
          </a:stretch>
        </p:blipFill>
        <p:spPr>
          <a:xfrm>
            <a:off x="6140142" y="3890061"/>
            <a:ext cx="5195235" cy="2904502"/>
          </a:xfrm>
          <a:prstGeom prst="rect">
            <a:avLst/>
          </a:prstGeom>
          <a:ln>
            <a:solidFill>
              <a:schemeClr val="tx1"/>
            </a:solidFill>
          </a:ln>
        </p:spPr>
      </p:pic>
      <p:pic>
        <p:nvPicPr>
          <p:cNvPr id="13" name="Picture 12">
            <a:extLst>
              <a:ext uri="{FF2B5EF4-FFF2-40B4-BE49-F238E27FC236}">
                <a16:creationId xmlns:a16="http://schemas.microsoft.com/office/drawing/2014/main" id="{43B4473E-8D12-402F-92A8-0663D2632AAD}"/>
              </a:ext>
            </a:extLst>
          </p:cNvPr>
          <p:cNvPicPr>
            <a:picLocks noChangeAspect="1"/>
          </p:cNvPicPr>
          <p:nvPr/>
        </p:nvPicPr>
        <p:blipFill>
          <a:blip r:embed="rId6"/>
          <a:stretch>
            <a:fillRect/>
          </a:stretch>
        </p:blipFill>
        <p:spPr>
          <a:xfrm>
            <a:off x="6694268" y="951249"/>
            <a:ext cx="5195234" cy="2878485"/>
          </a:xfrm>
          <a:prstGeom prst="rect">
            <a:avLst/>
          </a:prstGeom>
          <a:ln>
            <a:solidFill>
              <a:schemeClr val="tx1"/>
            </a:solidFill>
          </a:ln>
        </p:spPr>
      </p:pic>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26040</TotalTime>
  <Words>1298</Words>
  <Application>Microsoft Office PowerPoint</Application>
  <PresentationFormat>Widescreen</PresentationFormat>
  <Paragraphs>155</Paragraphs>
  <Slides>15</Slides>
  <Notes>14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Arial</vt:lpstr>
      <vt:lpstr>Calibri</vt:lpstr>
      <vt:lpstr>Cambria Math</vt:lpstr>
      <vt:lpstr>Symbol</vt:lpstr>
      <vt:lpstr>Times New Roman</vt:lpstr>
      <vt:lpstr>2_Office Theme</vt:lpstr>
      <vt:lpstr>1_Office Theme</vt:lpstr>
      <vt:lpstr>NGSPowerPointTemplate</vt:lpstr>
      <vt:lpstr>3_Office Theme</vt:lpstr>
      <vt:lpstr>G31A-08 Current Status of GEOID2022 – a new basis for heights throughout North America</vt:lpstr>
      <vt:lpstr>Issues with NAVD 88</vt:lpstr>
      <vt:lpstr>Issues with passive geodetic control</vt:lpstr>
      <vt:lpstr>PowerPoint Presentation</vt:lpstr>
      <vt:lpstr>PowerPoint Presentation</vt:lpstr>
      <vt:lpstr>PowerPoint Presentation</vt:lpstr>
      <vt:lpstr>North American-Pacific Geopotential Datum of 2022</vt:lpstr>
      <vt:lpstr>GEOID2022 Validation</vt:lpstr>
      <vt:lpstr>Residual geoid along three GSVS lines </vt:lpstr>
      <vt:lpstr>Puerto Rico / US Virgin Islands</vt:lpstr>
      <vt:lpstr>Guam and Commonwealth of Northern Mariana Islands</vt:lpstr>
      <vt:lpstr>Guam and Commonwealth of Northern Mariana Islands</vt:lpstr>
      <vt:lpstr>American Samoa</vt:lpstr>
      <vt:lpstr>American Samoa: GNSS\leveling comparisons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Kevin Ahlgren</cp:lastModifiedBy>
  <cp:revision>103</cp:revision>
  <dcterms:created xsi:type="dcterms:W3CDTF">2023-08-23T19:14:21Z</dcterms:created>
  <dcterms:modified xsi:type="dcterms:W3CDTF">2024-12-16T14:40:12Z</dcterms:modified>
</cp:coreProperties>
</file>