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7"/>
    <a:srgbClr val="7E1C72"/>
    <a:srgbClr val="1AA7FE"/>
    <a:srgbClr val="0BA2D7"/>
    <a:srgbClr val="0097E3"/>
    <a:srgbClr val="00AAEB"/>
    <a:srgbClr val="00B0EB"/>
    <a:srgbClr val="00B0F6"/>
    <a:srgbClr val="7A1C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86" autoAdjust="0"/>
  </p:normalViewPr>
  <p:slideViewPr>
    <p:cSldViewPr snapToGrid="0">
      <p:cViewPr>
        <p:scale>
          <a:sx n="200" d="100"/>
          <a:sy n="200" d="100"/>
        </p:scale>
        <p:origin x="-72" y="3960"/>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08860B5-59D9-44BA-A14A-31A41D7C5688}" type="datetimeFigureOut">
              <a:rPr lang="en-US"/>
              <a:pPr>
                <a:defRPr/>
              </a:pPr>
              <a:t>12/9/2010</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F6E6A44-CCC0-45C9-B4DF-0F125E882E8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A2EFFD4-80EE-495A-A017-A07F38F1CE43}" type="datetimeFigureOut">
              <a:rPr lang="en-US"/>
              <a:pPr>
                <a:defRPr/>
              </a:pPr>
              <a:t>12/9/2010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011F108-2EA1-48BC-88B2-83225F3E16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7581FF8-3097-4B43-8912-4B5E5A55023C}" type="datetimeFigureOut">
              <a:rPr lang="en-US"/>
              <a:pPr>
                <a:defRPr/>
              </a:pPr>
              <a:t>12/9/2010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2A7172-AC91-4B61-BA6B-A6CED6307D3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CF664E4-8295-4C64-A5C2-64BCD43837CB}" type="datetimeFigureOut">
              <a:rPr lang="en-US"/>
              <a:pPr>
                <a:defRPr/>
              </a:pPr>
              <a:t>12/9/2010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1BC0354-7C30-44E5-9B5A-20297BBB482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F9ECEA-0261-4DDF-BA5F-B2F40B9F4A0E}" type="datetimeFigureOut">
              <a:rPr lang="en-US"/>
              <a:pPr>
                <a:defRPr/>
              </a:pPr>
              <a:t>12/9/2010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FEC16B-CEEF-4218-B957-6B64D210FF4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0C3429D-E763-46E0-8F74-BBEE8C9CDD25}" type="datetimeFigureOut">
              <a:rPr lang="en-US"/>
              <a:pPr>
                <a:defRPr/>
              </a:pPr>
              <a:t>12/9/2010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5B74CF0-5470-4473-B556-75352AE2631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7256450-46AB-4B32-AB90-CCDDC7F2687C}" type="datetimeFigureOut">
              <a:rPr lang="en-US"/>
              <a:pPr>
                <a:defRPr/>
              </a:pPr>
              <a:t>12/9/2010</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0924CF5-E227-4168-B9A9-8B05CB68DBB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5EA379A-969A-496D-B4AE-287C326D092C}" type="datetimeFigureOut">
              <a:rPr lang="en-US"/>
              <a:pPr>
                <a:defRPr/>
              </a:pPr>
              <a:t>12/9/2010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8187D1C-89AF-4A7C-B058-27FFEE435C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179B570-92E4-40CA-83A3-CFDF487553C0}" type="datetimeFigureOut">
              <a:rPr lang="en-US"/>
              <a:pPr>
                <a:defRPr/>
              </a:pPr>
              <a:t>12/9/2010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E973137-B4C9-499B-8FEA-8776A0E1F7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8B56D18-878D-4491-A259-F01F1B1B00FA}" type="datetimeFigureOut">
              <a:rPr lang="en-US"/>
              <a:pPr>
                <a:defRPr/>
              </a:pPr>
              <a:t>12/9/2010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1053D22-B492-4364-99FB-EBF59A19800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39802B3-EBE1-4E7E-9EB6-7A55754AF5F2}" type="datetimeFigureOut">
              <a:rPr lang="en-US"/>
              <a:pPr>
                <a:defRPr/>
              </a:pPr>
              <a:t>12/9/2010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0821498-4426-4644-BBEC-351338F4218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EB9999E-595D-4E21-B5EA-D4FFFB434660}" type="datetimeFigureOut">
              <a:rPr lang="en-US"/>
              <a:pPr>
                <a:defRPr/>
              </a:pPr>
              <a:t>12/9/2010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4B41F91-5319-44A5-B259-5ABF72B5B450}"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43" r:id="rId1"/>
    <p:sldLayoutId id="2147483735" r:id="rId2"/>
    <p:sldLayoutId id="2147483744" r:id="rId3"/>
    <p:sldLayoutId id="2147483736" r:id="rId4"/>
    <p:sldLayoutId id="2147483737" r:id="rId5"/>
    <p:sldLayoutId id="2147483738" r:id="rId6"/>
    <p:sldLayoutId id="2147483739" r:id="rId7"/>
    <p:sldLayoutId id="2147483740" r:id="rId8"/>
    <p:sldLayoutId id="2147483745" r:id="rId9"/>
    <p:sldLayoutId id="2147483741" r:id="rId10"/>
    <p:sldLayoutId id="214748374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emf"/><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tiff"/><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6656" y="0"/>
            <a:ext cx="5211193" cy="609599"/>
          </a:xfrm>
        </p:spPr>
        <p:txBody>
          <a:bodyPr>
            <a:noAutofit/>
          </a:bodyPr>
          <a:lstStyle/>
          <a:p>
            <a:pPr algn="ctr" fontAlgn="auto">
              <a:spcAft>
                <a:spcPts val="0"/>
              </a:spcAft>
              <a:defRPr/>
            </a:pPr>
            <a:r>
              <a:rPr lang="en-US" sz="2000" dirty="0" smtClean="0">
                <a:solidFill>
                  <a:srgbClr val="FFC000"/>
                </a:solidFill>
              </a:rPr>
              <a:t>A regional-scale network for geoid monitoring and satellite gravimetry validation</a:t>
            </a:r>
            <a:endParaRPr lang="en-US" sz="2000" dirty="0">
              <a:solidFill>
                <a:srgbClr val="FFC000"/>
              </a:solidFill>
            </a:endParaRPr>
          </a:p>
        </p:txBody>
      </p:sp>
      <p:sp>
        <p:nvSpPr>
          <p:cNvPr id="3" name="Subtitle 2"/>
          <p:cNvSpPr>
            <a:spLocks noGrp="1"/>
          </p:cNvSpPr>
          <p:nvPr>
            <p:ph type="subTitle" idx="1"/>
          </p:nvPr>
        </p:nvSpPr>
        <p:spPr>
          <a:xfrm>
            <a:off x="95250" y="866775"/>
            <a:ext cx="2185987" cy="6089359"/>
          </a:xfrm>
        </p:spPr>
        <p:txBody>
          <a:bodyPr wrap="square" tIns="0" rIns="0" bIns="0">
            <a:spAutoFit/>
          </a:bodyPr>
          <a:lstStyle/>
          <a:p>
            <a:pPr marR="0" algn="l"/>
            <a:r>
              <a:rPr lang="en-US" sz="1000" b="1" dirty="0" smtClean="0">
                <a:solidFill>
                  <a:srgbClr val="262626"/>
                </a:solidFill>
              </a:rPr>
              <a:t>Background:</a:t>
            </a:r>
            <a:endParaRPr lang="en-US" sz="650" b="1" dirty="0" smtClean="0">
              <a:solidFill>
                <a:srgbClr val="262626"/>
              </a:solidFill>
            </a:endParaRPr>
          </a:p>
          <a:p>
            <a:pPr marR="0" algn="l">
              <a:spcBef>
                <a:spcPts val="14"/>
              </a:spcBef>
            </a:pPr>
            <a:r>
              <a:rPr lang="en-US" sz="650" b="1" dirty="0" smtClean="0">
                <a:solidFill>
                  <a:srgbClr val="262626"/>
                </a:solidFill>
              </a:rPr>
              <a:t>In the past two decades, improved measurements of acceleration due to gravity have allowed for accurate detection of temporal gravity change. Terrestrial gravimeters can sense changes of gravity induced by elevation or mass changes, including local effects that may bias regional studies.  Satellite instrumentation can detect large scale mass changes on a regular basis.  The minimum resolution of the GRACE satellite is about 400 km, which is too large for the size of most, direct regional studies.  Also, satellites are limited by their life of deployment.  Both techniques can be scaled to (in)validate change models generated from other geophysical observations including water storage (underground and glacial), geoid definition, isostatic adjustments and tectonic activity. </a:t>
            </a:r>
          </a:p>
          <a:p>
            <a:pPr marR="0" algn="l">
              <a:spcBef>
                <a:spcPts val="14"/>
              </a:spcBef>
            </a:pPr>
            <a:r>
              <a:rPr lang="en-US" sz="1000" b="1" dirty="0" smtClean="0">
                <a:solidFill>
                  <a:srgbClr val="262626"/>
                </a:solidFill>
              </a:rPr>
              <a:t>Problem:</a:t>
            </a:r>
          </a:p>
          <a:p>
            <a:pPr marR="0" algn="l">
              <a:spcBef>
                <a:spcPts val="14"/>
              </a:spcBef>
            </a:pPr>
            <a:r>
              <a:rPr lang="en-US" sz="650" b="1" dirty="0" smtClean="0">
                <a:solidFill>
                  <a:srgbClr val="262626"/>
                </a:solidFill>
              </a:rPr>
              <a:t>There is a gap between the spatial resolution of </a:t>
            </a:r>
            <a:r>
              <a:rPr lang="en-US" sz="650" b="1" dirty="0" err="1" smtClean="0">
                <a:solidFill>
                  <a:srgbClr val="262626"/>
                </a:solidFill>
              </a:rPr>
              <a:t>terrest-rial</a:t>
            </a:r>
            <a:r>
              <a:rPr lang="en-US" sz="650" b="1" dirty="0" smtClean="0">
                <a:solidFill>
                  <a:srgbClr val="262626"/>
                </a:solidFill>
              </a:rPr>
              <a:t> and satellite gravity observations and temporally between satellite missions when investigating regional effects (e.g., a hydrologic basin). </a:t>
            </a:r>
          </a:p>
          <a:p>
            <a:pPr marR="0" algn="l">
              <a:spcBef>
                <a:spcPts val="14"/>
              </a:spcBef>
            </a:pPr>
            <a:r>
              <a:rPr lang="en-US" sz="1000" b="1" dirty="0" smtClean="0">
                <a:solidFill>
                  <a:srgbClr val="262626"/>
                </a:solidFill>
              </a:rPr>
              <a:t>Approach:</a:t>
            </a:r>
          </a:p>
          <a:p>
            <a:pPr marR="0" algn="l">
              <a:spcBef>
                <a:spcPts val="100"/>
              </a:spcBef>
            </a:pPr>
            <a:r>
              <a:rPr lang="en-US" sz="650" b="1" dirty="0" smtClean="0">
                <a:solidFill>
                  <a:srgbClr val="262626"/>
                </a:solidFill>
              </a:rPr>
              <a:t>This gap could be bridged by developing a terrestrial network of observatories that define the hydrologic and geodetic change within a representative sample of a region.  This information could then be  extrapolated to the extent of the region on the basis of statistics or models.  Our example region uses a network of two observatories.  The number of observatories would need to be calculated for other regions depending on local conditions and availability of models.  Each  observatory would have extensive instrumentation for monitoring, including at a minimum,</a:t>
            </a:r>
          </a:p>
          <a:p>
            <a:pPr marR="0" algn="l">
              <a:spcBef>
                <a:spcPts val="100"/>
              </a:spcBef>
              <a:buFont typeface="Wingdings" pitchFamily="2" charset="2"/>
              <a:buChar char="Ø"/>
            </a:pPr>
            <a:r>
              <a:rPr lang="en-US" sz="650" b="1" dirty="0" smtClean="0">
                <a:solidFill>
                  <a:srgbClr val="262626"/>
                </a:solidFill>
              </a:rPr>
              <a:t>Hydrology</a:t>
            </a:r>
            <a:r>
              <a:rPr lang="en-US" sz="500" b="1" dirty="0" smtClean="0">
                <a:solidFill>
                  <a:srgbClr val="262626"/>
                </a:solidFill>
              </a:rPr>
              <a:t>:  Soil moisture and characteristics, depth of water in wells, streamflow, glacial extent.</a:t>
            </a:r>
          </a:p>
          <a:p>
            <a:pPr marR="0" algn="l">
              <a:spcBef>
                <a:spcPts val="100"/>
              </a:spcBef>
              <a:buFont typeface="Wingdings" pitchFamily="2" charset="2"/>
              <a:buChar char="Ø"/>
            </a:pPr>
            <a:r>
              <a:rPr lang="en-US" sz="650" b="1" dirty="0" smtClean="0">
                <a:solidFill>
                  <a:srgbClr val="262626"/>
                </a:solidFill>
              </a:rPr>
              <a:t>Geodetic</a:t>
            </a:r>
            <a:r>
              <a:rPr lang="en-US" sz="700" b="1" dirty="0" smtClean="0">
                <a:solidFill>
                  <a:srgbClr val="262626"/>
                </a:solidFill>
              </a:rPr>
              <a:t>:  </a:t>
            </a:r>
            <a:r>
              <a:rPr lang="en-US" sz="500" b="1" dirty="0" smtClean="0">
                <a:solidFill>
                  <a:srgbClr val="262626"/>
                </a:solidFill>
              </a:rPr>
              <a:t>Continuous GPS, InSAR, campaign GPS at other sensors, possible level surveys.</a:t>
            </a:r>
          </a:p>
          <a:p>
            <a:pPr marR="0" algn="l">
              <a:spcBef>
                <a:spcPts val="100"/>
              </a:spcBef>
              <a:buFont typeface="Wingdings" pitchFamily="2" charset="2"/>
              <a:buChar char="Ø"/>
            </a:pPr>
            <a:r>
              <a:rPr lang="en-US" sz="650" b="1" dirty="0" smtClean="0">
                <a:solidFill>
                  <a:srgbClr val="262626"/>
                </a:solidFill>
              </a:rPr>
              <a:t>Gravity</a:t>
            </a:r>
            <a:r>
              <a:rPr lang="en-US" sz="700" b="1" dirty="0" smtClean="0">
                <a:solidFill>
                  <a:srgbClr val="262626"/>
                </a:solidFill>
              </a:rPr>
              <a:t>:  </a:t>
            </a:r>
            <a:r>
              <a:rPr lang="en-US" sz="500" b="1" dirty="0" smtClean="0">
                <a:solidFill>
                  <a:srgbClr val="262626"/>
                </a:solidFill>
              </a:rPr>
              <a:t>Continuous with tidal gravimeter, periodic calibration with absolute gravimeter, possible areal grid of observations.</a:t>
            </a:r>
          </a:p>
          <a:p>
            <a:pPr marR="0" algn="l">
              <a:spcBef>
                <a:spcPts val="100"/>
              </a:spcBef>
              <a:buFont typeface="Wingdings" pitchFamily="2" charset="2"/>
              <a:buChar char="Ø"/>
            </a:pPr>
            <a:r>
              <a:rPr lang="en-US" sz="650" b="1" dirty="0" smtClean="0">
                <a:solidFill>
                  <a:srgbClr val="262626"/>
                </a:solidFill>
              </a:rPr>
              <a:t>Weather:  </a:t>
            </a:r>
            <a:r>
              <a:rPr lang="en-US" sz="500" b="1" dirty="0" smtClean="0">
                <a:solidFill>
                  <a:srgbClr val="262626"/>
                </a:solidFill>
              </a:rPr>
              <a:t>Precipitation, humidity, air pressure, anemometer, evapotranspiration.</a:t>
            </a:r>
            <a:endParaRPr lang="en-US" sz="700" b="1" dirty="0" smtClean="0">
              <a:solidFill>
                <a:srgbClr val="262626"/>
              </a:solidFill>
            </a:endParaRPr>
          </a:p>
          <a:p>
            <a:pPr marR="0" algn="l">
              <a:spcBef>
                <a:spcPts val="100"/>
              </a:spcBef>
            </a:pPr>
            <a:r>
              <a:rPr lang="en-US" sz="650" b="1" dirty="0" smtClean="0">
                <a:solidFill>
                  <a:srgbClr val="262626"/>
                </a:solidFill>
              </a:rPr>
              <a:t>Some of these measurements exceed what satellites can measure, but they are needed to model mass change from the surface.  Where possible, the observatory would build upon existing data collection </a:t>
            </a:r>
            <a:r>
              <a:rPr lang="en-US" sz="650" b="1" dirty="0" err="1" smtClean="0">
                <a:solidFill>
                  <a:srgbClr val="262626"/>
                </a:solidFill>
              </a:rPr>
              <a:t>infrastruc-ture</a:t>
            </a:r>
            <a:r>
              <a:rPr lang="en-US" sz="650" b="1" dirty="0" smtClean="0">
                <a:solidFill>
                  <a:srgbClr val="262626"/>
                </a:solidFill>
              </a:rPr>
              <a:t>. Preferably, the region would also have seismic tomography or crustal seismic reflection observations to characterize Moho-depth mass changes and have regional Bouguer anomaly &amp; elevation mapping. In addition to providing information on local hydrology and geology, data collection would allow for character-</a:t>
            </a:r>
            <a:r>
              <a:rPr lang="en-US" sz="650" b="1" dirty="0" err="1" smtClean="0">
                <a:solidFill>
                  <a:srgbClr val="262626"/>
                </a:solidFill>
              </a:rPr>
              <a:t>ization</a:t>
            </a:r>
            <a:r>
              <a:rPr lang="en-US" sz="650" b="1" dirty="0" smtClean="0">
                <a:solidFill>
                  <a:srgbClr val="262626"/>
                </a:solidFill>
              </a:rPr>
              <a:t> of local seasonal corrections, earth tides, atmospheric loading and episodic slip.  Observatories could be made available for other atmospheric and geophysical measurements, assuming there are no conflicts.   Previous studies suggest that more </a:t>
            </a:r>
            <a:r>
              <a:rPr lang="en-US" sz="650" b="1" smtClean="0">
                <a:solidFill>
                  <a:srgbClr val="262626"/>
                </a:solidFill>
              </a:rPr>
              <a:t>than </a:t>
            </a:r>
            <a:r>
              <a:rPr lang="en-US" sz="650" b="1" smtClean="0">
                <a:solidFill>
                  <a:srgbClr val="262626"/>
                </a:solidFill>
              </a:rPr>
              <a:t>a decade </a:t>
            </a:r>
            <a:r>
              <a:rPr lang="en-US" sz="650" b="1" dirty="0" smtClean="0">
                <a:solidFill>
                  <a:srgbClr val="262626"/>
                </a:solidFill>
              </a:rPr>
              <a:t>of observations will be needed to characterize and separate geoid/tectonic versus hydrologic signals.</a:t>
            </a:r>
          </a:p>
        </p:txBody>
      </p:sp>
      <p:sp>
        <p:nvSpPr>
          <p:cNvPr id="5124" name="TextBox 3"/>
          <p:cNvSpPr txBox="1">
            <a:spLocks noChangeArrowheads="1"/>
          </p:cNvSpPr>
          <p:nvPr/>
        </p:nvSpPr>
        <p:spPr bwMode="auto">
          <a:xfrm>
            <a:off x="1766656" y="582967"/>
            <a:ext cx="5486400" cy="461963"/>
          </a:xfrm>
          <a:prstGeom prst="rect">
            <a:avLst/>
          </a:prstGeom>
          <a:noFill/>
          <a:ln w="9525">
            <a:noFill/>
            <a:miter lim="800000"/>
            <a:headEnd/>
            <a:tailEnd/>
          </a:ln>
        </p:spPr>
        <p:txBody>
          <a:bodyPr>
            <a:spAutoFit/>
          </a:bodyPr>
          <a:lstStyle/>
          <a:p>
            <a:r>
              <a:rPr lang="en-US" sz="1200" dirty="0" smtClean="0">
                <a:solidFill>
                  <a:schemeClr val="accent5">
                    <a:lumMod val="50000"/>
                  </a:schemeClr>
                </a:solidFill>
                <a:latin typeface="Constantia" pitchFamily="18" charset="0"/>
              </a:rPr>
              <a:t>Daniel Winester, NOAA-National Geodetic Survey   daniel.winester@noaa.gov</a:t>
            </a:r>
            <a:br>
              <a:rPr lang="en-US" sz="1200" dirty="0" smtClean="0">
                <a:solidFill>
                  <a:schemeClr val="accent5">
                    <a:lumMod val="50000"/>
                  </a:schemeClr>
                </a:solidFill>
                <a:latin typeface="Constantia" pitchFamily="18" charset="0"/>
              </a:rPr>
            </a:br>
            <a:r>
              <a:rPr lang="en-US" sz="1200" dirty="0" smtClean="0">
                <a:solidFill>
                  <a:schemeClr val="accent5">
                    <a:lumMod val="50000"/>
                  </a:schemeClr>
                </a:solidFill>
                <a:latin typeface="Constantia" pitchFamily="18" charset="0"/>
              </a:rPr>
              <a:t>Donald R. Pool &amp; Jeffrey </a:t>
            </a:r>
            <a:r>
              <a:rPr lang="en-US" sz="1200" dirty="0">
                <a:solidFill>
                  <a:schemeClr val="accent5">
                    <a:lumMod val="50000"/>
                  </a:schemeClr>
                </a:solidFill>
                <a:latin typeface="Constantia" pitchFamily="18" charset="0"/>
              </a:rPr>
              <a:t>R. </a:t>
            </a:r>
            <a:r>
              <a:rPr lang="en-US" sz="1200" dirty="0" smtClean="0">
                <a:solidFill>
                  <a:schemeClr val="accent5">
                    <a:lumMod val="50000"/>
                  </a:schemeClr>
                </a:solidFill>
                <a:latin typeface="Constantia" pitchFamily="18" charset="0"/>
              </a:rPr>
              <a:t>Kennedy</a:t>
            </a:r>
            <a:r>
              <a:rPr lang="en-US" sz="1200" dirty="0">
                <a:solidFill>
                  <a:schemeClr val="accent5">
                    <a:lumMod val="50000"/>
                  </a:schemeClr>
                </a:solidFill>
                <a:latin typeface="Constantia" pitchFamily="18" charset="0"/>
              </a:rPr>
              <a:t>, USGS-Arizona Water Science Center</a:t>
            </a:r>
          </a:p>
        </p:txBody>
      </p:sp>
      <p:sp>
        <p:nvSpPr>
          <p:cNvPr id="5127" name="TextBox 7"/>
          <p:cNvSpPr txBox="1">
            <a:spLocks noChangeArrowheads="1"/>
          </p:cNvSpPr>
          <p:nvPr/>
        </p:nvSpPr>
        <p:spPr bwMode="auto">
          <a:xfrm>
            <a:off x="7543800" y="762000"/>
            <a:ext cx="1219200" cy="307975"/>
          </a:xfrm>
          <a:prstGeom prst="rect">
            <a:avLst/>
          </a:prstGeom>
          <a:noFill/>
          <a:ln w="9525">
            <a:noFill/>
            <a:miter lim="800000"/>
            <a:headEnd/>
            <a:tailEnd/>
          </a:ln>
        </p:spPr>
        <p:txBody>
          <a:bodyPr lIns="0" tIns="0" rIns="0" bIns="0">
            <a:spAutoFit/>
          </a:bodyPr>
          <a:lstStyle/>
          <a:p>
            <a:r>
              <a:rPr lang="en-US" sz="2000" dirty="0">
                <a:latin typeface="Baskerville Old Face" pitchFamily="18" charset="0"/>
              </a:rPr>
              <a:t>G41A-0795</a:t>
            </a:r>
          </a:p>
        </p:txBody>
      </p:sp>
      <p:sp>
        <p:nvSpPr>
          <p:cNvPr id="5128" name="Rectangle 8"/>
          <p:cNvSpPr>
            <a:spLocks noChangeArrowheads="1"/>
          </p:cNvSpPr>
          <p:nvPr/>
        </p:nvSpPr>
        <p:spPr bwMode="auto">
          <a:xfrm>
            <a:off x="6910388" y="3263900"/>
            <a:ext cx="241300" cy="368300"/>
          </a:xfrm>
          <a:prstGeom prst="rect">
            <a:avLst/>
          </a:prstGeom>
          <a:noFill/>
          <a:ln w="9525">
            <a:noFill/>
            <a:miter lim="800000"/>
            <a:headEnd/>
            <a:tailEnd/>
          </a:ln>
        </p:spPr>
        <p:txBody>
          <a:bodyPr wrap="none">
            <a:spAutoFit/>
          </a:bodyPr>
          <a:lstStyle/>
          <a:p>
            <a:r>
              <a:rPr lang="en-US">
                <a:latin typeface="Constantia" pitchFamily="18" charset="0"/>
              </a:rPr>
              <a:t> </a:t>
            </a:r>
          </a:p>
        </p:txBody>
      </p:sp>
      <p:sp>
        <p:nvSpPr>
          <p:cNvPr id="5140" name="TextBox 23"/>
          <p:cNvSpPr txBox="1">
            <a:spLocks noChangeArrowheads="1"/>
          </p:cNvSpPr>
          <p:nvPr/>
        </p:nvSpPr>
        <p:spPr bwMode="auto">
          <a:xfrm>
            <a:off x="4726781" y="3450455"/>
            <a:ext cx="1676608" cy="246221"/>
          </a:xfrm>
          <a:prstGeom prst="rect">
            <a:avLst/>
          </a:prstGeom>
          <a:blipFill dpi="0" rotWithShape="1">
            <a:blip r:embed="rId2" cstate="print"/>
            <a:srcRect/>
            <a:tile tx="0" ty="0" sx="100000" sy="100000" flip="none" algn="tl"/>
          </a:blipFill>
          <a:ln w="9525">
            <a:noFill/>
            <a:miter lim="800000"/>
            <a:headEnd/>
            <a:tailEnd/>
          </a:ln>
        </p:spPr>
        <p:txBody>
          <a:bodyPr wrap="square">
            <a:spAutoFit/>
          </a:bodyPr>
          <a:lstStyle/>
          <a:p>
            <a:pPr algn="ctr"/>
            <a:r>
              <a:rPr lang="en-US" sz="1000" dirty="0">
                <a:solidFill>
                  <a:srgbClr val="FFFF00"/>
                </a:solidFill>
                <a:latin typeface="Constantia" pitchFamily="18" charset="0"/>
              </a:rPr>
              <a:t>Geologic Mapping</a:t>
            </a:r>
          </a:p>
        </p:txBody>
      </p:sp>
      <p:sp>
        <p:nvSpPr>
          <p:cNvPr id="26" name="TextBox 25"/>
          <p:cNvSpPr txBox="1"/>
          <p:nvPr/>
        </p:nvSpPr>
        <p:spPr>
          <a:xfrm>
            <a:off x="4724400" y="1143000"/>
            <a:ext cx="1676400" cy="707886"/>
          </a:xfrm>
          <a:prstGeom prst="rect">
            <a:avLst/>
          </a:prstGeom>
          <a:blipFill dpi="0" rotWithShape="1">
            <a:blip r:embed="rId3" cstate="print"/>
            <a:srcRect/>
            <a:stretch>
              <a:fillRect/>
            </a:stretch>
          </a:blipFill>
        </p:spPr>
        <p:txBody>
          <a:bodyPr>
            <a:spAutoFit/>
          </a:bodyPr>
          <a:lstStyle/>
          <a:p>
            <a:pPr algn="ctr" fontAlgn="auto">
              <a:spcBef>
                <a:spcPts val="0"/>
              </a:spcBef>
              <a:spcAft>
                <a:spcPts val="0"/>
              </a:spcAft>
              <a:defRPr/>
            </a:pPr>
            <a:r>
              <a:rPr lang="en-US" sz="1000" dirty="0">
                <a:solidFill>
                  <a:schemeClr val="bg1"/>
                </a:solidFill>
                <a:latin typeface="+mn-lt"/>
              </a:rPr>
              <a:t>Weather </a:t>
            </a:r>
            <a:r>
              <a:rPr lang="en-US" sz="1000" dirty="0" smtClean="0">
                <a:solidFill>
                  <a:schemeClr val="bg1"/>
                </a:solidFill>
                <a:latin typeface="+mn-lt"/>
              </a:rPr>
              <a:t>Observations;       on-site and regional      (</a:t>
            </a:r>
            <a:r>
              <a:rPr lang="en-US" sz="1000" dirty="0">
                <a:solidFill>
                  <a:schemeClr val="bg1"/>
                </a:solidFill>
                <a:latin typeface="+mn-lt"/>
              </a:rPr>
              <a:t>e.g. MADIS, LAPS, COCORAHS, HPRCC)</a:t>
            </a:r>
          </a:p>
        </p:txBody>
      </p:sp>
      <p:sp>
        <p:nvSpPr>
          <p:cNvPr id="5143" name="TextBox 26"/>
          <p:cNvSpPr txBox="1">
            <a:spLocks noChangeArrowheads="1"/>
          </p:cNvSpPr>
          <p:nvPr/>
        </p:nvSpPr>
        <p:spPr bwMode="auto">
          <a:xfrm>
            <a:off x="4724400" y="2009359"/>
            <a:ext cx="1676400" cy="553998"/>
          </a:xfrm>
          <a:prstGeom prst="rect">
            <a:avLst/>
          </a:prstGeom>
          <a:blipFill dpi="0" rotWithShape="1">
            <a:blip r:embed="rId4" cstate="print"/>
            <a:srcRect/>
            <a:tile tx="0" ty="0" sx="100000" sy="100000" flip="none" algn="tl"/>
          </a:blipFill>
          <a:ln w="9525">
            <a:noFill/>
            <a:miter lim="800000"/>
            <a:headEnd/>
            <a:tailEnd/>
          </a:ln>
        </p:spPr>
        <p:txBody>
          <a:bodyPr lIns="0" rIns="0">
            <a:spAutoFit/>
          </a:bodyPr>
          <a:lstStyle/>
          <a:p>
            <a:pPr algn="ctr"/>
            <a:r>
              <a:rPr lang="en-US" sz="1000" dirty="0">
                <a:solidFill>
                  <a:srgbClr val="0070C0"/>
                </a:solidFill>
                <a:latin typeface="Constantia" pitchFamily="18" charset="0"/>
              </a:rPr>
              <a:t>Hydrology Observations </a:t>
            </a:r>
            <a:r>
              <a:rPr lang="en-US" sz="1000" dirty="0" smtClean="0">
                <a:solidFill>
                  <a:srgbClr val="0070C0"/>
                </a:solidFill>
                <a:latin typeface="Constantia" pitchFamily="18" charset="0"/>
              </a:rPr>
              <a:t>   (</a:t>
            </a:r>
            <a:r>
              <a:rPr lang="en-US" sz="1000" dirty="0">
                <a:solidFill>
                  <a:srgbClr val="0070C0"/>
                </a:solidFill>
                <a:latin typeface="Constantia" pitchFamily="18" charset="0"/>
              </a:rPr>
              <a:t>e.g. lysimeter, soil moisture, wells, stream gages)</a:t>
            </a:r>
          </a:p>
        </p:txBody>
      </p:sp>
      <p:sp>
        <p:nvSpPr>
          <p:cNvPr id="5144" name="TextBox 27"/>
          <p:cNvSpPr txBox="1">
            <a:spLocks noChangeArrowheads="1"/>
          </p:cNvSpPr>
          <p:nvPr/>
        </p:nvSpPr>
        <p:spPr bwMode="auto">
          <a:xfrm>
            <a:off x="4726781" y="2709863"/>
            <a:ext cx="1676400" cy="553998"/>
          </a:xfrm>
          <a:prstGeom prst="rect">
            <a:avLst/>
          </a:prstGeom>
          <a:blipFill dpi="0" rotWithShape="1">
            <a:blip r:embed="rId5" cstate="print"/>
            <a:srcRect/>
            <a:tile tx="0" ty="0" sx="100000" sy="100000" flip="none" algn="tl"/>
          </a:blipFill>
          <a:ln w="9525">
            <a:noFill/>
            <a:miter lim="800000"/>
            <a:headEnd/>
            <a:tailEnd/>
          </a:ln>
        </p:spPr>
        <p:txBody>
          <a:bodyPr wrap="square" lIns="18288" rIns="18288">
            <a:spAutoFit/>
          </a:bodyPr>
          <a:lstStyle/>
          <a:p>
            <a:pPr algn="ctr"/>
            <a:r>
              <a:rPr lang="en-US" sz="1000" dirty="0">
                <a:latin typeface="Constantia" pitchFamily="18" charset="0"/>
              </a:rPr>
              <a:t>Geodetic  Observations </a:t>
            </a:r>
            <a:r>
              <a:rPr lang="en-US" sz="1000" dirty="0" smtClean="0">
                <a:latin typeface="Constantia" pitchFamily="18" charset="0"/>
              </a:rPr>
              <a:t>   (e.g. continuous &amp; campaign GPS</a:t>
            </a:r>
            <a:r>
              <a:rPr lang="en-US" sz="1000" dirty="0">
                <a:latin typeface="Constantia" pitchFamily="18" charset="0"/>
              </a:rPr>
              <a:t>, InSAR, </a:t>
            </a:r>
            <a:r>
              <a:rPr lang="en-US" sz="1000" dirty="0" smtClean="0">
                <a:latin typeface="Constantia" pitchFamily="18" charset="0"/>
              </a:rPr>
              <a:t>levels)</a:t>
            </a:r>
            <a:endParaRPr lang="en-US" sz="1000" dirty="0">
              <a:latin typeface="Constantia" pitchFamily="18" charset="0"/>
            </a:endParaRPr>
          </a:p>
        </p:txBody>
      </p:sp>
      <p:sp>
        <p:nvSpPr>
          <p:cNvPr id="5146" name="TextBox 31"/>
          <p:cNvSpPr txBox="1">
            <a:spLocks noChangeArrowheads="1"/>
          </p:cNvSpPr>
          <p:nvPr/>
        </p:nvSpPr>
        <p:spPr bwMode="auto">
          <a:xfrm>
            <a:off x="7239000" y="2522646"/>
            <a:ext cx="1474109" cy="553998"/>
          </a:xfrm>
          <a:prstGeom prst="rect">
            <a:avLst/>
          </a:prstGeom>
          <a:blipFill dpi="0" rotWithShape="1">
            <a:blip r:embed="rId6" cstate="print"/>
            <a:srcRect/>
            <a:tile tx="0" ty="0" sx="100000" sy="100000" flip="none" algn="tl"/>
          </a:blipFill>
          <a:ln w="9525">
            <a:noFill/>
            <a:miter lim="800000"/>
            <a:headEnd/>
            <a:tailEnd/>
          </a:ln>
        </p:spPr>
        <p:txBody>
          <a:bodyPr wrap="square" lIns="27432" tIns="45720" rIns="27432" bIns="45720">
            <a:spAutoFit/>
          </a:bodyPr>
          <a:lstStyle/>
          <a:p>
            <a:pPr algn="ctr"/>
            <a:r>
              <a:rPr lang="en-US" sz="1000" dirty="0">
                <a:solidFill>
                  <a:schemeClr val="bg1"/>
                </a:solidFill>
                <a:latin typeface="Constantia" pitchFamily="18" charset="0"/>
              </a:rPr>
              <a:t>Geoid Change </a:t>
            </a:r>
            <a:r>
              <a:rPr lang="en-US" sz="1000" dirty="0" smtClean="0">
                <a:solidFill>
                  <a:schemeClr val="bg1"/>
                </a:solidFill>
                <a:latin typeface="Constantia" pitchFamily="18" charset="0"/>
              </a:rPr>
              <a:t>Models (e.g. </a:t>
            </a:r>
            <a:r>
              <a:rPr lang="en-US" sz="1000" smtClean="0">
                <a:solidFill>
                  <a:schemeClr val="bg1"/>
                </a:solidFill>
                <a:latin typeface="Constantia" pitchFamily="18" charset="0"/>
              </a:rPr>
              <a:t>ICE6G</a:t>
            </a:r>
            <a:r>
              <a:rPr lang="en-US" sz="1000" dirty="0" smtClean="0">
                <a:solidFill>
                  <a:schemeClr val="bg1"/>
                </a:solidFill>
                <a:latin typeface="Constantia" pitchFamily="18" charset="0"/>
              </a:rPr>
              <a:t>, mass changes</a:t>
            </a:r>
            <a:endParaRPr lang="en-US" sz="1000" dirty="0">
              <a:solidFill>
                <a:schemeClr val="bg1"/>
              </a:solidFill>
              <a:latin typeface="Constantia" pitchFamily="18" charset="0"/>
            </a:endParaRPr>
          </a:p>
        </p:txBody>
      </p:sp>
      <p:cxnSp>
        <p:nvCxnSpPr>
          <p:cNvPr id="42" name="Straight Connector 41"/>
          <p:cNvCxnSpPr>
            <a:stCxn id="5141" idx="1"/>
            <a:endCxn id="84" idx="3"/>
          </p:cNvCxnSpPr>
          <p:nvPr/>
        </p:nvCxnSpPr>
        <p:spPr>
          <a:xfrm rot="10800000" flipV="1">
            <a:off x="4074666" y="4163198"/>
            <a:ext cx="649734" cy="18659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5168" idx="3"/>
          </p:cNvCxnSpPr>
          <p:nvPr/>
        </p:nvCxnSpPr>
        <p:spPr>
          <a:xfrm rot="10800000" flipV="1">
            <a:off x="4185730" y="2971800"/>
            <a:ext cx="538671"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161" idx="1"/>
            <a:endCxn id="5160" idx="3"/>
          </p:cNvCxnSpPr>
          <p:nvPr/>
        </p:nvCxnSpPr>
        <p:spPr>
          <a:xfrm rot="10800000">
            <a:off x="3366364" y="3691732"/>
            <a:ext cx="215037" cy="39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5410200" y="4724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5168" idx="1"/>
          </p:cNvCxnSpPr>
          <p:nvPr/>
        </p:nvCxnSpPr>
        <p:spPr>
          <a:xfrm flipV="1">
            <a:off x="2774156" y="3048000"/>
            <a:ext cx="426244" cy="23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161" idx="3"/>
            <a:endCxn id="5140" idx="1"/>
          </p:cNvCxnSpPr>
          <p:nvPr/>
        </p:nvCxnSpPr>
        <p:spPr>
          <a:xfrm flipV="1">
            <a:off x="4308764" y="3573566"/>
            <a:ext cx="418017" cy="1221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24263" y="2359421"/>
            <a:ext cx="266700" cy="123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6" idx="1"/>
          </p:cNvCxnSpPr>
          <p:nvPr/>
        </p:nvCxnSpPr>
        <p:spPr>
          <a:xfrm>
            <a:off x="4267200" y="1447800"/>
            <a:ext cx="457200" cy="4914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19400" y="2362200"/>
            <a:ext cx="228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3429000" y="1447800"/>
            <a:ext cx="381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60" name="Picture 2"/>
          <p:cNvPicPr>
            <a:picLocks noChangeAspect="1" noChangeArrowheads="1"/>
          </p:cNvPicPr>
          <p:nvPr/>
        </p:nvPicPr>
        <p:blipFill>
          <a:blip r:embed="rId7" cstate="print"/>
          <a:srcRect t="10202" b="23486"/>
          <a:stretch>
            <a:fillRect/>
          </a:stretch>
        </p:blipFill>
        <p:spPr bwMode="auto">
          <a:xfrm>
            <a:off x="2362200" y="3429000"/>
            <a:ext cx="1004163" cy="525463"/>
          </a:xfrm>
          <a:prstGeom prst="rect">
            <a:avLst/>
          </a:prstGeom>
          <a:noFill/>
          <a:ln w="9525">
            <a:noFill/>
            <a:miter lim="800000"/>
            <a:headEnd/>
            <a:tailEnd/>
          </a:ln>
        </p:spPr>
      </p:pic>
      <p:pic>
        <p:nvPicPr>
          <p:cNvPr id="5161" name="Picture 14"/>
          <p:cNvPicPr>
            <a:picLocks noChangeAspect="1" noChangeArrowheads="1"/>
          </p:cNvPicPr>
          <p:nvPr/>
        </p:nvPicPr>
        <p:blipFill>
          <a:blip r:embed="rId8" cstate="print"/>
          <a:srcRect l="10938" t="16476" r="57102" b="53298"/>
          <a:stretch>
            <a:fillRect/>
          </a:stretch>
        </p:blipFill>
        <p:spPr bwMode="auto">
          <a:xfrm>
            <a:off x="3581400" y="3429000"/>
            <a:ext cx="727364" cy="533400"/>
          </a:xfrm>
          <a:prstGeom prst="rect">
            <a:avLst/>
          </a:prstGeom>
          <a:noFill/>
          <a:ln w="9525">
            <a:noFill/>
            <a:miter lim="800000"/>
            <a:headEnd/>
            <a:tailEnd/>
          </a:ln>
        </p:spPr>
      </p:pic>
      <p:cxnSp>
        <p:nvCxnSpPr>
          <p:cNvPr id="49" name="Straight Connector 48"/>
          <p:cNvCxnSpPr/>
          <p:nvPr/>
        </p:nvCxnSpPr>
        <p:spPr>
          <a:xfrm>
            <a:off x="3295650" y="1709738"/>
            <a:ext cx="285750" cy="2714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43" idx="1"/>
          </p:cNvCxnSpPr>
          <p:nvPr/>
        </p:nvCxnSpPr>
        <p:spPr>
          <a:xfrm rot="10800000" flipV="1">
            <a:off x="4267200" y="2286358"/>
            <a:ext cx="457200" cy="901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64790" y="6178049"/>
            <a:ext cx="359523" cy="8439"/>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673247" y="6181725"/>
            <a:ext cx="322741" cy="238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grpSp>
        <p:nvGrpSpPr>
          <p:cNvPr id="5175" name="Group 72"/>
          <p:cNvGrpSpPr>
            <a:grpSpLocks/>
          </p:cNvGrpSpPr>
          <p:nvPr/>
        </p:nvGrpSpPr>
        <p:grpSpPr bwMode="auto">
          <a:xfrm>
            <a:off x="2350294" y="3988596"/>
            <a:ext cx="6748462" cy="2869403"/>
            <a:chOff x="2424465" y="4048744"/>
            <a:chExt cx="6583040" cy="2656856"/>
          </a:xfrm>
        </p:grpSpPr>
        <p:cxnSp>
          <p:nvCxnSpPr>
            <p:cNvPr id="81" name="Straight Connector 80"/>
            <p:cNvCxnSpPr/>
            <p:nvPr/>
          </p:nvCxnSpPr>
          <p:spPr>
            <a:xfrm flipV="1">
              <a:off x="2424465" y="4747683"/>
              <a:ext cx="4631821" cy="11024"/>
            </a:xfrm>
            <a:prstGeom prst="line">
              <a:avLst/>
            </a:prstGeom>
            <a:ln w="19050" cmpd="sng">
              <a:solidFill>
                <a:srgbClr val="7A1C3E"/>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5739477" y="5358589"/>
              <a:ext cx="2656855" cy="37166"/>
            </a:xfrm>
            <a:prstGeom prst="line">
              <a:avLst/>
            </a:prstGeom>
            <a:ln w="19050" cmpd="sng">
              <a:solidFill>
                <a:srgbClr val="7A1C3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1464898" y="5732097"/>
              <a:ext cx="1944684" cy="2322"/>
            </a:xfrm>
            <a:prstGeom prst="line">
              <a:avLst/>
            </a:prstGeom>
            <a:ln w="19050" cmpd="sng">
              <a:solidFill>
                <a:srgbClr val="7A1C3E"/>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7044672" y="4053151"/>
              <a:ext cx="1962833" cy="6615"/>
            </a:xfrm>
            <a:prstGeom prst="line">
              <a:avLst/>
            </a:prstGeom>
            <a:ln w="19050" cmpd="sng">
              <a:solidFill>
                <a:srgbClr val="7A1C3E"/>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a:xfrm>
            <a:off x="2390777" y="4724400"/>
            <a:ext cx="4757735" cy="815608"/>
          </a:xfrm>
          <a:prstGeom prst="rect">
            <a:avLst/>
          </a:prstGeom>
        </p:spPr>
        <p:txBody>
          <a:bodyPr wrap="square">
            <a:spAutoFit/>
          </a:bodyPr>
          <a:lstStyle/>
          <a:p>
            <a:pPr fontAlgn="auto">
              <a:spcBef>
                <a:spcPts val="0"/>
              </a:spcBef>
              <a:spcAft>
                <a:spcPts val="0"/>
              </a:spcAft>
              <a:defRPr/>
            </a:pPr>
            <a:r>
              <a:rPr lang="en-US" sz="800" b="1" dirty="0">
                <a:solidFill>
                  <a:schemeClr val="bg1">
                    <a:lumMod val="85000"/>
                    <a:lumOff val="15000"/>
                  </a:schemeClr>
                </a:solidFill>
                <a:latin typeface="+mn-lt"/>
              </a:rPr>
              <a:t>Potential P</a:t>
            </a:r>
            <a:r>
              <a:rPr lang="en-US" sz="800" b="1" dirty="0" smtClean="0">
                <a:solidFill>
                  <a:schemeClr val="bg1">
                    <a:lumMod val="85000"/>
                    <a:lumOff val="15000"/>
                  </a:schemeClr>
                </a:solidFill>
                <a:latin typeface="+mn-lt"/>
              </a:rPr>
              <a:t>aired Observatory </a:t>
            </a:r>
            <a:r>
              <a:rPr lang="en-US" sz="800" b="1" dirty="0">
                <a:solidFill>
                  <a:schemeClr val="bg1">
                    <a:lumMod val="85000"/>
                    <a:lumOff val="15000"/>
                  </a:schemeClr>
                </a:solidFill>
                <a:latin typeface="+mn-lt"/>
              </a:rPr>
              <a:t>Sites:</a:t>
            </a:r>
          </a:p>
          <a:p>
            <a:pPr fontAlgn="auto">
              <a:spcBef>
                <a:spcPts val="0"/>
              </a:spcBef>
              <a:spcAft>
                <a:spcPts val="0"/>
              </a:spcAft>
              <a:defRPr/>
            </a:pPr>
            <a:r>
              <a:rPr lang="en-US" sz="650" b="1" dirty="0">
                <a:solidFill>
                  <a:schemeClr val="bg1">
                    <a:lumMod val="85000"/>
                    <a:lumOff val="15000"/>
                  </a:schemeClr>
                </a:solidFill>
                <a:latin typeface="+mn-lt"/>
              </a:rPr>
              <a:t>The </a:t>
            </a:r>
            <a:r>
              <a:rPr lang="en-US" sz="650" b="1" dirty="0" smtClean="0">
                <a:solidFill>
                  <a:schemeClr val="bg1">
                    <a:lumMod val="85000"/>
                    <a:lumOff val="15000"/>
                  </a:schemeClr>
                </a:solidFill>
                <a:latin typeface="+mn-lt"/>
              </a:rPr>
              <a:t> Southern </a:t>
            </a:r>
            <a:r>
              <a:rPr lang="en-US" sz="650" b="1" dirty="0">
                <a:solidFill>
                  <a:schemeClr val="bg1">
                    <a:lumMod val="85000"/>
                    <a:lumOff val="15000"/>
                  </a:schemeClr>
                </a:solidFill>
                <a:latin typeface="+mn-lt"/>
              </a:rPr>
              <a:t>High Plains </a:t>
            </a:r>
            <a:r>
              <a:rPr lang="en-US" sz="650" b="1" dirty="0" smtClean="0">
                <a:solidFill>
                  <a:schemeClr val="bg1">
                    <a:lumMod val="85000"/>
                    <a:lumOff val="15000"/>
                  </a:schemeClr>
                </a:solidFill>
                <a:latin typeface="+mn-lt"/>
              </a:rPr>
              <a:t>Aquifer (example region) </a:t>
            </a:r>
            <a:r>
              <a:rPr lang="en-US" sz="650" b="1" dirty="0">
                <a:solidFill>
                  <a:schemeClr val="bg1">
                    <a:lumMod val="85000"/>
                    <a:lumOff val="15000"/>
                  </a:schemeClr>
                </a:solidFill>
                <a:latin typeface="+mn-lt"/>
              </a:rPr>
              <a:t>is a good candidate for the observatories because of </a:t>
            </a:r>
            <a:r>
              <a:rPr lang="en-US" sz="650" b="1" dirty="0" smtClean="0">
                <a:solidFill>
                  <a:schemeClr val="bg1">
                    <a:lumMod val="85000"/>
                    <a:lumOff val="15000"/>
                  </a:schemeClr>
                </a:solidFill>
                <a:latin typeface="+mn-lt"/>
              </a:rPr>
              <a:t>its </a:t>
            </a:r>
            <a:r>
              <a:rPr lang="en-US" sz="650" b="1" dirty="0">
                <a:solidFill>
                  <a:schemeClr val="bg1">
                    <a:lumMod val="85000"/>
                    <a:lumOff val="15000"/>
                  </a:schemeClr>
                </a:solidFill>
                <a:latin typeface="+mn-lt"/>
              </a:rPr>
              <a:t>large aquifer extent, uniform </a:t>
            </a:r>
            <a:r>
              <a:rPr lang="en-US" sz="650" b="1" dirty="0" smtClean="0">
                <a:solidFill>
                  <a:schemeClr val="bg1">
                    <a:lumMod val="85000"/>
                    <a:lumOff val="15000"/>
                  </a:schemeClr>
                </a:solidFill>
                <a:latin typeface="+mn-lt"/>
              </a:rPr>
              <a:t>geology and </a:t>
            </a:r>
            <a:r>
              <a:rPr lang="en-US" sz="650" b="1" dirty="0">
                <a:solidFill>
                  <a:schemeClr val="bg1">
                    <a:lumMod val="85000"/>
                    <a:lumOff val="15000"/>
                  </a:schemeClr>
                </a:solidFill>
                <a:latin typeface="+mn-lt"/>
              </a:rPr>
              <a:t>minimal </a:t>
            </a:r>
            <a:r>
              <a:rPr lang="en-US" sz="650" b="1" dirty="0" smtClean="0">
                <a:solidFill>
                  <a:schemeClr val="bg1">
                    <a:lumMod val="85000"/>
                    <a:lumOff val="15000"/>
                  </a:schemeClr>
                </a:solidFill>
                <a:latin typeface="+mn-lt"/>
              </a:rPr>
              <a:t>topographic relief.  Groundwater </a:t>
            </a:r>
            <a:r>
              <a:rPr lang="en-US" sz="650" b="1" dirty="0">
                <a:solidFill>
                  <a:schemeClr val="bg1">
                    <a:lumMod val="85000"/>
                    <a:lumOff val="15000"/>
                  </a:schemeClr>
                </a:solidFill>
                <a:latin typeface="+mn-lt"/>
              </a:rPr>
              <a:t>levels, soil moisture, and </a:t>
            </a:r>
            <a:r>
              <a:rPr lang="en-US" sz="650" b="1" dirty="0" smtClean="0">
                <a:solidFill>
                  <a:schemeClr val="bg1">
                    <a:lumMod val="85000"/>
                    <a:lumOff val="15000"/>
                  </a:schemeClr>
                </a:solidFill>
                <a:latin typeface="+mn-lt"/>
              </a:rPr>
              <a:t>streamflow are also monitored extensively in this region. </a:t>
            </a:r>
            <a:r>
              <a:rPr lang="en-US" sz="650" b="1" dirty="0">
                <a:solidFill>
                  <a:schemeClr val="bg1">
                    <a:lumMod val="85000"/>
                    <a:lumOff val="15000"/>
                  </a:schemeClr>
                </a:solidFill>
                <a:latin typeface="+mn-lt"/>
              </a:rPr>
              <a:t>The upper part of the Beaver River drainage in the Panhandle of Oklahoma is one of many potential locations for paired observatories, </a:t>
            </a:r>
            <a:r>
              <a:rPr lang="en-US" sz="650" b="1" dirty="0" smtClean="0">
                <a:solidFill>
                  <a:schemeClr val="bg1">
                    <a:lumMod val="85000"/>
                    <a:lumOff val="15000"/>
                  </a:schemeClr>
                </a:solidFill>
                <a:latin typeface="+mn-lt"/>
              </a:rPr>
              <a:t>with one </a:t>
            </a:r>
            <a:r>
              <a:rPr lang="en-US" sz="650" b="1" dirty="0">
                <a:solidFill>
                  <a:schemeClr val="bg1">
                    <a:lumMod val="85000"/>
                    <a:lumOff val="15000"/>
                  </a:schemeClr>
                </a:solidFill>
                <a:latin typeface="+mn-lt"/>
              </a:rPr>
              <a:t>in the upland area of the aquifer that includes large depths to water and ephemeral streams and the other in the lowland area where depths to water are shallow and groundwater discharges to perennial streams.</a:t>
            </a:r>
            <a:endParaRPr lang="en-US" sz="650" dirty="0">
              <a:latin typeface="+mn-lt"/>
            </a:endParaRPr>
          </a:p>
        </p:txBody>
      </p:sp>
      <p:sp>
        <p:nvSpPr>
          <p:cNvPr id="76" name="Subtitle 2"/>
          <p:cNvSpPr txBox="1">
            <a:spLocks/>
          </p:cNvSpPr>
          <p:nvPr/>
        </p:nvSpPr>
        <p:spPr>
          <a:xfrm>
            <a:off x="7162800" y="4058714"/>
            <a:ext cx="1876425" cy="708549"/>
          </a:xfrm>
          <a:prstGeom prst="rect">
            <a:avLst/>
          </a:prstGeom>
        </p:spPr>
        <p:txBody>
          <a:bodyPr lIns="0" tIns="0" rIns="0" bIns="0"/>
          <a:lstStyle/>
          <a:p>
            <a:pPr>
              <a:spcBef>
                <a:spcPct val="20000"/>
              </a:spcBef>
              <a:buClr>
                <a:srgbClr val="0BD0D9"/>
              </a:buClr>
              <a:buSzPct val="95000"/>
              <a:buFont typeface="Wingdings 2" pitchFamily="18" charset="2"/>
              <a:buNone/>
            </a:pPr>
            <a:r>
              <a:rPr lang="en-US" sz="800" b="1" dirty="0" smtClean="0">
                <a:solidFill>
                  <a:srgbClr val="262626"/>
                </a:solidFill>
                <a:latin typeface="Constantia" pitchFamily="18" charset="0"/>
              </a:rPr>
              <a:t>Costs:</a:t>
            </a:r>
          </a:p>
          <a:p>
            <a:pPr>
              <a:spcBef>
                <a:spcPct val="20000"/>
              </a:spcBef>
              <a:buClr>
                <a:srgbClr val="0BD0D9"/>
              </a:buClr>
              <a:buSzPct val="95000"/>
              <a:buFont typeface="Wingdings 2" pitchFamily="18" charset="2"/>
              <a:buNone/>
            </a:pPr>
            <a:r>
              <a:rPr lang="en-US" sz="600" b="1" dirty="0" smtClean="0">
                <a:solidFill>
                  <a:srgbClr val="262626"/>
                </a:solidFill>
                <a:latin typeface="Constantia" pitchFamily="18" charset="0"/>
              </a:rPr>
              <a:t>No </a:t>
            </a:r>
            <a:r>
              <a:rPr lang="en-US" sz="600" b="1" dirty="0">
                <a:solidFill>
                  <a:srgbClr val="262626"/>
                </a:solidFill>
                <a:latin typeface="Constantia" pitchFamily="18" charset="0"/>
              </a:rPr>
              <a:t>test network has yet been funded, but cost of equipment, installation, maintenance</a:t>
            </a:r>
            <a:r>
              <a:rPr lang="en-US" sz="600" b="1" dirty="0" smtClean="0">
                <a:solidFill>
                  <a:srgbClr val="262626"/>
                </a:solidFill>
                <a:latin typeface="Constantia" pitchFamily="18" charset="0"/>
              </a:rPr>
              <a:t>, travel </a:t>
            </a:r>
            <a:r>
              <a:rPr lang="en-US" sz="600" b="1" dirty="0">
                <a:solidFill>
                  <a:srgbClr val="262626"/>
                </a:solidFill>
                <a:latin typeface="Constantia" pitchFamily="18" charset="0"/>
              </a:rPr>
              <a:t>and human resources can be estimated. Cost would be minimized by  building on existing </a:t>
            </a:r>
            <a:r>
              <a:rPr lang="en-US" sz="600" b="1" dirty="0" smtClean="0">
                <a:solidFill>
                  <a:srgbClr val="262626"/>
                </a:solidFill>
                <a:latin typeface="Constantia" pitchFamily="18" charset="0"/>
              </a:rPr>
              <a:t>infrastructure </a:t>
            </a:r>
            <a:r>
              <a:rPr lang="en-US" sz="600" b="1" dirty="0">
                <a:solidFill>
                  <a:srgbClr val="262626"/>
                </a:solidFill>
                <a:latin typeface="Constantia" pitchFamily="18" charset="0"/>
              </a:rPr>
              <a:t>and cooperation with  federal, state, local and university groups.</a:t>
            </a:r>
          </a:p>
          <a:p>
            <a:pPr algn="r">
              <a:spcBef>
                <a:spcPct val="20000"/>
              </a:spcBef>
              <a:buClr>
                <a:srgbClr val="0BD0D9"/>
              </a:buClr>
              <a:buSzPct val="95000"/>
              <a:buFont typeface="Wingdings 2" pitchFamily="18" charset="2"/>
              <a:buNone/>
            </a:pPr>
            <a:endParaRPr lang="en-US" sz="700" dirty="0">
              <a:solidFill>
                <a:srgbClr val="262626"/>
              </a:solidFill>
              <a:latin typeface="Constantia" pitchFamily="18" charset="0"/>
            </a:endParaRPr>
          </a:p>
        </p:txBody>
      </p:sp>
      <p:pic>
        <p:nvPicPr>
          <p:cNvPr id="5164" name="Picture 2"/>
          <p:cNvPicPr>
            <a:picLocks noChangeAspect="1" noChangeArrowheads="1"/>
          </p:cNvPicPr>
          <p:nvPr/>
        </p:nvPicPr>
        <p:blipFill>
          <a:blip r:embed="rId9" cstate="print"/>
          <a:srcRect t="9357" b="6433"/>
          <a:stretch>
            <a:fillRect/>
          </a:stretch>
        </p:blipFill>
        <p:spPr bwMode="auto">
          <a:xfrm>
            <a:off x="2362200" y="1066800"/>
            <a:ext cx="1081088" cy="685800"/>
          </a:xfrm>
          <a:prstGeom prst="rect">
            <a:avLst/>
          </a:prstGeom>
          <a:noFill/>
          <a:ln w="9525">
            <a:noFill/>
            <a:miter lim="800000"/>
            <a:headEnd/>
            <a:tailEnd/>
          </a:ln>
        </p:spPr>
      </p:pic>
      <p:pic>
        <p:nvPicPr>
          <p:cNvPr id="5134" name="Picture 11" descr="Modular Weather Station with NEMA Enclosure and Solar Panel"/>
          <p:cNvPicPr>
            <a:picLocks noChangeAspect="1" noChangeArrowheads="1"/>
          </p:cNvPicPr>
          <p:nvPr/>
        </p:nvPicPr>
        <p:blipFill>
          <a:blip r:embed="rId10" cstate="print"/>
          <a:srcRect l="23187" t="4337" r="21739" b="13280"/>
          <a:stretch>
            <a:fillRect/>
          </a:stretch>
        </p:blipFill>
        <p:spPr bwMode="auto">
          <a:xfrm>
            <a:off x="3810000" y="1066800"/>
            <a:ext cx="495300" cy="990600"/>
          </a:xfrm>
          <a:prstGeom prst="rect">
            <a:avLst/>
          </a:prstGeom>
          <a:noFill/>
          <a:ln w="9525">
            <a:noFill/>
            <a:miter lim="800000"/>
            <a:headEnd/>
            <a:tailEnd/>
          </a:ln>
        </p:spPr>
      </p:pic>
      <p:pic>
        <p:nvPicPr>
          <p:cNvPr id="5135" name="Picture 13" descr="http://co.water.usgs.gov/nawqa/hpgw/photos/unsat_instruments.jpg"/>
          <p:cNvPicPr>
            <a:picLocks noChangeAspect="1" noChangeArrowheads="1"/>
          </p:cNvPicPr>
          <p:nvPr/>
        </p:nvPicPr>
        <p:blipFill>
          <a:blip r:embed="rId11" cstate="print"/>
          <a:srcRect l="8191" t="7425" r="7167" b="7448"/>
          <a:stretch>
            <a:fillRect/>
          </a:stretch>
        </p:blipFill>
        <p:spPr bwMode="auto">
          <a:xfrm>
            <a:off x="2362200" y="1905000"/>
            <a:ext cx="515310" cy="762000"/>
          </a:xfrm>
          <a:prstGeom prst="rect">
            <a:avLst/>
          </a:prstGeom>
          <a:noFill/>
          <a:ln w="9525">
            <a:noFill/>
            <a:miter lim="800000"/>
            <a:headEnd/>
            <a:tailEnd/>
          </a:ln>
        </p:spPr>
      </p:pic>
      <p:pic>
        <p:nvPicPr>
          <p:cNvPr id="5133" name="Picture 9"/>
          <p:cNvPicPr>
            <a:picLocks noChangeAspect="1" noChangeArrowheads="1"/>
          </p:cNvPicPr>
          <p:nvPr/>
        </p:nvPicPr>
        <p:blipFill>
          <a:blip r:embed="rId12" cstate="print"/>
          <a:srcRect l="7333" t="7333" r="10889" b="221"/>
          <a:stretch>
            <a:fillRect/>
          </a:stretch>
        </p:blipFill>
        <p:spPr bwMode="auto">
          <a:xfrm>
            <a:off x="3810000" y="2133600"/>
            <a:ext cx="465944" cy="526344"/>
          </a:xfrm>
          <a:prstGeom prst="rect">
            <a:avLst/>
          </a:prstGeom>
          <a:noFill/>
          <a:ln w="9525">
            <a:noFill/>
            <a:miter lim="800000"/>
            <a:headEnd/>
            <a:tailEnd/>
          </a:ln>
        </p:spPr>
      </p:pic>
      <p:cxnSp>
        <p:nvCxnSpPr>
          <p:cNvPr id="109" name="Straight Connector 108"/>
          <p:cNvCxnSpPr>
            <a:endCxn id="5160" idx="3"/>
          </p:cNvCxnSpPr>
          <p:nvPr/>
        </p:nvCxnSpPr>
        <p:spPr>
          <a:xfrm rot="5400000">
            <a:off x="3268698" y="3433799"/>
            <a:ext cx="355598" cy="1602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5146" idx="1"/>
            <a:endCxn id="5140" idx="3"/>
          </p:cNvCxnSpPr>
          <p:nvPr/>
        </p:nvCxnSpPr>
        <p:spPr>
          <a:xfrm rot="10800000" flipV="1">
            <a:off x="6403390" y="2799644"/>
            <a:ext cx="835611" cy="7739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5146" idx="1"/>
            <a:endCxn id="5141" idx="3"/>
          </p:cNvCxnSpPr>
          <p:nvPr/>
        </p:nvCxnSpPr>
        <p:spPr>
          <a:xfrm rot="10800000" flipV="1">
            <a:off x="6400800" y="2799645"/>
            <a:ext cx="838200" cy="136355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5145" idx="1"/>
            <a:endCxn id="5144" idx="3"/>
          </p:cNvCxnSpPr>
          <p:nvPr/>
        </p:nvCxnSpPr>
        <p:spPr>
          <a:xfrm rot="10800000" flipV="1">
            <a:off x="6403181" y="2039216"/>
            <a:ext cx="828930" cy="94764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5146" idx="1"/>
            <a:endCxn id="5144" idx="3"/>
          </p:cNvCxnSpPr>
          <p:nvPr/>
        </p:nvCxnSpPr>
        <p:spPr>
          <a:xfrm rot="10800000" flipV="1">
            <a:off x="6403182" y="2799644"/>
            <a:ext cx="835819" cy="1872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5145" idx="1"/>
            <a:endCxn id="5140" idx="3"/>
          </p:cNvCxnSpPr>
          <p:nvPr/>
        </p:nvCxnSpPr>
        <p:spPr>
          <a:xfrm rot="10800000" flipV="1">
            <a:off x="6403389" y="2039216"/>
            <a:ext cx="828722" cy="15343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5145" idx="1"/>
            <a:endCxn id="5143" idx="3"/>
          </p:cNvCxnSpPr>
          <p:nvPr/>
        </p:nvCxnSpPr>
        <p:spPr>
          <a:xfrm rot="10800000" flipV="1">
            <a:off x="6400801" y="2039216"/>
            <a:ext cx="831311" cy="24714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23" idx="1"/>
            <a:endCxn id="5143" idx="3"/>
          </p:cNvCxnSpPr>
          <p:nvPr/>
        </p:nvCxnSpPr>
        <p:spPr>
          <a:xfrm rot="10800000" flipV="1">
            <a:off x="6400801" y="1376346"/>
            <a:ext cx="831541" cy="9100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5145" idx="1"/>
            <a:endCxn id="26" idx="3"/>
          </p:cNvCxnSpPr>
          <p:nvPr/>
        </p:nvCxnSpPr>
        <p:spPr>
          <a:xfrm rot="10800000">
            <a:off x="6400801" y="1496943"/>
            <a:ext cx="831311" cy="5422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23" idx="1"/>
            <a:endCxn id="26" idx="3"/>
          </p:cNvCxnSpPr>
          <p:nvPr/>
        </p:nvCxnSpPr>
        <p:spPr>
          <a:xfrm rot="10800000" flipV="1">
            <a:off x="6400801" y="1376345"/>
            <a:ext cx="831541" cy="1205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5145" idx="1"/>
            <a:endCxn id="5141" idx="3"/>
          </p:cNvCxnSpPr>
          <p:nvPr/>
        </p:nvCxnSpPr>
        <p:spPr>
          <a:xfrm rot="10800000" flipV="1">
            <a:off x="6400801" y="2039217"/>
            <a:ext cx="831311" cy="212398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45" name="TextBox 30"/>
          <p:cNvSpPr txBox="1">
            <a:spLocks noChangeArrowheads="1"/>
          </p:cNvSpPr>
          <p:nvPr/>
        </p:nvSpPr>
        <p:spPr bwMode="auto">
          <a:xfrm>
            <a:off x="7232111" y="1762218"/>
            <a:ext cx="1471474" cy="553998"/>
          </a:xfrm>
          <a:prstGeom prst="rect">
            <a:avLst/>
          </a:prstGeom>
          <a:blipFill dpi="0" rotWithShape="1">
            <a:blip r:embed="rId6" cstate="print"/>
            <a:srcRect/>
            <a:tile tx="0" ty="0" sx="100000" sy="100000" flip="none" algn="tl"/>
          </a:blipFill>
          <a:ln w="9525">
            <a:noFill/>
            <a:miter lim="800000"/>
            <a:headEnd/>
            <a:tailEnd/>
          </a:ln>
        </p:spPr>
        <p:txBody>
          <a:bodyPr wrap="square" lIns="18288" rIns="18288">
            <a:spAutoFit/>
          </a:bodyPr>
          <a:lstStyle/>
          <a:p>
            <a:pPr algn="ctr"/>
            <a:r>
              <a:rPr lang="en-US" sz="1000" dirty="0">
                <a:solidFill>
                  <a:schemeClr val="bg1"/>
                </a:solidFill>
                <a:latin typeface="Constantia" pitchFamily="18" charset="0"/>
              </a:rPr>
              <a:t>Hydrology Models </a:t>
            </a:r>
            <a:r>
              <a:rPr lang="en-US" sz="1000" dirty="0" smtClean="0">
                <a:solidFill>
                  <a:schemeClr val="bg1"/>
                </a:solidFill>
                <a:latin typeface="Constantia" pitchFamily="18" charset="0"/>
              </a:rPr>
              <a:t>     (</a:t>
            </a:r>
            <a:r>
              <a:rPr lang="en-US" sz="1000" dirty="0">
                <a:solidFill>
                  <a:schemeClr val="bg1"/>
                </a:solidFill>
                <a:latin typeface="Constantia" pitchFamily="18" charset="0"/>
              </a:rPr>
              <a:t>e.g. MODFLOW, PRMS, </a:t>
            </a:r>
            <a:r>
              <a:rPr lang="en-US" sz="1000" dirty="0" smtClean="0">
                <a:solidFill>
                  <a:schemeClr val="bg1"/>
                </a:solidFill>
                <a:latin typeface="Constantia" pitchFamily="18" charset="0"/>
              </a:rPr>
              <a:t>GSFLOW, </a:t>
            </a:r>
            <a:r>
              <a:rPr lang="en-US" sz="1000" dirty="0" err="1" smtClean="0">
                <a:solidFill>
                  <a:schemeClr val="bg1"/>
                </a:solidFill>
                <a:latin typeface="Constantia" pitchFamily="18" charset="0"/>
              </a:rPr>
              <a:t>LaD</a:t>
            </a:r>
            <a:r>
              <a:rPr lang="en-US" sz="1000" dirty="0" smtClean="0">
                <a:solidFill>
                  <a:schemeClr val="bg1"/>
                </a:solidFill>
                <a:latin typeface="Constantia" pitchFamily="18" charset="0"/>
              </a:rPr>
              <a:t>)</a:t>
            </a:r>
            <a:endParaRPr lang="en-US" sz="1000" dirty="0">
              <a:solidFill>
                <a:schemeClr val="bg1"/>
              </a:solidFill>
              <a:latin typeface="Constantia" pitchFamily="18" charset="0"/>
            </a:endParaRPr>
          </a:p>
        </p:txBody>
      </p:sp>
      <p:cxnSp>
        <p:nvCxnSpPr>
          <p:cNvPr id="162" name="Straight Connector 161"/>
          <p:cNvCxnSpPr>
            <a:stCxn id="152" idx="1"/>
            <a:endCxn id="5141" idx="3"/>
          </p:cNvCxnSpPr>
          <p:nvPr/>
        </p:nvCxnSpPr>
        <p:spPr>
          <a:xfrm rot="10800000" flipV="1">
            <a:off x="6400801" y="3520307"/>
            <a:ext cx="838201" cy="6428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2" idx="1"/>
            <a:endCxn id="5140" idx="3"/>
          </p:cNvCxnSpPr>
          <p:nvPr/>
        </p:nvCxnSpPr>
        <p:spPr>
          <a:xfrm rot="10800000" flipV="1">
            <a:off x="6403389" y="3520308"/>
            <a:ext cx="835612" cy="5325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2" idx="1"/>
            <a:endCxn id="5144" idx="3"/>
          </p:cNvCxnSpPr>
          <p:nvPr/>
        </p:nvCxnSpPr>
        <p:spPr>
          <a:xfrm rot="10800000">
            <a:off x="6403181" y="2986862"/>
            <a:ext cx="835820" cy="5334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52" idx="1"/>
            <a:endCxn id="5143" idx="3"/>
          </p:cNvCxnSpPr>
          <p:nvPr/>
        </p:nvCxnSpPr>
        <p:spPr>
          <a:xfrm rot="10800000">
            <a:off x="6400801" y="2286358"/>
            <a:ext cx="838201" cy="123395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2" name="TextBox 31"/>
          <p:cNvSpPr txBox="1">
            <a:spLocks noChangeArrowheads="1"/>
          </p:cNvSpPr>
          <p:nvPr/>
        </p:nvSpPr>
        <p:spPr bwMode="auto">
          <a:xfrm>
            <a:off x="7239001" y="3243309"/>
            <a:ext cx="1473994" cy="553998"/>
          </a:xfrm>
          <a:prstGeom prst="rect">
            <a:avLst/>
          </a:prstGeom>
          <a:blipFill dpi="0" rotWithShape="1">
            <a:blip r:embed="rId6" cstate="print"/>
            <a:srcRect/>
            <a:tile tx="0" ty="0" sx="100000" sy="100000" flip="none" algn="tl"/>
          </a:blipFill>
          <a:ln w="9525">
            <a:noFill/>
            <a:miter lim="800000"/>
            <a:headEnd/>
            <a:tailEnd/>
          </a:ln>
        </p:spPr>
        <p:txBody>
          <a:bodyPr wrap="square" lIns="18288" rIns="18288">
            <a:spAutoFit/>
          </a:bodyPr>
          <a:lstStyle/>
          <a:p>
            <a:pPr algn="ctr"/>
            <a:r>
              <a:rPr lang="en-US" sz="1000" dirty="0" smtClean="0">
                <a:solidFill>
                  <a:schemeClr val="bg1"/>
                </a:solidFill>
                <a:latin typeface="Constantia" pitchFamily="18" charset="0"/>
              </a:rPr>
              <a:t>Tectonic Changes        (e.g. fault displacements, subduction, subsidence</a:t>
            </a:r>
            <a:endParaRPr lang="en-US" sz="1000" dirty="0">
              <a:solidFill>
                <a:schemeClr val="bg1"/>
              </a:solidFill>
              <a:latin typeface="Constantia" pitchFamily="18" charset="0"/>
            </a:endParaRPr>
          </a:p>
        </p:txBody>
      </p:sp>
      <p:cxnSp>
        <p:nvCxnSpPr>
          <p:cNvPr id="183" name="Straight Connector 182"/>
          <p:cNvCxnSpPr>
            <a:stCxn id="5131" idx="3"/>
            <a:endCxn id="84" idx="1"/>
          </p:cNvCxnSpPr>
          <p:nvPr/>
        </p:nvCxnSpPr>
        <p:spPr>
          <a:xfrm>
            <a:off x="3295650" y="4347567"/>
            <a:ext cx="177396" cy="222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31" name="Picture 3"/>
          <p:cNvPicPr>
            <a:picLocks noChangeAspect="1" noChangeArrowheads="1"/>
          </p:cNvPicPr>
          <p:nvPr/>
        </p:nvPicPr>
        <p:blipFill>
          <a:blip r:embed="rId13" cstate="print"/>
          <a:srcRect l="15334" t="8105" r="17999" b="6110"/>
          <a:stretch>
            <a:fillRect/>
          </a:stretch>
        </p:blipFill>
        <p:spPr bwMode="auto">
          <a:xfrm>
            <a:off x="2609850" y="4052887"/>
            <a:ext cx="685800" cy="589360"/>
          </a:xfrm>
          <a:prstGeom prst="rect">
            <a:avLst/>
          </a:prstGeom>
          <a:noFill/>
          <a:ln w="9525">
            <a:noFill/>
            <a:miter lim="800000"/>
            <a:headEnd/>
            <a:tailEnd/>
          </a:ln>
        </p:spPr>
      </p:pic>
      <p:sp>
        <p:nvSpPr>
          <p:cNvPr id="223" name="TextBox 222"/>
          <p:cNvSpPr txBox="1"/>
          <p:nvPr/>
        </p:nvSpPr>
        <p:spPr>
          <a:xfrm>
            <a:off x="2819400" y="1752600"/>
            <a:ext cx="304800" cy="76200"/>
          </a:xfrm>
          <a:prstGeom prst="rect">
            <a:avLst/>
          </a:prstGeom>
          <a:noFill/>
        </p:spPr>
        <p:txBody>
          <a:bodyPr wrap="square" lIns="0" tIns="0" rIns="0" bIns="0" rtlCol="0">
            <a:spAutoFit/>
          </a:bodyPr>
          <a:lstStyle/>
          <a:p>
            <a:r>
              <a:rPr lang="en-US" sz="500" dirty="0" smtClean="0">
                <a:solidFill>
                  <a:schemeClr val="bg1"/>
                </a:solidFill>
              </a:rPr>
              <a:t>Lysimeter</a:t>
            </a:r>
            <a:endParaRPr lang="en-US" sz="500" dirty="0">
              <a:solidFill>
                <a:schemeClr val="bg1"/>
              </a:solidFill>
            </a:endParaRPr>
          </a:p>
        </p:txBody>
      </p:sp>
      <p:sp>
        <p:nvSpPr>
          <p:cNvPr id="224" name="TextBox 223"/>
          <p:cNvSpPr txBox="1"/>
          <p:nvPr/>
        </p:nvSpPr>
        <p:spPr>
          <a:xfrm>
            <a:off x="2438400" y="2667000"/>
            <a:ext cx="457200" cy="76200"/>
          </a:xfrm>
          <a:prstGeom prst="rect">
            <a:avLst/>
          </a:prstGeom>
          <a:noFill/>
        </p:spPr>
        <p:txBody>
          <a:bodyPr wrap="square" lIns="0" tIns="0" rIns="0" bIns="0" rtlCol="0">
            <a:spAutoFit/>
          </a:bodyPr>
          <a:lstStyle/>
          <a:p>
            <a:r>
              <a:rPr lang="en-US" sz="500" dirty="0" smtClean="0">
                <a:solidFill>
                  <a:schemeClr val="bg1"/>
                </a:solidFill>
              </a:rPr>
              <a:t>Monitoring well</a:t>
            </a:r>
            <a:endParaRPr lang="en-US" sz="500" dirty="0">
              <a:solidFill>
                <a:schemeClr val="bg1"/>
              </a:solidFill>
            </a:endParaRPr>
          </a:p>
        </p:txBody>
      </p:sp>
      <p:sp>
        <p:nvSpPr>
          <p:cNvPr id="225" name="TextBox 224"/>
          <p:cNvSpPr txBox="1"/>
          <p:nvPr/>
        </p:nvSpPr>
        <p:spPr>
          <a:xfrm>
            <a:off x="3276600" y="2667000"/>
            <a:ext cx="381000" cy="76200"/>
          </a:xfrm>
          <a:prstGeom prst="rect">
            <a:avLst/>
          </a:prstGeom>
          <a:noFill/>
        </p:spPr>
        <p:txBody>
          <a:bodyPr wrap="square" lIns="0" tIns="0" rIns="0" bIns="0" rtlCol="0">
            <a:spAutoFit/>
          </a:bodyPr>
          <a:lstStyle/>
          <a:p>
            <a:r>
              <a:rPr lang="en-US" sz="500" dirty="0" smtClean="0">
                <a:solidFill>
                  <a:schemeClr val="bg1"/>
                </a:solidFill>
              </a:rPr>
              <a:t>Stream gage</a:t>
            </a:r>
            <a:endParaRPr lang="en-US" sz="500" dirty="0">
              <a:solidFill>
                <a:schemeClr val="bg1"/>
              </a:solidFill>
            </a:endParaRPr>
          </a:p>
        </p:txBody>
      </p:sp>
      <p:sp>
        <p:nvSpPr>
          <p:cNvPr id="226" name="TextBox 225"/>
          <p:cNvSpPr txBox="1"/>
          <p:nvPr/>
        </p:nvSpPr>
        <p:spPr>
          <a:xfrm>
            <a:off x="3810000" y="2667000"/>
            <a:ext cx="609600" cy="76200"/>
          </a:xfrm>
          <a:prstGeom prst="rect">
            <a:avLst/>
          </a:prstGeom>
          <a:noFill/>
        </p:spPr>
        <p:txBody>
          <a:bodyPr wrap="square" lIns="0" tIns="0" rIns="0" bIns="0" rtlCol="0">
            <a:spAutoFit/>
          </a:bodyPr>
          <a:lstStyle/>
          <a:p>
            <a:r>
              <a:rPr lang="en-US" sz="500" dirty="0" smtClean="0">
                <a:solidFill>
                  <a:schemeClr val="bg1"/>
                </a:solidFill>
              </a:rPr>
              <a:t>Soil moisture probe</a:t>
            </a:r>
            <a:endParaRPr lang="en-US" sz="500" dirty="0">
              <a:solidFill>
                <a:schemeClr val="bg1"/>
              </a:solidFill>
            </a:endParaRPr>
          </a:p>
        </p:txBody>
      </p:sp>
      <p:sp>
        <p:nvSpPr>
          <p:cNvPr id="227" name="TextBox 226"/>
          <p:cNvSpPr txBox="1"/>
          <p:nvPr/>
        </p:nvSpPr>
        <p:spPr>
          <a:xfrm>
            <a:off x="3810000" y="2057400"/>
            <a:ext cx="457200" cy="76200"/>
          </a:xfrm>
          <a:prstGeom prst="rect">
            <a:avLst/>
          </a:prstGeom>
          <a:noFill/>
        </p:spPr>
        <p:txBody>
          <a:bodyPr wrap="square" lIns="0" tIns="0" rIns="0" bIns="0" rtlCol="0">
            <a:spAutoFit/>
          </a:bodyPr>
          <a:lstStyle/>
          <a:p>
            <a:r>
              <a:rPr lang="en-US" sz="500" dirty="0" smtClean="0">
                <a:solidFill>
                  <a:schemeClr val="bg1"/>
                </a:solidFill>
              </a:rPr>
              <a:t>Weather station</a:t>
            </a:r>
            <a:endParaRPr lang="en-US" sz="500" dirty="0">
              <a:solidFill>
                <a:schemeClr val="bg1"/>
              </a:solidFill>
            </a:endParaRPr>
          </a:p>
        </p:txBody>
      </p:sp>
      <p:sp>
        <p:nvSpPr>
          <p:cNvPr id="228" name="TextBox 227"/>
          <p:cNvSpPr txBox="1"/>
          <p:nvPr/>
        </p:nvSpPr>
        <p:spPr>
          <a:xfrm>
            <a:off x="2362200" y="3352800"/>
            <a:ext cx="533400" cy="76200"/>
          </a:xfrm>
          <a:prstGeom prst="rect">
            <a:avLst/>
          </a:prstGeom>
          <a:noFill/>
        </p:spPr>
        <p:txBody>
          <a:bodyPr wrap="square" lIns="0" tIns="0" rIns="0" bIns="0" rtlCol="0">
            <a:spAutoFit/>
          </a:bodyPr>
          <a:lstStyle/>
          <a:p>
            <a:r>
              <a:rPr lang="en-US" sz="500" dirty="0" smtClean="0">
                <a:solidFill>
                  <a:schemeClr val="bg1"/>
                </a:solidFill>
              </a:rPr>
              <a:t>Continuous GPS</a:t>
            </a:r>
            <a:endParaRPr lang="en-US" sz="500" dirty="0">
              <a:solidFill>
                <a:schemeClr val="bg1"/>
              </a:solidFill>
            </a:endParaRPr>
          </a:p>
        </p:txBody>
      </p:sp>
      <p:sp>
        <p:nvSpPr>
          <p:cNvPr id="229" name="TextBox 228"/>
          <p:cNvSpPr txBox="1"/>
          <p:nvPr/>
        </p:nvSpPr>
        <p:spPr>
          <a:xfrm>
            <a:off x="3581400" y="3352800"/>
            <a:ext cx="304800" cy="76200"/>
          </a:xfrm>
          <a:prstGeom prst="rect">
            <a:avLst/>
          </a:prstGeom>
          <a:noFill/>
        </p:spPr>
        <p:txBody>
          <a:bodyPr wrap="square" lIns="0" tIns="0" rIns="0" bIns="0" rtlCol="0">
            <a:spAutoFit/>
          </a:bodyPr>
          <a:lstStyle/>
          <a:p>
            <a:r>
              <a:rPr lang="en-US" sz="500" dirty="0" smtClean="0">
                <a:solidFill>
                  <a:schemeClr val="bg1"/>
                </a:solidFill>
              </a:rPr>
              <a:t>Leveling</a:t>
            </a:r>
            <a:endParaRPr lang="en-US" sz="500" dirty="0">
              <a:solidFill>
                <a:schemeClr val="bg1"/>
              </a:solidFill>
            </a:endParaRPr>
          </a:p>
        </p:txBody>
      </p:sp>
      <p:sp>
        <p:nvSpPr>
          <p:cNvPr id="230" name="TextBox 229"/>
          <p:cNvSpPr txBox="1"/>
          <p:nvPr/>
        </p:nvSpPr>
        <p:spPr>
          <a:xfrm>
            <a:off x="3733800" y="3962400"/>
            <a:ext cx="457200" cy="76944"/>
          </a:xfrm>
          <a:prstGeom prst="rect">
            <a:avLst/>
          </a:prstGeom>
          <a:noFill/>
        </p:spPr>
        <p:txBody>
          <a:bodyPr wrap="square" lIns="0" tIns="0" rIns="0" bIns="0" rtlCol="0">
            <a:spAutoFit/>
          </a:bodyPr>
          <a:lstStyle/>
          <a:p>
            <a:r>
              <a:rPr lang="en-US" sz="500" dirty="0" smtClean="0">
                <a:solidFill>
                  <a:schemeClr val="bg1"/>
                </a:solidFill>
              </a:rPr>
              <a:t>Geologic map</a:t>
            </a:r>
            <a:endParaRPr lang="en-US" sz="500" dirty="0">
              <a:solidFill>
                <a:schemeClr val="bg1"/>
              </a:solidFill>
            </a:endParaRPr>
          </a:p>
        </p:txBody>
      </p:sp>
      <p:sp>
        <p:nvSpPr>
          <p:cNvPr id="231" name="TextBox 230"/>
          <p:cNvSpPr txBox="1"/>
          <p:nvPr/>
        </p:nvSpPr>
        <p:spPr>
          <a:xfrm>
            <a:off x="2667000" y="3962400"/>
            <a:ext cx="381000" cy="76944"/>
          </a:xfrm>
          <a:prstGeom prst="rect">
            <a:avLst/>
          </a:prstGeom>
          <a:noFill/>
        </p:spPr>
        <p:txBody>
          <a:bodyPr wrap="square" lIns="0" tIns="0" rIns="0" bIns="0" rtlCol="0">
            <a:spAutoFit/>
          </a:bodyPr>
          <a:lstStyle/>
          <a:p>
            <a:r>
              <a:rPr lang="en-US" sz="500" dirty="0" smtClean="0">
                <a:solidFill>
                  <a:schemeClr val="bg1"/>
                </a:solidFill>
              </a:rPr>
              <a:t>InSAR map</a:t>
            </a:r>
            <a:endParaRPr lang="en-US" sz="500" dirty="0">
              <a:solidFill>
                <a:schemeClr val="bg1"/>
              </a:solidFill>
            </a:endParaRPr>
          </a:p>
        </p:txBody>
      </p:sp>
      <p:sp>
        <p:nvSpPr>
          <p:cNvPr id="232" name="TextBox 231"/>
          <p:cNvSpPr txBox="1"/>
          <p:nvPr/>
        </p:nvSpPr>
        <p:spPr>
          <a:xfrm>
            <a:off x="2743200" y="4648200"/>
            <a:ext cx="457200" cy="76944"/>
          </a:xfrm>
          <a:prstGeom prst="rect">
            <a:avLst/>
          </a:prstGeom>
          <a:noFill/>
        </p:spPr>
        <p:txBody>
          <a:bodyPr wrap="square" lIns="0" tIns="0" rIns="0" bIns="0" rtlCol="0">
            <a:spAutoFit/>
          </a:bodyPr>
          <a:lstStyle/>
          <a:p>
            <a:r>
              <a:rPr lang="en-US" sz="500" dirty="0" smtClean="0">
                <a:solidFill>
                  <a:schemeClr val="bg1"/>
                </a:solidFill>
              </a:rPr>
              <a:t>Tidal gravimeter</a:t>
            </a:r>
            <a:endParaRPr lang="en-US" sz="500" dirty="0">
              <a:solidFill>
                <a:schemeClr val="bg1"/>
              </a:solidFill>
            </a:endParaRPr>
          </a:p>
        </p:txBody>
      </p:sp>
      <p:sp>
        <p:nvSpPr>
          <p:cNvPr id="233" name="TextBox 232"/>
          <p:cNvSpPr txBox="1"/>
          <p:nvPr/>
        </p:nvSpPr>
        <p:spPr>
          <a:xfrm>
            <a:off x="3474475" y="4648200"/>
            <a:ext cx="609600" cy="76944"/>
          </a:xfrm>
          <a:prstGeom prst="rect">
            <a:avLst/>
          </a:prstGeom>
          <a:noFill/>
        </p:spPr>
        <p:txBody>
          <a:bodyPr wrap="square" lIns="0" tIns="0" rIns="0" bIns="0" rtlCol="0">
            <a:spAutoFit/>
          </a:bodyPr>
          <a:lstStyle/>
          <a:p>
            <a:r>
              <a:rPr lang="en-US" sz="500" dirty="0" smtClean="0">
                <a:solidFill>
                  <a:schemeClr val="bg1"/>
                </a:solidFill>
              </a:rPr>
              <a:t>Absolute gravimeter</a:t>
            </a:r>
            <a:endParaRPr lang="en-US" sz="500" dirty="0">
              <a:solidFill>
                <a:schemeClr val="bg1"/>
              </a:solidFill>
            </a:endParaRPr>
          </a:p>
        </p:txBody>
      </p:sp>
      <p:cxnSp>
        <p:nvCxnSpPr>
          <p:cNvPr id="85" name="Straight Connector 84"/>
          <p:cNvCxnSpPr>
            <a:stCxn id="159" idx="1"/>
          </p:cNvCxnSpPr>
          <p:nvPr/>
        </p:nvCxnSpPr>
        <p:spPr>
          <a:xfrm flipV="1">
            <a:off x="2774156" y="2640806"/>
            <a:ext cx="376238" cy="40688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136" name="Picture 21" descr="DSCN1609.JPG"/>
          <p:cNvPicPr>
            <a:picLocks noChangeAspect="1"/>
          </p:cNvPicPr>
          <p:nvPr/>
        </p:nvPicPr>
        <p:blipFill>
          <a:blip r:embed="rId14" cstate="print"/>
          <a:srcRect l="18262" t="27214" r="32999" b="2798"/>
          <a:stretch>
            <a:fillRect/>
          </a:stretch>
        </p:blipFill>
        <p:spPr bwMode="auto">
          <a:xfrm>
            <a:off x="2971800" y="1928015"/>
            <a:ext cx="685800" cy="738985"/>
          </a:xfrm>
          <a:prstGeom prst="rect">
            <a:avLst/>
          </a:prstGeom>
          <a:noFill/>
          <a:ln w="9525">
            <a:noFill/>
            <a:miter lim="800000"/>
            <a:headEnd/>
            <a:tailEnd/>
          </a:ln>
        </p:spPr>
      </p:pic>
      <p:cxnSp>
        <p:nvCxnSpPr>
          <p:cNvPr id="87" name="Straight Connector 86"/>
          <p:cNvCxnSpPr>
            <a:stCxn id="5146" idx="1"/>
            <a:endCxn id="5143" idx="3"/>
          </p:cNvCxnSpPr>
          <p:nvPr/>
        </p:nvCxnSpPr>
        <p:spPr>
          <a:xfrm rot="10800000">
            <a:off x="6400800" y="2286359"/>
            <a:ext cx="838200" cy="513287"/>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4" name="Picture 93" descr="HPA_Observatory.png"/>
          <p:cNvPicPr>
            <a:picLocks noChangeAspect="1"/>
          </p:cNvPicPr>
          <p:nvPr/>
        </p:nvPicPr>
        <p:blipFill>
          <a:blip r:embed="rId15" cstate="print"/>
          <a:srcRect l="30777"/>
          <a:stretch>
            <a:fillRect/>
          </a:stretch>
        </p:blipFill>
        <p:spPr>
          <a:xfrm>
            <a:off x="2507457" y="5534479"/>
            <a:ext cx="1122678" cy="1216365"/>
          </a:xfrm>
          <a:prstGeom prst="rect">
            <a:avLst/>
          </a:prstGeom>
        </p:spPr>
      </p:pic>
      <p:pic>
        <p:nvPicPr>
          <p:cNvPr id="84" name="Picture 83" descr="A10__.jpg"/>
          <p:cNvPicPr>
            <a:picLocks noChangeAspect="1"/>
          </p:cNvPicPr>
          <p:nvPr/>
        </p:nvPicPr>
        <p:blipFill>
          <a:blip r:embed="rId16" cstate="print"/>
          <a:srcRect l="10217" t="14757" r="14298" b="8997"/>
          <a:stretch>
            <a:fillRect/>
          </a:stretch>
        </p:blipFill>
        <p:spPr>
          <a:xfrm>
            <a:off x="3473046" y="4050506"/>
            <a:ext cx="601620" cy="598571"/>
          </a:xfrm>
          <a:prstGeom prst="rect">
            <a:avLst/>
          </a:prstGeom>
        </p:spPr>
      </p:pic>
      <p:sp>
        <p:nvSpPr>
          <p:cNvPr id="91" name="TextBox 90"/>
          <p:cNvSpPr txBox="1"/>
          <p:nvPr/>
        </p:nvSpPr>
        <p:spPr>
          <a:xfrm>
            <a:off x="4507707" y="6781056"/>
            <a:ext cx="824144" cy="76944"/>
          </a:xfrm>
          <a:prstGeom prst="rect">
            <a:avLst/>
          </a:prstGeom>
          <a:noFill/>
        </p:spPr>
        <p:txBody>
          <a:bodyPr wrap="square" lIns="0" tIns="0" rIns="0" bIns="0" rtlCol="0">
            <a:spAutoFit/>
          </a:bodyPr>
          <a:lstStyle/>
          <a:p>
            <a:r>
              <a:rPr lang="en-US" sz="500" dirty="0" smtClean="0">
                <a:solidFill>
                  <a:schemeClr val="bg1"/>
                </a:solidFill>
              </a:rPr>
              <a:t>Beaver River Watershed</a:t>
            </a:r>
            <a:endParaRPr lang="en-US" sz="500" dirty="0">
              <a:solidFill>
                <a:schemeClr val="bg1"/>
              </a:solidFill>
            </a:endParaRPr>
          </a:p>
        </p:txBody>
      </p:sp>
      <p:sp>
        <p:nvSpPr>
          <p:cNvPr id="93" name="TextBox 92"/>
          <p:cNvSpPr txBox="1"/>
          <p:nvPr/>
        </p:nvSpPr>
        <p:spPr>
          <a:xfrm>
            <a:off x="6203156" y="6781056"/>
            <a:ext cx="833669" cy="76944"/>
          </a:xfrm>
          <a:prstGeom prst="rect">
            <a:avLst/>
          </a:prstGeom>
          <a:noFill/>
        </p:spPr>
        <p:txBody>
          <a:bodyPr wrap="square" lIns="0" tIns="0" rIns="0" bIns="0" rtlCol="0">
            <a:spAutoFit/>
          </a:bodyPr>
          <a:lstStyle/>
          <a:p>
            <a:r>
              <a:rPr lang="en-US" sz="500" dirty="0" smtClean="0">
                <a:solidFill>
                  <a:schemeClr val="bg1"/>
                </a:solidFill>
              </a:rPr>
              <a:t>Southern High Plains Aquifer</a:t>
            </a:r>
            <a:endParaRPr lang="en-US" sz="500" dirty="0">
              <a:solidFill>
                <a:schemeClr val="bg1"/>
              </a:solidFill>
            </a:endParaRPr>
          </a:p>
        </p:txBody>
      </p:sp>
      <p:sp>
        <p:nvSpPr>
          <p:cNvPr id="95" name="TextBox 94"/>
          <p:cNvSpPr txBox="1"/>
          <p:nvPr/>
        </p:nvSpPr>
        <p:spPr>
          <a:xfrm>
            <a:off x="2776769" y="6781056"/>
            <a:ext cx="609600" cy="76944"/>
          </a:xfrm>
          <a:prstGeom prst="rect">
            <a:avLst/>
          </a:prstGeom>
          <a:noFill/>
        </p:spPr>
        <p:txBody>
          <a:bodyPr wrap="square" lIns="0" tIns="0" rIns="0" bIns="0" rtlCol="0">
            <a:spAutoFit/>
          </a:bodyPr>
          <a:lstStyle/>
          <a:p>
            <a:r>
              <a:rPr lang="en-US" sz="500" dirty="0" smtClean="0">
                <a:solidFill>
                  <a:schemeClr val="bg1"/>
                </a:solidFill>
              </a:rPr>
              <a:t>Model Observatory</a:t>
            </a:r>
            <a:endParaRPr lang="en-US" sz="500" dirty="0">
              <a:solidFill>
                <a:schemeClr val="bg1"/>
              </a:solidFill>
            </a:endParaRPr>
          </a:p>
        </p:txBody>
      </p:sp>
      <p:cxnSp>
        <p:nvCxnSpPr>
          <p:cNvPr id="181" name="Straight Connector 180"/>
          <p:cNvCxnSpPr>
            <a:stCxn id="23" idx="1"/>
            <a:endCxn id="5144" idx="3"/>
          </p:cNvCxnSpPr>
          <p:nvPr/>
        </p:nvCxnSpPr>
        <p:spPr>
          <a:xfrm rot="10800000" flipV="1">
            <a:off x="6403181" y="1376346"/>
            <a:ext cx="829160" cy="1610516"/>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87" name="Picture 186" descr="USGS348_pc.eps"/>
          <p:cNvPicPr>
            <a:picLocks noChangeAspect="1"/>
          </p:cNvPicPr>
          <p:nvPr/>
        </p:nvPicPr>
        <p:blipFill>
          <a:blip r:embed="rId17" cstate="print"/>
          <a:stretch>
            <a:fillRect/>
          </a:stretch>
        </p:blipFill>
        <p:spPr>
          <a:xfrm>
            <a:off x="7038976" y="0"/>
            <a:ext cx="2033587" cy="759355"/>
          </a:xfrm>
          <a:prstGeom prst="rect">
            <a:avLst/>
          </a:prstGeom>
          <a:solidFill>
            <a:schemeClr val="tx1"/>
          </a:solidFill>
        </p:spPr>
      </p:pic>
      <p:sp>
        <p:nvSpPr>
          <p:cNvPr id="89" name="Subtitle 2"/>
          <p:cNvSpPr txBox="1">
            <a:spLocks/>
          </p:cNvSpPr>
          <p:nvPr/>
        </p:nvSpPr>
        <p:spPr>
          <a:xfrm>
            <a:off x="7160418" y="4837384"/>
            <a:ext cx="1728787" cy="1963466"/>
          </a:xfrm>
          <a:prstGeom prst="rect">
            <a:avLst/>
          </a:prstGeom>
        </p:spPr>
        <p:txBody>
          <a:bodyPr lIns="0" tIns="0" rIns="0" bIns="0"/>
          <a:lstStyle/>
          <a:p>
            <a:pPr algn="ct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Single Observatory Estimates in $1K</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Item:                                             Start up      Annual</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Absolute gravimeter(borrowed)    15              15</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Building, utilities                            100                5</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Continuous GPS                               40               0.5</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Geologic &amp; soils mapping              10                0</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InSAR                                                 15              15</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Land                                                    50              50</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Leveling  (assume 20 km)               50              10</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Lysimeter                                           40                1</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Operators and scientists                 10              20</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Soil moisture probes                         8              0.5</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Stream gage                                       30             15</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Tidal gravimeter                          100-300          3</a:t>
            </a: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Weather station                                10              0.5</a:t>
            </a:r>
            <a:endParaRPr lang="en-US" sz="700" dirty="0">
              <a:solidFill>
                <a:srgbClr val="262626"/>
              </a:solidFill>
              <a:latin typeface="Constantia" pitchFamily="18" charset="0"/>
            </a:endParaRPr>
          </a:p>
          <a:p>
            <a:pPr>
              <a:spcBef>
                <a:spcPct val="20000"/>
              </a:spcBef>
              <a:buClr>
                <a:srgbClr val="0BD0D9"/>
              </a:buClr>
              <a:buSzPct val="95000"/>
              <a:buFont typeface="Wingdings 2" pitchFamily="18" charset="2"/>
              <a:buNone/>
            </a:pPr>
            <a:r>
              <a:rPr lang="en-US" sz="600" b="1" dirty="0" smtClean="0">
                <a:solidFill>
                  <a:srgbClr val="262626"/>
                </a:solidFill>
                <a:latin typeface="Book Antiqua" pitchFamily="18" charset="0"/>
              </a:rPr>
              <a:t>Wells (2)                                             40              0.5</a:t>
            </a:r>
          </a:p>
          <a:p>
            <a:pPr>
              <a:spcBef>
                <a:spcPct val="20000"/>
              </a:spcBef>
              <a:buClr>
                <a:srgbClr val="0BD0D9"/>
              </a:buClr>
              <a:buSzPct val="95000"/>
              <a:buFont typeface="Wingdings 2" pitchFamily="18" charset="2"/>
              <a:buNone/>
            </a:pPr>
            <a:r>
              <a:rPr lang="en-US" sz="800" b="1" dirty="0" smtClean="0">
                <a:solidFill>
                  <a:srgbClr val="262626"/>
                </a:solidFill>
                <a:latin typeface="Book Antiqua" pitchFamily="18" charset="0"/>
              </a:rPr>
              <a:t>TOTALS:                      518-718     136</a:t>
            </a:r>
            <a:endParaRPr lang="en-US" sz="800" b="1" dirty="0">
              <a:solidFill>
                <a:srgbClr val="262626"/>
              </a:solidFill>
              <a:latin typeface="Book Antiqua" pitchFamily="18" charset="0"/>
            </a:endParaRPr>
          </a:p>
        </p:txBody>
      </p:sp>
      <p:pic>
        <p:nvPicPr>
          <p:cNvPr id="159" name="Picture 158" descr="Corbin_b.JPG"/>
          <p:cNvPicPr>
            <a:picLocks noChangeAspect="1"/>
          </p:cNvPicPr>
          <p:nvPr/>
        </p:nvPicPr>
        <p:blipFill>
          <a:blip r:embed="rId18" cstate="print"/>
          <a:stretch>
            <a:fillRect/>
          </a:stretch>
        </p:blipFill>
        <p:spPr>
          <a:xfrm flipH="1">
            <a:off x="2411696" y="2741270"/>
            <a:ext cx="362460" cy="612844"/>
          </a:xfrm>
          <a:prstGeom prst="rect">
            <a:avLst/>
          </a:prstGeom>
        </p:spPr>
      </p:pic>
      <p:pic>
        <p:nvPicPr>
          <p:cNvPr id="164" name="Picture 163" descr="NOAAB.TIF"/>
          <p:cNvPicPr>
            <a:picLocks noChangeAspect="1"/>
          </p:cNvPicPr>
          <p:nvPr/>
        </p:nvPicPr>
        <p:blipFill>
          <a:blip r:embed="rId19" cstate="print"/>
          <a:srcRect l="3089" b="3055"/>
          <a:stretch>
            <a:fillRect/>
          </a:stretch>
        </p:blipFill>
        <p:spPr>
          <a:xfrm>
            <a:off x="927575" y="0"/>
            <a:ext cx="791688" cy="762000"/>
          </a:xfrm>
          <a:prstGeom prst="rect">
            <a:avLst/>
          </a:prstGeom>
        </p:spPr>
      </p:pic>
      <p:sp>
        <p:nvSpPr>
          <p:cNvPr id="23" name="TextBox 22"/>
          <p:cNvSpPr txBox="1"/>
          <p:nvPr/>
        </p:nvSpPr>
        <p:spPr>
          <a:xfrm>
            <a:off x="7232341" y="1176291"/>
            <a:ext cx="1459869" cy="400110"/>
          </a:xfrm>
          <a:prstGeom prst="rect">
            <a:avLst/>
          </a:prstGeom>
          <a:blipFill dpi="0" rotWithShape="1">
            <a:blip r:embed="rId6" cstate="print"/>
            <a:srcRect/>
            <a:tile tx="0" ty="0" sx="100000" sy="100000" flip="none" algn="tl"/>
          </a:blipFill>
          <a:scene3d>
            <a:camera prst="orthographicFront"/>
            <a:lightRig rig="threePt" dir="t"/>
          </a:scene3d>
          <a:sp3d>
            <a:bevelT w="6350"/>
          </a:sp3d>
        </p:spPr>
        <p:txBody>
          <a:bodyPr wrap="square" lIns="18288" tIns="45720" rIns="18288" bIns="45720">
            <a:spAutoFit/>
          </a:bodyPr>
          <a:lstStyle/>
          <a:p>
            <a:pPr algn="ctr" fontAlgn="auto">
              <a:spcBef>
                <a:spcPts val="0"/>
              </a:spcBef>
              <a:spcAft>
                <a:spcPts val="0"/>
              </a:spcAft>
              <a:defRPr/>
            </a:pPr>
            <a:r>
              <a:rPr lang="en-US" sz="1000" dirty="0">
                <a:solidFill>
                  <a:schemeClr val="bg1"/>
                </a:solidFill>
                <a:latin typeface="+mn-lt"/>
              </a:rPr>
              <a:t>Climatology Models </a:t>
            </a:r>
            <a:r>
              <a:rPr lang="en-US" sz="1000" dirty="0" smtClean="0">
                <a:solidFill>
                  <a:schemeClr val="bg1"/>
                </a:solidFill>
                <a:latin typeface="+mn-lt"/>
              </a:rPr>
              <a:t>  (</a:t>
            </a:r>
            <a:r>
              <a:rPr lang="en-US" sz="1000" dirty="0">
                <a:solidFill>
                  <a:schemeClr val="bg1"/>
                </a:solidFill>
                <a:latin typeface="+mn-lt"/>
              </a:rPr>
              <a:t>e.g. RUC, NAM, GFS)</a:t>
            </a:r>
          </a:p>
        </p:txBody>
      </p:sp>
      <p:sp>
        <p:nvSpPr>
          <p:cNvPr id="5141" name="TextBox 24"/>
          <p:cNvSpPr txBox="1">
            <a:spLocks noChangeArrowheads="1"/>
          </p:cNvSpPr>
          <p:nvPr/>
        </p:nvSpPr>
        <p:spPr bwMode="auto">
          <a:xfrm>
            <a:off x="4724400" y="3886200"/>
            <a:ext cx="1676400" cy="553998"/>
          </a:xfrm>
          <a:prstGeom prst="rect">
            <a:avLst/>
          </a:prstGeom>
          <a:blipFill dpi="0" rotWithShape="1">
            <a:blip r:embed="rId20" cstate="print"/>
            <a:srcRect/>
            <a:tile tx="0" ty="0" sx="100000" sy="100000" flip="none" algn="tl"/>
          </a:blipFill>
          <a:ln w="9525">
            <a:noFill/>
            <a:miter lim="800000"/>
            <a:headEnd/>
            <a:tailEnd/>
          </a:ln>
        </p:spPr>
        <p:txBody>
          <a:bodyPr wrap="square" lIns="18288" rIns="18288">
            <a:spAutoFit/>
          </a:bodyPr>
          <a:lstStyle/>
          <a:p>
            <a:pPr algn="ctr"/>
            <a:r>
              <a:rPr lang="en-US" sz="1000" dirty="0">
                <a:solidFill>
                  <a:srgbClr val="FF0000"/>
                </a:solidFill>
                <a:latin typeface="Constantia" pitchFamily="18" charset="0"/>
              </a:rPr>
              <a:t>Gravity Monitoring (</a:t>
            </a:r>
            <a:r>
              <a:rPr lang="en-US" sz="1000" dirty="0" smtClean="0">
                <a:solidFill>
                  <a:srgbClr val="FF0000"/>
                </a:solidFill>
                <a:latin typeface="Constantia" pitchFamily="18" charset="0"/>
              </a:rPr>
              <a:t>continuous observations, campaign regional </a:t>
            </a:r>
            <a:r>
              <a:rPr lang="en-US" sz="1000" dirty="0">
                <a:solidFill>
                  <a:srgbClr val="FF0000"/>
                </a:solidFill>
                <a:latin typeface="Constantia" pitchFamily="18" charset="0"/>
              </a:rPr>
              <a:t>grid)</a:t>
            </a:r>
          </a:p>
        </p:txBody>
      </p:sp>
      <p:pic>
        <p:nvPicPr>
          <p:cNvPr id="5168" name="Picture 2" descr="C:\Documents and Settings\Dan.Winester\My Documents\My Pictures\Misc images\levels\levels5a.JPG"/>
          <p:cNvPicPr>
            <a:picLocks noChangeAspect="1" noChangeArrowheads="1"/>
          </p:cNvPicPr>
          <p:nvPr/>
        </p:nvPicPr>
        <p:blipFill>
          <a:blip r:embed="rId21" cstate="print"/>
          <a:srcRect/>
          <a:stretch>
            <a:fillRect/>
          </a:stretch>
        </p:blipFill>
        <p:spPr bwMode="auto">
          <a:xfrm>
            <a:off x="3200400" y="2743200"/>
            <a:ext cx="985329" cy="609600"/>
          </a:xfrm>
          <a:prstGeom prst="rect">
            <a:avLst/>
          </a:prstGeom>
          <a:noFill/>
          <a:ln w="9525">
            <a:noFill/>
            <a:miter lim="800000"/>
            <a:headEnd/>
            <a:tailEnd/>
          </a:ln>
        </p:spPr>
      </p:pic>
      <p:pic>
        <p:nvPicPr>
          <p:cNvPr id="97" name="Content Placeholder 5" descr="Beaver River area.jpg"/>
          <p:cNvPicPr>
            <a:picLocks noChangeAspect="1"/>
          </p:cNvPicPr>
          <p:nvPr/>
        </p:nvPicPr>
        <p:blipFill>
          <a:blip r:embed="rId22" cstate="print"/>
          <a:srcRect l="757" t="734" r="879" b="857"/>
          <a:stretch>
            <a:fillRect/>
          </a:stretch>
        </p:blipFill>
        <p:spPr bwMode="auto">
          <a:xfrm>
            <a:off x="4052396" y="5524501"/>
            <a:ext cx="1570321" cy="1214437"/>
          </a:xfrm>
          <a:prstGeom prst="rect">
            <a:avLst/>
          </a:prstGeom>
          <a:noFill/>
          <a:ln w="9525">
            <a:noFill/>
            <a:miter lim="800000"/>
            <a:headEnd/>
            <a:tailEnd/>
          </a:ln>
        </p:spPr>
      </p:pic>
      <p:pic>
        <p:nvPicPr>
          <p:cNvPr id="99" name="Content Placeholder 3" descr="Southern High_Plains.jpg"/>
          <p:cNvPicPr>
            <a:picLocks noChangeAspect="1"/>
          </p:cNvPicPr>
          <p:nvPr/>
        </p:nvPicPr>
        <p:blipFill>
          <a:blip r:embed="rId23" cstate="print"/>
          <a:srcRect l="1057" t="9446" r="634" b="3315"/>
          <a:stretch>
            <a:fillRect/>
          </a:stretch>
        </p:blipFill>
        <p:spPr bwMode="auto">
          <a:xfrm>
            <a:off x="6024563" y="5522119"/>
            <a:ext cx="1058162" cy="1214991"/>
          </a:xfrm>
          <a:prstGeom prst="rect">
            <a:avLst/>
          </a:prstGeom>
          <a:noFill/>
          <a:ln w="9525">
            <a:noFill/>
            <a:miter lim="800000"/>
            <a:headEnd/>
            <a:tailEnd/>
          </a:ln>
        </p:spPr>
      </p:pic>
      <p:pic>
        <p:nvPicPr>
          <p:cNvPr id="102" name="Picture 101" descr="banner.jpg"/>
          <p:cNvPicPr>
            <a:picLocks noChangeAspect="1"/>
          </p:cNvPicPr>
          <p:nvPr/>
        </p:nvPicPr>
        <p:blipFill>
          <a:blip r:embed="rId24" cstate="print"/>
          <a:stretch>
            <a:fillRect/>
          </a:stretch>
        </p:blipFill>
        <p:spPr>
          <a:xfrm>
            <a:off x="72320" y="0"/>
            <a:ext cx="796835" cy="762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2360</TotalTime>
  <Words>848</Words>
  <Application>Microsoft Office PowerPoint</Application>
  <PresentationFormat>On-screen Show (4:3)</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A regional-scale network for geoid monitoring and satellite gravimetry validation</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regional-scale network for geoid monitoring and satellite gravimetry validation.</dc:title>
  <dc:creator>Daniel Winester</dc:creator>
  <cp:lastModifiedBy>Daniel Winester</cp:lastModifiedBy>
  <cp:revision>188</cp:revision>
  <dcterms:created xsi:type="dcterms:W3CDTF">2010-10-04T15:52:24Z</dcterms:created>
  <dcterms:modified xsi:type="dcterms:W3CDTF">2010-12-09T21:07:09Z</dcterms:modified>
</cp:coreProperties>
</file>