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1"/>
  </p:sldMasterIdLst>
  <p:notesMasterIdLst>
    <p:notesMasterId r:id="rId24"/>
  </p:notesMasterIdLst>
  <p:handoutMasterIdLst>
    <p:handoutMasterId r:id="rId25"/>
  </p:handoutMasterIdLst>
  <p:sldIdLst>
    <p:sldId id="256" r:id="rId2"/>
    <p:sldId id="286" r:id="rId3"/>
    <p:sldId id="290" r:id="rId4"/>
    <p:sldId id="292" r:id="rId5"/>
    <p:sldId id="293" r:id="rId6"/>
    <p:sldId id="288" r:id="rId7"/>
    <p:sldId id="287" r:id="rId8"/>
    <p:sldId id="266" r:id="rId9"/>
    <p:sldId id="273" r:id="rId10"/>
    <p:sldId id="305" r:id="rId11"/>
    <p:sldId id="294" r:id="rId12"/>
    <p:sldId id="296" r:id="rId13"/>
    <p:sldId id="301" r:id="rId14"/>
    <p:sldId id="302" r:id="rId15"/>
    <p:sldId id="285" r:id="rId16"/>
    <p:sldId id="297" r:id="rId17"/>
    <p:sldId id="304" r:id="rId18"/>
    <p:sldId id="303" r:id="rId19"/>
    <p:sldId id="289" r:id="rId20"/>
    <p:sldId id="298" r:id="rId21"/>
    <p:sldId id="300" r:id="rId22"/>
    <p:sldId id="299"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24">
          <p15:clr>
            <a:srgbClr val="A4A3A4"/>
          </p15:clr>
        </p15:guide>
        <p15:guide id="2" pos="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9519C"/>
    <a:srgbClr val="008000"/>
    <a:srgbClr val="009900"/>
    <a:srgbClr val="00FF00"/>
    <a:srgbClr val="008080"/>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3953" autoAdjust="0"/>
  </p:normalViewPr>
  <p:slideViewPr>
    <p:cSldViewPr snapToGrid="0">
      <p:cViewPr varScale="1">
        <p:scale>
          <a:sx n="69" d="100"/>
          <a:sy n="69" d="100"/>
        </p:scale>
        <p:origin x="60" y="582"/>
      </p:cViewPr>
      <p:guideLst>
        <p:guide orient="horz" pos="624"/>
        <p:guide pos="384"/>
      </p:guideLst>
    </p:cSldViewPr>
  </p:slideViewPr>
  <p:outlineViewPr>
    <p:cViewPr>
      <p:scale>
        <a:sx n="33" d="100"/>
        <a:sy n="33" d="100"/>
      </p:scale>
      <p:origin x="0" y="1504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284" tIns="46142" rIns="92284" bIns="46142" rtlCol="0"/>
          <a:lstStyle>
            <a:lvl1pPr algn="l" eaLnBrk="1" hangingPunct="1">
              <a:defRPr sz="1200">
                <a:latin typeface="Gill Sans MT" pitchFamily="34"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284" tIns="46142" rIns="92284" bIns="46142" rtlCol="0"/>
          <a:lstStyle>
            <a:lvl1pPr algn="r" eaLnBrk="1" hangingPunct="1">
              <a:defRPr sz="1200">
                <a:latin typeface="Gill Sans MT" pitchFamily="34" charset="0"/>
                <a:cs typeface="+mn-cs"/>
              </a:defRPr>
            </a:lvl1pPr>
          </a:lstStyle>
          <a:p>
            <a:pPr>
              <a:defRPr/>
            </a:pPr>
            <a:fld id="{38856B66-9D4E-40C8-A0AA-99E91F7A8E77}" type="datetimeFigureOut">
              <a:rPr lang="en-US"/>
              <a:pPr>
                <a:defRPr/>
              </a:pPr>
              <a:t>5/11/2018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284" tIns="46142" rIns="92284" bIns="46142" rtlCol="0" anchor="b"/>
          <a:lstStyle>
            <a:lvl1pPr algn="l" eaLnBrk="1" hangingPunct="1">
              <a:defRPr sz="1200">
                <a:latin typeface="Gill Sans MT"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284" tIns="46142" rIns="92284" bIns="46142" numCol="1" anchor="b" anchorCtr="0" compatLnSpc="1">
            <a:prstTxWarp prst="textNoShape">
              <a:avLst/>
            </a:prstTxWarp>
          </a:bodyPr>
          <a:lstStyle>
            <a:lvl1pPr algn="r" eaLnBrk="1" hangingPunct="1">
              <a:defRPr sz="1200">
                <a:latin typeface="Gill Sans MT" panose="020B0502020104020203" pitchFamily="34" charset="0"/>
              </a:defRPr>
            </a:lvl1pPr>
          </a:lstStyle>
          <a:p>
            <a:pPr>
              <a:defRPr/>
            </a:pPr>
            <a:fld id="{69CC8CB0-7CFB-4429-B8C0-2F534E534E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4019" tIns="47010" rIns="94019" bIns="47010" rtlCol="0"/>
          <a:lstStyle>
            <a:lvl1pPr algn="l" eaLnBrk="1" fontAlgn="auto" hangingPunct="1">
              <a:spcBef>
                <a:spcPts val="0"/>
              </a:spcBef>
              <a:spcAft>
                <a:spcPts val="0"/>
              </a:spcAft>
              <a:defRPr sz="1200">
                <a:latin typeface="Gill Sans MT" pitchFamily="34" charset="0"/>
                <a:cs typeface="+mn-cs"/>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4019" tIns="47010" rIns="94019" bIns="47010" rtlCol="0"/>
          <a:lstStyle>
            <a:lvl1pPr algn="r" eaLnBrk="1" fontAlgn="auto" hangingPunct="1">
              <a:spcBef>
                <a:spcPts val="0"/>
              </a:spcBef>
              <a:spcAft>
                <a:spcPts val="0"/>
              </a:spcAft>
              <a:defRPr sz="1200">
                <a:latin typeface="Gill Sans MT" pitchFamily="34" charset="0"/>
                <a:cs typeface="+mn-cs"/>
              </a:defRPr>
            </a:lvl1pPr>
          </a:lstStyle>
          <a:p>
            <a:pPr>
              <a:defRPr/>
            </a:pPr>
            <a:fld id="{8FCA996E-F0BA-45A8-8B8E-61BB965DE3CE}" type="datetimeFigureOut">
              <a:rPr lang="en-US"/>
              <a:pPr>
                <a:defRPr/>
              </a:pPr>
              <a:t>5/11/2018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4019" tIns="47010" rIns="94019" bIns="47010" rtlCol="0" anchor="ctr"/>
          <a:lstStyle/>
          <a:p>
            <a:pPr lvl="0"/>
            <a:endParaRPr lang="en-US" noProof="0" dirty="0"/>
          </a:p>
        </p:txBody>
      </p:sp>
      <p:sp>
        <p:nvSpPr>
          <p:cNvPr id="5" name="Notes Placeholder 4"/>
          <p:cNvSpPr>
            <a:spLocks noGrp="1"/>
          </p:cNvSpPr>
          <p:nvPr>
            <p:ph type="body" sz="quarter" idx="3"/>
          </p:nvPr>
        </p:nvSpPr>
        <p:spPr>
          <a:xfrm>
            <a:off x="700088" y="4414838"/>
            <a:ext cx="5610225" cy="4186237"/>
          </a:xfrm>
          <a:prstGeom prst="rect">
            <a:avLst/>
          </a:prstGeom>
        </p:spPr>
        <p:txBody>
          <a:bodyPr vert="horz" lIns="94019" tIns="47010" rIns="94019" bIns="4701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6888" cy="465138"/>
          </a:xfrm>
          <a:prstGeom prst="rect">
            <a:avLst/>
          </a:prstGeom>
        </p:spPr>
        <p:txBody>
          <a:bodyPr vert="horz" lIns="94019" tIns="47010" rIns="94019" bIns="47010" rtlCol="0" anchor="b"/>
          <a:lstStyle>
            <a:lvl1pPr algn="l" eaLnBrk="1" fontAlgn="auto" hangingPunct="1">
              <a:spcBef>
                <a:spcPts val="0"/>
              </a:spcBef>
              <a:spcAft>
                <a:spcPts val="0"/>
              </a:spcAft>
              <a:defRPr sz="1200">
                <a:latin typeface="Gill Sans MT"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4019" tIns="47010" rIns="94019" bIns="47010" numCol="1" anchor="b" anchorCtr="0" compatLnSpc="1">
            <a:prstTxWarp prst="textNoShape">
              <a:avLst/>
            </a:prstTxWarp>
          </a:bodyPr>
          <a:lstStyle>
            <a:lvl1pPr algn="r" eaLnBrk="1" hangingPunct="1">
              <a:defRPr sz="1200">
                <a:latin typeface="Gill Sans MT" panose="020B0502020104020203" pitchFamily="34" charset="0"/>
              </a:defRPr>
            </a:lvl1pPr>
          </a:lstStyle>
          <a:p>
            <a:pPr>
              <a:defRPr/>
            </a:pPr>
            <a:fld id="{E5113B10-1599-435C-A451-170D9C3507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Gill Sans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E7CB0F56-3CF7-4ADC-9EC8-71AF00E93594}" type="slidenum">
              <a:rPr lang="en-US" altLang="en-US" smtClean="0"/>
              <a:pPr>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5A765B-1D54-47B8-A423-7E9C75AAEFFB}" type="slidenum">
              <a:rPr lang="en-US" altLang="en-US" smtClean="0">
                <a:latin typeface="Calibri" panose="020F0502020204030204" pitchFamily="34" charset="0"/>
                <a:ea typeface="MS PGothic" panose="020B0600070205080204" pitchFamily="34" charset="-128"/>
              </a:rPr>
              <a:pPr/>
              <a:t>7</a:t>
            </a:fld>
            <a:endParaRPr lang="en-US" altLang="en-US" smtClean="0">
              <a:latin typeface="Calibri" panose="020F050202020403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VRS</a:t>
            </a:r>
          </a:p>
          <a:p>
            <a:pPr>
              <a:defRPr/>
            </a:pPr>
            <a:r>
              <a:rPr lang="en-US" dirty="0" smtClean="0"/>
              <a:t>1.) Rover sends approx. position to RTN control center</a:t>
            </a:r>
          </a:p>
          <a:p>
            <a:pPr>
              <a:defRPr/>
            </a:pPr>
            <a:r>
              <a:rPr lang="en-US" dirty="0" smtClean="0"/>
              <a:t>2.) Control center assigns this position as the location of an imaginary base station and interpolates corrections at this virtual location</a:t>
            </a:r>
          </a:p>
          <a:p>
            <a:pPr>
              <a:defRPr/>
            </a:pPr>
            <a:r>
              <a:rPr lang="en-US" dirty="0" smtClean="0"/>
              <a:t>3.) </a:t>
            </a:r>
            <a:r>
              <a:rPr lang="en-US" dirty="0" smtClean="0">
                <a:latin typeface="+mn-lt"/>
                <a:ea typeface="MS PGothic" panose="020B0600070205080204" pitchFamily="34" charset="-128"/>
                <a:cs typeface="ＭＳ Ｐゴシック" charset="0"/>
              </a:rPr>
              <a:t>These interpolated corrections are used to generate corrected pseudo-observables that are “transmitted” from the virtual base to the rover to be processed using conventional single-base RTK algorithms to solve for precise geodetic coordinates at the rover (Wang et al. 2010) </a:t>
            </a:r>
            <a:endParaRPr lang="en-US" dirty="0" smtClean="0"/>
          </a:p>
          <a:p>
            <a:pPr>
              <a:defRPr/>
            </a:pPr>
            <a:r>
              <a:rPr lang="en-US" b="1" dirty="0" smtClean="0"/>
              <a:t>MAC</a:t>
            </a:r>
          </a:p>
          <a:p>
            <a:pPr>
              <a:defRPr/>
            </a:pPr>
            <a:r>
              <a:rPr lang="en-US" dirty="0" smtClean="0"/>
              <a:t>1.) T</a:t>
            </a:r>
            <a:r>
              <a:rPr lang="en-US" dirty="0" smtClean="0">
                <a:latin typeface="+mn-lt"/>
                <a:ea typeface="MS PGothic" panose="020B0600070205080204" pitchFamily="34" charset="-128"/>
                <a:cs typeface="ＭＳ Ｐゴシック" charset="0"/>
              </a:rPr>
              <a:t>he rover transmits an uncorrected point position to the central server, and then the server searches and selects a “cell” of reference stations for generating corrections </a:t>
            </a:r>
            <a:endParaRPr lang="en-US" dirty="0" smtClean="0"/>
          </a:p>
          <a:p>
            <a:pPr>
              <a:defRPr/>
            </a:pPr>
            <a:r>
              <a:rPr lang="en-US" dirty="0" smtClean="0"/>
              <a:t>2.) </a:t>
            </a:r>
            <a:r>
              <a:rPr lang="en-US" dirty="0" smtClean="0">
                <a:latin typeface="+mn-lt"/>
                <a:ea typeface="MS PGothic" panose="020B0600070205080204" pitchFamily="34" charset="-128"/>
                <a:cs typeface="ＭＳ Ｐゴシック" charset="0"/>
              </a:rPr>
              <a:t>The phase ranges from all selected stations are reduced to a common ambiguity level, and dispersive and nondispersive errors for each frequency and satellite-receiver pair are computed relative to the master station</a:t>
            </a:r>
          </a:p>
          <a:p>
            <a:pPr>
              <a:defRPr/>
            </a:pPr>
            <a:r>
              <a:rPr lang="en-US" dirty="0" smtClean="0"/>
              <a:t>3.) T</a:t>
            </a:r>
            <a:r>
              <a:rPr lang="en-US" dirty="0" smtClean="0">
                <a:latin typeface="+mn-lt"/>
                <a:ea typeface="MS PGothic" panose="020B0600070205080204" pitchFamily="34" charset="-128"/>
                <a:cs typeface="ＭＳ Ｐゴシック" charset="0"/>
              </a:rPr>
              <a:t>he residual corrections between the auxiliary stations and the master station, as well as the full corrections and published coordinates at the master station are transmitted to the rover. The rover then interpolates the received corrections and network information to derive its precise position (Janssen 2009). </a:t>
            </a: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DFA95C-3D6B-4127-AC85-7CBBC27A7854}" type="slidenum">
              <a:rPr lang="en-US" altLang="en-US" smtClean="0">
                <a:latin typeface="Gill Sans MT" panose="020B0502020104020203" pitchFamily="34" charset="0"/>
              </a:rPr>
              <a:pPr/>
              <a:t>8</a:t>
            </a:fld>
            <a:endParaRPr lang="en-US" altLang="en-US" smtClean="0">
              <a:latin typeface="Gill Sans MT" panose="020B0502020104020203"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82AABA-E5AD-4E24-B0A5-6351820EB418}" type="slidenum">
              <a:rPr lang="en-US" altLang="en-US" smtClean="0">
                <a:latin typeface="Gill Sans MT" panose="020B0502020104020203" pitchFamily="34" charset="0"/>
              </a:rPr>
              <a:pPr/>
              <a:t>9</a:t>
            </a:fld>
            <a:endParaRPr lang="en-US" altLang="en-US" smtClean="0">
              <a:latin typeface="Gill Sans MT" panose="020B0502020104020203"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Download RTN data from a data collector to software. Then, identify which base stations were chosen by the RTN as references during the survey.  Go to an FTP or website to download the static data logged at the base stations on the day(s) of the RTN survey.  Upload this static data (preferably as 24-h files) to OPUS-Projects.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28CA5F-2232-4A3F-8E79-A99F556CCF33}" type="slidenum">
              <a:rPr lang="en-US" altLang="en-US" smtClean="0">
                <a:latin typeface="Gill Sans MT" panose="020B0502020104020203" pitchFamily="34" charset="0"/>
              </a:rPr>
              <a:pPr/>
              <a:t>11</a:t>
            </a:fld>
            <a:endParaRPr lang="en-US" altLang="en-US" smtClean="0">
              <a:latin typeface="Gill Sans MT" panose="020B0502020104020203"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F32442-EA56-4769-AA5F-6DBE8F6C73E9}" type="slidenum">
              <a:rPr lang="en-US" altLang="en-US" smtClean="0">
                <a:latin typeface="Gill Sans MT" panose="020B0502020104020203" pitchFamily="34" charset="0"/>
              </a:rPr>
              <a:pPr/>
              <a:t>21</a:t>
            </a:fld>
            <a:endParaRPr lang="en-US" altLang="en-US" smtClean="0">
              <a:latin typeface="Gill Sans MT" panose="020B0502020104020203"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C33651FC-8F74-4B1A-B405-0C56D0443EDD}" type="datetime1">
              <a:rPr lang="en-US"/>
              <a:pPr>
                <a:defRPr/>
              </a:pPr>
              <a:t>5/11/2018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D33AE1-74C4-46D0-8059-1BF6BACB39F3}" type="slidenum">
              <a:rPr lang="en-US" altLang="en-US"/>
              <a:pPr>
                <a:defRPr/>
              </a:pPr>
              <a:t>‹#›</a:t>
            </a:fld>
            <a:endParaRPr lang="en-US" altLang="en-US"/>
          </a:p>
        </p:txBody>
      </p:sp>
    </p:spTree>
    <p:extLst>
      <p:ext uri="{BB962C8B-B14F-4D97-AF65-F5344CB8AC3E}">
        <p14:creationId xmlns:p14="http://schemas.microsoft.com/office/powerpoint/2010/main" val="381015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FCA178-FF5F-4D94-9349-651ED3FA4ED4}" type="datetime1">
              <a:rPr lang="en-US"/>
              <a:pPr>
                <a:defRPr/>
              </a:pPr>
              <a:t>5/11/2018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8EA0C-8149-4ABD-82EB-905E90195323}" type="slidenum">
              <a:rPr lang="en-US" altLang="en-US"/>
              <a:pPr>
                <a:defRPr/>
              </a:pPr>
              <a:t>‹#›</a:t>
            </a:fld>
            <a:endParaRPr lang="en-US" altLang="en-US"/>
          </a:p>
        </p:txBody>
      </p:sp>
    </p:spTree>
    <p:extLst>
      <p:ext uri="{BB962C8B-B14F-4D97-AF65-F5344CB8AC3E}">
        <p14:creationId xmlns:p14="http://schemas.microsoft.com/office/powerpoint/2010/main" val="12896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63E0F9-70A3-4B33-9C33-EFB3D0A56704}" type="datetime1">
              <a:rPr lang="en-US"/>
              <a:pPr>
                <a:defRPr/>
              </a:pPr>
              <a:t>5/11/2018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999DF6-AB0D-4342-A652-2558489B4FB2}" type="slidenum">
              <a:rPr lang="en-US" altLang="en-US"/>
              <a:pPr>
                <a:defRPr/>
              </a:pPr>
              <a:t>‹#›</a:t>
            </a:fld>
            <a:endParaRPr lang="en-US" altLang="en-US"/>
          </a:p>
        </p:txBody>
      </p:sp>
    </p:spTree>
    <p:extLst>
      <p:ext uri="{BB962C8B-B14F-4D97-AF65-F5344CB8AC3E}">
        <p14:creationId xmlns:p14="http://schemas.microsoft.com/office/powerpoint/2010/main" val="164292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609600" y="1371600"/>
            <a:ext cx="10972800" cy="4343400"/>
          </a:xfrm>
        </p:spPr>
        <p:txBody>
          <a:bodyPr/>
          <a:lstStyle>
            <a:lvl1pPr marL="228600" indent="-228600">
              <a:buFont typeface="Arial"/>
              <a:buChar char="•"/>
              <a:defRPr sz="2000"/>
            </a:lvl1pPr>
            <a:lvl2pPr marL="457200" indent="-228600">
              <a:buFont typeface="Arial"/>
              <a:buChar char="•"/>
              <a:defRPr sz="1600"/>
            </a:lvl2pPr>
            <a:lvl3pPr marL="685800" indent="-228600">
              <a:buFont typeface="Arial"/>
              <a:buChar char="•"/>
              <a:defRPr/>
            </a:lvl3pPr>
            <a:lvl4pPr marL="914400" indent="-228600">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a:off x="23813" y="6656388"/>
            <a:ext cx="2438400" cy="182562"/>
          </a:xfrm>
        </p:spPr>
        <p:txBody>
          <a:bodyPr/>
          <a:lstStyle>
            <a:lvl1pPr>
              <a:defRPr/>
            </a:lvl1pPr>
          </a:lstStyle>
          <a:p>
            <a:pPr>
              <a:defRPr/>
            </a:pPr>
            <a:fld id="{EECFE7DD-BFE8-4466-B837-BC66D83EA7C5}" type="datetime4">
              <a:rPr lang="en-US" altLang="en-US"/>
              <a:pPr>
                <a:defRPr/>
              </a:pPr>
              <a:t>May 11, 2018</a:t>
            </a:fld>
            <a:endParaRPr lang="en-US" altLang="en-US" dirty="0"/>
          </a:p>
        </p:txBody>
      </p:sp>
      <p:sp>
        <p:nvSpPr>
          <p:cNvPr id="6" name="Slide Number Placeholder 7"/>
          <p:cNvSpPr>
            <a:spLocks noGrp="1"/>
          </p:cNvSpPr>
          <p:nvPr>
            <p:ph type="sldNum" sz="quarter" idx="11"/>
          </p:nvPr>
        </p:nvSpPr>
        <p:spPr>
          <a:xfrm>
            <a:off x="23813" y="6475413"/>
            <a:ext cx="485775" cy="182562"/>
          </a:xfrm>
        </p:spPr>
        <p:txBody>
          <a:bodyPr/>
          <a:lstStyle>
            <a:lvl1pPr>
              <a:defRPr/>
            </a:lvl1pPr>
          </a:lstStyle>
          <a:p>
            <a:pPr>
              <a:defRPr/>
            </a:pPr>
            <a:fld id="{82A84484-A9D0-4D3D-8D7A-D824C37A072C}" type="slidenum">
              <a:rPr lang="en-US" altLang="en-US"/>
              <a:pPr>
                <a:defRPr/>
              </a:pPr>
              <a:t>‹#›</a:t>
            </a:fld>
            <a:endParaRPr lang="en-US" altLang="en-US" dirty="0"/>
          </a:p>
        </p:txBody>
      </p:sp>
    </p:spTree>
    <p:extLst>
      <p:ext uri="{BB962C8B-B14F-4D97-AF65-F5344CB8AC3E}">
        <p14:creationId xmlns:p14="http://schemas.microsoft.com/office/powerpoint/2010/main" val="33190383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31B793-089E-4F41-96AC-3E78257BB208}" type="datetime1">
              <a:rPr lang="en-US"/>
              <a:pPr>
                <a:defRPr/>
              </a:pPr>
              <a:t>5/11/2018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0B32BA-C9DA-4181-A290-5F88065154C8}" type="slidenum">
              <a:rPr lang="en-US" altLang="en-US"/>
              <a:pPr>
                <a:defRPr/>
              </a:pPr>
              <a:t>‹#›</a:t>
            </a:fld>
            <a:r>
              <a:rPr lang="en-US" altLang="en-US"/>
              <a:t> of 34</a:t>
            </a:r>
          </a:p>
        </p:txBody>
      </p:sp>
    </p:spTree>
    <p:extLst>
      <p:ext uri="{BB962C8B-B14F-4D97-AF65-F5344CB8AC3E}">
        <p14:creationId xmlns:p14="http://schemas.microsoft.com/office/powerpoint/2010/main" val="192752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2FA500-8A99-43FC-9A3B-170B52342BDE}" type="datetime1">
              <a:rPr lang="en-US"/>
              <a:pPr>
                <a:defRPr/>
              </a:pPr>
              <a:t>5/11/2018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CA6227-AF9B-4397-8C9E-BCD5541C4C0F}" type="slidenum">
              <a:rPr lang="en-US" altLang="en-US"/>
              <a:pPr>
                <a:defRPr/>
              </a:pPr>
              <a:t>‹#›</a:t>
            </a:fld>
            <a:endParaRPr lang="en-US" altLang="en-US"/>
          </a:p>
        </p:txBody>
      </p:sp>
    </p:spTree>
    <p:extLst>
      <p:ext uri="{BB962C8B-B14F-4D97-AF65-F5344CB8AC3E}">
        <p14:creationId xmlns:p14="http://schemas.microsoft.com/office/powerpoint/2010/main" val="155047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36624B-EE9E-4CE6-AD37-7D50CB04016D}" type="datetime1">
              <a:rPr lang="en-US"/>
              <a:pPr>
                <a:defRPr/>
              </a:pPr>
              <a:t>5/11/2018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295D0-DA31-4B2E-9169-E6B22585E5DA}" type="slidenum">
              <a:rPr lang="en-US" altLang="en-US"/>
              <a:pPr>
                <a:defRPr/>
              </a:pPr>
              <a:t>‹#›</a:t>
            </a:fld>
            <a:endParaRPr lang="en-US" altLang="en-US"/>
          </a:p>
        </p:txBody>
      </p:sp>
    </p:spTree>
    <p:extLst>
      <p:ext uri="{BB962C8B-B14F-4D97-AF65-F5344CB8AC3E}">
        <p14:creationId xmlns:p14="http://schemas.microsoft.com/office/powerpoint/2010/main" val="102670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CB0831-9884-4FB6-B072-37C7B4FB8E61}" type="datetime1">
              <a:rPr lang="en-US"/>
              <a:pPr>
                <a:defRPr/>
              </a:pPr>
              <a:t>5/11/2018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940A80-00AE-4704-8764-34AA590844CB}" type="slidenum">
              <a:rPr lang="en-US" altLang="en-US"/>
              <a:pPr>
                <a:defRPr/>
              </a:pPr>
              <a:t>‹#›</a:t>
            </a:fld>
            <a:endParaRPr lang="en-US" altLang="en-US"/>
          </a:p>
        </p:txBody>
      </p:sp>
    </p:spTree>
    <p:extLst>
      <p:ext uri="{BB962C8B-B14F-4D97-AF65-F5344CB8AC3E}">
        <p14:creationId xmlns:p14="http://schemas.microsoft.com/office/powerpoint/2010/main" val="317867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1633A2-8224-4D62-BCFF-130439042150}" type="datetime1">
              <a:rPr lang="en-US"/>
              <a:pPr>
                <a:defRPr/>
              </a:pPr>
              <a:t>5/11/2018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D446F6-F2C2-492C-A5A5-B68F29330A67}" type="slidenum">
              <a:rPr lang="en-US" altLang="en-US"/>
              <a:pPr>
                <a:defRPr/>
              </a:pPr>
              <a:t>‹#›</a:t>
            </a:fld>
            <a:endParaRPr lang="en-US" altLang="en-US"/>
          </a:p>
        </p:txBody>
      </p:sp>
    </p:spTree>
    <p:extLst>
      <p:ext uri="{BB962C8B-B14F-4D97-AF65-F5344CB8AC3E}">
        <p14:creationId xmlns:p14="http://schemas.microsoft.com/office/powerpoint/2010/main" val="55570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17CE1A-F740-4951-9AC1-B81E60C96A6D}" type="datetime1">
              <a:rPr lang="en-US"/>
              <a:pPr>
                <a:defRPr/>
              </a:pPr>
              <a:t>5/11/2018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1F1D9A-4D2E-41DB-BD6A-6A8E1AF2E29A}" type="slidenum">
              <a:rPr lang="en-US" altLang="en-US"/>
              <a:pPr>
                <a:defRPr/>
              </a:pPr>
              <a:t>‹#›</a:t>
            </a:fld>
            <a:endParaRPr lang="en-US" altLang="en-US"/>
          </a:p>
        </p:txBody>
      </p:sp>
    </p:spTree>
    <p:extLst>
      <p:ext uri="{BB962C8B-B14F-4D97-AF65-F5344CB8AC3E}">
        <p14:creationId xmlns:p14="http://schemas.microsoft.com/office/powerpoint/2010/main" val="230523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B67FBF-6F32-4D74-AEE5-66649DEA4117}" type="datetime1">
              <a:rPr lang="en-US"/>
              <a:pPr>
                <a:defRPr/>
              </a:pPr>
              <a:t>5/11/2018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EF0E48-2F5C-4888-997B-5C9C4BEB5376}" type="slidenum">
              <a:rPr lang="en-US" altLang="en-US"/>
              <a:pPr>
                <a:defRPr/>
              </a:pPr>
              <a:t>‹#›</a:t>
            </a:fld>
            <a:endParaRPr lang="en-US" altLang="en-US"/>
          </a:p>
        </p:txBody>
      </p:sp>
    </p:spTree>
    <p:extLst>
      <p:ext uri="{BB962C8B-B14F-4D97-AF65-F5344CB8AC3E}">
        <p14:creationId xmlns:p14="http://schemas.microsoft.com/office/powerpoint/2010/main" val="361010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7BAAAD-2EC8-42A5-A01A-6DBB2441A09C}" type="datetime1">
              <a:rPr lang="en-US"/>
              <a:pPr>
                <a:defRPr/>
              </a:pPr>
              <a:t>5/11/2018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C7C6CC-E923-4531-BE9F-FCE8FDBB150C}" type="slidenum">
              <a:rPr lang="en-US" altLang="en-US"/>
              <a:pPr>
                <a:defRPr/>
              </a:pPr>
              <a:t>‹#›</a:t>
            </a:fld>
            <a:endParaRPr lang="en-US" altLang="en-US"/>
          </a:p>
        </p:txBody>
      </p:sp>
    </p:spTree>
    <p:extLst>
      <p:ext uri="{BB962C8B-B14F-4D97-AF65-F5344CB8AC3E}">
        <p14:creationId xmlns:p14="http://schemas.microsoft.com/office/powerpoint/2010/main" val="130107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Gill Sans MT" pitchFamily="34" charset="0"/>
                <a:cs typeface="+mn-cs"/>
              </a:defRPr>
            </a:lvl1pPr>
          </a:lstStyle>
          <a:p>
            <a:pPr>
              <a:defRPr/>
            </a:pPr>
            <a:fld id="{3090CFBE-B7AE-4DC6-9A5C-77443A862C55}" type="datetime1">
              <a:rPr lang="en-US"/>
              <a:pPr>
                <a:defRPr/>
              </a:pPr>
              <a:t>5/11/2018</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Gill Sans MT"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ill Sans MT" panose="020B0502020104020203" pitchFamily="34" charset="0"/>
              </a:defRPr>
            </a:lvl1pPr>
          </a:lstStyle>
          <a:p>
            <a:pPr>
              <a:defRPr/>
            </a:pPr>
            <a:fld id="{F93B02B6-0B85-478E-A0B9-80BAC43D4FF7}"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26" r:id="rId1"/>
    <p:sldLayoutId id="2147488827" r:id="rId2"/>
    <p:sldLayoutId id="2147488817" r:id="rId3"/>
    <p:sldLayoutId id="2147488818" r:id="rId4"/>
    <p:sldLayoutId id="2147488819" r:id="rId5"/>
    <p:sldLayoutId id="2147488820" r:id="rId6"/>
    <p:sldLayoutId id="2147488821" r:id="rId7"/>
    <p:sldLayoutId id="2147488822" r:id="rId8"/>
    <p:sldLayoutId id="2147488823" r:id="rId9"/>
    <p:sldLayoutId id="2147488824" r:id="rId10"/>
    <p:sldLayoutId id="2147488825" r:id="rId11"/>
    <p:sldLayoutId id="2147488828"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2"/>
          </a:solidFill>
          <a:latin typeface="Gill Sans MT" pitchFamily="34" charset="0"/>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209800" y="1676400"/>
            <a:ext cx="7772400" cy="2819400"/>
          </a:xfrm>
        </p:spPr>
        <p:txBody>
          <a:bodyPr/>
          <a:lstStyle/>
          <a:p>
            <a:pPr eaLnBrk="1" hangingPunct="1"/>
            <a:r>
              <a:rPr lang="en-US" altLang="en-US" b="1" smtClean="0">
                <a:cs typeface="Arial" panose="020B0604020202020204" pitchFamily="34" charset="0"/>
              </a:rPr>
              <a:t>Accepting Real-time Kinematic GNSS Data</a:t>
            </a:r>
            <a:endParaRPr lang="en-US" altLang="en-US" sz="4000" smtClean="0">
              <a:solidFill>
                <a:srgbClr val="FF0000"/>
              </a:solidFill>
              <a:cs typeface="Arial" panose="020B0604020202020204" pitchFamily="34" charset="0"/>
            </a:endParaRPr>
          </a:p>
        </p:txBody>
      </p:sp>
      <p:sp>
        <p:nvSpPr>
          <p:cNvPr id="7171" name="Subtitle 2"/>
          <p:cNvSpPr>
            <a:spLocks noGrp="1"/>
          </p:cNvSpPr>
          <p:nvPr>
            <p:ph type="subTitle" idx="1"/>
          </p:nvPr>
        </p:nvSpPr>
        <p:spPr>
          <a:xfrm>
            <a:off x="1808163" y="4495800"/>
            <a:ext cx="8402637" cy="1752600"/>
          </a:xfrm>
        </p:spPr>
        <p:txBody>
          <a:bodyPr/>
          <a:lstStyle/>
          <a:p>
            <a:pPr eaLnBrk="1" hangingPunct="1"/>
            <a:r>
              <a:rPr lang="en-US" altLang="en-US" smtClean="0">
                <a:solidFill>
                  <a:schemeClr val="tx1"/>
                </a:solidFill>
              </a:rPr>
              <a:t>Dan Gillins, Ph.D., P.L.S.</a:t>
            </a:r>
          </a:p>
          <a:p>
            <a:pPr eaLnBrk="1" hangingPunct="1"/>
            <a:r>
              <a:rPr lang="en-US" altLang="en-US" smtClean="0">
                <a:solidFill>
                  <a:schemeClr val="tx1"/>
                </a:solidFill>
              </a:rPr>
              <a:t>May 7, 2018</a:t>
            </a:r>
          </a:p>
          <a:p>
            <a:pPr eaLnBrk="1" hangingPunct="1"/>
            <a:r>
              <a:rPr lang="en-US" altLang="en-US" smtClean="0">
                <a:solidFill>
                  <a:schemeClr val="tx1"/>
                </a:solidFill>
              </a:rPr>
              <a:t>NGS Industry Workshop</a:t>
            </a:r>
          </a:p>
        </p:txBody>
      </p:sp>
      <p:sp>
        <p:nvSpPr>
          <p:cNvPr id="7172" name="TextBox 1"/>
          <p:cNvSpPr txBox="1">
            <a:spLocks noChangeArrowheads="1"/>
          </p:cNvSpPr>
          <p:nvPr/>
        </p:nvSpPr>
        <p:spPr bwMode="auto">
          <a:xfrm>
            <a:off x="9105900" y="368300"/>
            <a:ext cx="2209800" cy="3381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600" b="1">
                <a:solidFill>
                  <a:schemeClr val="bg1"/>
                </a:solidFill>
              </a:rPr>
              <a:t>geodesy.noaa.gov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2"/>
          <p:cNvSpPr>
            <a:spLocks noGrp="1"/>
          </p:cNvSpPr>
          <p:nvPr>
            <p:ph type="title"/>
          </p:nvPr>
        </p:nvSpPr>
        <p:spPr>
          <a:xfrm>
            <a:off x="754063" y="107950"/>
            <a:ext cx="10515600" cy="1325563"/>
          </a:xfrm>
        </p:spPr>
        <p:txBody>
          <a:bodyPr/>
          <a:lstStyle/>
          <a:p>
            <a:r>
              <a:rPr lang="en-US" altLang="en-US" smtClean="0"/>
              <a:t>Example: Conduct RTN Survey</a:t>
            </a:r>
          </a:p>
        </p:txBody>
      </p:sp>
      <p:pic>
        <p:nvPicPr>
          <p:cNvPr id="20483"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03425" y="1252538"/>
            <a:ext cx="7712075" cy="55102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Example: Download RTN Data</a:t>
            </a:r>
          </a:p>
        </p:txBody>
      </p:sp>
      <p:pic>
        <p:nvPicPr>
          <p:cNvPr id="21507" name="Content Placeholder 3"/>
          <p:cNvPicPr>
            <a:picLocks noChangeAspect="1"/>
          </p:cNvPicPr>
          <p:nvPr/>
        </p:nvPicPr>
        <p:blipFill>
          <a:blip r:embed="rId3">
            <a:extLst>
              <a:ext uri="{28A0092B-C50C-407E-A947-70E740481C1C}">
                <a14:useLocalDpi xmlns:a14="http://schemas.microsoft.com/office/drawing/2010/main" val="0"/>
              </a:ext>
            </a:extLst>
          </a:blip>
          <a:srcRect l="56821" b="51761"/>
          <a:stretch>
            <a:fillRect/>
          </a:stretch>
        </p:blipFill>
        <p:spPr bwMode="auto">
          <a:xfrm>
            <a:off x="2682875" y="1600200"/>
            <a:ext cx="6964363"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967038" y="2262188"/>
            <a:ext cx="446087" cy="436562"/>
          </a:xfrm>
          <a:prstGeom prst="ellipse">
            <a:avLst/>
          </a:prstGeom>
          <a:solidFill>
            <a:srgbClr val="FFFF0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757363" y="2236788"/>
            <a:ext cx="1209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400">
                <a:latin typeface="Arial" panose="020B0604020202020204" pitchFamily="34" charset="0"/>
              </a:rPr>
              <a:t>BASE</a:t>
            </a:r>
          </a:p>
          <a:p>
            <a:pPr>
              <a:spcBef>
                <a:spcPct val="0"/>
              </a:spcBef>
              <a:buFontTx/>
              <a:buNone/>
            </a:pPr>
            <a:r>
              <a:rPr lang="en-US" altLang="en-US" sz="2400">
                <a:latin typeface="Arial" panose="020B0604020202020204" pitchFamily="34" charset="0"/>
              </a:rPr>
              <a:t>(LCS1)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0"/>
            <a:ext cx="10972800" cy="1143000"/>
          </a:xfrm>
        </p:spPr>
        <p:txBody>
          <a:bodyPr/>
          <a:lstStyle/>
          <a:p>
            <a:r>
              <a:rPr lang="en-US" altLang="en-US" smtClean="0"/>
              <a:t>Example: Process Static Data in OPUS-Projects</a:t>
            </a:r>
          </a:p>
        </p:txBody>
      </p:sp>
      <p:sp>
        <p:nvSpPr>
          <p:cNvPr id="23555" name="Content Placeholder 2"/>
          <p:cNvSpPr>
            <a:spLocks noGrp="1"/>
          </p:cNvSpPr>
          <p:nvPr>
            <p:ph idx="1"/>
          </p:nvPr>
        </p:nvSpPr>
        <p:spPr>
          <a:xfrm>
            <a:off x="609600" y="1828800"/>
            <a:ext cx="10972800" cy="4297363"/>
          </a:xfrm>
        </p:spPr>
        <p:txBody>
          <a:bodyPr/>
          <a:lstStyle/>
          <a:p>
            <a:endParaRPr lang="en-US" altLang="en-US" smtClean="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3925"/>
            <a:ext cx="97440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8710613" y="936625"/>
            <a:ext cx="3228975" cy="2409825"/>
            <a:chOff x="8658225" y="936729"/>
            <a:chExt cx="3228975" cy="2409825"/>
          </a:xfrm>
        </p:grpSpPr>
        <p:pic>
          <p:nvPicPr>
            <p:cNvPr id="235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8225" y="936729"/>
              <a:ext cx="32289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28669" y="2643476"/>
              <a:ext cx="295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2317750" y="3668713"/>
            <a:ext cx="477838" cy="425450"/>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en-US"/>
          </a:p>
        </p:txBody>
      </p:sp>
      <p:grpSp>
        <p:nvGrpSpPr>
          <p:cNvPr id="14" name="Group 13"/>
          <p:cNvGrpSpPr>
            <a:grpSpLocks/>
          </p:cNvGrpSpPr>
          <p:nvPr/>
        </p:nvGrpSpPr>
        <p:grpSpPr bwMode="auto">
          <a:xfrm>
            <a:off x="2795588" y="3563938"/>
            <a:ext cx="9396412" cy="3294062"/>
            <a:chOff x="2796363" y="3564078"/>
            <a:chExt cx="9395637" cy="3293922"/>
          </a:xfrm>
        </p:grpSpPr>
        <p:pic>
          <p:nvPicPr>
            <p:cNvPr id="2356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9289" y="3564078"/>
              <a:ext cx="4142711" cy="329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048967" y="3564078"/>
              <a:ext cx="4143033" cy="3293922"/>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en-US"/>
            </a:p>
          </p:txBody>
        </p:sp>
        <p:cxnSp>
          <p:nvCxnSpPr>
            <p:cNvPr id="12" name="Straight Arrow Connector 11"/>
            <p:cNvCxnSpPr>
              <a:stCxn id="9" idx="1"/>
            </p:cNvCxnSpPr>
            <p:nvPr/>
          </p:nvCxnSpPr>
          <p:spPr>
            <a:xfrm flipH="1" flipV="1">
              <a:off x="2796363" y="4019671"/>
              <a:ext cx="5252604" cy="119216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sp>
        <p:nvSpPr>
          <p:cNvPr id="23560" name="TextBox 15"/>
          <p:cNvSpPr txBox="1">
            <a:spLocks noChangeArrowheads="1"/>
          </p:cNvSpPr>
          <p:nvPr/>
        </p:nvSpPr>
        <p:spPr bwMode="auto">
          <a:xfrm>
            <a:off x="155575" y="5727700"/>
            <a:ext cx="1041400" cy="230188"/>
          </a:xfrm>
          <a:prstGeom prst="rect">
            <a:avLst/>
          </a:prstGeom>
          <a:solidFill>
            <a:srgbClr val="39519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b="1">
                <a:solidFill>
                  <a:schemeClr val="bg1"/>
                </a:solidFill>
                <a:latin typeface="Arial" panose="020B0604020202020204" pitchFamily="34" charset="0"/>
              </a:rPr>
              <a:t>Upload Vectors</a:t>
            </a:r>
            <a:endParaRPr lang="en-US" altLang="en-US" sz="2000" b="1">
              <a:solidFill>
                <a:schemeClr val="bg1"/>
              </a:solidFill>
              <a:latin typeface="Arial" panose="020B0604020202020204" pitchFamily="34" charset="0"/>
            </a:endParaRPr>
          </a:p>
        </p:txBody>
      </p:sp>
      <p:sp>
        <p:nvSpPr>
          <p:cNvPr id="17" name="Oval 16"/>
          <p:cNvSpPr/>
          <p:nvPr/>
        </p:nvSpPr>
        <p:spPr>
          <a:xfrm>
            <a:off x="79375" y="5611813"/>
            <a:ext cx="1208088" cy="514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7975" y="457200"/>
            <a:ext cx="11610975" cy="1143000"/>
          </a:xfrm>
        </p:spPr>
        <p:txBody>
          <a:bodyPr/>
          <a:lstStyle/>
          <a:p>
            <a:r>
              <a:rPr lang="en-US" altLang="en-US" smtClean="0"/>
              <a:t>Example: Upload RTN Vectors to OPUS-Projects</a:t>
            </a:r>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1600200"/>
            <a:ext cx="68437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821363" y="2201863"/>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405438" y="2274888"/>
            <a:ext cx="1793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6356350" y="2744788"/>
            <a:ext cx="1793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7042150" y="2670175"/>
            <a:ext cx="1793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8207375" y="3603625"/>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7875588" y="3584575"/>
            <a:ext cx="1793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7588250" y="4067175"/>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6723063" y="4649788"/>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227638" y="5508625"/>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346700" y="4497388"/>
            <a:ext cx="1793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241800" y="3508375"/>
            <a:ext cx="1793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3182938" y="3194050"/>
            <a:ext cx="1793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227638" y="3268663"/>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257800" y="3582988"/>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6634163" y="3363913"/>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2"/>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9667875" y="3857625"/>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p:nvPr/>
        </p:nvCxnSpPr>
        <p:spPr>
          <a:xfrm flipV="1">
            <a:off x="9561513" y="4432300"/>
            <a:ext cx="390525"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574213" y="5191125"/>
            <a:ext cx="390525"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316288" y="2370138"/>
            <a:ext cx="925512" cy="8382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0"/>
          </p:cNvCxnSpPr>
          <p:nvPr/>
        </p:nvCxnSpPr>
        <p:spPr>
          <a:xfrm flipH="1" flipV="1">
            <a:off x="4303713" y="2370138"/>
            <a:ext cx="0" cy="65246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314825" y="2417763"/>
            <a:ext cx="15875" cy="111601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213225" y="3022600"/>
            <a:ext cx="1793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p:nvCxnSpPr>
        <p:spPr>
          <a:xfrm flipV="1">
            <a:off x="4398963" y="2935288"/>
            <a:ext cx="2324100" cy="18256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6" idx="1"/>
          </p:cNvCxnSpPr>
          <p:nvPr/>
        </p:nvCxnSpPr>
        <p:spPr>
          <a:xfrm>
            <a:off x="4392613" y="2274888"/>
            <a:ext cx="1012825" cy="9525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67413" y="2325688"/>
            <a:ext cx="755650" cy="51435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07163" y="2860675"/>
            <a:ext cx="215900" cy="4286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872288" y="2786063"/>
            <a:ext cx="169862" cy="1016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872288" y="2968625"/>
            <a:ext cx="1003300" cy="6350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9" idx="0"/>
          </p:cNvCxnSpPr>
          <p:nvPr/>
        </p:nvCxnSpPr>
        <p:spPr>
          <a:xfrm>
            <a:off x="6872288" y="2908300"/>
            <a:ext cx="1423987" cy="69532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22" idx="0"/>
          </p:cNvCxnSpPr>
          <p:nvPr/>
        </p:nvCxnSpPr>
        <p:spPr>
          <a:xfrm flipH="1">
            <a:off x="6723063" y="2984500"/>
            <a:ext cx="66675" cy="37941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42125" y="3001963"/>
            <a:ext cx="781050" cy="109378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789738" y="4843463"/>
            <a:ext cx="12700" cy="85566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97513" y="4637088"/>
            <a:ext cx="1212850" cy="106203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399088" y="5610225"/>
            <a:ext cx="1323975" cy="889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727700" y="2968625"/>
            <a:ext cx="1028700" cy="65881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643563" y="2955925"/>
            <a:ext cx="1090612" cy="45561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584825" y="3582988"/>
            <a:ext cx="177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p:cNvCxnSpPr/>
          <p:nvPr/>
        </p:nvCxnSpPr>
        <p:spPr>
          <a:xfrm flipV="1">
            <a:off x="5434013" y="2973388"/>
            <a:ext cx="1322387" cy="70008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494338" y="3384550"/>
            <a:ext cx="1793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7"/>
          <p:cNvCxnSpPr/>
          <p:nvPr/>
        </p:nvCxnSpPr>
        <p:spPr>
          <a:xfrm flipV="1">
            <a:off x="5380038" y="2951163"/>
            <a:ext cx="1352550" cy="32861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620" name="TextBox 79"/>
          <p:cNvSpPr txBox="1">
            <a:spLocks noChangeArrowheads="1"/>
          </p:cNvSpPr>
          <p:nvPr/>
        </p:nvSpPr>
        <p:spPr bwMode="auto">
          <a:xfrm>
            <a:off x="9952038" y="3757613"/>
            <a:ext cx="169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000">
                <a:latin typeface="Arial" panose="020B0604020202020204" pitchFamily="34" charset="0"/>
              </a:rPr>
              <a:t>User Mark</a:t>
            </a:r>
          </a:p>
        </p:txBody>
      </p:sp>
      <p:sp>
        <p:nvSpPr>
          <p:cNvPr id="24621" name="TextBox 80"/>
          <p:cNvSpPr txBox="1">
            <a:spLocks noChangeArrowheads="1"/>
          </p:cNvSpPr>
          <p:nvPr/>
        </p:nvSpPr>
        <p:spPr bwMode="auto">
          <a:xfrm>
            <a:off x="9952038" y="4206875"/>
            <a:ext cx="2339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000">
                <a:latin typeface="Arial" panose="020B0604020202020204" pitchFamily="34" charset="0"/>
              </a:rPr>
              <a:t>Processed Vector (OPUS-Projects)</a:t>
            </a:r>
          </a:p>
        </p:txBody>
      </p:sp>
      <p:sp>
        <p:nvSpPr>
          <p:cNvPr id="24622" name="TextBox 81"/>
          <p:cNvSpPr txBox="1">
            <a:spLocks noChangeArrowheads="1"/>
          </p:cNvSpPr>
          <p:nvPr/>
        </p:nvSpPr>
        <p:spPr bwMode="auto">
          <a:xfrm>
            <a:off x="9952038" y="4964113"/>
            <a:ext cx="233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000">
                <a:latin typeface="Arial" panose="020B0604020202020204" pitchFamily="34" charset="0"/>
              </a:rPr>
              <a:t>Uploaded Vector</a:t>
            </a:r>
          </a:p>
        </p:txBody>
      </p:sp>
      <p:pic>
        <p:nvPicPr>
          <p:cNvPr id="24623" name="Picture 82"/>
          <p:cNvPicPr>
            <a:picLocks noChangeAspect="1"/>
          </p:cNvPicPr>
          <p:nvPr/>
        </p:nvPicPr>
        <p:blipFill>
          <a:blip r:embed="rId4">
            <a:extLst>
              <a:ext uri="{28A0092B-C50C-407E-A947-70E740481C1C}">
                <a14:useLocalDpi xmlns:a14="http://schemas.microsoft.com/office/drawing/2010/main" val="0"/>
              </a:ext>
            </a:extLst>
          </a:blip>
          <a:srcRect r="3030"/>
          <a:stretch>
            <a:fillRect/>
          </a:stretch>
        </p:blipFill>
        <p:spPr bwMode="auto">
          <a:xfrm>
            <a:off x="9667875" y="3522663"/>
            <a:ext cx="177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4" name="TextBox 83"/>
          <p:cNvSpPr txBox="1">
            <a:spLocks noChangeArrowheads="1"/>
          </p:cNvSpPr>
          <p:nvPr/>
        </p:nvSpPr>
        <p:spPr bwMode="auto">
          <a:xfrm>
            <a:off x="9952038" y="3387725"/>
            <a:ext cx="169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000">
                <a:latin typeface="Arial" panose="020B0604020202020204" pitchFamily="34" charset="0"/>
              </a:rPr>
              <a:t>CORS</a:t>
            </a:r>
          </a:p>
        </p:txBody>
      </p:sp>
      <p:sp>
        <p:nvSpPr>
          <p:cNvPr id="24625" name="TextBox 84"/>
          <p:cNvSpPr txBox="1">
            <a:spLocks noChangeArrowheads="1"/>
          </p:cNvSpPr>
          <p:nvPr/>
        </p:nvSpPr>
        <p:spPr bwMode="auto">
          <a:xfrm>
            <a:off x="9845675" y="2982913"/>
            <a:ext cx="1798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400" u="sng">
                <a:latin typeface="Arial" panose="020B0604020202020204" pitchFamily="34" charset="0"/>
              </a:rPr>
              <a:t>LEGEND</a:t>
            </a:r>
          </a:p>
        </p:txBody>
      </p:sp>
      <p:sp>
        <p:nvSpPr>
          <p:cNvPr id="86" name="Rectangle 85"/>
          <p:cNvSpPr/>
          <p:nvPr/>
        </p:nvSpPr>
        <p:spPr>
          <a:xfrm>
            <a:off x="9374188" y="2935288"/>
            <a:ext cx="2708275" cy="2573337"/>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US"/>
          </a:p>
        </p:txBody>
      </p:sp>
      <p:pic>
        <p:nvPicPr>
          <p:cNvPr id="24627" name="Picture 86"/>
          <p:cNvPicPr>
            <a:picLocks noChangeAspect="1"/>
          </p:cNvPicPr>
          <p:nvPr/>
        </p:nvPicPr>
        <p:blipFill>
          <a:blip r:embed="rId5">
            <a:extLst>
              <a:ext uri="{28A0092B-C50C-407E-A947-70E740481C1C}">
                <a14:useLocalDpi xmlns:a14="http://schemas.microsoft.com/office/drawing/2010/main" val="0"/>
              </a:ext>
            </a:extLst>
          </a:blip>
          <a:srcRect r="87337" b="11673"/>
          <a:stretch>
            <a:fillRect/>
          </a:stretch>
        </p:blipFill>
        <p:spPr bwMode="auto">
          <a:xfrm>
            <a:off x="1039813" y="1541463"/>
            <a:ext cx="1235075"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8" name="TextBox 87"/>
          <p:cNvSpPr txBox="1">
            <a:spLocks noChangeArrowheads="1"/>
          </p:cNvSpPr>
          <p:nvPr/>
        </p:nvSpPr>
        <p:spPr bwMode="auto">
          <a:xfrm>
            <a:off x="1181100" y="6373813"/>
            <a:ext cx="1041400" cy="230187"/>
          </a:xfrm>
          <a:prstGeom prst="rect">
            <a:avLst/>
          </a:prstGeom>
          <a:solidFill>
            <a:srgbClr val="39519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b="1">
                <a:solidFill>
                  <a:schemeClr val="bg1"/>
                </a:solidFill>
                <a:latin typeface="Arial" panose="020B0604020202020204" pitchFamily="34" charset="0"/>
              </a:rPr>
              <a:t>Upload Vectors</a:t>
            </a:r>
            <a:endParaRPr lang="en-US" altLang="en-US" sz="2000" b="1">
              <a:solidFill>
                <a:schemeClr val="bg1"/>
              </a:solidFill>
              <a:latin typeface="Arial" panose="020B0604020202020204" pitchFamily="34" charset="0"/>
            </a:endParaRPr>
          </a:p>
        </p:txBody>
      </p:sp>
      <p:sp>
        <p:nvSpPr>
          <p:cNvPr id="89" name="Oval 88"/>
          <p:cNvSpPr/>
          <p:nvPr/>
        </p:nvSpPr>
        <p:spPr>
          <a:xfrm>
            <a:off x="1135063" y="4840288"/>
            <a:ext cx="1206500" cy="515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1098550" y="5603875"/>
            <a:ext cx="1206500" cy="514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Example: Adjust Static + RTN Network</a:t>
            </a:r>
          </a:p>
        </p:txBody>
      </p:sp>
      <p:sp>
        <p:nvSpPr>
          <p:cNvPr id="25603" name="Content Placeholder 2"/>
          <p:cNvSpPr>
            <a:spLocks noGrp="1"/>
          </p:cNvSpPr>
          <p:nvPr>
            <p:ph idx="1"/>
          </p:nvPr>
        </p:nvSpPr>
        <p:spPr>
          <a:xfrm>
            <a:off x="609600" y="1828800"/>
            <a:ext cx="10972800" cy="4297363"/>
          </a:xfrm>
        </p:spPr>
        <p:txBody>
          <a:bodyPr/>
          <a:lstStyle/>
          <a:p>
            <a:r>
              <a:rPr lang="en-US" altLang="en-US" smtClean="0"/>
              <a:t>Run least squares adjustment(s) of the combined static data and RTN vectors in the survey network</a:t>
            </a:r>
          </a:p>
          <a:p>
            <a:r>
              <a:rPr lang="en-US" altLang="en-US" smtClean="0"/>
              <a:t>Hold CORS (and possibly other published coordinates on passive marks) as control in network adjustments</a:t>
            </a:r>
          </a:p>
          <a:p>
            <a:r>
              <a:rPr lang="en-US" altLang="en-US" smtClean="0"/>
              <a:t>Check quality of results</a:t>
            </a:r>
          </a:p>
          <a:p>
            <a:r>
              <a:rPr lang="en-US" altLang="en-US" smtClean="0"/>
              <a:t>Submit survey project to NGS for review and publication in national database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457200"/>
            <a:ext cx="11582400" cy="1143000"/>
          </a:xfrm>
        </p:spPr>
        <p:txBody>
          <a:bodyPr/>
          <a:lstStyle/>
          <a:p>
            <a:r>
              <a:rPr lang="en-US" altLang="en-US" smtClean="0"/>
              <a:t>Network Accuracy at Marks in Hybrid Network vs. Number of Independent RTN Observations</a:t>
            </a:r>
          </a:p>
        </p:txBody>
      </p:sp>
      <p:sp>
        <p:nvSpPr>
          <p:cNvPr id="26627" name="TextBox 4"/>
          <p:cNvSpPr txBox="1">
            <a:spLocks noChangeArrowheads="1"/>
          </p:cNvSpPr>
          <p:nvPr/>
        </p:nvSpPr>
        <p:spPr bwMode="auto">
          <a:xfrm>
            <a:off x="609600" y="1766888"/>
            <a:ext cx="988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400">
                <a:latin typeface="Arial" panose="020B0604020202020204" pitchFamily="34" charset="0"/>
              </a:rPr>
              <a:t>(Each real-time vector based on a 5-minute (300-epoch), fixed observation; GPS+GLONASS)</a:t>
            </a:r>
          </a:p>
        </p:txBody>
      </p:sp>
      <p:pic>
        <p:nvPicPr>
          <p:cNvPr id="266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2597150"/>
            <a:ext cx="12101512"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Date Placeholder 3"/>
          <p:cNvSpPr>
            <a:spLocks noGrp="1"/>
          </p:cNvSpPr>
          <p:nvPr>
            <p:ph type="dt" sz="quarter" idx="10"/>
          </p:nvPr>
        </p:nvSpPr>
        <p:spPr bwMode="auto">
          <a:xfrm>
            <a:off x="23813" y="6656388"/>
            <a:ext cx="2438400"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131C5808-2168-4CCC-BA9F-672C8F98CA8F}"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6" name="Slide Number Placeholder 4"/>
          <p:cNvSpPr>
            <a:spLocks noGrp="1"/>
          </p:cNvSpPr>
          <p:nvPr>
            <p:ph type="sldNum" sz="quarter" idx="12"/>
          </p:nvPr>
        </p:nvSpPr>
        <p:spPr bwMode="auto">
          <a:xfrm>
            <a:off x="23813" y="6475413"/>
            <a:ext cx="485775" cy="182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fontAlgn="auto">
              <a:spcBef>
                <a:spcPct val="0"/>
              </a:spcBef>
              <a:spcAft>
                <a:spcPts val="0"/>
              </a:spcAft>
              <a:buFontTx/>
              <a:buNone/>
              <a:defRPr/>
            </a:pPr>
            <a:r>
              <a:rPr lang="en-US" altLang="en-US" sz="900" dirty="0" smtClean="0">
                <a:solidFill>
                  <a:srgbClr val="717171"/>
                </a:solidFill>
                <a:latin typeface="Verdana" panose="020B0604030504040204" pitchFamily="34" charset="0"/>
                <a:ea typeface="MS PGothic" panose="020B0600070205080204" pitchFamily="34" charset="-128"/>
                <a:cs typeface="+mn-cs"/>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“Standardized GNSS Vector Exchange Format”</a:t>
            </a:r>
          </a:p>
        </p:txBody>
      </p:sp>
      <p:sp>
        <p:nvSpPr>
          <p:cNvPr id="3" name="Content Placeholder 2"/>
          <p:cNvSpPr>
            <a:spLocks noGrp="1"/>
          </p:cNvSpPr>
          <p:nvPr>
            <p:ph idx="1"/>
          </p:nvPr>
        </p:nvSpPr>
        <p:spPr>
          <a:xfrm>
            <a:off x="609600" y="1600200"/>
            <a:ext cx="10972800" cy="4525963"/>
          </a:xfrm>
        </p:spPr>
        <p:txBody>
          <a:bodyPr/>
          <a:lstStyle/>
          <a:p>
            <a:pPr marL="0" indent="0">
              <a:buFont typeface="Arial" panose="020B0604020202020204" pitchFamily="34" charset="0"/>
              <a:buNone/>
              <a:defRPr/>
            </a:pPr>
            <a:r>
              <a:rPr lang="en-US" b="1" u="sng" dirty="0" smtClean="0"/>
              <a:t>Must Have:</a:t>
            </a:r>
          </a:p>
          <a:p>
            <a:pPr>
              <a:defRPr/>
            </a:pPr>
            <a:r>
              <a:rPr lang="en-US" dirty="0" smtClean="0"/>
              <a:t>Mark-to-mark ECEF vector components (</a:t>
            </a:r>
            <a:r>
              <a:rPr lang="en-US" dirty="0" err="1" smtClean="0"/>
              <a:t>dX</a:t>
            </a:r>
            <a:r>
              <a:rPr lang="en-US" dirty="0" smtClean="0"/>
              <a:t>, </a:t>
            </a:r>
            <a:r>
              <a:rPr lang="en-US" dirty="0" err="1" smtClean="0"/>
              <a:t>dY</a:t>
            </a:r>
            <a:r>
              <a:rPr lang="en-US" dirty="0" smtClean="0"/>
              <a:t>, </a:t>
            </a:r>
            <a:r>
              <a:rPr lang="en-US" dirty="0" err="1" smtClean="0"/>
              <a:t>dZ</a:t>
            </a:r>
            <a:r>
              <a:rPr lang="en-US" dirty="0" smtClean="0"/>
              <a:t>)</a:t>
            </a:r>
          </a:p>
          <a:p>
            <a:pPr>
              <a:defRPr/>
            </a:pPr>
            <a:r>
              <a:rPr lang="en-US" dirty="0" smtClean="0"/>
              <a:t>Standard deviations of vector components</a:t>
            </a:r>
          </a:p>
          <a:p>
            <a:pPr>
              <a:defRPr/>
            </a:pPr>
            <a:r>
              <a:rPr lang="en-US" dirty="0" smtClean="0"/>
              <a:t>Correlations or </a:t>
            </a:r>
            <a:r>
              <a:rPr lang="en-US" dirty="0" err="1" smtClean="0"/>
              <a:t>covariances</a:t>
            </a:r>
            <a:endParaRPr lang="en-US" dirty="0" smtClean="0"/>
          </a:p>
          <a:p>
            <a:pPr>
              <a:defRPr/>
            </a:pPr>
            <a:r>
              <a:rPr lang="en-US" dirty="0" smtClean="0"/>
              <a:t>Reference frame</a:t>
            </a:r>
          </a:p>
          <a:p>
            <a:pPr>
              <a:defRPr/>
            </a:pPr>
            <a:r>
              <a:rPr lang="en-US" dirty="0" smtClean="0"/>
              <a:t>Start and stop time of observation</a:t>
            </a:r>
          </a:p>
          <a:p>
            <a:pPr>
              <a:defRPr/>
            </a:pPr>
            <a:r>
              <a:rPr lang="en-US" dirty="0" smtClean="0"/>
              <a:t>A-priori coordinates of the “from” station</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“Standardized GNSS Vector Exchange Format”</a:t>
            </a:r>
          </a:p>
        </p:txBody>
      </p:sp>
      <p:sp>
        <p:nvSpPr>
          <p:cNvPr id="3" name="Content Placeholder 2"/>
          <p:cNvSpPr>
            <a:spLocks noGrp="1"/>
          </p:cNvSpPr>
          <p:nvPr>
            <p:ph idx="1"/>
          </p:nvPr>
        </p:nvSpPr>
        <p:spPr>
          <a:xfrm>
            <a:off x="609600" y="1323975"/>
            <a:ext cx="10972800" cy="5332413"/>
          </a:xfrm>
        </p:spPr>
        <p:txBody>
          <a:bodyPr/>
          <a:lstStyle/>
          <a:p>
            <a:pPr marL="0" indent="0">
              <a:buFont typeface="Arial" panose="020B0604020202020204" pitchFamily="34" charset="0"/>
              <a:buNone/>
              <a:defRPr/>
            </a:pPr>
            <a:r>
              <a:rPr lang="en-US" sz="2400" b="1" u="sng" dirty="0" smtClean="0"/>
              <a:t>Should Have:</a:t>
            </a:r>
          </a:p>
          <a:p>
            <a:pPr>
              <a:defRPr/>
            </a:pPr>
            <a:r>
              <a:rPr lang="en-US" sz="2400" dirty="0" smtClean="0"/>
              <a:t>Equipment information (at both “from” and “to” station)</a:t>
            </a:r>
          </a:p>
          <a:p>
            <a:pPr>
              <a:defRPr/>
            </a:pPr>
            <a:r>
              <a:rPr lang="en-US" sz="2400" dirty="0" smtClean="0"/>
              <a:t>Number of satellites used (GPS vs. GLONASS vs. Galileo vs. </a:t>
            </a:r>
            <a:r>
              <a:rPr lang="en-US" sz="2400" dirty="0" err="1" smtClean="0"/>
              <a:t>Beidou</a:t>
            </a:r>
            <a:r>
              <a:rPr lang="en-US" sz="2400" dirty="0" smtClean="0"/>
              <a:t>)</a:t>
            </a:r>
          </a:p>
          <a:p>
            <a:pPr>
              <a:defRPr/>
            </a:pPr>
            <a:r>
              <a:rPr lang="en-US" sz="2400" dirty="0" smtClean="0"/>
              <a:t>DOP</a:t>
            </a:r>
          </a:p>
          <a:p>
            <a:pPr>
              <a:defRPr/>
            </a:pPr>
            <a:r>
              <a:rPr lang="en-US" sz="2400" dirty="0" smtClean="0"/>
              <a:t>Solution type (fixed vs. float)</a:t>
            </a:r>
          </a:p>
          <a:p>
            <a:pPr>
              <a:defRPr/>
            </a:pPr>
            <a:r>
              <a:rPr lang="en-US" sz="2400" dirty="0" smtClean="0"/>
              <a:t>Orbit source</a:t>
            </a:r>
          </a:p>
          <a:p>
            <a:pPr>
              <a:defRPr/>
            </a:pPr>
            <a:r>
              <a:rPr lang="en-US" sz="2400" dirty="0" smtClean="0"/>
              <a:t>Observer name or ID</a:t>
            </a:r>
          </a:p>
          <a:p>
            <a:pPr>
              <a:defRPr/>
            </a:pPr>
            <a:r>
              <a:rPr lang="en-US" sz="2400" dirty="0" smtClean="0"/>
              <a:t>RTN metadata</a:t>
            </a:r>
          </a:p>
          <a:p>
            <a:pPr lvl="1">
              <a:defRPr/>
            </a:pPr>
            <a:r>
              <a:rPr lang="en-US" sz="2400" dirty="0" smtClean="0"/>
              <a:t>Name of RTN; network type</a:t>
            </a:r>
          </a:p>
          <a:p>
            <a:pPr lvl="1">
              <a:defRPr/>
            </a:pPr>
            <a:r>
              <a:rPr lang="en-US" sz="2400" dirty="0" smtClean="0"/>
              <a:t>inside/outside network</a:t>
            </a:r>
          </a:p>
          <a:p>
            <a:pPr lvl="1">
              <a:defRPr/>
            </a:pPr>
            <a:r>
              <a:rPr lang="en-US" sz="2400" dirty="0" smtClean="0"/>
              <a:t>Mount point; data format; IP address; IP port</a:t>
            </a:r>
          </a:p>
          <a:p>
            <a:pPr lvl="1">
              <a:defRPr/>
            </a:pPr>
            <a:r>
              <a:rPr lang="en-US" sz="2400" dirty="0" smtClean="0"/>
              <a:t>RTCM age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a:xfrm>
            <a:off x="609600" y="1489075"/>
            <a:ext cx="10972800" cy="4297363"/>
          </a:xfrm>
        </p:spPr>
        <p:txBody>
          <a:bodyPr/>
          <a:lstStyle/>
          <a:p>
            <a:r>
              <a:rPr lang="en-US" altLang="en-US" smtClean="0"/>
              <a:t>Real-time kinematic GNSS data are sufficiently accurate for many geodetic surveying applications</a:t>
            </a:r>
          </a:p>
          <a:p>
            <a:pPr lvl="1"/>
            <a:r>
              <a:rPr lang="en-US" altLang="en-US" smtClean="0"/>
              <a:t>Must balance accuracy versus efficiency</a:t>
            </a:r>
          </a:p>
          <a:p>
            <a:r>
              <a:rPr lang="en-US" altLang="en-US" smtClean="0"/>
              <a:t>Developing tools in OPUS-Projects so surveyors can upload, include, and adjust vectors from real-time GNSS surveys</a:t>
            </a:r>
          </a:p>
          <a:p>
            <a:pPr lvl="1"/>
            <a:r>
              <a:rPr lang="en-US" altLang="en-US" smtClean="0"/>
              <a:t>Need a standardized GNSS vector exchange format for industry</a:t>
            </a:r>
          </a:p>
          <a:p>
            <a:r>
              <a:rPr lang="en-US" altLang="en-US" smtClean="0"/>
              <a:t>Developing new surveying guidelines and/or specifications for including real-time data in a GNSS geodetic control survey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References</a:t>
            </a:r>
          </a:p>
        </p:txBody>
      </p:sp>
      <p:sp>
        <p:nvSpPr>
          <p:cNvPr id="30723" name="Content Placeholder 2"/>
          <p:cNvSpPr>
            <a:spLocks noGrp="1"/>
          </p:cNvSpPr>
          <p:nvPr>
            <p:ph idx="1"/>
          </p:nvPr>
        </p:nvSpPr>
        <p:spPr>
          <a:xfrm>
            <a:off x="609600" y="1828800"/>
            <a:ext cx="10972800" cy="4297363"/>
          </a:xfrm>
        </p:spPr>
        <p:txBody>
          <a:bodyPr/>
          <a:lstStyle/>
          <a:p>
            <a:r>
              <a:rPr lang="en-US" altLang="en-US" smtClean="0"/>
              <a:t>Allahyari, M., Olsen, M.J., Gillins, D.T., and Dennis, M.L. (2018). “Tale of Two RTNs: Rigorous Evaluation of Real-Time Network GNSS Observations,” </a:t>
            </a:r>
            <a:r>
              <a:rPr lang="en-US" altLang="en-US" i="1" smtClean="0"/>
              <a:t>J. Surv. Engr.,</a:t>
            </a:r>
            <a:r>
              <a:rPr lang="en-US" altLang="en-US" smtClean="0"/>
              <a:t> 144(2): 05018001.</a:t>
            </a:r>
          </a:p>
          <a:p>
            <a:r>
              <a:rPr lang="en-US" altLang="en-US" smtClean="0"/>
              <a:t>Weaver, B., Gillins, D.T., and Dennis, M.L. (2018). “Hybrid Survey Networks: Combining Real-Time and Static GNSS Observations for Optimizing Height Modernization,” </a:t>
            </a:r>
            <a:r>
              <a:rPr lang="en-US" altLang="en-US" i="1" smtClean="0"/>
              <a:t>J. Surv. Eng.</a:t>
            </a:r>
            <a:r>
              <a:rPr lang="en-US" altLang="en-US" smtClean="0"/>
              <a:t>, 144(1): 05017006.</a:t>
            </a:r>
          </a:p>
        </p:txBody>
      </p:sp>
      <p:sp>
        <p:nvSpPr>
          <p:cNvPr id="30724" name="Date Placeholder 3"/>
          <p:cNvSpPr>
            <a:spLocks noGrp="1"/>
          </p:cNvSpPr>
          <p:nvPr>
            <p:ph type="dt" sz="quarter" idx="10"/>
          </p:nvPr>
        </p:nvSpPr>
        <p:spPr bwMode="auto">
          <a:xfrm>
            <a:off x="23813" y="6656388"/>
            <a:ext cx="2438400"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978E2B07-0176-4854-B783-49C32BF89A2E}"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5" name="Slide Number Placeholder 4"/>
          <p:cNvSpPr>
            <a:spLocks noGrp="1"/>
          </p:cNvSpPr>
          <p:nvPr>
            <p:ph type="sldNum" sz="quarter" idx="12"/>
          </p:nvPr>
        </p:nvSpPr>
        <p:spPr bwMode="auto">
          <a:xfrm>
            <a:off x="23813" y="6475413"/>
            <a:ext cx="485775" cy="182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fontAlgn="auto">
              <a:spcBef>
                <a:spcPct val="0"/>
              </a:spcBef>
              <a:spcAft>
                <a:spcPts val="0"/>
              </a:spcAft>
              <a:buFontTx/>
              <a:buNone/>
              <a:defRPr/>
            </a:pPr>
            <a:r>
              <a:rPr lang="en-US" altLang="en-US" sz="900" dirty="0" smtClean="0">
                <a:solidFill>
                  <a:srgbClr val="717171"/>
                </a:solidFill>
                <a:latin typeface="Verdana" panose="020B0604030504040204" pitchFamily="34" charset="0"/>
                <a:ea typeface="MS PGothic" panose="020B0600070205080204" pitchFamily="34" charset="-128"/>
                <a:cs typeface="+mn-cs"/>
              </a:rPr>
              <a:t>37</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247650"/>
            <a:ext cx="8229600" cy="1143000"/>
          </a:xfrm>
        </p:spPr>
        <p:txBody>
          <a:bodyPr/>
          <a:lstStyle/>
          <a:p>
            <a:r>
              <a:rPr lang="en-US" altLang="en-US" smtClean="0"/>
              <a:t>Accuracy vs. Cost</a:t>
            </a:r>
          </a:p>
        </p:txBody>
      </p:sp>
      <p:sp>
        <p:nvSpPr>
          <p:cNvPr id="10243" name="Content Placeholder 4"/>
          <p:cNvSpPr>
            <a:spLocks noGrp="1"/>
          </p:cNvSpPr>
          <p:nvPr>
            <p:ph idx="1"/>
          </p:nvPr>
        </p:nvSpPr>
        <p:spPr>
          <a:xfrm>
            <a:off x="533400" y="1485900"/>
            <a:ext cx="5970588" cy="5372100"/>
          </a:xfrm>
        </p:spPr>
        <p:txBody>
          <a:bodyPr/>
          <a:lstStyle/>
          <a:p>
            <a:r>
              <a:rPr lang="en-US" altLang="en-US" sz="2400" smtClean="0"/>
              <a:t>Set a continuous GNSS reference station (i.e., </a:t>
            </a:r>
            <a:r>
              <a:rPr lang="en-US" altLang="en-US" sz="2400" b="1" smtClean="0">
                <a:solidFill>
                  <a:srgbClr val="FF0000"/>
                </a:solidFill>
              </a:rPr>
              <a:t>CORS</a:t>
            </a:r>
            <a:r>
              <a:rPr lang="en-US" altLang="en-US" sz="2400" smtClean="0"/>
              <a:t>)</a:t>
            </a:r>
          </a:p>
          <a:p>
            <a:pPr lvl="1"/>
            <a:r>
              <a:rPr lang="en-US" altLang="en-US" sz="2000" smtClean="0"/>
              <a:t>Permanent or semi-permanent base station</a:t>
            </a:r>
          </a:p>
          <a:p>
            <a:r>
              <a:rPr lang="en-US" altLang="en-US" sz="2400" smtClean="0"/>
              <a:t>Campaign-style static GNSS survey with multiple receivers</a:t>
            </a:r>
          </a:p>
          <a:p>
            <a:pPr lvl="1"/>
            <a:r>
              <a:rPr lang="en-US" altLang="en-US" sz="2000" smtClean="0"/>
              <a:t>Develop survey network for adjustment</a:t>
            </a:r>
          </a:p>
          <a:p>
            <a:pPr lvl="1"/>
            <a:r>
              <a:rPr lang="en-US" altLang="en-US" sz="2000" b="1" smtClean="0">
                <a:solidFill>
                  <a:srgbClr val="FF0000"/>
                </a:solidFill>
              </a:rPr>
              <a:t>OPUS-Projects</a:t>
            </a:r>
          </a:p>
          <a:p>
            <a:r>
              <a:rPr lang="en-US" altLang="en-US" sz="2400" smtClean="0"/>
              <a:t>Static GNSS survey session with one receiver (i.e., </a:t>
            </a:r>
            <a:r>
              <a:rPr lang="en-US" altLang="en-US" sz="2400" b="1" smtClean="0">
                <a:solidFill>
                  <a:srgbClr val="FF0000"/>
                </a:solidFill>
              </a:rPr>
              <a:t>OPUS-S</a:t>
            </a:r>
            <a:r>
              <a:rPr lang="en-US" altLang="en-US" sz="2400" smtClean="0"/>
              <a:t>)</a:t>
            </a:r>
          </a:p>
          <a:p>
            <a:r>
              <a:rPr lang="en-US" altLang="en-US" sz="2400" smtClean="0"/>
              <a:t>Rapid-static GNSS survey session with one receiver (i.e., </a:t>
            </a:r>
            <a:r>
              <a:rPr lang="en-US" altLang="en-US" sz="2400" b="1" smtClean="0">
                <a:solidFill>
                  <a:srgbClr val="FF0000"/>
                </a:solidFill>
              </a:rPr>
              <a:t>OPUS-RS</a:t>
            </a:r>
            <a:r>
              <a:rPr lang="en-US" altLang="en-US" sz="2400" smtClean="0"/>
              <a:t>)</a:t>
            </a:r>
          </a:p>
          <a:p>
            <a:r>
              <a:rPr lang="en-US" altLang="en-US" sz="2400" smtClean="0"/>
              <a:t>Real-time kinematic (RTK) observation</a:t>
            </a:r>
          </a:p>
        </p:txBody>
      </p:sp>
      <p:sp>
        <p:nvSpPr>
          <p:cNvPr id="9220" name="TextBox 6"/>
          <p:cNvSpPr txBox="1">
            <a:spLocks noChangeArrowheads="1"/>
          </p:cNvSpPr>
          <p:nvPr/>
        </p:nvSpPr>
        <p:spPr bwMode="auto">
          <a:xfrm>
            <a:off x="7105650" y="1141413"/>
            <a:ext cx="195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800">
                <a:solidFill>
                  <a:srgbClr val="008000"/>
                </a:solidFill>
                <a:latin typeface="Arial" panose="020B0604020202020204" pitchFamily="34" charset="0"/>
              </a:rPr>
              <a:t>Accuracy</a:t>
            </a:r>
          </a:p>
        </p:txBody>
      </p:sp>
      <p:pic>
        <p:nvPicPr>
          <p:cNvPr id="9221" name="Picture 2" descr="Image result for up and down arrow clip art"/>
          <p:cNvPicPr>
            <a:picLocks noChangeAspect="1" noChangeArrowheads="1"/>
          </p:cNvPicPr>
          <p:nvPr/>
        </p:nvPicPr>
        <p:blipFill>
          <a:blip r:embed="rId2">
            <a:extLst>
              <a:ext uri="{28A0092B-C50C-407E-A947-70E740481C1C}">
                <a14:useLocalDpi xmlns:a14="http://schemas.microsoft.com/office/drawing/2010/main" val="0"/>
              </a:ext>
            </a:extLst>
          </a:blip>
          <a:srcRect r="48083"/>
          <a:stretch>
            <a:fillRect/>
          </a:stretch>
        </p:blipFill>
        <p:spPr bwMode="auto">
          <a:xfrm>
            <a:off x="6832600" y="1674813"/>
            <a:ext cx="18923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9256713" y="1154113"/>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2800">
                <a:solidFill>
                  <a:srgbClr val="008000"/>
                </a:solidFill>
                <a:latin typeface="Arial" panose="020B0604020202020204" pitchFamily="34" charset="0"/>
              </a:rPr>
              <a:t>Cost</a:t>
            </a:r>
          </a:p>
        </p:txBody>
      </p:sp>
      <p:pic>
        <p:nvPicPr>
          <p:cNvPr id="9223" name="Picture 4" descr="Image result for dollar sig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1674813"/>
            <a:ext cx="12636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Image result for dollar sign clip art"/>
          <p:cNvPicPr>
            <a:picLocks noChangeAspect="1" noChangeArrowheads="1"/>
          </p:cNvPicPr>
          <p:nvPr/>
        </p:nvPicPr>
        <p:blipFill>
          <a:blip r:embed="rId3">
            <a:extLst>
              <a:ext uri="{28A0092B-C50C-407E-A947-70E740481C1C}">
                <a14:useLocalDpi xmlns:a14="http://schemas.microsoft.com/office/drawing/2010/main" val="0"/>
              </a:ext>
            </a:extLst>
          </a:blip>
          <a:srcRect l="8652" r="9862"/>
          <a:stretch>
            <a:fillRect/>
          </a:stretch>
        </p:blipFill>
        <p:spPr bwMode="auto">
          <a:xfrm>
            <a:off x="9810750" y="1674813"/>
            <a:ext cx="10287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7"/>
          <p:cNvGrpSpPr>
            <a:grpSpLocks/>
          </p:cNvGrpSpPr>
          <p:nvPr/>
        </p:nvGrpSpPr>
        <p:grpSpPr bwMode="auto">
          <a:xfrm>
            <a:off x="9059863" y="2962275"/>
            <a:ext cx="1398587" cy="1263650"/>
            <a:chOff x="7535535" y="2962930"/>
            <a:chExt cx="1398916" cy="1262390"/>
          </a:xfrm>
        </p:grpSpPr>
        <p:pic>
          <p:nvPicPr>
            <p:cNvPr id="9233" name="Picture 4" descr="Image result for dollar sig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535" y="2962930"/>
              <a:ext cx="1262390" cy="12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4" descr="Image result for dollar sign clip art"/>
            <p:cNvPicPr>
              <a:picLocks noChangeAspect="1" noChangeArrowheads="1"/>
            </p:cNvPicPr>
            <p:nvPr/>
          </p:nvPicPr>
          <p:blipFill>
            <a:blip r:embed="rId3">
              <a:extLst>
                <a:ext uri="{28A0092B-C50C-407E-A947-70E740481C1C}">
                  <a14:useLocalDpi xmlns:a14="http://schemas.microsoft.com/office/drawing/2010/main" val="0"/>
                </a:ext>
              </a:extLst>
            </a:blip>
            <a:srcRect l="8652" r="67204"/>
            <a:stretch>
              <a:fillRect/>
            </a:stretch>
          </p:blipFill>
          <p:spPr bwMode="auto">
            <a:xfrm>
              <a:off x="8629651" y="2962930"/>
              <a:ext cx="304800" cy="12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6" name="Picture 4" descr="Image result for dollar sig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88" y="4251325"/>
            <a:ext cx="12620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4" descr="Image result for dollar sign clip art"/>
          <p:cNvPicPr>
            <a:picLocks noChangeAspect="1" noChangeArrowheads="1"/>
          </p:cNvPicPr>
          <p:nvPr/>
        </p:nvPicPr>
        <p:blipFill>
          <a:blip r:embed="rId3">
            <a:extLst>
              <a:ext uri="{28A0092B-C50C-407E-A947-70E740481C1C}">
                <a14:useLocalDpi xmlns:a14="http://schemas.microsoft.com/office/drawing/2010/main" val="0"/>
              </a:ext>
            </a:extLst>
          </a:blip>
          <a:srcRect l="8652" r="67204"/>
          <a:stretch>
            <a:fillRect/>
          </a:stretch>
        </p:blipFill>
        <p:spPr bwMode="auto">
          <a:xfrm>
            <a:off x="9674225" y="5441950"/>
            <a:ext cx="304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Date Placeholder 3"/>
          <p:cNvSpPr>
            <a:spLocks noGrp="1"/>
          </p:cNvSpPr>
          <p:nvPr>
            <p:ph type="dt" sz="quarter" idx="10"/>
          </p:nvPr>
        </p:nvSpPr>
        <p:spPr bwMode="auto">
          <a:xfrm>
            <a:off x="61913" y="6591300"/>
            <a:ext cx="2438400"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B75F3BA7-5644-441B-A748-C5BAE2101C4A}"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15" name="Slide Number Placeholder 4"/>
          <p:cNvSpPr>
            <a:spLocks noGrp="1"/>
          </p:cNvSpPr>
          <p:nvPr>
            <p:ph type="sldNum" sz="quarter" idx="12"/>
          </p:nvPr>
        </p:nvSpPr>
        <p:spPr bwMode="auto">
          <a:xfrm>
            <a:off x="61913" y="6410325"/>
            <a:ext cx="485775" cy="182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fontAlgn="auto">
              <a:spcBef>
                <a:spcPct val="0"/>
              </a:spcBef>
              <a:spcAft>
                <a:spcPts val="0"/>
              </a:spcAft>
              <a:buFontTx/>
              <a:buNone/>
              <a:defRPr/>
            </a:pPr>
            <a:r>
              <a:rPr lang="en-US" altLang="en-US" sz="900" dirty="0" smtClean="0">
                <a:solidFill>
                  <a:srgbClr val="717171"/>
                </a:solidFill>
                <a:latin typeface="Verdana" panose="020B0604030504040204" pitchFamily="34" charset="0"/>
                <a:ea typeface="MS PGothic" panose="020B0600070205080204" pitchFamily="34" charset="-128"/>
                <a:cs typeface="+mn-cs"/>
              </a:rPr>
              <a:t>3</a:t>
            </a:r>
          </a:p>
        </p:txBody>
      </p:sp>
      <p:sp>
        <p:nvSpPr>
          <p:cNvPr id="2" name="Rectangle 1"/>
          <p:cNvSpPr/>
          <p:nvPr/>
        </p:nvSpPr>
        <p:spPr>
          <a:xfrm>
            <a:off x="547688" y="5780088"/>
            <a:ext cx="5418137"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Elbow Connector 4"/>
          <p:cNvCxnSpPr/>
          <p:nvPr/>
        </p:nvCxnSpPr>
        <p:spPr>
          <a:xfrm rot="16200000" flipV="1">
            <a:off x="-292100" y="4940300"/>
            <a:ext cx="1528763" cy="150813"/>
          </a:xfrm>
          <a:prstGeom prst="bentConnector3">
            <a:avLst>
              <a:gd name="adj1" fmla="val 5116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3200" y="2708275"/>
            <a:ext cx="5721350" cy="151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a:xfrm>
            <a:off x="360363" y="-685800"/>
            <a:ext cx="10972800" cy="685800"/>
          </a:xfrm>
        </p:spPr>
        <p:txBody>
          <a:bodyPr/>
          <a:lstStyle/>
          <a:p>
            <a:r>
              <a:rPr lang="en-US" altLang="en-US" smtClean="0"/>
              <a:t>Why 5-minute Observations?</a:t>
            </a:r>
          </a:p>
        </p:txBody>
      </p:sp>
      <p:sp>
        <p:nvSpPr>
          <p:cNvPr id="31747" name="Content Placeholder 2"/>
          <p:cNvSpPr>
            <a:spLocks noGrp="1"/>
          </p:cNvSpPr>
          <p:nvPr>
            <p:ph idx="1"/>
          </p:nvPr>
        </p:nvSpPr>
        <p:spPr/>
        <p:txBody>
          <a:bodyPr/>
          <a:lstStyle/>
          <a:p>
            <a:pPr>
              <a:buFont typeface="Arial" panose="020B0604020202020204" pitchFamily="34" charset="0"/>
              <a:buChar char="•"/>
            </a:pPr>
            <a:endParaRPr lang="en-US" altLang="en-US" smtClean="0"/>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0"/>
            <a:ext cx="9591675"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2984500" y="3048000"/>
            <a:ext cx="758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800">
                <a:latin typeface="Arial" panose="020B0604020202020204" pitchFamily="34" charset="0"/>
              </a:rPr>
              <a:t>SRTK, South Carolina                                        NRTK, South Carolina</a:t>
            </a:r>
          </a:p>
        </p:txBody>
      </p:sp>
      <p:sp>
        <p:nvSpPr>
          <p:cNvPr id="31750" name="TextBox 6"/>
          <p:cNvSpPr txBox="1">
            <a:spLocks noChangeArrowheads="1"/>
          </p:cNvSpPr>
          <p:nvPr/>
        </p:nvSpPr>
        <p:spPr bwMode="auto">
          <a:xfrm>
            <a:off x="2984500" y="6464300"/>
            <a:ext cx="758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800">
                <a:latin typeface="Arial" panose="020B0604020202020204" pitchFamily="34" charset="0"/>
              </a:rPr>
              <a:t>   SRTK, Oregon                                                  NRTK, Oregon </a:t>
            </a:r>
          </a:p>
        </p:txBody>
      </p:sp>
      <p:sp>
        <p:nvSpPr>
          <p:cNvPr id="31751" name="TextBox 7"/>
          <p:cNvSpPr txBox="1">
            <a:spLocks noChangeArrowheads="1"/>
          </p:cNvSpPr>
          <p:nvPr/>
        </p:nvSpPr>
        <p:spPr bwMode="auto">
          <a:xfrm>
            <a:off x="9772650" y="6464300"/>
            <a:ext cx="241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800">
                <a:latin typeface="Arial" panose="020B0604020202020204" pitchFamily="34" charset="0"/>
              </a:rPr>
              <a:t>[Allahyari et al. 2018]</a:t>
            </a:r>
          </a:p>
        </p:txBody>
      </p:sp>
      <p:sp>
        <p:nvSpPr>
          <p:cNvPr id="317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BC125C70-037B-4240-A4E8-C6B699C9CF86}"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3175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smtClean="0">
                <a:solidFill>
                  <a:srgbClr val="717171"/>
                </a:solidFill>
                <a:latin typeface="Verdana" panose="020B0604030504040204" pitchFamily="34" charset="0"/>
                <a:ea typeface="MS PGothic" panose="020B0600070205080204" pitchFamily="34" charset="-128"/>
              </a:rPr>
              <a:t>5</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81200" y="692150"/>
            <a:ext cx="8229600" cy="685800"/>
          </a:xfrm>
        </p:spPr>
        <p:txBody>
          <a:bodyPr/>
          <a:lstStyle/>
          <a:p>
            <a:pPr eaLnBrk="1" hangingPunct="1"/>
            <a:r>
              <a:rPr lang="en-US" altLang="en-US" smtClean="0">
                <a:solidFill>
                  <a:srgbClr val="000000"/>
                </a:solidFill>
                <a:latin typeface="Verdana" panose="020B0604030504040204" pitchFamily="34" charset="0"/>
              </a:rPr>
              <a:t>Accuracy of PAGES</a:t>
            </a:r>
          </a:p>
        </p:txBody>
      </p:sp>
      <p:sp>
        <p:nvSpPr>
          <p:cNvPr id="30723"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9pPr>
          </a:lstStyle>
          <a:p>
            <a:pPr>
              <a:spcBef>
                <a:spcPct val="0"/>
              </a:spcBef>
              <a:buFontTx/>
              <a:buNone/>
              <a:defRPr/>
            </a:pPr>
            <a:fld id="{B3FD29A0-2194-4D94-A04C-756BCD87AF4B}" type="datetime4">
              <a:rPr lang="en-US" altLang="en-US" sz="900">
                <a:solidFill>
                  <a:srgbClr val="717171"/>
                </a:solidFill>
                <a:latin typeface="Verdana" panose="020B0604030504040204" pitchFamily="34" charset="0"/>
              </a:rPr>
              <a:pPr>
                <a:spcBef>
                  <a:spcPct val="0"/>
                </a:spcBef>
                <a:buFontTx/>
                <a:buNone/>
                <a:defRPr/>
              </a:pPr>
              <a:t>May 11, 2018</a:t>
            </a:fld>
            <a:endParaRPr lang="en-US" altLang="en-US" sz="900">
              <a:solidFill>
                <a:srgbClr val="717171"/>
              </a:solidFill>
              <a:latin typeface="Verdana" panose="020B0604030504040204" pitchFamily="34" charset="0"/>
            </a:endParaRPr>
          </a:p>
        </p:txBody>
      </p:sp>
      <p:sp>
        <p:nvSpPr>
          <p:cNvPr id="327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F7C2101A-F0A3-48A4-B507-98D875C0A9D9}" type="slidenum">
              <a:rPr lang="en-US" altLang="en-US" sz="900" smtClean="0">
                <a:solidFill>
                  <a:srgbClr val="717171"/>
                </a:solidFill>
                <a:latin typeface="Verdana" panose="020B0604030504040204" pitchFamily="34" charset="0"/>
                <a:ea typeface="MS PGothic" panose="020B0600070205080204" pitchFamily="34" charset="-128"/>
              </a:rPr>
              <a:pPr>
                <a:spcBef>
                  <a:spcPct val="0"/>
                </a:spcBef>
                <a:buFontTx/>
                <a:buNone/>
              </a:pPr>
              <a:t>21</a:t>
            </a:fld>
            <a:endParaRPr lang="en-US" altLang="en-US" sz="900" smtClean="0">
              <a:solidFill>
                <a:srgbClr val="717171"/>
              </a:solidFill>
              <a:latin typeface="Verdana" panose="020B0604030504040204" pitchFamily="34" charset="0"/>
              <a:ea typeface="MS PGothic" panose="020B0600070205080204" pitchFamily="34" charset="-128"/>
            </a:endParaRPr>
          </a:p>
        </p:txBody>
      </p:sp>
      <p:pic>
        <p:nvPicPr>
          <p:cNvPr id="327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1443038"/>
            <a:ext cx="5853112" cy="33861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4" name="Content Placeholder 1"/>
          <p:cNvSpPr txBox="1">
            <a:spLocks/>
          </p:cNvSpPr>
          <p:nvPr/>
        </p:nvSpPr>
        <p:spPr bwMode="auto">
          <a:xfrm>
            <a:off x="1663700" y="1647825"/>
            <a:ext cx="28035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lvl="1" eaLnBrk="1" hangingPunct="1">
              <a:buFontTx/>
              <a:buChar char="•"/>
            </a:pPr>
            <a:r>
              <a:rPr lang="en-US" altLang="en-US" sz="1600">
                <a:solidFill>
                  <a:srgbClr val="000000"/>
                </a:solidFill>
                <a:latin typeface="Verdana" panose="020B0604030504040204" pitchFamily="34" charset="0"/>
                <a:ea typeface="MS PGothic" panose="020B0600070205080204" pitchFamily="34" charset="-128"/>
              </a:rPr>
              <a:t>Dependent on observation duration</a:t>
            </a:r>
          </a:p>
          <a:p>
            <a:pPr lvl="1" eaLnBrk="1" hangingPunct="1">
              <a:buFontTx/>
              <a:buChar char="•"/>
            </a:pPr>
            <a:r>
              <a:rPr lang="en-US" altLang="en-US" sz="1600">
                <a:solidFill>
                  <a:srgbClr val="000000"/>
                </a:solidFill>
                <a:latin typeface="Verdana" panose="020B0604030504040204" pitchFamily="34" charset="0"/>
                <a:ea typeface="MS PGothic" panose="020B0600070205080204" pitchFamily="34" charset="-128"/>
              </a:rPr>
              <a:t>Capable of processing long baselines</a:t>
            </a:r>
          </a:p>
        </p:txBody>
      </p:sp>
      <p:sp>
        <p:nvSpPr>
          <p:cNvPr id="32775" name="Content Placeholder 1"/>
          <p:cNvSpPr txBox="1">
            <a:spLocks/>
          </p:cNvSpPr>
          <p:nvPr/>
        </p:nvSpPr>
        <p:spPr bwMode="auto">
          <a:xfrm>
            <a:off x="6446838" y="4892675"/>
            <a:ext cx="2406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buFont typeface="Arial" panose="020B0604020202020204" pitchFamily="34" charset="0"/>
              <a:buNone/>
            </a:pPr>
            <a:r>
              <a:rPr lang="en-US" altLang="en-US" sz="1600">
                <a:solidFill>
                  <a:srgbClr val="000000"/>
                </a:solidFill>
                <a:latin typeface="Verdana" panose="020B0604030504040204" pitchFamily="34" charset="0"/>
                <a:ea typeface="MS PGothic" panose="020B0600070205080204" pitchFamily="34" charset="-128"/>
                <a:cs typeface="Calibri" panose="020F0502020204030204" pitchFamily="34" charset="0"/>
              </a:rPr>
              <a:t>Eckl et al. 2001</a:t>
            </a:r>
          </a:p>
        </p:txBody>
      </p:sp>
      <p:sp>
        <p:nvSpPr>
          <p:cNvPr id="7" name="TextBox 6"/>
          <p:cNvSpPr txBox="1">
            <a:spLocks noRot="1" noChangeAspect="1" noMove="1" noResize="1" noEditPoints="1" noAdjustHandles="1" noChangeArrowheads="1" noChangeShapeType="1" noTextEdit="1"/>
          </p:cNvSpPr>
          <p:nvPr/>
        </p:nvSpPr>
        <p:spPr>
          <a:xfrm>
            <a:off x="2095144" y="3572242"/>
            <a:ext cx="2501262" cy="642227"/>
          </a:xfrm>
          <a:prstGeom prst="rect">
            <a:avLst/>
          </a:prstGeom>
          <a:blipFill>
            <a:blip r:embed="rId4"/>
            <a:stretch>
              <a:fillRect b="-952"/>
            </a:stretch>
          </a:blipFill>
        </p:spPr>
        <p:txBody>
          <a:bodyPr/>
          <a:lstStyle/>
          <a:p>
            <a:pPr>
              <a:defRPr/>
            </a:pPr>
            <a:r>
              <a:rPr lang="en-US">
                <a:noFill/>
              </a:rPr>
              <a:t> </a:t>
            </a:r>
          </a:p>
        </p:txBody>
      </p:sp>
      <p:sp>
        <p:nvSpPr>
          <p:cNvPr id="12" name="TextBox 11"/>
          <p:cNvSpPr txBox="1">
            <a:spLocks noRot="1" noChangeAspect="1" noMove="1" noResize="1" noEditPoints="1" noAdjustHandles="1" noChangeArrowheads="1" noChangeShapeType="1" noTextEdit="1"/>
          </p:cNvSpPr>
          <p:nvPr/>
        </p:nvSpPr>
        <p:spPr>
          <a:xfrm>
            <a:off x="8902769" y="5773783"/>
            <a:ext cx="1330492" cy="276999"/>
          </a:xfrm>
          <a:prstGeom prst="rect">
            <a:avLst/>
          </a:prstGeom>
          <a:blipFill>
            <a:blip r:embed="rId5"/>
            <a:stretch>
              <a:fillRect l="-3196" r="-4110" b="-10870"/>
            </a:stretch>
          </a:blipFill>
        </p:spPr>
        <p:txBody>
          <a:bodyPr/>
          <a:lstStyle/>
          <a:p>
            <a:pPr>
              <a:defRPr/>
            </a:pPr>
            <a:r>
              <a:rPr lang="en-US">
                <a:noFill/>
              </a:rPr>
              <a:t> </a:t>
            </a:r>
          </a:p>
        </p:txBody>
      </p:sp>
      <p:sp>
        <p:nvSpPr>
          <p:cNvPr id="13" name="Content Placeholder 1"/>
          <p:cNvSpPr txBox="1">
            <a:spLocks/>
          </p:cNvSpPr>
          <p:nvPr/>
        </p:nvSpPr>
        <p:spPr bwMode="auto">
          <a:xfrm>
            <a:off x="2103438" y="4684713"/>
            <a:ext cx="25765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buFont typeface="Arial" panose="020B0604020202020204" pitchFamily="34" charset="0"/>
              <a:buNone/>
            </a:pPr>
            <a:r>
              <a:rPr lang="en-US" altLang="en-US" sz="1800">
                <a:solidFill>
                  <a:srgbClr val="000000"/>
                </a:solidFill>
                <a:latin typeface="Cambria Math" panose="02040503050406030204" pitchFamily="18" charset="0"/>
                <a:ea typeface="Cambria Math" panose="02040503050406030204" pitchFamily="18" charset="0"/>
                <a:cs typeface="Calibri" panose="020F0502020204030204" pitchFamily="34" charset="0"/>
              </a:rPr>
              <a:t>Scale to 95% confidence</a:t>
            </a:r>
          </a:p>
        </p:txBody>
      </p:sp>
      <p:sp>
        <p:nvSpPr>
          <p:cNvPr id="14" name="TextBox 13"/>
          <p:cNvSpPr txBox="1">
            <a:spLocks noRot="1" noChangeAspect="1" noMove="1" noResize="1" noEditPoints="1" noAdjustHandles="1" noChangeArrowheads="1" noChangeShapeType="1" noTextEdit="1"/>
          </p:cNvSpPr>
          <p:nvPr/>
        </p:nvSpPr>
        <p:spPr>
          <a:xfrm>
            <a:off x="2095144" y="5594631"/>
            <a:ext cx="2178224" cy="653833"/>
          </a:xfrm>
          <a:prstGeom prst="rect">
            <a:avLst/>
          </a:prstGeom>
          <a:blipFill>
            <a:blip r:embed="rId6"/>
            <a:stretch>
              <a:fillRect b="-935"/>
            </a:stretch>
          </a:blipFill>
        </p:spPr>
        <p:txBody>
          <a:bodyPr/>
          <a:lstStyle/>
          <a:p>
            <a:pPr>
              <a:defRPr/>
            </a:pPr>
            <a:r>
              <a:rPr lang="en-US">
                <a:noFill/>
              </a:rPr>
              <a:t> </a:t>
            </a:r>
          </a:p>
        </p:txBody>
      </p:sp>
      <p:sp>
        <p:nvSpPr>
          <p:cNvPr id="16" name="Down Arrow 15"/>
          <p:cNvSpPr/>
          <p:nvPr/>
        </p:nvSpPr>
        <p:spPr bwMode="auto">
          <a:xfrm>
            <a:off x="3065463" y="4271963"/>
            <a:ext cx="369887" cy="428625"/>
          </a:xfrm>
          <a:prstGeom prst="downArrow">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sz="2400" dirty="0">
              <a:solidFill>
                <a:srgbClr val="999999"/>
              </a:solidFill>
              <a:latin typeface="Arial" charset="0"/>
              <a:ea typeface="ＭＳ Ｐゴシック" pitchFamily="-96" charset="-128"/>
            </a:endParaRPr>
          </a:p>
        </p:txBody>
      </p:sp>
      <p:sp>
        <p:nvSpPr>
          <p:cNvPr id="18" name="Down Arrow 17"/>
          <p:cNvSpPr/>
          <p:nvPr/>
        </p:nvSpPr>
        <p:spPr bwMode="auto">
          <a:xfrm>
            <a:off x="3065463" y="5064125"/>
            <a:ext cx="369887" cy="427038"/>
          </a:xfrm>
          <a:prstGeom prst="downArrow">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sz="2400" dirty="0">
              <a:solidFill>
                <a:srgbClr val="999999"/>
              </a:solidFill>
              <a:latin typeface="Arial" charset="0"/>
              <a:ea typeface="ＭＳ Ｐゴシック" pitchFamily="-96" charset="-128"/>
            </a:endParaRPr>
          </a:p>
        </p:txBody>
      </p:sp>
      <p:sp>
        <p:nvSpPr>
          <p:cNvPr id="17" name="Rectangle 16"/>
          <p:cNvSpPr>
            <a:spLocks noRot="1" noChangeAspect="1" noMove="1" noResize="1" noEditPoints="1" noAdjustHandles="1" noChangeArrowheads="1" noChangeShapeType="1" noTextEdit="1"/>
          </p:cNvSpPr>
          <p:nvPr/>
        </p:nvSpPr>
        <p:spPr>
          <a:xfrm>
            <a:off x="4780865" y="5594631"/>
            <a:ext cx="3400225" cy="653833"/>
          </a:xfrm>
          <a:prstGeom prst="rect">
            <a:avLst/>
          </a:prstGeom>
          <a:blipFill>
            <a:blip r:embed="rId7"/>
            <a:stretch>
              <a:fillRect b="-935"/>
            </a:stretch>
          </a:blipFill>
        </p:spPr>
        <p:txBody>
          <a:bodyPr/>
          <a:lstStyle/>
          <a:p>
            <a:pPr>
              <a:defRPr/>
            </a:pPr>
            <a:r>
              <a:rPr lang="en-US">
                <a:noFill/>
              </a:rPr>
              <a:t> </a:t>
            </a:r>
          </a:p>
        </p:txBody>
      </p:sp>
      <p:sp>
        <p:nvSpPr>
          <p:cNvPr id="22" name="Down Arrow 21"/>
          <p:cNvSpPr/>
          <p:nvPr/>
        </p:nvSpPr>
        <p:spPr bwMode="auto">
          <a:xfrm rot="16200000">
            <a:off x="8344694" y="5707857"/>
            <a:ext cx="371475" cy="427037"/>
          </a:xfrm>
          <a:prstGeom prst="downArrow">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sz="2400" dirty="0">
              <a:solidFill>
                <a:srgbClr val="999999"/>
              </a:solidFill>
              <a:latin typeface="Arial" charset="0"/>
              <a:ea typeface="ＭＳ Ｐゴシック" pitchFamily="-96" charset="-128"/>
            </a:endParaRPr>
          </a:p>
        </p:txBody>
      </p:sp>
      <p:sp>
        <p:nvSpPr>
          <p:cNvPr id="23" name="Down Arrow 22"/>
          <p:cNvSpPr/>
          <p:nvPr/>
        </p:nvSpPr>
        <p:spPr bwMode="auto">
          <a:xfrm rot="16200000">
            <a:off x="4358481" y="5693569"/>
            <a:ext cx="371475" cy="427038"/>
          </a:xfrm>
          <a:prstGeom prst="downArrow">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sz="2400" dirty="0">
              <a:solidFill>
                <a:srgbClr val="999999"/>
              </a:solidFill>
              <a:latin typeface="Arial" charset="0"/>
              <a:ea typeface="ＭＳ Ｐゴシック" pitchFamily="-96"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0" y="293688"/>
            <a:ext cx="9023350" cy="1143000"/>
          </a:xfrm>
        </p:spPr>
        <p:txBody>
          <a:bodyPr/>
          <a:lstStyle/>
          <a:p>
            <a:r>
              <a:rPr lang="en-US" altLang="en-US" smtClean="0"/>
              <a:t>Empirical Evaluation of OPUS-Projects</a:t>
            </a:r>
          </a:p>
        </p:txBody>
      </p:sp>
      <p:sp>
        <p:nvSpPr>
          <p:cNvPr id="3" name="Content Placeholder 2"/>
          <p:cNvSpPr>
            <a:spLocks noGrp="1"/>
          </p:cNvSpPr>
          <p:nvPr>
            <p:ph idx="1"/>
          </p:nvPr>
        </p:nvSpPr>
        <p:spPr>
          <a:xfrm>
            <a:off x="1981200" y="1828800"/>
            <a:ext cx="3484563" cy="4297363"/>
          </a:xfrm>
        </p:spPr>
        <p:txBody>
          <a:bodyPr/>
          <a:lstStyle/>
          <a:p>
            <a:pPr marL="0" indent="0">
              <a:buFont typeface="Arial" panose="020B0604020202020204" pitchFamily="34" charset="0"/>
              <a:buNone/>
              <a:defRPr/>
            </a:pPr>
            <a:r>
              <a:rPr lang="en-US" altLang="en-US" sz="2400" i="1" dirty="0" err="1"/>
              <a:t>s</a:t>
            </a:r>
            <a:r>
              <a:rPr lang="en-US" altLang="en-US" sz="2400" i="1" baseline="-25000" dirty="0" err="1"/>
              <a:t>h</a:t>
            </a:r>
            <a:r>
              <a:rPr lang="en-US" altLang="en-US" sz="2400" dirty="0"/>
              <a:t> = ± 2.0 cm at 95% confidence when T = 14.2 hours</a:t>
            </a:r>
          </a:p>
          <a:p>
            <a:pPr>
              <a:defRPr/>
            </a:pPr>
            <a:endParaRPr lang="en-US" altLang="en-US" sz="2400" dirty="0"/>
          </a:p>
          <a:p>
            <a:pPr>
              <a:defRPr/>
            </a:pPr>
            <a:r>
              <a:rPr lang="en-US" altLang="en-US" sz="2400" dirty="0"/>
              <a:t>(2) 7.5 hour sessions</a:t>
            </a:r>
          </a:p>
          <a:p>
            <a:pPr>
              <a:defRPr/>
            </a:pPr>
            <a:r>
              <a:rPr lang="en-US" altLang="en-US" sz="2400" dirty="0"/>
              <a:t>(3) 5 hour sessions</a:t>
            </a:r>
          </a:p>
          <a:p>
            <a:pPr lvl="1">
              <a:defRPr/>
            </a:pPr>
            <a:r>
              <a:rPr lang="en-US" altLang="en-US" sz="2400" dirty="0"/>
              <a:t>(morning, midday, afternoon)</a:t>
            </a:r>
          </a:p>
          <a:p>
            <a:pPr>
              <a:defRPr/>
            </a:pPr>
            <a:r>
              <a:rPr lang="en-US" altLang="en-US" sz="2400" dirty="0"/>
              <a:t>(4) 4 hour sessions</a:t>
            </a:r>
          </a:p>
          <a:p>
            <a:pPr lvl="1">
              <a:defRPr/>
            </a:pPr>
            <a:r>
              <a:rPr lang="en-US" altLang="en-US" sz="2400" dirty="0"/>
              <a:t>(2 morning, 2 afternoon)</a:t>
            </a:r>
          </a:p>
          <a:p>
            <a:pPr>
              <a:defRPr/>
            </a:pPr>
            <a:endParaRPr lang="en-US" dirty="0"/>
          </a:p>
        </p:txBody>
      </p:sp>
      <p:pic>
        <p:nvPicPr>
          <p:cNvPr id="34820"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1457325"/>
            <a:ext cx="419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80100" y="3665538"/>
            <a:ext cx="180975" cy="79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Campaign-style GNSS Surveys at NGS</a:t>
            </a:r>
          </a:p>
        </p:txBody>
      </p:sp>
      <p:sp>
        <p:nvSpPr>
          <p:cNvPr id="3" name="Content Placeholder 2"/>
          <p:cNvSpPr>
            <a:spLocks noGrp="1"/>
          </p:cNvSpPr>
          <p:nvPr>
            <p:ph idx="1"/>
          </p:nvPr>
        </p:nvSpPr>
        <p:spPr>
          <a:xfrm>
            <a:off x="609600" y="1477963"/>
            <a:ext cx="10972800" cy="4297362"/>
          </a:xfrm>
        </p:spPr>
        <p:txBody>
          <a:bodyPr/>
          <a:lstStyle/>
          <a:p>
            <a:r>
              <a:rPr lang="en-US" altLang="en-US" smtClean="0"/>
              <a:t>“Height Modernization Surveys” – NOS NGS 58/59</a:t>
            </a:r>
          </a:p>
          <a:p>
            <a:pPr lvl="1"/>
            <a:r>
              <a:rPr lang="en-US" altLang="en-US" smtClean="0"/>
              <a:t>Establish geodetic coordinates on passive marks</a:t>
            </a:r>
          </a:p>
          <a:p>
            <a:pPr lvl="1"/>
            <a:r>
              <a:rPr lang="en-US" altLang="en-US" smtClean="0"/>
              <a:t>Constrain survey networks to orthometric heights on bench marks to derive orthometric heights on passive marks</a:t>
            </a:r>
          </a:p>
          <a:p>
            <a:r>
              <a:rPr lang="en-US" altLang="en-US" smtClean="0"/>
              <a:t>“FAA Control Surveys” – AC 150/5300-16A</a:t>
            </a:r>
          </a:p>
          <a:p>
            <a:pPr lvl="1"/>
            <a:r>
              <a:rPr lang="en-US" altLang="en-US" smtClean="0"/>
              <a:t>Establish geodetic coordinates on passive marks near runways</a:t>
            </a:r>
          </a:p>
          <a:p>
            <a:pPr lvl="1"/>
            <a:r>
              <a:rPr lang="en-US" altLang="en-US" smtClean="0"/>
              <a:t>Control for airport obstruction surveys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00250" y="184150"/>
            <a:ext cx="8229600" cy="1143000"/>
          </a:xfrm>
        </p:spPr>
        <p:txBody>
          <a:bodyPr/>
          <a:lstStyle/>
          <a:p>
            <a:r>
              <a:rPr lang="en-US" altLang="en-US" smtClean="0"/>
              <a:t>NOS NGS-58</a:t>
            </a:r>
          </a:p>
        </p:txBody>
      </p:sp>
      <p:sp>
        <p:nvSpPr>
          <p:cNvPr id="11267" name="Content Placeholder 2"/>
          <p:cNvSpPr>
            <a:spLocks noGrp="1"/>
          </p:cNvSpPr>
          <p:nvPr>
            <p:ph idx="1"/>
          </p:nvPr>
        </p:nvSpPr>
        <p:spPr>
          <a:xfrm>
            <a:off x="173038" y="1992313"/>
            <a:ext cx="6111875" cy="4352925"/>
          </a:xfrm>
        </p:spPr>
        <p:txBody>
          <a:bodyPr/>
          <a:lstStyle/>
          <a:p>
            <a:pPr>
              <a:buSzPct val="75000"/>
              <a:buFontTx/>
              <a:buChar char="•"/>
            </a:pPr>
            <a:r>
              <a:rPr lang="en-US" altLang="en-US" sz="2400" smtClean="0">
                <a:solidFill>
                  <a:srgbClr val="000000"/>
                </a:solidFill>
                <a:latin typeface="Verdana" panose="020B0604030504040204" pitchFamily="34" charset="0"/>
              </a:rPr>
              <a:t>Published in 1997</a:t>
            </a:r>
          </a:p>
          <a:p>
            <a:pPr>
              <a:buSzPct val="75000"/>
              <a:buFontTx/>
              <a:buChar char="•"/>
            </a:pPr>
            <a:r>
              <a:rPr lang="en-US" altLang="en-US" sz="2400" smtClean="0">
                <a:solidFill>
                  <a:srgbClr val="000000"/>
                </a:solidFill>
                <a:latin typeface="Verdana" panose="020B0604030504040204" pitchFamily="34" charset="0"/>
              </a:rPr>
              <a:t>Network hierarchy</a:t>
            </a:r>
          </a:p>
          <a:p>
            <a:pPr>
              <a:buSzPct val="75000"/>
              <a:buFontTx/>
              <a:buChar char="•"/>
            </a:pPr>
            <a:r>
              <a:rPr lang="en-US" altLang="en-US" sz="2400" smtClean="0">
                <a:solidFill>
                  <a:srgbClr val="000000"/>
                </a:solidFill>
                <a:latin typeface="Verdana" panose="020B0604030504040204" pitchFamily="34" charset="0"/>
              </a:rPr>
              <a:t>Repeat observations</a:t>
            </a:r>
          </a:p>
          <a:p>
            <a:pPr>
              <a:buSzPct val="75000"/>
              <a:buFontTx/>
              <a:buChar char="•"/>
            </a:pPr>
            <a:r>
              <a:rPr lang="en-US" altLang="en-US" sz="2400" smtClean="0">
                <a:solidFill>
                  <a:srgbClr val="000000"/>
                </a:solidFill>
                <a:latin typeface="Verdana" panose="020B0604030504040204" pitchFamily="34" charset="0"/>
              </a:rPr>
              <a:t>Survey traceability</a:t>
            </a:r>
          </a:p>
          <a:p>
            <a:pPr>
              <a:buSzPct val="75000"/>
              <a:buFontTx/>
              <a:buChar char="•"/>
            </a:pPr>
            <a:r>
              <a:rPr lang="en-US" altLang="en-US" sz="2400" smtClean="0">
                <a:solidFill>
                  <a:srgbClr val="000000"/>
                </a:solidFill>
                <a:latin typeface="Verdana" panose="020B0604030504040204" pitchFamily="34" charset="0"/>
              </a:rPr>
              <a:t>Adjustments of GNSS network holding control</a:t>
            </a:r>
          </a:p>
          <a:p>
            <a:pPr>
              <a:buSzPct val="75000"/>
              <a:buFontTx/>
              <a:buChar char="•"/>
            </a:pPr>
            <a:r>
              <a:rPr lang="en-US" altLang="en-US" sz="2400" smtClean="0">
                <a:solidFill>
                  <a:srgbClr val="000000"/>
                </a:solidFill>
                <a:latin typeface="Verdana" panose="020B0604030504040204" pitchFamily="34" charset="0"/>
              </a:rPr>
              <a:t>Local accuracy ≤ 2 cm (95% conf.)</a:t>
            </a:r>
          </a:p>
          <a:p>
            <a:pPr>
              <a:buSzPct val="75000"/>
              <a:buFontTx/>
              <a:buChar char="•"/>
            </a:pPr>
            <a:r>
              <a:rPr lang="en-US" altLang="en-US" sz="2400" smtClean="0">
                <a:solidFill>
                  <a:srgbClr val="000000"/>
                </a:solidFill>
                <a:latin typeface="Verdana" panose="020B0604030504040204" pitchFamily="34" charset="0"/>
              </a:rPr>
              <a:t>Network accuracy ≤ 5 cm (95% conf.)</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25" y="984250"/>
            <a:ext cx="48990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Real-time Networks (RTNs)</a:t>
            </a:r>
          </a:p>
        </p:txBody>
      </p:sp>
      <p:sp>
        <p:nvSpPr>
          <p:cNvPr id="3" name="Content Placeholder 2"/>
          <p:cNvSpPr>
            <a:spLocks noGrp="1"/>
          </p:cNvSpPr>
          <p:nvPr>
            <p:ph idx="1"/>
          </p:nvPr>
        </p:nvSpPr>
        <p:spPr>
          <a:xfrm>
            <a:off x="609600" y="1828800"/>
            <a:ext cx="7321550" cy="4297363"/>
          </a:xfrm>
        </p:spPr>
        <p:txBody>
          <a:bodyPr/>
          <a:lstStyle/>
          <a:p>
            <a:r>
              <a:rPr lang="en-US" altLang="en-US" smtClean="0"/>
              <a:t>Network of continuously operating GNSS stations</a:t>
            </a:r>
          </a:p>
          <a:p>
            <a:pPr lvl="1"/>
            <a:r>
              <a:rPr lang="en-US" altLang="en-US" smtClean="0"/>
              <a:t>~ 70 km interstation spacing</a:t>
            </a:r>
          </a:p>
          <a:p>
            <a:r>
              <a:rPr lang="en-US" altLang="en-US" smtClean="0"/>
              <a:t>Atmospheric and orbital corrections are transmitted to rover via mobile data link</a:t>
            </a:r>
          </a:p>
          <a:p>
            <a:r>
              <a:rPr lang="en-US" altLang="en-US" smtClean="0"/>
              <a:t>Baselines processed in real-time</a:t>
            </a:r>
          </a:p>
          <a:p>
            <a:r>
              <a:rPr lang="en-US" altLang="en-US" smtClean="0"/>
              <a:t>Coordinates to cm-level accuracies derived in seconds to minutes</a:t>
            </a:r>
          </a:p>
        </p:txBody>
      </p:sp>
      <p:pic>
        <p:nvPicPr>
          <p:cNvPr id="122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1150" y="1474788"/>
            <a:ext cx="3903663" cy="52038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98513" y="603250"/>
            <a:ext cx="10972800" cy="685800"/>
          </a:xfrm>
        </p:spPr>
        <p:txBody>
          <a:bodyPr/>
          <a:lstStyle/>
          <a:p>
            <a:r>
              <a:rPr lang="en-US" altLang="en-US" smtClean="0"/>
              <a:t>Empirical Evaluation of the Accuracy of RTNs</a:t>
            </a:r>
          </a:p>
        </p:txBody>
      </p:sp>
      <p:pic>
        <p:nvPicPr>
          <p:cNvPr id="13315" name="Picture 3"/>
          <p:cNvPicPr>
            <a:picLocks noChangeAspect="1"/>
          </p:cNvPicPr>
          <p:nvPr/>
        </p:nvPicPr>
        <p:blipFill>
          <a:blip r:embed="rId2">
            <a:extLst>
              <a:ext uri="{28A0092B-C50C-407E-A947-70E740481C1C}">
                <a14:useLocalDpi xmlns:a14="http://schemas.microsoft.com/office/drawing/2010/main" val="0"/>
              </a:ext>
            </a:extLst>
          </a:blip>
          <a:srcRect l="49782" b="54625"/>
          <a:stretch>
            <a:fillRect/>
          </a:stretch>
        </p:blipFill>
        <p:spPr bwMode="auto">
          <a:xfrm>
            <a:off x="2192338" y="1379538"/>
            <a:ext cx="8183562"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9772650" y="6464300"/>
            <a:ext cx="241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800">
                <a:latin typeface="Arial" panose="020B0604020202020204" pitchFamily="34" charset="0"/>
              </a:rPr>
              <a:t>[Allahyari et al. 2018]</a:t>
            </a:r>
          </a:p>
        </p:txBody>
      </p:sp>
      <p:sp>
        <p:nvSpPr>
          <p:cNvPr id="133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EEB73581-F202-42D2-BEA0-C4DB5885105F}"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1331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smtClean="0">
                <a:solidFill>
                  <a:srgbClr val="717171"/>
                </a:solidFill>
                <a:latin typeface="Verdana" panose="020B0604030504040204" pitchFamily="34" charset="0"/>
                <a:ea typeface="MS PGothic" panose="020B0600070205080204" pitchFamily="34" charset="-128"/>
              </a:rPr>
              <a:t>5</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2075" y="627063"/>
            <a:ext cx="12099925" cy="685800"/>
          </a:xfrm>
        </p:spPr>
        <p:txBody>
          <a:bodyPr/>
          <a:lstStyle/>
          <a:p>
            <a:r>
              <a:rPr lang="en-US" altLang="en-US" smtClean="0">
                <a:latin typeface="Verdana" panose="020B0604030504040204" pitchFamily="34" charset="0"/>
                <a:ea typeface="Cambria" panose="02040503050406030204" pitchFamily="18" charset="0"/>
                <a:cs typeface="Cambria" panose="02040503050406030204" pitchFamily="18" charset="0"/>
              </a:rPr>
              <a:t>RTN Surveys Compared to Static Surveys</a:t>
            </a:r>
          </a:p>
        </p:txBody>
      </p:sp>
      <p:sp>
        <p:nvSpPr>
          <p:cNvPr id="39939" name="Date Placeholder 3"/>
          <p:cNvSpPr>
            <a:spLocks noGrp="1"/>
          </p:cNvSpPr>
          <p:nvPr>
            <p:ph type="dt" sz="quarter" idx="10"/>
          </p:nvPr>
        </p:nvSpPr>
        <p:spPr bwMode="auto">
          <a:xfrm>
            <a:off x="0" y="6604000"/>
            <a:ext cx="1828800" cy="182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anose="020B0600070205080204" pitchFamily="34" charset="-128"/>
              </a:defRPr>
            </a:lvl1pPr>
            <a:lvl2pPr marL="742950" indent="-285750">
              <a:defRPr>
                <a:solidFill>
                  <a:schemeClr val="tx1"/>
                </a:solidFill>
                <a:latin typeface="Palatino" charset="0"/>
                <a:ea typeface="MS PGothic" panose="020B0600070205080204" pitchFamily="34" charset="-128"/>
              </a:defRPr>
            </a:lvl2pPr>
            <a:lvl3pPr marL="1143000" indent="-228600">
              <a:defRPr>
                <a:solidFill>
                  <a:schemeClr val="tx1"/>
                </a:solidFill>
                <a:latin typeface="Palatino" charset="0"/>
                <a:ea typeface="MS PGothic" panose="020B0600070205080204" pitchFamily="34" charset="-128"/>
              </a:defRPr>
            </a:lvl3pPr>
            <a:lvl4pPr marL="1600200" indent="-228600">
              <a:defRPr>
                <a:solidFill>
                  <a:schemeClr val="tx1"/>
                </a:solidFill>
                <a:latin typeface="Palatino" charset="0"/>
                <a:ea typeface="MS PGothic" panose="020B0600070205080204" pitchFamily="34" charset="-128"/>
              </a:defRPr>
            </a:lvl4pPr>
            <a:lvl5pPr marL="2057400" indent="-228600">
              <a:defRPr>
                <a:solidFill>
                  <a:schemeClr val="tx1"/>
                </a:solidFill>
                <a:latin typeface="Palatino"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charset="0"/>
                <a:ea typeface="MS PGothic" panose="020B0600070205080204" pitchFamily="34" charset="-128"/>
              </a:defRPr>
            </a:lvl9pPr>
          </a:lstStyle>
          <a:p>
            <a:pPr>
              <a:defRPr/>
            </a:pPr>
            <a:fld id="{45F7886B-B2DC-4AFE-A64F-31340C98463C}" type="datetime4">
              <a:rPr lang="en-US" altLang="en-US" smtClean="0">
                <a:solidFill>
                  <a:srgbClr val="717171"/>
                </a:solidFill>
                <a:latin typeface="Verdana" panose="020B0604030504040204" pitchFamily="34" charset="0"/>
              </a:rPr>
              <a:pPr>
                <a:defRPr/>
              </a:pPr>
              <a:t>May 11, 2018</a:t>
            </a:fld>
            <a:endParaRPr lang="en-US" altLang="en-US" dirty="0" smtClean="0">
              <a:solidFill>
                <a:srgbClr val="717171"/>
              </a:solidFill>
              <a:latin typeface="Verdana" panose="020B0604030504040204" pitchFamily="34" charset="0"/>
            </a:endParaRPr>
          </a:p>
        </p:txBody>
      </p:sp>
      <p:sp>
        <p:nvSpPr>
          <p:cNvPr id="14340" name="Slide Number Placeholder 4"/>
          <p:cNvSpPr>
            <a:spLocks noGrp="1"/>
          </p:cNvSpPr>
          <p:nvPr>
            <p:ph type="sldNum" sz="quarter" idx="11"/>
          </p:nvPr>
        </p:nvSpPr>
        <p:spPr bwMode="auto">
          <a:xfrm>
            <a:off x="92075" y="6421438"/>
            <a:ext cx="365125"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1B3CC2AA-F5F1-4433-A1B5-BCA230E12920}" type="slidenum">
              <a:rPr lang="en-US" altLang="en-US" sz="1200" smtClean="0">
                <a:solidFill>
                  <a:srgbClr val="717171"/>
                </a:solidFill>
                <a:latin typeface="Verdana" panose="020B0604030504040204" pitchFamily="34" charset="0"/>
                <a:ea typeface="MS PGothic" panose="020B0600070205080204" pitchFamily="34" charset="-128"/>
              </a:rPr>
              <a:pPr>
                <a:spcBef>
                  <a:spcPct val="0"/>
                </a:spcBef>
                <a:buFontTx/>
                <a:buNone/>
              </a:pPr>
              <a:t>7</a:t>
            </a:fld>
            <a:endParaRPr lang="en-US" altLang="en-US" sz="1200" smtClean="0">
              <a:solidFill>
                <a:srgbClr val="717171"/>
              </a:solidFill>
              <a:latin typeface="Verdana" panose="020B0604030504040204" pitchFamily="34" charset="0"/>
              <a:ea typeface="MS PGothic" panose="020B0600070205080204" pitchFamily="34" charset="-128"/>
            </a:endParaRPr>
          </a:p>
        </p:txBody>
      </p:sp>
      <p:graphicFrame>
        <p:nvGraphicFramePr>
          <p:cNvPr id="2" name="Table 1"/>
          <p:cNvGraphicFramePr>
            <a:graphicFrameLocks noGrp="1"/>
          </p:cNvGraphicFramePr>
          <p:nvPr/>
        </p:nvGraphicFramePr>
        <p:xfrm>
          <a:off x="1841500" y="1524000"/>
          <a:ext cx="8601075" cy="5178425"/>
        </p:xfrm>
        <a:graphic>
          <a:graphicData uri="http://schemas.openxmlformats.org/drawingml/2006/table">
            <a:tbl>
              <a:tblPr firstRow="1" bandRow="1">
                <a:tableStyleId>{5C22544A-7EE6-4342-B048-85BDC9FD1C3A}</a:tableStyleId>
              </a:tblPr>
              <a:tblGrid>
                <a:gridCol w="4300538">
                  <a:extLst>
                    <a:ext uri="{9D8B030D-6E8A-4147-A177-3AD203B41FA5}">
                      <a16:colId xmlns:a16="http://schemas.microsoft.com/office/drawing/2014/main" val="20000"/>
                    </a:ext>
                  </a:extLst>
                </a:gridCol>
                <a:gridCol w="4300538">
                  <a:extLst>
                    <a:ext uri="{9D8B030D-6E8A-4147-A177-3AD203B41FA5}">
                      <a16:colId xmlns:a16="http://schemas.microsoft.com/office/drawing/2014/main" val="20001"/>
                    </a:ext>
                  </a:extLst>
                </a:gridCol>
              </a:tblGrid>
              <a:tr h="545943">
                <a:tc>
                  <a:txBody>
                    <a:bodyPr/>
                    <a:lstStyle/>
                    <a:p>
                      <a:r>
                        <a:rPr lang="en-US" sz="2800" dirty="0" smtClean="0"/>
                        <a:t>Benefits</a:t>
                      </a:r>
                      <a:endParaRPr lang="en-US" sz="2800" dirty="0"/>
                    </a:p>
                  </a:txBody>
                  <a:tcPr marL="91442" marR="91442" marT="45696" marB="45696"/>
                </a:tc>
                <a:tc>
                  <a:txBody>
                    <a:bodyPr/>
                    <a:lstStyle/>
                    <a:p>
                      <a:r>
                        <a:rPr lang="en-US" sz="2800" dirty="0" smtClean="0"/>
                        <a:t>Concerns</a:t>
                      </a:r>
                      <a:endParaRPr lang="en-US" sz="2800" dirty="0"/>
                    </a:p>
                  </a:txBody>
                  <a:tcPr marL="91442" marR="91442" marT="45696" marB="45696"/>
                </a:tc>
                <a:extLst>
                  <a:ext uri="{0D108BD9-81ED-4DB2-BD59-A6C34878D82A}">
                    <a16:rowId xmlns:a16="http://schemas.microsoft.com/office/drawing/2014/main" val="10000"/>
                  </a:ext>
                </a:extLst>
              </a:tr>
              <a:tr h="1371466">
                <a:tc>
                  <a:txBody>
                    <a:bodyPr/>
                    <a:lstStyle/>
                    <a:p>
                      <a:r>
                        <a:rPr lang="en-US" sz="2800" b="1" dirty="0" smtClean="0">
                          <a:solidFill>
                            <a:srgbClr val="000000"/>
                          </a:solidFill>
                        </a:rPr>
                        <a:t>FAST</a:t>
                      </a:r>
                      <a:r>
                        <a:rPr lang="en-US" sz="2800" dirty="0" smtClean="0">
                          <a:solidFill>
                            <a:srgbClr val="000000"/>
                          </a:solidFill>
                        </a:rPr>
                        <a:t>.  Could reduce field observations</a:t>
                      </a:r>
                      <a:r>
                        <a:rPr lang="en-US" sz="2800" baseline="0" dirty="0" smtClean="0">
                          <a:solidFill>
                            <a:srgbClr val="000000"/>
                          </a:solidFill>
                        </a:rPr>
                        <a:t> </a:t>
                      </a:r>
                      <a:r>
                        <a:rPr lang="en-US" sz="2800" dirty="0" smtClean="0">
                          <a:solidFill>
                            <a:srgbClr val="000000"/>
                          </a:solidFill>
                        </a:rPr>
                        <a:t>from several hours to just a few minutes</a:t>
                      </a:r>
                      <a:endParaRPr lang="en-US" sz="2800" dirty="0">
                        <a:solidFill>
                          <a:srgbClr val="000000"/>
                        </a:solidFill>
                      </a:endParaRPr>
                    </a:p>
                  </a:txBody>
                  <a:tcPr marL="91442" marR="91442" marT="45696" marB="45696"/>
                </a:tc>
                <a:tc>
                  <a:txBody>
                    <a:bodyPr/>
                    <a:lstStyle/>
                    <a:p>
                      <a:r>
                        <a:rPr lang="en-US" sz="2800" dirty="0" smtClean="0">
                          <a:solidFill>
                            <a:srgbClr val="000000"/>
                          </a:solidFill>
                        </a:rPr>
                        <a:t>RTN may not be aligned with the National</a:t>
                      </a:r>
                      <a:r>
                        <a:rPr lang="en-US" sz="2800" baseline="0" dirty="0" smtClean="0">
                          <a:solidFill>
                            <a:srgbClr val="000000"/>
                          </a:solidFill>
                        </a:rPr>
                        <a:t> Spatial Reference System</a:t>
                      </a:r>
                      <a:endParaRPr lang="en-US" sz="2800" dirty="0">
                        <a:solidFill>
                          <a:srgbClr val="000000"/>
                        </a:solidFill>
                      </a:endParaRPr>
                    </a:p>
                  </a:txBody>
                  <a:tcPr marL="91442" marR="91442" marT="45696" marB="45696"/>
                </a:tc>
                <a:extLst>
                  <a:ext uri="{0D108BD9-81ED-4DB2-BD59-A6C34878D82A}">
                    <a16:rowId xmlns:a16="http://schemas.microsoft.com/office/drawing/2014/main" val="10001"/>
                  </a:ext>
                </a:extLst>
              </a:tr>
              <a:tr h="944775">
                <a:tc>
                  <a:txBody>
                    <a:bodyPr/>
                    <a:lstStyle/>
                    <a:p>
                      <a:r>
                        <a:rPr lang="en-US" sz="2800" dirty="0" smtClean="0">
                          <a:solidFill>
                            <a:srgbClr val="000000"/>
                          </a:solidFill>
                        </a:rPr>
                        <a:t>Can</a:t>
                      </a:r>
                      <a:r>
                        <a:rPr lang="en-US" sz="2800" baseline="0" dirty="0" smtClean="0">
                          <a:solidFill>
                            <a:srgbClr val="000000"/>
                          </a:solidFill>
                        </a:rPr>
                        <a:t> evaluate data quality in real time</a:t>
                      </a:r>
                      <a:endParaRPr lang="en-US" sz="2800" dirty="0">
                        <a:solidFill>
                          <a:srgbClr val="000000"/>
                        </a:solidFill>
                      </a:endParaRPr>
                    </a:p>
                  </a:txBody>
                  <a:tcPr marL="91442" marR="91442" marT="45696" marB="456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Ideally, survey should</a:t>
                      </a:r>
                      <a:r>
                        <a:rPr lang="en-US" sz="2800" baseline="0" dirty="0" smtClean="0">
                          <a:solidFill>
                            <a:srgbClr val="000000"/>
                          </a:solidFill>
                        </a:rPr>
                        <a:t> be tied to CORS Network</a:t>
                      </a:r>
                      <a:endParaRPr lang="en-US" sz="2800" dirty="0" smtClean="0">
                        <a:solidFill>
                          <a:srgbClr val="000000"/>
                        </a:solidFill>
                      </a:endParaRPr>
                    </a:p>
                  </a:txBody>
                  <a:tcPr marL="91442" marR="91442" marT="45696" marB="45696"/>
                </a:tc>
                <a:extLst>
                  <a:ext uri="{0D108BD9-81ED-4DB2-BD59-A6C34878D82A}">
                    <a16:rowId xmlns:a16="http://schemas.microsoft.com/office/drawing/2014/main" val="10002"/>
                  </a:ext>
                </a:extLst>
              </a:tr>
              <a:tr h="944775">
                <a:tc>
                  <a:txBody>
                    <a:bodyPr/>
                    <a:lstStyle/>
                    <a:p>
                      <a:r>
                        <a:rPr lang="en-US" sz="2800" dirty="0" smtClean="0">
                          <a:solidFill>
                            <a:srgbClr val="000000"/>
                          </a:solidFill>
                        </a:rPr>
                        <a:t>Easy to obtain additional observations</a:t>
                      </a:r>
                      <a:endParaRPr lang="en-US" sz="2800" dirty="0">
                        <a:solidFill>
                          <a:srgbClr val="000000"/>
                        </a:solidFill>
                      </a:endParaRPr>
                    </a:p>
                  </a:txBody>
                  <a:tcPr marL="91442" marR="91442" marT="45696" marB="456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More</a:t>
                      </a:r>
                      <a:r>
                        <a:rPr lang="en-US" sz="2800" baseline="0" dirty="0" smtClean="0">
                          <a:solidFill>
                            <a:srgbClr val="000000"/>
                          </a:solidFill>
                        </a:rPr>
                        <a:t> prone to multipathing errors</a:t>
                      </a:r>
                      <a:endParaRPr lang="en-US" sz="2800" dirty="0">
                        <a:solidFill>
                          <a:srgbClr val="000000"/>
                        </a:solidFill>
                      </a:endParaRPr>
                    </a:p>
                  </a:txBody>
                  <a:tcPr marL="91442" marR="91442" marT="45696" marB="45696"/>
                </a:tc>
                <a:extLst>
                  <a:ext uri="{0D108BD9-81ED-4DB2-BD59-A6C34878D82A}">
                    <a16:rowId xmlns:a16="http://schemas.microsoft.com/office/drawing/2014/main" val="10003"/>
                  </a:ext>
                </a:extLst>
              </a:tr>
              <a:tr h="1371466">
                <a:tc>
                  <a:txBody>
                    <a:bodyPr/>
                    <a:lstStyle/>
                    <a:p>
                      <a:r>
                        <a:rPr lang="en-US" sz="2800" dirty="0" smtClean="0">
                          <a:solidFill>
                            <a:srgbClr val="000000"/>
                          </a:solidFill>
                        </a:rPr>
                        <a:t>Only a single</a:t>
                      </a:r>
                      <a:r>
                        <a:rPr lang="en-US" sz="2800" baseline="0" dirty="0" smtClean="0">
                          <a:solidFill>
                            <a:srgbClr val="000000"/>
                          </a:solidFill>
                        </a:rPr>
                        <a:t> receiver (i.e., rover) is needed during a session</a:t>
                      </a:r>
                      <a:endParaRPr lang="en-US" sz="2800" dirty="0">
                        <a:solidFill>
                          <a:srgbClr val="000000"/>
                        </a:solidFill>
                      </a:endParaRPr>
                    </a:p>
                  </a:txBody>
                  <a:tcPr marL="91442" marR="91442" marT="45696" marB="45696"/>
                </a:tc>
                <a:tc>
                  <a:txBody>
                    <a:bodyPr/>
                    <a:lstStyle/>
                    <a:p>
                      <a:r>
                        <a:rPr lang="en-US" sz="2800" dirty="0" smtClean="0">
                          <a:solidFill>
                            <a:srgbClr val="000000"/>
                          </a:solidFill>
                        </a:rPr>
                        <a:t>Baselines</a:t>
                      </a:r>
                      <a:r>
                        <a:rPr lang="en-US" sz="2800" baseline="0" dirty="0" smtClean="0">
                          <a:solidFill>
                            <a:srgbClr val="000000"/>
                          </a:solidFill>
                        </a:rPr>
                        <a:t> must be kept short (i.e., &lt; 40 km)</a:t>
                      </a:r>
                      <a:endParaRPr lang="en-US" sz="2800" dirty="0">
                        <a:solidFill>
                          <a:srgbClr val="000000"/>
                        </a:solidFill>
                      </a:endParaRPr>
                    </a:p>
                  </a:txBody>
                  <a:tcPr marL="91442" marR="91442" marT="45696" marB="45696"/>
                </a:tc>
                <a:extLst>
                  <a:ext uri="{0D108BD9-81ED-4DB2-BD59-A6C34878D82A}">
                    <a16:rowId xmlns:a16="http://schemas.microsoft.com/office/drawing/2014/main" val="10004"/>
                  </a:ext>
                </a:extLst>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8975" y="441325"/>
            <a:ext cx="10820400" cy="685800"/>
          </a:xfrm>
        </p:spPr>
        <p:txBody>
          <a:bodyPr rtlCol="0">
            <a:normAutofit fontScale="90000"/>
          </a:bodyPr>
          <a:lstStyle/>
          <a:p>
            <a:pPr>
              <a:defRPr/>
            </a:pPr>
            <a:r>
              <a:rPr lang="en-US" dirty="0"/>
              <a:t>Methods for Receiving Corrections from an RTN</a:t>
            </a:r>
            <a:endParaRPr altLang="en-US" dirty="0" smtClean="0">
              <a:latin typeface="Verdana" panose="020B0604030504040204" pitchFamily="34" charset="0"/>
            </a:endParaRPr>
          </a:p>
        </p:txBody>
      </p:sp>
      <p:sp>
        <p:nvSpPr>
          <p:cNvPr id="16387" name="Content Placeholder 1"/>
          <p:cNvSpPr>
            <a:spLocks noGrp="1"/>
          </p:cNvSpPr>
          <p:nvPr>
            <p:ph idx="1"/>
          </p:nvPr>
        </p:nvSpPr>
        <p:spPr>
          <a:xfrm>
            <a:off x="571500" y="1085850"/>
            <a:ext cx="4557713" cy="1385888"/>
          </a:xfrm>
        </p:spPr>
        <p:txBody>
          <a:bodyPr/>
          <a:lstStyle/>
          <a:p>
            <a:pPr marL="0" indent="0" algn="ctr">
              <a:buFont typeface="Arial" panose="020B0604020202020204" pitchFamily="34" charset="0"/>
              <a:buNone/>
            </a:pPr>
            <a:r>
              <a:rPr lang="en-US" altLang="en-US" u="sng" smtClean="0">
                <a:solidFill>
                  <a:srgbClr val="000000"/>
                </a:solidFill>
              </a:rPr>
              <a:t>Virtual Reference Station (VRS)</a:t>
            </a:r>
          </a:p>
        </p:txBody>
      </p:sp>
      <p:sp>
        <p:nvSpPr>
          <p:cNvPr id="163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3368F4FA-B72B-48D0-977C-695FDDFFD6B7}"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1638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41E55885-D742-43E6-8D0C-86B5981626E8}" type="slidenum">
              <a:rPr lang="en-US" altLang="en-US" sz="900" smtClean="0">
                <a:solidFill>
                  <a:srgbClr val="717171"/>
                </a:solidFill>
                <a:latin typeface="Verdana" panose="020B0604030504040204" pitchFamily="34" charset="0"/>
                <a:ea typeface="MS PGothic" panose="020B0600070205080204" pitchFamily="34" charset="-128"/>
              </a:rPr>
              <a:pPr>
                <a:spcBef>
                  <a:spcPct val="0"/>
                </a:spcBef>
                <a:buFontTx/>
                <a:buNone/>
              </a:pPr>
              <a:t>8</a:t>
            </a:fld>
            <a:endParaRPr lang="en-US" altLang="en-US" sz="900" smtClean="0">
              <a:solidFill>
                <a:srgbClr val="717171"/>
              </a:solidFill>
              <a:latin typeface="Verdana" panose="020B0604030504040204" pitchFamily="34" charset="0"/>
              <a:ea typeface="MS PGothic" panose="020B0600070205080204" pitchFamily="34" charset="-128"/>
            </a:endParaRPr>
          </a:p>
        </p:txBody>
      </p:sp>
      <p:pic>
        <p:nvPicPr>
          <p:cNvPr id="1639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1263" y="2449513"/>
            <a:ext cx="4167187"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Content Placeholder 1"/>
          <p:cNvSpPr txBox="1">
            <a:spLocks/>
          </p:cNvSpPr>
          <p:nvPr/>
        </p:nvSpPr>
        <p:spPr bwMode="auto">
          <a:xfrm>
            <a:off x="6081713" y="1192213"/>
            <a:ext cx="45862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342900"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buFont typeface="Arial" panose="020B0604020202020204" pitchFamily="34" charset="0"/>
              <a:buNone/>
            </a:pPr>
            <a:r>
              <a:rPr lang="en-US" altLang="en-US" sz="2000" u="sng">
                <a:solidFill>
                  <a:srgbClr val="000000"/>
                </a:solidFill>
                <a:latin typeface="Verdana" panose="020B0604030504040204" pitchFamily="34" charset="0"/>
                <a:ea typeface="MS PGothic" panose="020B0600070205080204" pitchFamily="34" charset="-128"/>
                <a:cs typeface="Calibri" panose="020F0502020204030204" pitchFamily="34" charset="0"/>
              </a:rPr>
              <a:t>Master-Auxiliary Concept (MAC)</a:t>
            </a:r>
          </a:p>
        </p:txBody>
      </p:sp>
      <p:pic>
        <p:nvPicPr>
          <p:cNvPr id="1639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5263" y="2725738"/>
            <a:ext cx="45593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6"/>
          <p:cNvSpPr txBox="1">
            <a:spLocks noChangeArrowheads="1"/>
          </p:cNvSpPr>
          <p:nvPr/>
        </p:nvSpPr>
        <p:spPr bwMode="auto">
          <a:xfrm>
            <a:off x="3902075" y="3867150"/>
            <a:ext cx="500063" cy="277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VRS</a:t>
            </a:r>
          </a:p>
        </p:txBody>
      </p:sp>
      <p:sp>
        <p:nvSpPr>
          <p:cNvPr id="16394" name="Rectangle 19"/>
          <p:cNvSpPr>
            <a:spLocks noChangeArrowheads="1"/>
          </p:cNvSpPr>
          <p:nvPr/>
        </p:nvSpPr>
        <p:spPr bwMode="auto">
          <a:xfrm>
            <a:off x="2874963" y="6326188"/>
            <a:ext cx="1557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(Landau et al. 2002)</a:t>
            </a:r>
          </a:p>
        </p:txBody>
      </p:sp>
      <p:sp>
        <p:nvSpPr>
          <p:cNvPr id="16395" name="TextBox 21"/>
          <p:cNvSpPr txBox="1">
            <a:spLocks noChangeArrowheads="1"/>
          </p:cNvSpPr>
          <p:nvPr/>
        </p:nvSpPr>
        <p:spPr bwMode="auto">
          <a:xfrm>
            <a:off x="2763838" y="2493963"/>
            <a:ext cx="8890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RTN Base</a:t>
            </a:r>
          </a:p>
        </p:txBody>
      </p:sp>
      <p:sp>
        <p:nvSpPr>
          <p:cNvPr id="16396" name="TextBox 22"/>
          <p:cNvSpPr txBox="1">
            <a:spLocks noChangeArrowheads="1"/>
          </p:cNvSpPr>
          <p:nvPr/>
        </p:nvSpPr>
        <p:spPr bwMode="auto">
          <a:xfrm>
            <a:off x="5219700" y="2471738"/>
            <a:ext cx="890588" cy="27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RTN Base</a:t>
            </a:r>
          </a:p>
        </p:txBody>
      </p:sp>
      <p:sp>
        <p:nvSpPr>
          <p:cNvPr id="16397" name="TextBox 23"/>
          <p:cNvSpPr txBox="1">
            <a:spLocks noChangeArrowheads="1"/>
          </p:cNvSpPr>
          <p:nvPr/>
        </p:nvSpPr>
        <p:spPr bwMode="auto">
          <a:xfrm>
            <a:off x="5075238" y="6273800"/>
            <a:ext cx="890587" cy="277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RTN Base</a:t>
            </a:r>
          </a:p>
        </p:txBody>
      </p:sp>
      <p:sp>
        <p:nvSpPr>
          <p:cNvPr id="16398" name="Content Placeholder 1"/>
          <p:cNvSpPr txBox="1">
            <a:spLocks/>
          </p:cNvSpPr>
          <p:nvPr/>
        </p:nvSpPr>
        <p:spPr bwMode="auto">
          <a:xfrm>
            <a:off x="949325" y="1530350"/>
            <a:ext cx="46894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342900"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r>
              <a:rPr lang="en-US" altLang="en-US" sz="1800">
                <a:solidFill>
                  <a:srgbClr val="000000"/>
                </a:solidFill>
                <a:latin typeface="Verdana" panose="020B0604030504040204" pitchFamily="34" charset="0"/>
                <a:ea typeface="MS PGothic" panose="020B0600070205080204" pitchFamily="34" charset="-128"/>
                <a:cs typeface="Calibri" panose="020F0502020204030204" pitchFamily="34" charset="0"/>
              </a:rPr>
              <a:t>Vector “tails” referenced to virtual base station—can be moved to physical ref. station (PRS)</a:t>
            </a:r>
          </a:p>
        </p:txBody>
      </p:sp>
      <p:sp>
        <p:nvSpPr>
          <p:cNvPr id="16399" name="Content Placeholder 1"/>
          <p:cNvSpPr txBox="1">
            <a:spLocks/>
          </p:cNvSpPr>
          <p:nvPr/>
        </p:nvSpPr>
        <p:spPr bwMode="auto">
          <a:xfrm>
            <a:off x="6524625" y="1525588"/>
            <a:ext cx="4129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342900"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r>
              <a:rPr lang="en-US" altLang="en-US" sz="1800">
                <a:solidFill>
                  <a:srgbClr val="000000"/>
                </a:solidFill>
                <a:latin typeface="Verdana" panose="020B0604030504040204" pitchFamily="34" charset="0"/>
                <a:ea typeface="MS PGothic" panose="020B0600070205080204" pitchFamily="34" charset="-128"/>
                <a:cs typeface="Calibri" panose="020F0502020204030204" pitchFamily="34" charset="0"/>
              </a:rPr>
              <a:t>Vector “tails” connected to physical base station</a:t>
            </a:r>
          </a:p>
          <a:p>
            <a:pPr eaLnBrk="1" hangingPunct="1"/>
            <a:r>
              <a:rPr lang="en-US" altLang="en-US" sz="1800">
                <a:solidFill>
                  <a:srgbClr val="000000"/>
                </a:solidFill>
                <a:latin typeface="Verdana" panose="020B0604030504040204" pitchFamily="34" charset="0"/>
                <a:ea typeface="MS PGothic" panose="020B0600070205080204" pitchFamily="34" charset="-128"/>
                <a:cs typeface="Calibri" panose="020F0502020204030204" pitchFamily="34" charset="0"/>
              </a:rPr>
              <a:t>Base station position is fixed</a:t>
            </a:r>
          </a:p>
        </p:txBody>
      </p:sp>
      <p:cxnSp>
        <p:nvCxnSpPr>
          <p:cNvPr id="16400" name="Straight Connector 14"/>
          <p:cNvCxnSpPr>
            <a:cxnSpLocks noChangeShapeType="1"/>
          </p:cNvCxnSpPr>
          <p:nvPr/>
        </p:nvCxnSpPr>
        <p:spPr bwMode="auto">
          <a:xfrm>
            <a:off x="6081713" y="1173163"/>
            <a:ext cx="0" cy="566578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16401" name="Rectangle 26"/>
          <p:cNvSpPr>
            <a:spLocks noChangeArrowheads="1"/>
          </p:cNvSpPr>
          <p:nvPr/>
        </p:nvSpPr>
        <p:spPr bwMode="auto">
          <a:xfrm>
            <a:off x="7856538" y="6378575"/>
            <a:ext cx="1036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(Leica 2005)</a:t>
            </a:r>
          </a:p>
        </p:txBody>
      </p:sp>
      <p:sp>
        <p:nvSpPr>
          <p:cNvPr id="16402" name="TextBox 27"/>
          <p:cNvSpPr txBox="1">
            <a:spLocks noChangeArrowheads="1"/>
          </p:cNvSpPr>
          <p:nvPr/>
        </p:nvSpPr>
        <p:spPr bwMode="auto">
          <a:xfrm>
            <a:off x="1641475" y="4719638"/>
            <a:ext cx="67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200">
                <a:solidFill>
                  <a:srgbClr val="000000"/>
                </a:solidFill>
                <a:latin typeface="Arial" panose="020B0604020202020204" pitchFamily="34" charset="0"/>
              </a:rPr>
              <a:t>Control</a:t>
            </a:r>
          </a:p>
          <a:p>
            <a:pPr>
              <a:spcBef>
                <a:spcPct val="0"/>
              </a:spcBef>
              <a:buFontTx/>
              <a:buNone/>
            </a:pPr>
            <a:r>
              <a:rPr lang="en-US" altLang="en-US" sz="1200">
                <a:solidFill>
                  <a:srgbClr val="000000"/>
                </a:solidFill>
                <a:latin typeface="Arial" panose="020B0604020202020204" pitchFamily="34" charset="0"/>
              </a:rPr>
              <a:t>Center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pPr eaLnBrk="1" hangingPunct="1">
              <a:defRPr/>
            </a:pPr>
            <a:r>
              <a:rPr lang="en-US" altLang="en-US" dirty="0" smtClean="0"/>
              <a:t>Hybrid Static + RTN Survey Networks</a:t>
            </a: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143000"/>
            <a:ext cx="108331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9772650" y="6464300"/>
            <a:ext cx="241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800">
                <a:latin typeface="Arial" panose="020B0604020202020204" pitchFamily="34" charset="0"/>
              </a:rPr>
              <a:t>[Weaver et al. 2018]</a:t>
            </a:r>
          </a:p>
        </p:txBody>
      </p:sp>
      <p:sp>
        <p:nvSpPr>
          <p:cNvPr id="1843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fontAlgn="base">
              <a:spcBef>
                <a:spcPct val="0"/>
              </a:spcBef>
              <a:spcAft>
                <a:spcPct val="0"/>
              </a:spcAft>
              <a:buFontTx/>
              <a:buNone/>
            </a:pPr>
            <a:fld id="{DEF7B792-7814-48CA-AFC6-D3FD6D6D18B9}" type="datetime4">
              <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rPr>
              <a:pPr fontAlgn="base">
                <a:spcBef>
                  <a:spcPct val="0"/>
                </a:spcBef>
                <a:spcAft>
                  <a:spcPct val="0"/>
                </a:spcAft>
                <a:buFontTx/>
                <a:buNone/>
              </a:pPr>
              <a:t>May 11, 2018</a:t>
            </a:fld>
            <a:endParaRPr lang="en-US" altLang="en-US" sz="900" smtClean="0">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1843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smtClean="0">
                <a:solidFill>
                  <a:srgbClr val="717171"/>
                </a:solidFill>
                <a:latin typeface="Verdana" panose="020B0604030504040204" pitchFamily="34" charset="0"/>
                <a:ea typeface="MS PGothic" panose="020B0600070205080204" pitchFamily="34" charset="-128"/>
              </a:rPr>
              <a:t>9</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74672</TotalTime>
  <Words>1191</Words>
  <Application>Microsoft Office PowerPoint</Application>
  <PresentationFormat>Widescreen</PresentationFormat>
  <Paragraphs>170</Paragraphs>
  <Slides>22</Slides>
  <Notes>6</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Gill Sans MT</vt:lpstr>
      <vt:lpstr>Calibri</vt:lpstr>
      <vt:lpstr>Verdana</vt:lpstr>
      <vt:lpstr>MS PGothic</vt:lpstr>
      <vt:lpstr>Cambria</vt:lpstr>
      <vt:lpstr>Cambria Math</vt:lpstr>
      <vt:lpstr>Theme1</vt:lpstr>
      <vt:lpstr>Accepting Real-time Kinematic GNSS Data</vt:lpstr>
      <vt:lpstr>Accuracy vs. Cost</vt:lpstr>
      <vt:lpstr>Campaign-style GNSS Surveys at NGS</vt:lpstr>
      <vt:lpstr>NOS NGS-58</vt:lpstr>
      <vt:lpstr>Real-time Networks (RTNs)</vt:lpstr>
      <vt:lpstr>Empirical Evaluation of the Accuracy of RTNs</vt:lpstr>
      <vt:lpstr>RTN Surveys Compared to Static Surveys</vt:lpstr>
      <vt:lpstr>Methods for Receiving Corrections from an RTN</vt:lpstr>
      <vt:lpstr>Hybrid Static + RTN Survey Networks</vt:lpstr>
      <vt:lpstr>Example: Conduct RTN Survey</vt:lpstr>
      <vt:lpstr>Example: Download RTN Data</vt:lpstr>
      <vt:lpstr>Example: Process Static Data in OPUS-Projects</vt:lpstr>
      <vt:lpstr>Example: Upload RTN Vectors to OPUS-Projects</vt:lpstr>
      <vt:lpstr>Example: Adjust Static + RTN Network</vt:lpstr>
      <vt:lpstr>Network Accuracy at Marks in Hybrid Network vs. Number of Independent RTN Observations</vt:lpstr>
      <vt:lpstr>“Standardized GNSS Vector Exchange Format”</vt:lpstr>
      <vt:lpstr>“Standardized GNSS Vector Exchange Format”</vt:lpstr>
      <vt:lpstr>Summary</vt:lpstr>
      <vt:lpstr>References</vt:lpstr>
      <vt:lpstr>Why 5-minute Observations?</vt:lpstr>
      <vt:lpstr>Accuracy of PAGES</vt:lpstr>
      <vt:lpstr>Empirical Evaluation of OPUS-Projects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Rosemary Booth</cp:lastModifiedBy>
  <cp:revision>2370</cp:revision>
  <cp:lastPrinted>2016-05-25T18:37:59Z</cp:lastPrinted>
  <dcterms:created xsi:type="dcterms:W3CDTF">2009-09-30T12:20:38Z</dcterms:created>
  <dcterms:modified xsi:type="dcterms:W3CDTF">2018-05-11T21:26:29Z</dcterms:modified>
</cp:coreProperties>
</file>