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22"/>
  </p:notesMasterIdLst>
  <p:handoutMasterIdLst>
    <p:handoutMasterId r:id="rId23"/>
  </p:handoutMasterIdLst>
  <p:sldIdLst>
    <p:sldId id="428" r:id="rId2"/>
    <p:sldId id="452" r:id="rId3"/>
    <p:sldId id="451" r:id="rId4"/>
    <p:sldId id="431" r:id="rId5"/>
    <p:sldId id="258" r:id="rId6"/>
    <p:sldId id="443" r:id="rId7"/>
    <p:sldId id="444" r:id="rId8"/>
    <p:sldId id="445" r:id="rId9"/>
    <p:sldId id="446" r:id="rId10"/>
    <p:sldId id="438" r:id="rId11"/>
    <p:sldId id="259" r:id="rId12"/>
    <p:sldId id="262" r:id="rId13"/>
    <p:sldId id="447" r:id="rId14"/>
    <p:sldId id="448" r:id="rId15"/>
    <p:sldId id="425" r:id="rId16"/>
    <p:sldId id="440" r:id="rId17"/>
    <p:sldId id="442" r:id="rId18"/>
    <p:sldId id="439" r:id="rId19"/>
    <p:sldId id="429" r:id="rId20"/>
    <p:sldId id="45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e.Prusky" initials="J" lastIdx="6" clrIdx="0"/>
  <p:cmAuthor id="1" name="mark.schenewerk" initials="m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006400"/>
    <a:srgbClr val="F7FDFF"/>
    <a:srgbClr val="00C000"/>
    <a:srgbClr val="FFFFCC"/>
    <a:srgbClr val="FFFF00"/>
    <a:srgbClr val="AFFFAF"/>
    <a:srgbClr val="CC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77" autoAdjust="0"/>
    <p:restoredTop sz="80932" autoAdjust="0"/>
  </p:normalViewPr>
  <p:slideViewPr>
    <p:cSldViewPr snapToGrid="0">
      <p:cViewPr varScale="1">
        <p:scale>
          <a:sx n="59" d="100"/>
          <a:sy n="59" d="100"/>
        </p:scale>
        <p:origin x="-7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-170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6-24T13:28:36.881" idx="6">
    <p:pos x="10" y="10"/>
    <p:text>I don't like this question.  I think the benefits are obvious.  Not only that but OPUS-P is anticipated.  
But it is your call.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9B429AAC-AB6A-442A-81B1-CB17649F6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9539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E8EAAE-3795-432A-A50E-7D2AD1F20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9144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indent="1588"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AA7BA-06F7-4E97-BFB7-A63A80A935F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number of data files</a:t>
            </a:r>
            <a:r>
              <a:rPr lang="en-US" baseline="0" dirty="0" smtClean="0"/>
              <a:t> &lt; a few hundred implies: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 few marks occupied many times.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Many marks occupied a few times.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3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G.I.G.O.</a:t>
            </a:r>
            <a:r>
              <a:rPr lang="en-US" baseline="0" dirty="0" smtClean="0"/>
              <a:t> = garbage in, garbage out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71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Allowing data files &lt; 2 </a:t>
            </a:r>
            <a:r>
              <a:rPr lang="en-US" sz="1200" dirty="0" err="1" smtClean="0"/>
              <a:t>hrs</a:t>
            </a:r>
            <a:r>
              <a:rPr lang="en-US" sz="1200" dirty="0" smtClean="0"/>
              <a:t> in duration.</a:t>
            </a:r>
            <a:br>
              <a:rPr lang="en-US" sz="1200" dirty="0" smtClean="0"/>
            </a:br>
            <a:r>
              <a:rPr lang="en-US" sz="1200" dirty="0" smtClean="0"/>
              <a:t>Target: </a:t>
            </a:r>
            <a:r>
              <a:rPr lang="en-US" dirty="0" smtClean="0"/>
              <a:t>Allow OPUS Rapid-Static</a:t>
            </a:r>
            <a:r>
              <a:rPr lang="en-US" baseline="0" dirty="0" smtClean="0"/>
              <a:t> and Static uploads </a:t>
            </a:r>
            <a:r>
              <a:rPr lang="en-US" dirty="0" smtClean="0"/>
              <a:t>by </a:t>
            </a:r>
            <a:r>
              <a:rPr lang="en-US" sz="1200" dirty="0" smtClean="0"/>
              <a:t>January, 2014.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Better integration with CORS.</a:t>
            </a:r>
            <a:br>
              <a:rPr lang="en-US" sz="1200" dirty="0" smtClean="0"/>
            </a:br>
            <a:r>
              <a:rPr lang="en-US" sz="1200" dirty="0" smtClean="0"/>
              <a:t>Target: ?  Work </a:t>
            </a:r>
            <a:r>
              <a:rPr lang="en-US" sz="1200" baseline="0" dirty="0" smtClean="0"/>
              <a:t>has begun on a new interface.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Better support for publishing to the NGSIDB.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en-US" dirty="0" smtClean="0"/>
              <a:t>B-</a:t>
            </a:r>
            <a:r>
              <a:rPr lang="en-US" baseline="0" dirty="0" smtClean="0"/>
              <a:t> and g-files are available now.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en-US" baseline="0" dirty="0" smtClean="0"/>
              <a:t>Better integration with conventional publishing activities.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en-US" baseline="0" dirty="0" smtClean="0"/>
              <a:t>Act as a catalyst for other improvements (simpler, faster, more reliable).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OPUS solutions are independent</a:t>
            </a:r>
            <a:r>
              <a:rPr lang="en-US" baseline="0" dirty="0" smtClean="0"/>
              <a:t> of each other, but they may be indirectly related …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Marks might “share” their environment (similar atmosphere over both).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Data might “share” the same GNSS constellation geometry.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OPUS solutions may “share” some or all of the same CORS.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Etc.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itchFamily="34" charset="0"/>
              <a:buNone/>
            </a:pPr>
            <a:r>
              <a:rPr lang="en-US" baseline="0" dirty="0" smtClean="0"/>
              <a:t>These correlations can increase with project size.</a:t>
            </a:r>
          </a:p>
          <a:p>
            <a:endParaRPr lang="en-US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Combining your data logically can improve results: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Neutral atmosphere (</a:t>
            </a:r>
            <a:r>
              <a:rPr lang="en-US" baseline="0" dirty="0" err="1" smtClean="0"/>
              <a:t>tropo</a:t>
            </a:r>
            <a:r>
              <a:rPr lang="en-US" baseline="0" dirty="0" smtClean="0"/>
              <a:t>) corrections can be improved which, in turn, can help with other things like phase ambiguity resolution.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Common mode effects, like baselines connecting the same CORS common to different marks, can be de-correlated.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  <a:p>
            <a:r>
              <a:rPr lang="en-US" baseline="0" dirty="0" smtClean="0"/>
              <a:t>OPUS Projects tries to logically group data together: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Data from the same mark are associated with that mark.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Marks simultaneously occupied are grouped into sessions. Session processing improve consistency and accuracy.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</a:t>
            </a:r>
            <a:r>
              <a:rPr lang="en-US" baseline="0" dirty="0" smtClean="0"/>
              <a:t> concepts can be extended to other marks and other sessions.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Ultimately, combining session solutions into an adjustment can improve accuracy for the entire network.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5E8EAAE-3795-432A-A50E-7D2AD1F20D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Very broadly,</a:t>
            </a:r>
            <a:r>
              <a:rPr lang="en-US" baseline="0" dirty="0" smtClean="0"/>
              <a:t> you probably go through these or very similar steps for every project.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F8DA1-C9FB-4975-8294-B45FEDE443B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steps when using OPUS Projects are very similar,</a:t>
            </a:r>
            <a:r>
              <a:rPr lang="en-US" baseline="0" dirty="0" smtClean="0"/>
              <a:t> but the steps in black use OPUS Projects rather than your own resources.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F8DA1-C9FB-4975-8294-B45FEDE443B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Publishing to the NGS Integrated Database is covered separately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Bluebooking</a:t>
            </a:r>
            <a:r>
              <a:rPr lang="en-US" baseline="0" dirty="0" smtClean="0"/>
              <a:t> using OPUS Projects).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F8DA1-C9FB-4975-8294-B45FEDE443B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Projects exists on an NGS server and are only accessible through the OPUS Projects Web interface.</a:t>
            </a:r>
          </a:p>
          <a:p>
            <a:r>
              <a:rPr lang="en-US" dirty="0" smtClean="0"/>
              <a:t>The entire white box represents a project.</a:t>
            </a:r>
          </a:p>
          <a:p>
            <a:r>
              <a:rPr lang="en-US" dirty="0" smtClean="0"/>
              <a:t>The allocation of resources for a project is step 1.</a:t>
            </a:r>
          </a:p>
          <a:p>
            <a:r>
              <a:rPr lang="en-US" dirty="0" smtClean="0"/>
              <a:t>The orange icons on the left represent step 2: uploading data into the project.</a:t>
            </a:r>
          </a:p>
          <a:p>
            <a:r>
              <a:rPr lang="en-US" dirty="0" smtClean="0"/>
              <a:t>The green icons in the middle represent step 3: processing individual sessions and solution quality control.</a:t>
            </a:r>
          </a:p>
          <a:p>
            <a:r>
              <a:rPr lang="en-US" dirty="0" smtClean="0"/>
              <a:t>The blue icons on the right represent step 4: network adjustment.</a:t>
            </a:r>
          </a:p>
          <a:p>
            <a:r>
              <a:rPr lang="en-US" dirty="0" smtClean="0"/>
              <a:t>The purple icons on the far right represent the publishing</a:t>
            </a:r>
            <a:r>
              <a:rPr lang="en-US" baseline="0" dirty="0" smtClean="0"/>
              <a:t> options.</a:t>
            </a: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1C67AF-2EAF-4821-AD22-0FF8A9D3482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OPUS Projects Manager Training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43733-1CB0-44D9-972F-407DDDFCE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0CCE2-8734-43BC-9DBB-BA3C6421B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922BD-AF8A-447D-8721-772F6E271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C3D0-729A-4A15-8E23-72CBC9566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E0E8A-1D43-4D8D-AEAC-C018B329A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B9845-AF16-48D3-AA2D-82A72C93C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C6C8E-76D2-41B8-9724-5169A0B08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A731-1E89-4A21-A26A-D51F11606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C21F-AE33-4746-B537-1CCBA51D5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80448-B2EE-43F8-B0AE-716061E9B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40401-0845-4AB3-BD82-79BDE7014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ontinuation Slide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79525"/>
            <a:ext cx="8229600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60AF921-C10B-4E99-87EC-945BB7E19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762000"/>
          </a:xfrm>
        </p:spPr>
        <p:txBody>
          <a:bodyPr/>
          <a:lstStyle/>
          <a:p>
            <a:r>
              <a:rPr lang="en-US" sz="4800" dirty="0" smtClean="0"/>
              <a:t>What is OPUS Projects?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E4E45-0408-4461-A580-A51800A53FE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533276"/>
            <a:ext cx="6400800" cy="1455819"/>
          </a:xfrm>
        </p:spPr>
        <p:txBody>
          <a:bodyPr/>
          <a:lstStyle/>
          <a:p>
            <a:pPr>
              <a:defRPr/>
            </a:pPr>
            <a:r>
              <a:rPr lang="en-US" dirty="0"/>
              <a:t>PSLS Webinar</a:t>
            </a:r>
          </a:p>
          <a:p>
            <a:pPr>
              <a:defRPr/>
            </a:pPr>
            <a:r>
              <a:rPr lang="en-US" dirty="0"/>
              <a:t>May 20, 2015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61939" y="5245768"/>
            <a:ext cx="449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Dan Martin</a:t>
            </a:r>
          </a:p>
          <a:p>
            <a:pPr algn="ctr"/>
            <a:r>
              <a:rPr lang="en-US" dirty="0" smtClean="0"/>
              <a:t>Northeast Regional Geodetic Advisor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82" y="1125151"/>
            <a:ext cx="8538359" cy="2520578"/>
          </a:xfrm>
        </p:spPr>
        <p:txBody>
          <a:bodyPr/>
          <a:lstStyle/>
          <a:p>
            <a:pPr marL="2862263" indent="-2279650" eaLnBrk="1" hangingPunct="1">
              <a:buNone/>
              <a:tabLst>
                <a:tab pos="2624138" algn="l"/>
              </a:tabLst>
              <a:defRPr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OPUS solutions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= pretty good, but each treated as independent and assumes “perfect” CORS.</a:t>
            </a:r>
          </a:p>
          <a:p>
            <a:pPr marL="2862263" indent="-2279650" eaLnBrk="1" hangingPunct="1">
              <a:buNone/>
              <a:tabLst>
                <a:tab pos="2624138" algn="l"/>
              </a:tabLst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Sessions	</a:t>
            </a:r>
            <a:r>
              <a:rPr lang="en-US" sz="2400" dirty="0" smtClean="0">
                <a:solidFill>
                  <a:schemeClr val="tx2"/>
                </a:solidFill>
              </a:rPr>
              <a:t>= simultaneously-observed marks processed together in sessions increases consistency. </a:t>
            </a:r>
          </a:p>
          <a:p>
            <a:pPr marL="2862263" indent="-2279650" eaLnBrk="1" hangingPunct="1">
              <a:buNone/>
              <a:tabLst>
                <a:tab pos="2624138" algn="l"/>
              </a:tabLst>
              <a:defRPr/>
            </a:pPr>
            <a:r>
              <a:rPr lang="en-US" sz="2400" b="1" dirty="0" smtClean="0">
                <a:solidFill>
                  <a:srgbClr val="00B050"/>
                </a:solidFill>
              </a:rPr>
              <a:t>Adjustments</a:t>
            </a:r>
            <a:r>
              <a:rPr lang="en-US" sz="2400" dirty="0" smtClean="0">
                <a:solidFill>
                  <a:srgbClr val="00B050"/>
                </a:solidFill>
              </a:rPr>
              <a:t>	= interlinking sessions through network adjustments increases accuracy.</a:t>
            </a:r>
            <a:endParaRPr lang="en-US" sz="2400" dirty="0"/>
          </a:p>
        </p:txBody>
      </p:sp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What’s in it for me?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388F0-F641-417E-83A2-6816ADB68A8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1163774" y="3693226"/>
            <a:ext cx="6911447" cy="2766951"/>
            <a:chOff x="1199392" y="3693226"/>
            <a:chExt cx="6911447" cy="2766951"/>
          </a:xfrm>
        </p:grpSpPr>
        <p:pic>
          <p:nvPicPr>
            <p:cNvPr id="46" name="Picture 45"/>
            <p:cNvPicPr/>
            <p:nvPr/>
          </p:nvPicPr>
          <p:blipFill>
            <a:blip r:embed="rId2" cstate="print"/>
            <a:srcRect l="760" t="11094" r="64134" b="46615"/>
            <a:stretch>
              <a:fillRect/>
            </a:stretch>
          </p:blipFill>
          <p:spPr bwMode="auto">
            <a:xfrm>
              <a:off x="1199392" y="3693226"/>
              <a:ext cx="2743200" cy="2707574"/>
            </a:xfrm>
            <a:prstGeom prst="rect">
              <a:avLst/>
            </a:prstGeom>
            <a:noFill/>
          </p:spPr>
        </p:pic>
        <p:pic>
          <p:nvPicPr>
            <p:cNvPr id="47" name="Picture 46"/>
            <p:cNvPicPr/>
            <p:nvPr/>
          </p:nvPicPr>
          <p:blipFill>
            <a:blip r:embed="rId2" cstate="print"/>
            <a:srcRect l="760" t="56384" r="52254" b="398"/>
            <a:stretch>
              <a:fillRect/>
            </a:stretch>
          </p:blipFill>
          <p:spPr bwMode="auto">
            <a:xfrm>
              <a:off x="4439391" y="3693226"/>
              <a:ext cx="3671448" cy="2766951"/>
            </a:xfrm>
            <a:prstGeom prst="rect">
              <a:avLst/>
            </a:prstGeom>
            <a:noFill/>
          </p:spPr>
        </p:pic>
      </p:grpSp>
      <p:sp>
        <p:nvSpPr>
          <p:cNvPr id="49" name="Oval 48"/>
          <p:cNvSpPr/>
          <p:nvPr/>
        </p:nvSpPr>
        <p:spPr>
          <a:xfrm>
            <a:off x="568040" y="1246911"/>
            <a:ext cx="190006" cy="2018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3"/>
          <p:cNvSpPr/>
          <p:nvPr/>
        </p:nvSpPr>
        <p:spPr>
          <a:xfrm>
            <a:off x="568040" y="2064329"/>
            <a:ext cx="190006" cy="201882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68040" y="2857996"/>
            <a:ext cx="190006" cy="201882"/>
          </a:xfrm>
          <a:prstGeom prst="rect">
            <a:avLst/>
          </a:prstGeom>
          <a:solidFill>
            <a:srgbClr val="00C000"/>
          </a:solidFill>
          <a:ln>
            <a:solidFill>
              <a:srgbClr val="0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36550" indent="-336550"/>
            <a:r>
              <a:rPr lang="en-US" sz="3600" dirty="0" smtClean="0"/>
              <a:t>Do we </a:t>
            </a:r>
            <a:r>
              <a:rPr lang="en-US" sz="3600" i="1" dirty="0" smtClean="0"/>
              <a:t>really</a:t>
            </a:r>
            <a:r>
              <a:rPr lang="en-US" sz="3600" dirty="0" smtClean="0"/>
              <a:t> need another OPUS flavor?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Arial" pitchFamily="34" charset="0"/>
              <a:buChar char="•"/>
              <a:defRPr/>
            </a:pPr>
            <a:r>
              <a:rPr lang="en-US" sz="2800" dirty="0" smtClean="0"/>
              <a:t>The practical answer is probably yes. </a:t>
            </a:r>
            <a:br>
              <a:rPr lang="en-US" sz="2800" dirty="0" smtClean="0"/>
            </a:br>
            <a:r>
              <a:rPr lang="en-US" sz="2800" dirty="0" smtClean="0"/>
              <a:t>The NGS and other groups have a history of projects whose specifications can’t be entirely supported by OPUS.</a:t>
            </a:r>
          </a:p>
          <a:p>
            <a:pPr marL="463550" indent="-463550">
              <a:buFont typeface="Arial" pitchFamily="34" charset="0"/>
              <a:buChar char="•"/>
              <a:defRPr/>
            </a:pPr>
            <a:endParaRPr lang="en-US" sz="2800" dirty="0" smtClean="0"/>
          </a:p>
          <a:p>
            <a:pPr marL="463550" indent="-463550">
              <a:buFont typeface="Arial" pitchFamily="34" charset="0"/>
              <a:buChar char="•"/>
              <a:defRPr/>
            </a:pPr>
            <a:r>
              <a:rPr lang="en-US" sz="2800" dirty="0" smtClean="0"/>
              <a:t>The academic answer is probably yes.</a:t>
            </a:r>
            <a:br>
              <a:rPr lang="en-US" sz="2800" dirty="0" smtClean="0"/>
            </a:br>
            <a:r>
              <a:rPr lang="en-US" sz="2800" dirty="0" smtClean="0"/>
              <a:t>As good as OPUS does, and that is </a:t>
            </a:r>
            <a:r>
              <a:rPr lang="en-US" sz="2800" u="sng" dirty="0" smtClean="0"/>
              <a:t>very</a:t>
            </a:r>
            <a:r>
              <a:rPr lang="en-US" sz="2800" dirty="0" smtClean="0"/>
              <a:t> good indeed, sacrificing simplicity for flexibility can improve results.</a:t>
            </a:r>
          </a:p>
          <a:p>
            <a:pPr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45B98D-198F-4A40-A357-338AC7B2866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does this mean operationally?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Plan your project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Collect data and metadata (photos and mark descriptions)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Gather data and metadata onto one computer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Process the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data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Perform a network adjustment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Publish (if desired)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B6CB2-1AA5-4A2A-BD79-21D9C0F2F6A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does this mean operationally?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Plan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your project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/>
              <a:t>Create an OPUS project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Collect data and metadata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Upload data to your project using OPUS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Process sessions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Perform </a:t>
            </a:r>
            <a:r>
              <a:rPr lang="en-US" sz="2800" b="1" dirty="0"/>
              <a:t>n</a:t>
            </a:r>
            <a:r>
              <a:rPr lang="en-US" sz="2800" b="1" dirty="0" smtClean="0"/>
              <a:t>etwork adjustment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/>
              <a:t>Publish (if desired</a:t>
            </a:r>
            <a:r>
              <a:rPr lang="en-US" sz="2800" b="1" dirty="0" smtClean="0"/>
              <a:t>). 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B6CB2-1AA5-4A2A-BD79-21D9C0F2F6A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541766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does this mean operationally?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lang="en-US" sz="2800" dirty="0"/>
              <a:t>Admittedly an oversimplification, nevertheless there is value in thinking of OPUS Projects as four </a:t>
            </a:r>
            <a:r>
              <a:rPr lang="en-US" sz="2800" dirty="0" smtClean="0"/>
              <a:t>steps with an optional fifth step.</a:t>
            </a:r>
            <a:endParaRPr lang="en-US" sz="2800" dirty="0"/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Creating A Project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Uploading Data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Session Processing</a:t>
            </a:r>
            <a:endParaRPr lang="en-US" sz="2800" dirty="0" smtClean="0"/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/>
              <a:t>Network Adjustment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Publishing to the NGS Integrated Database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B6CB2-1AA5-4A2A-BD79-21D9C0F2F6A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731696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lowchart: Alternate Process 94"/>
          <p:cNvSpPr/>
          <p:nvPr/>
        </p:nvSpPr>
        <p:spPr>
          <a:xfrm>
            <a:off x="1082910" y="1702192"/>
            <a:ext cx="6401093" cy="3615934"/>
          </a:xfrm>
          <a:prstGeom prst="flowChartAlternateProcess">
            <a:avLst/>
          </a:prstGeom>
          <a:solidFill>
            <a:schemeClr val="lt1">
              <a:alpha val="67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Right Arrow 81"/>
          <p:cNvSpPr/>
          <p:nvPr/>
        </p:nvSpPr>
        <p:spPr>
          <a:xfrm>
            <a:off x="2454087" y="3309938"/>
            <a:ext cx="1182687" cy="498475"/>
          </a:xfrm>
          <a:prstGeom prst="rightArrow">
            <a:avLst/>
          </a:prstGeom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 or Manager</a:t>
            </a:r>
          </a:p>
        </p:txBody>
      </p:sp>
      <p:sp>
        <p:nvSpPr>
          <p:cNvPr id="1843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steps represented graphically.</a:t>
            </a:r>
          </a:p>
        </p:txBody>
      </p:sp>
      <p:sp>
        <p:nvSpPr>
          <p:cNvPr id="22" name="Flowchart: Magnetic Disk 21"/>
          <p:cNvSpPr/>
          <p:nvPr/>
        </p:nvSpPr>
        <p:spPr>
          <a:xfrm>
            <a:off x="1441532" y="3117850"/>
            <a:ext cx="914400" cy="909638"/>
          </a:xfrm>
          <a:prstGeom prst="flowChartMagneticDisk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Data &amp;</a:t>
            </a:r>
          </a:p>
          <a:p>
            <a:pPr algn="ctr">
              <a:defRPr/>
            </a:pPr>
            <a:r>
              <a:rPr lang="en-US" sz="1400" dirty="0"/>
              <a:t>Metadata</a:t>
            </a:r>
          </a:p>
        </p:txBody>
      </p:sp>
      <p:sp>
        <p:nvSpPr>
          <p:cNvPr id="31" name="Flowchart: Document 30"/>
          <p:cNvSpPr/>
          <p:nvPr/>
        </p:nvSpPr>
        <p:spPr>
          <a:xfrm>
            <a:off x="6203119" y="3252788"/>
            <a:ext cx="1098550" cy="639762"/>
          </a:xfrm>
          <a:prstGeom prst="flowChartDocumen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Network</a:t>
            </a:r>
          </a:p>
          <a:p>
            <a:pPr algn="ctr">
              <a:defRPr/>
            </a:pPr>
            <a:r>
              <a:rPr lang="en-US" sz="1400" dirty="0"/>
              <a:t>Adjustment</a:t>
            </a:r>
          </a:p>
        </p:txBody>
      </p:sp>
      <p:sp>
        <p:nvSpPr>
          <p:cNvPr id="77" name="Down Arrow 76"/>
          <p:cNvSpPr/>
          <p:nvPr/>
        </p:nvSpPr>
        <p:spPr>
          <a:xfrm>
            <a:off x="6604756" y="4206875"/>
            <a:ext cx="274638" cy="1223963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" name="Right Arrow 82"/>
          <p:cNvSpPr/>
          <p:nvPr/>
        </p:nvSpPr>
        <p:spPr>
          <a:xfrm>
            <a:off x="5064274" y="3309938"/>
            <a:ext cx="1055687" cy="498475"/>
          </a:xfrm>
          <a:prstGeom prst="rightArrow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Manager</a:t>
            </a:r>
          </a:p>
        </p:txBody>
      </p:sp>
      <p:grpSp>
        <p:nvGrpSpPr>
          <p:cNvPr id="18443" name="Group 86"/>
          <p:cNvGrpSpPr>
            <a:grpSpLocks/>
          </p:cNvGrpSpPr>
          <p:nvPr/>
        </p:nvGrpSpPr>
        <p:grpSpPr bwMode="auto">
          <a:xfrm>
            <a:off x="3699075" y="3130550"/>
            <a:ext cx="1281112" cy="914400"/>
            <a:chOff x="4114800" y="1828800"/>
            <a:chExt cx="1280160" cy="914400"/>
          </a:xfrm>
        </p:grpSpPr>
        <p:sp>
          <p:nvSpPr>
            <p:cNvPr id="25" name="Flowchart: Document 24"/>
            <p:cNvSpPr/>
            <p:nvPr/>
          </p:nvSpPr>
          <p:spPr>
            <a:xfrm>
              <a:off x="4114800" y="1828800"/>
              <a:ext cx="1005727" cy="639763"/>
            </a:xfrm>
            <a:prstGeom prst="flowChartDocument">
              <a:avLst/>
            </a:prstGeom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Session</a:t>
              </a:r>
            </a:p>
            <a:p>
              <a:pPr algn="ctr">
                <a:defRPr/>
              </a:pPr>
              <a:r>
                <a:rPr lang="en-US" sz="1400" dirty="0"/>
                <a:t>Solution</a:t>
              </a:r>
            </a:p>
          </p:txBody>
        </p:sp>
        <p:sp>
          <p:nvSpPr>
            <p:cNvPr id="28" name="Flowchart: Document 27"/>
            <p:cNvSpPr/>
            <p:nvPr/>
          </p:nvSpPr>
          <p:spPr>
            <a:xfrm>
              <a:off x="4206807" y="1920875"/>
              <a:ext cx="1005727" cy="639763"/>
            </a:xfrm>
            <a:prstGeom prst="flowChartDocument">
              <a:avLst/>
            </a:prstGeom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Session</a:t>
              </a:r>
            </a:p>
            <a:p>
              <a:pPr algn="ctr">
                <a:defRPr/>
              </a:pPr>
              <a:r>
                <a:rPr lang="en-US" sz="1400" dirty="0"/>
                <a:t>Solution</a:t>
              </a:r>
            </a:p>
          </p:txBody>
        </p:sp>
        <p:sp>
          <p:nvSpPr>
            <p:cNvPr id="26" name="Flowchart: Document 25"/>
            <p:cNvSpPr/>
            <p:nvPr/>
          </p:nvSpPr>
          <p:spPr>
            <a:xfrm>
              <a:off x="4297226" y="2011363"/>
              <a:ext cx="1005727" cy="639762"/>
            </a:xfrm>
            <a:prstGeom prst="flowChartDocument">
              <a:avLst/>
            </a:prstGeom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Session</a:t>
              </a:r>
            </a:p>
            <a:p>
              <a:pPr algn="ctr">
                <a:defRPr/>
              </a:pPr>
              <a:r>
                <a:rPr lang="en-US" sz="1400" dirty="0"/>
                <a:t>Solution</a:t>
              </a:r>
            </a:p>
          </p:txBody>
        </p:sp>
        <p:sp>
          <p:nvSpPr>
            <p:cNvPr id="27" name="Flowchart: Document 26"/>
            <p:cNvSpPr/>
            <p:nvPr/>
          </p:nvSpPr>
          <p:spPr>
            <a:xfrm>
              <a:off x="4389233" y="2103438"/>
              <a:ext cx="1005727" cy="639762"/>
            </a:xfrm>
            <a:prstGeom prst="flowChartDocument">
              <a:avLst/>
            </a:prstGeom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Session</a:t>
              </a:r>
            </a:p>
            <a:p>
              <a:pPr algn="ctr">
                <a:defRPr/>
              </a:pPr>
              <a:r>
                <a:rPr lang="en-US" sz="1400" dirty="0"/>
                <a:t>Solution</a:t>
              </a:r>
            </a:p>
          </p:txBody>
        </p:sp>
      </p:grpSp>
      <p:sp>
        <p:nvSpPr>
          <p:cNvPr id="88" name="Flowchart: Alternate Process 87"/>
          <p:cNvSpPr/>
          <p:nvPr/>
        </p:nvSpPr>
        <p:spPr>
          <a:xfrm>
            <a:off x="6264373" y="5578475"/>
            <a:ext cx="1004887" cy="50323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Copy </a:t>
            </a:r>
            <a:br>
              <a:rPr lang="en-US" sz="1400" dirty="0"/>
            </a:br>
            <a:r>
              <a:rPr lang="en-US" sz="1400" dirty="0"/>
              <a:t>To User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885190" y="1927225"/>
            <a:ext cx="216376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Your OPUS Project</a:t>
            </a:r>
          </a:p>
        </p:txBody>
      </p:sp>
      <p:sp>
        <p:nvSpPr>
          <p:cNvPr id="98" name="Down Arrow 97"/>
          <p:cNvSpPr/>
          <p:nvPr/>
        </p:nvSpPr>
        <p:spPr>
          <a:xfrm>
            <a:off x="4329312" y="4203700"/>
            <a:ext cx="274638" cy="1223963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9" name="Flowchart: Alternate Process 98"/>
          <p:cNvSpPr/>
          <p:nvPr/>
        </p:nvSpPr>
        <p:spPr>
          <a:xfrm>
            <a:off x="3949900" y="5578475"/>
            <a:ext cx="1006475" cy="50323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Copy </a:t>
            </a:r>
            <a:br>
              <a:rPr lang="en-US" sz="1400" dirty="0"/>
            </a:br>
            <a:r>
              <a:rPr lang="en-US" sz="1400" dirty="0"/>
              <a:t>To User</a:t>
            </a:r>
          </a:p>
        </p:txBody>
      </p:sp>
      <p:sp>
        <p:nvSpPr>
          <p:cNvPr id="100" name="Down Arrow 99"/>
          <p:cNvSpPr/>
          <p:nvPr/>
        </p:nvSpPr>
        <p:spPr>
          <a:xfrm>
            <a:off x="1751095" y="4206875"/>
            <a:ext cx="274637" cy="1223963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1" name="Flowchart: Alternate Process 100"/>
          <p:cNvSpPr/>
          <p:nvPr/>
        </p:nvSpPr>
        <p:spPr>
          <a:xfrm>
            <a:off x="1403432" y="5578475"/>
            <a:ext cx="1006475" cy="50323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Copy </a:t>
            </a:r>
            <a:br>
              <a:rPr lang="en-US" sz="1400" dirty="0"/>
            </a:br>
            <a:r>
              <a:rPr lang="en-US" sz="1400" dirty="0"/>
              <a:t>To User</a:t>
            </a:r>
          </a:p>
        </p:txBody>
      </p:sp>
      <p:sp>
        <p:nvSpPr>
          <p:cNvPr id="102" name="Left-Right Arrow 101"/>
          <p:cNvSpPr/>
          <p:nvPr/>
        </p:nvSpPr>
        <p:spPr>
          <a:xfrm>
            <a:off x="191327" y="3309938"/>
            <a:ext cx="1158875" cy="484187"/>
          </a:xfrm>
          <a:prstGeom prst="left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OPUS Solution</a:t>
            </a:r>
          </a:p>
        </p:txBody>
      </p:sp>
      <p:sp>
        <p:nvSpPr>
          <p:cNvPr id="103" name="Left-Right Arrow 102"/>
          <p:cNvSpPr/>
          <p:nvPr/>
        </p:nvSpPr>
        <p:spPr>
          <a:xfrm rot="1023123">
            <a:off x="203575" y="2496402"/>
            <a:ext cx="1158876" cy="485775"/>
          </a:xfrm>
          <a:prstGeom prst="left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OPUS Solution</a:t>
            </a:r>
          </a:p>
        </p:txBody>
      </p:sp>
      <p:sp>
        <p:nvSpPr>
          <p:cNvPr id="104" name="Left-Right Arrow 103"/>
          <p:cNvSpPr/>
          <p:nvPr/>
        </p:nvSpPr>
        <p:spPr>
          <a:xfrm rot="20622056">
            <a:off x="202524" y="4119966"/>
            <a:ext cx="1158877" cy="484188"/>
          </a:xfrm>
          <a:prstGeom prst="left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OPUS Solution</a:t>
            </a:r>
          </a:p>
        </p:txBody>
      </p:sp>
      <p:sp>
        <p:nvSpPr>
          <p:cNvPr id="37" name="Date Placeholder 3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8975B-5D56-4ACD-90F5-DB3167D1385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29" name="Up Arrow 28"/>
          <p:cNvSpPr/>
          <p:nvPr/>
        </p:nvSpPr>
        <p:spPr>
          <a:xfrm rot="5400000">
            <a:off x="7357965" y="3313906"/>
            <a:ext cx="484187" cy="457200"/>
          </a:xfrm>
          <a:prstGeom prst="up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Flowchart: Alternate Process 29"/>
          <p:cNvSpPr/>
          <p:nvPr/>
        </p:nvSpPr>
        <p:spPr>
          <a:xfrm>
            <a:off x="7867128" y="3310499"/>
            <a:ext cx="1004887" cy="503238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Publish</a:t>
            </a:r>
            <a:br>
              <a:rPr lang="en-US" sz="1400" dirty="0" smtClean="0"/>
            </a:br>
            <a:r>
              <a:rPr lang="en-US" sz="1400" dirty="0" smtClean="0"/>
              <a:t>To NGSIDB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Are there any side effects?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184525"/>
            <a:ext cx="8229600" cy="515690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/>
              <a:t>Exploiting a Web-based application like OPUS</a:t>
            </a:r>
            <a:r>
              <a:rPr lang="en-US" sz="2800" dirty="0">
                <a:latin typeface="Calibri"/>
              </a:rPr>
              <a:t> </a:t>
            </a:r>
            <a:r>
              <a:rPr lang="en-US" sz="2800" dirty="0" smtClean="0">
                <a:latin typeface="Calibri"/>
              </a:rPr>
              <a:t>Projects can mean:</a:t>
            </a:r>
          </a:p>
          <a:p>
            <a:r>
              <a:rPr lang="en-US" sz="2800" dirty="0" smtClean="0"/>
              <a:t>Less backtracking.</a:t>
            </a:r>
          </a:p>
          <a:p>
            <a:pPr lvl="1"/>
            <a:r>
              <a:rPr lang="en-US" sz="2400" dirty="0" smtClean="0"/>
              <a:t>Data consolidated while teams are in </a:t>
            </a:r>
            <a:r>
              <a:rPr lang="en-US" sz="2400" dirty="0"/>
              <a:t>the field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Rapid data quality assessment. </a:t>
            </a:r>
          </a:p>
          <a:p>
            <a:r>
              <a:rPr lang="en-US" sz="2800" dirty="0" smtClean="0"/>
              <a:t>Simpler logistics.</a:t>
            </a:r>
          </a:p>
          <a:p>
            <a:pPr lvl="1"/>
            <a:r>
              <a:rPr lang="en-US" sz="2400" dirty="0" smtClean="0"/>
              <a:t>Data are immediate availability through on-line storage.</a:t>
            </a:r>
          </a:p>
          <a:p>
            <a:pPr lvl="1"/>
            <a:r>
              <a:rPr lang="en-US" sz="2400" dirty="0" smtClean="0"/>
              <a:t>Automated organization.</a:t>
            </a:r>
          </a:p>
          <a:p>
            <a:r>
              <a:rPr lang="en-US" sz="2800" dirty="0" smtClean="0"/>
              <a:t>Less worry.</a:t>
            </a:r>
          </a:p>
          <a:p>
            <a:pPr lvl="1"/>
            <a:r>
              <a:rPr lang="en-US" sz="2400" dirty="0" smtClean="0"/>
              <a:t>Share information.</a:t>
            </a:r>
          </a:p>
          <a:p>
            <a:pPr lvl="1"/>
            <a:r>
              <a:rPr lang="en-US" sz="2400" dirty="0" smtClean="0"/>
              <a:t>Share results.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EA1-CAC5-44C5-9A48-FE91634B65F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Limitations?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5109400"/>
          </a:xfrm>
        </p:spPr>
        <p:txBody>
          <a:bodyPr/>
          <a:lstStyle/>
          <a:p>
            <a:r>
              <a:rPr lang="en-US" sz="2800" dirty="0" smtClean="0"/>
              <a:t>Uploads through OPUS-Static.</a:t>
            </a:r>
          </a:p>
          <a:p>
            <a:pPr lvl="1"/>
            <a:r>
              <a:rPr lang="en-US" sz="2400" dirty="0" smtClean="0"/>
              <a:t>Dual-frequency.</a:t>
            </a:r>
          </a:p>
          <a:p>
            <a:pPr lvl="1"/>
            <a:r>
              <a:rPr lang="en-US" sz="2400" dirty="0" smtClean="0"/>
              <a:t>2 </a:t>
            </a:r>
            <a:r>
              <a:rPr lang="en-US" sz="2400" dirty="0" err="1" smtClean="0"/>
              <a:t>hrs</a:t>
            </a:r>
            <a:r>
              <a:rPr lang="en-US" sz="2400" dirty="0" smtClean="0"/>
              <a:t> ≤ data </a:t>
            </a:r>
            <a:r>
              <a:rPr lang="en-US" sz="2400" dirty="0"/>
              <a:t>span ≤ </a:t>
            </a:r>
            <a:r>
              <a:rPr lang="en-US" sz="2400" dirty="0" smtClean="0"/>
              <a:t>48 </a:t>
            </a:r>
            <a:r>
              <a:rPr lang="en-US" sz="2400" dirty="0" err="1" smtClean="0"/>
              <a:t>hrs</a:t>
            </a:r>
            <a:r>
              <a:rPr lang="en-US" sz="2400" dirty="0" smtClean="0"/>
              <a:t> (</a:t>
            </a:r>
            <a:r>
              <a:rPr lang="en-US" sz="2400" dirty="0"/>
              <a:t>≤</a:t>
            </a:r>
            <a:r>
              <a:rPr lang="en-US" sz="2400" dirty="0" smtClean="0"/>
              <a:t> 2 GPS midnights).</a:t>
            </a:r>
          </a:p>
          <a:p>
            <a:pPr lvl="1"/>
            <a:r>
              <a:rPr lang="en-US" sz="2400" dirty="0" smtClean="0"/>
              <a:t>Observation interval = a factor of 30 (seconds).</a:t>
            </a:r>
          </a:p>
          <a:p>
            <a:r>
              <a:rPr lang="en-US" sz="2800" dirty="0" smtClean="0"/>
              <a:t>Minimum project size.</a:t>
            </a:r>
          </a:p>
          <a:p>
            <a:pPr lvl="1"/>
            <a:r>
              <a:rPr lang="en-US" sz="2400" dirty="0" smtClean="0"/>
              <a:t>None</a:t>
            </a:r>
          </a:p>
          <a:p>
            <a:r>
              <a:rPr lang="en-US" sz="2800" dirty="0" smtClean="0"/>
              <a:t>Maximum project size.</a:t>
            </a:r>
          </a:p>
          <a:p>
            <a:pPr lvl="1"/>
            <a:r>
              <a:rPr lang="en-US" sz="2400" dirty="0" smtClean="0"/>
              <a:t>There are </a:t>
            </a:r>
            <a:r>
              <a:rPr lang="en-US" sz="2400" i="1" dirty="0" smtClean="0"/>
              <a:t>practical</a:t>
            </a:r>
            <a:r>
              <a:rPr lang="en-US" sz="2400" dirty="0" smtClean="0"/>
              <a:t> limits to a project’s maximum size.</a:t>
            </a:r>
          </a:p>
          <a:p>
            <a:pPr lvl="1"/>
            <a:r>
              <a:rPr lang="en-US" dirty="0" smtClean="0"/>
              <a:t>About 100 marks in a single session.</a:t>
            </a:r>
          </a:p>
          <a:p>
            <a:pPr lvl="1"/>
            <a:r>
              <a:rPr lang="en-US" dirty="0" smtClean="0"/>
              <a:t>Number of data files &lt; a few hundred.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EA1-CAC5-44C5-9A48-FE91634B65F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2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gps_survey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89120" y="2581893"/>
            <a:ext cx="4754880" cy="3566160"/>
          </a:xfrm>
          <a:prstGeom prst="rect">
            <a:avLst/>
          </a:prstGeom>
        </p:spPr>
      </p:pic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G.I.G.O.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CE098-4C34-4E67-8E64-96B7AA1C22B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7038" y="1225550"/>
            <a:ext cx="830132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>
                <a:latin typeface="Arial" pitchFamily="34" charset="0"/>
              </a:rPr>
              <a:t>We still need surveyors. We hope OPUS Projects can help, but it can’t do your job for you.</a:t>
            </a:r>
          </a:p>
          <a:p>
            <a:pPr>
              <a:defRPr/>
            </a:pPr>
            <a:endParaRPr lang="en-US" sz="2400" dirty="0" smtClean="0">
              <a:latin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Follow your project’s</a:t>
            </a:r>
            <a:br>
              <a:rPr lang="en-US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specifications.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Use best practices and</a:t>
            </a:r>
            <a:br>
              <a:rPr lang="en-US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careful </a:t>
            </a:r>
            <a:r>
              <a:rPr lang="en-US" sz="2400" dirty="0">
                <a:latin typeface="Arial" pitchFamily="34" charset="0"/>
              </a:rPr>
              <a:t>field </a:t>
            </a:r>
            <a:r>
              <a:rPr lang="en-US" sz="2400" dirty="0" smtClean="0">
                <a:latin typeface="Arial" pitchFamily="34" charset="0"/>
              </a:rPr>
              <a:t>procedures.</a:t>
            </a:r>
            <a:br>
              <a:rPr lang="en-US" sz="2400" dirty="0" smtClean="0">
                <a:latin typeface="Arial" pitchFamily="34" charset="0"/>
              </a:rPr>
            </a:br>
            <a:endParaRPr lang="en-US" sz="2400" dirty="0">
              <a:latin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Select permanent marks</a:t>
            </a:r>
            <a:br>
              <a:rPr lang="en-US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of public interest.</a:t>
            </a:r>
            <a:br>
              <a:rPr lang="en-US" sz="2400" dirty="0" smtClean="0">
                <a:latin typeface="Arial" pitchFamily="34" charset="0"/>
              </a:rPr>
            </a:br>
            <a:endParaRPr lang="en-US" sz="2400" dirty="0" smtClean="0">
              <a:latin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Good coordinates come </a:t>
            </a:r>
            <a:br>
              <a:rPr lang="en-US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from good data.</a:t>
            </a:r>
            <a:endParaRPr lang="en-US" dirty="0">
              <a:latin typeface="Arial" pitchFamily="34" charset="0"/>
            </a:endParaRPr>
          </a:p>
        </p:txBody>
      </p:sp>
      <p:pic>
        <p:nvPicPr>
          <p:cNvPr id="26" name="Picture 3" descr="C:\Documents and Settings\joe.evjen\Local Settings\Temporary Internet Files\Content.IE5\371L64T5\MC90043387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5079" y="2576838"/>
            <a:ext cx="1338262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 descr="obslog-OPUS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4719" y="4067313"/>
            <a:ext cx="1398983" cy="181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4393870" y="6139543"/>
            <a:ext cx="17652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http://gis.larc.nasa.gov/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Things To Come.</a:t>
            </a:r>
          </a:p>
        </p:txBody>
      </p:sp>
      <p:sp>
        <p:nvSpPr>
          <p:cNvPr id="21507" name="Content Placeholder 16"/>
          <p:cNvSpPr>
            <a:spLocks noGrp="1"/>
          </p:cNvSpPr>
          <p:nvPr>
            <p:ph idx="1"/>
          </p:nvPr>
        </p:nvSpPr>
        <p:spPr>
          <a:xfrm>
            <a:off x="457200" y="1018275"/>
            <a:ext cx="8229600" cy="540627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OPUS Projects improves because your criticisms and suggestions. Although we can’t act upon every comment, we do appreciate and consider every one. They have and will continue to steered development.</a:t>
            </a:r>
          </a:p>
          <a:p>
            <a:pPr marL="0" indent="0">
              <a:buNone/>
            </a:pPr>
            <a:r>
              <a:rPr lang="en-US" sz="2800" dirty="0" smtClean="0"/>
              <a:t>Here are a few things already in the works:</a:t>
            </a:r>
          </a:p>
          <a:p>
            <a:r>
              <a:rPr lang="en-US" sz="2800" dirty="0" smtClean="0"/>
              <a:t>Allowing data files &lt; 2 </a:t>
            </a:r>
            <a:r>
              <a:rPr lang="en-US" sz="2800" dirty="0" err="1" smtClean="0"/>
              <a:t>hrs</a:t>
            </a:r>
            <a:r>
              <a:rPr lang="en-US" sz="2800" dirty="0" smtClean="0"/>
              <a:t> in duration.</a:t>
            </a:r>
          </a:p>
          <a:p>
            <a:r>
              <a:rPr lang="en-US" sz="2800" dirty="0" smtClean="0"/>
              <a:t>Better integration with CORS.</a:t>
            </a:r>
          </a:p>
          <a:p>
            <a:r>
              <a:rPr lang="en-US" sz="2800" dirty="0"/>
              <a:t>B</a:t>
            </a:r>
            <a:r>
              <a:rPr lang="en-US" sz="2800" dirty="0" smtClean="0"/>
              <a:t>etter </a:t>
            </a:r>
            <a:r>
              <a:rPr lang="en-US" sz="2800" dirty="0"/>
              <a:t>support for publishing to the </a:t>
            </a:r>
            <a:r>
              <a:rPr lang="en-US" sz="2800" dirty="0" smtClean="0"/>
              <a:t>NGSIDB or Sharing to OPUS-DB.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19" name="Date Placeholder 1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12485-C945-4F0C-97CF-63817122073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0C3D0-729A-4A15-8E23-72CBC95666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9812" y="905897"/>
            <a:ext cx="7924800" cy="5149516"/>
          </a:xfrm>
          <a:prstGeom prst="rect">
            <a:avLst/>
          </a:prstGeom>
          <a:solidFill>
            <a:srgbClr val="0064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62527" y="1796714"/>
            <a:ext cx="73633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THE FOLLOWING </a:t>
            </a:r>
            <a:r>
              <a:rPr lang="en-US" sz="2000" b="1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PREVIEW</a:t>
            </a:r>
            <a:r>
              <a:rPr lang="en-US" sz="2000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 HAS BEEN APPROVED FOR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ALL  SURVEY AUDIENCES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BY THE NATIONAL GEODETIC SURVEY</a:t>
            </a:r>
            <a:r>
              <a:rPr lang="en-US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 </a:t>
            </a:r>
            <a:endParaRPr lang="en-US" dirty="0">
              <a:solidFill>
                <a:schemeClr val="bg1"/>
              </a:solidFill>
              <a:latin typeface="Bitstream Vera Sans" panose="020B0603030804020204" pitchFamily="34" charset="0"/>
              <a:ea typeface="Adobe Heiti Std R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2423" y="3280600"/>
            <a:ext cx="736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Bitstream Vera Sans" panose="020B0603030804020204" pitchFamily="34" charset="0"/>
                <a:ea typeface="Adobe Heiti Std R" pitchFamily="34" charset="-128"/>
              </a:rPr>
              <a:t>THE TOOL ADVERTISED HAS BEEN RATED</a:t>
            </a:r>
            <a:endParaRPr lang="en-US" dirty="0">
              <a:solidFill>
                <a:schemeClr val="bg1"/>
              </a:solidFill>
              <a:latin typeface="Bitstream Vera Sans" panose="020B0603030804020204" pitchFamily="34" charset="0"/>
              <a:ea typeface="Adobe Heiti Std R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87116" y="4065707"/>
            <a:ext cx="6914148" cy="175127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187116" y="4620124"/>
            <a:ext cx="691414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95138" y="5189616"/>
            <a:ext cx="691414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66737" y="4065707"/>
            <a:ext cx="0" cy="55441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15453" y="4065707"/>
            <a:ext cx="1251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itstream Vera Serif" panose="02060603050605020204" pitchFamily="18" charset="0"/>
              </a:rPr>
              <a:t>TR-13</a:t>
            </a:r>
            <a:endParaRPr lang="en-US" sz="2400" dirty="0">
              <a:solidFill>
                <a:schemeClr val="bg1"/>
              </a:solidFill>
              <a:latin typeface="Bitstream Vera Serif" panose="020606030506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03095" y="4143957"/>
            <a:ext cx="5534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itstream Vera Sans" panose="020B0603030804020204" pitchFamily="34" charset="0"/>
              </a:rPr>
              <a:t>ABOUT 13 TRAINING HOURS REQUIRED</a:t>
            </a:r>
            <a:endParaRPr lang="en-US" dirty="0">
              <a:solidFill>
                <a:schemeClr val="bg1"/>
              </a:solidFill>
              <a:latin typeface="Bitstream Vera Sans" panose="020B06030308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15453" y="4713449"/>
            <a:ext cx="6785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itstream Vera Sans" panose="020B0603030804020204" pitchFamily="34" charset="0"/>
              </a:rPr>
              <a:t>KNOWLEDGE IN THE USE OF GPS STRONLY SUGGESTED</a:t>
            </a:r>
            <a:endParaRPr lang="en-US" dirty="0">
              <a:solidFill>
                <a:schemeClr val="bg1"/>
              </a:solidFill>
              <a:latin typeface="Bitstream Vera Sans" panose="020B06030308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33081" y="5170647"/>
            <a:ext cx="5534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itstream Vera Sans" panose="020B0603030804020204" pitchFamily="34" charset="0"/>
              </a:rPr>
              <a:t>USEFUL VISUALIZATION, MANAGEMENT AND PROCESSING TOOLS CONTAINED WITHIN</a:t>
            </a:r>
            <a:endParaRPr lang="en-US" dirty="0">
              <a:solidFill>
                <a:schemeClr val="bg1"/>
              </a:solidFill>
              <a:latin typeface="Bitstream Vera Sans" panose="020B0603030804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488" y="4117903"/>
            <a:ext cx="427470" cy="42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26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Live Demo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0C3D0-729A-4A15-8E23-72CBC95666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this Webinar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will gain enough knowledge about OPUS Projects to determine if it is a tool that they can make use of, and if they want to invest their time into the required two-day training course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0C3D0-729A-4A15-8E23-72CBC95666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568" y="1720426"/>
            <a:ext cx="9058891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OPUS Projects…</a:t>
            </a:r>
          </a:p>
          <a:p>
            <a:pPr algn="ctr"/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6350" stA="55000" endA="300" endPos="45500" dir="5400000" sy="-100000" algn="bl" rotWithShape="0"/>
                </a:effectLst>
              </a:rPr>
              <a:t>coming soon to training room near you?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6677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Operating systems and browsers.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280160"/>
            <a:ext cx="8229600" cy="4708981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175" indent="-3175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No guarantee that 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OPUS Projects 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will work with your computer is implied. It has been successfully tested on X86 PC’s in various combinations of the following…</a:t>
            </a:r>
          </a:p>
          <a:p>
            <a:pPr marL="466725" indent="-466725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Operating systems: </a:t>
            </a:r>
            <a:br>
              <a:rPr lang="en-US" sz="2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Linux®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and Microsoft 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Windows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® </a:t>
            </a:r>
          </a:p>
          <a:p>
            <a:pPr marL="466725" indent="-466725">
              <a:spcBef>
                <a:spcPct val="50000"/>
              </a:spcBef>
              <a:defRPr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Browsers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:</a:t>
            </a:r>
            <a:br>
              <a:rPr lang="en-US" sz="2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Chrome™ </a:t>
            </a:r>
            <a:br>
              <a:rPr lang="en-US" sz="2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Firefox® </a:t>
            </a:r>
            <a:br>
              <a:rPr lang="en-US" sz="2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Internet Explorer® 8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through 10</a:t>
            </a:r>
            <a:b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Opera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® </a:t>
            </a:r>
            <a:br>
              <a:rPr lang="en-US" sz="2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Safari®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7AC96-4820-4F23-A8AD-B9E0A21C442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is OPUS Projects?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75" indent="-3175">
              <a:buFont typeface="Arial" pitchFamily="34" charset="0"/>
              <a:buNone/>
              <a:defRPr/>
            </a:pPr>
            <a:r>
              <a:rPr lang="en-US" sz="2800" dirty="0" smtClean="0"/>
              <a:t>OPUS Projects offers Web-based access to simple visualization, management and processing tools for multiple marks and multiple occupations. Some of its advantages include: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/>
              <a:t>Data uploading through OPUS.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/>
              <a:t>Processing using the PAGES software.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/>
              <a:t>Graphical visualization and management aids.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/>
              <a:t>Limited support of </a:t>
            </a:r>
            <a:r>
              <a:rPr lang="en-US" sz="2800" dirty="0" err="1" smtClean="0"/>
              <a:t>bluebooking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D691A-793A-45E2-90D1-FF5E1AE229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Why complicate OPUS?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388F0-F641-417E-83A2-6816ADB68A8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066306" y="2125686"/>
            <a:ext cx="2303816" cy="1674437"/>
            <a:chOff x="1983151" y="2776188"/>
            <a:chExt cx="2345619" cy="1652693"/>
          </a:xfrm>
          <a:solidFill>
            <a:schemeClr val="bg1">
              <a:lumMod val="50000"/>
            </a:schemeClr>
          </a:solidFill>
        </p:grpSpPr>
        <p:sp>
          <p:nvSpPr>
            <p:cNvPr id="7" name="Oval 6"/>
            <p:cNvSpPr/>
            <p:nvPr/>
          </p:nvSpPr>
          <p:spPr>
            <a:xfrm>
              <a:off x="2587694" y="4001369"/>
              <a:ext cx="475493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5400000">
              <a:off x="3096966" y="2786822"/>
              <a:ext cx="1242437" cy="1221170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1915835" y="3359227"/>
              <a:ext cx="714993" cy="58036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294793" y="3414042"/>
              <a:ext cx="1043273" cy="197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4"/>
          <p:cNvGrpSpPr/>
          <p:nvPr/>
        </p:nvGrpSpPr>
        <p:grpSpPr>
          <a:xfrm>
            <a:off x="4381996" y="2018804"/>
            <a:ext cx="3550721" cy="1769442"/>
            <a:chOff x="1082387" y="2682416"/>
            <a:chExt cx="3615148" cy="1746465"/>
          </a:xfrm>
          <a:solidFill>
            <a:schemeClr val="bg1">
              <a:lumMod val="50000"/>
            </a:schemeClr>
          </a:solidFill>
        </p:grpSpPr>
        <p:sp>
          <p:nvSpPr>
            <p:cNvPr id="16" name="Oval 15"/>
            <p:cNvSpPr/>
            <p:nvPr/>
          </p:nvSpPr>
          <p:spPr>
            <a:xfrm>
              <a:off x="2577591" y="4001369"/>
              <a:ext cx="451414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10800000" flipV="1">
              <a:off x="3077367" y="2682416"/>
              <a:ext cx="1620168" cy="137137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082387" y="2811350"/>
              <a:ext cx="1487169" cy="1242437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2532049" y="3653283"/>
              <a:ext cx="562711" cy="406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Box 81"/>
          <p:cNvSpPr txBox="1"/>
          <p:nvPr/>
        </p:nvSpPr>
        <p:spPr>
          <a:xfrm>
            <a:off x="435038" y="3119438"/>
            <a:ext cx="2143125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HATFIELD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78463" y="3117850"/>
            <a:ext cx="19018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MCCOY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1921827" y="1109354"/>
            <a:ext cx="5074207" cy="461665"/>
            <a:chOff x="1921827" y="1109354"/>
            <a:chExt cx="5074207" cy="461665"/>
          </a:xfrm>
        </p:grpSpPr>
        <p:grpSp>
          <p:nvGrpSpPr>
            <p:cNvPr id="58" name="Group 57"/>
            <p:cNvGrpSpPr/>
            <p:nvPr/>
          </p:nvGrpSpPr>
          <p:grpSpPr>
            <a:xfrm>
              <a:off x="1921827" y="1109354"/>
              <a:ext cx="1112788" cy="461665"/>
              <a:chOff x="568040" y="1140031"/>
              <a:chExt cx="1112788" cy="461665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568040" y="1269922"/>
                <a:ext cx="190006" cy="20188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95649" y="1140031"/>
                <a:ext cx="8851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</a:rPr>
                  <a:t>OPUS</a:t>
                </a:r>
                <a:endParaRPr lang="en-US" sz="2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3418121" y="1109354"/>
              <a:ext cx="1342017" cy="461665"/>
              <a:chOff x="568040" y="1909948"/>
              <a:chExt cx="1342017" cy="461665"/>
            </a:xfrm>
          </p:grpSpPr>
          <p:sp>
            <p:nvSpPr>
              <p:cNvPr id="47" name="Diamond 46"/>
              <p:cNvSpPr/>
              <p:nvPr/>
            </p:nvSpPr>
            <p:spPr>
              <a:xfrm>
                <a:off x="568040" y="2039839"/>
                <a:ext cx="190006" cy="201882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795649" y="1909948"/>
                <a:ext cx="1114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  <a:latin typeface="+mn-lt"/>
                  </a:rPr>
                  <a:t>Session</a:t>
                </a:r>
                <a:endParaRPr lang="en-US" sz="2400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5128168" y="1109354"/>
              <a:ext cx="1867866" cy="461665"/>
              <a:chOff x="568040" y="2739241"/>
              <a:chExt cx="1867866" cy="461665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68040" y="2869132"/>
                <a:ext cx="190006" cy="201882"/>
              </a:xfrm>
              <a:prstGeom prst="rect">
                <a:avLst/>
              </a:prstGeom>
              <a:solidFill>
                <a:srgbClr val="00C000"/>
              </a:solidFill>
              <a:ln>
                <a:solidFill>
                  <a:srgbClr val="00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95649" y="2739241"/>
                <a:ext cx="16402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C000"/>
                    </a:solidFill>
                    <a:latin typeface="+mn-lt"/>
                  </a:rPr>
                  <a:t>Adjustment</a:t>
                </a:r>
                <a:endParaRPr lang="en-US" sz="2400" dirty="0">
                  <a:solidFill>
                    <a:srgbClr val="00C000"/>
                  </a:solidFill>
                  <a:latin typeface="+mn-lt"/>
                </a:endParaRPr>
              </a:p>
            </p:txBody>
          </p:sp>
        </p:grpSp>
      </p:grpSp>
      <p:sp>
        <p:nvSpPr>
          <p:cNvPr id="62" name="TextBox 61"/>
          <p:cNvSpPr txBox="1"/>
          <p:nvPr/>
        </p:nvSpPr>
        <p:spPr>
          <a:xfrm>
            <a:off x="1389413" y="233943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CORS1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373086" y="19574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3879273" y="182484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CORS3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587341" y="2404755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CORS4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521040" y="1737757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1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Why complicate OPUS?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388F0-F641-417E-83A2-6816ADB68A8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066306" y="2125686"/>
            <a:ext cx="2303816" cy="1674437"/>
            <a:chOff x="1983151" y="2776188"/>
            <a:chExt cx="2345619" cy="1652693"/>
          </a:xfrm>
          <a:solidFill>
            <a:schemeClr val="bg1">
              <a:lumMod val="50000"/>
            </a:schemeClr>
          </a:solidFill>
        </p:grpSpPr>
        <p:sp>
          <p:nvSpPr>
            <p:cNvPr id="7" name="Oval 6"/>
            <p:cNvSpPr/>
            <p:nvPr/>
          </p:nvSpPr>
          <p:spPr>
            <a:xfrm>
              <a:off x="2587694" y="4001369"/>
              <a:ext cx="475493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5400000">
              <a:off x="3096966" y="2786822"/>
              <a:ext cx="1242437" cy="1221170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1915835" y="3359227"/>
              <a:ext cx="714993" cy="58036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294793" y="3414042"/>
              <a:ext cx="1043273" cy="197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4381996" y="2018804"/>
            <a:ext cx="3550721" cy="1769442"/>
            <a:chOff x="1082387" y="2682416"/>
            <a:chExt cx="3615148" cy="1746465"/>
          </a:xfrm>
          <a:solidFill>
            <a:schemeClr val="bg1">
              <a:lumMod val="50000"/>
            </a:schemeClr>
          </a:solidFill>
        </p:grpSpPr>
        <p:sp>
          <p:nvSpPr>
            <p:cNvPr id="16" name="Oval 15"/>
            <p:cNvSpPr/>
            <p:nvPr/>
          </p:nvSpPr>
          <p:spPr>
            <a:xfrm>
              <a:off x="2577591" y="4001369"/>
              <a:ext cx="451414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10800000" flipV="1">
              <a:off x="3077367" y="2682416"/>
              <a:ext cx="1620168" cy="137137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082387" y="2811350"/>
              <a:ext cx="1487169" cy="1242437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2532049" y="3653283"/>
              <a:ext cx="562711" cy="406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/>
          <p:cNvCxnSpPr/>
          <p:nvPr/>
        </p:nvCxnSpPr>
        <p:spPr>
          <a:xfrm flipV="1">
            <a:off x="3122613" y="3575050"/>
            <a:ext cx="2743200" cy="0"/>
          </a:xfrm>
          <a:prstGeom prst="straightConnector1">
            <a:avLst/>
          </a:prstGeom>
          <a:ln w="381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mond 51"/>
          <p:cNvSpPr/>
          <p:nvPr/>
        </p:nvSpPr>
        <p:spPr>
          <a:xfrm>
            <a:off x="2776476" y="3455223"/>
            <a:ext cx="241857" cy="264797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Diamond 52"/>
          <p:cNvSpPr/>
          <p:nvPr/>
        </p:nvSpPr>
        <p:spPr>
          <a:xfrm>
            <a:off x="5957064" y="3442587"/>
            <a:ext cx="241856" cy="262514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295275" y="3382963"/>
            <a:ext cx="145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001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35038" y="3119438"/>
            <a:ext cx="2143125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HATFIELD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78463" y="3117850"/>
            <a:ext cx="19018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MCCOY</a:t>
            </a:r>
          </a:p>
        </p:txBody>
      </p:sp>
      <p:grpSp>
        <p:nvGrpSpPr>
          <p:cNvPr id="14" name="Group 60"/>
          <p:cNvGrpSpPr/>
          <p:nvPr/>
        </p:nvGrpSpPr>
        <p:grpSpPr>
          <a:xfrm>
            <a:off x="1921827" y="1109354"/>
            <a:ext cx="5074207" cy="461665"/>
            <a:chOff x="1921827" y="1109354"/>
            <a:chExt cx="5074207" cy="461665"/>
          </a:xfrm>
        </p:grpSpPr>
        <p:grpSp>
          <p:nvGrpSpPr>
            <p:cNvPr id="15" name="Group 57"/>
            <p:cNvGrpSpPr/>
            <p:nvPr/>
          </p:nvGrpSpPr>
          <p:grpSpPr>
            <a:xfrm>
              <a:off x="1921827" y="1109354"/>
              <a:ext cx="1112788" cy="461665"/>
              <a:chOff x="568040" y="1140031"/>
              <a:chExt cx="1112788" cy="461665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568040" y="1269922"/>
                <a:ext cx="190006" cy="20188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95649" y="1140031"/>
                <a:ext cx="8851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</a:rPr>
                  <a:t>OPUS</a:t>
                </a:r>
                <a:endParaRPr lang="en-US" sz="2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20" name="Group 58"/>
            <p:cNvGrpSpPr/>
            <p:nvPr/>
          </p:nvGrpSpPr>
          <p:grpSpPr>
            <a:xfrm>
              <a:off x="3418121" y="1109354"/>
              <a:ext cx="1342017" cy="461665"/>
              <a:chOff x="568040" y="1909948"/>
              <a:chExt cx="1342017" cy="461665"/>
            </a:xfrm>
          </p:grpSpPr>
          <p:sp>
            <p:nvSpPr>
              <p:cNvPr id="47" name="Diamond 46"/>
              <p:cNvSpPr/>
              <p:nvPr/>
            </p:nvSpPr>
            <p:spPr>
              <a:xfrm>
                <a:off x="568040" y="2039839"/>
                <a:ext cx="190006" cy="201882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795649" y="1909948"/>
                <a:ext cx="1114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  <a:latin typeface="+mn-lt"/>
                  </a:rPr>
                  <a:t>Session</a:t>
                </a:r>
                <a:endParaRPr lang="en-US" sz="2400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22" name="Group 59"/>
            <p:cNvGrpSpPr/>
            <p:nvPr/>
          </p:nvGrpSpPr>
          <p:grpSpPr>
            <a:xfrm>
              <a:off x="5128168" y="1109354"/>
              <a:ext cx="1867866" cy="461665"/>
              <a:chOff x="568040" y="2739241"/>
              <a:chExt cx="1867866" cy="461665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68040" y="2869132"/>
                <a:ext cx="190006" cy="201882"/>
              </a:xfrm>
              <a:prstGeom prst="rect">
                <a:avLst/>
              </a:prstGeom>
              <a:solidFill>
                <a:srgbClr val="00C000"/>
              </a:solidFill>
              <a:ln>
                <a:solidFill>
                  <a:srgbClr val="00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95649" y="2739241"/>
                <a:ext cx="16402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C000"/>
                    </a:solidFill>
                    <a:latin typeface="+mn-lt"/>
                  </a:rPr>
                  <a:t>Adjustment</a:t>
                </a:r>
                <a:endParaRPr lang="en-US" sz="2400" dirty="0">
                  <a:solidFill>
                    <a:srgbClr val="00C000"/>
                  </a:solidFill>
                  <a:latin typeface="+mn-lt"/>
                </a:endParaRPr>
              </a:p>
            </p:txBody>
          </p:sp>
        </p:grpSp>
      </p:grpSp>
      <p:sp>
        <p:nvSpPr>
          <p:cNvPr id="62" name="TextBox 61"/>
          <p:cNvSpPr txBox="1"/>
          <p:nvPr/>
        </p:nvSpPr>
        <p:spPr>
          <a:xfrm>
            <a:off x="1389413" y="233943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CORS1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373086" y="19574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3879273" y="182484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CORS3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587341" y="2404755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CORS4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521040" y="1737757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5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Why complicate OPUS?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388F0-F641-417E-83A2-6816ADB68A8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066306" y="2125686"/>
            <a:ext cx="2303816" cy="1674437"/>
            <a:chOff x="1983151" y="2776188"/>
            <a:chExt cx="2345619" cy="1652693"/>
          </a:xfrm>
          <a:solidFill>
            <a:schemeClr val="bg1">
              <a:lumMod val="50000"/>
            </a:schemeClr>
          </a:solidFill>
        </p:grpSpPr>
        <p:sp>
          <p:nvSpPr>
            <p:cNvPr id="7" name="Oval 6"/>
            <p:cNvSpPr/>
            <p:nvPr/>
          </p:nvSpPr>
          <p:spPr>
            <a:xfrm>
              <a:off x="2587694" y="4001369"/>
              <a:ext cx="475493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5400000">
              <a:off x="3096966" y="2786822"/>
              <a:ext cx="1242437" cy="1221170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1915835" y="3359227"/>
              <a:ext cx="714993" cy="58036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294793" y="3414042"/>
              <a:ext cx="1043273" cy="197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4381996" y="2018804"/>
            <a:ext cx="3550721" cy="1769442"/>
            <a:chOff x="1082387" y="2682416"/>
            <a:chExt cx="3615148" cy="1746465"/>
          </a:xfrm>
          <a:solidFill>
            <a:schemeClr val="bg1">
              <a:lumMod val="50000"/>
            </a:schemeClr>
          </a:solidFill>
        </p:grpSpPr>
        <p:sp>
          <p:nvSpPr>
            <p:cNvPr id="16" name="Oval 15"/>
            <p:cNvSpPr/>
            <p:nvPr/>
          </p:nvSpPr>
          <p:spPr>
            <a:xfrm>
              <a:off x="2577591" y="4001369"/>
              <a:ext cx="451414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10800000" flipV="1">
              <a:off x="3077367" y="2682416"/>
              <a:ext cx="1620168" cy="137137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082387" y="2811350"/>
              <a:ext cx="1487169" cy="1242437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2532049" y="3653283"/>
              <a:ext cx="562711" cy="406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/>
          <p:cNvCxnSpPr/>
          <p:nvPr/>
        </p:nvCxnSpPr>
        <p:spPr>
          <a:xfrm flipV="1">
            <a:off x="3122613" y="3575050"/>
            <a:ext cx="2743200" cy="0"/>
          </a:xfrm>
          <a:prstGeom prst="straightConnector1">
            <a:avLst/>
          </a:prstGeom>
          <a:ln w="381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mond 51"/>
          <p:cNvSpPr/>
          <p:nvPr/>
        </p:nvSpPr>
        <p:spPr>
          <a:xfrm>
            <a:off x="2776476" y="3455223"/>
            <a:ext cx="241857" cy="264797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Diamond 52"/>
          <p:cNvSpPr/>
          <p:nvPr/>
        </p:nvSpPr>
        <p:spPr>
          <a:xfrm>
            <a:off x="5957064" y="3442587"/>
            <a:ext cx="241856" cy="262514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295275" y="3382963"/>
            <a:ext cx="145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001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35038" y="3119438"/>
            <a:ext cx="2143125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HATFIELD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78463" y="3117850"/>
            <a:ext cx="19018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MCCOY</a:t>
            </a: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2744025" y="4120743"/>
            <a:ext cx="5461823" cy="292309"/>
            <a:chOff x="2743941" y="4120794"/>
            <a:chExt cx="5461564" cy="292988"/>
          </a:xfrm>
        </p:grpSpPr>
        <p:grpSp>
          <p:nvGrpSpPr>
            <p:cNvPr id="11" name="Group 53"/>
            <p:cNvGrpSpPr>
              <a:grpSpLocks/>
            </p:cNvGrpSpPr>
            <p:nvPr/>
          </p:nvGrpSpPr>
          <p:grpSpPr bwMode="auto">
            <a:xfrm>
              <a:off x="2743941" y="4135117"/>
              <a:ext cx="5132907" cy="278665"/>
              <a:chOff x="2743940" y="4135122"/>
              <a:chExt cx="5132906" cy="278665"/>
            </a:xfrm>
          </p:grpSpPr>
          <p:cxnSp>
            <p:nvCxnSpPr>
              <p:cNvPr id="35" name="Straight Arrow Connector 34"/>
              <p:cNvCxnSpPr/>
              <p:nvPr/>
            </p:nvCxnSpPr>
            <p:spPr>
              <a:xfrm flipV="1">
                <a:off x="3122510" y="4276267"/>
                <a:ext cx="4754336" cy="0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Isosceles Triangle 25"/>
              <p:cNvSpPr/>
              <p:nvPr/>
            </p:nvSpPr>
            <p:spPr>
              <a:xfrm>
                <a:off x="2743940" y="4135123"/>
                <a:ext cx="281036" cy="278664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>
                <a:off x="5944188" y="4135122"/>
                <a:ext cx="281036" cy="278664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89" name="Isosceles Triangle 88"/>
            <p:cNvSpPr/>
            <p:nvPr/>
          </p:nvSpPr>
          <p:spPr>
            <a:xfrm>
              <a:off x="7924469" y="4120794"/>
              <a:ext cx="281036" cy="278664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3" name="Group 101"/>
          <p:cNvGrpSpPr>
            <a:grpSpLocks/>
          </p:cNvGrpSpPr>
          <p:nvPr/>
        </p:nvGrpSpPr>
        <p:grpSpPr bwMode="auto">
          <a:xfrm>
            <a:off x="5965826" y="5365216"/>
            <a:ext cx="2272845" cy="328284"/>
            <a:chOff x="5965747" y="4843260"/>
            <a:chExt cx="2272956" cy="327792"/>
          </a:xfrm>
        </p:grpSpPr>
        <p:sp>
          <p:nvSpPr>
            <p:cNvPr id="99" name="Isosceles Triangle 98"/>
            <p:cNvSpPr/>
            <p:nvPr/>
          </p:nvSpPr>
          <p:spPr>
            <a:xfrm>
              <a:off x="5965747" y="4857528"/>
              <a:ext cx="304361" cy="313524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Isosceles Triangle 99"/>
            <p:cNvSpPr/>
            <p:nvPr/>
          </p:nvSpPr>
          <p:spPr>
            <a:xfrm>
              <a:off x="7934342" y="4843260"/>
              <a:ext cx="304361" cy="313526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6327715" y="4997753"/>
              <a:ext cx="1479622" cy="0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60"/>
          <p:cNvGrpSpPr/>
          <p:nvPr/>
        </p:nvGrpSpPr>
        <p:grpSpPr>
          <a:xfrm>
            <a:off x="1921827" y="1109354"/>
            <a:ext cx="5074207" cy="461665"/>
            <a:chOff x="1921827" y="1109354"/>
            <a:chExt cx="5074207" cy="461665"/>
          </a:xfrm>
        </p:grpSpPr>
        <p:grpSp>
          <p:nvGrpSpPr>
            <p:cNvPr id="15" name="Group 57"/>
            <p:cNvGrpSpPr/>
            <p:nvPr/>
          </p:nvGrpSpPr>
          <p:grpSpPr>
            <a:xfrm>
              <a:off x="1921827" y="1109354"/>
              <a:ext cx="1112788" cy="461665"/>
              <a:chOff x="568040" y="1140031"/>
              <a:chExt cx="1112788" cy="461665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568040" y="1269922"/>
                <a:ext cx="190006" cy="20188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95649" y="1140031"/>
                <a:ext cx="8851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</a:rPr>
                  <a:t>OPUS</a:t>
                </a:r>
                <a:endParaRPr lang="en-US" sz="2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20" name="Group 58"/>
            <p:cNvGrpSpPr/>
            <p:nvPr/>
          </p:nvGrpSpPr>
          <p:grpSpPr>
            <a:xfrm>
              <a:off x="3418121" y="1109354"/>
              <a:ext cx="1342017" cy="461665"/>
              <a:chOff x="568040" y="1909948"/>
              <a:chExt cx="1342017" cy="461665"/>
            </a:xfrm>
          </p:grpSpPr>
          <p:sp>
            <p:nvSpPr>
              <p:cNvPr id="47" name="Diamond 46"/>
              <p:cNvSpPr/>
              <p:nvPr/>
            </p:nvSpPr>
            <p:spPr>
              <a:xfrm>
                <a:off x="568040" y="2039839"/>
                <a:ext cx="190006" cy="201882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795649" y="1909948"/>
                <a:ext cx="1114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  <a:latin typeface="+mn-lt"/>
                  </a:rPr>
                  <a:t>Session</a:t>
                </a:r>
                <a:endParaRPr lang="en-US" sz="2400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22" name="Group 59"/>
            <p:cNvGrpSpPr/>
            <p:nvPr/>
          </p:nvGrpSpPr>
          <p:grpSpPr>
            <a:xfrm>
              <a:off x="5128168" y="1109354"/>
              <a:ext cx="1867866" cy="461665"/>
              <a:chOff x="568040" y="2739241"/>
              <a:chExt cx="1867866" cy="461665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68040" y="2869132"/>
                <a:ext cx="190006" cy="201882"/>
              </a:xfrm>
              <a:prstGeom prst="rect">
                <a:avLst/>
              </a:prstGeom>
              <a:solidFill>
                <a:srgbClr val="00C000"/>
              </a:solidFill>
              <a:ln>
                <a:solidFill>
                  <a:srgbClr val="00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95649" y="2739241"/>
                <a:ext cx="16402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C000"/>
                    </a:solidFill>
                    <a:latin typeface="+mn-lt"/>
                  </a:rPr>
                  <a:t>Adjustment</a:t>
                </a:r>
                <a:endParaRPr lang="en-US" sz="2400" dirty="0">
                  <a:solidFill>
                    <a:srgbClr val="00C000"/>
                  </a:solidFill>
                  <a:latin typeface="+mn-lt"/>
                </a:endParaRPr>
              </a:p>
            </p:txBody>
          </p:sp>
        </p:grpSp>
      </p:grpSp>
      <p:sp>
        <p:nvSpPr>
          <p:cNvPr id="62" name="TextBox 61"/>
          <p:cNvSpPr txBox="1"/>
          <p:nvPr/>
        </p:nvSpPr>
        <p:spPr>
          <a:xfrm>
            <a:off x="1389413" y="233943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CORS1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373086" y="19574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3879273" y="182484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CORS3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587341" y="2404755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CORS4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521040" y="1737757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CORS5</a:t>
            </a:r>
            <a:endParaRPr lang="en-US" dirty="0"/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295275" y="4081628"/>
            <a:ext cx="14157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</a:t>
            </a:r>
            <a:r>
              <a:rPr lang="en-US" dirty="0" smtClean="0">
                <a:solidFill>
                  <a:schemeClr val="tx2"/>
                </a:solidFill>
              </a:rPr>
              <a:t>002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295275" y="5290934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</a:t>
            </a:r>
            <a:r>
              <a:rPr lang="en-US" dirty="0" smtClean="0">
                <a:solidFill>
                  <a:schemeClr val="tx2"/>
                </a:solidFill>
              </a:rPr>
              <a:t>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6068291" y="4916385"/>
            <a:ext cx="71252" cy="154379"/>
          </a:xfrm>
          <a:prstGeom prst="rect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Parallelogram 232"/>
          <p:cNvSpPr/>
          <p:nvPr/>
        </p:nvSpPr>
        <p:spPr>
          <a:xfrm rot="5400000" flipH="1">
            <a:off x="8003968" y="4916385"/>
            <a:ext cx="166255" cy="71251"/>
          </a:xfrm>
          <a:prstGeom prst="parallelogram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Parallelogram 233"/>
          <p:cNvSpPr/>
          <p:nvPr/>
        </p:nvSpPr>
        <p:spPr>
          <a:xfrm rot="16200000">
            <a:off x="2812472" y="4938156"/>
            <a:ext cx="166255" cy="71251"/>
          </a:xfrm>
          <a:prstGeom prst="parallelogram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31"/>
          <p:cNvGrpSpPr/>
          <p:nvPr/>
        </p:nvGrpSpPr>
        <p:grpSpPr>
          <a:xfrm>
            <a:off x="1043033" y="4799547"/>
            <a:ext cx="7584849" cy="301042"/>
            <a:chOff x="1043033" y="4799547"/>
            <a:chExt cx="7584849" cy="301042"/>
          </a:xfrm>
        </p:grpSpPr>
        <p:grpSp>
          <p:nvGrpSpPr>
            <p:cNvPr id="24" name="Group 127"/>
            <p:cNvGrpSpPr/>
            <p:nvPr/>
          </p:nvGrpSpPr>
          <p:grpSpPr>
            <a:xfrm>
              <a:off x="1045008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145"/>
            <p:cNvGrpSpPr/>
            <p:nvPr/>
          </p:nvGrpSpPr>
          <p:grpSpPr>
            <a:xfrm>
              <a:off x="3584349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162"/>
            <p:cNvGrpSpPr/>
            <p:nvPr/>
          </p:nvGrpSpPr>
          <p:grpSpPr>
            <a:xfrm>
              <a:off x="6111816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179"/>
            <p:cNvGrpSpPr/>
            <p:nvPr/>
          </p:nvGrpSpPr>
          <p:grpSpPr>
            <a:xfrm>
              <a:off x="1043033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181" name="Straight Connector 180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196"/>
            <p:cNvGrpSpPr/>
            <p:nvPr/>
          </p:nvGrpSpPr>
          <p:grpSpPr>
            <a:xfrm>
              <a:off x="3582374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198" name="Straight Connector 197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13"/>
            <p:cNvGrpSpPr/>
            <p:nvPr/>
          </p:nvGrpSpPr>
          <p:grpSpPr>
            <a:xfrm>
              <a:off x="6109841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215" name="Straight Connector 214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8469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/>
          <p:nvPr/>
        </p:nvCxnSpPr>
        <p:spPr>
          <a:xfrm rot="16200000" flipH="1">
            <a:off x="7186867" y="5243698"/>
            <a:ext cx="1749312" cy="4237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6200000" flipH="1">
            <a:off x="4922013" y="4898262"/>
            <a:ext cx="2365354" cy="45956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H="1">
            <a:off x="1717881" y="4924218"/>
            <a:ext cx="2362942" cy="20205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Why complicate OPUS?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2013-08-07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388F0-F641-417E-83A2-6816ADB68A8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066306" y="2125686"/>
            <a:ext cx="2303816" cy="1674437"/>
            <a:chOff x="1983151" y="2776188"/>
            <a:chExt cx="2345619" cy="1652693"/>
          </a:xfrm>
          <a:solidFill>
            <a:schemeClr val="bg1">
              <a:lumMod val="50000"/>
            </a:schemeClr>
          </a:solidFill>
        </p:grpSpPr>
        <p:sp>
          <p:nvSpPr>
            <p:cNvPr id="7" name="Oval 6"/>
            <p:cNvSpPr/>
            <p:nvPr/>
          </p:nvSpPr>
          <p:spPr>
            <a:xfrm>
              <a:off x="2587694" y="4001369"/>
              <a:ext cx="475493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5400000">
              <a:off x="3096966" y="2786822"/>
              <a:ext cx="1242437" cy="1221170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1915835" y="3359227"/>
              <a:ext cx="714993" cy="58036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294793" y="3414042"/>
              <a:ext cx="1043273" cy="197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4381996" y="2018804"/>
            <a:ext cx="3550721" cy="1769442"/>
            <a:chOff x="1082387" y="2682416"/>
            <a:chExt cx="3615148" cy="1746465"/>
          </a:xfrm>
          <a:solidFill>
            <a:schemeClr val="bg1">
              <a:lumMod val="50000"/>
            </a:schemeClr>
          </a:solidFill>
        </p:grpSpPr>
        <p:sp>
          <p:nvSpPr>
            <p:cNvPr id="16" name="Oval 15"/>
            <p:cNvSpPr/>
            <p:nvPr/>
          </p:nvSpPr>
          <p:spPr>
            <a:xfrm>
              <a:off x="2577591" y="4001369"/>
              <a:ext cx="451414" cy="427512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10800000" flipV="1">
              <a:off x="3077367" y="2682416"/>
              <a:ext cx="1620168" cy="1371372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082387" y="2811350"/>
              <a:ext cx="1487169" cy="1242437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2532049" y="3653283"/>
              <a:ext cx="562711" cy="4069"/>
            </a:xfrm>
            <a:prstGeom prst="straightConnector1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/>
          <p:cNvCxnSpPr/>
          <p:nvPr/>
        </p:nvCxnSpPr>
        <p:spPr>
          <a:xfrm flipV="1">
            <a:off x="3122613" y="3575050"/>
            <a:ext cx="2743200" cy="0"/>
          </a:xfrm>
          <a:prstGeom prst="straightConnector1">
            <a:avLst/>
          </a:prstGeom>
          <a:ln w="381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mond 51"/>
          <p:cNvSpPr/>
          <p:nvPr/>
        </p:nvSpPr>
        <p:spPr>
          <a:xfrm>
            <a:off x="2776476" y="3455223"/>
            <a:ext cx="241857" cy="264797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Diamond 52"/>
          <p:cNvSpPr/>
          <p:nvPr/>
        </p:nvSpPr>
        <p:spPr>
          <a:xfrm>
            <a:off x="5957064" y="3442587"/>
            <a:ext cx="241856" cy="262514"/>
          </a:xfrm>
          <a:prstGeom prst="diamond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825812" y="6163294"/>
            <a:ext cx="178645" cy="154981"/>
          </a:xfrm>
          <a:prstGeom prst="rect">
            <a:avLst/>
          </a:prstGeom>
          <a:solidFill>
            <a:srgbClr val="00C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042087" y="6163294"/>
            <a:ext cx="168707" cy="151806"/>
          </a:xfrm>
          <a:prstGeom prst="rect">
            <a:avLst/>
          </a:prstGeom>
          <a:solidFill>
            <a:srgbClr val="00C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315913" y="6088088"/>
            <a:ext cx="2224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B050"/>
                </a:solidFill>
              </a:rPr>
              <a:t>network adjustment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295275" y="3382963"/>
            <a:ext cx="145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001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35038" y="3119438"/>
            <a:ext cx="2143125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HATFIELD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78463" y="3117850"/>
            <a:ext cx="19018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solution MCCOY</a:t>
            </a: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2758092" y="4120743"/>
            <a:ext cx="5447755" cy="292309"/>
            <a:chOff x="2758008" y="4120794"/>
            <a:chExt cx="5447497" cy="292988"/>
          </a:xfrm>
        </p:grpSpPr>
        <p:grpSp>
          <p:nvGrpSpPr>
            <p:cNvPr id="11" name="Group 53"/>
            <p:cNvGrpSpPr>
              <a:grpSpLocks/>
            </p:cNvGrpSpPr>
            <p:nvPr/>
          </p:nvGrpSpPr>
          <p:grpSpPr bwMode="auto">
            <a:xfrm>
              <a:off x="2758008" y="4135117"/>
              <a:ext cx="5118840" cy="278665"/>
              <a:chOff x="2758007" y="4135122"/>
              <a:chExt cx="5118839" cy="278665"/>
            </a:xfrm>
          </p:grpSpPr>
          <p:cxnSp>
            <p:nvCxnSpPr>
              <p:cNvPr id="35" name="Straight Arrow Connector 34"/>
              <p:cNvCxnSpPr/>
              <p:nvPr/>
            </p:nvCxnSpPr>
            <p:spPr>
              <a:xfrm flipV="1">
                <a:off x="3122510" y="4276267"/>
                <a:ext cx="4754336" cy="0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Isosceles Triangle 25"/>
              <p:cNvSpPr/>
              <p:nvPr/>
            </p:nvSpPr>
            <p:spPr>
              <a:xfrm>
                <a:off x="2758007" y="4135123"/>
                <a:ext cx="281036" cy="278664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>
                <a:off x="5944188" y="4135122"/>
                <a:ext cx="281036" cy="278664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89" name="Isosceles Triangle 88"/>
            <p:cNvSpPr/>
            <p:nvPr/>
          </p:nvSpPr>
          <p:spPr>
            <a:xfrm>
              <a:off x="7924469" y="4120794"/>
              <a:ext cx="281036" cy="278664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95" name="Rectangle 94"/>
          <p:cNvSpPr/>
          <p:nvPr/>
        </p:nvSpPr>
        <p:spPr>
          <a:xfrm>
            <a:off x="7984039" y="6187044"/>
            <a:ext cx="169924" cy="139169"/>
          </a:xfrm>
          <a:prstGeom prst="rect">
            <a:avLst/>
          </a:prstGeom>
          <a:solidFill>
            <a:srgbClr val="00C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" name="Group 101"/>
          <p:cNvGrpSpPr>
            <a:grpSpLocks/>
          </p:cNvGrpSpPr>
          <p:nvPr/>
        </p:nvGrpSpPr>
        <p:grpSpPr bwMode="auto">
          <a:xfrm>
            <a:off x="5965826" y="5365216"/>
            <a:ext cx="2272845" cy="328284"/>
            <a:chOff x="5965747" y="4843260"/>
            <a:chExt cx="2272956" cy="327792"/>
          </a:xfrm>
        </p:grpSpPr>
        <p:sp>
          <p:nvSpPr>
            <p:cNvPr id="99" name="Isosceles Triangle 98"/>
            <p:cNvSpPr/>
            <p:nvPr/>
          </p:nvSpPr>
          <p:spPr>
            <a:xfrm>
              <a:off x="5965747" y="4857528"/>
              <a:ext cx="304361" cy="313524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Isosceles Triangle 99"/>
            <p:cNvSpPr/>
            <p:nvPr/>
          </p:nvSpPr>
          <p:spPr>
            <a:xfrm>
              <a:off x="7934342" y="4843260"/>
              <a:ext cx="304361" cy="313526"/>
            </a:xfrm>
            <a:prstGeom prst="diamond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6327715" y="4997753"/>
              <a:ext cx="1479622" cy="0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60"/>
          <p:cNvGrpSpPr/>
          <p:nvPr/>
        </p:nvGrpSpPr>
        <p:grpSpPr>
          <a:xfrm>
            <a:off x="1921827" y="1109354"/>
            <a:ext cx="5074207" cy="461665"/>
            <a:chOff x="1921827" y="1109354"/>
            <a:chExt cx="5074207" cy="461665"/>
          </a:xfrm>
        </p:grpSpPr>
        <p:grpSp>
          <p:nvGrpSpPr>
            <p:cNvPr id="15" name="Group 57"/>
            <p:cNvGrpSpPr/>
            <p:nvPr/>
          </p:nvGrpSpPr>
          <p:grpSpPr>
            <a:xfrm>
              <a:off x="1921827" y="1109354"/>
              <a:ext cx="1112788" cy="461665"/>
              <a:chOff x="568040" y="1140031"/>
              <a:chExt cx="1112788" cy="461665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568040" y="1269922"/>
                <a:ext cx="190006" cy="20188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95649" y="1140031"/>
                <a:ext cx="8851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</a:rPr>
                  <a:t>OPUS</a:t>
                </a:r>
                <a:endParaRPr lang="en-US" sz="2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20" name="Group 58"/>
            <p:cNvGrpSpPr/>
            <p:nvPr/>
          </p:nvGrpSpPr>
          <p:grpSpPr>
            <a:xfrm>
              <a:off x="3418121" y="1109354"/>
              <a:ext cx="1342017" cy="461665"/>
              <a:chOff x="568040" y="1909948"/>
              <a:chExt cx="1342017" cy="461665"/>
            </a:xfrm>
          </p:grpSpPr>
          <p:sp>
            <p:nvSpPr>
              <p:cNvPr id="47" name="Diamond 46"/>
              <p:cNvSpPr/>
              <p:nvPr/>
            </p:nvSpPr>
            <p:spPr>
              <a:xfrm>
                <a:off x="568040" y="2039839"/>
                <a:ext cx="190006" cy="201882"/>
              </a:xfrm>
              <a:prstGeom prst="diamond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795649" y="1909948"/>
                <a:ext cx="1114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  <a:latin typeface="+mn-lt"/>
                  </a:rPr>
                  <a:t>Session</a:t>
                </a:r>
                <a:endParaRPr lang="en-US" sz="2400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22" name="Group 59"/>
            <p:cNvGrpSpPr/>
            <p:nvPr/>
          </p:nvGrpSpPr>
          <p:grpSpPr>
            <a:xfrm>
              <a:off x="5128168" y="1109354"/>
              <a:ext cx="1867866" cy="461665"/>
              <a:chOff x="568040" y="2739241"/>
              <a:chExt cx="1867866" cy="461665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68040" y="2869132"/>
                <a:ext cx="190006" cy="201882"/>
              </a:xfrm>
              <a:prstGeom prst="rect">
                <a:avLst/>
              </a:prstGeom>
              <a:solidFill>
                <a:srgbClr val="00C000"/>
              </a:solidFill>
              <a:ln>
                <a:solidFill>
                  <a:srgbClr val="00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95649" y="2739241"/>
                <a:ext cx="16402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C000"/>
                    </a:solidFill>
                    <a:latin typeface="+mn-lt"/>
                  </a:rPr>
                  <a:t>Adjustment</a:t>
                </a:r>
                <a:endParaRPr lang="en-US" sz="2400" dirty="0">
                  <a:solidFill>
                    <a:srgbClr val="00C000"/>
                  </a:solidFill>
                  <a:latin typeface="+mn-lt"/>
                </a:endParaRPr>
              </a:p>
            </p:txBody>
          </p:sp>
        </p:grpSp>
      </p:grpSp>
      <p:sp>
        <p:nvSpPr>
          <p:cNvPr id="62" name="TextBox 61"/>
          <p:cNvSpPr txBox="1"/>
          <p:nvPr/>
        </p:nvSpPr>
        <p:spPr>
          <a:xfrm>
            <a:off x="1389413" y="233943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CORS1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373086" y="19574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3879273" y="182484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CORS3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587341" y="2404755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CORS4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521040" y="1737757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CORS5</a:t>
            </a:r>
            <a:endParaRPr lang="en-US" dirty="0"/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295275" y="4081628"/>
            <a:ext cx="14157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</a:t>
            </a:r>
            <a:r>
              <a:rPr lang="en-US" dirty="0" smtClean="0">
                <a:solidFill>
                  <a:schemeClr val="tx2"/>
                </a:solidFill>
              </a:rPr>
              <a:t>002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295275" y="5290934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session </a:t>
            </a:r>
            <a:r>
              <a:rPr lang="en-US" dirty="0" smtClean="0">
                <a:solidFill>
                  <a:schemeClr val="tx2"/>
                </a:solidFill>
              </a:rPr>
              <a:t>N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10" name="Straight Arrow Connector 109"/>
          <p:cNvCxnSpPr/>
          <p:nvPr/>
        </p:nvCxnSpPr>
        <p:spPr bwMode="auto">
          <a:xfrm flipV="1">
            <a:off x="3108758" y="6245176"/>
            <a:ext cx="4754562" cy="0"/>
          </a:xfrm>
          <a:prstGeom prst="straightConnector1">
            <a:avLst/>
          </a:prstGeom>
          <a:ln w="38100">
            <a:solidFill>
              <a:srgbClr val="00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Rectangle 230"/>
          <p:cNvSpPr/>
          <p:nvPr/>
        </p:nvSpPr>
        <p:spPr>
          <a:xfrm>
            <a:off x="6068291" y="4916385"/>
            <a:ext cx="71252" cy="154379"/>
          </a:xfrm>
          <a:prstGeom prst="rect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Parallelogram 232"/>
          <p:cNvSpPr/>
          <p:nvPr/>
        </p:nvSpPr>
        <p:spPr>
          <a:xfrm rot="5400000" flipH="1">
            <a:off x="8003968" y="4916385"/>
            <a:ext cx="166255" cy="71251"/>
          </a:xfrm>
          <a:prstGeom prst="parallelogram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Parallelogram 233"/>
          <p:cNvSpPr/>
          <p:nvPr/>
        </p:nvSpPr>
        <p:spPr>
          <a:xfrm rot="16200000">
            <a:off x="2812472" y="4938156"/>
            <a:ext cx="166255" cy="71251"/>
          </a:xfrm>
          <a:prstGeom prst="parallelogram">
            <a:avLst/>
          </a:prstGeom>
          <a:solidFill>
            <a:srgbClr val="F7FDFF"/>
          </a:solidFill>
          <a:ln>
            <a:solidFill>
              <a:srgbClr val="F7F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31"/>
          <p:cNvGrpSpPr/>
          <p:nvPr/>
        </p:nvGrpSpPr>
        <p:grpSpPr>
          <a:xfrm>
            <a:off x="1043033" y="4799547"/>
            <a:ext cx="7584849" cy="301042"/>
            <a:chOff x="1043033" y="4799547"/>
            <a:chExt cx="7584849" cy="301042"/>
          </a:xfrm>
        </p:grpSpPr>
        <p:grpSp>
          <p:nvGrpSpPr>
            <p:cNvPr id="24" name="Group 127"/>
            <p:cNvGrpSpPr/>
            <p:nvPr/>
          </p:nvGrpSpPr>
          <p:grpSpPr>
            <a:xfrm>
              <a:off x="1045008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145"/>
            <p:cNvGrpSpPr/>
            <p:nvPr/>
          </p:nvGrpSpPr>
          <p:grpSpPr>
            <a:xfrm>
              <a:off x="3584349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162"/>
            <p:cNvGrpSpPr/>
            <p:nvPr/>
          </p:nvGrpSpPr>
          <p:grpSpPr>
            <a:xfrm>
              <a:off x="6111816" y="4799547"/>
              <a:ext cx="2516066" cy="148642"/>
              <a:chOff x="296883" y="4985589"/>
              <a:chExt cx="2516066" cy="14864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179"/>
            <p:cNvGrpSpPr/>
            <p:nvPr/>
          </p:nvGrpSpPr>
          <p:grpSpPr>
            <a:xfrm>
              <a:off x="1043033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181" name="Straight Connector 180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196"/>
            <p:cNvGrpSpPr/>
            <p:nvPr/>
          </p:nvGrpSpPr>
          <p:grpSpPr>
            <a:xfrm>
              <a:off x="3582374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198" name="Straight Connector 197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13"/>
            <p:cNvGrpSpPr/>
            <p:nvPr/>
          </p:nvGrpSpPr>
          <p:grpSpPr>
            <a:xfrm>
              <a:off x="6109841" y="4951947"/>
              <a:ext cx="2516066" cy="148642"/>
              <a:chOff x="296883" y="4985589"/>
              <a:chExt cx="2516066" cy="148642"/>
            </a:xfrm>
          </p:grpSpPr>
          <p:cxnSp>
            <p:nvCxnSpPr>
              <p:cNvPr id="215" name="Straight Connector 214"/>
              <p:cNvCxnSpPr/>
              <p:nvPr/>
            </p:nvCxnSpPr>
            <p:spPr>
              <a:xfrm flipV="1">
                <a:off x="296883" y="4987636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455420" y="4989681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V="1">
                <a:off x="611910" y="498661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770447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924892" y="498968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1083429" y="499172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flipV="1">
                <a:off x="1239919" y="498865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1398456" y="499070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V="1">
                <a:off x="1556997" y="4986612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>
                <a:off x="1715534" y="4988657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flipV="1">
                <a:off x="1872024" y="4985589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030561" y="4987634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V="1">
                <a:off x="2185006" y="4988658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3543" y="4990703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500033" y="4987635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658570" y="4989680"/>
                <a:ext cx="154379" cy="142504"/>
              </a:xfrm>
              <a:prstGeom prst="line">
                <a:avLst/>
              </a:prstGeom>
              <a:ln w="50800" cap="rnd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46759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_draf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training_draft</Template>
  <TotalTime>4110</TotalTime>
  <Words>1197</Words>
  <Application>Microsoft Office PowerPoint</Application>
  <PresentationFormat>On-screen Show (4:3)</PresentationFormat>
  <Paragraphs>319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training_draft</vt:lpstr>
      <vt:lpstr>What is OPUS Projects?</vt:lpstr>
      <vt:lpstr>PowerPoint Presentation</vt:lpstr>
      <vt:lpstr>Goal for this Webinar</vt:lpstr>
      <vt:lpstr>Operating systems and browsers.</vt:lpstr>
      <vt:lpstr>What is OPUS Projects?</vt:lpstr>
      <vt:lpstr>Why complicate OPUS?</vt:lpstr>
      <vt:lpstr>Why complicate OPUS?</vt:lpstr>
      <vt:lpstr>Why complicate OPUS?</vt:lpstr>
      <vt:lpstr>Why complicate OPUS?</vt:lpstr>
      <vt:lpstr>What’s in it for me?</vt:lpstr>
      <vt:lpstr>Do we really need another OPUS flavor?</vt:lpstr>
      <vt:lpstr>What does this mean operationally?</vt:lpstr>
      <vt:lpstr>What does this mean operationally?</vt:lpstr>
      <vt:lpstr>What does this mean operationally?</vt:lpstr>
      <vt:lpstr>The steps represented graphically.</vt:lpstr>
      <vt:lpstr>Are there any side effects?</vt:lpstr>
      <vt:lpstr>Limitations?</vt:lpstr>
      <vt:lpstr>G.I.G.O.</vt:lpstr>
      <vt:lpstr>Things To Come.</vt:lpstr>
      <vt:lpstr>Live Demo</vt:lpstr>
    </vt:vector>
  </TitlesOfParts>
  <Company>NOS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OPUS-Projects Manager Training</dc:title>
  <dc:subject>Introduction</dc:subject>
  <dc:creator>mark.schenewerk</dc:creator>
  <cp:keywords>OPUS-Projects</cp:keywords>
  <cp:lastModifiedBy>Dan Martin</cp:lastModifiedBy>
  <cp:revision>185</cp:revision>
  <dcterms:created xsi:type="dcterms:W3CDTF">2010-09-08T16:22:07Z</dcterms:created>
  <dcterms:modified xsi:type="dcterms:W3CDTF">2015-05-20T14:10:08Z</dcterms:modified>
  <cp:category>training</cp:category>
</cp:coreProperties>
</file>