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702" r:id="rId3"/>
  </p:sldMasterIdLst>
  <p:notesMasterIdLst>
    <p:notesMasterId r:id="rId22"/>
  </p:notesMasterIdLst>
  <p:sldIdLst>
    <p:sldId id="261" r:id="rId4"/>
    <p:sldId id="803" r:id="rId5"/>
    <p:sldId id="1018" r:id="rId6"/>
    <p:sldId id="1011" r:id="rId7"/>
    <p:sldId id="1012" r:id="rId8"/>
    <p:sldId id="1013" r:id="rId9"/>
    <p:sldId id="1015" r:id="rId10"/>
    <p:sldId id="1016" r:id="rId11"/>
    <p:sldId id="808" r:id="rId12"/>
    <p:sldId id="745" r:id="rId13"/>
    <p:sldId id="896" r:id="rId14"/>
    <p:sldId id="913" r:id="rId15"/>
    <p:sldId id="758" r:id="rId16"/>
    <p:sldId id="707" r:id="rId17"/>
    <p:sldId id="1017" r:id="rId18"/>
    <p:sldId id="1014" r:id="rId19"/>
    <p:sldId id="764" r:id="rId20"/>
    <p:sldId id="670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Dennis" initials="MD" lastIdx="2" clrIdx="0">
    <p:extLst>
      <p:ext uri="{19B8F6BF-5375-455C-9EA6-DF929625EA0E}">
        <p15:presenceInfo xmlns:p15="http://schemas.microsoft.com/office/powerpoint/2012/main" userId="043abf545f85821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343" autoAdjust="0"/>
  </p:normalViewPr>
  <p:slideViewPr>
    <p:cSldViewPr snapToGrid="0" snapToObjects="1">
      <p:cViewPr varScale="1">
        <p:scale>
          <a:sx n="61" d="100"/>
          <a:sy n="61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B0DAC-DFC6-4C3A-A9AA-3D0F3AD6A07A}" type="datetimeFigureOut">
              <a:rPr lang="en-US" smtClean="0"/>
              <a:t>4/26/2019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3F9A3-1875-461D-BED2-1C4D2A8FC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50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4375" indent="-2730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8550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8288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79613" indent="-21748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36813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94013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51213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08413" indent="-217488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040618-7C8C-4030-817D-418CC0BD0AE9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3738"/>
            <a:ext cx="4641850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1663"/>
            <a:ext cx="5127625" cy="4178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2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We also have a new tool available to convert between various coordinate systems using various projects.</a:t>
            </a: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F0E34CA-6203-4AD1-94A8-CFBE00350AB1}" type="slidenum">
              <a:rPr lang="en-US" altLang="en-US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pPr/>
              <a:t>15</a:t>
            </a:fld>
            <a:endParaRPr lang="en-US" altLang="en-US" smtClean="0">
              <a:latin typeface="Gill Sans MT" panose="020B0502020104020203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237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3F9A3-1875-461D-BED2-1C4D2A8FC31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5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74702-A9D2-D142-A2AF-02EB7BC1A7B0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4B20-A796-8D4A-9790-389DA483B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67153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2D9D6-2EED-314A-B5A7-B8AA87D0E9E4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AD95F-C4AC-F74C-8843-F1114F98ED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7690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ABBAB-D36F-9146-BB7A-2DB9ADAC5A9C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E9C37-50CC-2640-A8BB-4A084D551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8319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 bwMode="black">
      <p:bgPr>
        <a:gradFill flip="none" rotWithShape="1">
          <a:gsLst>
            <a:gs pos="0">
              <a:srgbClr val="00B9F2"/>
            </a:gs>
            <a:gs pos="90000">
              <a:srgbClr val="053264"/>
            </a:gs>
            <a:gs pos="30000">
              <a:srgbClr val="007AC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74835" y="2428193"/>
            <a:ext cx="6394330" cy="914400"/>
          </a:xfrm>
        </p:spPr>
        <p:txBody>
          <a:bodyPr rIns="0" anchor="b">
            <a:noAutofit/>
          </a:bodyPr>
          <a:lstStyle>
            <a:lvl1pPr algn="ctr">
              <a:defRPr sz="3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71600" y="3465218"/>
            <a:ext cx="6400800" cy="9144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  <p:pic>
        <p:nvPicPr>
          <p:cNvPr id="7" name="Picture 6" descr="esri-10GlobeLogo_No-r_sRGBRe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84" y="365138"/>
            <a:ext cx="2168737" cy="9676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-899557" y="5567249"/>
            <a:ext cx="10043557" cy="1290751"/>
          </a:xfrm>
          <a:custGeom>
            <a:avLst/>
            <a:gdLst/>
            <a:ahLst/>
            <a:cxnLst/>
            <a:rect l="l" t="t" r="r" b="b"/>
            <a:pathLst>
              <a:path w="10043557" h="1290751">
                <a:moveTo>
                  <a:pt x="8132411" y="0"/>
                </a:moveTo>
                <a:cubicBezTo>
                  <a:pt x="8583764" y="0"/>
                  <a:pt x="9032446" y="11434"/>
                  <a:pt x="9478183" y="34029"/>
                </a:cubicBezTo>
                <a:lnTo>
                  <a:pt x="10043557" y="69857"/>
                </a:lnTo>
                <a:lnTo>
                  <a:pt x="10043557" y="1290751"/>
                </a:lnTo>
                <a:lnTo>
                  <a:pt x="0" y="1290751"/>
                </a:lnTo>
                <a:lnTo>
                  <a:pt x="125788" y="1248403"/>
                </a:lnTo>
                <a:cubicBezTo>
                  <a:pt x="2649168" y="437759"/>
                  <a:pt x="5339667" y="0"/>
                  <a:pt x="8132411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  <a:alpha val="2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/>
          <p:nvPr/>
        </p:nvSpPr>
        <p:spPr bwMode="invGray">
          <a:xfrm flipH="1">
            <a:off x="3488221" y="4204197"/>
            <a:ext cx="5655779" cy="2653803"/>
          </a:xfrm>
          <a:custGeom>
            <a:avLst/>
            <a:gdLst/>
            <a:ahLst/>
            <a:cxnLst/>
            <a:rect l="l" t="t" r="r" b="b"/>
            <a:pathLst>
              <a:path w="5655779" h="2653803">
                <a:moveTo>
                  <a:pt x="0" y="0"/>
                </a:moveTo>
                <a:lnTo>
                  <a:pt x="0" y="2653803"/>
                </a:lnTo>
                <a:lnTo>
                  <a:pt x="5655779" y="2653803"/>
                </a:lnTo>
                <a:lnTo>
                  <a:pt x="5368634" y="2452474"/>
                </a:lnTo>
                <a:cubicBezTo>
                  <a:pt x="3880066" y="1444637"/>
                  <a:pt x="2250051" y="660920"/>
                  <a:pt x="518426" y="144676"/>
                </a:cubicBezTo>
                <a:close/>
              </a:path>
            </a:pathLst>
          </a:custGeom>
          <a:solidFill>
            <a:srgbClr val="053264">
              <a:alpha val="1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2035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914402" y="1828800"/>
            <a:ext cx="73152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1925515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97280"/>
            <a:ext cx="7772400" cy="246221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  <a:lvl2pPr marL="0" indent="0">
              <a:buNone/>
              <a:defRPr sz="1400"/>
            </a:lvl2pPr>
            <a:lvl3pPr marL="0" indent="0">
              <a:buNone/>
              <a:defRPr sz="1400"/>
            </a:lvl3pPr>
            <a:lvl4pPr marL="0" indent="0">
              <a:buNone/>
              <a:defRPr sz="1400"/>
            </a:lvl4pPr>
            <a:lvl5pPr marL="0" indent="0">
              <a:buNone/>
              <a:defRPr sz="1400"/>
            </a:lvl5pPr>
          </a:lstStyle>
          <a:p>
            <a:pPr lvl="0"/>
            <a:r>
              <a:rPr lang="en-US" dirty="0"/>
              <a:t>Click to Edit Subtitle (optional)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914400" y="1828800"/>
            <a:ext cx="7315200" cy="342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2143761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2625"/>
            <a:ext cx="7772400" cy="369332"/>
          </a:xfrm>
          <a:noFill/>
        </p:spPr>
        <p:txBody>
          <a:bodyPr vert="horz" lIns="0" tIns="0" rIns="0" bIns="0" rtlCol="0" anchor="t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7315200" cy="3429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defRPr sz="1400"/>
            </a:lvl4pPr>
            <a:lvl5pPr>
              <a:lnSpc>
                <a:spcPts val="1800"/>
              </a:lnSpc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177085"/>
            <a:ext cx="7772400" cy="215444"/>
          </a:xfrm>
        </p:spPr>
        <p:txBody>
          <a:bodyPr anchor="b">
            <a:spAutoFit/>
          </a:bodyPr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</a:schemeClr>
              </a:buClr>
              <a:buSzPts val="1100"/>
              <a:buFont typeface="Arial"/>
              <a:buNone/>
              <a:tabLst/>
              <a:defRPr lang="en-US" sz="1400" b="0" i="1" kern="1200" baseline="0" dirty="0" smtClean="0">
                <a:solidFill>
                  <a:schemeClr val="tx2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Click to Edit Tagline (optional)</a:t>
            </a:r>
          </a:p>
        </p:txBody>
      </p:sp>
    </p:spTree>
    <p:extLst>
      <p:ext uri="{BB962C8B-B14F-4D97-AF65-F5344CB8AC3E}">
        <p14:creationId xmlns:p14="http://schemas.microsoft.com/office/powerpoint/2010/main" val="324529356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and Tagl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777240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1"/>
          <p:cNvSpPr>
            <a:spLocks noGrp="1"/>
          </p:cNvSpPr>
          <p:nvPr>
            <p:ph sz="quarter" idx="18"/>
          </p:nvPr>
        </p:nvSpPr>
        <p:spPr>
          <a:xfrm>
            <a:off x="914400" y="1828800"/>
            <a:ext cx="73152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832306" y="1514615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defTabSz="457200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097280"/>
            <a:ext cx="7772400" cy="246221"/>
          </a:xfrm>
        </p:spPr>
        <p:txBody>
          <a:bodyPr vert="horz" lIns="0" tIns="0" rIns="0" bIns="0" rtlCol="0" anchor="t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rgbClr val="94E6FF"/>
                </a:solidFill>
                <a:latin typeface="+mj-lt"/>
                <a:ea typeface="+mj-ea"/>
                <a:cs typeface="Arial"/>
              </a:defRPr>
            </a:lvl1pPr>
            <a:lvl2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2pPr>
            <a:lvl3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3pPr>
            <a:lvl4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4pPr>
            <a:lvl5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dirty="0" smtClean="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5pPr>
          </a:lstStyle>
          <a:p>
            <a:pPr lvl="0"/>
            <a:r>
              <a:rPr lang="en-US" dirty="0"/>
              <a:t>Click to Edit Subtitle (optional)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955474" y="6349730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defTabSz="457200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solidFill>
                <a:prstClr val="white"/>
              </a:solidFill>
              <a:latin typeface="Arial"/>
              <a:cs typeface="+mn-cs"/>
            </a:endParaRPr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6185356"/>
            <a:ext cx="7772400" cy="215444"/>
          </a:xfrm>
        </p:spPr>
        <p:txBody>
          <a:bodyPr anchor="b">
            <a:sp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400" b="0" i="1" baseline="0">
                <a:solidFill>
                  <a:schemeClr val="tx2"/>
                </a:solidFill>
              </a:defRPr>
            </a:lvl1pPr>
            <a:lvl2pPr marL="0" indent="0" algn="r">
              <a:buNone/>
              <a:defRPr sz="1600"/>
            </a:lvl2pPr>
            <a:lvl3pPr marL="0" indent="0" algn="r">
              <a:buNone/>
              <a:defRPr sz="1600"/>
            </a:lvl3pPr>
            <a:lvl4pPr marL="0" indent="0" algn="r">
              <a:buNone/>
              <a:defRPr sz="1600"/>
            </a:lvl4pPr>
            <a:lvl5pPr marL="0" indent="0" algn="r">
              <a:buNone/>
              <a:defRPr sz="1600"/>
            </a:lvl5pPr>
          </a:lstStyle>
          <a:p>
            <a:pPr lvl="0"/>
            <a:r>
              <a:rPr lang="en-US" dirty="0"/>
              <a:t>Click to Edit Tagline (optional)</a:t>
            </a:r>
          </a:p>
        </p:txBody>
      </p:sp>
    </p:spTree>
    <p:extLst>
      <p:ext uri="{BB962C8B-B14F-4D97-AF65-F5344CB8AC3E}">
        <p14:creationId xmlns:p14="http://schemas.microsoft.com/office/powerpoint/2010/main" val="129230200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92021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Graphic (center justifi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803288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114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2E1C5-9BFE-6A49-B726-6C7F6AC4D0D3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D6AEA-48A7-924D-9406-EC6E0EBC2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5506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5486399" cy="6858000"/>
          </a:xfrm>
          <a:prstGeom prst="rect">
            <a:avLst/>
          </a:prstGeom>
          <a:gradFill flip="none" rotWithShape="1">
            <a:gsLst>
              <a:gs pos="0">
                <a:srgbClr val="053264"/>
              </a:gs>
              <a:gs pos="50000">
                <a:srgbClr val="053264">
                  <a:alpha val="0"/>
                </a:srgbClr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060742"/>
            <a:ext cx="4114800" cy="338554"/>
          </a:xfrm>
          <a:noFill/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750883"/>
            <a:ext cx="4114800" cy="1169551"/>
          </a:xfrm>
        </p:spPr>
        <p:txBody>
          <a:bodyPr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Section Title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</a:p>
        </p:txBody>
      </p:sp>
      <p:sp>
        <p:nvSpPr>
          <p:cNvPr id="9" name="Rectangle 7"/>
          <p:cNvSpPr/>
          <p:nvPr/>
        </p:nvSpPr>
        <p:spPr bwMode="ltGray">
          <a:xfrm>
            <a:off x="0" y="5567249"/>
            <a:ext cx="5486399" cy="1290751"/>
          </a:xfrm>
          <a:custGeom>
            <a:avLst/>
            <a:gdLst/>
            <a:ahLst/>
            <a:cxnLst/>
            <a:rect l="l" t="t" r="r" b="b"/>
            <a:pathLst>
              <a:path w="5486399" h="1290751">
                <a:moveTo>
                  <a:pt x="3575254" y="0"/>
                </a:moveTo>
                <a:cubicBezTo>
                  <a:pt x="4026607" y="0"/>
                  <a:pt x="4475289" y="11434"/>
                  <a:pt x="4921026" y="34029"/>
                </a:cubicBezTo>
                <a:lnTo>
                  <a:pt x="5486399" y="69857"/>
                </a:lnTo>
                <a:lnTo>
                  <a:pt x="5486399" y="1290751"/>
                </a:lnTo>
                <a:lnTo>
                  <a:pt x="0" y="1290751"/>
                </a:lnTo>
                <a:lnTo>
                  <a:pt x="0" y="242604"/>
                </a:lnTo>
                <a:lnTo>
                  <a:pt x="479973" y="181259"/>
                </a:lnTo>
                <a:cubicBezTo>
                  <a:pt x="1495074" y="61560"/>
                  <a:pt x="2527975" y="0"/>
                  <a:pt x="3575254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  <a:alpha val="3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" name="Rectangle 12"/>
          <p:cNvSpPr/>
          <p:nvPr/>
        </p:nvSpPr>
        <p:spPr bwMode="ltGray">
          <a:xfrm>
            <a:off x="0" y="4204198"/>
            <a:ext cx="5486399" cy="2653802"/>
          </a:xfrm>
          <a:custGeom>
            <a:avLst/>
            <a:gdLst/>
            <a:ahLst/>
            <a:cxnLst/>
            <a:rect l="l" t="t" r="r" b="b"/>
            <a:pathLst>
              <a:path w="5486399" h="2653802">
                <a:moveTo>
                  <a:pt x="5486399" y="0"/>
                </a:moveTo>
                <a:lnTo>
                  <a:pt x="5486399" y="2653802"/>
                </a:lnTo>
                <a:lnTo>
                  <a:pt x="0" y="2653802"/>
                </a:lnTo>
                <a:lnTo>
                  <a:pt x="0" y="2535044"/>
                </a:lnTo>
                <a:lnTo>
                  <a:pt x="117766" y="2452473"/>
                </a:lnTo>
                <a:cubicBezTo>
                  <a:pt x="1606334" y="1444636"/>
                  <a:pt x="3236349" y="660919"/>
                  <a:pt x="4967974" y="144675"/>
                </a:cubicBezTo>
                <a:close/>
              </a:path>
            </a:pathLst>
          </a:custGeom>
          <a:solidFill>
            <a:srgbClr val="053264">
              <a:alpha val="3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1540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hidden">
          <a:xfrm>
            <a:off x="0" y="0"/>
            <a:ext cx="5486399" cy="6858000"/>
          </a:xfrm>
          <a:prstGeom prst="rect">
            <a:avLst/>
          </a:prstGeom>
          <a:gradFill flip="none" rotWithShape="1">
            <a:gsLst>
              <a:gs pos="0">
                <a:srgbClr val="053264"/>
              </a:gs>
              <a:gs pos="50000">
                <a:srgbClr val="053264">
                  <a:alpha val="0"/>
                </a:srgbClr>
              </a:gs>
            </a:gsLst>
            <a:lin ang="16200000" scaled="0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1" y="3060742"/>
            <a:ext cx="4114800" cy="338554"/>
          </a:xfrm>
          <a:noFill/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Presenter(s)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750883"/>
            <a:ext cx="4114800" cy="1169551"/>
          </a:xfrm>
        </p:spPr>
        <p:txBody>
          <a:bodyPr anchor="b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en-US" sz="3800" b="1" i="0" kern="1200" cap="none" baseline="0">
                <a:solidFill>
                  <a:schemeClr val="tx1"/>
                </a:solidFill>
                <a:effectLst/>
                <a:latin typeface="+mj-lt"/>
                <a:ea typeface="+mj-ea"/>
                <a:cs typeface="Arial"/>
              </a:defRPr>
            </a:lvl1pPr>
          </a:lstStyle>
          <a:p>
            <a:r>
              <a:rPr kumimoji="0" lang="en-US" dirty="0"/>
              <a:t>Click to Edit </a:t>
            </a:r>
            <a:br>
              <a:rPr kumimoji="0" lang="en-US" dirty="0"/>
            </a:br>
            <a:r>
              <a:rPr kumimoji="0" lang="en-US" dirty="0"/>
              <a:t>Demo Title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800" baseline="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insert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-36052" y="457200"/>
            <a:ext cx="1618488" cy="455883"/>
          </a:xfrm>
          <a:solidFill>
            <a:schemeClr val="bg2"/>
          </a:solidFill>
          <a:ln w="12700">
            <a:solidFill>
              <a:srgbClr val="B9E0F7">
                <a:alpha val="50000"/>
              </a:srgbClr>
            </a:solidFill>
            <a:round/>
            <a:headEnd/>
            <a:tailEnd/>
          </a:ln>
        </p:spPr>
        <p:txBody>
          <a:bodyPr wrap="square" lIns="0" tIns="45720" rIns="182880" bIns="45720"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lang="en-US" sz="2000" b="0" smtClean="0">
                <a:solidFill>
                  <a:schemeClr val="accent4">
                    <a:lumMod val="20000"/>
                    <a:lumOff val="80000"/>
                  </a:schemeClr>
                </a:solidFill>
                <a:cs typeface="+mn-cs"/>
              </a:defRPr>
            </a:lvl1pPr>
            <a:lvl2pPr marL="0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 smtClean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2pPr>
            <a:lvl3pPr marL="317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 smtClean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3pPr>
            <a:lvl4pPr marL="0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 smtClean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4pPr>
            <a:lvl5pPr marL="0" indent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lang="en-US" sz="2000" b="0">
                <a:solidFill>
                  <a:schemeClr val="tx2">
                    <a:lumMod val="20000"/>
                    <a:lumOff val="80000"/>
                  </a:schemeClr>
                </a:solidFill>
                <a:cs typeface="+mn-cs"/>
              </a:defRPr>
            </a:lvl5pPr>
          </a:lstStyle>
          <a:p>
            <a:pPr marL="0" lvl="0" indent="0" eaLnBrk="0" hangingPunct="0"/>
            <a:r>
              <a:rPr lang="en-US" dirty="0"/>
              <a:t>Text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0" y="5567249"/>
            <a:ext cx="5486399" cy="1290751"/>
          </a:xfrm>
          <a:custGeom>
            <a:avLst/>
            <a:gdLst/>
            <a:ahLst/>
            <a:cxnLst/>
            <a:rect l="l" t="t" r="r" b="b"/>
            <a:pathLst>
              <a:path w="5486399" h="1290751">
                <a:moveTo>
                  <a:pt x="3575254" y="0"/>
                </a:moveTo>
                <a:cubicBezTo>
                  <a:pt x="4026607" y="0"/>
                  <a:pt x="4475289" y="11434"/>
                  <a:pt x="4921026" y="34029"/>
                </a:cubicBezTo>
                <a:lnTo>
                  <a:pt x="5486399" y="69857"/>
                </a:lnTo>
                <a:lnTo>
                  <a:pt x="5486399" y="1290751"/>
                </a:lnTo>
                <a:lnTo>
                  <a:pt x="0" y="1290751"/>
                </a:lnTo>
                <a:lnTo>
                  <a:pt x="0" y="242604"/>
                </a:lnTo>
                <a:lnTo>
                  <a:pt x="479973" y="181259"/>
                </a:lnTo>
                <a:cubicBezTo>
                  <a:pt x="1495074" y="61560"/>
                  <a:pt x="2527975" y="0"/>
                  <a:pt x="3575254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  <a:alpha val="3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gray">
          <a:xfrm>
            <a:off x="0" y="4204198"/>
            <a:ext cx="5486399" cy="2653802"/>
          </a:xfrm>
          <a:custGeom>
            <a:avLst/>
            <a:gdLst/>
            <a:ahLst/>
            <a:cxnLst/>
            <a:rect l="l" t="t" r="r" b="b"/>
            <a:pathLst>
              <a:path w="5486399" h="2653802">
                <a:moveTo>
                  <a:pt x="5486399" y="0"/>
                </a:moveTo>
                <a:lnTo>
                  <a:pt x="5486399" y="2653802"/>
                </a:lnTo>
                <a:lnTo>
                  <a:pt x="0" y="2653802"/>
                </a:lnTo>
                <a:lnTo>
                  <a:pt x="0" y="2535044"/>
                </a:lnTo>
                <a:lnTo>
                  <a:pt x="117766" y="2452473"/>
                </a:lnTo>
                <a:cubicBezTo>
                  <a:pt x="1606334" y="1444636"/>
                  <a:pt x="3236349" y="660919"/>
                  <a:pt x="4967974" y="144675"/>
                </a:cubicBezTo>
                <a:close/>
              </a:path>
            </a:pathLst>
          </a:custGeom>
          <a:solidFill>
            <a:srgbClr val="053264">
              <a:alpha val="3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4487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_User Screens">
    <p:bg>
      <p:bgPr>
        <a:gradFill flip="none" rotWithShape="1">
          <a:gsLst>
            <a:gs pos="0">
              <a:srgbClr val="19461E"/>
            </a:gs>
            <a:gs pos="100000">
              <a:srgbClr val="19461E"/>
            </a:gs>
            <a:gs pos="40000">
              <a:srgbClr val="288135"/>
            </a:gs>
            <a:gs pos="60000">
              <a:srgbClr val="28813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User Screens Title</a:t>
            </a:r>
          </a:p>
        </p:txBody>
      </p:sp>
    </p:spTree>
    <p:extLst>
      <p:ext uri="{BB962C8B-B14F-4D97-AF65-F5344CB8AC3E}">
        <p14:creationId xmlns:p14="http://schemas.microsoft.com/office/powerpoint/2010/main" val="2317923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990427"/>
            <a:ext cx="7775575" cy="1477328"/>
          </a:xfrm>
        </p:spPr>
        <p:txBody>
          <a:bodyPr anchor="b"/>
          <a:lstStyle>
            <a:lvl1pPr>
              <a:spcAft>
                <a:spcPts val="0"/>
              </a:spcAft>
              <a:defRPr sz="9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BIG Word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3467754"/>
            <a:ext cx="7775575" cy="615553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>
              <a:spcAft>
                <a:spcPts val="0"/>
              </a:spcAft>
              <a:buFontTx/>
              <a:buNone/>
              <a:defRPr lang="en-US" sz="40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/>
              <a:t>Smaller word</a:t>
            </a:r>
          </a:p>
        </p:txBody>
      </p:sp>
    </p:spTree>
    <p:extLst>
      <p:ext uri="{BB962C8B-B14F-4D97-AF65-F5344CB8AC3E}">
        <p14:creationId xmlns:p14="http://schemas.microsoft.com/office/powerpoint/2010/main" val="71144241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213" y="1719386"/>
            <a:ext cx="5486400" cy="1367692"/>
          </a:xfrm>
        </p:spPr>
        <p:txBody>
          <a:bodyPr anchor="b"/>
          <a:lstStyle>
            <a:lvl1pPr>
              <a:spcAft>
                <a:spcPts val="0"/>
              </a:spcAft>
              <a:defRPr sz="30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84213" y="3683197"/>
            <a:ext cx="5486400" cy="400110"/>
          </a:xfr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r">
              <a:spcAft>
                <a:spcPts val="0"/>
              </a:spcAft>
              <a:buFontTx/>
              <a:buNone/>
              <a:defRPr lang="en-US" sz="2600" b="0" baseline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+mj-ea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9425214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5716588"/>
            <a:ext cx="9144000" cy="11414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041067"/>
            <a:ext cx="4568371" cy="4572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algn="r">
              <a:defRPr sz="2600" b="1"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710193" y="5934015"/>
            <a:ext cx="2971800" cy="671304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 dirty="0"/>
              <a:t>Sub Heading/Description Goes Here (2 lines max)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486399" y="6058694"/>
            <a:ext cx="0" cy="457200"/>
          </a:xfrm>
          <a:prstGeom prst="line">
            <a:avLst/>
          </a:prstGeom>
          <a:noFill/>
          <a:ln w="3175" cap="flat" cmpd="sng" algn="ctr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946919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subject—w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5943600"/>
            <a:ext cx="9144000" cy="9144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 eaLnBrk="0" hangingPunct="0"/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186944"/>
            <a:ext cx="7772400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rgbClr val="404040"/>
                </a:solidFill>
              </a:defRPr>
            </a:lvl1pPr>
          </a:lstStyle>
          <a:p>
            <a:r>
              <a:rPr lang="en-US" dirty="0"/>
              <a:t>Subject | Description (this line of text is the least important item on this slide)</a:t>
            </a:r>
          </a:p>
        </p:txBody>
      </p:sp>
    </p:spTree>
    <p:extLst>
      <p:ext uri="{BB962C8B-B14F-4D97-AF65-F5344CB8AC3E}">
        <p14:creationId xmlns:p14="http://schemas.microsoft.com/office/powerpoint/2010/main" val="879363182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su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85800" y="6186944"/>
            <a:ext cx="7772400" cy="21544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b" anchorCtr="0">
            <a:spAutoFit/>
          </a:bodyPr>
          <a:lstStyle>
            <a:lvl1pPr>
              <a:defRPr sz="1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Subject | Description (this line of text is the least important item on this slide)</a:t>
            </a:r>
          </a:p>
        </p:txBody>
      </p:sp>
    </p:spTree>
    <p:extLst>
      <p:ext uri="{BB962C8B-B14F-4D97-AF65-F5344CB8AC3E}">
        <p14:creationId xmlns:p14="http://schemas.microsoft.com/office/powerpoint/2010/main" val="1751535119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sri">
    <p:bg bwMode="black">
      <p:bgPr>
        <a:gradFill flip="none" rotWithShape="1">
          <a:gsLst>
            <a:gs pos="0">
              <a:srgbClr val="00B9F2"/>
            </a:gs>
            <a:gs pos="90000">
              <a:srgbClr val="053264"/>
            </a:gs>
            <a:gs pos="30000">
              <a:srgbClr val="007AC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ri-10GlobeLogo_TagLockup4Lg_sRGBRe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68810" y="2205645"/>
            <a:ext cx="4206380" cy="244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57209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74702-A9D2-D142-A2AF-02EB7BC1A7B0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E4B20-A796-8D4A-9790-389DA483B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8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88FAE-7584-1D43-B106-69084F6C3D60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9BE7-E39C-5E46-9893-C897A9205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58140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2E1C5-9BFE-6A49-B726-6C7F6AC4D0D3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6AEA-48A7-924D-9406-EC6E0EBC2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68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88FAE-7584-1D43-B106-69084F6C3D60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19BE7-E39C-5E46-9893-C897A9205C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91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422AA-180E-B24C-A2DD-5B797D7B4338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2FD8-6EFB-924A-BBC7-3D9FD8781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872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537CD-3F2F-1C42-8CC8-D98653E46D5E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7F4B-D849-9949-B056-9EF081A52F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12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4A722-2514-2E44-A2D1-75902F2251E6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AD978-2583-3440-BBC6-16DB090D6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45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C6B44-5FDE-D646-B187-047D5567924B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0699-3253-714E-A86F-ABA98CEE1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37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E24F3-D793-8044-A42C-6F67C6B893B3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D730-DC58-6343-A41C-6B3B622DC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60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37D2-7827-8748-9D63-2F251C75A548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6D73-134C-C842-8671-F7254A6F5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25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D9D6-2EED-314A-B5A7-B8AA87D0E9E4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AD95F-C4AC-F74C-8843-F1114F98ED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62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ABBAB-D36F-9146-BB7A-2DB9ADAC5A9C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9C37-50CC-2640-A8BB-4A084D5512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22AA-180E-B24C-A2DD-5B797D7B4338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E2FD8-6EFB-924A-BBC7-3D9FD8781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78341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537CD-3F2F-1C42-8CC8-D98653E46D5E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A7F4B-D849-9949-B056-9EF081A52F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77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4A722-2514-2E44-A2D1-75902F2251E6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AD978-2583-3440-BBC6-16DB090D6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503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6B44-5FDE-D646-B187-047D5567924B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20699-3253-714E-A86F-ABA98CEE1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2669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24F3-D793-8044-A42C-6F67C6B893B3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D730-DC58-6343-A41C-6B3B622DCA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5687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937D2-7827-8748-9D63-2F251C75A548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26D73-134C-C842-8671-F7254A6F51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4339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9F2"/>
            </a:gs>
            <a:gs pos="90000">
              <a:srgbClr val="053264"/>
            </a:gs>
            <a:gs pos="30000">
              <a:srgbClr val="007AC2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82625"/>
            <a:ext cx="7772400" cy="369332"/>
          </a:xfrm>
          <a:prstGeom prst="rect">
            <a:avLst/>
          </a:prstGeom>
          <a:noFill/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315200" cy="3429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5344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fade/>
  </p:transition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176213" indent="-176213" algn="l" defTabSz="4572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Arial"/>
        <a:buChar char="•"/>
        <a:defRPr sz="20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457200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800" b="1" kern="1200">
          <a:solidFill>
            <a:schemeClr val="tx1"/>
          </a:solidFill>
          <a:latin typeface="+mn-lt"/>
          <a:ea typeface="+mn-ea"/>
          <a:cs typeface="Arial"/>
        </a:defRPr>
      </a:lvl2pPr>
      <a:lvl3pPr marL="795528" indent="-173736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600" b="1" kern="1200">
          <a:solidFill>
            <a:schemeClr val="tx1"/>
          </a:solidFill>
          <a:latin typeface="+mn-lt"/>
          <a:ea typeface="+mn-ea"/>
          <a:cs typeface="Arial"/>
        </a:defRPr>
      </a:lvl3pPr>
      <a:lvl4pPr marL="1216152" indent="-173736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sz="1400" b="1" kern="1200">
          <a:solidFill>
            <a:schemeClr val="tx1"/>
          </a:solidFill>
          <a:latin typeface="+mn-lt"/>
          <a:ea typeface="+mn-ea"/>
          <a:cs typeface="Arial"/>
        </a:defRPr>
      </a:lvl4pPr>
      <a:lvl5pPr marL="154622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accent4">
            <a:lumMod val="60000"/>
            <a:lumOff val="40000"/>
          </a:schemeClr>
        </a:buClr>
        <a:buSzPct val="80000"/>
        <a:buFont typeface="Lucida Grande"/>
        <a:buChar char="-"/>
        <a:defRPr lang="en-US" sz="1400" b="1" kern="1200" dirty="0">
          <a:solidFill>
            <a:schemeClr val="tx1"/>
          </a:solidFill>
          <a:latin typeface="+mn-lt"/>
          <a:ea typeface="+mn-ea"/>
          <a:cs typeface="Arial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047118-9D73-D940-849A-E2266DCC4429}" type="datetimeFigureOut">
              <a:rPr lang="en-US"/>
              <a:pPr>
                <a:defRPr/>
              </a:pPr>
              <a:t>4/26/2019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489CAA-BEB4-0749-9B3B-E5A1D0F9B1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0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mela.Fromhertz@noaa.gov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hyperlink" Target="mailto:John.Hunter@denverwater.or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gis.com/apps/webappviewer/index.html?id=0829616b6ec740b7a0bfbf057188e865" TargetMode="External"/><Relationship Id="rId2" Type="http://schemas.openxmlformats.org/officeDocument/2006/relationships/hyperlink" Target="https://survey123.arcgis.com/share/130be382350e4a38a71de3b2e4d92a98" TargetMode="Externa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geodesy.noaa.gov/GPSonBM/index.s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oCoordinator@plsc.net" TargetMode="External"/><Relationship Id="rId2" Type="http://schemas.openxmlformats.org/officeDocument/2006/relationships/hyperlink" Target="mailto:Pamela.Fromhertz@noaa.gov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ohn.Hunter@denverwater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zachary.padilla@state.co.us" TargetMode="External"/><Relationship Id="rId2" Type="http://schemas.openxmlformats.org/officeDocument/2006/relationships/hyperlink" Target="mailto:keith.luttrell@denvergov.org" TargetMode="Externa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0" y="1812412"/>
            <a:ext cx="9144000" cy="102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/>
              <a:t>Geoid18</a:t>
            </a:r>
          </a:p>
          <a:p>
            <a:pPr algn="ctr"/>
            <a:r>
              <a:rPr lang="en-US" sz="3600" dirty="0" smtClean="0"/>
              <a:t>GPS on Bench Marks</a:t>
            </a:r>
          </a:p>
          <a:p>
            <a:pPr algn="ctr"/>
            <a:r>
              <a:rPr lang="en-US" sz="3600" dirty="0" smtClean="0"/>
              <a:t>Tools and Resources</a:t>
            </a:r>
            <a:endParaRPr lang="en-US" sz="3600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726875" y="6518275"/>
            <a:ext cx="1600200" cy="33972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geodesy.noaa.gov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145143" y="5474639"/>
            <a:ext cx="4853709" cy="53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Times New Roman" charset="0"/>
              </a:rPr>
              <a:t>PLSC Western Chapter Seminar</a:t>
            </a:r>
            <a:endParaRPr lang="en-US" sz="1800" dirty="0" smtClean="0">
              <a:solidFill>
                <a:prstClr val="black"/>
              </a:solidFill>
              <a:latin typeface="Calibri"/>
              <a:cs typeface="Times New Roman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Times New Roman" charset="0"/>
              </a:rPr>
              <a:t>May 3,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cs typeface="Times New Roman" charset="0"/>
              </a:rPr>
              <a:t>2019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636031"/>
            <a:ext cx="3668761" cy="132343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Pam Fromhertz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Rocky Mountain Regional Advisor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  <a:hlinkClick r:id="rId3"/>
              </a:rPr>
              <a:t>Pamela.Fromhertz@noaa.gov</a:t>
            </a:r>
            <a:endParaRPr lang="en-US" sz="20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240-988-6363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7075" y="3445044"/>
            <a:ext cx="3611438" cy="1323439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John Hunter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CO State Geomatics Coordinator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hlinkClick r:id="rId4"/>
              </a:rPr>
              <a:t>John.Hunter@denverwater.org</a:t>
            </a:r>
            <a:endParaRPr lang="en-US" sz="20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303.634.3519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145142" y="4862839"/>
            <a:ext cx="4853709" cy="53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/>
                <a:cs typeface="Times New Roman" charset="0"/>
              </a:rPr>
              <a:t>CoCoordinator@plsc.net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1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en-US" sz="4800" dirty="0" smtClean="0">
                <a:latin typeface="+mj-lt"/>
              </a:rPr>
              <a:t>Crowdsourcing</a:t>
            </a:r>
            <a:br>
              <a:rPr lang="en-US" altLang="en-US" sz="4800" dirty="0" smtClean="0">
                <a:latin typeface="+mj-lt"/>
              </a:rPr>
            </a:br>
            <a:r>
              <a:rPr lang="en-US" altLang="en-US" sz="4800" dirty="0" smtClean="0">
                <a:latin typeface="+mj-lt"/>
              </a:rPr>
              <a:t>GPS on Bench 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2" y="1690260"/>
            <a:ext cx="8229600" cy="4389438"/>
          </a:xfrm>
        </p:spPr>
        <p:txBody>
          <a:bodyPr/>
          <a:lstStyle/>
          <a:p>
            <a:pPr marL="342891" indent="-342891">
              <a:defRPr/>
            </a:pPr>
            <a:r>
              <a:rPr lang="en-US" sz="2800" dirty="0" smtClean="0">
                <a:latin typeface="+mj-lt"/>
              </a:rPr>
              <a:t>Find Bench Marks </a:t>
            </a:r>
            <a:r>
              <a:rPr lang="en-US" altLang="en-US" sz="2800" dirty="0"/>
              <a:t>(priority and others</a:t>
            </a:r>
            <a:r>
              <a:rPr lang="en-US" altLang="en-US" sz="2800" dirty="0" smtClean="0"/>
              <a:t>)</a:t>
            </a:r>
            <a:endParaRPr lang="en-US" sz="2800" dirty="0" smtClean="0">
              <a:latin typeface="+mj-lt"/>
            </a:endParaRPr>
          </a:p>
          <a:p>
            <a:pPr marL="742941" lvl="1" indent="-342891">
              <a:buFont typeface="Arial" charset="0"/>
              <a:buChar char="•"/>
              <a:defRPr/>
            </a:pPr>
            <a:r>
              <a:rPr lang="en-US" sz="2400" dirty="0" smtClean="0">
                <a:latin typeface="+mj-lt"/>
              </a:rPr>
              <a:t>Use our priority BM/tracking map</a:t>
            </a:r>
          </a:p>
          <a:p>
            <a:pPr marL="742941" lvl="1" indent="-342891">
              <a:buFont typeface="Arial" charset="0"/>
              <a:buChar char="•"/>
              <a:defRPr/>
            </a:pPr>
            <a:r>
              <a:rPr lang="en-US" sz="2400" dirty="0" smtClean="0">
                <a:latin typeface="+mj-lt"/>
              </a:rPr>
              <a:t>Use NGS Data Explorer</a:t>
            </a:r>
          </a:p>
          <a:p>
            <a:pPr marL="742941" lvl="1" indent="-342891">
              <a:buFont typeface="Arial" charset="0"/>
              <a:buChar char="•"/>
              <a:defRPr/>
            </a:pPr>
            <a:r>
              <a:rPr lang="en-US" sz="2400" dirty="0" smtClean="0">
                <a:latin typeface="+mj-lt"/>
              </a:rPr>
              <a:t>Use DS-World</a:t>
            </a:r>
          </a:p>
          <a:p>
            <a:pPr marL="342891" indent="-342891">
              <a:buFont typeface="Arial" charset="0"/>
              <a:buChar char="•"/>
              <a:defRPr/>
            </a:pPr>
            <a:r>
              <a:rPr lang="en-US" sz="2800" dirty="0" smtClean="0">
                <a:latin typeface="+mj-lt"/>
              </a:rPr>
              <a:t>Provide a recovery note</a:t>
            </a:r>
          </a:p>
          <a:p>
            <a:pPr marL="742941" lvl="1" indent="-342891">
              <a:buFont typeface="Arial" charset="0"/>
              <a:buChar char="•"/>
              <a:defRPr/>
            </a:pPr>
            <a:r>
              <a:rPr lang="en-US" sz="2400" dirty="0" smtClean="0">
                <a:latin typeface="+mj-lt"/>
              </a:rPr>
              <a:t>Use DS-World (or new NGS beta app)</a:t>
            </a:r>
          </a:p>
          <a:p>
            <a:pPr marL="742941" lvl="1" indent="-342891">
              <a:buFont typeface="Arial" charset="0"/>
              <a:buChar char="•"/>
              <a:defRPr/>
            </a:pPr>
            <a:r>
              <a:rPr lang="en-US" altLang="en-US" sz="2400" dirty="0" smtClean="0"/>
              <a:t>Provide </a:t>
            </a:r>
            <a:r>
              <a:rPr lang="en-US" altLang="en-US" sz="2400" dirty="0"/>
              <a:t>updated descriptions, </a:t>
            </a:r>
          </a:p>
          <a:p>
            <a:pPr marL="400050" lvl="1" indent="0">
              <a:buNone/>
              <a:defRPr/>
            </a:pPr>
            <a:r>
              <a:rPr lang="en-US" altLang="en-US" sz="2400" dirty="0"/>
              <a:t>    </a:t>
            </a:r>
            <a:r>
              <a:rPr lang="en-US" altLang="en-US" sz="2400" dirty="0" smtClean="0"/>
              <a:t> Coordinates</a:t>
            </a:r>
            <a:r>
              <a:rPr lang="en-US" altLang="en-US" sz="2400" dirty="0"/>
              <a:t>, photos (use </a:t>
            </a:r>
            <a:r>
              <a:rPr lang="en-US" altLang="en-US" sz="2400" dirty="0" smtClean="0"/>
              <a:t>DS-World)</a:t>
            </a:r>
          </a:p>
          <a:p>
            <a:pPr marL="342891" indent="-342891">
              <a:buFont typeface="Arial" charset="0"/>
              <a:buChar char="•"/>
              <a:defRPr/>
            </a:pPr>
            <a:r>
              <a:rPr lang="en-US" sz="2800" dirty="0" smtClean="0">
                <a:latin typeface="+mj-lt"/>
              </a:rPr>
              <a:t>Collect GPS data</a:t>
            </a:r>
          </a:p>
          <a:p>
            <a:pPr marL="742941" lvl="1" indent="-342891">
              <a:buFont typeface="Arial" charset="0"/>
              <a:buChar char="•"/>
              <a:defRPr/>
            </a:pPr>
            <a:r>
              <a:rPr lang="en-US" sz="2400" dirty="0" smtClean="0">
                <a:latin typeface="+mj-lt"/>
              </a:rPr>
              <a:t>Share through OPUS</a:t>
            </a:r>
          </a:p>
          <a:p>
            <a:pPr marL="742941" lvl="1" indent="-342891">
              <a:buFont typeface="Arial" charset="0"/>
              <a:buChar char="•"/>
              <a:defRPr/>
            </a:pPr>
            <a:r>
              <a:rPr lang="en-US" sz="2400" dirty="0" smtClean="0">
                <a:latin typeface="+mj-lt"/>
              </a:rPr>
              <a:t>Create OPUS Data Sheet</a:t>
            </a:r>
            <a:endParaRPr lang="en-US" sz="2400" dirty="0">
              <a:latin typeface="+mj-lt"/>
            </a:endParaRPr>
          </a:p>
          <a:p>
            <a:pPr marL="0" indent="0">
              <a:buNone/>
              <a:defRPr/>
            </a:pPr>
            <a:endParaRPr lang="en-US" dirty="0">
              <a:latin typeface="+mj-lt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6028959" y="1684395"/>
            <a:ext cx="914400" cy="36717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43359" y="2277847"/>
            <a:ext cx="18957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GIS Community 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an assist here</a:t>
            </a:r>
            <a:endParaRPr lang="en-US" sz="2800" dirty="0"/>
          </a:p>
        </p:txBody>
      </p:sp>
      <p:sp>
        <p:nvSpPr>
          <p:cNvPr id="5" name="Right Brace 4"/>
          <p:cNvSpPr/>
          <p:nvPr/>
        </p:nvSpPr>
        <p:spPr>
          <a:xfrm>
            <a:off x="5098473" y="5514110"/>
            <a:ext cx="318654" cy="11776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0195" y="5614260"/>
            <a:ext cx="3077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Requires Survey Grade </a:t>
            </a:r>
          </a:p>
          <a:p>
            <a:r>
              <a:rPr lang="en-US" sz="2400" dirty="0" smtClean="0"/>
              <a:t>GPS data and </a:t>
            </a:r>
          </a:p>
          <a:p>
            <a:r>
              <a:rPr lang="en-US" sz="2400" dirty="0" smtClean="0"/>
              <a:t>min. of 4 </a:t>
            </a:r>
            <a:r>
              <a:rPr lang="en-US" sz="2400" dirty="0" err="1" smtClean="0"/>
              <a:t>hrs</a:t>
            </a:r>
            <a:r>
              <a:rPr lang="en-US" sz="2400" dirty="0" smtClean="0"/>
              <a:t> of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30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548" name="Title 1"/>
          <p:cNvSpPr>
            <a:spLocks noGrp="1"/>
          </p:cNvSpPr>
          <p:nvPr>
            <p:ph type="title"/>
          </p:nvPr>
        </p:nvSpPr>
        <p:spPr>
          <a:xfrm>
            <a:off x="7010400" y="609600"/>
            <a:ext cx="2133600" cy="3154363"/>
          </a:xfrm>
        </p:spPr>
        <p:txBody>
          <a:bodyPr/>
          <a:lstStyle/>
          <a:p>
            <a:r>
              <a:rPr lang="en-US" altLang="en-US" smtClean="0">
                <a:latin typeface="+mj-lt"/>
              </a:rPr>
              <a:t>OPUS Share Data Sheet</a:t>
            </a:r>
          </a:p>
        </p:txBody>
      </p:sp>
      <p:pic>
        <p:nvPicPr>
          <p:cNvPr id="1085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6" r="49048" b="1042"/>
          <a:stretch>
            <a:fillRect/>
          </a:stretch>
        </p:blipFill>
        <p:spPr bwMode="auto">
          <a:xfrm>
            <a:off x="0" y="0"/>
            <a:ext cx="709771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6087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08372"/>
            <a:ext cx="9282545" cy="52188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36617" y="429491"/>
            <a:ext cx="520930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Mark Recovery Form</a:t>
            </a:r>
          </a:p>
          <a:p>
            <a:pPr algn="ctr"/>
            <a:r>
              <a:rPr lang="en-US" sz="3600" dirty="0" smtClean="0"/>
              <a:t>Partial Sample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76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2058988"/>
            <a:ext cx="1971675" cy="1638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TextBox 2"/>
          <p:cNvSpPr txBox="1">
            <a:spLocks noChangeArrowheads="1"/>
          </p:cNvSpPr>
          <p:nvPr/>
        </p:nvSpPr>
        <p:spPr bwMode="auto">
          <a:xfrm>
            <a:off x="2729345" y="296283"/>
            <a:ext cx="4362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/>
              <a:t>NGS </a:t>
            </a:r>
            <a:r>
              <a:rPr lang="en-US" altLang="en-US" sz="3600" dirty="0" smtClean="0"/>
              <a:t>GPS on BM Training </a:t>
            </a:r>
            <a:r>
              <a:rPr lang="en-US" altLang="en-US" sz="3600" dirty="0"/>
              <a:t>Material</a:t>
            </a:r>
          </a:p>
        </p:txBody>
      </p:sp>
      <p:sp>
        <p:nvSpPr>
          <p:cNvPr id="107524" name="TextBox 3"/>
          <p:cNvSpPr txBox="1">
            <a:spLocks noChangeArrowheads="1"/>
          </p:cNvSpPr>
          <p:nvPr/>
        </p:nvSpPr>
        <p:spPr bwMode="auto">
          <a:xfrm>
            <a:off x="6821488" y="1292225"/>
            <a:ext cx="2039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NGS Video Library</a:t>
            </a:r>
          </a:p>
        </p:txBody>
      </p:sp>
      <p:grpSp>
        <p:nvGrpSpPr>
          <p:cNvPr id="107525" name="Group 15"/>
          <p:cNvGrpSpPr>
            <a:grpSpLocks/>
          </p:cNvGrpSpPr>
          <p:nvPr/>
        </p:nvGrpSpPr>
        <p:grpSpPr bwMode="auto">
          <a:xfrm>
            <a:off x="277813" y="1460500"/>
            <a:ext cx="3852862" cy="4635500"/>
            <a:chOff x="0" y="1732269"/>
            <a:chExt cx="3219450" cy="3411232"/>
          </a:xfrm>
        </p:grpSpPr>
        <p:pic>
          <p:nvPicPr>
            <p:cNvPr id="107530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16" t="8749" r="13617" b="4349"/>
            <a:stretch>
              <a:fillRect/>
            </a:stretch>
          </p:blipFill>
          <p:spPr bwMode="auto">
            <a:xfrm>
              <a:off x="0" y="1732269"/>
              <a:ext cx="3219450" cy="34112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1557328" y="2638816"/>
              <a:ext cx="604891" cy="7593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18859" y="3095594"/>
              <a:ext cx="661931" cy="2044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752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4495800"/>
            <a:ext cx="21336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7" name="TextBox 12"/>
          <p:cNvSpPr txBox="1">
            <a:spLocks noChangeArrowheads="1"/>
          </p:cNvSpPr>
          <p:nvPr/>
        </p:nvSpPr>
        <p:spPr bwMode="auto">
          <a:xfrm>
            <a:off x="6869113" y="3657600"/>
            <a:ext cx="2039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NGS Online Lessons</a:t>
            </a:r>
          </a:p>
        </p:txBody>
      </p:sp>
      <p:pic>
        <p:nvPicPr>
          <p:cNvPr id="107528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2514600"/>
            <a:ext cx="1647825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9" name="TextBox 14"/>
          <p:cNvSpPr txBox="1">
            <a:spLocks noChangeArrowheads="1"/>
          </p:cNvSpPr>
          <p:nvPr/>
        </p:nvSpPr>
        <p:spPr bwMode="auto">
          <a:xfrm>
            <a:off x="4491038" y="1304925"/>
            <a:ext cx="2039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/>
              <a:t>GPS on Bench Marks Webpages</a:t>
            </a:r>
          </a:p>
        </p:txBody>
      </p:sp>
    </p:spTree>
    <p:extLst>
      <p:ext uri="{BB962C8B-B14F-4D97-AF65-F5344CB8AC3E}">
        <p14:creationId xmlns:p14="http://schemas.microsoft.com/office/powerpoint/2010/main" val="73136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+mj-lt"/>
              </a:rPr>
              <a:t>Rocky Mountain Region Map and Volunteer Sign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7435" cy="45259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Signup sheet:</a:t>
            </a:r>
            <a:r>
              <a:rPr lang="en-US" sz="2800" dirty="0" smtClean="0">
                <a:latin typeface="+mj-lt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u="sng" dirty="0" smtClean="0">
                <a:latin typeface="+mj-lt"/>
                <a:hlinkClick r:id="rId2"/>
              </a:rPr>
              <a:t>https</a:t>
            </a:r>
            <a:r>
              <a:rPr lang="en-US" sz="2800" u="sng" dirty="0">
                <a:latin typeface="+mj-lt"/>
                <a:hlinkClick r:id="rId2"/>
              </a:rPr>
              <a:t>://survey123.arcgis.com/share/130be382350e4a38a71de3b2e4d92a98</a:t>
            </a:r>
            <a:r>
              <a:rPr lang="en-US" sz="2800" dirty="0">
                <a:latin typeface="+mj-lt"/>
              </a:rPr>
              <a:t> (Must cut and paste)</a:t>
            </a:r>
          </a:p>
          <a:p>
            <a:pPr>
              <a:defRPr/>
            </a:pPr>
            <a:endParaRPr lang="en-US" sz="1000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Status Map: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u="sng" dirty="0">
                <a:latin typeface="+mj-lt"/>
                <a:hlinkClick r:id="rId3"/>
              </a:rPr>
              <a:t>https://</a:t>
            </a:r>
            <a:r>
              <a:rPr lang="en-US" sz="2800" u="sng" dirty="0" smtClean="0">
                <a:latin typeface="+mj-lt"/>
                <a:hlinkClick r:id="rId3"/>
              </a:rPr>
              <a:t>www.arcgis.com/apps/webappviewer/index.html?id=0829616b6ec740b7a0bfbf057188e865</a:t>
            </a:r>
            <a:endParaRPr lang="en-US" sz="2800" u="sng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>
              <a:latin typeface="+mj-lt"/>
            </a:endParaRPr>
          </a:p>
          <a:p>
            <a:pPr>
              <a:defRPr/>
            </a:pPr>
            <a:r>
              <a:rPr lang="en-US" dirty="0" smtClean="0"/>
              <a:t>NGS </a:t>
            </a:r>
            <a:r>
              <a:rPr lang="en-US" dirty="0"/>
              <a:t>Map: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latin typeface="+mj-lt"/>
                <a:hlinkClick r:id="rId4"/>
              </a:rPr>
              <a:t>https://</a:t>
            </a:r>
            <a:r>
              <a:rPr lang="en-US" dirty="0" smtClean="0">
                <a:latin typeface="+mj-lt"/>
                <a:hlinkClick r:id="rId4"/>
              </a:rPr>
              <a:t>geodesy.noaa.gov/GPSonBM/index.shtml</a:t>
            </a:r>
            <a:endParaRPr lang="en-US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48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r="33017" b="5208"/>
          <a:stretch>
            <a:fillRect/>
          </a:stretch>
        </p:blipFill>
        <p:spPr bwMode="auto">
          <a:xfrm>
            <a:off x="152400" y="15875"/>
            <a:ext cx="8686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geodesy.noaa.gov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438" y="4467225"/>
            <a:ext cx="3887787" cy="396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0" y="4479925"/>
            <a:ext cx="4068763" cy="396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604000" y="4516438"/>
            <a:ext cx="1962150" cy="18399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" y="838200"/>
            <a:ext cx="6096000" cy="396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44763" y="1306513"/>
            <a:ext cx="6096000" cy="396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6484938"/>
            <a:ext cx="8991600" cy="37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-228600" y="5867400"/>
            <a:ext cx="9677400" cy="1143000"/>
          </a:xfrm>
        </p:spPr>
        <p:txBody>
          <a:bodyPr/>
          <a:lstStyle/>
          <a:p>
            <a:pPr>
              <a:defRPr/>
            </a:pPr>
            <a:r>
              <a:rPr lang="en-US" altLang="en-US" sz="3200" dirty="0" smtClean="0">
                <a:solidFill>
                  <a:schemeClr val="tx1"/>
                </a:solidFill>
                <a:latin typeface="+mj-lt"/>
              </a:rPr>
              <a:t>NCAT</a:t>
            </a:r>
            <a:br>
              <a:rPr lang="en-US" altLang="en-US" sz="3200" dirty="0" smtClean="0">
                <a:solidFill>
                  <a:schemeClr val="tx1"/>
                </a:solidFill>
                <a:latin typeface="+mj-lt"/>
              </a:rPr>
            </a:br>
            <a:r>
              <a:rPr lang="en-US" altLang="en-US" sz="3200" dirty="0" smtClean="0">
                <a:solidFill>
                  <a:schemeClr val="tx1"/>
                </a:solidFill>
                <a:latin typeface="+mj-lt"/>
              </a:rPr>
              <a:t>NGS Coordinate Conversion and Transformation Tool</a:t>
            </a:r>
          </a:p>
        </p:txBody>
      </p:sp>
    </p:spTree>
    <p:extLst>
      <p:ext uri="{BB962C8B-B14F-4D97-AF65-F5344CB8AC3E}">
        <p14:creationId xmlns:p14="http://schemas.microsoft.com/office/powerpoint/2010/main" val="299489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br>
              <a:rPr lang="en-US" dirty="0" smtClean="0"/>
            </a:br>
            <a:r>
              <a:rPr lang="en-US" dirty="0" smtClean="0"/>
              <a:t>geodesy.noaa.gov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Webinars</a:t>
            </a:r>
          </a:p>
          <a:p>
            <a:pPr lvl="1"/>
            <a:r>
              <a:rPr lang="en-US" dirty="0" smtClean="0"/>
              <a:t>SPCS2022, GPS on BM, …</a:t>
            </a:r>
          </a:p>
          <a:p>
            <a:r>
              <a:rPr lang="en-US" dirty="0" smtClean="0"/>
              <a:t>Subscriptions Services</a:t>
            </a:r>
          </a:p>
          <a:p>
            <a:pPr lvl="1"/>
            <a:r>
              <a:rPr lang="en-US" dirty="0" smtClean="0"/>
              <a:t>NGS news, webinars, training, GPS on BMs</a:t>
            </a:r>
          </a:p>
          <a:p>
            <a:r>
              <a:rPr lang="en-US" dirty="0" smtClean="0"/>
              <a:t>Geospatial Summit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Register now – in person, webinars, </a:t>
            </a:r>
            <a:r>
              <a:rPr lang="en-US" dirty="0" smtClean="0"/>
              <a:t>recordings</a:t>
            </a:r>
          </a:p>
          <a:p>
            <a:pPr lvl="1"/>
            <a:r>
              <a:rPr lang="en-US" dirty="0" smtClean="0"/>
              <a:t>May 6-7, outside DC</a:t>
            </a:r>
          </a:p>
          <a:p>
            <a:r>
              <a:rPr lang="en-US" dirty="0" smtClean="0"/>
              <a:t>Training, Presentations (library)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3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3575" y="-228600"/>
            <a:ext cx="13011150" cy="7315200"/>
          </a:xfrm>
          <a:prstGeom prst="rect">
            <a:avLst/>
          </a:prstGeom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 rot="16200000">
            <a:off x="5136357" y="3425031"/>
            <a:ext cx="6858000" cy="769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>
                <a:solidFill>
                  <a:schemeClr val="tx2"/>
                </a:solidFill>
                <a:latin typeface="Arial" charset="0"/>
              </a:rPr>
              <a:t>geodesy.noaa.gov</a:t>
            </a:r>
            <a:endParaRPr lang="en-US" sz="16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8863" y="2438400"/>
            <a:ext cx="4486275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Thank you</a:t>
            </a:r>
            <a:endParaRPr lang="en-US" sz="8000" dirty="0">
              <a:solidFill>
                <a:schemeClr val="tx2">
                  <a:lumMod val="50000"/>
                </a:schemeClr>
              </a:solidFill>
              <a:latin typeface="Lucida Fax" panose="02060602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0850" y="1054100"/>
            <a:ext cx="5865813" cy="5842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NOAA’s National Geodetic Survey</a:t>
            </a:r>
            <a:endParaRPr lang="en-US" sz="7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740436"/>
            <a:ext cx="3668761" cy="16312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Pam Fromhertz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Rocky Mountain Regional Advisor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  <a:hlinkClick r:id="rId2"/>
              </a:rPr>
              <a:t>Pamela.Fromhertz@noaa.gov</a:t>
            </a:r>
            <a:endParaRPr lang="en-US" sz="20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240-988-6363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Geodesy.noaa.gov</a:t>
            </a:r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740436"/>
            <a:ext cx="3553730" cy="1631216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John Hunter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CO State Geomatics Coordinator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hlinkClick r:id="rId3"/>
              </a:rPr>
              <a:t>CoCoordinator@plsc.net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+mn-lt"/>
                <a:hlinkClick r:id="rId4"/>
              </a:rPr>
              <a:t>John.Hunter@denverwater.org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/>
              <a:t>303.634.3519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200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GPS on Bench 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235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Phase I</a:t>
            </a:r>
          </a:p>
          <a:p>
            <a:pPr lvl="1"/>
            <a:r>
              <a:rPr lang="en-US" sz="2400" dirty="0" smtClean="0">
                <a:latin typeface="+mj-lt"/>
              </a:rPr>
              <a:t>Geoid 18</a:t>
            </a:r>
          </a:p>
          <a:p>
            <a:pPr lvl="1"/>
            <a:r>
              <a:rPr lang="en-US" sz="2400" dirty="0" smtClean="0"/>
              <a:t>You </a:t>
            </a:r>
            <a:r>
              <a:rPr lang="en-US" sz="2400" dirty="0"/>
              <a:t>helped with the final hybrid Geoid Model</a:t>
            </a:r>
          </a:p>
          <a:p>
            <a:pPr marL="91440" lvl="1" indent="0" algn="ctr">
              <a:buNone/>
            </a:pPr>
            <a:endParaRPr lang="en-US" sz="1000" dirty="0" smtClean="0">
              <a:solidFill>
                <a:srgbClr val="002060"/>
              </a:solidFill>
              <a:latin typeface="+mj-lt"/>
            </a:endParaRPr>
          </a:p>
          <a:p>
            <a:pPr marL="91440" lvl="1" indent="0" algn="ctr">
              <a:buNone/>
            </a:pPr>
            <a:endParaRPr lang="en-US" dirty="0" smtClean="0">
              <a:solidFill>
                <a:srgbClr val="002060"/>
              </a:solidFill>
              <a:latin typeface="+mj-lt"/>
            </a:endParaRPr>
          </a:p>
          <a:p>
            <a:pPr marL="91440" lvl="1" indent="0" algn="ctr">
              <a:buNone/>
            </a:pPr>
            <a:r>
              <a:rPr lang="en-US" dirty="0" smtClean="0">
                <a:solidFill>
                  <a:srgbClr val="002060"/>
                </a:solidFill>
                <a:latin typeface="+mj-lt"/>
              </a:rPr>
              <a:t>All 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About heights</a:t>
            </a:r>
          </a:p>
          <a:p>
            <a:pPr marL="91440" lvl="1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How important will heights/elevation be in the future?</a:t>
            </a:r>
          </a:p>
          <a:p>
            <a:pPr marL="457200" lvl="1" indent="0">
              <a:buNone/>
            </a:pPr>
            <a:endParaRPr lang="en-US" sz="1600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Phase II</a:t>
            </a:r>
          </a:p>
          <a:p>
            <a:pPr lvl="1"/>
            <a:r>
              <a:rPr lang="en-US" b="1" dirty="0" smtClean="0">
                <a:latin typeface="+mj-lt"/>
              </a:rPr>
              <a:t>Transformation Tools</a:t>
            </a:r>
          </a:p>
          <a:p>
            <a:pPr lvl="1"/>
            <a:r>
              <a:rPr lang="en-US" b="1" dirty="0" smtClean="0"/>
              <a:t>Help </a:t>
            </a:r>
            <a:r>
              <a:rPr lang="en-US" b="1" dirty="0"/>
              <a:t>needed with the transformation tools to the new systems over the next couple of years</a:t>
            </a:r>
          </a:p>
          <a:p>
            <a:pPr marL="457200" lvl="1" indent="0">
              <a:buNone/>
            </a:pPr>
            <a:endParaRPr lang="en-US" sz="1400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7525" y="2945997"/>
            <a:ext cx="1730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Thank you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6" descr="Image result for picture of a NOAA h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9"/>
          <a:stretch/>
        </p:blipFill>
        <p:spPr bwMode="auto">
          <a:xfrm>
            <a:off x="7136960" y="1197611"/>
            <a:ext cx="1647251" cy="122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662587"/>
              </p:ext>
            </p:extLst>
          </p:nvPr>
        </p:nvGraphicFramePr>
        <p:xfrm>
          <a:off x="457200" y="1755228"/>
          <a:ext cx="8129752" cy="4500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4193">
                  <a:extLst>
                    <a:ext uri="{9D8B030D-6E8A-4147-A177-3AD203B41FA5}">
                      <a16:colId xmlns:a16="http://schemas.microsoft.com/office/drawing/2014/main" val="3159152901"/>
                    </a:ext>
                  </a:extLst>
                </a:gridCol>
                <a:gridCol w="1954924">
                  <a:extLst>
                    <a:ext uri="{9D8B030D-6E8A-4147-A177-3AD203B41FA5}">
                      <a16:colId xmlns:a16="http://schemas.microsoft.com/office/drawing/2014/main" val="2493532961"/>
                    </a:ext>
                  </a:extLst>
                </a:gridCol>
                <a:gridCol w="1660635">
                  <a:extLst>
                    <a:ext uri="{9D8B030D-6E8A-4147-A177-3AD203B41FA5}">
                      <a16:colId xmlns:a16="http://schemas.microsoft.com/office/drawing/2014/main" val="3829607427"/>
                    </a:ext>
                  </a:extLst>
                </a:gridCol>
              </a:tblGrid>
              <a:tr h="101113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CO Submitters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August Observations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Aug 16-19 Observation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8146909"/>
                  </a:ext>
                </a:extLst>
              </a:tr>
              <a:tr h="386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hlinkClick r:id="rId2"/>
                        </a:rPr>
                        <a:t>keith.luttrell@denvergov.org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3435447"/>
                  </a:ext>
                </a:extLst>
              </a:tr>
              <a:tr h="386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george.preiser@state.co.us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40286094"/>
                  </a:ext>
                </a:extLst>
              </a:tr>
              <a:tr h="386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hlinkClick r:id="rId3"/>
                        </a:rPr>
                        <a:t>zachary.padilla@state.co.us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22991474"/>
                  </a:ext>
                </a:extLst>
              </a:tr>
              <a:tr h="386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mark.wagner@state.co.us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27000709"/>
                  </a:ext>
                </a:extLst>
              </a:tr>
              <a:tr h="386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james.walsh@state.co.us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60351636"/>
                  </a:ext>
                </a:extLst>
              </a:tr>
              <a:tr h="386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daniel.kuxhausen@woolpert.com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4151480"/>
                  </a:ext>
                </a:extLst>
              </a:tr>
              <a:tr h="386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hlassner@f-w.com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35015820"/>
                  </a:ext>
                </a:extLst>
              </a:tr>
              <a:tr h="38621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perrybassett@gallowayus.com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95999186"/>
                  </a:ext>
                </a:extLst>
              </a:tr>
              <a:tr h="3995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arthur.lacombe@state.co.us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6448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54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7"/>
          <p:cNvSpPr>
            <a:spLocks noGrp="1" noChangeArrowheads="1"/>
          </p:cNvSpPr>
          <p:nvPr>
            <p:ph type="title"/>
          </p:nvPr>
        </p:nvSpPr>
        <p:spPr>
          <a:xfrm>
            <a:off x="228600" y="5561013"/>
            <a:ext cx="8723313" cy="838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+mj-lt"/>
              </a:rPr>
              <a:t>Ellipsoid, Geoid, and Orthometric Heights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idx="1"/>
          </p:nvPr>
        </p:nvSpPr>
        <p:spPr>
          <a:xfrm>
            <a:off x="0" y="1339850"/>
            <a:ext cx="9144000" cy="4495800"/>
          </a:xfrm>
        </p:spPr>
        <p:txBody>
          <a:bodyPr/>
          <a:lstStyle/>
          <a:p>
            <a:pPr algn="ctr" eaLnBrk="1" hangingPunct="1"/>
            <a:endParaRPr lang="en-US" altLang="en-US" sz="1200" dirty="0" smtClean="0">
              <a:solidFill>
                <a:srgbClr val="009900"/>
              </a:solidFill>
              <a:latin typeface="+mj-lt"/>
            </a:endParaRPr>
          </a:p>
          <a:p>
            <a:pPr algn="ctr" eaLnBrk="1" hangingPunct="1">
              <a:buFontTx/>
              <a:buChar char=" "/>
            </a:pPr>
            <a:endParaRPr lang="en-US" altLang="en-US" sz="1500" dirty="0" smtClean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81924" name="Freeform 3"/>
          <p:cNvSpPr>
            <a:spLocks/>
          </p:cNvSpPr>
          <p:nvPr/>
        </p:nvSpPr>
        <p:spPr bwMode="auto">
          <a:xfrm>
            <a:off x="228600" y="4191000"/>
            <a:ext cx="2152650" cy="265113"/>
          </a:xfrm>
          <a:custGeom>
            <a:avLst/>
            <a:gdLst>
              <a:gd name="T0" fmla="*/ 2147483646 w 1356"/>
              <a:gd name="T1" fmla="*/ 2147483646 h 167"/>
              <a:gd name="T2" fmla="*/ 2147483646 w 1356"/>
              <a:gd name="T3" fmla="*/ 0 h 167"/>
              <a:gd name="T4" fmla="*/ 2147483646 w 1356"/>
              <a:gd name="T5" fmla="*/ 2147483646 h 167"/>
              <a:gd name="T6" fmla="*/ 2147483646 w 1356"/>
              <a:gd name="T7" fmla="*/ 2147483646 h 167"/>
              <a:gd name="T8" fmla="*/ 2147483646 w 1356"/>
              <a:gd name="T9" fmla="*/ 2147483646 h 167"/>
              <a:gd name="T10" fmla="*/ 2147483646 w 1356"/>
              <a:gd name="T11" fmla="*/ 2147483646 h 167"/>
              <a:gd name="T12" fmla="*/ 2147483646 w 1356"/>
              <a:gd name="T13" fmla="*/ 2147483646 h 167"/>
              <a:gd name="T14" fmla="*/ 2147483646 w 1356"/>
              <a:gd name="T15" fmla="*/ 2147483646 h 167"/>
              <a:gd name="T16" fmla="*/ 2147483646 w 1356"/>
              <a:gd name="T17" fmla="*/ 2147483646 h 167"/>
              <a:gd name="T18" fmla="*/ 2147483646 w 1356"/>
              <a:gd name="T19" fmla="*/ 2147483646 h 167"/>
              <a:gd name="T20" fmla="*/ 2147483646 w 1356"/>
              <a:gd name="T21" fmla="*/ 2147483646 h 167"/>
              <a:gd name="T22" fmla="*/ 2147483646 w 1356"/>
              <a:gd name="T23" fmla="*/ 2147483646 h 167"/>
              <a:gd name="T24" fmla="*/ 2147483646 w 1356"/>
              <a:gd name="T25" fmla="*/ 2147483646 h 167"/>
              <a:gd name="T26" fmla="*/ 2147483646 w 1356"/>
              <a:gd name="T27" fmla="*/ 2147483646 h 167"/>
              <a:gd name="T28" fmla="*/ 2147483646 w 1356"/>
              <a:gd name="T29" fmla="*/ 2147483646 h 167"/>
              <a:gd name="T30" fmla="*/ 0 w 1356"/>
              <a:gd name="T31" fmla="*/ 2147483646 h 1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56"/>
              <a:gd name="T49" fmla="*/ 0 h 167"/>
              <a:gd name="T50" fmla="*/ 1356 w 1356"/>
              <a:gd name="T51" fmla="*/ 167 h 16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56" h="167">
                <a:moveTo>
                  <a:pt x="1356" y="100"/>
                </a:moveTo>
                <a:cubicBezTo>
                  <a:pt x="1298" y="81"/>
                  <a:pt x="1244" y="43"/>
                  <a:pt x="1200" y="0"/>
                </a:cubicBezTo>
                <a:cubicBezTo>
                  <a:pt x="1155" y="9"/>
                  <a:pt x="1144" y="4"/>
                  <a:pt x="1111" y="33"/>
                </a:cubicBezTo>
                <a:cubicBezTo>
                  <a:pt x="1091" y="50"/>
                  <a:pt x="1080" y="78"/>
                  <a:pt x="1056" y="89"/>
                </a:cubicBezTo>
                <a:cubicBezTo>
                  <a:pt x="1041" y="96"/>
                  <a:pt x="1027" y="105"/>
                  <a:pt x="1011" y="111"/>
                </a:cubicBezTo>
                <a:cubicBezTo>
                  <a:pt x="989" y="120"/>
                  <a:pt x="945" y="133"/>
                  <a:pt x="945" y="133"/>
                </a:cubicBezTo>
                <a:cubicBezTo>
                  <a:pt x="852" y="118"/>
                  <a:pt x="896" y="134"/>
                  <a:pt x="811" y="78"/>
                </a:cubicBezTo>
                <a:cubicBezTo>
                  <a:pt x="800" y="71"/>
                  <a:pt x="778" y="56"/>
                  <a:pt x="778" y="56"/>
                </a:cubicBezTo>
                <a:cubicBezTo>
                  <a:pt x="716" y="77"/>
                  <a:pt x="773" y="52"/>
                  <a:pt x="711" y="100"/>
                </a:cubicBezTo>
                <a:cubicBezTo>
                  <a:pt x="690" y="116"/>
                  <a:pt x="645" y="144"/>
                  <a:pt x="645" y="144"/>
                </a:cubicBezTo>
                <a:cubicBezTo>
                  <a:pt x="564" y="136"/>
                  <a:pt x="520" y="152"/>
                  <a:pt x="478" y="89"/>
                </a:cubicBezTo>
                <a:cubicBezTo>
                  <a:pt x="423" y="107"/>
                  <a:pt x="445" y="126"/>
                  <a:pt x="389" y="144"/>
                </a:cubicBezTo>
                <a:cubicBezTo>
                  <a:pt x="337" y="140"/>
                  <a:pt x="285" y="142"/>
                  <a:pt x="234" y="133"/>
                </a:cubicBezTo>
                <a:cubicBezTo>
                  <a:pt x="224" y="131"/>
                  <a:pt x="221" y="113"/>
                  <a:pt x="211" y="111"/>
                </a:cubicBezTo>
                <a:cubicBezTo>
                  <a:pt x="185" y="106"/>
                  <a:pt x="121" y="156"/>
                  <a:pt x="100" y="167"/>
                </a:cubicBezTo>
                <a:cubicBezTo>
                  <a:pt x="67" y="163"/>
                  <a:pt x="0" y="155"/>
                  <a:pt x="0" y="15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5" name="Freeform 4"/>
          <p:cNvSpPr>
            <a:spLocks/>
          </p:cNvSpPr>
          <p:nvPr/>
        </p:nvSpPr>
        <p:spPr bwMode="auto">
          <a:xfrm>
            <a:off x="2438400" y="2895600"/>
            <a:ext cx="6172200" cy="1981200"/>
          </a:xfrm>
          <a:custGeom>
            <a:avLst/>
            <a:gdLst>
              <a:gd name="T0" fmla="*/ 0 w 4011"/>
              <a:gd name="T1" fmla="*/ 2147483646 h 1277"/>
              <a:gd name="T2" fmla="*/ 2147483646 w 4011"/>
              <a:gd name="T3" fmla="*/ 2147483646 h 1277"/>
              <a:gd name="T4" fmla="*/ 2147483646 w 4011"/>
              <a:gd name="T5" fmla="*/ 2147483646 h 1277"/>
              <a:gd name="T6" fmla="*/ 2147483646 w 4011"/>
              <a:gd name="T7" fmla="*/ 2147483646 h 1277"/>
              <a:gd name="T8" fmla="*/ 2147483646 w 4011"/>
              <a:gd name="T9" fmla="*/ 2147483646 h 1277"/>
              <a:gd name="T10" fmla="*/ 2147483646 w 4011"/>
              <a:gd name="T11" fmla="*/ 2147483646 h 1277"/>
              <a:gd name="T12" fmla="*/ 2147483646 w 4011"/>
              <a:gd name="T13" fmla="*/ 2147483646 h 1277"/>
              <a:gd name="T14" fmla="*/ 2147483646 w 4011"/>
              <a:gd name="T15" fmla="*/ 2147483646 h 1277"/>
              <a:gd name="T16" fmla="*/ 2147483646 w 4011"/>
              <a:gd name="T17" fmla="*/ 2147483646 h 1277"/>
              <a:gd name="T18" fmla="*/ 2147483646 w 4011"/>
              <a:gd name="T19" fmla="*/ 2147483646 h 1277"/>
              <a:gd name="T20" fmla="*/ 2147483646 w 4011"/>
              <a:gd name="T21" fmla="*/ 2147483646 h 1277"/>
              <a:gd name="T22" fmla="*/ 2147483646 w 4011"/>
              <a:gd name="T23" fmla="*/ 2147483646 h 1277"/>
              <a:gd name="T24" fmla="*/ 2147483646 w 4011"/>
              <a:gd name="T25" fmla="*/ 2147483646 h 1277"/>
              <a:gd name="T26" fmla="*/ 2147483646 w 4011"/>
              <a:gd name="T27" fmla="*/ 0 h 1277"/>
              <a:gd name="T28" fmla="*/ 2147483646 w 4011"/>
              <a:gd name="T29" fmla="*/ 2147483646 h 1277"/>
              <a:gd name="T30" fmla="*/ 2147483646 w 4011"/>
              <a:gd name="T31" fmla="*/ 2147483646 h 1277"/>
              <a:gd name="T32" fmla="*/ 2147483646 w 4011"/>
              <a:gd name="T33" fmla="*/ 2147483646 h 1277"/>
              <a:gd name="T34" fmla="*/ 2147483646 w 4011"/>
              <a:gd name="T35" fmla="*/ 2147483646 h 1277"/>
              <a:gd name="T36" fmla="*/ 2147483646 w 4011"/>
              <a:gd name="T37" fmla="*/ 2147483646 h 1277"/>
              <a:gd name="T38" fmla="*/ 2147483646 w 4011"/>
              <a:gd name="T39" fmla="*/ 2147483646 h 1277"/>
              <a:gd name="T40" fmla="*/ 2147483646 w 4011"/>
              <a:gd name="T41" fmla="*/ 2147483646 h 1277"/>
              <a:gd name="T42" fmla="*/ 2147483646 w 4011"/>
              <a:gd name="T43" fmla="*/ 2147483646 h 1277"/>
              <a:gd name="T44" fmla="*/ 2147483646 w 4011"/>
              <a:gd name="T45" fmla="*/ 2147483646 h 1277"/>
              <a:gd name="T46" fmla="*/ 2147483646 w 4011"/>
              <a:gd name="T47" fmla="*/ 2147483646 h 1277"/>
              <a:gd name="T48" fmla="*/ 2147483646 w 4011"/>
              <a:gd name="T49" fmla="*/ 2147483646 h 1277"/>
              <a:gd name="T50" fmla="*/ 2147483646 w 4011"/>
              <a:gd name="T51" fmla="*/ 2147483646 h 1277"/>
              <a:gd name="T52" fmla="*/ 2147483646 w 4011"/>
              <a:gd name="T53" fmla="*/ 2147483646 h 1277"/>
              <a:gd name="T54" fmla="*/ 2147483646 w 4011"/>
              <a:gd name="T55" fmla="*/ 2147483646 h 1277"/>
              <a:gd name="T56" fmla="*/ 2147483646 w 4011"/>
              <a:gd name="T57" fmla="*/ 2147483646 h 1277"/>
              <a:gd name="T58" fmla="*/ 2147483646 w 4011"/>
              <a:gd name="T59" fmla="*/ 2147483646 h 1277"/>
              <a:gd name="T60" fmla="*/ 2147483646 w 4011"/>
              <a:gd name="T61" fmla="*/ 2147483646 h 1277"/>
              <a:gd name="T62" fmla="*/ 2147483646 w 4011"/>
              <a:gd name="T63" fmla="*/ 2147483646 h 1277"/>
              <a:gd name="T64" fmla="*/ 2147483646 w 4011"/>
              <a:gd name="T65" fmla="*/ 2147483646 h 1277"/>
              <a:gd name="T66" fmla="*/ 2147483646 w 4011"/>
              <a:gd name="T67" fmla="*/ 2147483646 h 1277"/>
              <a:gd name="T68" fmla="*/ 2147483646 w 4011"/>
              <a:gd name="T69" fmla="*/ 2147483646 h 127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011"/>
              <a:gd name="T106" fmla="*/ 0 h 1277"/>
              <a:gd name="T107" fmla="*/ 4011 w 4011"/>
              <a:gd name="T108" fmla="*/ 1277 h 127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011" h="1277">
                <a:moveTo>
                  <a:pt x="0" y="911"/>
                </a:moveTo>
                <a:cubicBezTo>
                  <a:pt x="51" y="928"/>
                  <a:pt x="63" y="915"/>
                  <a:pt x="100" y="878"/>
                </a:cubicBezTo>
                <a:cubicBezTo>
                  <a:pt x="126" y="798"/>
                  <a:pt x="90" y="893"/>
                  <a:pt x="144" y="811"/>
                </a:cubicBezTo>
                <a:cubicBezTo>
                  <a:pt x="202" y="724"/>
                  <a:pt x="106" y="827"/>
                  <a:pt x="178" y="755"/>
                </a:cubicBezTo>
                <a:cubicBezTo>
                  <a:pt x="182" y="742"/>
                  <a:pt x="218" y="638"/>
                  <a:pt x="244" y="633"/>
                </a:cubicBezTo>
                <a:cubicBezTo>
                  <a:pt x="317" y="620"/>
                  <a:pt x="393" y="626"/>
                  <a:pt x="467" y="622"/>
                </a:cubicBezTo>
                <a:cubicBezTo>
                  <a:pt x="558" y="592"/>
                  <a:pt x="612" y="507"/>
                  <a:pt x="700" y="478"/>
                </a:cubicBezTo>
                <a:cubicBezTo>
                  <a:pt x="757" y="419"/>
                  <a:pt x="847" y="428"/>
                  <a:pt x="922" y="422"/>
                </a:cubicBezTo>
                <a:cubicBezTo>
                  <a:pt x="962" y="409"/>
                  <a:pt x="980" y="392"/>
                  <a:pt x="1011" y="366"/>
                </a:cubicBezTo>
                <a:cubicBezTo>
                  <a:pt x="1067" y="320"/>
                  <a:pt x="1128" y="273"/>
                  <a:pt x="1189" y="233"/>
                </a:cubicBezTo>
                <a:cubicBezTo>
                  <a:pt x="1212" y="198"/>
                  <a:pt x="1242" y="186"/>
                  <a:pt x="1267" y="155"/>
                </a:cubicBezTo>
                <a:cubicBezTo>
                  <a:pt x="1298" y="116"/>
                  <a:pt x="1330" y="79"/>
                  <a:pt x="1367" y="44"/>
                </a:cubicBezTo>
                <a:cubicBezTo>
                  <a:pt x="1377" y="35"/>
                  <a:pt x="1379" y="19"/>
                  <a:pt x="1389" y="11"/>
                </a:cubicBezTo>
                <a:cubicBezTo>
                  <a:pt x="1398" y="4"/>
                  <a:pt x="1411" y="4"/>
                  <a:pt x="1422" y="0"/>
                </a:cubicBezTo>
                <a:cubicBezTo>
                  <a:pt x="1463" y="4"/>
                  <a:pt x="1504" y="2"/>
                  <a:pt x="1544" y="11"/>
                </a:cubicBezTo>
                <a:cubicBezTo>
                  <a:pt x="1570" y="17"/>
                  <a:pt x="1599" y="64"/>
                  <a:pt x="1622" y="78"/>
                </a:cubicBezTo>
                <a:cubicBezTo>
                  <a:pt x="1676" y="111"/>
                  <a:pt x="1748" y="96"/>
                  <a:pt x="1811" y="100"/>
                </a:cubicBezTo>
                <a:cubicBezTo>
                  <a:pt x="1833" y="104"/>
                  <a:pt x="1857" y="102"/>
                  <a:pt x="1878" y="111"/>
                </a:cubicBezTo>
                <a:cubicBezTo>
                  <a:pt x="1917" y="128"/>
                  <a:pt x="1919" y="182"/>
                  <a:pt x="1956" y="200"/>
                </a:cubicBezTo>
                <a:cubicBezTo>
                  <a:pt x="2040" y="242"/>
                  <a:pt x="2146" y="228"/>
                  <a:pt x="2233" y="233"/>
                </a:cubicBezTo>
                <a:cubicBezTo>
                  <a:pt x="2292" y="252"/>
                  <a:pt x="2260" y="234"/>
                  <a:pt x="2311" y="311"/>
                </a:cubicBezTo>
                <a:cubicBezTo>
                  <a:pt x="2334" y="347"/>
                  <a:pt x="2303" y="368"/>
                  <a:pt x="2367" y="389"/>
                </a:cubicBezTo>
                <a:cubicBezTo>
                  <a:pt x="2423" y="408"/>
                  <a:pt x="2478" y="415"/>
                  <a:pt x="2534" y="433"/>
                </a:cubicBezTo>
                <a:cubicBezTo>
                  <a:pt x="2563" y="476"/>
                  <a:pt x="2564" y="504"/>
                  <a:pt x="2578" y="555"/>
                </a:cubicBezTo>
                <a:cubicBezTo>
                  <a:pt x="2584" y="578"/>
                  <a:pt x="2600" y="622"/>
                  <a:pt x="2600" y="622"/>
                </a:cubicBezTo>
                <a:cubicBezTo>
                  <a:pt x="2718" y="614"/>
                  <a:pt x="2850" y="599"/>
                  <a:pt x="2967" y="622"/>
                </a:cubicBezTo>
                <a:cubicBezTo>
                  <a:pt x="2990" y="627"/>
                  <a:pt x="2995" y="661"/>
                  <a:pt x="3011" y="678"/>
                </a:cubicBezTo>
                <a:cubicBezTo>
                  <a:pt x="3034" y="771"/>
                  <a:pt x="3034" y="843"/>
                  <a:pt x="3045" y="944"/>
                </a:cubicBezTo>
                <a:cubicBezTo>
                  <a:pt x="3048" y="970"/>
                  <a:pt x="3063" y="1039"/>
                  <a:pt x="3089" y="1055"/>
                </a:cubicBezTo>
                <a:cubicBezTo>
                  <a:pt x="3119" y="1074"/>
                  <a:pt x="3156" y="1077"/>
                  <a:pt x="3189" y="1089"/>
                </a:cubicBezTo>
                <a:cubicBezTo>
                  <a:pt x="3353" y="1078"/>
                  <a:pt x="3397" y="1066"/>
                  <a:pt x="3556" y="1077"/>
                </a:cubicBezTo>
                <a:cubicBezTo>
                  <a:pt x="3601" y="1093"/>
                  <a:pt x="3643" y="1162"/>
                  <a:pt x="3689" y="1166"/>
                </a:cubicBezTo>
                <a:cubicBezTo>
                  <a:pt x="3730" y="1170"/>
                  <a:pt x="3770" y="1173"/>
                  <a:pt x="3811" y="1177"/>
                </a:cubicBezTo>
                <a:cubicBezTo>
                  <a:pt x="3896" y="1206"/>
                  <a:pt x="3855" y="1195"/>
                  <a:pt x="3934" y="1211"/>
                </a:cubicBezTo>
                <a:cubicBezTo>
                  <a:pt x="3957" y="1245"/>
                  <a:pt x="3975" y="1259"/>
                  <a:pt x="4011" y="1277"/>
                </a:cubicBezTo>
              </a:path>
            </a:pathLst>
          </a:custGeom>
          <a:noFill/>
          <a:ln w="9525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2743200" y="3440113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33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(NAVD88) H</a:t>
            </a:r>
            <a:endParaRPr lang="en-US" altLang="en-US" sz="1800">
              <a:latin typeface="Verdan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27" name="Text Box 6"/>
          <p:cNvSpPr txBox="1">
            <a:spLocks noChangeArrowheads="1"/>
          </p:cNvSpPr>
          <p:nvPr/>
        </p:nvSpPr>
        <p:spPr bwMode="auto">
          <a:xfrm>
            <a:off x="4327525" y="49942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33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609600" y="1611313"/>
            <a:ext cx="4859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33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 = </a:t>
            </a:r>
            <a:r>
              <a:rPr lang="en-US" altLang="en-US" sz="1800" dirty="0" err="1">
                <a:solidFill>
                  <a:srgbClr val="0033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Orthometric</a:t>
            </a:r>
            <a:r>
              <a:rPr lang="en-US" altLang="en-US" sz="1800" dirty="0">
                <a:solidFill>
                  <a:srgbClr val="0033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Height  (leveling)        </a:t>
            </a:r>
          </a:p>
        </p:txBody>
      </p:sp>
      <p:sp>
        <p:nvSpPr>
          <p:cNvPr id="81929" name="Freeform 8"/>
          <p:cNvSpPr>
            <a:spLocks/>
          </p:cNvSpPr>
          <p:nvPr/>
        </p:nvSpPr>
        <p:spPr bwMode="auto">
          <a:xfrm>
            <a:off x="4800600" y="3886200"/>
            <a:ext cx="4763" cy="381000"/>
          </a:xfrm>
          <a:custGeom>
            <a:avLst/>
            <a:gdLst>
              <a:gd name="T0" fmla="*/ 0 w 3"/>
              <a:gd name="T1" fmla="*/ 0 h 240"/>
              <a:gd name="T2" fmla="*/ 2147483646 w 3"/>
              <a:gd name="T3" fmla="*/ 2147483646 h 240"/>
              <a:gd name="T4" fmla="*/ 2147483646 w 3"/>
              <a:gd name="T5" fmla="*/ 2147483646 h 240"/>
              <a:gd name="T6" fmla="*/ 0 60000 65536"/>
              <a:gd name="T7" fmla="*/ 0 60000 65536"/>
              <a:gd name="T8" fmla="*/ 0 60000 65536"/>
              <a:gd name="T9" fmla="*/ 0 w 3"/>
              <a:gd name="T10" fmla="*/ 0 h 240"/>
              <a:gd name="T11" fmla="*/ 3 w 3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40">
                <a:moveTo>
                  <a:pt x="0" y="0"/>
                </a:moveTo>
                <a:lnTo>
                  <a:pt x="3" y="106"/>
                </a:lnTo>
                <a:lnTo>
                  <a:pt x="1" y="240"/>
                </a:lnTo>
              </a:path>
            </a:pathLst>
          </a:custGeom>
          <a:noFill/>
          <a:ln w="9525">
            <a:solidFill>
              <a:srgbClr val="0099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 flipH="1" flipV="1">
            <a:off x="5562600" y="2987675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33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US" altLang="en-US" sz="1800">
              <a:solidFill>
                <a:srgbClr val="0033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31" name="Text Box 10"/>
          <p:cNvSpPr txBox="1">
            <a:spLocks noChangeArrowheads="1"/>
          </p:cNvSpPr>
          <p:nvPr/>
        </p:nvSpPr>
        <p:spPr bwMode="auto">
          <a:xfrm>
            <a:off x="6172200" y="1752600"/>
            <a:ext cx="2514600" cy="584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</a:t>
            </a:r>
            <a:r>
              <a:rPr lang="en-US" altLang="en-US" dirty="0"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0033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= </a:t>
            </a:r>
            <a:r>
              <a:rPr lang="en-US" altLang="en-US" b="1" dirty="0">
                <a:solidFill>
                  <a:srgbClr val="0066FF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</a:t>
            </a:r>
            <a:r>
              <a:rPr lang="en-US" altLang="en-US" b="1" dirty="0">
                <a:solidFill>
                  <a:srgbClr val="0033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- </a:t>
            </a:r>
            <a:r>
              <a:rPr lang="en-US" altLang="en-US" b="1" dirty="0">
                <a:solidFill>
                  <a:srgbClr val="0099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1932" name="Text Box 11"/>
          <p:cNvSpPr txBox="1">
            <a:spLocks noChangeArrowheads="1"/>
          </p:cNvSpPr>
          <p:nvPr/>
        </p:nvSpPr>
        <p:spPr bwMode="auto">
          <a:xfrm>
            <a:off x="6870700" y="3276600"/>
            <a:ext cx="157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33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TOPOGRAPHIC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33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SURFACE</a:t>
            </a:r>
          </a:p>
        </p:txBody>
      </p:sp>
      <p:sp>
        <p:nvSpPr>
          <p:cNvPr id="81933" name="Line 12"/>
          <p:cNvSpPr>
            <a:spLocks noChangeShapeType="1"/>
          </p:cNvSpPr>
          <p:nvPr/>
        </p:nvSpPr>
        <p:spPr bwMode="auto">
          <a:xfrm flipH="1">
            <a:off x="6400800" y="3505200"/>
            <a:ext cx="533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Line 13"/>
          <p:cNvSpPr>
            <a:spLocks noChangeShapeType="1"/>
          </p:cNvSpPr>
          <p:nvPr/>
        </p:nvSpPr>
        <p:spPr bwMode="auto">
          <a:xfrm>
            <a:off x="4495800" y="3352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Text Box 14"/>
          <p:cNvSpPr txBox="1">
            <a:spLocks noChangeArrowheads="1"/>
          </p:cNvSpPr>
          <p:nvPr/>
        </p:nvSpPr>
        <p:spPr bwMode="auto">
          <a:xfrm>
            <a:off x="609600" y="2068513"/>
            <a:ext cx="533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3366FF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 = Ellipsoidal Height (GPS)</a:t>
            </a:r>
            <a:endParaRPr lang="en-US" altLang="en-US" sz="1800" dirty="0">
              <a:solidFill>
                <a:srgbClr val="003300"/>
              </a:solidFill>
              <a:latin typeface="Verdana" panose="020B060403050404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81936" name="Text Box 15"/>
          <p:cNvSpPr txBox="1">
            <a:spLocks noChangeArrowheads="1"/>
          </p:cNvSpPr>
          <p:nvPr/>
        </p:nvSpPr>
        <p:spPr bwMode="auto">
          <a:xfrm>
            <a:off x="609600" y="2525713"/>
            <a:ext cx="502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99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 = Geoid Height (model)</a:t>
            </a:r>
          </a:p>
        </p:txBody>
      </p:sp>
      <p:sp>
        <p:nvSpPr>
          <p:cNvPr id="81937" name="Arc 16"/>
          <p:cNvSpPr>
            <a:spLocks/>
          </p:cNvSpPr>
          <p:nvPr/>
        </p:nvSpPr>
        <p:spPr bwMode="auto">
          <a:xfrm rot="-2646215">
            <a:off x="1371600" y="2971800"/>
            <a:ext cx="5818188" cy="5180013"/>
          </a:xfrm>
          <a:custGeom>
            <a:avLst/>
            <a:gdLst>
              <a:gd name="T0" fmla="*/ 2147483646 w 21579"/>
              <a:gd name="T1" fmla="*/ 0 h 21102"/>
              <a:gd name="T2" fmla="*/ 2147483646 w 21579"/>
              <a:gd name="T3" fmla="*/ 2147483646 h 21102"/>
              <a:gd name="T4" fmla="*/ 0 w 21579"/>
              <a:gd name="T5" fmla="*/ 2147483646 h 21102"/>
              <a:gd name="T6" fmla="*/ 0 60000 65536"/>
              <a:gd name="T7" fmla="*/ 0 60000 65536"/>
              <a:gd name="T8" fmla="*/ 0 60000 65536"/>
              <a:gd name="T9" fmla="*/ 0 w 21579"/>
              <a:gd name="T10" fmla="*/ 0 h 21102"/>
              <a:gd name="T11" fmla="*/ 21579 w 21579"/>
              <a:gd name="T12" fmla="*/ 21102 h 21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9" h="21102" fill="none" extrusionOk="0">
                <a:moveTo>
                  <a:pt x="4611" y="-1"/>
                </a:moveTo>
                <a:cubicBezTo>
                  <a:pt x="14182" y="2091"/>
                  <a:pt x="21148" y="10363"/>
                  <a:pt x="21579" y="20151"/>
                </a:cubicBezTo>
              </a:path>
              <a:path w="21579" h="21102" stroke="0" extrusionOk="0">
                <a:moveTo>
                  <a:pt x="4611" y="-1"/>
                </a:moveTo>
                <a:cubicBezTo>
                  <a:pt x="14182" y="2091"/>
                  <a:pt x="21148" y="10363"/>
                  <a:pt x="21579" y="20151"/>
                </a:cubicBezTo>
                <a:lnTo>
                  <a:pt x="0" y="21102"/>
                </a:lnTo>
                <a:lnTo>
                  <a:pt x="4611" y="-1"/>
                </a:lnTo>
                <a:close/>
              </a:path>
            </a:pathLst>
          </a:custGeom>
          <a:noFill/>
          <a:ln w="952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 flipH="1">
            <a:off x="4572000" y="2895600"/>
            <a:ext cx="0" cy="1371600"/>
          </a:xfrm>
          <a:prstGeom prst="line">
            <a:avLst/>
          </a:prstGeom>
          <a:noFill/>
          <a:ln w="19050">
            <a:solidFill>
              <a:srgbClr val="003300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Line 18"/>
          <p:cNvSpPr>
            <a:spLocks noChangeShapeType="1"/>
          </p:cNvSpPr>
          <p:nvPr/>
        </p:nvSpPr>
        <p:spPr bwMode="auto">
          <a:xfrm flipV="1">
            <a:off x="4648200" y="2895600"/>
            <a:ext cx="0" cy="990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0" name="Text Box 19"/>
          <p:cNvSpPr txBox="1">
            <a:spLocks noChangeArrowheads="1"/>
          </p:cNvSpPr>
          <p:nvPr/>
        </p:nvSpPr>
        <p:spPr bwMode="auto">
          <a:xfrm>
            <a:off x="4632325" y="3165475"/>
            <a:ext cx="1844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3366FF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 (NAD83)</a:t>
            </a:r>
          </a:p>
        </p:txBody>
      </p:sp>
      <p:sp>
        <p:nvSpPr>
          <p:cNvPr id="81941" name="Text Box 20"/>
          <p:cNvSpPr txBox="1">
            <a:spLocks noChangeArrowheads="1"/>
          </p:cNvSpPr>
          <p:nvPr/>
        </p:nvSpPr>
        <p:spPr bwMode="auto">
          <a:xfrm>
            <a:off x="1447800" y="48768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Ellipsoid</a:t>
            </a:r>
          </a:p>
        </p:txBody>
      </p:sp>
      <p:sp>
        <p:nvSpPr>
          <p:cNvPr id="81942" name="Freeform 21"/>
          <p:cNvSpPr>
            <a:spLocks/>
          </p:cNvSpPr>
          <p:nvPr/>
        </p:nvSpPr>
        <p:spPr bwMode="auto">
          <a:xfrm>
            <a:off x="2209800" y="3983038"/>
            <a:ext cx="6562725" cy="1798637"/>
          </a:xfrm>
          <a:custGeom>
            <a:avLst/>
            <a:gdLst>
              <a:gd name="T0" fmla="*/ 0 w 4134"/>
              <a:gd name="T1" fmla="*/ 2147483646 h 1133"/>
              <a:gd name="T2" fmla="*/ 2147483646 w 4134"/>
              <a:gd name="T3" fmla="*/ 2147483646 h 1133"/>
              <a:gd name="T4" fmla="*/ 2147483646 w 4134"/>
              <a:gd name="T5" fmla="*/ 2147483646 h 1133"/>
              <a:gd name="T6" fmla="*/ 2147483646 w 4134"/>
              <a:gd name="T7" fmla="*/ 2147483646 h 1133"/>
              <a:gd name="T8" fmla="*/ 2147483646 w 4134"/>
              <a:gd name="T9" fmla="*/ 2147483646 h 1133"/>
              <a:gd name="T10" fmla="*/ 2147483646 w 4134"/>
              <a:gd name="T11" fmla="*/ 2147483646 h 1133"/>
              <a:gd name="T12" fmla="*/ 2147483646 w 4134"/>
              <a:gd name="T13" fmla="*/ 2147483646 h 1133"/>
              <a:gd name="T14" fmla="*/ 2147483646 w 4134"/>
              <a:gd name="T15" fmla="*/ 2147483646 h 1133"/>
              <a:gd name="T16" fmla="*/ 2147483646 w 4134"/>
              <a:gd name="T17" fmla="*/ 2147483646 h 1133"/>
              <a:gd name="T18" fmla="*/ 2147483646 w 4134"/>
              <a:gd name="T19" fmla="*/ 2147483646 h 1133"/>
              <a:gd name="T20" fmla="*/ 2147483646 w 4134"/>
              <a:gd name="T21" fmla="*/ 2147483646 h 1133"/>
              <a:gd name="T22" fmla="*/ 2147483646 w 4134"/>
              <a:gd name="T23" fmla="*/ 2147483646 h 1133"/>
              <a:gd name="T24" fmla="*/ 2147483646 w 4134"/>
              <a:gd name="T25" fmla="*/ 2147483646 h 1133"/>
              <a:gd name="T26" fmla="*/ 2147483646 w 4134"/>
              <a:gd name="T27" fmla="*/ 2147483646 h 1133"/>
              <a:gd name="T28" fmla="*/ 2147483646 w 4134"/>
              <a:gd name="T29" fmla="*/ 2147483646 h 1133"/>
              <a:gd name="T30" fmla="*/ 2147483646 w 4134"/>
              <a:gd name="T31" fmla="*/ 2147483646 h 1133"/>
              <a:gd name="T32" fmla="*/ 2147483646 w 4134"/>
              <a:gd name="T33" fmla="*/ 2147483646 h 1133"/>
              <a:gd name="T34" fmla="*/ 2147483646 w 4134"/>
              <a:gd name="T35" fmla="*/ 2147483646 h 1133"/>
              <a:gd name="T36" fmla="*/ 2147483646 w 4134"/>
              <a:gd name="T37" fmla="*/ 2147483646 h 1133"/>
              <a:gd name="T38" fmla="*/ 2147483646 w 4134"/>
              <a:gd name="T39" fmla="*/ 2147483646 h 1133"/>
              <a:gd name="T40" fmla="*/ 2147483646 w 4134"/>
              <a:gd name="T41" fmla="*/ 2147483646 h 1133"/>
              <a:gd name="T42" fmla="*/ 2147483646 w 4134"/>
              <a:gd name="T43" fmla="*/ 2147483646 h 1133"/>
              <a:gd name="T44" fmla="*/ 2147483646 w 4134"/>
              <a:gd name="T45" fmla="*/ 2147483646 h 1133"/>
              <a:gd name="T46" fmla="*/ 2147483646 w 4134"/>
              <a:gd name="T47" fmla="*/ 2147483646 h 1133"/>
              <a:gd name="T48" fmla="*/ 2147483646 w 4134"/>
              <a:gd name="T49" fmla="*/ 2147483646 h 1133"/>
              <a:gd name="T50" fmla="*/ 2147483646 w 4134"/>
              <a:gd name="T51" fmla="*/ 2147483646 h 1133"/>
              <a:gd name="T52" fmla="*/ 2147483646 w 4134"/>
              <a:gd name="T53" fmla="*/ 2147483646 h 1133"/>
              <a:gd name="T54" fmla="*/ 2147483646 w 4134"/>
              <a:gd name="T55" fmla="*/ 2147483646 h 1133"/>
              <a:gd name="T56" fmla="*/ 2147483646 w 4134"/>
              <a:gd name="T57" fmla="*/ 2147483646 h 1133"/>
              <a:gd name="T58" fmla="*/ 2147483646 w 4134"/>
              <a:gd name="T59" fmla="*/ 2147483646 h 1133"/>
              <a:gd name="T60" fmla="*/ 2147483646 w 4134"/>
              <a:gd name="T61" fmla="*/ 2147483646 h 1133"/>
              <a:gd name="T62" fmla="*/ 2147483646 w 4134"/>
              <a:gd name="T63" fmla="*/ 2147483646 h 113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134"/>
              <a:gd name="T97" fmla="*/ 0 h 1133"/>
              <a:gd name="T98" fmla="*/ 4134 w 4134"/>
              <a:gd name="T99" fmla="*/ 1133 h 113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134" h="1133">
                <a:moveTo>
                  <a:pt x="0" y="222"/>
                </a:moveTo>
                <a:cubicBezTo>
                  <a:pt x="113" y="259"/>
                  <a:pt x="44" y="246"/>
                  <a:pt x="211" y="233"/>
                </a:cubicBezTo>
                <a:cubicBezTo>
                  <a:pt x="233" y="226"/>
                  <a:pt x="256" y="218"/>
                  <a:pt x="278" y="211"/>
                </a:cubicBezTo>
                <a:cubicBezTo>
                  <a:pt x="289" y="207"/>
                  <a:pt x="311" y="200"/>
                  <a:pt x="311" y="200"/>
                </a:cubicBezTo>
                <a:cubicBezTo>
                  <a:pt x="343" y="168"/>
                  <a:pt x="391" y="147"/>
                  <a:pt x="434" y="133"/>
                </a:cubicBezTo>
                <a:cubicBezTo>
                  <a:pt x="475" y="137"/>
                  <a:pt x="516" y="137"/>
                  <a:pt x="556" y="144"/>
                </a:cubicBezTo>
                <a:cubicBezTo>
                  <a:pt x="579" y="148"/>
                  <a:pt x="600" y="159"/>
                  <a:pt x="622" y="166"/>
                </a:cubicBezTo>
                <a:cubicBezTo>
                  <a:pt x="633" y="170"/>
                  <a:pt x="656" y="177"/>
                  <a:pt x="656" y="177"/>
                </a:cubicBezTo>
                <a:cubicBezTo>
                  <a:pt x="697" y="173"/>
                  <a:pt x="738" y="172"/>
                  <a:pt x="778" y="166"/>
                </a:cubicBezTo>
                <a:cubicBezTo>
                  <a:pt x="817" y="160"/>
                  <a:pt x="829" y="130"/>
                  <a:pt x="867" y="122"/>
                </a:cubicBezTo>
                <a:cubicBezTo>
                  <a:pt x="889" y="117"/>
                  <a:pt x="912" y="116"/>
                  <a:pt x="934" y="111"/>
                </a:cubicBezTo>
                <a:cubicBezTo>
                  <a:pt x="964" y="105"/>
                  <a:pt x="1023" y="89"/>
                  <a:pt x="1023" y="89"/>
                </a:cubicBezTo>
                <a:cubicBezTo>
                  <a:pt x="1067" y="93"/>
                  <a:pt x="1112" y="93"/>
                  <a:pt x="1156" y="100"/>
                </a:cubicBezTo>
                <a:cubicBezTo>
                  <a:pt x="1228" y="112"/>
                  <a:pt x="1289" y="155"/>
                  <a:pt x="1356" y="177"/>
                </a:cubicBezTo>
                <a:cubicBezTo>
                  <a:pt x="1392" y="189"/>
                  <a:pt x="1511" y="198"/>
                  <a:pt x="1534" y="200"/>
                </a:cubicBezTo>
                <a:cubicBezTo>
                  <a:pt x="1578" y="196"/>
                  <a:pt x="1623" y="195"/>
                  <a:pt x="1667" y="189"/>
                </a:cubicBezTo>
                <a:cubicBezTo>
                  <a:pt x="1720" y="182"/>
                  <a:pt x="1762" y="138"/>
                  <a:pt x="1812" y="122"/>
                </a:cubicBezTo>
                <a:cubicBezTo>
                  <a:pt x="1929" y="44"/>
                  <a:pt x="2087" y="33"/>
                  <a:pt x="2223" y="22"/>
                </a:cubicBezTo>
                <a:cubicBezTo>
                  <a:pt x="2335" y="0"/>
                  <a:pt x="2623" y="19"/>
                  <a:pt x="2734" y="111"/>
                </a:cubicBezTo>
                <a:cubicBezTo>
                  <a:pt x="2762" y="134"/>
                  <a:pt x="2800" y="160"/>
                  <a:pt x="2823" y="189"/>
                </a:cubicBezTo>
                <a:cubicBezTo>
                  <a:pt x="2850" y="223"/>
                  <a:pt x="2870" y="258"/>
                  <a:pt x="2912" y="277"/>
                </a:cubicBezTo>
                <a:cubicBezTo>
                  <a:pt x="3091" y="357"/>
                  <a:pt x="3307" y="318"/>
                  <a:pt x="3490" y="322"/>
                </a:cubicBezTo>
                <a:cubicBezTo>
                  <a:pt x="3542" y="339"/>
                  <a:pt x="3582" y="346"/>
                  <a:pt x="3623" y="388"/>
                </a:cubicBezTo>
                <a:cubicBezTo>
                  <a:pt x="3649" y="414"/>
                  <a:pt x="3670" y="446"/>
                  <a:pt x="3701" y="466"/>
                </a:cubicBezTo>
                <a:cubicBezTo>
                  <a:pt x="3726" y="483"/>
                  <a:pt x="3738" y="487"/>
                  <a:pt x="3756" y="511"/>
                </a:cubicBezTo>
                <a:cubicBezTo>
                  <a:pt x="3815" y="589"/>
                  <a:pt x="3861" y="666"/>
                  <a:pt x="3945" y="722"/>
                </a:cubicBezTo>
                <a:cubicBezTo>
                  <a:pt x="3979" y="774"/>
                  <a:pt x="4021" y="813"/>
                  <a:pt x="4056" y="866"/>
                </a:cubicBezTo>
                <a:cubicBezTo>
                  <a:pt x="4063" y="877"/>
                  <a:pt x="4070" y="889"/>
                  <a:pt x="4078" y="900"/>
                </a:cubicBezTo>
                <a:cubicBezTo>
                  <a:pt x="4085" y="911"/>
                  <a:pt x="4101" y="933"/>
                  <a:pt x="4101" y="933"/>
                </a:cubicBezTo>
                <a:cubicBezTo>
                  <a:pt x="4108" y="955"/>
                  <a:pt x="4116" y="978"/>
                  <a:pt x="4123" y="1000"/>
                </a:cubicBezTo>
                <a:cubicBezTo>
                  <a:pt x="4127" y="1011"/>
                  <a:pt x="4134" y="1033"/>
                  <a:pt x="4134" y="1033"/>
                </a:cubicBezTo>
                <a:cubicBezTo>
                  <a:pt x="4132" y="1043"/>
                  <a:pt x="4130" y="1133"/>
                  <a:pt x="4101" y="1133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Text Box 22"/>
          <p:cNvSpPr txBox="1">
            <a:spLocks noChangeArrowheads="1"/>
          </p:cNvSpPr>
          <p:nvPr/>
        </p:nvSpPr>
        <p:spPr bwMode="auto">
          <a:xfrm>
            <a:off x="4800600" y="3886200"/>
            <a:ext cx="404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99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1944" name="Rectangle 23"/>
          <p:cNvSpPr>
            <a:spLocks noChangeArrowheads="1"/>
          </p:cNvSpPr>
          <p:nvPr/>
        </p:nvSpPr>
        <p:spPr bwMode="auto">
          <a:xfrm>
            <a:off x="2743200" y="4419600"/>
            <a:ext cx="1285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Geoid</a:t>
            </a:r>
          </a:p>
        </p:txBody>
      </p:sp>
      <p:sp>
        <p:nvSpPr>
          <p:cNvPr id="81945" name="Line 24"/>
          <p:cNvSpPr>
            <a:spLocks noChangeShapeType="1"/>
          </p:cNvSpPr>
          <p:nvPr/>
        </p:nvSpPr>
        <p:spPr bwMode="auto">
          <a:xfrm flipH="1" flipV="1">
            <a:off x="2819400" y="4191000"/>
            <a:ext cx="3048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Text Box 25"/>
          <p:cNvSpPr txBox="1">
            <a:spLocks noChangeArrowheads="1"/>
          </p:cNvSpPr>
          <p:nvPr/>
        </p:nvSpPr>
        <p:spPr bwMode="auto">
          <a:xfrm>
            <a:off x="5334000" y="4267200"/>
            <a:ext cx="1960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Geoid </a:t>
            </a:r>
            <a:r>
              <a:rPr lang="en-US" altLang="en-US" sz="1800" i="1"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Height</a:t>
            </a:r>
            <a:r>
              <a:rPr lang="en-US" altLang="en-US" sz="1800">
                <a:solidFill>
                  <a:srgbClr val="0099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99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</a:t>
            </a:r>
            <a:r>
              <a:rPr lang="en-US" altLang="en-US" sz="1800" b="1">
                <a:solidFill>
                  <a:srgbClr val="009900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(GEOID12B)</a:t>
            </a:r>
          </a:p>
        </p:txBody>
      </p:sp>
      <p:cxnSp>
        <p:nvCxnSpPr>
          <p:cNvPr id="81947" name="AutoShape 26"/>
          <p:cNvCxnSpPr>
            <a:cxnSpLocks noChangeShapeType="1"/>
          </p:cNvCxnSpPr>
          <p:nvPr/>
        </p:nvCxnSpPr>
        <p:spPr bwMode="auto">
          <a:xfrm>
            <a:off x="5105400" y="4114800"/>
            <a:ext cx="341313" cy="360363"/>
          </a:xfrm>
          <a:prstGeom prst="bentConnector3">
            <a:avLst>
              <a:gd name="adj1" fmla="val 49769"/>
            </a:avLst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48" name="Freeform 28"/>
          <p:cNvSpPr>
            <a:spLocks/>
          </p:cNvSpPr>
          <p:nvPr/>
        </p:nvSpPr>
        <p:spPr bwMode="auto">
          <a:xfrm flipH="1">
            <a:off x="7162800" y="4343400"/>
            <a:ext cx="2152650" cy="265113"/>
          </a:xfrm>
          <a:custGeom>
            <a:avLst/>
            <a:gdLst>
              <a:gd name="T0" fmla="*/ 2147483646 w 1356"/>
              <a:gd name="T1" fmla="*/ 2147483646 h 167"/>
              <a:gd name="T2" fmla="*/ 2147483646 w 1356"/>
              <a:gd name="T3" fmla="*/ 0 h 167"/>
              <a:gd name="T4" fmla="*/ 2147483646 w 1356"/>
              <a:gd name="T5" fmla="*/ 2147483646 h 167"/>
              <a:gd name="T6" fmla="*/ 2147483646 w 1356"/>
              <a:gd name="T7" fmla="*/ 2147483646 h 167"/>
              <a:gd name="T8" fmla="*/ 2147483646 w 1356"/>
              <a:gd name="T9" fmla="*/ 2147483646 h 167"/>
              <a:gd name="T10" fmla="*/ 2147483646 w 1356"/>
              <a:gd name="T11" fmla="*/ 2147483646 h 167"/>
              <a:gd name="T12" fmla="*/ 2147483646 w 1356"/>
              <a:gd name="T13" fmla="*/ 2147483646 h 167"/>
              <a:gd name="T14" fmla="*/ 2147483646 w 1356"/>
              <a:gd name="T15" fmla="*/ 2147483646 h 167"/>
              <a:gd name="T16" fmla="*/ 2147483646 w 1356"/>
              <a:gd name="T17" fmla="*/ 2147483646 h 167"/>
              <a:gd name="T18" fmla="*/ 2147483646 w 1356"/>
              <a:gd name="T19" fmla="*/ 2147483646 h 167"/>
              <a:gd name="T20" fmla="*/ 2147483646 w 1356"/>
              <a:gd name="T21" fmla="*/ 2147483646 h 167"/>
              <a:gd name="T22" fmla="*/ 2147483646 w 1356"/>
              <a:gd name="T23" fmla="*/ 2147483646 h 167"/>
              <a:gd name="T24" fmla="*/ 2147483646 w 1356"/>
              <a:gd name="T25" fmla="*/ 2147483646 h 167"/>
              <a:gd name="T26" fmla="*/ 2147483646 w 1356"/>
              <a:gd name="T27" fmla="*/ 2147483646 h 167"/>
              <a:gd name="T28" fmla="*/ 2147483646 w 1356"/>
              <a:gd name="T29" fmla="*/ 2147483646 h 167"/>
              <a:gd name="T30" fmla="*/ 0 w 1356"/>
              <a:gd name="T31" fmla="*/ 2147483646 h 1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56"/>
              <a:gd name="T49" fmla="*/ 0 h 167"/>
              <a:gd name="T50" fmla="*/ 1356 w 1356"/>
              <a:gd name="T51" fmla="*/ 167 h 16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56" h="167">
                <a:moveTo>
                  <a:pt x="1356" y="100"/>
                </a:moveTo>
                <a:cubicBezTo>
                  <a:pt x="1298" y="81"/>
                  <a:pt x="1244" y="43"/>
                  <a:pt x="1200" y="0"/>
                </a:cubicBezTo>
                <a:cubicBezTo>
                  <a:pt x="1155" y="9"/>
                  <a:pt x="1144" y="4"/>
                  <a:pt x="1111" y="33"/>
                </a:cubicBezTo>
                <a:cubicBezTo>
                  <a:pt x="1091" y="50"/>
                  <a:pt x="1080" y="78"/>
                  <a:pt x="1056" y="89"/>
                </a:cubicBezTo>
                <a:cubicBezTo>
                  <a:pt x="1041" y="96"/>
                  <a:pt x="1027" y="105"/>
                  <a:pt x="1011" y="111"/>
                </a:cubicBezTo>
                <a:cubicBezTo>
                  <a:pt x="989" y="120"/>
                  <a:pt x="945" y="133"/>
                  <a:pt x="945" y="133"/>
                </a:cubicBezTo>
                <a:cubicBezTo>
                  <a:pt x="852" y="118"/>
                  <a:pt x="896" y="134"/>
                  <a:pt x="811" y="78"/>
                </a:cubicBezTo>
                <a:cubicBezTo>
                  <a:pt x="800" y="71"/>
                  <a:pt x="778" y="56"/>
                  <a:pt x="778" y="56"/>
                </a:cubicBezTo>
                <a:cubicBezTo>
                  <a:pt x="716" y="77"/>
                  <a:pt x="773" y="52"/>
                  <a:pt x="711" y="100"/>
                </a:cubicBezTo>
                <a:cubicBezTo>
                  <a:pt x="690" y="116"/>
                  <a:pt x="645" y="144"/>
                  <a:pt x="645" y="144"/>
                </a:cubicBezTo>
                <a:cubicBezTo>
                  <a:pt x="564" y="136"/>
                  <a:pt x="520" y="152"/>
                  <a:pt x="478" y="89"/>
                </a:cubicBezTo>
                <a:cubicBezTo>
                  <a:pt x="423" y="107"/>
                  <a:pt x="445" y="126"/>
                  <a:pt x="389" y="144"/>
                </a:cubicBezTo>
                <a:cubicBezTo>
                  <a:pt x="337" y="140"/>
                  <a:pt x="285" y="142"/>
                  <a:pt x="234" y="133"/>
                </a:cubicBezTo>
                <a:cubicBezTo>
                  <a:pt x="224" y="131"/>
                  <a:pt x="221" y="113"/>
                  <a:pt x="211" y="111"/>
                </a:cubicBezTo>
                <a:cubicBezTo>
                  <a:pt x="185" y="106"/>
                  <a:pt x="121" y="156"/>
                  <a:pt x="100" y="167"/>
                </a:cubicBezTo>
                <a:cubicBezTo>
                  <a:pt x="67" y="163"/>
                  <a:pt x="0" y="155"/>
                  <a:pt x="0" y="155"/>
                </a:cubicBezTo>
              </a:path>
            </a:pathLst>
          </a:custGeom>
          <a:solidFill>
            <a:schemeClr val="accent2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49" name="Group 29"/>
          <p:cNvGrpSpPr>
            <a:grpSpLocks/>
          </p:cNvGrpSpPr>
          <p:nvPr/>
        </p:nvGrpSpPr>
        <p:grpSpPr bwMode="auto">
          <a:xfrm>
            <a:off x="4495800" y="2514600"/>
            <a:ext cx="304800" cy="381000"/>
            <a:chOff x="672" y="1824"/>
            <a:chExt cx="672" cy="720"/>
          </a:xfrm>
        </p:grpSpPr>
        <p:sp>
          <p:nvSpPr>
            <p:cNvPr id="81952" name="Line 30"/>
            <p:cNvSpPr>
              <a:spLocks noChangeShapeType="1"/>
            </p:cNvSpPr>
            <p:nvPr/>
          </p:nvSpPr>
          <p:spPr bwMode="auto">
            <a:xfrm flipH="1">
              <a:off x="720" y="2016"/>
              <a:ext cx="240" cy="52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endParaRPr lang="en-US"/>
            </a:p>
          </p:txBody>
        </p:sp>
        <p:sp>
          <p:nvSpPr>
            <p:cNvPr id="81953" name="Line 31"/>
            <p:cNvSpPr>
              <a:spLocks noChangeShapeType="1"/>
            </p:cNvSpPr>
            <p:nvPr/>
          </p:nvSpPr>
          <p:spPr bwMode="auto">
            <a:xfrm>
              <a:off x="1056" y="2016"/>
              <a:ext cx="240" cy="52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endParaRPr lang="en-US"/>
            </a:p>
          </p:txBody>
        </p:sp>
        <p:sp>
          <p:nvSpPr>
            <p:cNvPr id="81954" name="Line 32"/>
            <p:cNvSpPr>
              <a:spLocks noChangeShapeType="1"/>
            </p:cNvSpPr>
            <p:nvPr/>
          </p:nvSpPr>
          <p:spPr bwMode="auto">
            <a:xfrm>
              <a:off x="1056" y="2016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endParaRPr lang="en-US"/>
            </a:p>
          </p:txBody>
        </p:sp>
        <p:sp>
          <p:nvSpPr>
            <p:cNvPr id="81955" name="Line 33"/>
            <p:cNvSpPr>
              <a:spLocks noChangeShapeType="1"/>
            </p:cNvSpPr>
            <p:nvPr/>
          </p:nvSpPr>
          <p:spPr bwMode="auto">
            <a:xfrm>
              <a:off x="1008" y="20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endParaRPr lang="en-US"/>
            </a:p>
          </p:txBody>
        </p:sp>
        <p:sp>
          <p:nvSpPr>
            <p:cNvPr id="81956" name="Line 34"/>
            <p:cNvSpPr>
              <a:spLocks noChangeShapeType="1"/>
            </p:cNvSpPr>
            <p:nvPr/>
          </p:nvSpPr>
          <p:spPr bwMode="auto">
            <a:xfrm>
              <a:off x="672" y="192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0" bIns="0" anchor="ctr"/>
            <a:lstStyle/>
            <a:p>
              <a:endParaRPr lang="en-US"/>
            </a:p>
          </p:txBody>
        </p:sp>
        <p:sp>
          <p:nvSpPr>
            <p:cNvPr id="81957" name="Oval 35"/>
            <p:cNvSpPr>
              <a:spLocks noChangeArrowheads="1"/>
            </p:cNvSpPr>
            <p:nvPr/>
          </p:nvSpPr>
          <p:spPr bwMode="auto">
            <a:xfrm>
              <a:off x="816" y="1824"/>
              <a:ext cx="384" cy="192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1950" name="Line 24"/>
          <p:cNvSpPr>
            <a:spLocks noChangeShapeType="1"/>
          </p:cNvSpPr>
          <p:nvPr/>
        </p:nvSpPr>
        <p:spPr bwMode="auto">
          <a:xfrm flipH="1" flipV="1">
            <a:off x="1752600" y="4648200"/>
            <a:ext cx="30480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Title 1"/>
          <p:cNvSpPr txBox="1">
            <a:spLocks/>
          </p:cNvSpPr>
          <p:nvPr/>
        </p:nvSpPr>
        <p:spPr bwMode="auto">
          <a:xfrm>
            <a:off x="403225" y="4730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Heights – why so important?</a:t>
            </a:r>
          </a:p>
        </p:txBody>
      </p:sp>
    </p:spTree>
    <p:extLst>
      <p:ext uri="{BB962C8B-B14F-4D97-AF65-F5344CB8AC3E}">
        <p14:creationId xmlns:p14="http://schemas.microsoft.com/office/powerpoint/2010/main" val="524684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" b="43637"/>
          <a:stretch/>
        </p:blipFill>
        <p:spPr>
          <a:xfrm>
            <a:off x="-138550" y="1"/>
            <a:ext cx="9324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6" b="44848"/>
          <a:stretch/>
        </p:blipFill>
        <p:spPr>
          <a:xfrm>
            <a:off x="-235535" y="1"/>
            <a:ext cx="9278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50" b="44646"/>
          <a:stretch/>
        </p:blipFill>
        <p:spPr>
          <a:xfrm>
            <a:off x="-206675" y="1"/>
            <a:ext cx="9544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" b="44242"/>
          <a:stretch/>
        </p:blipFill>
        <p:spPr>
          <a:xfrm>
            <a:off x="-101693" y="0"/>
            <a:ext cx="9245693" cy="667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Next Steps</a:t>
            </a:r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Phase II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New priority stations for Transformation tool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Many more stations </a:t>
            </a:r>
            <a:r>
              <a:rPr lang="en-US" sz="2400" dirty="0" smtClean="0">
                <a:latin typeface="+mj-lt"/>
              </a:rPr>
              <a:t>(from 30 km to 10 km spacing)</a:t>
            </a:r>
            <a:endParaRPr lang="en-US" dirty="0" smtClean="0">
              <a:latin typeface="+mj-lt"/>
            </a:endParaRPr>
          </a:p>
          <a:p>
            <a:pPr lvl="1">
              <a:defRPr/>
            </a:pPr>
            <a:r>
              <a:rPr lang="en-US" dirty="0" smtClean="0">
                <a:latin typeface="+mj-lt"/>
              </a:rPr>
              <a:t>Design a more localized approach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Provide incentive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Utilize interns (request positions)</a:t>
            </a:r>
          </a:p>
          <a:p>
            <a:pPr lvl="1">
              <a:defRPr/>
            </a:pPr>
            <a:r>
              <a:rPr lang="en-US" dirty="0" smtClean="0">
                <a:latin typeface="+mj-lt"/>
              </a:rPr>
              <a:t>NGS is exploring use of RTK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8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ri_Corporate_Template_4x3">
  <a:themeElements>
    <a:clrScheme name="Esri Branding Colors 2013_Blue Background">
      <a:dk1>
        <a:sysClr val="windowText" lastClr="000000"/>
      </a:dk1>
      <a:lt1>
        <a:sysClr val="window" lastClr="FFFFFF"/>
      </a:lt1>
      <a:dk2>
        <a:srgbClr val="007AC2"/>
      </a:dk2>
      <a:lt2>
        <a:srgbClr val="FFFF96"/>
      </a:lt2>
      <a:accent1>
        <a:srgbClr val="35AC46"/>
      </a:accent1>
      <a:accent2>
        <a:srgbClr val="AAD04B"/>
      </a:accent2>
      <a:accent3>
        <a:srgbClr val="F89927"/>
      </a:accent3>
      <a:accent4>
        <a:srgbClr val="00B9F2"/>
      </a:accent4>
      <a:accent5>
        <a:srgbClr val="8E499B"/>
      </a:accent5>
      <a:accent6>
        <a:srgbClr val="BE9969"/>
      </a:accent6>
      <a:hlink>
        <a:srgbClr val="C9F2FF"/>
      </a:hlink>
      <a:folHlink>
        <a:srgbClr val="94E6FF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defRPr dirty="0" err="1" smtClean="0"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NGSPowerPointTemplate</Template>
  <TotalTime>61788</TotalTime>
  <Words>420</Words>
  <Application>Microsoft Office PowerPoint</Application>
  <PresentationFormat>On-screen Show (4:3)</PresentationFormat>
  <Paragraphs>144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PGothic</vt:lpstr>
      <vt:lpstr>Arial</vt:lpstr>
      <vt:lpstr>Calibri</vt:lpstr>
      <vt:lpstr>Gill Sans MT</vt:lpstr>
      <vt:lpstr>Lucida Fax</vt:lpstr>
      <vt:lpstr>Lucida Grande</vt:lpstr>
      <vt:lpstr>Times New Roman</vt:lpstr>
      <vt:lpstr>Verdana</vt:lpstr>
      <vt:lpstr>Office Theme</vt:lpstr>
      <vt:lpstr>Esri_Corporate_Template_4x3</vt:lpstr>
      <vt:lpstr>1_Office Theme</vt:lpstr>
      <vt:lpstr>PowerPoint Presentation</vt:lpstr>
      <vt:lpstr>GPS on Bench Marks</vt:lpstr>
      <vt:lpstr>Winners</vt:lpstr>
      <vt:lpstr>Ellipsoid, Geoid, and Orthometric Heights</vt:lpstr>
      <vt:lpstr>PowerPoint Presentation</vt:lpstr>
      <vt:lpstr>PowerPoint Presentation</vt:lpstr>
      <vt:lpstr>PowerPoint Presentation</vt:lpstr>
      <vt:lpstr>PowerPoint Presentation</vt:lpstr>
      <vt:lpstr>Next Steps</vt:lpstr>
      <vt:lpstr>Crowdsourcing GPS on Bench Marks</vt:lpstr>
      <vt:lpstr>OPUS Share Data Sheet</vt:lpstr>
      <vt:lpstr>PowerPoint Presentation</vt:lpstr>
      <vt:lpstr>PowerPoint Presentation</vt:lpstr>
      <vt:lpstr>Rocky Mountain Region Map and Volunteer Sign up</vt:lpstr>
      <vt:lpstr>NCAT NGS Coordinate Conversion and Transformation Tool</vt:lpstr>
      <vt:lpstr>Resources geodesy.noaa.gov</vt:lpstr>
      <vt:lpstr>PowerPoint Presentation</vt:lpstr>
      <vt:lpstr>PowerPoint Presentation</vt:lpstr>
    </vt:vector>
  </TitlesOfParts>
  <Company>Simmons + Associates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Dennis</dc:creator>
  <cp:lastModifiedBy>Pamela Fromhertz</cp:lastModifiedBy>
  <cp:revision>1204</cp:revision>
  <dcterms:created xsi:type="dcterms:W3CDTF">2017-09-13T12:33:59Z</dcterms:created>
  <dcterms:modified xsi:type="dcterms:W3CDTF">2019-05-03T17:19:37Z</dcterms:modified>
</cp:coreProperties>
</file>