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81" r:id="rId3"/>
    <p:sldId id="332" r:id="rId4"/>
    <p:sldId id="339" r:id="rId5"/>
    <p:sldId id="335" r:id="rId6"/>
    <p:sldId id="341" r:id="rId7"/>
    <p:sldId id="342" r:id="rId8"/>
    <p:sldId id="353" r:id="rId9"/>
    <p:sldId id="343" r:id="rId10"/>
    <p:sldId id="344" r:id="rId11"/>
    <p:sldId id="334" r:id="rId12"/>
    <p:sldId id="345" r:id="rId13"/>
    <p:sldId id="311" r:id="rId14"/>
    <p:sldId id="346" r:id="rId15"/>
    <p:sldId id="354" r:id="rId16"/>
    <p:sldId id="347" r:id="rId17"/>
    <p:sldId id="351" r:id="rId18"/>
    <p:sldId id="348" r:id="rId19"/>
    <p:sldId id="340" r:id="rId20"/>
    <p:sldId id="352" r:id="rId21"/>
    <p:sldId id="349" r:id="rId22"/>
    <p:sldId id="333" r:id="rId23"/>
    <p:sldId id="336" r:id="rId24"/>
    <p:sldId id="355" r:id="rId25"/>
    <p:sldId id="356" r:id="rId26"/>
    <p:sldId id="357" r:id="rId27"/>
    <p:sldId id="358" r:id="rId28"/>
    <p:sldId id="359" r:id="rId29"/>
    <p:sldId id="337" r:id="rId30"/>
    <p:sldId id="338" r:id="rId31"/>
    <p:sldId id="350" r:id="rId32"/>
    <p:sldId id="331" r:id="rId33"/>
    <p:sldId id="282" r:id="rId34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4FD"/>
    <a:srgbClr val="2A73B2"/>
    <a:srgbClr val="002E97"/>
    <a:srgbClr val="17375E"/>
    <a:srgbClr val="DFE9F3"/>
    <a:srgbClr val="9C9C9C"/>
    <a:srgbClr val="455569"/>
    <a:srgbClr val="2C4B6F"/>
    <a:srgbClr val="556F8D"/>
    <a:srgbClr val="E5EE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203" autoAdjust="0"/>
  </p:normalViewPr>
  <p:slideViewPr>
    <p:cSldViewPr snapToGrid="0">
      <p:cViewPr varScale="1">
        <p:scale>
          <a:sx n="98" d="100"/>
          <a:sy n="98" d="100"/>
        </p:scale>
        <p:origin x="834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9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949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 on</a:t>
            </a:r>
            <a:r>
              <a:rPr lang="en-US" baseline="0" dirty="0"/>
              <a:t> the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317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https://noaa.maps.arcgis.com/apps/dashboards/449e3051fbf44202ba6606e2dbcb0e29</a:t>
            </a:r>
          </a:p>
        </p:txBody>
      </p:sp>
    </p:spTree>
    <p:extLst>
      <p:ext uri="{BB962C8B-B14F-4D97-AF65-F5344CB8AC3E}">
        <p14:creationId xmlns:p14="http://schemas.microsoft.com/office/powerpoint/2010/main" val="4010991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https://noaa.maps.arcgis.com/apps/dashboards/b3f9dcfde4c249bc9cd5817489c5d53c</a:t>
            </a:r>
          </a:p>
        </p:txBody>
      </p:sp>
    </p:spTree>
    <p:extLst>
      <p:ext uri="{BB962C8B-B14F-4D97-AF65-F5344CB8AC3E}">
        <p14:creationId xmlns:p14="http://schemas.microsoft.com/office/powerpoint/2010/main" val="2188904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 on</a:t>
            </a:r>
            <a:r>
              <a:rPr lang="en-US" baseline="0" dirty="0"/>
              <a:t> the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946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205978"/>
            <a:ext cx="2057400" cy="438864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05978"/>
            <a:ext cx="6019800" cy="438864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1" cy="102155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180034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6" y="115133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1" y="20478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200" y="1076326"/>
            <a:ext cx="3008315" cy="351829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818" y="4769564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hf hdr="0" ftr="0" dt="0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noaa.maps.arcgis.com/apps/opsdashboard/index.html#/449e3051fbf44202ba6606e2dbcb0e29" TargetMode="External"/><Relationship Id="rId3" Type="http://schemas.openxmlformats.org/officeDocument/2006/relationships/hyperlink" Target="https://geodesy.noaa.gov/OPUS-Projects/OpusProjects.shtml" TargetMode="External"/><Relationship Id="rId7" Type="http://schemas.openxmlformats.org/officeDocument/2006/relationships/hyperlink" Target="https://beta.ngs.noaa.gov/datasheets/leveling-projects/index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eta.ngs.noaa.gov/datasheets/passive-marks/index.html" TargetMode="External"/><Relationship Id="rId11" Type="http://schemas.openxmlformats.org/officeDocument/2006/relationships/hyperlink" Target="https://geodesy.noaa.gov/PC_PROD/PARTNERS/" TargetMode="External"/><Relationship Id="rId5" Type="http://schemas.openxmlformats.org/officeDocument/2006/relationships/hyperlink" Target="https://geodesy.noaa.gov/surveys/mark-recovery/" TargetMode="External"/><Relationship Id="rId10" Type="http://schemas.openxmlformats.org/officeDocument/2006/relationships/hyperlink" Target="https://noaa.maps.arcgis.com/apps/opsdashboard/index.html#/a61976366d1f4a19b3bc8a2d5a0d5498" TargetMode="External"/><Relationship Id="rId4" Type="http://schemas.openxmlformats.org/officeDocument/2006/relationships/hyperlink" Target="https://geodesy.noaa.gov/OPUSI/Plots/Gmap/OPUSRS_sigmap.shtml" TargetMode="External"/><Relationship Id="rId9" Type="http://schemas.openxmlformats.org/officeDocument/2006/relationships/hyperlink" Target="https://noaa.maps.arcgis.com/apps/opsdashboard/index.html#/b3f9dcfde4c249bc9cd5817489c5d53c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geodesy.noaa.gov/web_services/geoid.shtml" TargetMode="External"/><Relationship Id="rId3" Type="http://schemas.openxmlformats.org/officeDocument/2006/relationships/hyperlink" Target="https://geodesy.noaa.gov/web_services/data-explorer.shtml" TargetMode="External"/><Relationship Id="rId7" Type="http://schemas.openxmlformats.org/officeDocument/2006/relationships/hyperlink" Target="https://geodesy.noaa.gov/web_services/grav-d.s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datum.noaa.gov/docs/services.html" TargetMode="External"/><Relationship Id="rId5" Type="http://schemas.openxmlformats.org/officeDocument/2006/relationships/hyperlink" Target="https://geodesy.noaa.gov/web_services/opus-api.shtml" TargetMode="External"/><Relationship Id="rId4" Type="http://schemas.openxmlformats.org/officeDocument/2006/relationships/hyperlink" Target="https://geodesy.noaa.gov/web_services/ncat/index.s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eodesy.noaa.gov/GeoServer/NSDE/ows?service=wms&amp;request=GetCapabilities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noaa.maps.arcgis.com/home/item.html?id=e69a13673af84e57b4e9098661f8f71d" TargetMode="External"/><Relationship Id="rId3" Type="http://schemas.openxmlformats.org/officeDocument/2006/relationships/hyperlink" Target="https://noaa.maps.arcgis.com/home/item.html?id=796bb54c74b84b8e96ed9591290246b1" TargetMode="External"/><Relationship Id="rId7" Type="http://schemas.openxmlformats.org/officeDocument/2006/relationships/hyperlink" Target="https://noaa.maps.arcgis.com/home/item.html?id=b34695d9c72e47bbb7f13d335b02ebde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oaa.maps.arcgis.com/home/item.html?id=b56699b6834a43329dbf0ebe7933ff03" TargetMode="External"/><Relationship Id="rId5" Type="http://schemas.openxmlformats.org/officeDocument/2006/relationships/hyperlink" Target="https://noaa.maps.arcgis.com/home/item.html?id=ce27f315e22b4998b857adc9ebeb8e1b" TargetMode="External"/><Relationship Id="rId4" Type="http://schemas.openxmlformats.org/officeDocument/2006/relationships/hyperlink" Target="https://noaa.maps.arcgis.com/home/item.html?id=2d16e70b9f94425db3b747190fd57723" TargetMode="External"/><Relationship Id="rId9" Type="http://schemas.openxmlformats.org/officeDocument/2006/relationships/hyperlink" Target="https://noaa.maps.arcgis.com/home/item.html?id=a2310a62557442898a7ba1324510d9a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vtrans.maps.arcgis.com/apps/webappviewer/index.html?id=24fa893e42834293bec310759a2c4c73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fdep.maps.arcgis.com/apps/webappviewer/index.html?id=f3e229ff07024cf8bc8996c81946f5d6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isdot.maps.arcgis.com/apps/webappviewer/index.html?id=9f00da9c32da4e519bd035591abc09c9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torymaps.arcgis.com/stories/e9fab04911ad43b38ba6e538ddcae3e4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noaa.maps.arcgis.com/apps/MapSeries/index.html?appid=06aa3f3b6176457797bae199d26b864e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noaa.maps.arcgis.com/home/item.html?id=79e7f17119ee49ac9537411a856284a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noaa.maps.arcgis.com/home/item.html?id=b859b2c4a8f747f9893abb3aab0072e3" TargetMode="External"/><Relationship Id="rId3" Type="http://schemas.openxmlformats.org/officeDocument/2006/relationships/hyperlink" Target="https://noaa.maps.arcgis.com/home/item.html?id=a67c368676a94ffe963e8c3a1458eac0" TargetMode="External"/><Relationship Id="rId7" Type="http://schemas.openxmlformats.org/officeDocument/2006/relationships/hyperlink" Target="https://noaa.maps.arcgis.com/home/item.html?id=45718382e5ac4c37874a4a445895262a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oaa.maps.arcgis.com/home/item.html?id=c5d4f181f7ca468ca8032db0ec7a8900" TargetMode="External"/><Relationship Id="rId5" Type="http://schemas.openxmlformats.org/officeDocument/2006/relationships/hyperlink" Target="https://noaa.maps.arcgis.com/home/item.html?id=127f3b3819154a32b9615a101d310379" TargetMode="External"/><Relationship Id="rId10" Type="http://schemas.openxmlformats.org/officeDocument/2006/relationships/hyperlink" Target="https://noaa.maps.arcgis.com/home/item.html?id=9a1cb878e35d4b6cb374140603e03cb1" TargetMode="External"/><Relationship Id="rId4" Type="http://schemas.openxmlformats.org/officeDocument/2006/relationships/hyperlink" Target="https://noaa.maps.arcgis.com/home/item.html?id=2fd6cb0d6dae41e0b8ee04f853890cf6" TargetMode="External"/><Relationship Id="rId9" Type="http://schemas.openxmlformats.org/officeDocument/2006/relationships/hyperlink" Target="https://noaa.maps.arcgis.com/home/item.html?id=298dd46b769743a8a94316bba88499fa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geodesy.noaa.gov/GPSonBM/index.shtml" TargetMode="External"/><Relationship Id="rId13" Type="http://schemas.openxmlformats.org/officeDocument/2006/relationships/hyperlink" Target="https://geodesy.noaa.gov/AERO/UDDFdat.htm" TargetMode="External"/><Relationship Id="rId3" Type="http://schemas.openxmlformats.org/officeDocument/2006/relationships/hyperlink" Target="https://geodesy.noaa.gov/pub/DS_ARCHIVE/ShapeFiles/" TargetMode="External"/><Relationship Id="rId7" Type="http://schemas.openxmlformats.org/officeDocument/2006/relationships/hyperlink" Target="https://geodesy.noaa.gov/CORS/UFCORS_site_list.txt" TargetMode="External"/><Relationship Id="rId12" Type="http://schemas.openxmlformats.org/officeDocument/2006/relationships/hyperlink" Target="https://geodesy.noaa.gov/web/APOS2/kmz2.s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eodesy.noaa.gov/ngsjson/UFCORS_site_list.js" TargetMode="External"/><Relationship Id="rId11" Type="http://schemas.openxmlformats.org/officeDocument/2006/relationships/hyperlink" Target="https://shoreline.noaa.gov/data/index.html" TargetMode="External"/><Relationship Id="rId5" Type="http://schemas.openxmlformats.org/officeDocument/2006/relationships/hyperlink" Target="https://geodesy.noaa.gov/CORS_Map/corsdownload?id=kmz" TargetMode="External"/><Relationship Id="rId10" Type="http://schemas.openxmlformats.org/officeDocument/2006/relationships/hyperlink" Target="https://geodesy.noaa.gov/ngsjson/OpusSolutionsForMap.js" TargetMode="External"/><Relationship Id="rId4" Type="http://schemas.openxmlformats.org/officeDocument/2006/relationships/hyperlink" Target="https://geodesy.noaa.gov/pub/DS_ARCHIVE/BETA_PRODUCTS/" TargetMode="External"/><Relationship Id="rId9" Type="http://schemas.openxmlformats.org/officeDocument/2006/relationships/hyperlink" Target="https://beta.ngs.noaa.gov/GEOID/xGEOID20/download.s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geodesy.noaa.gov/CUSP/" TargetMode="External"/><Relationship Id="rId13" Type="http://schemas.openxmlformats.org/officeDocument/2006/relationships/hyperlink" Target="https://coast.noaa.gov/dataviewer/#/lidar/search/" TargetMode="External"/><Relationship Id="rId3" Type="http://schemas.openxmlformats.org/officeDocument/2006/relationships/hyperlink" Target="https://geodesy.noaa.gov/NGSDataExplorer/" TargetMode="External"/><Relationship Id="rId7" Type="http://schemas.openxmlformats.org/officeDocument/2006/relationships/hyperlink" Target="https://storms.ngs.noaa.gov/" TargetMode="External"/><Relationship Id="rId12" Type="http://schemas.openxmlformats.org/officeDocument/2006/relationships/hyperlink" Target="https://beta.ngs.noaa.gov/CBLINES/pages/index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eodesy.noaa.gov/OPUS-Projects/OpusProjects.shtml" TargetMode="External"/><Relationship Id="rId11" Type="http://schemas.openxmlformats.org/officeDocument/2006/relationships/hyperlink" Target="https://www.ngs.noaa.gov/data/survey_maps/gcdmap/" TargetMode="External"/><Relationship Id="rId5" Type="http://schemas.openxmlformats.org/officeDocument/2006/relationships/hyperlink" Target="https://geodesy.noaa.gov/opusmap/" TargetMode="External"/><Relationship Id="rId10" Type="http://schemas.openxmlformats.org/officeDocument/2006/relationships/hyperlink" Target="https://noaa.maps.arcgis.com/home/webmap/viewer.html?webmap=344859eb43804bff9a17b0943bf50e8d&amp;extent=-139.0839,3.0255,-55.1484,59.6872" TargetMode="External"/><Relationship Id="rId4" Type="http://schemas.openxmlformats.org/officeDocument/2006/relationships/hyperlink" Target="https://geodesy.noaa.gov/CORS_Map/" TargetMode="External"/><Relationship Id="rId9" Type="http://schemas.openxmlformats.org/officeDocument/2006/relationships/hyperlink" Target="https://arcg.is/0zOva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1"/>
          <p:cNvSpPr txBox="1">
            <a:spLocks noGrp="1"/>
          </p:cNvSpPr>
          <p:nvPr>
            <p:ph type="title"/>
          </p:nvPr>
        </p:nvSpPr>
        <p:spPr>
          <a:xfrm>
            <a:off x="0" y="1655048"/>
            <a:ext cx="9144000" cy="108127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NOAA’s National Geodetic Survey</a:t>
            </a:r>
            <a:endParaRPr dirty="0">
              <a:solidFill>
                <a:srgbClr val="002E97"/>
              </a:solidFill>
            </a:endParaRPr>
          </a:p>
        </p:txBody>
      </p:sp>
      <p:sp>
        <p:nvSpPr>
          <p:cNvPr id="113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0" y="2571750"/>
            <a:ext cx="9144000" cy="72307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buSzTx/>
              <a:buNone/>
              <a:defRPr b="1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800" b="0" dirty="0">
                <a:solidFill>
                  <a:srgbClr val="002E97"/>
                </a:solidFill>
              </a:rPr>
              <a:t>Webinar Series: Geospatial Resources</a:t>
            </a:r>
            <a:endParaRPr sz="2800" b="0" dirty="0">
              <a:solidFill>
                <a:srgbClr val="002E97"/>
              </a:solidFill>
            </a:endParaRPr>
          </a:p>
        </p:txBody>
      </p:sp>
      <p:sp>
        <p:nvSpPr>
          <p:cNvPr id="115" name="TextBox 4"/>
          <p:cNvSpPr txBox="1"/>
          <p:nvPr/>
        </p:nvSpPr>
        <p:spPr>
          <a:xfrm>
            <a:off x="6514907" y="4095620"/>
            <a:ext cx="215218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2E97"/>
                </a:solidFill>
              </a:rPr>
              <a:t>Brian Shaw</a:t>
            </a:r>
          </a:p>
          <a:p>
            <a:pPr algn="r"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2E97"/>
                </a:solidFill>
              </a:rPr>
              <a:t>brian.shaw@noaa.gov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4"/>
          <p:cNvSpPr txBox="1"/>
          <p:nvPr/>
        </p:nvSpPr>
        <p:spPr>
          <a:xfrm>
            <a:off x="522639" y="4400232"/>
            <a:ext cx="170174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October 14, 2021</a:t>
            </a:r>
            <a:endParaRPr dirty="0">
              <a:solidFill>
                <a:srgbClr val="002E97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541676E-CCB9-4ECE-8EB0-436C837578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25082"/>
            <a:ext cx="9144000" cy="108127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GPS on Bench Marks</a:t>
            </a:r>
            <a:endParaRPr dirty="0">
              <a:solidFill>
                <a:srgbClr val="002E97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EDBE49-A307-435E-B402-E2EBB8737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41" y="1222669"/>
            <a:ext cx="4451459" cy="3365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2B6E56-A08E-453F-8444-D4F9ECF92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541" y="1222669"/>
            <a:ext cx="4451459" cy="3365826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DBA29BD9-7B55-4FC8-8A07-999C52E32A14}"/>
              </a:ext>
            </a:extLst>
          </p:cNvPr>
          <p:cNvSpPr txBox="1"/>
          <p:nvPr/>
        </p:nvSpPr>
        <p:spPr>
          <a:xfrm>
            <a:off x="1460130" y="4588495"/>
            <a:ext cx="177227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Mark Priority List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D86B0F1-13BA-422B-94F8-1218FA86D7B9}"/>
              </a:ext>
            </a:extLst>
          </p:cNvPr>
          <p:cNvSpPr txBox="1"/>
          <p:nvPr/>
        </p:nvSpPr>
        <p:spPr>
          <a:xfrm>
            <a:off x="5743594" y="4588495"/>
            <a:ext cx="234936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New Population Priority</a:t>
            </a:r>
          </a:p>
        </p:txBody>
      </p:sp>
    </p:spTree>
    <p:extLst>
      <p:ext uri="{BB962C8B-B14F-4D97-AF65-F5344CB8AC3E}">
        <p14:creationId xmlns:p14="http://schemas.microsoft.com/office/powerpoint/2010/main" val="147251463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176A86-B887-476B-B3BA-DF2ED37C12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25082"/>
            <a:ext cx="9144000" cy="108127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NGS Specialty Maps/Applications</a:t>
            </a:r>
            <a:endParaRPr dirty="0">
              <a:solidFill>
                <a:srgbClr val="002E97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F9622A-61D0-4803-99AE-C074012221CE}"/>
              </a:ext>
            </a:extLst>
          </p:cNvPr>
          <p:cNvSpPr/>
          <p:nvPr/>
        </p:nvSpPr>
        <p:spPr>
          <a:xfrm>
            <a:off x="1480241" y="1131245"/>
            <a:ext cx="63872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OPUS Projects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OPUS-RS Estimated Precision and Availability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Mark Recovery Page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  <a:hlinkClick r:id="rId6"/>
            </a:endParaRPr>
          </a:p>
          <a:p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Beta Passive Marks Page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Beta Leveling Projects Page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u="sng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GPS on Benchmarks Dashboard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OPUS Share Dashboard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Mark Recovery Dashboard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u="sng" dirty="0">
              <a:latin typeface="Times New Roman" panose="02020603050405020304" pitchFamily="18" charset="0"/>
              <a:cs typeface="Times New Roman" panose="02020603050405020304" pitchFamily="18" charset="0"/>
              <a:hlinkClick r:id="rId11"/>
            </a:endParaRPr>
          </a:p>
          <a:p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DS World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(User Contributed Software)</a:t>
            </a:r>
            <a:endParaRPr lang="en-US" sz="24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91701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541676E-CCB9-4ECE-8EB0-436C837578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4968"/>
            <a:ext cx="9144000" cy="108127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800" dirty="0">
                <a:solidFill>
                  <a:srgbClr val="002E97"/>
                </a:solidFill>
              </a:rPr>
              <a:t>OPUS Projects</a:t>
            </a:r>
            <a:endParaRPr sz="2800" dirty="0">
              <a:solidFill>
                <a:srgbClr val="002E97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00072-5135-4891-B9F2-DC46E9C93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231" y="823865"/>
            <a:ext cx="6210918" cy="4224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F5CBE3-931D-432F-81A8-8E49A1E87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185" y="823864"/>
            <a:ext cx="5759629" cy="422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635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8422818" y="4769564"/>
            <a:ext cx="263983" cy="269241"/>
          </a:xfrm>
        </p:spPr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4799" y="353458"/>
            <a:ext cx="8280399" cy="517785"/>
          </a:xfrm>
        </p:spPr>
        <p:txBody>
          <a:bodyPr>
            <a:noAutofit/>
          </a:bodyPr>
          <a:lstStyle/>
          <a:p>
            <a:r>
              <a:rPr lang="en-US" altLang="en-US" sz="27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OPUS-Projects 5.0: (RTK/RTN Vectors) Beta Testing 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057042"/>
            <a:ext cx="8280400" cy="391238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85168" y="3345176"/>
            <a:ext cx="678656" cy="2893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892">
              <a:defRPr/>
            </a:pPr>
            <a:endParaRPr lang="en-US" sz="1013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5168" y="4084527"/>
            <a:ext cx="678656" cy="2902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892">
              <a:defRPr/>
            </a:pPr>
            <a:endParaRPr lang="en-US" sz="1013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323291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2B3339-9D2D-4532-992E-8F2D99979054}"/>
              </a:ext>
            </a:extLst>
          </p:cNvPr>
          <p:cNvSpPr txBox="1"/>
          <p:nvPr/>
        </p:nvSpPr>
        <p:spPr>
          <a:xfrm>
            <a:off x="1620923" y="337903"/>
            <a:ext cx="6045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2">
              <a:defRPr/>
            </a:pPr>
            <a:r>
              <a:rPr lang="en-US" sz="3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NGS Mark Recovery Webpage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7E6EDA-6FAB-457B-BBC9-316C432A3110}"/>
              </a:ext>
            </a:extLst>
          </p:cNvPr>
          <p:cNvSpPr txBox="1"/>
          <p:nvPr/>
        </p:nvSpPr>
        <p:spPr>
          <a:xfrm>
            <a:off x="38912" y="861782"/>
            <a:ext cx="90564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2">
              <a:defRPr/>
            </a:pPr>
            <a:r>
              <a:rPr lang="en-US" sz="2100" dirty="0">
                <a:solidFill>
                  <a:srgbClr val="002E97"/>
                </a:solidFill>
                <a:latin typeface="Calibri"/>
              </a:rPr>
              <a:t>Crowd sourced mark recoveries help update the NGS Database, let NGS and others know if the mark is still usable, and adding photos makes it easier to find.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8049C0-3908-4589-A9E6-EE981A77F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661" y="2434197"/>
            <a:ext cx="1988025" cy="2725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37872F-AECE-444F-9998-59BEA73F5E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747"/>
          <a:stretch/>
        </p:blipFill>
        <p:spPr>
          <a:xfrm>
            <a:off x="0" y="2101241"/>
            <a:ext cx="4075661" cy="305863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6E2632F-96C2-4DD5-A951-2733CF836412}"/>
              </a:ext>
            </a:extLst>
          </p:cNvPr>
          <p:cNvSpPr/>
          <p:nvPr/>
        </p:nvSpPr>
        <p:spPr>
          <a:xfrm>
            <a:off x="2232932" y="1599823"/>
            <a:ext cx="4902304" cy="4154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514350">
              <a:defRPr/>
            </a:pPr>
            <a:r>
              <a:rPr lang="en-US" sz="2100" dirty="0">
                <a:solidFill>
                  <a:srgbClr val="1F497D"/>
                </a:solidFill>
                <a:latin typeface="Calibri"/>
              </a:rPr>
              <a:t>www.ngs.noaa.gov/surveys/mark-recovery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E9ADD8-D58F-4D30-8F2A-F78FBBCCA752}"/>
              </a:ext>
            </a:extLst>
          </p:cNvPr>
          <p:cNvSpPr/>
          <p:nvPr/>
        </p:nvSpPr>
        <p:spPr>
          <a:xfrm>
            <a:off x="4175988" y="2209840"/>
            <a:ext cx="2284601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342892">
              <a:defRPr/>
            </a:pPr>
            <a:r>
              <a:rPr lang="en-US" sz="1200" dirty="0">
                <a:solidFill>
                  <a:prstClr val="black"/>
                </a:solidFill>
              </a:rPr>
              <a:t>Now with Find Marks Near Me!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74F660-2104-4E83-8C7E-5865AC569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798" y="2516023"/>
            <a:ext cx="3081202" cy="2627477"/>
          </a:xfrm>
          <a:prstGeom prst="rect">
            <a:avLst/>
          </a:prstGeom>
        </p:spPr>
      </p:pic>
      <p:sp>
        <p:nvSpPr>
          <p:cNvPr id="4" name="Arrow: Bent 3">
            <a:extLst>
              <a:ext uri="{FF2B5EF4-FFF2-40B4-BE49-F238E27FC236}">
                <a16:creationId xmlns:a16="http://schemas.microsoft.com/office/drawing/2014/main" id="{52ADCA0C-9F95-4D11-9293-E29AF7B2A043}"/>
              </a:ext>
            </a:extLst>
          </p:cNvPr>
          <p:cNvSpPr/>
          <p:nvPr/>
        </p:nvSpPr>
        <p:spPr>
          <a:xfrm rot="5400000">
            <a:off x="6256115" y="2512843"/>
            <a:ext cx="640988" cy="232041"/>
          </a:xfrm>
          <a:prstGeom prst="bentArrow">
            <a:avLst/>
          </a:prstGeom>
          <a:solidFill>
            <a:srgbClr val="2A73B2"/>
          </a:solidFill>
          <a:ln w="25400" cap="flat">
            <a:solidFill>
              <a:srgbClr val="2A73B2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19860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7484B6-9270-476D-B2FB-8165E9E2944B}"/>
              </a:ext>
            </a:extLst>
          </p:cNvPr>
          <p:cNvSpPr txBox="1"/>
          <p:nvPr/>
        </p:nvSpPr>
        <p:spPr>
          <a:xfrm>
            <a:off x="1620923" y="337903"/>
            <a:ext cx="6045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2">
              <a:defRPr/>
            </a:pPr>
            <a:r>
              <a:rPr lang="en-US" sz="3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Beta Passive Marks Page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85AAEC-E3C0-4C81-8693-52D66BD76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3550"/>
            <a:ext cx="3313004" cy="30341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0412E4-99E3-4CCC-8E4B-829DE9F0F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669" y="1702864"/>
            <a:ext cx="2701839" cy="2555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EBFE7C-B41F-4914-A932-BFF134AEC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173" y="1309899"/>
            <a:ext cx="2995650" cy="33414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F1614E-CA4C-456C-9309-98E34C874E64}"/>
              </a:ext>
            </a:extLst>
          </p:cNvPr>
          <p:cNvSpPr/>
          <p:nvPr/>
        </p:nvSpPr>
        <p:spPr>
          <a:xfrm>
            <a:off x="1108363" y="4719518"/>
            <a:ext cx="66778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E97"/>
                </a:solidFill>
              </a:rPr>
              <a:t>https://beta.ngs.noaa.gov/datasheets/passive-marks/index.html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60EBEF-05C7-4ADD-9A47-89E85BC1C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4678" y="0"/>
            <a:ext cx="3954643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087D99-8B34-4E4A-BCEE-234537B8E864}"/>
              </a:ext>
            </a:extLst>
          </p:cNvPr>
          <p:cNvSpPr/>
          <p:nvPr/>
        </p:nvSpPr>
        <p:spPr>
          <a:xfrm>
            <a:off x="1457752" y="2227712"/>
            <a:ext cx="604511" cy="233464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96545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2F6B1F-F79E-4E6B-B6BB-F57DB9B7778D}"/>
              </a:ext>
            </a:extLst>
          </p:cNvPr>
          <p:cNvSpPr txBox="1"/>
          <p:nvPr/>
        </p:nvSpPr>
        <p:spPr>
          <a:xfrm>
            <a:off x="1620923" y="337903"/>
            <a:ext cx="6045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2">
              <a:defRPr/>
            </a:pPr>
            <a:r>
              <a:rPr lang="en-US" sz="3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Beta Leveling Projects Page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75112E-298F-440A-A7D3-6C7DAAC04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552"/>
            <a:ext cx="4673442" cy="4304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EA3614-1A91-4B25-B2DB-5EE025C92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229" y="838552"/>
            <a:ext cx="3522346" cy="21160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62D7D6-0F97-41D8-BECC-AAA2568FB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229" y="2991026"/>
            <a:ext cx="3522346" cy="211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2200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541676E-CCB9-4ECE-8EB0-436C837578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25083"/>
            <a:ext cx="9144000" cy="72553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400" dirty="0">
                <a:solidFill>
                  <a:srgbClr val="002E97"/>
                </a:solidFill>
              </a:rPr>
              <a:t>GPS on Benchmarks Dashboard</a:t>
            </a:r>
            <a:endParaRPr sz="2400" dirty="0">
              <a:solidFill>
                <a:srgbClr val="002E97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7D37F6-F64D-4C0A-9B44-095F883C9FDA}"/>
              </a:ext>
            </a:extLst>
          </p:cNvPr>
          <p:cNvSpPr txBox="1"/>
          <p:nvPr/>
        </p:nvSpPr>
        <p:spPr>
          <a:xfrm>
            <a:off x="2895020" y="4329944"/>
            <a:ext cx="385691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2E97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~3,800</a:t>
            </a:r>
            <a:r>
              <a:rPr kumimoji="0" lang="en-US" sz="2000" b="0" i="0" u="none" strike="noStrike" cap="none" spc="0" normalizeH="0" dirty="0">
                <a:ln>
                  <a:noFill/>
                </a:ln>
                <a:solidFill>
                  <a:srgbClr val="002E97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Completed in 2020</a:t>
            </a:r>
          </a:p>
          <a:p>
            <a:r>
              <a:rPr lang="en-US" sz="2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~4,300 Completed in 2021 (to date)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905A5-53D1-4164-BA41-DD6794AE2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63" y="790798"/>
            <a:ext cx="7298674" cy="356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2304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591B61-1C15-46C7-AC95-89F297CA6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" y="1645920"/>
            <a:ext cx="6773314" cy="3416514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247DEA3A-F5DD-41A1-823F-BDA7AA58E4D0}"/>
              </a:ext>
            </a:extLst>
          </p:cNvPr>
          <p:cNvSpPr txBox="1">
            <a:spLocks/>
          </p:cNvSpPr>
          <p:nvPr/>
        </p:nvSpPr>
        <p:spPr>
          <a:xfrm>
            <a:off x="8422818" y="4769564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4C60CA-D3DA-408C-97C8-D64C25F57419}"/>
              </a:ext>
            </a:extLst>
          </p:cNvPr>
          <p:cNvSpPr txBox="1"/>
          <p:nvPr/>
        </p:nvSpPr>
        <p:spPr>
          <a:xfrm>
            <a:off x="392906" y="907256"/>
            <a:ext cx="76438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002E97"/>
                </a:solidFill>
              </a:rPr>
              <a:t>Dashboard enables sorting and visualization of Shared Solutions by</a:t>
            </a:r>
          </a:p>
          <a:p>
            <a:pPr algn="ctr"/>
            <a:r>
              <a:rPr lang="en-US" sz="2100" dirty="0">
                <a:solidFill>
                  <a:srgbClr val="002E97"/>
                </a:solidFill>
              </a:rPr>
              <a:t>Month &amp; Year, State, Agency Type, and submitting agency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64B3CB6-ED0A-46DD-929C-E6C3CA644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OPUS Shared Solutions Dashboard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A6271-F14B-4E8D-9D75-A2671C8F0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4" y="1645920"/>
            <a:ext cx="7000755" cy="3416514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4D11481-E908-4A50-856F-B8AB9FD50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217429"/>
              </p:ext>
            </p:extLst>
          </p:nvPr>
        </p:nvGraphicFramePr>
        <p:xfrm>
          <a:off x="6631536" y="2578556"/>
          <a:ext cx="2426739" cy="2105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0335">
                  <a:extLst>
                    <a:ext uri="{9D8B030D-6E8A-4147-A177-3AD203B41FA5}">
                      <a16:colId xmlns:a16="http://schemas.microsoft.com/office/drawing/2014/main" val="2088509437"/>
                    </a:ext>
                  </a:extLst>
                </a:gridCol>
                <a:gridCol w="1116404">
                  <a:extLst>
                    <a:ext uri="{9D8B030D-6E8A-4147-A177-3AD203B41FA5}">
                      <a16:colId xmlns:a16="http://schemas.microsoft.com/office/drawing/2014/main" val="2103495573"/>
                    </a:ext>
                  </a:extLst>
                </a:gridCol>
              </a:tblGrid>
              <a:tr h="693142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Agency type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# Shared Solutions on NGS marks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54004600"/>
                  </a:ext>
                </a:extLst>
              </a:tr>
              <a:tr h="35300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~27,400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00577698"/>
                  </a:ext>
                </a:extLst>
              </a:tr>
              <a:tr h="353004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Private Sector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~5,000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01708678"/>
                  </a:ext>
                </a:extLst>
              </a:tr>
              <a:tr h="353004">
                <a:tc>
                  <a:txBody>
                    <a:bodyPr/>
                    <a:lstStyle/>
                    <a:p>
                      <a:pPr marL="0" marR="0" lvl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Federal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~3,200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64612380"/>
                  </a:ext>
                </a:extLst>
              </a:tr>
              <a:tr h="35300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Academic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~1000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6267142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E7724AA-67FF-443F-A802-C503A3371BEC}"/>
              </a:ext>
            </a:extLst>
          </p:cNvPr>
          <p:cNvSpPr txBox="1"/>
          <p:nvPr/>
        </p:nvSpPr>
        <p:spPr>
          <a:xfrm>
            <a:off x="1068224" y="3917112"/>
            <a:ext cx="50420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2018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CC4BB3-CBAE-431E-BF5F-22EDB6283E02}"/>
              </a:ext>
            </a:extLst>
          </p:cNvPr>
          <p:cNvSpPr txBox="1"/>
          <p:nvPr/>
        </p:nvSpPr>
        <p:spPr>
          <a:xfrm>
            <a:off x="1068224" y="4269613"/>
            <a:ext cx="50420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2020</a:t>
            </a:r>
          </a:p>
        </p:txBody>
      </p:sp>
      <p:sp>
        <p:nvSpPr>
          <p:cNvPr id="12" name="Rectangular Callout 6">
            <a:extLst>
              <a:ext uri="{FF2B5EF4-FFF2-40B4-BE49-F238E27FC236}">
                <a16:creationId xmlns:a16="http://schemas.microsoft.com/office/drawing/2014/main" id="{58AE9A76-61F0-4004-8F52-774DC9D4A635}"/>
              </a:ext>
            </a:extLst>
          </p:cNvPr>
          <p:cNvSpPr/>
          <p:nvPr/>
        </p:nvSpPr>
        <p:spPr>
          <a:xfrm>
            <a:off x="1965936" y="4067866"/>
            <a:ext cx="1089422" cy="939454"/>
          </a:xfrm>
          <a:prstGeom prst="wedgeRectCallout">
            <a:avLst>
              <a:gd name="adj1" fmla="val -67174"/>
              <a:gd name="adj2" fmla="val -1789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Note the impact of GPSonBM Campaigns </a:t>
            </a:r>
          </a:p>
        </p:txBody>
      </p:sp>
      <p:sp>
        <p:nvSpPr>
          <p:cNvPr id="13" name="Rectangular Callout 6">
            <a:extLst>
              <a:ext uri="{FF2B5EF4-FFF2-40B4-BE49-F238E27FC236}">
                <a16:creationId xmlns:a16="http://schemas.microsoft.com/office/drawing/2014/main" id="{89418AEE-C6D4-4F55-93C7-06F64673B521}"/>
              </a:ext>
            </a:extLst>
          </p:cNvPr>
          <p:cNvSpPr/>
          <p:nvPr/>
        </p:nvSpPr>
        <p:spPr>
          <a:xfrm>
            <a:off x="1964118" y="4067866"/>
            <a:ext cx="1089422" cy="939454"/>
          </a:xfrm>
          <a:prstGeom prst="wedgeRectCallout">
            <a:avLst>
              <a:gd name="adj1" fmla="val -70746"/>
              <a:gd name="adj2" fmla="val -5102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Note the impact of GPSonBM Campaigns </a:t>
            </a:r>
          </a:p>
        </p:txBody>
      </p:sp>
      <p:sp>
        <p:nvSpPr>
          <p:cNvPr id="14" name="Rectangular Callout 6">
            <a:extLst>
              <a:ext uri="{FF2B5EF4-FFF2-40B4-BE49-F238E27FC236}">
                <a16:creationId xmlns:a16="http://schemas.microsoft.com/office/drawing/2014/main" id="{16D1F6AF-7BFE-469A-B8A2-4672592C4837}"/>
              </a:ext>
            </a:extLst>
          </p:cNvPr>
          <p:cNvSpPr/>
          <p:nvPr/>
        </p:nvSpPr>
        <p:spPr>
          <a:xfrm>
            <a:off x="1967754" y="4067866"/>
            <a:ext cx="1089422" cy="939454"/>
          </a:xfrm>
          <a:prstGeom prst="wedgeRectCallout">
            <a:avLst>
              <a:gd name="adj1" fmla="val -60924"/>
              <a:gd name="adj2" fmla="val -28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Note the impact of GPSonBM Campaigns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7DDCE3-FD85-44D3-9B2A-5E4AD09E1901}"/>
              </a:ext>
            </a:extLst>
          </p:cNvPr>
          <p:cNvSpPr txBox="1"/>
          <p:nvPr/>
        </p:nvSpPr>
        <p:spPr>
          <a:xfrm>
            <a:off x="1064976" y="4463503"/>
            <a:ext cx="50420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61338097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176A86-B887-476B-B3BA-DF2ED37C12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25082"/>
            <a:ext cx="9144000" cy="108127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NGS Web Services</a:t>
            </a:r>
            <a:endParaRPr dirty="0">
              <a:solidFill>
                <a:srgbClr val="002E97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CF5B47-C628-40F8-A42C-8A80116200C9}"/>
              </a:ext>
            </a:extLst>
          </p:cNvPr>
          <p:cNvSpPr/>
          <p:nvPr/>
        </p:nvSpPr>
        <p:spPr>
          <a:xfrm>
            <a:off x="0" y="1504318"/>
            <a:ext cx="92752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/>
            <a:r>
              <a:rPr lang="en-US" sz="2400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NGS Data Explorer API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US" sz="2400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NGS Coordinate Conversion and Transformation Tool (NCAT) API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US" sz="2400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OPUS API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US" sz="2400" u="sng" dirty="0" err="1">
                <a:solidFill>
                  <a:srgbClr val="5354F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VDatum</a:t>
            </a:r>
            <a:r>
              <a:rPr lang="en-US" sz="2400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API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US" sz="2400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Gravity Predictor API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US" sz="2400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Geoid API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79754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  <p:sp>
        <p:nvSpPr>
          <p:cNvPr id="10" name="TextBox 4"/>
          <p:cNvSpPr txBox="1"/>
          <p:nvPr/>
        </p:nvSpPr>
        <p:spPr>
          <a:xfrm>
            <a:off x="524906" y="711051"/>
            <a:ext cx="245195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2E97"/>
                </a:solidFill>
              </a:rPr>
              <a:t>Brian Shaw</a:t>
            </a:r>
            <a:endParaRPr lang="en-US" dirty="0">
              <a:solidFill>
                <a:srgbClr val="002E97"/>
              </a:solidFill>
            </a:endParaRPr>
          </a:p>
          <a:p>
            <a:pPr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Rocky Mountain Advisor</a:t>
            </a:r>
            <a:endParaRPr dirty="0">
              <a:solidFill>
                <a:srgbClr val="002E97"/>
              </a:solidFill>
            </a:endParaRPr>
          </a:p>
          <a:p>
            <a:pPr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rgbClr val="002E97"/>
                </a:solidFill>
              </a:rPr>
              <a:t>brian.shaw@noaa.gov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62A9F-2141-4FB1-B3AC-7353D3AA94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10918" y="404510"/>
            <a:ext cx="4020937" cy="30157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4AB494-3AAE-45AA-A06C-6A1318BCC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5" y="2023102"/>
            <a:ext cx="4020937" cy="3015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1FA951-3419-4602-AAB5-1445C82BB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478" y="1505415"/>
            <a:ext cx="2547730" cy="25477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47507333-223C-4BB6-A4A7-CAF8832428F2}"/>
              </a:ext>
            </a:extLst>
          </p:cNvPr>
          <p:cNvSpPr txBox="1"/>
          <p:nvPr/>
        </p:nvSpPr>
        <p:spPr>
          <a:xfrm>
            <a:off x="526474" y="304601"/>
            <a:ext cx="889461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3600" dirty="0">
                <a:solidFill>
                  <a:srgbClr val="002E97"/>
                </a:solidFill>
              </a:rPr>
              <a:t>Application Programming Interfaces (APIs)</a:t>
            </a:r>
            <a:endParaRPr sz="3600" dirty="0">
              <a:solidFill>
                <a:srgbClr val="002E97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EAC6EC-7188-4A2D-8EE2-A3C572281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40" y="975450"/>
            <a:ext cx="4358715" cy="37941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1B6C87-C94A-40F5-8EE9-B6177056C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058" y="975450"/>
            <a:ext cx="4408119" cy="37695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A5F4E9-20A0-4E37-97B5-F3C0E4E261CD}"/>
              </a:ext>
            </a:extLst>
          </p:cNvPr>
          <p:cNvSpPr/>
          <p:nvPr/>
        </p:nvSpPr>
        <p:spPr>
          <a:xfrm>
            <a:off x="2396679" y="4769564"/>
            <a:ext cx="4049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E97"/>
                </a:solidFill>
              </a:rPr>
              <a:t>https://geodesy.noaa.gov/web_services/</a:t>
            </a:r>
          </a:p>
        </p:txBody>
      </p:sp>
    </p:spTree>
    <p:extLst>
      <p:ext uri="{BB962C8B-B14F-4D97-AF65-F5344CB8AC3E}">
        <p14:creationId xmlns:p14="http://schemas.microsoft.com/office/powerpoint/2010/main" val="243564377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541676E-CCB9-4ECE-8EB0-436C837578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25082"/>
            <a:ext cx="9144000" cy="108127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JSON Web Services</a:t>
            </a:r>
            <a:endParaRPr dirty="0">
              <a:solidFill>
                <a:srgbClr val="002E97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66023A-3E61-46A5-88FA-81772802EA4C}"/>
              </a:ext>
            </a:extLst>
          </p:cNvPr>
          <p:cNvSpPr txBox="1"/>
          <p:nvPr/>
        </p:nvSpPr>
        <p:spPr>
          <a:xfrm>
            <a:off x="143970" y="1208953"/>
            <a:ext cx="81047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GEOID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9E498169-33DC-455E-A5C5-31D22609D24A}"/>
              </a:ext>
            </a:extLst>
          </p:cNvPr>
          <p:cNvSpPr txBox="1"/>
          <p:nvPr/>
        </p:nvSpPr>
        <p:spPr>
          <a:xfrm>
            <a:off x="4530436" y="1208953"/>
            <a:ext cx="139396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Data Explorer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B72B8-9275-47DC-B7C1-A12DADD1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70" y="1592972"/>
            <a:ext cx="3961905" cy="21238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9832AA-CFA6-4FDA-ABF5-3A40E4617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436" y="1592972"/>
            <a:ext cx="4461164" cy="268803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5259913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B175716-8121-404C-8A49-0B4601B4F3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25082"/>
            <a:ext cx="9144000" cy="108127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NGS Web Map Services (WMS)</a:t>
            </a:r>
            <a:endParaRPr dirty="0">
              <a:solidFill>
                <a:srgbClr val="002E97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2618AE-5CBA-4674-8943-4B54276E6B0E}"/>
              </a:ext>
            </a:extLst>
          </p:cNvPr>
          <p:cNvSpPr/>
          <p:nvPr/>
        </p:nvSpPr>
        <p:spPr>
          <a:xfrm>
            <a:off x="174542" y="1218484"/>
            <a:ext cx="4621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Continually Updated Shoreline Product (CUSP)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5466D-B816-4273-A35E-663EFCABC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361" y="1699118"/>
            <a:ext cx="4910458" cy="33396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29D708-9113-4AC8-A841-611F0727DE61}"/>
              </a:ext>
            </a:extLst>
          </p:cNvPr>
          <p:cNvSpPr/>
          <p:nvPr/>
        </p:nvSpPr>
        <p:spPr>
          <a:xfrm>
            <a:off x="174542" y="1528014"/>
            <a:ext cx="3252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solidFill>
                  <a:srgbClr val="5354FD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CUSP Web Map Service</a:t>
            </a:r>
            <a:endParaRPr lang="en-US" sz="2400" dirty="0">
              <a:solidFill>
                <a:srgbClr val="5354F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31160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C0560F-F696-43F2-B1F2-EB62FF2859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25082"/>
            <a:ext cx="9144000" cy="108127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NGS ArcGIS Online Feature Services</a:t>
            </a:r>
            <a:endParaRPr dirty="0">
              <a:solidFill>
                <a:srgbClr val="002E97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3AFC1E-65CB-4C13-98C5-858BC9B2B3BB}"/>
              </a:ext>
            </a:extLst>
          </p:cNvPr>
          <p:cNvSpPr/>
          <p:nvPr/>
        </p:nvSpPr>
        <p:spPr>
          <a:xfrm>
            <a:off x="375719" y="1502727"/>
            <a:ext cx="83110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/>
            <a:r>
              <a:rPr lang="en-US" sz="2400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NGS Datasheets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US" sz="2400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NOAA CORS Network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US" sz="2400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GPS on Benchmarks Priority List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 layers - marks, hexagons)</a:t>
            </a:r>
          </a:p>
          <a:p>
            <a:pPr marL="457200"/>
            <a:r>
              <a:rPr lang="en-US" sz="2400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GEOID18 GPS on Benchmarks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US" sz="2400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GEOID12B GPS on Benchmarks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US" sz="2400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OPUS Shared Solutions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US" sz="2400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Mark Recoveries Submitted to NGS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58069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C0560F-F696-43F2-B1F2-EB62FF2859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25082"/>
            <a:ext cx="9144000" cy="108127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GPS on Bench Marks (</a:t>
            </a:r>
            <a:r>
              <a:rPr lang="en-US" dirty="0">
                <a:solidFill>
                  <a:srgbClr val="002E97"/>
                </a:solidFill>
                <a:hlinkClick r:id="rId3"/>
              </a:rPr>
              <a:t>Vermont</a:t>
            </a:r>
            <a:r>
              <a:rPr lang="en-US" dirty="0">
                <a:solidFill>
                  <a:srgbClr val="002E97"/>
                </a:solidFill>
              </a:rPr>
              <a:t>)</a:t>
            </a:r>
            <a:endParaRPr dirty="0">
              <a:solidFill>
                <a:srgbClr val="002E97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836F81-ED80-47BF-B7F7-650771637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73" y="1122537"/>
            <a:ext cx="8239328" cy="402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4559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5D15A5-4976-4765-88B9-A7FE28A18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87" y="1079771"/>
            <a:ext cx="8326961" cy="406373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C0560F-F696-43F2-B1F2-EB62FF2859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25082"/>
            <a:ext cx="9144000" cy="108127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GPS on Bench Marks (</a:t>
            </a:r>
            <a:r>
              <a:rPr lang="en-US" dirty="0">
                <a:solidFill>
                  <a:srgbClr val="002E97"/>
                </a:solidFill>
                <a:hlinkClick r:id="rId4"/>
              </a:rPr>
              <a:t>Florida</a:t>
            </a:r>
            <a:r>
              <a:rPr lang="en-US" dirty="0">
                <a:solidFill>
                  <a:srgbClr val="002E97"/>
                </a:solidFill>
              </a:rPr>
              <a:t>)</a:t>
            </a:r>
            <a:endParaRPr dirty="0">
              <a:solidFill>
                <a:srgbClr val="002E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5974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AE89D1-2B53-456D-815E-F4C0C6EC9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03" y="1113042"/>
            <a:ext cx="8258783" cy="403045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26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C0560F-F696-43F2-B1F2-EB62FF2859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25082"/>
            <a:ext cx="9144000" cy="108127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GPS on Bench Marks (</a:t>
            </a:r>
            <a:r>
              <a:rPr lang="en-US" dirty="0">
                <a:solidFill>
                  <a:srgbClr val="002E97"/>
                </a:solidFill>
                <a:hlinkClick r:id="rId4"/>
              </a:rPr>
              <a:t>Wisconsin</a:t>
            </a:r>
            <a:r>
              <a:rPr lang="en-US" dirty="0">
                <a:solidFill>
                  <a:srgbClr val="002E97"/>
                </a:solidFill>
              </a:rPr>
              <a:t>)</a:t>
            </a:r>
            <a:endParaRPr dirty="0">
              <a:solidFill>
                <a:srgbClr val="002E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51187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476ADB-AC5A-43FF-9012-E2608CCCD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04" y="1098800"/>
            <a:ext cx="8287966" cy="40447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C0560F-F696-43F2-B1F2-EB62FF2859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25082"/>
            <a:ext cx="9144000" cy="108127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GPS on Bench Marks (</a:t>
            </a:r>
            <a:r>
              <a:rPr lang="en-US" dirty="0">
                <a:solidFill>
                  <a:srgbClr val="002E97"/>
                </a:solidFill>
                <a:hlinkClick r:id="rId4"/>
              </a:rPr>
              <a:t>Hawaii</a:t>
            </a:r>
            <a:r>
              <a:rPr lang="en-US" dirty="0">
                <a:solidFill>
                  <a:srgbClr val="002E97"/>
                </a:solidFill>
              </a:rPr>
              <a:t>)</a:t>
            </a:r>
            <a:endParaRPr dirty="0">
              <a:solidFill>
                <a:srgbClr val="002E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6379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C0560F-F696-43F2-B1F2-EB62FF2859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25082"/>
            <a:ext cx="9144000" cy="108127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GPS on Bench Marks (</a:t>
            </a:r>
            <a:r>
              <a:rPr lang="en-US" dirty="0">
                <a:solidFill>
                  <a:srgbClr val="002E97"/>
                </a:solidFill>
                <a:hlinkClick r:id="rId3"/>
              </a:rPr>
              <a:t>Alaska</a:t>
            </a:r>
            <a:r>
              <a:rPr lang="en-US" dirty="0">
                <a:solidFill>
                  <a:srgbClr val="002E97"/>
                </a:solidFill>
              </a:rPr>
              <a:t>)</a:t>
            </a:r>
            <a:endParaRPr dirty="0">
              <a:solidFill>
                <a:srgbClr val="002E97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15D2CE-55DF-4218-8BBB-8A1838CB9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695" y="1087150"/>
            <a:ext cx="7675123" cy="40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2104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01C46C7-5E58-47A3-91B8-DACB97FDE3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25082"/>
            <a:ext cx="9144000" cy="108127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NGS ArcGIS Online Vector Tile Layers</a:t>
            </a:r>
            <a:endParaRPr dirty="0">
              <a:solidFill>
                <a:srgbClr val="002E97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D9FBB4-6B66-4D24-AE67-A6C351C1C9F1}"/>
              </a:ext>
            </a:extLst>
          </p:cNvPr>
          <p:cNvSpPr/>
          <p:nvPr/>
        </p:nvSpPr>
        <p:spPr>
          <a:xfrm>
            <a:off x="939388" y="1242206"/>
            <a:ext cx="2545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NGS Datasheets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6698A1-20F3-4B75-BA9A-F30580006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941" y="1593410"/>
            <a:ext cx="4711877" cy="317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5393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3E766-3839-497D-AE76-1E981E1102F9}"/>
              </a:ext>
            </a:extLst>
          </p:cNvPr>
          <p:cNvSpPr txBox="1"/>
          <p:nvPr/>
        </p:nvSpPr>
        <p:spPr>
          <a:xfrm>
            <a:off x="728578" y="971964"/>
            <a:ext cx="5819861" cy="3970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2E97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Geospatial Datasets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2E97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Web Maps</a:t>
            </a:r>
          </a:p>
          <a:p>
            <a:r>
              <a:rPr lang="en-US" sz="28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NGS Specialty Web Maps/Applications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2E97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r>
              <a:rPr lang="en-US" sz="28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 Services</a:t>
            </a:r>
          </a:p>
          <a:p>
            <a:r>
              <a:rPr lang="en-US" sz="28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 Map Services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2E97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ArcGIS Online Feature Services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ArcGIS Online Vector Tile Layers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2E97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ArcGIS Online Raster Tile Layers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 if time allows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2E97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48E515-F1EA-4ED3-B1B9-3223F70287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04695"/>
            <a:ext cx="9144000" cy="108127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Presentation Outline</a:t>
            </a:r>
            <a:endParaRPr dirty="0">
              <a:solidFill>
                <a:srgbClr val="002E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0324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30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E1FFCAC-0AFB-464A-85BC-E91BD87342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25082"/>
            <a:ext cx="9144000" cy="108127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NGS ArcGIS Online Raster Tile Layers</a:t>
            </a:r>
            <a:endParaRPr dirty="0">
              <a:solidFill>
                <a:srgbClr val="002E97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EA4656-8D66-43DF-958D-66BFD589882E}"/>
              </a:ext>
            </a:extLst>
          </p:cNvPr>
          <p:cNvSpPr/>
          <p:nvPr/>
        </p:nvSpPr>
        <p:spPr>
          <a:xfrm>
            <a:off x="908325" y="1564180"/>
            <a:ext cx="73273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GEOID18 Height (</a:t>
            </a:r>
            <a:r>
              <a:rPr lang="en-US" sz="2800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CONUS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PRVI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GEOID18 Difference (</a:t>
            </a:r>
            <a:r>
              <a:rPr lang="en-US" sz="2800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CONUS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PRVI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GEOID18 Uncertainty (</a:t>
            </a:r>
            <a:r>
              <a:rPr lang="en-US" sz="2800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CONUS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PRVI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GEOID18 Improvements (</a:t>
            </a:r>
            <a:r>
              <a:rPr lang="en-US" sz="2800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CONUS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u="sng" dirty="0">
                <a:solidFill>
                  <a:srgbClr val="1155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PRVI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8581209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31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E1FFCAC-0AFB-464A-85BC-E91BD87342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25082"/>
            <a:ext cx="9144000" cy="108127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NGS GEOID18 </a:t>
            </a:r>
            <a:r>
              <a:rPr lang="en-US" dirty="0" err="1">
                <a:solidFill>
                  <a:srgbClr val="002E97"/>
                </a:solidFill>
              </a:rPr>
              <a:t>Rasters</a:t>
            </a:r>
            <a:endParaRPr dirty="0">
              <a:solidFill>
                <a:srgbClr val="002E97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D93F4-4817-484E-AB51-454CBD30B4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56" y="1098095"/>
            <a:ext cx="2241730" cy="17322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2FB9F0-52A1-48CB-A967-8E24C25871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01" y="1098094"/>
            <a:ext cx="2241731" cy="17322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9DC2FB-203E-4AB0-85CF-AD0D1F0BDD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00" y="3211071"/>
            <a:ext cx="2241732" cy="12906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81C0B0-40AF-4A59-A9E2-6EF3676A90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57" y="3037316"/>
            <a:ext cx="2241731" cy="173224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FF742ED-8724-440B-847F-821598BB0CCA}"/>
              </a:ext>
            </a:extLst>
          </p:cNvPr>
          <p:cNvSpPr/>
          <p:nvPr/>
        </p:nvSpPr>
        <p:spPr>
          <a:xfrm>
            <a:off x="2846426" y="2730757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difference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B00073-23BB-4DE7-A154-98D331D1E214}"/>
              </a:ext>
            </a:extLst>
          </p:cNvPr>
          <p:cNvSpPr/>
          <p:nvPr/>
        </p:nvSpPr>
        <p:spPr>
          <a:xfrm>
            <a:off x="712834" y="2730757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height</a:t>
            </a: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DAE90F6-D1F5-4435-B29E-07DCDA4079C6}"/>
              </a:ext>
            </a:extLst>
          </p:cNvPr>
          <p:cNvGrpSpPr/>
          <p:nvPr/>
        </p:nvGrpSpPr>
        <p:grpSpPr>
          <a:xfrm>
            <a:off x="6952502" y="1098092"/>
            <a:ext cx="2241732" cy="3671470"/>
            <a:chOff x="4601157" y="1098093"/>
            <a:chExt cx="2241732" cy="36714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167B3A-CBC6-422B-A812-01FAEF244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1158" y="1098093"/>
              <a:ext cx="2241731" cy="173224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9477D4-E686-4262-B098-916E6FEA8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1157" y="3037316"/>
              <a:ext cx="2241732" cy="1732247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A3ED87C-72A4-488F-BAC5-2521A50B1080}"/>
                </a:ext>
              </a:extLst>
            </p:cNvPr>
            <p:cNvSpPr/>
            <p:nvPr/>
          </p:nvSpPr>
          <p:spPr>
            <a:xfrm>
              <a:off x="4969253" y="2730757"/>
              <a:ext cx="15055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2E9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improvements</a:t>
              </a:r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C21B40-CCB8-419D-9FF9-F0FB658A87B6}"/>
              </a:ext>
            </a:extLst>
          </p:cNvPr>
          <p:cNvGrpSpPr/>
          <p:nvPr/>
        </p:nvGrpSpPr>
        <p:grpSpPr>
          <a:xfrm>
            <a:off x="4619752" y="1098092"/>
            <a:ext cx="2241731" cy="3671471"/>
            <a:chOff x="6913257" y="1098093"/>
            <a:chExt cx="2241731" cy="36714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CA0AF69-87D5-43C2-B23A-6616BDE8D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3257" y="1098093"/>
              <a:ext cx="2241731" cy="173224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AEFBEF6-2F40-4665-A50F-D7CEE626A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3257" y="3037317"/>
              <a:ext cx="2241731" cy="173224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F08B8F8-1111-4339-AD02-8095E7DFF545}"/>
                </a:ext>
              </a:extLst>
            </p:cNvPr>
            <p:cNvSpPr/>
            <p:nvPr/>
          </p:nvSpPr>
          <p:spPr>
            <a:xfrm>
              <a:off x="7422416" y="2730757"/>
              <a:ext cx="12234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2E9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uncertainty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9584953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8422818" y="4769564"/>
            <a:ext cx="263983" cy="269241"/>
          </a:xfrm>
        </p:spPr>
        <p:txBody>
          <a:bodyPr/>
          <a:lstStyle/>
          <a:p>
            <a:fld id="{86CB4B4D-7CA3-9044-876B-883B54F8677D}" type="slidenum">
              <a:rPr lang="en-US" smtClean="0"/>
              <a:t>32</a:t>
            </a:fld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54003" y="353458"/>
            <a:ext cx="8585198" cy="517785"/>
          </a:xfrm>
        </p:spPr>
        <p:txBody>
          <a:bodyPr>
            <a:noAutofit/>
          </a:bodyPr>
          <a:lstStyle/>
          <a:p>
            <a:r>
              <a:rPr lang="en-US" altLang="en-US" sz="27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Beta NGS Data Explorer (ArcGIS Online soon)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B0BDC6-62CA-40F2-A78D-72201488E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3" y="871243"/>
            <a:ext cx="8585198" cy="41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1839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8137" y="2798249"/>
            <a:ext cx="2599428" cy="2076119"/>
            <a:chOff x="392819" y="1313013"/>
            <a:chExt cx="2599428" cy="1634797"/>
          </a:xfrm>
        </p:grpSpPr>
        <p:sp>
          <p:nvSpPr>
            <p:cNvPr id="205" name="TextBox 1"/>
            <p:cNvSpPr txBox="1"/>
            <p:nvPr/>
          </p:nvSpPr>
          <p:spPr>
            <a:xfrm>
              <a:off x="392819" y="1313013"/>
              <a:ext cx="2599428" cy="6058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4400">
                  <a:solidFill>
                    <a:srgbClr val="17375E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dirty="0">
                  <a:solidFill>
                    <a:srgbClr val="002E97"/>
                  </a:solidFill>
                </a:rPr>
                <a:t>Questions</a:t>
              </a:r>
              <a:r>
                <a:rPr dirty="0"/>
                <a:t>?</a:t>
              </a:r>
            </a:p>
          </p:txBody>
        </p:sp>
        <p:sp>
          <p:nvSpPr>
            <p:cNvPr id="207" name="TextBox 4"/>
            <p:cNvSpPr txBox="1"/>
            <p:nvPr/>
          </p:nvSpPr>
          <p:spPr>
            <a:xfrm>
              <a:off x="392819" y="2438870"/>
              <a:ext cx="2163411" cy="5089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/>
            <a:p>
              <a:pPr>
                <a:defRPr>
                  <a:solidFill>
                    <a:srgbClr val="17375E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solidFill>
                    <a:srgbClr val="002E97"/>
                  </a:solidFill>
                </a:rPr>
                <a:t>Brian Shaw</a:t>
              </a:r>
            </a:p>
            <a:p>
              <a:pPr algn="r">
                <a:defRPr>
                  <a:solidFill>
                    <a:srgbClr val="17375E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dirty="0">
                  <a:solidFill>
                    <a:srgbClr val="002E97"/>
                  </a:solidFill>
                </a:rPr>
                <a:t>brian.shaw@noaa.gov</a:t>
              </a:r>
            </a:p>
          </p:txBody>
        </p:sp>
      </p:grpSp>
      <p:pic>
        <p:nvPicPr>
          <p:cNvPr id="208" name="C:\Users\Brian.Shaw\Desktop\combined_dov.png" descr="C:\Users\Brian.Shaw\Desktop\combined_dov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0561" y="714651"/>
            <a:ext cx="5749236" cy="4328461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Magnitude of the Deflection of the Vertical"/>
          <p:cNvSpPr txBox="1"/>
          <p:nvPr/>
        </p:nvSpPr>
        <p:spPr>
          <a:xfrm>
            <a:off x="4296055" y="381910"/>
            <a:ext cx="367824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pPr algn="ctr"/>
            <a:r>
              <a:rPr dirty="0"/>
              <a:t>Magnitude of the Deflection of the Vertical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9C6A2D-F92A-4584-A252-06CDC74398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" y="714651"/>
            <a:ext cx="2550075" cy="208359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541676E-CCB9-4ECE-8EB0-436C837578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25082"/>
            <a:ext cx="9144000" cy="108127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Geospatial Datasets</a:t>
            </a:r>
            <a:endParaRPr dirty="0">
              <a:solidFill>
                <a:srgbClr val="002E97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6B3F1F-E5F8-4714-AF7D-B8FCA1A957FF}"/>
              </a:ext>
            </a:extLst>
          </p:cNvPr>
          <p:cNvSpPr/>
          <p:nvPr/>
        </p:nvSpPr>
        <p:spPr>
          <a:xfrm>
            <a:off x="621497" y="1391357"/>
            <a:ext cx="7548861" cy="37240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NGS Datasheet Shapefiles (</a:t>
            </a:r>
            <a:r>
              <a:rPr lang="en-US" sz="2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Production</a:t>
            </a:r>
            <a:r>
              <a:rPr lang="en-US" sz="2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Beta</a:t>
            </a:r>
            <a:r>
              <a:rPr lang="en-US" sz="2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8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CORS Stations (</a:t>
            </a:r>
            <a:r>
              <a:rPr lang="en-US" sz="2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KML</a:t>
            </a:r>
            <a:r>
              <a:rPr lang="en-US" sz="2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GeoJSON</a:t>
            </a:r>
            <a:r>
              <a:rPr lang="en-US" sz="2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Text</a:t>
            </a:r>
            <a:r>
              <a:rPr lang="en-US" sz="2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8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GPS on Bench Marks Priority List (</a:t>
            </a:r>
            <a:r>
              <a:rPr lang="en-US" sz="2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Shape, Excel</a:t>
            </a:r>
            <a:r>
              <a:rPr lang="en-US" sz="2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8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xGEOID20 (</a:t>
            </a:r>
            <a:r>
              <a:rPr lang="en-US" sz="2000" dirty="0" err="1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GeoTIFF</a:t>
            </a:r>
            <a:r>
              <a:rPr lang="en-US" sz="2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)</a:t>
            </a:r>
            <a:endParaRPr lang="en-US" sz="20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OPUS Share (GeoJSON)</a:t>
            </a:r>
            <a:endParaRPr lang="en-US" sz="20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Federal Shoreline Data</a:t>
            </a:r>
            <a:endParaRPr lang="en-US" sz="20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Aerial Photo Orders (KMZ)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Aeronautical Survey Program Universal Data Delivery Format (UDDF)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82186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541676E-CCB9-4ECE-8EB0-436C837578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79164"/>
            <a:ext cx="9144000" cy="108127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Web Maps</a:t>
            </a:r>
            <a:endParaRPr dirty="0">
              <a:solidFill>
                <a:srgbClr val="002E97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7C5113-0B78-41CD-90C0-D76A692193D6}"/>
              </a:ext>
            </a:extLst>
          </p:cNvPr>
          <p:cNvSpPr/>
          <p:nvPr/>
        </p:nvSpPr>
        <p:spPr>
          <a:xfrm>
            <a:off x="1414615" y="883821"/>
            <a:ext cx="6295313" cy="46166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NGS Data Explorer</a:t>
            </a:r>
            <a:endParaRPr lang="en-US" sz="22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CORS Map</a:t>
            </a:r>
            <a:endParaRPr lang="en-US" sz="22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OPUS Share Map</a:t>
            </a:r>
            <a:endParaRPr lang="en-US" sz="22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OPUS Projects</a:t>
            </a:r>
            <a:endParaRPr lang="en-US" sz="22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Emergency Response Imagery</a:t>
            </a:r>
            <a:endParaRPr lang="en-US" sz="22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Shoreline Data Explorer</a:t>
            </a:r>
            <a:endParaRPr lang="en-US" sz="22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GPS on Bench Marks Web Map</a:t>
            </a:r>
            <a:endParaRPr lang="en-US" sz="22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GEOID18 Web Map</a:t>
            </a:r>
            <a:endParaRPr lang="en-US" sz="22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Geodetic Control Diagram Map</a:t>
            </a:r>
            <a:endParaRPr lang="en-US" sz="22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Beta Calibration Baseline Map</a:t>
            </a:r>
            <a:endParaRPr lang="en-US" sz="22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Office for Coastal Management Application</a:t>
            </a:r>
          </a:p>
          <a:p>
            <a:r>
              <a:rPr lang="en-US" sz="2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Digital Coast: Data Access Viewer </a:t>
            </a:r>
            <a:r>
              <a:rPr lang="en-US" sz="2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dirty="0" err="1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Topobathy</a:t>
            </a:r>
            <a:r>
              <a:rPr lang="en-US" sz="2200" dirty="0">
                <a:solidFill>
                  <a:srgbClr val="002E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Lidar)</a:t>
            </a:r>
          </a:p>
          <a:p>
            <a:endParaRPr lang="en-US" sz="2200" dirty="0">
              <a:solidFill>
                <a:srgbClr val="002E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59838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35029-883A-4EBC-9DF5-FF4A2936E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2" y="388549"/>
            <a:ext cx="8591739" cy="475495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541676E-CCB9-4ECE-8EB0-436C837578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11202" y="217283"/>
            <a:ext cx="5075599" cy="600189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400" dirty="0">
                <a:solidFill>
                  <a:srgbClr val="002E97"/>
                </a:solidFill>
              </a:rPr>
              <a:t>NGS Data Explorer</a:t>
            </a:r>
            <a:endParaRPr sz="2400" dirty="0">
              <a:solidFill>
                <a:srgbClr val="002E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60473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684F9-39E1-47BB-A126-3E2437AF2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24" y="373518"/>
            <a:ext cx="8618899" cy="476998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541676E-CCB9-4ECE-8EB0-436C837578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39494" y="208230"/>
            <a:ext cx="5178582" cy="60924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400" dirty="0">
                <a:solidFill>
                  <a:srgbClr val="002E97"/>
                </a:solidFill>
              </a:rPr>
              <a:t>CORS Map</a:t>
            </a:r>
            <a:endParaRPr sz="2400" dirty="0">
              <a:solidFill>
                <a:srgbClr val="002E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25035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541676E-CCB9-4ECE-8EB0-436C837578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98340"/>
            <a:ext cx="9144000" cy="108127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OPUS Share Map</a:t>
            </a:r>
            <a:endParaRPr dirty="0">
              <a:solidFill>
                <a:srgbClr val="002E97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74F3EE-D5E8-491C-8FEB-84F3A9D98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513" y="1049390"/>
            <a:ext cx="1975305" cy="395541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CA57F164-1D3A-482D-90C8-CE9EE8CB782C}"/>
              </a:ext>
            </a:extLst>
          </p:cNvPr>
          <p:cNvSpPr txBox="1"/>
          <p:nvPr/>
        </p:nvSpPr>
        <p:spPr>
          <a:xfrm>
            <a:off x="434707" y="4669473"/>
            <a:ext cx="222111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Responsive Web Maps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0B64F1-0190-4308-AB78-D9977432AB81}"/>
              </a:ext>
            </a:extLst>
          </p:cNvPr>
          <p:cNvSpPr/>
          <p:nvPr/>
        </p:nvSpPr>
        <p:spPr>
          <a:xfrm>
            <a:off x="2980204" y="4662301"/>
            <a:ext cx="32624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2E97"/>
                </a:solidFill>
              </a:rPr>
              <a:t>https://geodesy.noaa.gov/opusmap/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351151-3EF3-4226-AB81-C11F9D24A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96" y="1049390"/>
            <a:ext cx="5822234" cy="3493340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337933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541676E-CCB9-4ECE-8EB0-436C837578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25082"/>
            <a:ext cx="9144000" cy="1081277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38911">
              <a:defRPr sz="3455">
                <a:solidFill>
                  <a:srgbClr val="1737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rgbClr val="002E97"/>
                </a:solidFill>
              </a:rPr>
              <a:t>Emergency Response Imagery</a:t>
            </a:r>
            <a:endParaRPr dirty="0">
              <a:solidFill>
                <a:srgbClr val="002E97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208620-FD0B-4E03-9FB0-749618C4A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806"/>
          <a:stretch/>
        </p:blipFill>
        <p:spPr>
          <a:xfrm>
            <a:off x="0" y="1068309"/>
            <a:ext cx="2642793" cy="3970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FD98C8-3BBA-4A3B-97D5-91E8A9877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6787" y="1068309"/>
            <a:ext cx="6107453" cy="4075191"/>
          </a:xfrm>
          <a:prstGeom prst="rect">
            <a:avLst/>
          </a:prstGeom>
        </p:spPr>
      </p:pic>
      <p:pic>
        <p:nvPicPr>
          <p:cNvPr id="1026" name="Picture 2" descr="NGS emergency response imagery of Houma, Louisiana, after Hurricane Ida">
            <a:extLst>
              <a:ext uri="{FF2B5EF4-FFF2-40B4-BE49-F238E27FC236}">
                <a16:creationId xmlns:a16="http://schemas.microsoft.com/office/drawing/2014/main" id="{46944B04-B776-4AC5-BAB5-8AC8B6002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786" y="1067043"/>
            <a:ext cx="6107453" cy="403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3416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6430</TotalTime>
  <Words>719</Words>
  <Application>Microsoft Office PowerPoint</Application>
  <PresentationFormat>On-screen Show (16:9)</PresentationFormat>
  <Paragraphs>184</Paragraphs>
  <Slides>33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Helvetica</vt:lpstr>
      <vt:lpstr>Times New Roman</vt:lpstr>
      <vt:lpstr>Office Theme</vt:lpstr>
      <vt:lpstr>NOAA’s National Geodetic Survey</vt:lpstr>
      <vt:lpstr>PowerPoint Presentation</vt:lpstr>
      <vt:lpstr>Presentation Outline</vt:lpstr>
      <vt:lpstr>Geospatial Datasets</vt:lpstr>
      <vt:lpstr>Web Maps</vt:lpstr>
      <vt:lpstr>NGS Data Explorer</vt:lpstr>
      <vt:lpstr>CORS Map</vt:lpstr>
      <vt:lpstr>OPUS Share Map</vt:lpstr>
      <vt:lpstr>Emergency Response Imagery</vt:lpstr>
      <vt:lpstr>GPS on Bench Marks</vt:lpstr>
      <vt:lpstr>NGS Specialty Maps/Applications</vt:lpstr>
      <vt:lpstr>OPUS Projects</vt:lpstr>
      <vt:lpstr>OPUS-Projects 5.0: (RTK/RTN Vectors) Beta Testing </vt:lpstr>
      <vt:lpstr>PowerPoint Presentation</vt:lpstr>
      <vt:lpstr>PowerPoint Presentation</vt:lpstr>
      <vt:lpstr>PowerPoint Presentation</vt:lpstr>
      <vt:lpstr>GPS on Benchmarks Dashboard</vt:lpstr>
      <vt:lpstr>OPUS Shared Solutions Dashboard</vt:lpstr>
      <vt:lpstr>NGS Web Services</vt:lpstr>
      <vt:lpstr>PowerPoint Presentation</vt:lpstr>
      <vt:lpstr>JSON Web Services</vt:lpstr>
      <vt:lpstr>NGS Web Map Services (WMS)</vt:lpstr>
      <vt:lpstr>NGS ArcGIS Online Feature Services</vt:lpstr>
      <vt:lpstr>GPS on Bench Marks (Vermont)</vt:lpstr>
      <vt:lpstr>GPS on Bench Marks (Florida)</vt:lpstr>
      <vt:lpstr>GPS on Bench Marks (Wisconsin)</vt:lpstr>
      <vt:lpstr>GPS on Bench Marks (Hawaii)</vt:lpstr>
      <vt:lpstr>GPS on Bench Marks (Alaska)</vt:lpstr>
      <vt:lpstr>NGS ArcGIS Online Vector Tile Layers</vt:lpstr>
      <vt:lpstr>NGS ArcGIS Online Raster Tile Layers</vt:lpstr>
      <vt:lpstr>NGS GEOID18 Rasters</vt:lpstr>
      <vt:lpstr>Beta NGS Data Explorer (ArcGIS Online soon)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in a Dynamic National Spatial Reference System</dc:title>
  <dc:creator>Brian Shaw</dc:creator>
  <cp:lastModifiedBy>Brian Shaw</cp:lastModifiedBy>
  <cp:revision>172</cp:revision>
  <dcterms:modified xsi:type="dcterms:W3CDTF">2021-10-14T22:46:04Z</dcterms:modified>
</cp:coreProperties>
</file>